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71" r:id="rId2"/>
    <p:sldId id="790" r:id="rId3"/>
    <p:sldId id="531" r:id="rId4"/>
    <p:sldId id="791" r:id="rId5"/>
    <p:sldId id="792" r:id="rId6"/>
    <p:sldId id="796" r:id="rId7"/>
    <p:sldId id="797" r:id="rId8"/>
    <p:sldId id="798" r:id="rId9"/>
    <p:sldId id="599" r:id="rId10"/>
    <p:sldId id="627" r:id="rId11"/>
    <p:sldId id="888" r:id="rId12"/>
    <p:sldId id="823" r:id="rId13"/>
    <p:sldId id="456" r:id="rId14"/>
    <p:sldId id="879" r:id="rId15"/>
    <p:sldId id="457" r:id="rId16"/>
    <p:sldId id="881" r:id="rId17"/>
    <p:sldId id="605" r:id="rId18"/>
    <p:sldId id="882" r:id="rId19"/>
    <p:sldId id="883" r:id="rId20"/>
    <p:sldId id="886" r:id="rId21"/>
    <p:sldId id="885" r:id="rId22"/>
    <p:sldId id="884" r:id="rId23"/>
    <p:sldId id="314" r:id="rId24"/>
    <p:sldId id="330" r:id="rId25"/>
    <p:sldId id="35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6" userDrawn="1">
          <p15:clr>
            <a:srgbClr val="A4A3A4"/>
          </p15:clr>
        </p15:guide>
        <p15:guide id="2" pos="39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FA9"/>
    <a:srgbClr val="FFFF00"/>
    <a:srgbClr val="F6FDC3"/>
    <a:srgbClr val="FFCF96"/>
    <a:srgbClr val="FFD3B0"/>
    <a:srgbClr val="FFF9DE"/>
    <a:srgbClr val="FF6969"/>
    <a:srgbClr val="A6D0DD"/>
    <a:srgbClr val="FFE7CE"/>
    <a:srgbClr val="B39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7" autoAdjust="0"/>
    <p:restoredTop sz="86467" autoAdjust="0"/>
  </p:normalViewPr>
  <p:slideViewPr>
    <p:cSldViewPr snapToGrid="0" showGuides="1">
      <p:cViewPr varScale="1">
        <p:scale>
          <a:sx n="99" d="100"/>
          <a:sy n="99" d="100"/>
        </p:scale>
        <p:origin x="696" y="78"/>
      </p:cViewPr>
      <p:guideLst>
        <p:guide orient="horz" pos="1976"/>
        <p:guide pos="3950"/>
      </p:guideLst>
    </p:cSldViewPr>
  </p:slideViewPr>
  <p:outlineViewPr>
    <p:cViewPr>
      <p:scale>
        <a:sx n="66" d="100"/>
        <a:sy n="66" d="100"/>
      </p:scale>
      <p:origin x="0" y="-46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8/21/2024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373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6025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9" name="TextBox 11"/>
          <p:cNvSpPr txBox="1"/>
          <p:nvPr/>
        </p:nvSpPr>
        <p:spPr>
          <a:xfrm>
            <a:off x="1143635" y="1132205"/>
            <a:ext cx="10888345" cy="41719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2400" b="1" dirty="0">
                <a:effectLst>
                  <a:glow rad="88900">
                    <a:schemeClr val="bg1"/>
                  </a:glow>
                </a:effectLst>
                <a:cs typeface="Arial" panose="020B0604020202020204" pitchFamily="34" charset="0"/>
              </a:rPr>
              <a:t>Read the text and choose the correct answer A, B, C, or D.</a:t>
            </a:r>
          </a:p>
        </p:txBody>
      </p:sp>
      <p:grpSp>
        <p:nvGrpSpPr>
          <p:cNvPr id="6" name="Group 5"/>
          <p:cNvGrpSpPr/>
          <p:nvPr/>
        </p:nvGrpSpPr>
        <p:grpSpPr>
          <a:xfrm>
            <a:off x="640715" y="996785"/>
            <a:ext cx="502920" cy="706120"/>
            <a:chOff x="14280" y="2075"/>
            <a:chExt cx="792" cy="1112"/>
          </a:xfrm>
        </p:grpSpPr>
        <p:sp>
          <p:nvSpPr>
            <p:cNvPr id="40" name="Rounded Rectangle 39"/>
            <p:cNvSpPr/>
            <p:nvPr/>
          </p:nvSpPr>
          <p:spPr>
            <a:xfrm>
              <a:off x="14280" y="2252"/>
              <a:ext cx="792" cy="84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1" name="TextBox 16"/>
            <p:cNvSpPr txBox="1"/>
            <p:nvPr/>
          </p:nvSpPr>
          <p:spPr>
            <a:xfrm>
              <a:off x="14364" y="2075"/>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sp>
        <p:nvSpPr>
          <p:cNvPr id="9" name="Text Box 8"/>
          <p:cNvSpPr txBox="1"/>
          <p:nvPr/>
        </p:nvSpPr>
        <p:spPr>
          <a:xfrm>
            <a:off x="351790" y="9801860"/>
            <a:ext cx="11924665" cy="5692775"/>
          </a:xfrm>
          <a:prstGeom prst="rect">
            <a:avLst/>
          </a:prstGeom>
          <a:solidFill>
            <a:srgbClr val="F5F2EC"/>
          </a:solidFill>
        </p:spPr>
        <p:txBody>
          <a:bodyPr wrap="square" rtlCol="0" anchor="t">
            <a:spAutoFit/>
          </a:bodyPr>
          <a:lstStyle/>
          <a:p>
            <a:pPr algn="ctr"/>
            <a:r>
              <a:rPr lang="en-US" sz="2800" b="1" i="1"/>
              <a:t>The Dolomites – Paradise at Your Feet</a:t>
            </a:r>
          </a:p>
          <a:p>
            <a:pPr algn="just"/>
            <a:r>
              <a:rPr lang="en-US" sz="2800"/>
              <a:t>If you haven’t decided on where to travel this holiday, </a:t>
            </a:r>
            <a:r>
              <a:rPr lang="en-US" sz="2800">
                <a:highlight>
                  <a:srgbClr val="FFFF00"/>
                </a:highlight>
              </a:rPr>
              <a:t>consider</a:t>
            </a:r>
            <a:r>
              <a:rPr lang="en-US" sz="2800"/>
              <a:t> the Dolomites!</a:t>
            </a:r>
          </a:p>
          <a:p>
            <a:pPr algn="just"/>
            <a:endParaRPr lang="en-US" sz="2800"/>
          </a:p>
          <a:p>
            <a:pPr algn="just"/>
            <a:r>
              <a:rPr lang="en-US" sz="2800"/>
              <a:t>The Dolomites are a mountain range in Italy. It was recognised as a UNESCO World Heritage Site in 2009. The Dolomites are part of the Alps, stretching from the Adige River to the Piave River valley. This mountain range has a total area of about 141,900 hectares. It has 18 </a:t>
            </a:r>
            <a:r>
              <a:rPr lang="en-US" sz="2800">
                <a:highlight>
                  <a:srgbClr val="FFFF00"/>
                </a:highlight>
              </a:rPr>
              <a:t>peaks</a:t>
            </a:r>
            <a:r>
              <a:rPr lang="en-US" sz="2800"/>
              <a:t> over 3,000 metres high. It is easy to get access to most parts of the Dolomites.</a:t>
            </a:r>
          </a:p>
          <a:p>
            <a:pPr algn="just"/>
            <a:endParaRPr lang="en-US" sz="2800"/>
          </a:p>
          <a:p>
            <a:pPr algn="just"/>
            <a:r>
              <a:rPr lang="en-US" sz="2800"/>
              <a:t>The Dolomites are a </a:t>
            </a:r>
            <a:r>
              <a:rPr lang="en-US" sz="2800">
                <a:highlight>
                  <a:srgbClr val="FFFF00"/>
                </a:highlight>
              </a:rPr>
              <a:t>majestic </a:t>
            </a:r>
            <a:r>
              <a:rPr lang="en-US" sz="2800"/>
              <a:t>site. They are widely regarded as being among the most attractive mountain landscapes in the world. There are steep rocky cliffs, sharp peaks, narrow and deep valleys, and white snow on the mountain top. Their natural scenery attracts tourists from many parts of the world.</a:t>
            </a:r>
          </a:p>
        </p:txBody>
      </p:sp>
      <p:grpSp>
        <p:nvGrpSpPr>
          <p:cNvPr id="2" name="Group 1">
            <a:extLst>
              <a:ext uri="{FF2B5EF4-FFF2-40B4-BE49-F238E27FC236}">
                <a16:creationId xmlns:a16="http://schemas.microsoft.com/office/drawing/2014/main" id="{34FE0F6E-22E9-1C47-C067-61854E597B49}"/>
              </a:ext>
            </a:extLst>
          </p:cNvPr>
          <p:cNvGrpSpPr/>
          <p:nvPr/>
        </p:nvGrpSpPr>
        <p:grpSpPr>
          <a:xfrm>
            <a:off x="-1172" y="-7620"/>
            <a:ext cx="12192000" cy="1083309"/>
            <a:chOff x="7620" y="-7620"/>
            <a:chExt cx="12192000" cy="1083309"/>
          </a:xfrm>
        </p:grpSpPr>
        <p:sp>
          <p:nvSpPr>
            <p:cNvPr id="3" name="Round Single Corner Rectangle 13">
              <a:extLst>
                <a:ext uri="{FF2B5EF4-FFF2-40B4-BE49-F238E27FC236}">
                  <a16:creationId xmlns:a16="http://schemas.microsoft.com/office/drawing/2014/main" id="{12A69ECA-5DC6-6842-B98E-1BAF131923FE}"/>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 Single Corner Rectangle 15">
              <a:extLst>
                <a:ext uri="{FF2B5EF4-FFF2-40B4-BE49-F238E27FC236}">
                  <a16:creationId xmlns:a16="http://schemas.microsoft.com/office/drawing/2014/main" id="{991EAE57-AD77-696E-47B2-A4EBD1F6401F}"/>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16">
              <a:extLst>
                <a:ext uri="{FF2B5EF4-FFF2-40B4-BE49-F238E27FC236}">
                  <a16:creationId xmlns:a16="http://schemas.microsoft.com/office/drawing/2014/main" id="{16C63F7C-8CFA-EAA8-299E-A51C831817BC}"/>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14">
            <a:extLst>
              <a:ext uri="{FF2B5EF4-FFF2-40B4-BE49-F238E27FC236}">
                <a16:creationId xmlns:a16="http://schemas.microsoft.com/office/drawing/2014/main" id="{84509E9E-1ED9-3290-9CEA-E4539947F8FE}"/>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0" name="Text Box 2">
            <a:extLst>
              <a:ext uri="{FF2B5EF4-FFF2-40B4-BE49-F238E27FC236}">
                <a16:creationId xmlns:a16="http://schemas.microsoft.com/office/drawing/2014/main" id="{86FE69D2-C468-61B2-1D1B-8687D4B2ABDB}"/>
              </a:ext>
            </a:extLst>
          </p:cNvPr>
          <p:cNvSpPr txBox="1"/>
          <p:nvPr/>
        </p:nvSpPr>
        <p:spPr>
          <a:xfrm>
            <a:off x="160020" y="1785456"/>
            <a:ext cx="11924665" cy="4524315"/>
          </a:xfrm>
          <a:prstGeom prst="rect">
            <a:avLst/>
          </a:prstGeom>
          <a:solidFill>
            <a:srgbClr val="F5F2EC"/>
          </a:solidFill>
        </p:spPr>
        <p:txBody>
          <a:bodyPr wrap="square" rtlCol="0" anchor="t">
            <a:spAutoFit/>
          </a:bodyPr>
          <a:lstStyle/>
          <a:p>
            <a:pPr algn="just">
              <a:spcBef>
                <a:spcPts val="0"/>
              </a:spcBef>
              <a:spcAft>
                <a:spcPts val="0"/>
              </a:spcAft>
            </a:pPr>
            <a:r>
              <a:rPr lang="en-US" sz="3200" dirty="0" err="1"/>
              <a:t>Braj</a:t>
            </a:r>
            <a:r>
              <a:rPr lang="en-US" sz="3200" dirty="0"/>
              <a:t> Kachru was a Professor of Linguistics who invented the term ‘World </a:t>
            </a:r>
            <a:r>
              <a:rPr lang="en-US" sz="3200" dirty="0" err="1"/>
              <a:t>Englishes</a:t>
            </a:r>
            <a:r>
              <a:rPr lang="en-US" sz="3200" dirty="0"/>
              <a:t>’. The term refers to the fact that English has become a global means of communication with a lot of varieties.</a:t>
            </a:r>
          </a:p>
          <a:p>
            <a:pPr algn="just">
              <a:spcBef>
                <a:spcPts val="0"/>
              </a:spcBef>
              <a:spcAft>
                <a:spcPts val="0"/>
              </a:spcAft>
            </a:pPr>
            <a:r>
              <a:rPr lang="en-US" sz="3200" dirty="0"/>
              <a:t>In 1985, Kachru proposed a </a:t>
            </a:r>
            <a:r>
              <a:rPr lang="en-US" sz="3200" b="1" dirty="0"/>
              <a:t>model</a:t>
            </a:r>
            <a:r>
              <a:rPr lang="en-US" sz="3200" dirty="0"/>
              <a:t> of the different uses of English around the world. There are three concentric circles in the model.</a:t>
            </a:r>
          </a:p>
          <a:p>
            <a:pPr algn="just">
              <a:spcBef>
                <a:spcPts val="0"/>
              </a:spcBef>
              <a:spcAft>
                <a:spcPts val="0"/>
              </a:spcAft>
            </a:pPr>
            <a:r>
              <a:rPr lang="en-US" sz="3200" dirty="0"/>
              <a:t>The first of these circles is the Inner Circle, which consists of the traditional English-speaking countries, such as the UK, the USA, Australia, New Zealand, and Canada. In these regions, English is the first language, and their speakers provide the standards of English.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9" name="TextBox 11"/>
          <p:cNvSpPr txBox="1"/>
          <p:nvPr/>
        </p:nvSpPr>
        <p:spPr>
          <a:xfrm>
            <a:off x="1143635" y="1132205"/>
            <a:ext cx="10888345" cy="41719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2400" b="1" dirty="0">
                <a:effectLst>
                  <a:glow rad="88900">
                    <a:schemeClr val="bg1"/>
                  </a:glow>
                </a:effectLst>
                <a:cs typeface="Arial" panose="020B0604020202020204" pitchFamily="34" charset="0"/>
              </a:rPr>
              <a:t>Read the text and choose the correct answer A, B, C, or D.</a:t>
            </a:r>
          </a:p>
        </p:txBody>
      </p:sp>
      <p:grpSp>
        <p:nvGrpSpPr>
          <p:cNvPr id="6" name="Group 5"/>
          <p:cNvGrpSpPr/>
          <p:nvPr/>
        </p:nvGrpSpPr>
        <p:grpSpPr>
          <a:xfrm>
            <a:off x="640715" y="996785"/>
            <a:ext cx="502920" cy="706120"/>
            <a:chOff x="14280" y="2075"/>
            <a:chExt cx="792" cy="1112"/>
          </a:xfrm>
        </p:grpSpPr>
        <p:sp>
          <p:nvSpPr>
            <p:cNvPr id="40" name="Rounded Rectangle 39"/>
            <p:cNvSpPr/>
            <p:nvPr/>
          </p:nvSpPr>
          <p:spPr>
            <a:xfrm>
              <a:off x="14280" y="2252"/>
              <a:ext cx="792" cy="84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1" name="TextBox 16"/>
            <p:cNvSpPr txBox="1"/>
            <p:nvPr/>
          </p:nvSpPr>
          <p:spPr>
            <a:xfrm>
              <a:off x="14364" y="2075"/>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sp>
        <p:nvSpPr>
          <p:cNvPr id="9" name="Text Box 8"/>
          <p:cNvSpPr txBox="1"/>
          <p:nvPr/>
        </p:nvSpPr>
        <p:spPr>
          <a:xfrm>
            <a:off x="351790" y="9801860"/>
            <a:ext cx="11924665" cy="5692775"/>
          </a:xfrm>
          <a:prstGeom prst="rect">
            <a:avLst/>
          </a:prstGeom>
          <a:solidFill>
            <a:srgbClr val="F5F2EC"/>
          </a:solidFill>
        </p:spPr>
        <p:txBody>
          <a:bodyPr wrap="square" rtlCol="0" anchor="t">
            <a:spAutoFit/>
          </a:bodyPr>
          <a:lstStyle/>
          <a:p>
            <a:pPr algn="ctr"/>
            <a:r>
              <a:rPr lang="en-US" sz="2800" b="1" i="1"/>
              <a:t>The Dolomites – Paradise at Your Feet</a:t>
            </a:r>
          </a:p>
          <a:p>
            <a:pPr algn="just"/>
            <a:r>
              <a:rPr lang="en-US" sz="2800"/>
              <a:t>If you haven’t decided on where to travel this holiday, </a:t>
            </a:r>
            <a:r>
              <a:rPr lang="en-US" sz="2800">
                <a:highlight>
                  <a:srgbClr val="FFFF00"/>
                </a:highlight>
              </a:rPr>
              <a:t>consider</a:t>
            </a:r>
            <a:r>
              <a:rPr lang="en-US" sz="2800"/>
              <a:t> the Dolomites!</a:t>
            </a:r>
          </a:p>
          <a:p>
            <a:pPr algn="just"/>
            <a:endParaRPr lang="en-US" sz="2800"/>
          </a:p>
          <a:p>
            <a:pPr algn="just"/>
            <a:r>
              <a:rPr lang="en-US" sz="2800"/>
              <a:t>The Dolomites are a mountain range in Italy. It was recognised as a UNESCO World Heritage Site in 2009. The Dolomites are part of the Alps, stretching from the Adige River to the Piave River valley. This mountain range has a total area of about 141,900 hectares. It has 18 </a:t>
            </a:r>
            <a:r>
              <a:rPr lang="en-US" sz="2800">
                <a:highlight>
                  <a:srgbClr val="FFFF00"/>
                </a:highlight>
              </a:rPr>
              <a:t>peaks</a:t>
            </a:r>
            <a:r>
              <a:rPr lang="en-US" sz="2800"/>
              <a:t> over 3,000 metres high. It is easy to get access to most parts of the Dolomites.</a:t>
            </a:r>
          </a:p>
          <a:p>
            <a:pPr algn="just"/>
            <a:endParaRPr lang="en-US" sz="2800"/>
          </a:p>
          <a:p>
            <a:pPr algn="just"/>
            <a:r>
              <a:rPr lang="en-US" sz="2800"/>
              <a:t>The Dolomites are a </a:t>
            </a:r>
            <a:r>
              <a:rPr lang="en-US" sz="2800">
                <a:highlight>
                  <a:srgbClr val="FFFF00"/>
                </a:highlight>
              </a:rPr>
              <a:t>majestic </a:t>
            </a:r>
            <a:r>
              <a:rPr lang="en-US" sz="2800"/>
              <a:t>site. They are widely regarded as being among the most attractive mountain landscapes in the world. There are steep rocky cliffs, sharp peaks, narrow and deep valleys, and white snow on the mountain top. Their natural scenery attracts tourists from many parts of the world.</a:t>
            </a:r>
          </a:p>
        </p:txBody>
      </p:sp>
      <p:grpSp>
        <p:nvGrpSpPr>
          <p:cNvPr id="2" name="Group 1">
            <a:extLst>
              <a:ext uri="{FF2B5EF4-FFF2-40B4-BE49-F238E27FC236}">
                <a16:creationId xmlns:a16="http://schemas.microsoft.com/office/drawing/2014/main" id="{34FE0F6E-22E9-1C47-C067-61854E597B49}"/>
              </a:ext>
            </a:extLst>
          </p:cNvPr>
          <p:cNvGrpSpPr/>
          <p:nvPr/>
        </p:nvGrpSpPr>
        <p:grpSpPr>
          <a:xfrm>
            <a:off x="-1172" y="-7620"/>
            <a:ext cx="12192000" cy="1083309"/>
            <a:chOff x="7620" y="-7620"/>
            <a:chExt cx="12192000" cy="1083309"/>
          </a:xfrm>
        </p:grpSpPr>
        <p:sp>
          <p:nvSpPr>
            <p:cNvPr id="3" name="Round Single Corner Rectangle 13">
              <a:extLst>
                <a:ext uri="{FF2B5EF4-FFF2-40B4-BE49-F238E27FC236}">
                  <a16:creationId xmlns:a16="http://schemas.microsoft.com/office/drawing/2014/main" id="{12A69ECA-5DC6-6842-B98E-1BAF131923FE}"/>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 Single Corner Rectangle 15">
              <a:extLst>
                <a:ext uri="{FF2B5EF4-FFF2-40B4-BE49-F238E27FC236}">
                  <a16:creationId xmlns:a16="http://schemas.microsoft.com/office/drawing/2014/main" id="{991EAE57-AD77-696E-47B2-A4EBD1F6401F}"/>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16">
              <a:extLst>
                <a:ext uri="{FF2B5EF4-FFF2-40B4-BE49-F238E27FC236}">
                  <a16:creationId xmlns:a16="http://schemas.microsoft.com/office/drawing/2014/main" id="{16C63F7C-8CFA-EAA8-299E-A51C831817BC}"/>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14">
            <a:extLst>
              <a:ext uri="{FF2B5EF4-FFF2-40B4-BE49-F238E27FC236}">
                <a16:creationId xmlns:a16="http://schemas.microsoft.com/office/drawing/2014/main" id="{84509E9E-1ED9-3290-9CEA-E4539947F8FE}"/>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0" name="Text Box 2">
            <a:extLst>
              <a:ext uri="{FF2B5EF4-FFF2-40B4-BE49-F238E27FC236}">
                <a16:creationId xmlns:a16="http://schemas.microsoft.com/office/drawing/2014/main" id="{86FE69D2-C468-61B2-1D1B-8687D4B2ABDB}"/>
              </a:ext>
            </a:extLst>
          </p:cNvPr>
          <p:cNvSpPr txBox="1"/>
          <p:nvPr/>
        </p:nvSpPr>
        <p:spPr>
          <a:xfrm>
            <a:off x="160020" y="1785456"/>
            <a:ext cx="11924665" cy="5016758"/>
          </a:xfrm>
          <a:prstGeom prst="rect">
            <a:avLst/>
          </a:prstGeom>
          <a:solidFill>
            <a:srgbClr val="F5F2EC"/>
          </a:solidFill>
        </p:spPr>
        <p:txBody>
          <a:bodyPr wrap="square" rtlCol="0" anchor="t">
            <a:spAutoFit/>
          </a:bodyPr>
          <a:lstStyle/>
          <a:p>
            <a:pPr algn="just">
              <a:spcBef>
                <a:spcPts val="0"/>
              </a:spcBef>
              <a:spcAft>
                <a:spcPts val="0"/>
              </a:spcAft>
            </a:pPr>
            <a:r>
              <a:rPr lang="en-US" sz="3200" dirty="0"/>
              <a:t>The next circle is the Outer Circle where  English is not the first language but the second or official language. The countries  in this circle include India, Singapore, the Philippines, Pakistan, Malaysia, etc. The speakers of these places follow the standards which the countries in the Inner circle provide.</a:t>
            </a:r>
          </a:p>
          <a:p>
            <a:pPr algn="just">
              <a:spcBef>
                <a:spcPts val="0"/>
              </a:spcBef>
              <a:spcAft>
                <a:spcPts val="0"/>
              </a:spcAft>
            </a:pPr>
            <a:r>
              <a:rPr lang="en-US" sz="3200" dirty="0"/>
              <a:t>The last circle is the Expanding Circle. People in this circle speak English as a foreign language. Some of the countries in the Expanding Circle are Brazil, Japan, Russia, and Viet Nam. Speakers of English in these places follow the rules which the people in the Inner Circle have established.</a:t>
            </a:r>
          </a:p>
        </p:txBody>
      </p:sp>
    </p:spTree>
    <p:extLst>
      <p:ext uri="{BB962C8B-B14F-4D97-AF65-F5344CB8AC3E}">
        <p14:creationId xmlns:p14="http://schemas.microsoft.com/office/powerpoint/2010/main" val="33103185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 Box 3"/>
          <p:cNvSpPr txBox="1"/>
          <p:nvPr/>
        </p:nvSpPr>
        <p:spPr>
          <a:xfrm>
            <a:off x="449803" y="2082411"/>
            <a:ext cx="5026660" cy="1015663"/>
          </a:xfrm>
          <a:prstGeom prst="rect">
            <a:avLst/>
          </a:prstGeom>
          <a:solidFill>
            <a:srgbClr val="9ED2BE"/>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000" dirty="0">
                <a:solidFill>
                  <a:schemeClr val="tx1"/>
                </a:solidFill>
              </a:rPr>
              <a:t>A. Professor </a:t>
            </a:r>
            <a:r>
              <a:rPr lang="en-US" sz="3000" dirty="0" err="1">
                <a:solidFill>
                  <a:schemeClr val="tx1"/>
                </a:solidFill>
              </a:rPr>
              <a:t>Braj</a:t>
            </a:r>
            <a:r>
              <a:rPr lang="en-US" sz="3000" dirty="0">
                <a:solidFill>
                  <a:schemeClr val="tx1"/>
                </a:solidFill>
              </a:rPr>
              <a:t> Kachru.               </a:t>
            </a:r>
          </a:p>
          <a:p>
            <a:r>
              <a:rPr lang="en-US" sz="3000" dirty="0">
                <a:solidFill>
                  <a:schemeClr val="tx1"/>
                </a:solidFill>
              </a:rPr>
              <a:t>C. Native speakers of English.</a:t>
            </a:r>
            <a:r>
              <a:rPr lang="en-US" sz="3000" dirty="0"/>
              <a:t>                  </a:t>
            </a:r>
          </a:p>
        </p:txBody>
      </p:sp>
      <p:sp>
        <p:nvSpPr>
          <p:cNvPr id="5" name="Text Box 4"/>
          <p:cNvSpPr txBox="1"/>
          <p:nvPr/>
        </p:nvSpPr>
        <p:spPr>
          <a:xfrm>
            <a:off x="5652671" y="2076407"/>
            <a:ext cx="6368896" cy="1015663"/>
          </a:xfrm>
          <a:prstGeom prst="rect">
            <a:avLst/>
          </a:prstGeom>
          <a:solidFill>
            <a:srgbClr val="FFD9B7"/>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000" dirty="0">
                <a:solidFill>
                  <a:schemeClr val="tx1"/>
                </a:solidFill>
              </a:rPr>
              <a:t>B. The three circles of World </a:t>
            </a:r>
            <a:r>
              <a:rPr lang="en-US" sz="3000" dirty="0" err="1">
                <a:solidFill>
                  <a:schemeClr val="tx1"/>
                </a:solidFill>
              </a:rPr>
              <a:t>Englishes</a:t>
            </a:r>
            <a:r>
              <a:rPr lang="en-US" sz="3000" dirty="0">
                <a:solidFill>
                  <a:schemeClr val="tx1"/>
                </a:solidFill>
              </a:rPr>
              <a:t>.</a:t>
            </a:r>
          </a:p>
          <a:p>
            <a:r>
              <a:rPr lang="en-US" sz="3000" dirty="0">
                <a:solidFill>
                  <a:schemeClr val="tx1"/>
                </a:solidFill>
              </a:rPr>
              <a:t>D. The development of English.                </a:t>
            </a:r>
          </a:p>
        </p:txBody>
      </p:sp>
      <p:sp>
        <p:nvSpPr>
          <p:cNvPr id="11" name="Text Box 10"/>
          <p:cNvSpPr txBox="1"/>
          <p:nvPr/>
        </p:nvSpPr>
        <p:spPr>
          <a:xfrm>
            <a:off x="451253" y="1534069"/>
            <a:ext cx="11561775" cy="553998"/>
          </a:xfrm>
          <a:prstGeom prst="rect">
            <a:avLst/>
          </a:prstGeom>
          <a:solidFill>
            <a:srgbClr val="C8E4B2"/>
          </a:solidFill>
        </p:spPr>
        <p:txBody>
          <a:bodyPr wrap="square" rtlCol="0" anchor="t">
            <a:spAutoFit/>
          </a:bodyPr>
          <a:lstStyle/>
          <a:p>
            <a:pPr algn="just"/>
            <a:r>
              <a:rPr lang="en-US" sz="3000" b="1" dirty="0"/>
              <a:t>1. </a:t>
            </a:r>
            <a:r>
              <a:rPr lang="en-US" sz="3000" dirty="0"/>
              <a:t>What is the text mainly about? </a:t>
            </a:r>
          </a:p>
        </p:txBody>
      </p:sp>
      <p:sp>
        <p:nvSpPr>
          <p:cNvPr id="12" name="Text Box 11"/>
          <p:cNvSpPr txBox="1"/>
          <p:nvPr/>
        </p:nvSpPr>
        <p:spPr>
          <a:xfrm>
            <a:off x="449804" y="3152001"/>
            <a:ext cx="11561775" cy="553998"/>
          </a:xfrm>
          <a:prstGeom prst="rect">
            <a:avLst/>
          </a:prstGeom>
          <a:solidFill>
            <a:srgbClr val="C8E4B2"/>
          </a:solidFill>
        </p:spPr>
        <p:txBody>
          <a:bodyPr wrap="square" rtlCol="0" anchor="t">
            <a:spAutoFit/>
          </a:bodyPr>
          <a:lstStyle/>
          <a:p>
            <a:pPr algn="just"/>
            <a:r>
              <a:rPr lang="en-US" sz="3000" b="1" dirty="0"/>
              <a:t>2. </a:t>
            </a:r>
            <a:r>
              <a:rPr lang="en-US" sz="3000" dirty="0"/>
              <a:t>The word “</a:t>
            </a:r>
            <a:r>
              <a:rPr lang="en-US" sz="3000" b="1" dirty="0"/>
              <a:t>model</a:t>
            </a:r>
            <a:r>
              <a:rPr lang="en-US" sz="3000" dirty="0"/>
              <a:t>” in paragraph 2 means ______.</a:t>
            </a:r>
          </a:p>
        </p:txBody>
      </p:sp>
      <p:sp>
        <p:nvSpPr>
          <p:cNvPr id="14" name="Text Box 13"/>
          <p:cNvSpPr txBox="1"/>
          <p:nvPr/>
        </p:nvSpPr>
        <p:spPr>
          <a:xfrm>
            <a:off x="449803" y="3704919"/>
            <a:ext cx="4909185" cy="1015663"/>
          </a:xfrm>
          <a:prstGeom prst="rect">
            <a:avLst/>
          </a:prstGeom>
          <a:solidFill>
            <a:srgbClr val="9ED2BE"/>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000" dirty="0">
                <a:solidFill>
                  <a:schemeClr val="tx1"/>
                </a:solidFill>
              </a:rPr>
              <a:t>A. an excellent person                </a:t>
            </a:r>
          </a:p>
          <a:p>
            <a:r>
              <a:rPr lang="en-US" sz="3000" dirty="0">
                <a:solidFill>
                  <a:schemeClr val="tx1"/>
                </a:solidFill>
              </a:rPr>
              <a:t>C. a small copy of something        </a:t>
            </a:r>
            <a:r>
              <a:rPr lang="en-US" sz="3000" dirty="0"/>
              <a:t>         </a:t>
            </a:r>
          </a:p>
        </p:txBody>
      </p:sp>
      <p:sp>
        <p:nvSpPr>
          <p:cNvPr id="22" name="Text Box 21"/>
          <p:cNvSpPr txBox="1"/>
          <p:nvPr/>
        </p:nvSpPr>
        <p:spPr>
          <a:xfrm>
            <a:off x="5652671" y="3704918"/>
            <a:ext cx="6358908" cy="1015663"/>
          </a:xfrm>
          <a:prstGeom prst="rect">
            <a:avLst/>
          </a:prstGeom>
          <a:solidFill>
            <a:srgbClr val="FFD9B7"/>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000" dirty="0">
                <a:solidFill>
                  <a:schemeClr val="tx1"/>
                </a:solidFill>
              </a:rPr>
              <a:t>B. an example to copy</a:t>
            </a:r>
          </a:p>
          <a:p>
            <a:r>
              <a:rPr lang="en-US" sz="3000" dirty="0">
                <a:solidFill>
                  <a:schemeClr val="tx1"/>
                </a:solidFill>
              </a:rPr>
              <a:t>D. a description of a system        </a:t>
            </a:r>
          </a:p>
        </p:txBody>
      </p:sp>
      <p:sp>
        <p:nvSpPr>
          <p:cNvPr id="23" name="Oval 22"/>
          <p:cNvSpPr/>
          <p:nvPr/>
        </p:nvSpPr>
        <p:spPr>
          <a:xfrm>
            <a:off x="5502407" y="2107526"/>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9" name="Oval 28"/>
          <p:cNvSpPr/>
          <p:nvPr/>
        </p:nvSpPr>
        <p:spPr>
          <a:xfrm>
            <a:off x="5622784" y="4212749"/>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5" name="Text Box 24"/>
          <p:cNvSpPr txBox="1"/>
          <p:nvPr/>
        </p:nvSpPr>
        <p:spPr>
          <a:xfrm>
            <a:off x="449803" y="5328169"/>
            <a:ext cx="4909185" cy="1015663"/>
          </a:xfrm>
          <a:prstGeom prst="rect">
            <a:avLst/>
          </a:prstGeom>
          <a:solidFill>
            <a:srgbClr val="9ED2BE"/>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000" dirty="0">
                <a:solidFill>
                  <a:schemeClr val="tx1"/>
                </a:solidFill>
              </a:rPr>
              <a:t>A. model                </a:t>
            </a:r>
          </a:p>
          <a:p>
            <a:r>
              <a:rPr lang="en-US" sz="3000" dirty="0">
                <a:solidFill>
                  <a:schemeClr val="tx1"/>
                </a:solidFill>
              </a:rPr>
              <a:t>C. Outer Circle</a:t>
            </a:r>
            <a:r>
              <a:rPr lang="en-US" sz="3000" dirty="0"/>
              <a:t>         </a:t>
            </a:r>
          </a:p>
        </p:txBody>
      </p:sp>
      <p:sp>
        <p:nvSpPr>
          <p:cNvPr id="26" name="Text Box 25"/>
          <p:cNvSpPr txBox="1"/>
          <p:nvPr/>
        </p:nvSpPr>
        <p:spPr>
          <a:xfrm>
            <a:off x="5652671" y="5323931"/>
            <a:ext cx="6358908" cy="1015663"/>
          </a:xfrm>
          <a:prstGeom prst="rect">
            <a:avLst/>
          </a:prstGeom>
          <a:solidFill>
            <a:srgbClr val="FFD9B7"/>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000" dirty="0">
                <a:solidFill>
                  <a:schemeClr val="tx1"/>
                </a:solidFill>
              </a:rPr>
              <a:t>B. Inner Circle</a:t>
            </a:r>
            <a:br>
              <a:rPr lang="en-US" sz="3000" dirty="0">
                <a:solidFill>
                  <a:schemeClr val="tx1"/>
                </a:solidFill>
              </a:rPr>
            </a:br>
            <a:r>
              <a:rPr lang="en-US" sz="3000" dirty="0">
                <a:solidFill>
                  <a:schemeClr val="tx1"/>
                </a:solidFill>
              </a:rPr>
              <a:t>D. Expanding Circle      </a:t>
            </a:r>
          </a:p>
        </p:txBody>
      </p:sp>
      <p:sp>
        <p:nvSpPr>
          <p:cNvPr id="27" name="Oval 26"/>
          <p:cNvSpPr/>
          <p:nvPr/>
        </p:nvSpPr>
        <p:spPr>
          <a:xfrm>
            <a:off x="5622784" y="5814454"/>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8" name="Rounded Rectangle 27"/>
          <p:cNvSpPr/>
          <p:nvPr/>
        </p:nvSpPr>
        <p:spPr>
          <a:xfrm rot="19440000">
            <a:off x="655955" y="-2768600"/>
            <a:ext cx="3387090" cy="179705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0" name="Rounded Rectangle 29"/>
          <p:cNvSpPr/>
          <p:nvPr/>
        </p:nvSpPr>
        <p:spPr>
          <a:xfrm rot="19440000">
            <a:off x="1379220" y="7471410"/>
            <a:ext cx="3362325" cy="165354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3" name="Rounded Rectangle 32"/>
          <p:cNvSpPr/>
          <p:nvPr/>
        </p:nvSpPr>
        <p:spPr>
          <a:xfrm rot="19440000">
            <a:off x="7290435" y="-2919095"/>
            <a:ext cx="3662680" cy="197294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4" name="Rounded Rectangle 33"/>
          <p:cNvSpPr/>
          <p:nvPr/>
        </p:nvSpPr>
        <p:spPr>
          <a:xfrm rot="19440000">
            <a:off x="7991475" y="9133840"/>
            <a:ext cx="3742055" cy="168465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extBox 11">
            <a:extLst>
              <a:ext uri="{FF2B5EF4-FFF2-40B4-BE49-F238E27FC236}">
                <a16:creationId xmlns:a16="http://schemas.microsoft.com/office/drawing/2014/main" id="{EDDFBF6D-E3E1-DF05-402C-37DDDE8DDFFB}"/>
              </a:ext>
            </a:extLst>
          </p:cNvPr>
          <p:cNvSpPr txBox="1"/>
          <p:nvPr/>
        </p:nvSpPr>
        <p:spPr>
          <a:xfrm>
            <a:off x="1071648" y="877462"/>
            <a:ext cx="10888345" cy="41719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2400" b="1" dirty="0">
                <a:effectLst>
                  <a:glow rad="88900">
                    <a:schemeClr val="bg1"/>
                  </a:glow>
                </a:effectLst>
                <a:cs typeface="Arial" panose="020B0604020202020204" pitchFamily="34" charset="0"/>
              </a:rPr>
              <a:t>Read the text and choose the correct answer A, B, C, or D.</a:t>
            </a:r>
          </a:p>
        </p:txBody>
      </p:sp>
      <p:grpSp>
        <p:nvGrpSpPr>
          <p:cNvPr id="3" name="Group 2">
            <a:extLst>
              <a:ext uri="{FF2B5EF4-FFF2-40B4-BE49-F238E27FC236}">
                <a16:creationId xmlns:a16="http://schemas.microsoft.com/office/drawing/2014/main" id="{60BF684F-A234-5DF2-DA2E-D5B9DDFFA371}"/>
              </a:ext>
            </a:extLst>
          </p:cNvPr>
          <p:cNvGrpSpPr/>
          <p:nvPr/>
        </p:nvGrpSpPr>
        <p:grpSpPr>
          <a:xfrm>
            <a:off x="568728" y="805542"/>
            <a:ext cx="502920" cy="706120"/>
            <a:chOff x="14280" y="2075"/>
            <a:chExt cx="792" cy="1112"/>
          </a:xfrm>
        </p:grpSpPr>
        <p:sp>
          <p:nvSpPr>
            <p:cNvPr id="6" name="Rounded Rectangle 39">
              <a:extLst>
                <a:ext uri="{FF2B5EF4-FFF2-40B4-BE49-F238E27FC236}">
                  <a16:creationId xmlns:a16="http://schemas.microsoft.com/office/drawing/2014/main" id="{1AEE26FE-4B15-4624-1639-6844F97C93D9}"/>
                </a:ext>
              </a:extLst>
            </p:cNvPr>
            <p:cNvSpPr/>
            <p:nvPr/>
          </p:nvSpPr>
          <p:spPr>
            <a:xfrm>
              <a:off x="14280" y="2252"/>
              <a:ext cx="792" cy="84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16">
              <a:extLst>
                <a:ext uri="{FF2B5EF4-FFF2-40B4-BE49-F238E27FC236}">
                  <a16:creationId xmlns:a16="http://schemas.microsoft.com/office/drawing/2014/main" id="{D0E159A7-4F10-6F54-C1C0-8FB079C1A9ED}"/>
                </a:ext>
              </a:extLst>
            </p:cNvPr>
            <p:cNvSpPr txBox="1"/>
            <p:nvPr/>
          </p:nvSpPr>
          <p:spPr>
            <a:xfrm>
              <a:off x="14364" y="2075"/>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grpSp>
        <p:nvGrpSpPr>
          <p:cNvPr id="9" name="Group 8">
            <a:extLst>
              <a:ext uri="{FF2B5EF4-FFF2-40B4-BE49-F238E27FC236}">
                <a16:creationId xmlns:a16="http://schemas.microsoft.com/office/drawing/2014/main" id="{C5991234-59B0-03B8-952F-D80FB3F4D14C}"/>
              </a:ext>
            </a:extLst>
          </p:cNvPr>
          <p:cNvGrpSpPr/>
          <p:nvPr/>
        </p:nvGrpSpPr>
        <p:grpSpPr>
          <a:xfrm>
            <a:off x="-1172" y="-7620"/>
            <a:ext cx="12192000" cy="884581"/>
            <a:chOff x="7620" y="-7620"/>
            <a:chExt cx="12192000" cy="1083309"/>
          </a:xfrm>
        </p:grpSpPr>
        <p:sp>
          <p:nvSpPr>
            <p:cNvPr id="10" name="Round Single Corner Rectangle 13">
              <a:extLst>
                <a:ext uri="{FF2B5EF4-FFF2-40B4-BE49-F238E27FC236}">
                  <a16:creationId xmlns:a16="http://schemas.microsoft.com/office/drawing/2014/main" id="{4C4E4201-E465-B540-9DC9-E57644A3587E}"/>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5">
              <a:extLst>
                <a:ext uri="{FF2B5EF4-FFF2-40B4-BE49-F238E27FC236}">
                  <a16:creationId xmlns:a16="http://schemas.microsoft.com/office/drawing/2014/main" id="{A4E1FD7C-0BE4-FBB9-0CE2-BB9640A98F8F}"/>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6">
              <a:extLst>
                <a:ext uri="{FF2B5EF4-FFF2-40B4-BE49-F238E27FC236}">
                  <a16:creationId xmlns:a16="http://schemas.microsoft.com/office/drawing/2014/main" id="{A57694AF-2918-F799-8CA6-6DEF9C37405F}"/>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4">
            <a:extLst>
              <a:ext uri="{FF2B5EF4-FFF2-40B4-BE49-F238E27FC236}">
                <a16:creationId xmlns:a16="http://schemas.microsoft.com/office/drawing/2014/main" id="{3E713929-E183-CB8A-D8B9-FB26A66BFFA4}"/>
              </a:ext>
            </a:extLst>
          </p:cNvPr>
          <p:cNvSpPr txBox="1"/>
          <p:nvPr/>
        </p:nvSpPr>
        <p:spPr>
          <a:xfrm>
            <a:off x="508112" y="8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4" name="Text Box 23"/>
          <p:cNvSpPr txBox="1"/>
          <p:nvPr/>
        </p:nvSpPr>
        <p:spPr>
          <a:xfrm>
            <a:off x="449804" y="4780500"/>
            <a:ext cx="11561776" cy="553998"/>
          </a:xfrm>
          <a:prstGeom prst="rect">
            <a:avLst/>
          </a:prstGeom>
          <a:solidFill>
            <a:srgbClr val="C8E4B2"/>
          </a:solidFill>
        </p:spPr>
        <p:txBody>
          <a:bodyPr wrap="square" rtlCol="0" anchor="t">
            <a:spAutoFit/>
          </a:bodyPr>
          <a:lstStyle/>
          <a:p>
            <a:pPr algn="just"/>
            <a:r>
              <a:rPr lang="en-US" sz="3000" b="1" dirty="0"/>
              <a:t>3. </a:t>
            </a:r>
            <a:r>
              <a:rPr lang="en-US" sz="3000" dirty="0"/>
              <a:t>The phrase “</a:t>
            </a:r>
            <a:r>
              <a:rPr lang="en-US" sz="3000" b="1" dirty="0"/>
              <a:t>this circle</a:t>
            </a:r>
            <a:r>
              <a:rPr lang="en-US" sz="3000" dirty="0"/>
              <a:t>” in paragraph 5 refers to the ______.</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15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gtEl>
                                      </p:cBhvr>
                                    </p:animEffect>
                                  </p:childTnLst>
                                </p:cTn>
                              </p:par>
                            </p:childTnLst>
                          </p:cTn>
                        </p:par>
                        <p:par>
                          <p:cTn id="34" fill="hold">
                            <p:stCondLst>
                              <p:cond delay="3125"/>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2"/>
                                        </p:tgtEl>
                                        <p:attrNameLst>
                                          <p:attrName>ppt_y</p:attrName>
                                        </p:attrNameLst>
                                      </p:cBhvr>
                                      <p:tavLst>
                                        <p:tav tm="0">
                                          <p:val>
                                            <p:strVal val="#ppt_y"/>
                                          </p:val>
                                        </p:tav>
                                        <p:tav tm="100000">
                                          <p:val>
                                            <p:strVal val="#ppt_y"/>
                                          </p:val>
                                        </p:tav>
                                      </p:tavLst>
                                    </p:anim>
                                    <p:anim calcmode="lin" valueType="num">
                                      <p:cBhvr>
                                        <p:cTn id="4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2"/>
                                        </p:tgtEl>
                                      </p:cBhvr>
                                    </p:animEffect>
                                  </p:childTnLst>
                                </p:cTn>
                              </p:par>
                              <p:par>
                                <p:cTn id="49" presetID="41" presetClass="entr" presetSubtype="0" fill="hold" grpId="0" nodeType="withEffect">
                                  <p:stCondLst>
                                    <p:cond delay="0"/>
                                  </p:stCondLst>
                                  <p:iterate type="lt">
                                    <p:tmPct val="5000"/>
                                  </p:iterate>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4"/>
                                        </p:tgtEl>
                                        <p:attrNameLst>
                                          <p:attrName>ppt_y</p:attrName>
                                        </p:attrNameLst>
                                      </p:cBhvr>
                                      <p:tavLst>
                                        <p:tav tm="0">
                                          <p:val>
                                            <p:strVal val="#ppt_y"/>
                                          </p:val>
                                        </p:tav>
                                        <p:tav tm="100000">
                                          <p:val>
                                            <p:strVal val="#ppt_y"/>
                                          </p:val>
                                        </p:tav>
                                      </p:tavLst>
                                    </p:anim>
                                    <p:anim calcmode="lin" valueType="num">
                                      <p:cBhvr>
                                        <p:cTn id="5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4"/>
                                        </p:tgtEl>
                                      </p:cBhvr>
                                    </p:animEffect>
                                  </p:childTnLst>
                                </p:cTn>
                              </p:par>
                            </p:childTnLst>
                          </p:cTn>
                        </p:par>
                        <p:par>
                          <p:cTn id="56" fill="hold">
                            <p:stCondLst>
                              <p:cond delay="4925"/>
                            </p:stCondLst>
                            <p:childTnLst>
                              <p:par>
                                <p:cTn id="57" presetID="41" presetClass="entr" presetSubtype="0" fill="hold" grpId="0" nodeType="afterEffect">
                                  <p:stCondLst>
                                    <p:cond delay="0"/>
                                  </p:stCondLst>
                                  <p:iterate type="lt">
                                    <p:tmPct val="5000"/>
                                  </p:iterate>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5"/>
                                        </p:tgtEl>
                                        <p:attrNameLst>
                                          <p:attrName>ppt_y</p:attrName>
                                        </p:attrNameLst>
                                      </p:cBhvr>
                                      <p:tavLst>
                                        <p:tav tm="0">
                                          <p:val>
                                            <p:strVal val="#ppt_y"/>
                                          </p:val>
                                        </p:tav>
                                        <p:tav tm="100000">
                                          <p:val>
                                            <p:strVal val="#ppt_y"/>
                                          </p:val>
                                        </p:tav>
                                      </p:tavLst>
                                    </p:anim>
                                    <p:anim calcmode="lin" valueType="num">
                                      <p:cBhvr>
                                        <p:cTn id="6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5"/>
                                        </p:tgtEl>
                                      </p:cBhvr>
                                    </p:animEffect>
                                  </p:childTnLst>
                                </p:cTn>
                              </p:par>
                              <p:par>
                                <p:cTn id="64" presetID="41" presetClass="entr" presetSubtype="0" fill="hold" grpId="0" nodeType="withEffect">
                                  <p:stCondLst>
                                    <p:cond delay="0"/>
                                  </p:stCondLst>
                                  <p:iterate type="lt">
                                    <p:tmPct val="5000"/>
                                  </p:iterate>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6"/>
                                        </p:tgtEl>
                                        <p:attrNameLst>
                                          <p:attrName>ppt_y</p:attrName>
                                        </p:attrNameLst>
                                      </p:cBhvr>
                                      <p:tavLst>
                                        <p:tav tm="0">
                                          <p:val>
                                            <p:strVal val="#ppt_y"/>
                                          </p:val>
                                        </p:tav>
                                        <p:tav tm="100000">
                                          <p:val>
                                            <p:strVal val="#ppt_y"/>
                                          </p:val>
                                        </p:tav>
                                      </p:tavLst>
                                    </p:anim>
                                    <p:anim calcmode="lin" valueType="num">
                                      <p:cBhvr>
                                        <p:cTn id="6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11" grpId="0" animBg="1"/>
      <p:bldP spid="11" grpId="1" animBg="1"/>
      <p:bldP spid="12" grpId="0" animBg="1"/>
      <p:bldP spid="12" grpId="1" animBg="1"/>
      <p:bldP spid="14" grpId="0" animBg="1"/>
      <p:bldP spid="14" grpId="1" animBg="1"/>
      <p:bldP spid="22" grpId="0" animBg="1"/>
      <p:bldP spid="22" grpId="1" animBg="1"/>
      <p:bldP spid="23" grpId="0" bldLvl="0" animBg="1"/>
      <p:bldP spid="23" grpId="1" animBg="1"/>
      <p:bldP spid="29" grpId="0" bldLvl="0" animBg="1"/>
      <p:bldP spid="29" grpId="1" animBg="1"/>
      <p:bldP spid="25" grpId="0" animBg="1"/>
      <p:bldP spid="25" grpId="1" animBg="1"/>
      <p:bldP spid="26" grpId="0" animBg="1"/>
      <p:bldP spid="26" grpId="1" animBg="1"/>
      <p:bldP spid="27" grpId="0" bldLvl="0" animBg="1"/>
      <p:bldP spid="27" grpId="1" animBg="1"/>
      <p:bldP spid="24" grpId="0" animBg="1"/>
      <p:bldP spid="2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9852" y="1159020"/>
            <a:ext cx="1088834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fill in each blank in the summary with no more than TWO words. </a:t>
            </a:r>
          </a:p>
        </p:txBody>
      </p:sp>
      <p:sp>
        <p:nvSpPr>
          <p:cNvPr id="16" name="Rounded Rectangle 15"/>
          <p:cNvSpPr/>
          <p:nvPr/>
        </p:nvSpPr>
        <p:spPr>
          <a:xfrm>
            <a:off x="487067" y="123634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3370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6" name="Rounded Rectangle 5"/>
          <p:cNvSpPr/>
          <p:nvPr/>
        </p:nvSpPr>
        <p:spPr>
          <a:xfrm rot="19440000">
            <a:off x="714375" y="2560955"/>
            <a:ext cx="3387090" cy="179705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Rounded Rectangle 12"/>
          <p:cNvSpPr/>
          <p:nvPr/>
        </p:nvSpPr>
        <p:spPr>
          <a:xfrm rot="19440000">
            <a:off x="2129790" y="3874770"/>
            <a:ext cx="3362325" cy="165354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Rounded Rectangle 2"/>
          <p:cNvSpPr/>
          <p:nvPr/>
        </p:nvSpPr>
        <p:spPr>
          <a:xfrm>
            <a:off x="786130" y="3313430"/>
            <a:ext cx="4606290" cy="1545590"/>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0" name="Text Box 99"/>
          <p:cNvSpPr txBox="1"/>
          <p:nvPr/>
        </p:nvSpPr>
        <p:spPr>
          <a:xfrm>
            <a:off x="1194435" y="3280410"/>
            <a:ext cx="3990147" cy="1568450"/>
          </a:xfrm>
          <a:prstGeom prst="rect">
            <a:avLst/>
          </a:prstGeom>
          <a:noFill/>
          <a:ln w="9525">
            <a:noFill/>
          </a:ln>
        </p:spPr>
        <p:txBody>
          <a:bodyPr wrap="square">
            <a:spAutoFit/>
          </a:bodyPr>
          <a:lstStyle/>
          <a:p>
            <a:pPr marL="635" indent="-635" algn="ctr"/>
            <a:r>
              <a:rPr lang="en-US" sz="3200" b="0" dirty="0">
                <a:latin typeface="Times New Roman" panose="02020603050405020304" pitchFamily="18" charset="0"/>
                <a:cs typeface="Calibri" panose="020F0502020204030204" pitchFamily="34" charset="0"/>
              </a:rPr>
              <a:t>Read each sentence + </a:t>
            </a:r>
          </a:p>
          <a:p>
            <a:pPr marL="635" indent="-635" algn="ctr"/>
            <a:r>
              <a:rPr lang="en-US" sz="3200" b="0" dirty="0">
                <a:latin typeface="Times New Roman" panose="02020603050405020304" pitchFamily="18" charset="0"/>
                <a:cs typeface="Calibri" panose="020F0502020204030204" pitchFamily="34" charset="0"/>
              </a:rPr>
              <a:t>underline the keywords</a:t>
            </a:r>
          </a:p>
        </p:txBody>
      </p:sp>
      <p:sp>
        <p:nvSpPr>
          <p:cNvPr id="33" name="Rounded Rectangle 32"/>
          <p:cNvSpPr/>
          <p:nvPr/>
        </p:nvSpPr>
        <p:spPr>
          <a:xfrm rot="19440000">
            <a:off x="6424930" y="2319655"/>
            <a:ext cx="3662680" cy="197294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4" name="Rounded Rectangle 33"/>
          <p:cNvSpPr/>
          <p:nvPr/>
        </p:nvSpPr>
        <p:spPr>
          <a:xfrm rot="19440000">
            <a:off x="7664450" y="3871595"/>
            <a:ext cx="3742055" cy="168465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5" name="Rounded Rectangle 34"/>
          <p:cNvSpPr/>
          <p:nvPr/>
        </p:nvSpPr>
        <p:spPr>
          <a:xfrm>
            <a:off x="6553835" y="2841625"/>
            <a:ext cx="4971415" cy="2017395"/>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2" name="Text Box 31"/>
          <p:cNvSpPr txBox="1"/>
          <p:nvPr/>
        </p:nvSpPr>
        <p:spPr>
          <a:xfrm>
            <a:off x="7073265" y="2818130"/>
            <a:ext cx="3913505" cy="2061210"/>
          </a:xfrm>
          <a:prstGeom prst="rect">
            <a:avLst/>
          </a:prstGeom>
          <a:noFill/>
          <a:ln w="9525">
            <a:noFill/>
          </a:ln>
        </p:spPr>
        <p:txBody>
          <a:bodyPr wrap="square">
            <a:spAutoFit/>
          </a:bodyPr>
          <a:lstStyle/>
          <a:p>
            <a:pPr marL="635" indent="-635" algn="ctr"/>
            <a:r>
              <a:rPr lang="en-US" sz="3200" b="0" dirty="0">
                <a:latin typeface="Times New Roman" panose="02020603050405020304" pitchFamily="18" charset="0"/>
                <a:cs typeface="Calibri" panose="020F0502020204030204" pitchFamily="34" charset="0"/>
              </a:rPr>
              <a:t>Locate the keywords in the text and decide which words needed to fill in each blank.</a:t>
            </a:r>
          </a:p>
        </p:txBody>
      </p:sp>
      <p:graphicFrame>
        <p:nvGraphicFramePr>
          <p:cNvPr id="2" name="Content Placeholder 1"/>
          <p:cNvGraphicFramePr>
            <a:graphicFrameLocks noGrp="1"/>
          </p:cNvGraphicFramePr>
          <p:nvPr>
            <p:ph idx="1"/>
          </p:nvPr>
        </p:nvGraphicFramePr>
        <p:xfrm>
          <a:off x="0" y="8324850"/>
          <a:ext cx="10515600" cy="7193280"/>
        </p:xfrm>
        <a:graphic>
          <a:graphicData uri="http://schemas.openxmlformats.org/drawingml/2006/table">
            <a:tbl>
              <a:tblPr firstRow="1" bandRow="1">
                <a:tableStyleId>{5C22544A-7EE6-4342-B048-85BDC9FD1C3A}</a:tableStyleId>
              </a:tblPr>
              <a:tblGrid>
                <a:gridCol w="2905760">
                  <a:extLst>
                    <a:ext uri="{9D8B030D-6E8A-4147-A177-3AD203B41FA5}">
                      <a16:colId xmlns:a16="http://schemas.microsoft.com/office/drawing/2014/main" val="20000"/>
                    </a:ext>
                  </a:extLst>
                </a:gridCol>
                <a:gridCol w="7609840">
                  <a:extLst>
                    <a:ext uri="{9D8B030D-6E8A-4147-A177-3AD203B41FA5}">
                      <a16:colId xmlns:a16="http://schemas.microsoft.com/office/drawing/2014/main" val="20001"/>
                    </a:ext>
                  </a:extLst>
                </a:gridCol>
              </a:tblGrid>
              <a:tr h="579120">
                <a:tc gridSpan="2">
                  <a:txBody>
                    <a:bodyPr/>
                    <a:lstStyle/>
                    <a:p>
                      <a:pPr algn="ctr">
                        <a:buNone/>
                      </a:pPr>
                      <a:r>
                        <a:rPr lang="en-US" sz="3200"/>
                        <a:t>Kachru’s Model</a:t>
                      </a:r>
                    </a:p>
                  </a:txBody>
                  <a:tcPr>
                    <a:solidFill>
                      <a:srgbClr val="78C1F3"/>
                    </a:solidFill>
                  </a:tcPr>
                </a:tc>
                <a:tc hMerge="1">
                  <a:txBody>
                    <a:bodyPr/>
                    <a:lstStyle/>
                    <a:p>
                      <a:endParaRPr lang="en-US"/>
                    </a:p>
                  </a:txBody>
                  <a:tcPr/>
                </a:tc>
                <a:extLst>
                  <a:ext uri="{0D108BD9-81ED-4DB2-BD59-A6C34878D82A}">
                    <a16:rowId xmlns:a16="http://schemas.microsoft.com/office/drawing/2014/main" val="10000"/>
                  </a:ext>
                </a:extLst>
              </a:tr>
              <a:tr h="1554480">
                <a:tc>
                  <a:txBody>
                    <a:bodyPr/>
                    <a:lstStyle/>
                    <a:p>
                      <a:pPr algn="ctr">
                        <a:buNone/>
                      </a:pPr>
                      <a:r>
                        <a:rPr lang="en-US" sz="3200" b="1"/>
                        <a:t>Inner Circle</a:t>
                      </a:r>
                    </a:p>
                    <a:p>
                      <a:pPr algn="ctr">
                        <a:buNone/>
                      </a:pPr>
                      <a:endParaRPr lang="en-US" sz="3200" b="1"/>
                    </a:p>
                  </a:txBody>
                  <a:tcPr anchor="ctr">
                    <a:solidFill>
                      <a:srgbClr val="9BE8D8"/>
                    </a:solidFill>
                  </a:tcPr>
                </a:tc>
                <a:tc>
                  <a:txBody>
                    <a:bodyPr/>
                    <a:lstStyle/>
                    <a:p>
                      <a:pPr>
                        <a:buNone/>
                      </a:pPr>
                      <a:r>
                        <a:rPr lang="en-US" sz="3200"/>
                        <a:t>– English is the </a:t>
                      </a:r>
                      <a:r>
                        <a:rPr lang="en-US" sz="3200" b="1"/>
                        <a:t>(1)</a:t>
                      </a:r>
                      <a:r>
                        <a:rPr lang="en-US" sz="3200"/>
                        <a:t> ________________.</a:t>
                      </a:r>
                    </a:p>
                    <a:p>
                      <a:pPr>
                        <a:buNone/>
                      </a:pPr>
                      <a:r>
                        <a:rPr lang="en-US" sz="3200"/>
                        <a:t>– Countries: the UK, the USA, Australia, etc.</a:t>
                      </a:r>
                    </a:p>
                    <a:p>
                      <a:pPr>
                        <a:buNone/>
                      </a:pPr>
                      <a:r>
                        <a:rPr lang="en-US" sz="3200"/>
                        <a:t>– Speakers provide the standards.</a:t>
                      </a:r>
                    </a:p>
                  </a:txBody>
                  <a:tcPr>
                    <a:solidFill>
                      <a:srgbClr val="9BE8D8"/>
                    </a:solidFill>
                  </a:tcPr>
                </a:tc>
                <a:extLst>
                  <a:ext uri="{0D108BD9-81ED-4DB2-BD59-A6C34878D82A}">
                    <a16:rowId xmlns:a16="http://schemas.microsoft.com/office/drawing/2014/main" val="10001"/>
                  </a:ext>
                </a:extLst>
              </a:tr>
              <a:tr h="1452245">
                <a:tc>
                  <a:txBody>
                    <a:bodyPr/>
                    <a:lstStyle/>
                    <a:p>
                      <a:pPr algn="ctr">
                        <a:buNone/>
                      </a:pPr>
                      <a:r>
                        <a:rPr lang="en-US" sz="3200" b="1"/>
                        <a:t>Outer Circle</a:t>
                      </a:r>
                    </a:p>
                    <a:p>
                      <a:pPr algn="ctr">
                        <a:buNone/>
                      </a:pPr>
                      <a:endParaRPr lang="en-US" sz="3200" b="1"/>
                    </a:p>
                  </a:txBody>
                  <a:tcPr anchor="ctr">
                    <a:solidFill>
                      <a:srgbClr val="E2F6CA"/>
                    </a:solidFill>
                  </a:tcPr>
                </a:tc>
                <a:tc>
                  <a:txBody>
                    <a:bodyPr/>
                    <a:lstStyle/>
                    <a:p>
                      <a:pPr>
                        <a:buNone/>
                      </a:pPr>
                      <a:r>
                        <a:rPr lang="en-US" sz="3200"/>
                        <a:t>– English is the second or </a:t>
                      </a:r>
                      <a:r>
                        <a:rPr lang="en-US" sz="3200" b="1"/>
                        <a:t>(2)</a:t>
                      </a:r>
                      <a:r>
                        <a:rPr lang="en-US" sz="3200"/>
                        <a:t> _________ language.</a:t>
                      </a:r>
                    </a:p>
                    <a:p>
                      <a:pPr>
                        <a:buNone/>
                      </a:pPr>
                      <a:r>
                        <a:rPr lang="en-US" sz="3200"/>
                        <a:t>– Countries: India, Singapore, the Philippines, etc.</a:t>
                      </a:r>
                    </a:p>
                    <a:p>
                      <a:pPr>
                        <a:buNone/>
                      </a:pPr>
                      <a:r>
                        <a:rPr lang="en-US" sz="3200"/>
                        <a:t>– Speakers </a:t>
                      </a:r>
                      <a:r>
                        <a:rPr lang="en-US" sz="3200" b="1"/>
                        <a:t>(3)</a:t>
                      </a:r>
                      <a:r>
                        <a:rPr lang="en-US" sz="3200"/>
                        <a:t> ________________ the standards.</a:t>
                      </a:r>
                    </a:p>
                  </a:txBody>
                  <a:tcPr>
                    <a:solidFill>
                      <a:srgbClr val="E2F6CA"/>
                    </a:solidFill>
                  </a:tcPr>
                </a:tc>
                <a:extLst>
                  <a:ext uri="{0D108BD9-81ED-4DB2-BD59-A6C34878D82A}">
                    <a16:rowId xmlns:a16="http://schemas.microsoft.com/office/drawing/2014/main" val="10002"/>
                  </a:ext>
                </a:extLst>
              </a:tr>
              <a:tr h="1554480">
                <a:tc>
                  <a:txBody>
                    <a:bodyPr/>
                    <a:lstStyle/>
                    <a:p>
                      <a:pPr algn="ctr">
                        <a:buNone/>
                      </a:pPr>
                      <a:r>
                        <a:rPr lang="en-US" sz="3200" b="1"/>
                        <a:t>Expanding Circle</a:t>
                      </a:r>
                    </a:p>
                    <a:p>
                      <a:pPr algn="ctr">
                        <a:buNone/>
                      </a:pPr>
                      <a:endParaRPr lang="en-US" sz="3200" b="1"/>
                    </a:p>
                  </a:txBody>
                  <a:tcPr anchor="ctr">
                    <a:solidFill>
                      <a:srgbClr val="F8FDCF"/>
                    </a:solidFill>
                  </a:tcPr>
                </a:tc>
                <a:tc>
                  <a:txBody>
                    <a:bodyPr/>
                    <a:lstStyle/>
                    <a:p>
                      <a:pPr>
                        <a:buNone/>
                      </a:pPr>
                      <a:r>
                        <a:rPr lang="en-US" sz="3200"/>
                        <a:t>– English is a </a:t>
                      </a:r>
                      <a:r>
                        <a:rPr lang="en-US" sz="3200" b="1"/>
                        <a:t>(4)</a:t>
                      </a:r>
                      <a:r>
                        <a:rPr lang="en-US" sz="3200"/>
                        <a:t> ____________________.</a:t>
                      </a:r>
                    </a:p>
                    <a:p>
                      <a:pPr>
                        <a:buNone/>
                      </a:pPr>
                      <a:r>
                        <a:rPr lang="en-US" sz="3200"/>
                        <a:t>– Countries: Brazil, Russia, Viet Nam, etc.</a:t>
                      </a:r>
                    </a:p>
                    <a:p>
                      <a:pPr>
                        <a:buNone/>
                      </a:pPr>
                      <a:r>
                        <a:rPr lang="en-US" sz="3200"/>
                        <a:t>– Speakers follow the </a:t>
                      </a:r>
                      <a:r>
                        <a:rPr lang="en-US" sz="3200" b="1"/>
                        <a:t>(5)</a:t>
                      </a:r>
                      <a:r>
                        <a:rPr lang="en-US" sz="3200"/>
                        <a:t> __________ established</a:t>
                      </a:r>
                    </a:p>
                  </a:txBody>
                  <a:tcPr>
                    <a:solidFill>
                      <a:srgbClr val="F8FDCF"/>
                    </a:solidFill>
                  </a:tcPr>
                </a:tc>
                <a:extLst>
                  <a:ext uri="{0D108BD9-81ED-4DB2-BD59-A6C34878D82A}">
                    <a16:rowId xmlns:a16="http://schemas.microsoft.com/office/drawing/2014/main" val="10003"/>
                  </a:ext>
                </a:extLst>
              </a:tr>
            </a:tbl>
          </a:graphicData>
        </a:graphic>
      </p:graphicFrame>
      <p:grpSp>
        <p:nvGrpSpPr>
          <p:cNvPr id="5" name="Group 4">
            <a:extLst>
              <a:ext uri="{FF2B5EF4-FFF2-40B4-BE49-F238E27FC236}">
                <a16:creationId xmlns:a16="http://schemas.microsoft.com/office/drawing/2014/main" id="{152A136F-0748-2DD4-C9A9-E605E2720735}"/>
              </a:ext>
            </a:extLst>
          </p:cNvPr>
          <p:cNvGrpSpPr/>
          <p:nvPr/>
        </p:nvGrpSpPr>
        <p:grpSpPr>
          <a:xfrm>
            <a:off x="-1172" y="-7620"/>
            <a:ext cx="12192000" cy="1083309"/>
            <a:chOff x="7620" y="-7620"/>
            <a:chExt cx="12192000" cy="1083309"/>
          </a:xfrm>
        </p:grpSpPr>
        <p:sp>
          <p:nvSpPr>
            <p:cNvPr id="7" name="Round Single Corner Rectangle 13">
              <a:extLst>
                <a:ext uri="{FF2B5EF4-FFF2-40B4-BE49-F238E27FC236}">
                  <a16:creationId xmlns:a16="http://schemas.microsoft.com/office/drawing/2014/main" id="{24DF61AE-7439-014A-DBF8-3283319E9671}"/>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15">
              <a:extLst>
                <a:ext uri="{FF2B5EF4-FFF2-40B4-BE49-F238E27FC236}">
                  <a16:creationId xmlns:a16="http://schemas.microsoft.com/office/drawing/2014/main" id="{74A8ED96-16CC-BC46-B8EB-F75D3C918A1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16">
              <a:extLst>
                <a:ext uri="{FF2B5EF4-FFF2-40B4-BE49-F238E27FC236}">
                  <a16:creationId xmlns:a16="http://schemas.microsoft.com/office/drawing/2014/main" id="{58DC0186-8545-A392-4DD8-4B8FD28E05AE}"/>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4">
            <a:extLst>
              <a:ext uri="{FF2B5EF4-FFF2-40B4-BE49-F238E27FC236}">
                <a16:creationId xmlns:a16="http://schemas.microsoft.com/office/drawing/2014/main" id="{4CF3750E-FB71-8CEB-120F-433769B8E86A}"/>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955608058"/>
              </p:ext>
            </p:extLst>
          </p:nvPr>
        </p:nvGraphicFramePr>
        <p:xfrm>
          <a:off x="101557" y="1612057"/>
          <a:ext cx="11775981" cy="5140325"/>
        </p:xfrm>
        <a:graphic>
          <a:graphicData uri="http://schemas.openxmlformats.org/drawingml/2006/table">
            <a:tbl>
              <a:tblPr firstRow="1" bandRow="1">
                <a:tableStyleId>{5C22544A-7EE6-4342-B048-85BDC9FD1C3A}</a:tableStyleId>
              </a:tblPr>
              <a:tblGrid>
                <a:gridCol w="3254245">
                  <a:extLst>
                    <a:ext uri="{9D8B030D-6E8A-4147-A177-3AD203B41FA5}">
                      <a16:colId xmlns:a16="http://schemas.microsoft.com/office/drawing/2014/main" val="20000"/>
                    </a:ext>
                  </a:extLst>
                </a:gridCol>
                <a:gridCol w="8521736">
                  <a:extLst>
                    <a:ext uri="{9D8B030D-6E8A-4147-A177-3AD203B41FA5}">
                      <a16:colId xmlns:a16="http://schemas.microsoft.com/office/drawing/2014/main" val="20001"/>
                    </a:ext>
                  </a:extLst>
                </a:gridCol>
              </a:tblGrid>
              <a:tr h="579120">
                <a:tc gridSpan="2">
                  <a:txBody>
                    <a:bodyPr/>
                    <a:lstStyle/>
                    <a:p>
                      <a:pPr algn="ctr">
                        <a:buNone/>
                      </a:pPr>
                      <a:r>
                        <a:rPr lang="en-US" sz="2800" dirty="0"/>
                        <a:t>Kachru’s Model</a:t>
                      </a:r>
                    </a:p>
                  </a:txBody>
                  <a:tcPr>
                    <a:solidFill>
                      <a:srgbClr val="78C1F3"/>
                    </a:solidFill>
                  </a:tcPr>
                </a:tc>
                <a:tc hMerge="1">
                  <a:txBody>
                    <a:bodyPr/>
                    <a:lstStyle/>
                    <a:p>
                      <a:endParaRPr lang="en-US"/>
                    </a:p>
                  </a:txBody>
                  <a:tcPr/>
                </a:tc>
                <a:extLst>
                  <a:ext uri="{0D108BD9-81ED-4DB2-BD59-A6C34878D82A}">
                    <a16:rowId xmlns:a16="http://schemas.microsoft.com/office/drawing/2014/main" val="10000"/>
                  </a:ext>
                </a:extLst>
              </a:tr>
              <a:tr h="1554480">
                <a:tc>
                  <a:txBody>
                    <a:bodyPr/>
                    <a:lstStyle/>
                    <a:p>
                      <a:pPr algn="ctr">
                        <a:buNone/>
                      </a:pPr>
                      <a:r>
                        <a:rPr lang="en-US" sz="2800" b="1"/>
                        <a:t>Inner Circle</a:t>
                      </a:r>
                    </a:p>
                    <a:p>
                      <a:pPr algn="ctr">
                        <a:buNone/>
                      </a:pPr>
                      <a:endParaRPr lang="en-US" sz="2800" b="1"/>
                    </a:p>
                  </a:txBody>
                  <a:tcPr anchor="ctr">
                    <a:solidFill>
                      <a:srgbClr val="9BE8D8"/>
                    </a:solidFill>
                  </a:tcPr>
                </a:tc>
                <a:tc>
                  <a:txBody>
                    <a:bodyPr/>
                    <a:lstStyle/>
                    <a:p>
                      <a:pPr>
                        <a:buNone/>
                      </a:pPr>
                      <a:r>
                        <a:rPr lang="en-US" sz="2800" dirty="0"/>
                        <a:t>– English is the </a:t>
                      </a:r>
                      <a:r>
                        <a:rPr lang="en-US" sz="2800" b="1" dirty="0"/>
                        <a:t>(1)</a:t>
                      </a:r>
                      <a:r>
                        <a:rPr lang="en-US" sz="2800" dirty="0"/>
                        <a:t> ________________.</a:t>
                      </a:r>
                    </a:p>
                    <a:p>
                      <a:pPr>
                        <a:buNone/>
                      </a:pPr>
                      <a:r>
                        <a:rPr lang="en-US" sz="2800" dirty="0"/>
                        <a:t>– Countries: the UK, the USA, Australia, etc.</a:t>
                      </a:r>
                    </a:p>
                    <a:p>
                      <a:pPr>
                        <a:buNone/>
                      </a:pPr>
                      <a:r>
                        <a:rPr lang="en-US" sz="2800" dirty="0"/>
                        <a:t>– Speakers provide the standards.</a:t>
                      </a:r>
                    </a:p>
                  </a:txBody>
                  <a:tcPr>
                    <a:solidFill>
                      <a:srgbClr val="9BE8D8"/>
                    </a:solidFill>
                  </a:tcPr>
                </a:tc>
                <a:extLst>
                  <a:ext uri="{0D108BD9-81ED-4DB2-BD59-A6C34878D82A}">
                    <a16:rowId xmlns:a16="http://schemas.microsoft.com/office/drawing/2014/main" val="10001"/>
                  </a:ext>
                </a:extLst>
              </a:tr>
              <a:tr h="1452245">
                <a:tc>
                  <a:txBody>
                    <a:bodyPr/>
                    <a:lstStyle/>
                    <a:p>
                      <a:pPr algn="ctr">
                        <a:buNone/>
                      </a:pPr>
                      <a:r>
                        <a:rPr lang="en-US" sz="2800" b="1" dirty="0"/>
                        <a:t>Outer Circle</a:t>
                      </a:r>
                    </a:p>
                    <a:p>
                      <a:pPr algn="ctr">
                        <a:buNone/>
                      </a:pPr>
                      <a:endParaRPr lang="en-US" sz="2800" b="1" dirty="0"/>
                    </a:p>
                  </a:txBody>
                  <a:tcPr anchor="ctr">
                    <a:solidFill>
                      <a:srgbClr val="E2F6CA"/>
                    </a:solidFill>
                  </a:tcPr>
                </a:tc>
                <a:tc>
                  <a:txBody>
                    <a:bodyPr/>
                    <a:lstStyle/>
                    <a:p>
                      <a:pPr>
                        <a:buNone/>
                      </a:pPr>
                      <a:r>
                        <a:rPr lang="en-US" sz="2800" dirty="0"/>
                        <a:t>– English is the second or </a:t>
                      </a:r>
                      <a:r>
                        <a:rPr lang="en-US" sz="2800" b="1" dirty="0"/>
                        <a:t>(2)</a:t>
                      </a:r>
                      <a:r>
                        <a:rPr lang="en-US" sz="2800" dirty="0"/>
                        <a:t> _________ language.</a:t>
                      </a:r>
                    </a:p>
                    <a:p>
                      <a:pPr>
                        <a:buNone/>
                      </a:pPr>
                      <a:r>
                        <a:rPr lang="en-US" sz="2800" dirty="0"/>
                        <a:t>– Countries: India, Singapore, the Philippines, etc.</a:t>
                      </a:r>
                    </a:p>
                    <a:p>
                      <a:pPr>
                        <a:buNone/>
                      </a:pPr>
                      <a:r>
                        <a:rPr lang="en-US" sz="2800" dirty="0"/>
                        <a:t>– Speakers </a:t>
                      </a:r>
                      <a:r>
                        <a:rPr lang="en-US" sz="2800" b="1" dirty="0"/>
                        <a:t>(3)</a:t>
                      </a:r>
                      <a:r>
                        <a:rPr lang="en-US" sz="2800" dirty="0"/>
                        <a:t> ________ the standards.</a:t>
                      </a:r>
                    </a:p>
                  </a:txBody>
                  <a:tcPr>
                    <a:solidFill>
                      <a:srgbClr val="E2F6CA"/>
                    </a:solidFill>
                  </a:tcPr>
                </a:tc>
                <a:extLst>
                  <a:ext uri="{0D108BD9-81ED-4DB2-BD59-A6C34878D82A}">
                    <a16:rowId xmlns:a16="http://schemas.microsoft.com/office/drawing/2014/main" val="10002"/>
                  </a:ext>
                </a:extLst>
              </a:tr>
              <a:tr h="1554480">
                <a:tc>
                  <a:txBody>
                    <a:bodyPr/>
                    <a:lstStyle/>
                    <a:p>
                      <a:pPr algn="ctr">
                        <a:buNone/>
                      </a:pPr>
                      <a:r>
                        <a:rPr lang="en-US" sz="2800" b="1"/>
                        <a:t>Expanding Circle</a:t>
                      </a:r>
                    </a:p>
                    <a:p>
                      <a:pPr algn="ctr">
                        <a:buNone/>
                      </a:pPr>
                      <a:endParaRPr lang="en-US" sz="2800" b="1"/>
                    </a:p>
                  </a:txBody>
                  <a:tcPr anchor="ctr">
                    <a:solidFill>
                      <a:srgbClr val="F8FDCF"/>
                    </a:solidFill>
                  </a:tcPr>
                </a:tc>
                <a:tc>
                  <a:txBody>
                    <a:bodyPr/>
                    <a:lstStyle/>
                    <a:p>
                      <a:pPr>
                        <a:buNone/>
                      </a:pPr>
                      <a:r>
                        <a:rPr lang="en-US" sz="2800" dirty="0"/>
                        <a:t>– English is a </a:t>
                      </a:r>
                      <a:r>
                        <a:rPr lang="en-US" sz="2800" b="1" dirty="0"/>
                        <a:t>(4)</a:t>
                      </a:r>
                      <a:r>
                        <a:rPr lang="en-US" sz="2800" dirty="0"/>
                        <a:t> _________________.</a:t>
                      </a:r>
                    </a:p>
                    <a:p>
                      <a:pPr>
                        <a:buNone/>
                      </a:pPr>
                      <a:r>
                        <a:rPr lang="en-US" sz="2800" dirty="0"/>
                        <a:t>– Countries: Brazil, Russia, Viet Nam, etc.</a:t>
                      </a:r>
                    </a:p>
                    <a:p>
                      <a:pPr>
                        <a:buNone/>
                      </a:pPr>
                      <a:r>
                        <a:rPr lang="en-US" sz="2800" dirty="0"/>
                        <a:t>– Speakers follow the </a:t>
                      </a:r>
                      <a:r>
                        <a:rPr lang="en-US" sz="2800" b="1" dirty="0"/>
                        <a:t>(5)</a:t>
                      </a:r>
                      <a:r>
                        <a:rPr lang="en-US" sz="2800" dirty="0"/>
                        <a:t> _____ established.</a:t>
                      </a:r>
                    </a:p>
                  </a:txBody>
                  <a:tcPr>
                    <a:solidFill>
                      <a:srgbClr val="F8FDCF"/>
                    </a:solidFill>
                  </a:tcPr>
                </a:tc>
                <a:extLst>
                  <a:ext uri="{0D108BD9-81ED-4DB2-BD59-A6C34878D82A}">
                    <a16:rowId xmlns:a16="http://schemas.microsoft.com/office/drawing/2014/main" val="10003"/>
                  </a:ext>
                </a:extLst>
              </a:tr>
            </a:tbl>
          </a:graphicData>
        </a:graphic>
      </p:graphicFrame>
      <p:sp>
        <p:nvSpPr>
          <p:cNvPr id="7" name="Text Box 6"/>
          <p:cNvSpPr txBox="1"/>
          <p:nvPr/>
        </p:nvSpPr>
        <p:spPr>
          <a:xfrm>
            <a:off x="6094828" y="2160379"/>
            <a:ext cx="3264535" cy="584775"/>
          </a:xfrm>
          <a:prstGeom prst="rect">
            <a:avLst/>
          </a:prstGeom>
          <a:noFill/>
        </p:spPr>
        <p:txBody>
          <a:bodyPr wrap="square" rtlCol="0" anchor="t">
            <a:spAutoFit/>
          </a:bodyPr>
          <a:lstStyle/>
          <a:p>
            <a:r>
              <a:rPr lang="en-US" sz="3200" b="1" dirty="0">
                <a:solidFill>
                  <a:srgbClr val="7030A0"/>
                </a:solidFill>
              </a:rPr>
              <a:t>first language</a:t>
            </a:r>
          </a:p>
        </p:txBody>
      </p:sp>
      <p:sp>
        <p:nvSpPr>
          <p:cNvPr id="9" name="Text Box 8"/>
          <p:cNvSpPr txBox="1"/>
          <p:nvPr/>
        </p:nvSpPr>
        <p:spPr>
          <a:xfrm>
            <a:off x="7643389" y="3708237"/>
            <a:ext cx="1631315" cy="584775"/>
          </a:xfrm>
          <a:prstGeom prst="rect">
            <a:avLst/>
          </a:prstGeom>
          <a:noFill/>
        </p:spPr>
        <p:txBody>
          <a:bodyPr wrap="square" rtlCol="0" anchor="t">
            <a:spAutoFit/>
          </a:bodyPr>
          <a:lstStyle/>
          <a:p>
            <a:r>
              <a:rPr lang="en-US" sz="3200" b="1" dirty="0">
                <a:solidFill>
                  <a:srgbClr val="7030A0"/>
                </a:solidFill>
              </a:rPr>
              <a:t>official</a:t>
            </a:r>
          </a:p>
        </p:txBody>
      </p:sp>
      <p:sp>
        <p:nvSpPr>
          <p:cNvPr id="10" name="Text Box 9"/>
          <p:cNvSpPr txBox="1"/>
          <p:nvPr/>
        </p:nvSpPr>
        <p:spPr>
          <a:xfrm>
            <a:off x="5597778" y="4521578"/>
            <a:ext cx="1631315" cy="584775"/>
          </a:xfrm>
          <a:prstGeom prst="rect">
            <a:avLst/>
          </a:prstGeom>
          <a:noFill/>
        </p:spPr>
        <p:txBody>
          <a:bodyPr wrap="square" rtlCol="0" anchor="t">
            <a:spAutoFit/>
          </a:bodyPr>
          <a:lstStyle/>
          <a:p>
            <a:r>
              <a:rPr lang="en-US" sz="3200" b="1" dirty="0">
                <a:solidFill>
                  <a:srgbClr val="7030A0"/>
                </a:solidFill>
              </a:rPr>
              <a:t>follow</a:t>
            </a:r>
          </a:p>
        </p:txBody>
      </p:sp>
      <p:sp>
        <p:nvSpPr>
          <p:cNvPr id="11" name="Text Box 10"/>
          <p:cNvSpPr txBox="1"/>
          <p:nvPr/>
        </p:nvSpPr>
        <p:spPr>
          <a:xfrm>
            <a:off x="5813536" y="5106353"/>
            <a:ext cx="3011966" cy="584775"/>
          </a:xfrm>
          <a:prstGeom prst="rect">
            <a:avLst/>
          </a:prstGeom>
          <a:noFill/>
        </p:spPr>
        <p:txBody>
          <a:bodyPr wrap="square" rtlCol="0" anchor="t">
            <a:spAutoFit/>
          </a:bodyPr>
          <a:lstStyle/>
          <a:p>
            <a:r>
              <a:rPr lang="en-US" sz="3200" b="1" dirty="0">
                <a:solidFill>
                  <a:srgbClr val="7030A0"/>
                </a:solidFill>
              </a:rPr>
              <a:t>foreign language</a:t>
            </a:r>
          </a:p>
        </p:txBody>
      </p:sp>
      <p:sp>
        <p:nvSpPr>
          <p:cNvPr id="14" name="Text Box 13"/>
          <p:cNvSpPr txBox="1"/>
          <p:nvPr/>
        </p:nvSpPr>
        <p:spPr>
          <a:xfrm>
            <a:off x="7035888" y="5983515"/>
            <a:ext cx="1121794" cy="584775"/>
          </a:xfrm>
          <a:prstGeom prst="rect">
            <a:avLst/>
          </a:prstGeom>
          <a:noFill/>
        </p:spPr>
        <p:txBody>
          <a:bodyPr wrap="square" rtlCol="0" anchor="t">
            <a:spAutoFit/>
          </a:bodyPr>
          <a:lstStyle/>
          <a:p>
            <a:r>
              <a:rPr lang="en-US" sz="3200" b="1" dirty="0">
                <a:solidFill>
                  <a:srgbClr val="7030A0"/>
                </a:solidFill>
              </a:rPr>
              <a:t>rules</a:t>
            </a:r>
          </a:p>
        </p:txBody>
      </p:sp>
      <p:sp>
        <p:nvSpPr>
          <p:cNvPr id="18" name="TextBox 11"/>
          <p:cNvSpPr txBox="1"/>
          <p:nvPr/>
        </p:nvSpPr>
        <p:spPr>
          <a:xfrm>
            <a:off x="1103513" y="851360"/>
            <a:ext cx="1088834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fill in each blank in the summary with no more than TWO words. </a:t>
            </a:r>
          </a:p>
        </p:txBody>
      </p:sp>
      <p:sp>
        <p:nvSpPr>
          <p:cNvPr id="19" name="Rounded Rectangle 18"/>
          <p:cNvSpPr/>
          <p:nvPr/>
        </p:nvSpPr>
        <p:spPr>
          <a:xfrm>
            <a:off x="548122" y="89053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0" name="TextBox 16"/>
          <p:cNvSpPr txBox="1"/>
          <p:nvPr/>
        </p:nvSpPr>
        <p:spPr>
          <a:xfrm>
            <a:off x="600907" y="76878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1" name="Rounded Rectangle 20"/>
          <p:cNvSpPr/>
          <p:nvPr/>
        </p:nvSpPr>
        <p:spPr>
          <a:xfrm rot="3240000">
            <a:off x="13206730" y="6682105"/>
            <a:ext cx="3387090" cy="179705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2" name="Rounded Rectangle 21"/>
          <p:cNvSpPr/>
          <p:nvPr/>
        </p:nvSpPr>
        <p:spPr>
          <a:xfrm rot="8520000">
            <a:off x="10942955" y="-3319780"/>
            <a:ext cx="3362325" cy="165354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Rounded Rectangle 22"/>
          <p:cNvSpPr/>
          <p:nvPr/>
        </p:nvSpPr>
        <p:spPr>
          <a:xfrm rot="11820000">
            <a:off x="-4947920" y="-3279775"/>
            <a:ext cx="3662680" cy="197294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Rounded Rectangle 23"/>
          <p:cNvSpPr/>
          <p:nvPr/>
        </p:nvSpPr>
        <p:spPr>
          <a:xfrm rot="8940000">
            <a:off x="-7863205" y="6525895"/>
            <a:ext cx="3742055" cy="168465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0141077-7B0A-44F9-FC47-F12126B01849}"/>
              </a:ext>
            </a:extLst>
          </p:cNvPr>
          <p:cNvGrpSpPr/>
          <p:nvPr/>
        </p:nvGrpSpPr>
        <p:grpSpPr>
          <a:xfrm>
            <a:off x="-1172" y="-7620"/>
            <a:ext cx="12192000" cy="830997"/>
            <a:chOff x="7620" y="-7620"/>
            <a:chExt cx="12192000" cy="1083309"/>
          </a:xfrm>
        </p:grpSpPr>
        <p:sp>
          <p:nvSpPr>
            <p:cNvPr id="4" name="Round Single Corner Rectangle 13">
              <a:extLst>
                <a:ext uri="{FF2B5EF4-FFF2-40B4-BE49-F238E27FC236}">
                  <a16:creationId xmlns:a16="http://schemas.microsoft.com/office/drawing/2014/main" id="{BFC1F681-254D-BF8B-8938-4930946F5461}"/>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15">
              <a:extLst>
                <a:ext uri="{FF2B5EF4-FFF2-40B4-BE49-F238E27FC236}">
                  <a16:creationId xmlns:a16="http://schemas.microsoft.com/office/drawing/2014/main" id="{926C8A52-89AA-C53B-5737-CF9A14CD093D}"/>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16">
              <a:extLst>
                <a:ext uri="{FF2B5EF4-FFF2-40B4-BE49-F238E27FC236}">
                  <a16:creationId xmlns:a16="http://schemas.microsoft.com/office/drawing/2014/main" id="{ED558F7D-DAB2-E0B4-2989-7ED70651617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4">
            <a:extLst>
              <a:ext uri="{FF2B5EF4-FFF2-40B4-BE49-F238E27FC236}">
                <a16:creationId xmlns:a16="http://schemas.microsoft.com/office/drawing/2014/main" id="{9966E17E-801C-EF0E-5FEF-874554B3FEF7}"/>
              </a:ext>
            </a:extLst>
          </p:cNvPr>
          <p:cNvSpPr txBox="1"/>
          <p:nvPr/>
        </p:nvSpPr>
        <p:spPr>
          <a:xfrm>
            <a:off x="374051" y="48500"/>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45" y="-411"/>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63955" y="1406320"/>
            <a:ext cx="10888345" cy="461665"/>
          </a:xfrm>
          <a:prstGeom prst="rect">
            <a:avLst/>
          </a:prstGeom>
          <a:noFill/>
          <a:effectLst/>
        </p:spPr>
        <p:txBody>
          <a:bodyPr wrap="square" rtlCol="0">
            <a:spAutoFit/>
          </a:bodyPr>
          <a:lstStyle/>
          <a:p>
            <a:r>
              <a:rPr sz="2400" b="1" dirty="0">
                <a:effectLst/>
                <a:latin typeface="Calibri" panose="020F0502020204030204" pitchFamily="34" charset="0"/>
                <a:ea typeface="Calibri" panose="020F0502020204030204" pitchFamily="34" charset="0"/>
                <a:cs typeface="Calibri" panose="020F0502020204030204" pitchFamily="34" charset="0"/>
                <a:sym typeface="+mn-ea"/>
              </a:rPr>
              <a:t>Work in pairs. Read the following words. What do all the words have in common?</a:t>
            </a:r>
          </a:p>
        </p:txBody>
      </p:sp>
      <p:sp>
        <p:nvSpPr>
          <p:cNvPr id="16" name="Rounded Rectangle 15"/>
          <p:cNvSpPr/>
          <p:nvPr/>
        </p:nvSpPr>
        <p:spPr>
          <a:xfrm>
            <a:off x="578103" y="138641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8377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45" y="194945"/>
            <a:ext cx="665988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974725" y="2020570"/>
            <a:ext cx="11321415" cy="645160"/>
          </a:xfrm>
          <a:prstGeom prst="rect">
            <a:avLst/>
          </a:prstGeom>
          <a:no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 Work in pairs to answer the question in the book. </a:t>
            </a:r>
          </a:p>
        </p:txBody>
      </p:sp>
      <p:sp>
        <p:nvSpPr>
          <p:cNvPr id="2" name="Text Box 1"/>
          <p:cNvSpPr txBox="1"/>
          <p:nvPr/>
        </p:nvSpPr>
        <p:spPr>
          <a:xfrm>
            <a:off x="2543810" y="2598420"/>
            <a:ext cx="7103745" cy="645160"/>
          </a:xfrm>
          <a:prstGeom prst="rect">
            <a:avLst/>
          </a:prstGeom>
          <a:solidFill>
            <a:srgbClr val="FFC000"/>
          </a:solid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banh mi, sushi, robot, piano, kung fu</a:t>
            </a:r>
          </a:p>
        </p:txBody>
      </p:sp>
      <p:sp>
        <p:nvSpPr>
          <p:cNvPr id="3" name="Text Box 2"/>
          <p:cNvSpPr txBox="1"/>
          <p:nvPr/>
        </p:nvSpPr>
        <p:spPr>
          <a:xfrm>
            <a:off x="974725" y="3265170"/>
            <a:ext cx="11077575" cy="645160"/>
          </a:xfrm>
          <a:prstGeom prst="rect">
            <a:avLst/>
          </a:prstGeom>
          <a:no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 Share your answers.</a:t>
            </a:r>
          </a:p>
        </p:txBody>
      </p:sp>
      <p:sp>
        <p:nvSpPr>
          <p:cNvPr id="5" name="Text Box 4"/>
          <p:cNvSpPr txBox="1"/>
          <p:nvPr/>
        </p:nvSpPr>
        <p:spPr>
          <a:xfrm>
            <a:off x="1027923" y="3881148"/>
            <a:ext cx="11077575" cy="1198880"/>
          </a:xfrm>
          <a:prstGeom prst="rect">
            <a:avLst/>
          </a:prstGeom>
          <a:noFill/>
          <a:ln w="9525">
            <a:noFill/>
          </a:ln>
        </p:spPr>
        <p:txBody>
          <a:bodyPr wrap="square">
            <a:spAutoFit/>
          </a:bodyPr>
          <a:lstStyle/>
          <a:p>
            <a:pPr marL="1270" indent="-1270" algn="just"/>
            <a:r>
              <a:rPr lang="en-US" sz="3600" b="0" dirty="0">
                <a:solidFill>
                  <a:srgbClr val="FF0000"/>
                </a:solidFill>
                <a:latin typeface="Calibri" panose="020F0502020204030204" pitchFamily="34" charset="0"/>
                <a:cs typeface="Calibri" panose="020F0502020204030204" pitchFamily="34" charset="0"/>
              </a:rPr>
              <a:t>They are the words which English borrowed from other languages.</a:t>
            </a:r>
          </a:p>
        </p:txBody>
      </p:sp>
      <p:sp>
        <p:nvSpPr>
          <p:cNvPr id="10" name="Text Box 9"/>
          <p:cNvSpPr txBox="1"/>
          <p:nvPr/>
        </p:nvSpPr>
        <p:spPr>
          <a:xfrm>
            <a:off x="1028065" y="5001895"/>
            <a:ext cx="11077575" cy="645160"/>
          </a:xfrm>
          <a:prstGeom prst="rect">
            <a:avLst/>
          </a:prstGeom>
          <a:no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 Can you share any other words of this type?</a:t>
            </a:r>
          </a:p>
        </p:txBody>
      </p:sp>
      <p:graphicFrame>
        <p:nvGraphicFramePr>
          <p:cNvPr id="14" name="Content Placeholder 13"/>
          <p:cNvGraphicFramePr>
            <a:graphicFrameLocks noGrp="1"/>
          </p:cNvGraphicFramePr>
          <p:nvPr>
            <p:ph idx="1"/>
          </p:nvPr>
        </p:nvGraphicFramePr>
        <p:xfrm>
          <a:off x="1028065" y="7405370"/>
          <a:ext cx="10515600" cy="5638800"/>
        </p:xfrm>
        <a:graphic>
          <a:graphicData uri="http://schemas.openxmlformats.org/drawingml/2006/table">
            <a:tbl>
              <a:tblPr firstRow="1" bandRow="1">
                <a:tableStyleId>{5C22544A-7EE6-4342-B048-85BDC9FD1C3A}</a:tableStyleId>
              </a:tblPr>
              <a:tblGrid>
                <a:gridCol w="1851660">
                  <a:extLst>
                    <a:ext uri="{9D8B030D-6E8A-4147-A177-3AD203B41FA5}">
                      <a16:colId xmlns:a16="http://schemas.microsoft.com/office/drawing/2014/main" val="20000"/>
                    </a:ext>
                  </a:extLst>
                </a:gridCol>
                <a:gridCol w="8663940">
                  <a:extLst>
                    <a:ext uri="{9D8B030D-6E8A-4147-A177-3AD203B41FA5}">
                      <a16:colId xmlns:a16="http://schemas.microsoft.com/office/drawing/2014/main" val="20001"/>
                    </a:ext>
                  </a:extLst>
                </a:gridCol>
              </a:tblGrid>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Language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endParaRPr lang="en-US" sz="2800" b="0">
                        <a:latin typeface="Calibri" panose="020F0502020204030204" pitchFamily="34" charset="0"/>
                        <a:cs typeface="Calibri" panose="020F0502020204030204" pitchFamily="34" charset="0"/>
                      </a:endParaRPr>
                    </a:p>
                  </a:txBody>
                  <a:tcPr>
                    <a:solidFill>
                      <a:srgbClr val="FFE7CE"/>
                    </a:solidFill>
                  </a:tcPr>
                </a:tc>
                <a:extLst>
                  <a:ext uri="{0D108BD9-81ED-4DB2-BD59-A6C34878D82A}">
                    <a16:rowId xmlns:a16="http://schemas.microsoft.com/office/drawing/2014/main" val="10000"/>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Latin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 language, city, master, paper</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1"/>
                  </a:ext>
                </a:extLst>
              </a:tr>
              <a:tr h="42672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French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art, dance, government, salon, beef, salmon</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2"/>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Greek</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 biology, comedy, tragedy, history, data</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3"/>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German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kindergarten, poodle, noodle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4"/>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Italian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opera, piano, broccoli, spaghetti, pizza, cappuccino, latte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5"/>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Spanish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canyon, tornado, guitar, alligator</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6"/>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Dutch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 cruise, dock, freight, yacht, landscape, sketch, cookie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7"/>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Japanese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karaoke, samurai, kimono, sushi, tsunami, judo, soy</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8"/>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Arabic</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alcohol, algebra, zero, giraffe, caravan, mosque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9"/>
                  </a:ext>
                </a:extLst>
              </a:tr>
              <a:tr h="42672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Hindi</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bandanna, bungalow, jungle, pajamas, shampoo</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10"/>
                  </a:ext>
                </a:extLst>
              </a:tr>
              <a:tr h="42672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Irish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brogues, clock, hooligan</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11"/>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Chinese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800" b="0" i="1">
                          <a:solidFill>
                            <a:srgbClr val="4A4A4A"/>
                          </a:solidFill>
                          <a:latin typeface="Calibri" panose="020F0502020204030204" pitchFamily="34" charset="0"/>
                          <a:cs typeface="Calibri" panose="020F0502020204030204" pitchFamily="34" charset="0"/>
                        </a:rPr>
                        <a:t>dim sum, tea, tai chi, kung fu</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bldLvl="0" animBg="1"/>
      <p:bldP spid="2" grpId="1"/>
      <p:bldP spid="3" grpId="0"/>
      <p:bldP spid="3" grpId="1"/>
      <p:bldP spid="5" grpId="0"/>
      <p:bldP spid="5" grpId="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49" y="-411"/>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665988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6" name="Table 5"/>
          <p:cNvGraphicFramePr/>
          <p:nvPr>
            <p:extLst>
              <p:ext uri="{D42A27DB-BD31-4B8C-83A1-F6EECF244321}">
                <p14:modId xmlns:p14="http://schemas.microsoft.com/office/powerpoint/2010/main" val="1719431286"/>
              </p:ext>
            </p:extLst>
          </p:nvPr>
        </p:nvGraphicFramePr>
        <p:xfrm>
          <a:off x="1208405" y="1102995"/>
          <a:ext cx="10052685" cy="5638800"/>
        </p:xfrm>
        <a:graphic>
          <a:graphicData uri="http://schemas.openxmlformats.org/drawingml/2006/table">
            <a:tbl>
              <a:tblPr firstRow="1" bandRow="1">
                <a:tableStyleId>{5C22544A-7EE6-4342-B048-85BDC9FD1C3A}</a:tableStyleId>
              </a:tblPr>
              <a:tblGrid>
                <a:gridCol w="1770380">
                  <a:extLst>
                    <a:ext uri="{9D8B030D-6E8A-4147-A177-3AD203B41FA5}">
                      <a16:colId xmlns:a16="http://schemas.microsoft.com/office/drawing/2014/main" val="20000"/>
                    </a:ext>
                  </a:extLst>
                </a:gridCol>
                <a:gridCol w="8282305">
                  <a:extLst>
                    <a:ext uri="{9D8B030D-6E8A-4147-A177-3AD203B41FA5}">
                      <a16:colId xmlns:a16="http://schemas.microsoft.com/office/drawing/2014/main" val="20001"/>
                    </a:ext>
                  </a:extLst>
                </a:gridCol>
              </a:tblGrid>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Language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endParaRPr lang="en-US" sz="2800" b="0">
                        <a:latin typeface="Calibri" panose="020F0502020204030204" pitchFamily="34" charset="0"/>
                        <a:cs typeface="Calibri" panose="020F0502020204030204" pitchFamily="34" charset="0"/>
                      </a:endParaRPr>
                    </a:p>
                  </a:txBody>
                  <a:tcPr>
                    <a:solidFill>
                      <a:srgbClr val="FFE7CE"/>
                    </a:solidFill>
                  </a:tcPr>
                </a:tc>
                <a:extLst>
                  <a:ext uri="{0D108BD9-81ED-4DB2-BD59-A6C34878D82A}">
                    <a16:rowId xmlns:a16="http://schemas.microsoft.com/office/drawing/2014/main" val="10000"/>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Latin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language, city, master, paper</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1"/>
                  </a:ext>
                </a:extLst>
              </a:tr>
              <a:tr h="42672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French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art, dance, government, salon, beef, salmon</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2"/>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Greek</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biology, comedy, tragedy, history, data</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3"/>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German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kindergarten, poodle, noodle</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4"/>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Italian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opera, piano, broccoli, spaghetti, pizza, cappuccino, latte</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5"/>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Spanish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canyon, tornado, guitar, alligator</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6"/>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Dutch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cruise, dock, freight, yacht, landscape, sketch, cookie</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7"/>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Japanese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karaoke, samurai, kimono, sushi, tsunami, judo, soy</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8"/>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Arabic</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alcohol, algebra, zero, giraffe, caravan, mosque</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09"/>
                  </a:ext>
                </a:extLst>
              </a:tr>
              <a:tr h="42672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Hindi</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bandanna, bungalow, jungle, pajamas, shampoo</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10"/>
                  </a:ext>
                </a:extLst>
              </a:tr>
              <a:tr h="42672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Irish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brogues, clock, hooligan</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11"/>
                  </a:ext>
                </a:extLst>
              </a:tr>
              <a:tr h="335280">
                <a:tc>
                  <a:txBody>
                    <a:bodyPr/>
                    <a:lstStyle/>
                    <a:p>
                      <a:pPr indent="0" algn="ctr">
                        <a:buNone/>
                      </a:pPr>
                      <a:r>
                        <a:rPr lang="en-US" sz="2800" b="1">
                          <a:solidFill>
                            <a:srgbClr val="4A4A4A"/>
                          </a:solidFill>
                          <a:latin typeface="Calibri" panose="020F0502020204030204" pitchFamily="34" charset="0"/>
                          <a:cs typeface="Calibri" panose="020F0502020204030204" pitchFamily="34" charset="0"/>
                        </a:rPr>
                        <a:t>Chinese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E4A5FF"/>
                    </a:solidFill>
                  </a:tcPr>
                </a:tc>
                <a:tc>
                  <a:txBody>
                    <a:bodyPr/>
                    <a:lstStyle/>
                    <a:p>
                      <a:pPr indent="0">
                        <a:buNone/>
                      </a:pPr>
                      <a:r>
                        <a:rPr lang="en-US" sz="2600" b="0" i="0" dirty="0">
                          <a:solidFill>
                            <a:srgbClr val="4A4A4A"/>
                          </a:solidFill>
                          <a:latin typeface="Calibri" panose="020F0502020204030204" pitchFamily="34" charset="0"/>
                          <a:cs typeface="Calibri" panose="020F0502020204030204" pitchFamily="34" charset="0"/>
                        </a:rPr>
                        <a:t> dim sum, tea, tai chi, kung fu</a:t>
                      </a:r>
                      <a:endParaRPr lang="en-US" sz="2600" b="0" i="0" dirty="0">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FE7CE"/>
                    </a:solid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294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3494" y="1107601"/>
            <a:ext cx="10888345" cy="1384995"/>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Discuss and write the meaning / explanation of each word and choose the language of origin for each word from the given list. Then present your answers to the class. </a:t>
            </a:r>
          </a:p>
        </p:txBody>
      </p:sp>
      <p:sp>
        <p:nvSpPr>
          <p:cNvPr id="16" name="Rounded Rectangle 15"/>
          <p:cNvSpPr/>
          <p:nvPr/>
        </p:nvSpPr>
        <p:spPr>
          <a:xfrm>
            <a:off x="578103" y="116543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6279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487045" y="2573655"/>
            <a:ext cx="11321415" cy="1568450"/>
          </a:xfrm>
          <a:prstGeom prst="rect">
            <a:avLst/>
          </a:prstGeom>
          <a:noFill/>
          <a:ln w="9525">
            <a:noFill/>
          </a:ln>
        </p:spPr>
        <p:txBody>
          <a:bodyPr wrap="square">
            <a:spAutoFit/>
          </a:bodyPr>
          <a:lstStyle/>
          <a:p>
            <a:pPr marL="1270" indent="-1270" algn="just"/>
            <a:r>
              <a:rPr lang="en-US" sz="3200" b="0">
                <a:solidFill>
                  <a:srgbClr val="000000"/>
                </a:solidFill>
                <a:latin typeface="Calibri" panose="020F0502020204030204" pitchFamily="34" charset="0"/>
                <a:cs typeface="Calibri" panose="020F0502020204030204" pitchFamily="34" charset="0"/>
              </a:rPr>
              <a:t>- Work in groups to discuss and write the meaning/explanation of each word and choose the language of origin for each word from the given list.</a:t>
            </a:r>
          </a:p>
        </p:txBody>
      </p:sp>
      <p:sp>
        <p:nvSpPr>
          <p:cNvPr id="2" name="Text Box 1"/>
          <p:cNvSpPr txBox="1"/>
          <p:nvPr/>
        </p:nvSpPr>
        <p:spPr>
          <a:xfrm>
            <a:off x="487045" y="4143725"/>
            <a:ext cx="11321415" cy="583565"/>
          </a:xfrm>
          <a:prstGeom prst="rect">
            <a:avLst/>
          </a:prstGeom>
          <a:noFill/>
          <a:ln w="9525">
            <a:noFill/>
          </a:ln>
        </p:spPr>
        <p:txBody>
          <a:bodyPr wrap="square">
            <a:spAutoFit/>
          </a:bodyPr>
          <a:lstStyle/>
          <a:p>
            <a:pPr marL="1270" indent="-1270" algn="just"/>
            <a:r>
              <a:rPr lang="en-US" sz="3200" b="0" dirty="0">
                <a:solidFill>
                  <a:srgbClr val="000000"/>
                </a:solidFill>
                <a:latin typeface="Calibri" panose="020F0502020204030204" pitchFamily="34" charset="0"/>
                <a:cs typeface="Calibri" panose="020F0502020204030204" pitchFamily="34" charset="0"/>
              </a:rPr>
              <a:t>- Read the example first and then complete the table.</a:t>
            </a:r>
          </a:p>
        </p:txBody>
      </p:sp>
      <p:sp>
        <p:nvSpPr>
          <p:cNvPr id="5" name="Text Box 4"/>
          <p:cNvSpPr txBox="1"/>
          <p:nvPr/>
        </p:nvSpPr>
        <p:spPr>
          <a:xfrm>
            <a:off x="-9222105" y="1308100"/>
            <a:ext cx="8618220" cy="583565"/>
          </a:xfrm>
          <a:prstGeom prst="rect">
            <a:avLst/>
          </a:prstGeom>
          <a:solidFill>
            <a:srgbClr val="FFE7CE"/>
          </a:solidFill>
        </p:spPr>
        <p:txBody>
          <a:bodyPr wrap="square" rtlCol="0" anchor="t">
            <a:spAutoFit/>
          </a:bodyPr>
          <a:lstStyle/>
          <a:p>
            <a:r>
              <a:rPr lang="en-US" sz="3200"/>
              <a:t>Chinese – Japanese – Vietnamese – Italian – Czech</a:t>
            </a:r>
          </a:p>
        </p:txBody>
      </p:sp>
      <p:graphicFrame>
        <p:nvGraphicFramePr>
          <p:cNvPr id="9" name="Table 8"/>
          <p:cNvGraphicFramePr/>
          <p:nvPr/>
        </p:nvGraphicFramePr>
        <p:xfrm>
          <a:off x="17181195" y="1891665"/>
          <a:ext cx="11203305" cy="4258945"/>
        </p:xfrm>
        <a:graphic>
          <a:graphicData uri="http://schemas.openxmlformats.org/drawingml/2006/table">
            <a:tbl>
              <a:tblPr firstRow="1" bandRow="1">
                <a:tableStyleId>{5C22544A-7EE6-4342-B048-85BDC9FD1C3A}</a:tableStyleId>
              </a:tblPr>
              <a:tblGrid>
                <a:gridCol w="1675130">
                  <a:extLst>
                    <a:ext uri="{9D8B030D-6E8A-4147-A177-3AD203B41FA5}">
                      <a16:colId xmlns:a16="http://schemas.microsoft.com/office/drawing/2014/main" val="20000"/>
                    </a:ext>
                  </a:extLst>
                </a:gridCol>
                <a:gridCol w="5793740">
                  <a:extLst>
                    <a:ext uri="{9D8B030D-6E8A-4147-A177-3AD203B41FA5}">
                      <a16:colId xmlns:a16="http://schemas.microsoft.com/office/drawing/2014/main" val="20001"/>
                    </a:ext>
                  </a:extLst>
                </a:gridCol>
                <a:gridCol w="3734435">
                  <a:extLst>
                    <a:ext uri="{9D8B030D-6E8A-4147-A177-3AD203B41FA5}">
                      <a16:colId xmlns:a16="http://schemas.microsoft.com/office/drawing/2014/main" val="20002"/>
                    </a:ext>
                  </a:extLst>
                </a:gridCol>
              </a:tblGrid>
              <a:tr h="661670">
                <a:tc>
                  <a:txBody>
                    <a:bodyPr/>
                    <a:lstStyle/>
                    <a:p>
                      <a:pPr algn="ctr">
                        <a:buNone/>
                      </a:pPr>
                      <a:r>
                        <a:rPr lang="en-US" sz="2800">
                          <a:solidFill>
                            <a:schemeClr val="tx1"/>
                          </a:solidFill>
                        </a:rPr>
                        <a:t>Words</a:t>
                      </a:r>
                    </a:p>
                  </a:txBody>
                  <a:tcPr anchor="ctr">
                    <a:solidFill>
                      <a:srgbClr val="A6D0DD"/>
                    </a:solidFill>
                  </a:tcPr>
                </a:tc>
                <a:tc>
                  <a:txBody>
                    <a:bodyPr/>
                    <a:lstStyle/>
                    <a:p>
                      <a:pPr algn="ctr">
                        <a:buNone/>
                      </a:pPr>
                      <a:r>
                        <a:rPr lang="en-US" sz="2800">
                          <a:solidFill>
                            <a:schemeClr val="tx1"/>
                          </a:solidFill>
                        </a:rPr>
                        <a:t>Meaning / Explanation </a:t>
                      </a:r>
                    </a:p>
                  </a:txBody>
                  <a:tcPr anchor="ctr">
                    <a:solidFill>
                      <a:srgbClr val="A6D0DD"/>
                    </a:solidFill>
                  </a:tcPr>
                </a:tc>
                <a:tc>
                  <a:txBody>
                    <a:bodyPr/>
                    <a:lstStyle/>
                    <a:p>
                      <a:pPr algn="ctr">
                        <a:buNone/>
                      </a:pPr>
                      <a:r>
                        <a:rPr lang="en-US" sz="2800">
                          <a:solidFill>
                            <a:schemeClr val="tx1"/>
                          </a:solidFill>
                        </a:rPr>
                        <a:t>Language of origin</a:t>
                      </a:r>
                    </a:p>
                  </a:txBody>
                  <a:tcPr anchor="ctr">
                    <a:solidFill>
                      <a:srgbClr val="A6D0DD"/>
                    </a:solidFill>
                  </a:tcPr>
                </a:tc>
                <a:extLst>
                  <a:ext uri="{0D108BD9-81ED-4DB2-BD59-A6C34878D82A}">
                    <a16:rowId xmlns:a16="http://schemas.microsoft.com/office/drawing/2014/main" val="10000"/>
                  </a:ext>
                </a:extLst>
              </a:tr>
              <a:tr h="1038225">
                <a:tc>
                  <a:txBody>
                    <a:bodyPr/>
                    <a:lstStyle/>
                    <a:p>
                      <a:pPr algn="ctr">
                        <a:buNone/>
                      </a:pPr>
                      <a:r>
                        <a:rPr lang="en-US" sz="2800"/>
                        <a:t>banh mi </a:t>
                      </a:r>
                    </a:p>
                  </a:txBody>
                  <a:tcPr anchor="ctr">
                    <a:solidFill>
                      <a:srgbClr val="FFD3B0"/>
                    </a:solidFill>
                  </a:tcPr>
                </a:tc>
                <a:tc>
                  <a:txBody>
                    <a:bodyPr/>
                    <a:lstStyle/>
                    <a:p>
                      <a:pPr algn="ctr">
                        <a:buNone/>
                      </a:pPr>
                      <a:r>
                        <a:rPr lang="en-US" sz="2800"/>
                        <a:t>A type of Vietnamese sandwich filled with cold meats, pâté, and vegetables </a:t>
                      </a:r>
                    </a:p>
                  </a:txBody>
                  <a:tcPr anchor="ctr">
                    <a:solidFill>
                      <a:srgbClr val="FFD3B0"/>
                    </a:solidFill>
                  </a:tcPr>
                </a:tc>
                <a:tc>
                  <a:txBody>
                    <a:bodyPr/>
                    <a:lstStyle/>
                    <a:p>
                      <a:pPr algn="ctr">
                        <a:buNone/>
                      </a:pPr>
                      <a:r>
                        <a:rPr lang="en-US" sz="2800"/>
                        <a:t>Vietnamese </a:t>
                      </a:r>
                    </a:p>
                  </a:txBody>
                  <a:tcPr anchor="ctr">
                    <a:solidFill>
                      <a:srgbClr val="FFD3B0"/>
                    </a:solidFill>
                  </a:tcPr>
                </a:tc>
                <a:extLst>
                  <a:ext uri="{0D108BD9-81ED-4DB2-BD59-A6C34878D82A}">
                    <a16:rowId xmlns:a16="http://schemas.microsoft.com/office/drawing/2014/main" val="10001"/>
                  </a:ext>
                </a:extLst>
              </a:tr>
              <a:tr h="541020">
                <a:tc>
                  <a:txBody>
                    <a:bodyPr/>
                    <a:lstStyle/>
                    <a:p>
                      <a:pPr algn="ctr">
                        <a:buNone/>
                      </a:pPr>
                      <a:r>
                        <a:rPr lang="en-US" sz="2800"/>
                        <a:t>sushi</a:t>
                      </a:r>
                    </a:p>
                  </a:txBody>
                  <a:tcPr anchor="ctr">
                    <a:solidFill>
                      <a:srgbClr val="FFF9DE"/>
                    </a:solidFill>
                  </a:tcPr>
                </a:tc>
                <a:tc>
                  <a:txBody>
                    <a:bodyPr/>
                    <a:lstStyle/>
                    <a:p>
                      <a:pPr algn="ctr">
                        <a:buNone/>
                      </a:pPr>
                      <a:endParaRPr lang="en-US" sz="2800"/>
                    </a:p>
                  </a:txBody>
                  <a:tcPr anchor="ctr">
                    <a:solidFill>
                      <a:srgbClr val="FFF9DE"/>
                    </a:solidFill>
                  </a:tcPr>
                </a:tc>
                <a:tc>
                  <a:txBody>
                    <a:bodyPr/>
                    <a:lstStyle/>
                    <a:p>
                      <a:pPr algn="ctr">
                        <a:buNone/>
                      </a:pPr>
                      <a:endParaRPr lang="en-US" sz="2800"/>
                    </a:p>
                  </a:txBody>
                  <a:tcPr anchor="ctr">
                    <a:solidFill>
                      <a:srgbClr val="FFF9DE"/>
                    </a:solidFill>
                  </a:tcPr>
                </a:tc>
                <a:extLst>
                  <a:ext uri="{0D108BD9-81ED-4DB2-BD59-A6C34878D82A}">
                    <a16:rowId xmlns:a16="http://schemas.microsoft.com/office/drawing/2014/main" val="10002"/>
                  </a:ext>
                </a:extLst>
              </a:tr>
              <a:tr h="749935">
                <a:tc>
                  <a:txBody>
                    <a:bodyPr/>
                    <a:lstStyle/>
                    <a:p>
                      <a:pPr algn="ctr">
                        <a:buNone/>
                      </a:pPr>
                      <a:r>
                        <a:rPr lang="en-US" sz="2800"/>
                        <a:t>kung fu</a:t>
                      </a:r>
                    </a:p>
                  </a:txBody>
                  <a:tcPr anchor="ctr">
                    <a:solidFill>
                      <a:srgbClr val="FFD3B0"/>
                    </a:solidFill>
                  </a:tcPr>
                </a:tc>
                <a:tc>
                  <a:txBody>
                    <a:bodyPr/>
                    <a:lstStyle/>
                    <a:p>
                      <a:pPr algn="ctr">
                        <a:buNone/>
                      </a:pPr>
                      <a:endParaRPr lang="en-US" sz="2800"/>
                    </a:p>
                  </a:txBody>
                  <a:tcPr anchor="ctr">
                    <a:solidFill>
                      <a:srgbClr val="FFD3B0"/>
                    </a:solidFill>
                  </a:tcPr>
                </a:tc>
                <a:tc>
                  <a:txBody>
                    <a:bodyPr/>
                    <a:lstStyle/>
                    <a:p>
                      <a:pPr algn="ctr">
                        <a:buNone/>
                      </a:pPr>
                      <a:endParaRPr lang="en-US" sz="2800"/>
                    </a:p>
                  </a:txBody>
                  <a:tcPr anchor="ctr">
                    <a:solidFill>
                      <a:srgbClr val="FFD3B0"/>
                    </a:solidFill>
                  </a:tcPr>
                </a:tc>
                <a:extLst>
                  <a:ext uri="{0D108BD9-81ED-4DB2-BD59-A6C34878D82A}">
                    <a16:rowId xmlns:a16="http://schemas.microsoft.com/office/drawing/2014/main" val="10003"/>
                  </a:ext>
                </a:extLst>
              </a:tr>
              <a:tr h="749935">
                <a:tc>
                  <a:txBody>
                    <a:bodyPr/>
                    <a:lstStyle/>
                    <a:p>
                      <a:pPr algn="ctr">
                        <a:buNone/>
                      </a:pPr>
                      <a:r>
                        <a:rPr lang="en-US" sz="2800"/>
                        <a:t>robot</a:t>
                      </a:r>
                    </a:p>
                  </a:txBody>
                  <a:tcPr anchor="ctr">
                    <a:solidFill>
                      <a:srgbClr val="FFF9DE"/>
                    </a:solidFill>
                  </a:tcPr>
                </a:tc>
                <a:tc>
                  <a:txBody>
                    <a:bodyPr/>
                    <a:lstStyle/>
                    <a:p>
                      <a:pPr algn="ctr">
                        <a:buNone/>
                      </a:pPr>
                      <a:endParaRPr lang="en-US" sz="2800"/>
                    </a:p>
                  </a:txBody>
                  <a:tcPr anchor="ctr">
                    <a:solidFill>
                      <a:srgbClr val="FFF9DE"/>
                    </a:solidFill>
                  </a:tcPr>
                </a:tc>
                <a:tc>
                  <a:txBody>
                    <a:bodyPr/>
                    <a:lstStyle/>
                    <a:p>
                      <a:pPr algn="ctr">
                        <a:buNone/>
                      </a:pPr>
                      <a:endParaRPr lang="en-US" sz="2800"/>
                    </a:p>
                  </a:txBody>
                  <a:tcPr anchor="ctr">
                    <a:solidFill>
                      <a:srgbClr val="FFF9DE"/>
                    </a:solidFill>
                  </a:tcPr>
                </a:tc>
                <a:extLst>
                  <a:ext uri="{0D108BD9-81ED-4DB2-BD59-A6C34878D82A}">
                    <a16:rowId xmlns:a16="http://schemas.microsoft.com/office/drawing/2014/main" val="10004"/>
                  </a:ext>
                </a:extLst>
              </a:tr>
              <a:tr h="446405">
                <a:tc>
                  <a:txBody>
                    <a:bodyPr/>
                    <a:lstStyle/>
                    <a:p>
                      <a:pPr algn="ctr">
                        <a:buNone/>
                      </a:pPr>
                      <a:r>
                        <a:rPr lang="en-US" sz="2800"/>
                        <a:t>piano</a:t>
                      </a:r>
                    </a:p>
                  </a:txBody>
                  <a:tcPr anchor="ctr">
                    <a:solidFill>
                      <a:srgbClr val="FFD3B0"/>
                    </a:solidFill>
                  </a:tcPr>
                </a:tc>
                <a:tc>
                  <a:txBody>
                    <a:bodyPr/>
                    <a:lstStyle/>
                    <a:p>
                      <a:pPr algn="ctr">
                        <a:buNone/>
                      </a:pPr>
                      <a:endParaRPr lang="en-US" sz="2800"/>
                    </a:p>
                  </a:txBody>
                  <a:tcPr anchor="ctr">
                    <a:solidFill>
                      <a:srgbClr val="FFD3B0"/>
                    </a:solidFill>
                  </a:tcPr>
                </a:tc>
                <a:tc>
                  <a:txBody>
                    <a:bodyPr/>
                    <a:lstStyle/>
                    <a:p>
                      <a:pPr algn="ctr">
                        <a:buNone/>
                      </a:pPr>
                      <a:endParaRPr lang="en-US" sz="2800"/>
                    </a:p>
                  </a:txBody>
                  <a:tcPr anchor="ctr">
                    <a:solidFill>
                      <a:srgbClr val="FFD3B0"/>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
            <a:ext cx="12192000" cy="1137285"/>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 Box 2"/>
          <p:cNvSpPr txBox="1"/>
          <p:nvPr/>
        </p:nvSpPr>
        <p:spPr>
          <a:xfrm>
            <a:off x="2049780" y="1083059"/>
            <a:ext cx="8618220" cy="583565"/>
          </a:xfrm>
          <a:prstGeom prst="rect">
            <a:avLst/>
          </a:prstGeom>
          <a:solidFill>
            <a:srgbClr val="FFE7CE"/>
          </a:solidFill>
        </p:spPr>
        <p:txBody>
          <a:bodyPr wrap="square" rtlCol="0" anchor="t">
            <a:spAutoFit/>
          </a:bodyPr>
          <a:lstStyle/>
          <a:p>
            <a:r>
              <a:rPr lang="en-US" sz="3200" dirty="0"/>
              <a:t>Chinese – Japanese – Vietnamese – Italian – Czech</a:t>
            </a:r>
          </a:p>
        </p:txBody>
      </p:sp>
      <p:graphicFrame>
        <p:nvGraphicFramePr>
          <p:cNvPr id="4" name="Table 3"/>
          <p:cNvGraphicFramePr/>
          <p:nvPr>
            <p:extLst>
              <p:ext uri="{D42A27DB-BD31-4B8C-83A1-F6EECF244321}">
                <p14:modId xmlns:p14="http://schemas.microsoft.com/office/powerpoint/2010/main" val="529462685"/>
              </p:ext>
            </p:extLst>
          </p:nvPr>
        </p:nvGraphicFramePr>
        <p:xfrm>
          <a:off x="567690" y="1696085"/>
          <a:ext cx="11203305" cy="4869815"/>
        </p:xfrm>
        <a:graphic>
          <a:graphicData uri="http://schemas.openxmlformats.org/drawingml/2006/table">
            <a:tbl>
              <a:tblPr firstRow="1" bandRow="1">
                <a:tableStyleId>{5C22544A-7EE6-4342-B048-85BDC9FD1C3A}</a:tableStyleId>
              </a:tblPr>
              <a:tblGrid>
                <a:gridCol w="1675130">
                  <a:extLst>
                    <a:ext uri="{9D8B030D-6E8A-4147-A177-3AD203B41FA5}">
                      <a16:colId xmlns:a16="http://schemas.microsoft.com/office/drawing/2014/main" val="20000"/>
                    </a:ext>
                  </a:extLst>
                </a:gridCol>
                <a:gridCol w="6595110">
                  <a:extLst>
                    <a:ext uri="{9D8B030D-6E8A-4147-A177-3AD203B41FA5}">
                      <a16:colId xmlns:a16="http://schemas.microsoft.com/office/drawing/2014/main" val="20001"/>
                    </a:ext>
                  </a:extLst>
                </a:gridCol>
                <a:gridCol w="2933065">
                  <a:extLst>
                    <a:ext uri="{9D8B030D-6E8A-4147-A177-3AD203B41FA5}">
                      <a16:colId xmlns:a16="http://schemas.microsoft.com/office/drawing/2014/main" val="20002"/>
                    </a:ext>
                  </a:extLst>
                </a:gridCol>
              </a:tblGrid>
              <a:tr h="661670">
                <a:tc>
                  <a:txBody>
                    <a:bodyPr/>
                    <a:lstStyle/>
                    <a:p>
                      <a:pPr algn="ctr">
                        <a:buNone/>
                      </a:pPr>
                      <a:r>
                        <a:rPr lang="en-US" sz="2800">
                          <a:solidFill>
                            <a:schemeClr val="tx1"/>
                          </a:solidFill>
                        </a:rPr>
                        <a:t>Words</a:t>
                      </a:r>
                    </a:p>
                  </a:txBody>
                  <a:tcPr anchor="ctr">
                    <a:solidFill>
                      <a:srgbClr val="A6D0DD"/>
                    </a:solidFill>
                  </a:tcPr>
                </a:tc>
                <a:tc>
                  <a:txBody>
                    <a:bodyPr/>
                    <a:lstStyle/>
                    <a:p>
                      <a:pPr algn="ctr">
                        <a:buNone/>
                      </a:pPr>
                      <a:r>
                        <a:rPr lang="en-US" sz="2800">
                          <a:solidFill>
                            <a:schemeClr val="tx1"/>
                          </a:solidFill>
                        </a:rPr>
                        <a:t>Meaning / Explanation </a:t>
                      </a:r>
                    </a:p>
                  </a:txBody>
                  <a:tcPr anchor="ctr">
                    <a:solidFill>
                      <a:srgbClr val="A6D0DD"/>
                    </a:solidFill>
                  </a:tcPr>
                </a:tc>
                <a:tc>
                  <a:txBody>
                    <a:bodyPr/>
                    <a:lstStyle/>
                    <a:p>
                      <a:pPr algn="ctr">
                        <a:buNone/>
                      </a:pPr>
                      <a:r>
                        <a:rPr lang="en-US" sz="2800">
                          <a:solidFill>
                            <a:schemeClr val="tx1"/>
                          </a:solidFill>
                        </a:rPr>
                        <a:t>Language of origin</a:t>
                      </a:r>
                    </a:p>
                  </a:txBody>
                  <a:tcPr anchor="ctr">
                    <a:solidFill>
                      <a:srgbClr val="A6D0DD"/>
                    </a:solidFill>
                  </a:tcPr>
                </a:tc>
                <a:extLst>
                  <a:ext uri="{0D108BD9-81ED-4DB2-BD59-A6C34878D82A}">
                    <a16:rowId xmlns:a16="http://schemas.microsoft.com/office/drawing/2014/main" val="10000"/>
                  </a:ext>
                </a:extLst>
              </a:tr>
              <a:tr h="1038225">
                <a:tc>
                  <a:txBody>
                    <a:bodyPr/>
                    <a:lstStyle/>
                    <a:p>
                      <a:pPr algn="ctr">
                        <a:buNone/>
                      </a:pPr>
                      <a:r>
                        <a:rPr lang="en-US" sz="2800"/>
                        <a:t>banh mi </a:t>
                      </a:r>
                    </a:p>
                  </a:txBody>
                  <a:tcPr anchor="ctr">
                    <a:solidFill>
                      <a:srgbClr val="FFD3B0"/>
                    </a:solidFill>
                  </a:tcPr>
                </a:tc>
                <a:tc>
                  <a:txBody>
                    <a:bodyPr/>
                    <a:lstStyle/>
                    <a:p>
                      <a:pPr algn="ctr">
                        <a:buNone/>
                      </a:pPr>
                      <a:r>
                        <a:rPr lang="en-US" sz="2800" dirty="0"/>
                        <a:t>a type of Vietnamese sandwich filled with cold meats, pâté, and vegetables </a:t>
                      </a:r>
                    </a:p>
                  </a:txBody>
                  <a:tcPr anchor="ctr">
                    <a:solidFill>
                      <a:srgbClr val="FFD3B0"/>
                    </a:solidFill>
                  </a:tcPr>
                </a:tc>
                <a:tc>
                  <a:txBody>
                    <a:bodyPr/>
                    <a:lstStyle/>
                    <a:p>
                      <a:pPr algn="ctr">
                        <a:buNone/>
                      </a:pPr>
                      <a:r>
                        <a:rPr lang="en-US" sz="2800"/>
                        <a:t>Vietnamese </a:t>
                      </a:r>
                    </a:p>
                  </a:txBody>
                  <a:tcPr anchor="ctr">
                    <a:solidFill>
                      <a:srgbClr val="FFD3B0"/>
                    </a:solidFill>
                  </a:tcPr>
                </a:tc>
                <a:extLst>
                  <a:ext uri="{0D108BD9-81ED-4DB2-BD59-A6C34878D82A}">
                    <a16:rowId xmlns:a16="http://schemas.microsoft.com/office/drawing/2014/main" val="10001"/>
                  </a:ext>
                </a:extLst>
              </a:tr>
              <a:tr h="541020">
                <a:tc>
                  <a:txBody>
                    <a:bodyPr/>
                    <a:lstStyle/>
                    <a:p>
                      <a:pPr algn="ctr">
                        <a:buNone/>
                      </a:pPr>
                      <a:r>
                        <a:rPr lang="en-US" sz="2800"/>
                        <a:t>sushi</a:t>
                      </a:r>
                    </a:p>
                  </a:txBody>
                  <a:tcPr anchor="ctr">
                    <a:solidFill>
                      <a:srgbClr val="FFF9DE"/>
                    </a:solidFill>
                  </a:tcPr>
                </a:tc>
                <a:tc>
                  <a:txBody>
                    <a:bodyPr/>
                    <a:lstStyle/>
                    <a:p>
                      <a:pPr algn="ctr">
                        <a:buNone/>
                      </a:pPr>
                      <a:endParaRPr lang="en-US" sz="2800"/>
                    </a:p>
                    <a:p>
                      <a:pPr algn="ctr">
                        <a:buNone/>
                      </a:pPr>
                      <a:endParaRPr lang="en-US" sz="2800"/>
                    </a:p>
                  </a:txBody>
                  <a:tcPr anchor="ctr">
                    <a:solidFill>
                      <a:srgbClr val="FFF9DE"/>
                    </a:solidFill>
                  </a:tcPr>
                </a:tc>
                <a:tc>
                  <a:txBody>
                    <a:bodyPr/>
                    <a:lstStyle/>
                    <a:p>
                      <a:pPr algn="ctr">
                        <a:buNone/>
                      </a:pPr>
                      <a:endParaRPr lang="en-US" sz="2800"/>
                    </a:p>
                    <a:p>
                      <a:pPr algn="ctr">
                        <a:buNone/>
                      </a:pPr>
                      <a:endParaRPr lang="en-US" sz="2800"/>
                    </a:p>
                    <a:p>
                      <a:pPr algn="ctr">
                        <a:buNone/>
                      </a:pPr>
                      <a:endParaRPr lang="en-US" sz="2800"/>
                    </a:p>
                  </a:txBody>
                  <a:tcPr anchor="ctr">
                    <a:solidFill>
                      <a:srgbClr val="FFF9DE"/>
                    </a:solidFill>
                  </a:tcPr>
                </a:tc>
                <a:extLst>
                  <a:ext uri="{0D108BD9-81ED-4DB2-BD59-A6C34878D82A}">
                    <a16:rowId xmlns:a16="http://schemas.microsoft.com/office/drawing/2014/main" val="10002"/>
                  </a:ext>
                </a:extLst>
              </a:tr>
              <a:tr h="749935">
                <a:tc>
                  <a:txBody>
                    <a:bodyPr/>
                    <a:lstStyle/>
                    <a:p>
                      <a:pPr algn="ctr">
                        <a:buNone/>
                      </a:pPr>
                      <a:r>
                        <a:rPr lang="en-US" sz="2800"/>
                        <a:t>kung fu</a:t>
                      </a:r>
                    </a:p>
                  </a:txBody>
                  <a:tcPr anchor="ctr">
                    <a:solidFill>
                      <a:srgbClr val="FFD3B0"/>
                    </a:solidFill>
                  </a:tcPr>
                </a:tc>
                <a:tc>
                  <a:txBody>
                    <a:bodyPr/>
                    <a:lstStyle/>
                    <a:p>
                      <a:pPr algn="ctr">
                        <a:buNone/>
                      </a:pPr>
                      <a:endParaRPr lang="en-US" sz="2800"/>
                    </a:p>
                    <a:p>
                      <a:pPr algn="ctr">
                        <a:buNone/>
                      </a:pPr>
                      <a:endParaRPr lang="en-US" sz="2800"/>
                    </a:p>
                    <a:p>
                      <a:pPr algn="ctr">
                        <a:buNone/>
                      </a:pPr>
                      <a:endParaRPr lang="en-US" sz="2800"/>
                    </a:p>
                    <a:p>
                      <a:pPr algn="ctr">
                        <a:buNone/>
                      </a:pPr>
                      <a:endParaRPr lang="en-US" sz="2800"/>
                    </a:p>
                  </a:txBody>
                  <a:tcPr anchor="ctr">
                    <a:solidFill>
                      <a:srgbClr val="FFD3B0"/>
                    </a:solidFill>
                  </a:tcPr>
                </a:tc>
                <a:tc>
                  <a:txBody>
                    <a:bodyPr/>
                    <a:lstStyle/>
                    <a:p>
                      <a:pPr algn="ctr">
                        <a:buNone/>
                      </a:pPr>
                      <a:endParaRPr lang="en-US" sz="2800" dirty="0"/>
                    </a:p>
                  </a:txBody>
                  <a:tcPr anchor="ctr">
                    <a:solidFill>
                      <a:srgbClr val="FFD3B0"/>
                    </a:solidFill>
                  </a:tcPr>
                </a:tc>
                <a:extLst>
                  <a:ext uri="{0D108BD9-81ED-4DB2-BD59-A6C34878D82A}">
                    <a16:rowId xmlns:a16="http://schemas.microsoft.com/office/drawing/2014/main" val="10003"/>
                  </a:ext>
                </a:extLst>
              </a:tr>
            </a:tbl>
          </a:graphicData>
        </a:graphic>
      </p:graphicFrame>
      <p:sp>
        <p:nvSpPr>
          <p:cNvPr id="7" name="Text Box 6"/>
          <p:cNvSpPr txBox="1"/>
          <p:nvPr/>
        </p:nvSpPr>
        <p:spPr>
          <a:xfrm>
            <a:off x="2277745" y="3324860"/>
            <a:ext cx="6435090" cy="1568450"/>
          </a:xfrm>
          <a:prstGeom prst="rect">
            <a:avLst/>
          </a:prstGeom>
          <a:noFill/>
        </p:spPr>
        <p:txBody>
          <a:bodyPr wrap="square" rtlCol="0" anchor="t">
            <a:spAutoFit/>
          </a:bodyPr>
          <a:lstStyle/>
          <a:p>
            <a:pPr algn="ctr"/>
            <a:r>
              <a:rPr lang="en-US" sz="3200" dirty="0">
                <a:solidFill>
                  <a:srgbClr val="7030A0"/>
                </a:solidFill>
              </a:rPr>
              <a:t>a Japanese dish of small cakes of cold cooked rice, with vinegar added and served with raw fish, etc. on top</a:t>
            </a:r>
          </a:p>
        </p:txBody>
      </p:sp>
      <p:sp>
        <p:nvSpPr>
          <p:cNvPr id="8" name="Text Box 7"/>
          <p:cNvSpPr txBox="1"/>
          <p:nvPr/>
        </p:nvSpPr>
        <p:spPr>
          <a:xfrm>
            <a:off x="9017635" y="3559810"/>
            <a:ext cx="2404745" cy="583565"/>
          </a:xfrm>
          <a:prstGeom prst="rect">
            <a:avLst/>
          </a:prstGeom>
          <a:noFill/>
        </p:spPr>
        <p:txBody>
          <a:bodyPr wrap="square" rtlCol="0" anchor="t">
            <a:spAutoFit/>
          </a:bodyPr>
          <a:lstStyle/>
          <a:p>
            <a:pPr algn="ctr"/>
            <a:r>
              <a:rPr lang="en-US" sz="3200">
                <a:solidFill>
                  <a:srgbClr val="FF0000"/>
                </a:solidFill>
              </a:rPr>
              <a:t>Japanese </a:t>
            </a:r>
          </a:p>
        </p:txBody>
      </p:sp>
      <p:sp>
        <p:nvSpPr>
          <p:cNvPr id="9" name="Text Box 8"/>
          <p:cNvSpPr txBox="1"/>
          <p:nvPr/>
        </p:nvSpPr>
        <p:spPr>
          <a:xfrm>
            <a:off x="2287270" y="4893310"/>
            <a:ext cx="6435090" cy="1568450"/>
          </a:xfrm>
          <a:prstGeom prst="rect">
            <a:avLst/>
          </a:prstGeom>
          <a:noFill/>
        </p:spPr>
        <p:txBody>
          <a:bodyPr wrap="square" rtlCol="0" anchor="t">
            <a:spAutoFit/>
          </a:bodyPr>
          <a:lstStyle/>
          <a:p>
            <a:pPr algn="ctr"/>
            <a:r>
              <a:rPr lang="en-US" sz="3200" dirty="0">
                <a:solidFill>
                  <a:srgbClr val="7030A0"/>
                </a:solidFill>
              </a:rPr>
              <a:t>a Chinese system of fighting using your hands and feet and not using  weapons</a:t>
            </a:r>
          </a:p>
        </p:txBody>
      </p:sp>
      <p:sp>
        <p:nvSpPr>
          <p:cNvPr id="14" name="Text Box 13"/>
          <p:cNvSpPr txBox="1"/>
          <p:nvPr/>
        </p:nvSpPr>
        <p:spPr>
          <a:xfrm>
            <a:off x="9154160" y="5115560"/>
            <a:ext cx="2404745" cy="583565"/>
          </a:xfrm>
          <a:prstGeom prst="rect">
            <a:avLst/>
          </a:prstGeom>
          <a:noFill/>
        </p:spPr>
        <p:txBody>
          <a:bodyPr wrap="square" rtlCol="0" anchor="t">
            <a:spAutoFit/>
          </a:bodyPr>
          <a:lstStyle/>
          <a:p>
            <a:pPr algn="ctr"/>
            <a:r>
              <a:rPr lang="en-US" sz="3200">
                <a:solidFill>
                  <a:srgbClr val="FF0000"/>
                </a:solidFill>
              </a:rPr>
              <a:t>Chinese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9118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04513"/>
            <a:ext cx="587184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 Box 2"/>
          <p:cNvSpPr txBox="1"/>
          <p:nvPr/>
        </p:nvSpPr>
        <p:spPr>
          <a:xfrm>
            <a:off x="2049780" y="1098333"/>
            <a:ext cx="8618220" cy="583565"/>
          </a:xfrm>
          <a:prstGeom prst="rect">
            <a:avLst/>
          </a:prstGeom>
          <a:solidFill>
            <a:srgbClr val="FFE7CE"/>
          </a:solidFill>
        </p:spPr>
        <p:txBody>
          <a:bodyPr wrap="square" rtlCol="0" anchor="t">
            <a:spAutoFit/>
          </a:bodyPr>
          <a:lstStyle/>
          <a:p>
            <a:r>
              <a:rPr lang="en-US" sz="3200"/>
              <a:t>Chinese – Japanese – Vietnamese – Italian – Czech</a:t>
            </a:r>
          </a:p>
        </p:txBody>
      </p:sp>
      <p:graphicFrame>
        <p:nvGraphicFramePr>
          <p:cNvPr id="4" name="Table 3"/>
          <p:cNvGraphicFramePr/>
          <p:nvPr>
            <p:extLst>
              <p:ext uri="{D42A27DB-BD31-4B8C-83A1-F6EECF244321}">
                <p14:modId xmlns:p14="http://schemas.microsoft.com/office/powerpoint/2010/main" val="206237680"/>
              </p:ext>
            </p:extLst>
          </p:nvPr>
        </p:nvGraphicFramePr>
        <p:xfrm>
          <a:off x="567690" y="2190115"/>
          <a:ext cx="11203305" cy="3282950"/>
        </p:xfrm>
        <a:graphic>
          <a:graphicData uri="http://schemas.openxmlformats.org/drawingml/2006/table">
            <a:tbl>
              <a:tblPr firstRow="1" bandRow="1">
                <a:tableStyleId>{5C22544A-7EE6-4342-B048-85BDC9FD1C3A}</a:tableStyleId>
              </a:tblPr>
              <a:tblGrid>
                <a:gridCol w="1675130">
                  <a:extLst>
                    <a:ext uri="{9D8B030D-6E8A-4147-A177-3AD203B41FA5}">
                      <a16:colId xmlns:a16="http://schemas.microsoft.com/office/drawing/2014/main" val="20000"/>
                    </a:ext>
                  </a:extLst>
                </a:gridCol>
                <a:gridCol w="6595110">
                  <a:extLst>
                    <a:ext uri="{9D8B030D-6E8A-4147-A177-3AD203B41FA5}">
                      <a16:colId xmlns:a16="http://schemas.microsoft.com/office/drawing/2014/main" val="20001"/>
                    </a:ext>
                  </a:extLst>
                </a:gridCol>
                <a:gridCol w="2933065">
                  <a:extLst>
                    <a:ext uri="{9D8B030D-6E8A-4147-A177-3AD203B41FA5}">
                      <a16:colId xmlns:a16="http://schemas.microsoft.com/office/drawing/2014/main" val="20002"/>
                    </a:ext>
                  </a:extLst>
                </a:gridCol>
              </a:tblGrid>
              <a:tr h="661670">
                <a:tc>
                  <a:txBody>
                    <a:bodyPr/>
                    <a:lstStyle/>
                    <a:p>
                      <a:pPr algn="ctr">
                        <a:buNone/>
                      </a:pPr>
                      <a:r>
                        <a:rPr lang="en-US" sz="2800" dirty="0">
                          <a:solidFill>
                            <a:schemeClr val="tx1"/>
                          </a:solidFill>
                        </a:rPr>
                        <a:t>Words</a:t>
                      </a:r>
                    </a:p>
                  </a:txBody>
                  <a:tcPr anchor="ctr">
                    <a:solidFill>
                      <a:srgbClr val="A6D0DD"/>
                    </a:solidFill>
                  </a:tcPr>
                </a:tc>
                <a:tc>
                  <a:txBody>
                    <a:bodyPr/>
                    <a:lstStyle/>
                    <a:p>
                      <a:pPr algn="ctr">
                        <a:buNone/>
                      </a:pPr>
                      <a:r>
                        <a:rPr lang="en-US" sz="2800">
                          <a:solidFill>
                            <a:schemeClr val="tx1"/>
                          </a:solidFill>
                        </a:rPr>
                        <a:t>Meaning / Explanation </a:t>
                      </a:r>
                    </a:p>
                  </a:txBody>
                  <a:tcPr anchor="ctr">
                    <a:solidFill>
                      <a:srgbClr val="A6D0DD"/>
                    </a:solidFill>
                  </a:tcPr>
                </a:tc>
                <a:tc>
                  <a:txBody>
                    <a:bodyPr/>
                    <a:lstStyle/>
                    <a:p>
                      <a:pPr algn="ctr">
                        <a:buNone/>
                      </a:pPr>
                      <a:r>
                        <a:rPr lang="en-US" sz="2800" dirty="0">
                          <a:solidFill>
                            <a:schemeClr val="tx1"/>
                          </a:solidFill>
                        </a:rPr>
                        <a:t>Language of origin</a:t>
                      </a:r>
                    </a:p>
                  </a:txBody>
                  <a:tcPr anchor="ctr">
                    <a:solidFill>
                      <a:srgbClr val="A6D0DD"/>
                    </a:solidFill>
                  </a:tcPr>
                </a:tc>
                <a:extLst>
                  <a:ext uri="{0D108BD9-81ED-4DB2-BD59-A6C34878D82A}">
                    <a16:rowId xmlns:a16="http://schemas.microsoft.com/office/drawing/2014/main" val="10000"/>
                  </a:ext>
                </a:extLst>
              </a:tr>
              <a:tr h="1038225">
                <a:tc>
                  <a:txBody>
                    <a:bodyPr/>
                    <a:lstStyle/>
                    <a:p>
                      <a:pPr algn="ctr">
                        <a:buNone/>
                      </a:pPr>
                      <a:r>
                        <a:rPr lang="en-US" sz="3200" dirty="0"/>
                        <a:t>robot</a:t>
                      </a:r>
                    </a:p>
                  </a:txBody>
                  <a:tcPr anchor="ctr">
                    <a:solidFill>
                      <a:srgbClr val="FFD3B0"/>
                    </a:solidFill>
                  </a:tcPr>
                </a:tc>
                <a:tc>
                  <a:txBody>
                    <a:bodyPr/>
                    <a:lstStyle/>
                    <a:p>
                      <a:pPr algn="ctr">
                        <a:buNone/>
                      </a:pPr>
                      <a:endParaRPr lang="en-US" sz="3200" dirty="0"/>
                    </a:p>
                    <a:p>
                      <a:pPr algn="ctr">
                        <a:buNone/>
                      </a:pPr>
                      <a:endParaRPr lang="en-US" sz="3200" dirty="0"/>
                    </a:p>
                  </a:txBody>
                  <a:tcPr anchor="ctr">
                    <a:solidFill>
                      <a:srgbClr val="FFD3B0"/>
                    </a:solidFill>
                  </a:tcPr>
                </a:tc>
                <a:tc>
                  <a:txBody>
                    <a:bodyPr/>
                    <a:lstStyle/>
                    <a:p>
                      <a:pPr algn="ctr">
                        <a:buNone/>
                      </a:pPr>
                      <a:endParaRPr lang="en-US" sz="3200"/>
                    </a:p>
                  </a:txBody>
                  <a:tcPr anchor="ctr">
                    <a:solidFill>
                      <a:srgbClr val="FFD3B0"/>
                    </a:solidFill>
                  </a:tcPr>
                </a:tc>
                <a:extLst>
                  <a:ext uri="{0D108BD9-81ED-4DB2-BD59-A6C34878D82A}">
                    <a16:rowId xmlns:a16="http://schemas.microsoft.com/office/drawing/2014/main" val="10001"/>
                  </a:ext>
                </a:extLst>
              </a:tr>
              <a:tr h="541020">
                <a:tc>
                  <a:txBody>
                    <a:bodyPr/>
                    <a:lstStyle/>
                    <a:p>
                      <a:pPr algn="ctr">
                        <a:buNone/>
                      </a:pPr>
                      <a:r>
                        <a:rPr lang="en-US" sz="3200"/>
                        <a:t>piano</a:t>
                      </a:r>
                    </a:p>
                  </a:txBody>
                  <a:tcPr anchor="ctr">
                    <a:solidFill>
                      <a:srgbClr val="FFF9DE"/>
                    </a:solidFill>
                  </a:tcPr>
                </a:tc>
                <a:tc>
                  <a:txBody>
                    <a:bodyPr/>
                    <a:lstStyle/>
                    <a:p>
                      <a:pPr algn="ctr">
                        <a:buNone/>
                      </a:pPr>
                      <a:endParaRPr lang="en-US" sz="3200" dirty="0"/>
                    </a:p>
                    <a:p>
                      <a:pPr algn="ctr">
                        <a:buNone/>
                      </a:pPr>
                      <a:endParaRPr lang="en-US" sz="3200" dirty="0"/>
                    </a:p>
                  </a:txBody>
                  <a:tcPr anchor="ctr">
                    <a:solidFill>
                      <a:srgbClr val="FFF9DE"/>
                    </a:solidFill>
                  </a:tcPr>
                </a:tc>
                <a:tc>
                  <a:txBody>
                    <a:bodyPr/>
                    <a:lstStyle/>
                    <a:p>
                      <a:pPr algn="ctr">
                        <a:buNone/>
                      </a:pPr>
                      <a:endParaRPr lang="en-US" sz="3200" dirty="0"/>
                    </a:p>
                    <a:p>
                      <a:pPr algn="ctr">
                        <a:buNone/>
                      </a:pPr>
                      <a:endParaRPr lang="en-US" sz="3200" dirty="0"/>
                    </a:p>
                    <a:p>
                      <a:pPr algn="ctr">
                        <a:buNone/>
                      </a:pPr>
                      <a:endParaRPr lang="en-US" sz="3200" dirty="0"/>
                    </a:p>
                  </a:txBody>
                  <a:tcPr anchor="ctr">
                    <a:solidFill>
                      <a:srgbClr val="FFF9DE"/>
                    </a:solidFill>
                  </a:tcPr>
                </a:tc>
                <a:extLst>
                  <a:ext uri="{0D108BD9-81ED-4DB2-BD59-A6C34878D82A}">
                    <a16:rowId xmlns:a16="http://schemas.microsoft.com/office/drawing/2014/main" val="10002"/>
                  </a:ext>
                </a:extLst>
              </a:tr>
            </a:tbl>
          </a:graphicData>
        </a:graphic>
      </p:graphicFrame>
      <p:sp>
        <p:nvSpPr>
          <p:cNvPr id="7" name="Text Box 6"/>
          <p:cNvSpPr txBox="1"/>
          <p:nvPr/>
        </p:nvSpPr>
        <p:spPr>
          <a:xfrm>
            <a:off x="2268220" y="2893060"/>
            <a:ext cx="6435090" cy="1077218"/>
          </a:xfrm>
          <a:prstGeom prst="rect">
            <a:avLst/>
          </a:prstGeom>
          <a:noFill/>
        </p:spPr>
        <p:txBody>
          <a:bodyPr wrap="square" rtlCol="0" anchor="t">
            <a:spAutoFit/>
          </a:bodyPr>
          <a:lstStyle/>
          <a:p>
            <a:pPr algn="ctr"/>
            <a:r>
              <a:rPr lang="en-US" sz="3200" dirty="0">
                <a:solidFill>
                  <a:srgbClr val="7030A0"/>
                </a:solidFill>
              </a:rPr>
              <a:t>a machine which can perform a complicated series of tasks by itself</a:t>
            </a:r>
          </a:p>
        </p:txBody>
      </p:sp>
      <p:sp>
        <p:nvSpPr>
          <p:cNvPr id="5" name="Text Box 4"/>
          <p:cNvSpPr txBox="1"/>
          <p:nvPr/>
        </p:nvSpPr>
        <p:spPr>
          <a:xfrm>
            <a:off x="9526270" y="3035935"/>
            <a:ext cx="1652270" cy="584775"/>
          </a:xfrm>
          <a:prstGeom prst="rect">
            <a:avLst/>
          </a:prstGeom>
          <a:noFill/>
        </p:spPr>
        <p:txBody>
          <a:bodyPr wrap="square" rtlCol="0" anchor="t">
            <a:spAutoFit/>
          </a:bodyPr>
          <a:lstStyle/>
          <a:p>
            <a:pPr algn="ctr"/>
            <a:r>
              <a:rPr lang="en-US" sz="3200" dirty="0">
                <a:solidFill>
                  <a:srgbClr val="7030A0"/>
                </a:solidFill>
              </a:rPr>
              <a:t>Czech</a:t>
            </a:r>
          </a:p>
        </p:txBody>
      </p:sp>
      <p:sp>
        <p:nvSpPr>
          <p:cNvPr id="6" name="Text Box 5"/>
          <p:cNvSpPr txBox="1"/>
          <p:nvPr/>
        </p:nvSpPr>
        <p:spPr>
          <a:xfrm>
            <a:off x="2268220" y="3881755"/>
            <a:ext cx="6435090" cy="1569660"/>
          </a:xfrm>
          <a:prstGeom prst="rect">
            <a:avLst/>
          </a:prstGeom>
          <a:noFill/>
        </p:spPr>
        <p:txBody>
          <a:bodyPr wrap="square" rtlCol="0" anchor="t">
            <a:spAutoFit/>
          </a:bodyPr>
          <a:lstStyle/>
          <a:p>
            <a:pPr algn="ctr"/>
            <a:r>
              <a:rPr lang="en-US" sz="3200" dirty="0">
                <a:solidFill>
                  <a:srgbClr val="7030A0"/>
                </a:solidFill>
              </a:rPr>
              <a:t>a large musical instrument played by pressing the black and white keys on the keyboard</a:t>
            </a:r>
          </a:p>
        </p:txBody>
      </p:sp>
      <p:sp>
        <p:nvSpPr>
          <p:cNvPr id="8" name="Text Box 7"/>
          <p:cNvSpPr txBox="1"/>
          <p:nvPr/>
        </p:nvSpPr>
        <p:spPr>
          <a:xfrm>
            <a:off x="9613900" y="4184650"/>
            <a:ext cx="1652270" cy="584775"/>
          </a:xfrm>
          <a:prstGeom prst="rect">
            <a:avLst/>
          </a:prstGeom>
          <a:noFill/>
        </p:spPr>
        <p:txBody>
          <a:bodyPr wrap="square" rtlCol="0" anchor="t">
            <a:spAutoFit/>
          </a:bodyPr>
          <a:lstStyle/>
          <a:p>
            <a:pPr algn="ctr"/>
            <a:r>
              <a:rPr lang="en-US" sz="3200">
                <a:solidFill>
                  <a:srgbClr val="7030A0"/>
                </a:solidFill>
              </a:rPr>
              <a:t>Italian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2" name="Group 31"/>
          <p:cNvGrpSpPr>
            <a:grpSpLocks noGrp="1" noUngrp="1" noRot="1" noChangeAspect="1" noMove="1" noResize="1"/>
          </p:cNvGrpSpPr>
          <p:nvPr/>
        </p:nvGrpSpPr>
        <p:grpSpPr>
          <a:xfrm rot="10800000">
            <a:off x="11097895" y="7868680"/>
            <a:ext cx="3142400" cy="2716805"/>
            <a:chOff x="-305" y="-4155"/>
            <a:chExt cx="2514948" cy="2174333"/>
          </a:xfrm>
          <a:solidFill>
            <a:schemeClr val="bg1">
              <a:alpha val="30000"/>
            </a:schemeClr>
          </a:solidFill>
        </p:grpSpPr>
        <p:sp>
          <p:nvSpPr>
            <p:cNvPr id="18" name="Freeform: Shape 17"/>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139700" y="229870"/>
            <a:ext cx="9058275" cy="2770505"/>
            <a:chOff x="2896" y="963"/>
            <a:chExt cx="14265" cy="4363"/>
          </a:xfrm>
        </p:grpSpPr>
        <p:grpSp>
          <p:nvGrpSpPr>
            <p:cNvPr id="17" name="Group 16"/>
            <p:cNvGrpSpPr/>
            <p:nvPr/>
          </p:nvGrpSpPr>
          <p:grpSpPr>
            <a:xfrm>
              <a:off x="10277" y="1130"/>
              <a:ext cx="1122" cy="1117"/>
              <a:chOff x="2180974" y="148629"/>
              <a:chExt cx="712319" cy="709214"/>
            </a:xfrm>
          </p:grpSpPr>
          <p:sp>
            <p:nvSpPr>
              <p:cNvPr id="20" name="Oval 1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ord 2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TextBox 39"/>
            <p:cNvSpPr txBox="1"/>
            <p:nvPr/>
          </p:nvSpPr>
          <p:spPr>
            <a:xfrm>
              <a:off x="7144" y="963"/>
              <a:ext cx="3290" cy="1355"/>
            </a:xfrm>
            <a:prstGeom prst="rect">
              <a:avLst/>
            </a:prstGeom>
            <a:noFill/>
          </p:spPr>
          <p:txBody>
            <a:bodyPr wrap="square" rtlCol="0">
              <a:spAutoFit/>
            </a:bodyPr>
            <a:lstStyle/>
            <a:p>
              <a:pPr algn="ctr"/>
              <a:r>
                <a:rPr lang="en-US" sz="5000" b="1" dirty="0">
                  <a:solidFill>
                    <a:schemeClr val="bg1"/>
                  </a:solidFill>
                  <a:latin typeface="Myriad Pro" pitchFamily="34" charset="0"/>
                </a:rPr>
                <a:t>Unit</a:t>
              </a:r>
            </a:p>
          </p:txBody>
        </p:sp>
        <p:sp>
          <p:nvSpPr>
            <p:cNvPr id="25" name="TextBox 16"/>
            <p:cNvSpPr txBox="1"/>
            <p:nvPr/>
          </p:nvSpPr>
          <p:spPr>
            <a:xfrm>
              <a:off x="10249" y="1104"/>
              <a:ext cx="1150" cy="1113"/>
            </a:xfrm>
            <a:prstGeom prst="rect">
              <a:avLst/>
            </a:prstGeom>
            <a:noFill/>
          </p:spPr>
          <p:txBody>
            <a:bodyPr wrap="square" rtlCol="0">
              <a:spAutoFit/>
            </a:bodyPr>
            <a:lstStyle/>
            <a:p>
              <a:pPr algn="ctr"/>
              <a:r>
                <a:rPr lang="en-US" sz="4000" b="1">
                  <a:solidFill>
                    <a:schemeClr val="bg1"/>
                  </a:solidFill>
                  <a:latin typeface="Myriad Pro" pitchFamily="34" charset="0"/>
                </a:rPr>
                <a:t>9</a:t>
              </a:r>
              <a:endParaRPr lang="en-US" sz="4000" b="1" dirty="0">
                <a:solidFill>
                  <a:schemeClr val="bg1"/>
                </a:solidFill>
                <a:latin typeface="Myriad Pro" pitchFamily="34" charset="0"/>
              </a:endParaRPr>
            </a:p>
          </p:txBody>
        </p:sp>
        <p:sp>
          <p:nvSpPr>
            <p:cNvPr id="26" name="TextBox 40"/>
            <p:cNvSpPr txBox="1"/>
            <p:nvPr/>
          </p:nvSpPr>
          <p:spPr>
            <a:xfrm>
              <a:off x="2896" y="2385"/>
              <a:ext cx="14265" cy="1355"/>
            </a:xfrm>
            <a:prstGeom prst="rect">
              <a:avLst/>
            </a:prstGeom>
            <a:noFill/>
          </p:spPr>
          <p:txBody>
            <a:bodyPr wrap="square" rtlCol="0">
              <a:spAutoFit/>
            </a:bodyPr>
            <a:lstStyle/>
            <a:p>
              <a:pPr algn="ctr"/>
              <a:r>
                <a:rPr lang="en-US" sz="50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rPr>
                <a:t>WORLD ENGLISHES</a:t>
              </a:r>
            </a:p>
          </p:txBody>
        </p:sp>
        <p:grpSp>
          <p:nvGrpSpPr>
            <p:cNvPr id="34" name="Group 33"/>
            <p:cNvGrpSpPr/>
            <p:nvPr/>
          </p:nvGrpSpPr>
          <p:grpSpPr>
            <a:xfrm>
              <a:off x="5101" y="3844"/>
              <a:ext cx="9708" cy="1482"/>
              <a:chOff x="-12680" y="1993"/>
              <a:chExt cx="9708" cy="1482"/>
            </a:xfrm>
          </p:grpSpPr>
          <p:sp>
            <p:nvSpPr>
              <p:cNvPr id="35" name="Rounded Rectangle 13"/>
              <p:cNvSpPr/>
              <p:nvPr/>
            </p:nvSpPr>
            <p:spPr>
              <a:xfrm>
                <a:off x="-11823" y="2259"/>
                <a:ext cx="7588"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0394" y="2398"/>
                <a:ext cx="7422" cy="776"/>
              </a:xfrm>
              <a:prstGeom prst="rect">
                <a:avLst/>
              </a:prstGeom>
              <a:noFill/>
            </p:spPr>
            <p:txBody>
              <a:bodyPr wrap="square" rtlCol="0">
                <a:spAutoFit/>
              </a:bodyPr>
              <a:lstStyle/>
              <a:p>
                <a:r>
                  <a:rPr lang="en-US" sz="2600" b="1" dirty="0">
                    <a:solidFill>
                      <a:schemeClr val="bg1"/>
                    </a:solidFill>
                  </a:rPr>
                  <a:t>LESSON 5: SKILLS 1</a:t>
                </a:r>
              </a:p>
            </p:txBody>
          </p:sp>
          <p:grpSp>
            <p:nvGrpSpPr>
              <p:cNvPr id="37" name="Group 36"/>
              <p:cNvGrpSpPr/>
              <p:nvPr/>
            </p:nvGrpSpPr>
            <p:grpSpPr>
              <a:xfrm>
                <a:off x="-12680" y="1993"/>
                <a:ext cx="1560" cy="1483"/>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grpSp>
      <p:pic>
        <p:nvPicPr>
          <p:cNvPr id="5" name="Picture 4" descr="80809"/>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0" y="166370"/>
            <a:ext cx="12192000" cy="6690995"/>
          </a:xfrm>
          <a:prstGeom prst="rect">
            <a:avLst/>
          </a:prstGeom>
        </p:spPr>
      </p:pic>
      <p:sp>
        <p:nvSpPr>
          <p:cNvPr id="11" name="Rectangles 10"/>
          <p:cNvSpPr/>
          <p:nvPr/>
        </p:nvSpPr>
        <p:spPr>
          <a:xfrm>
            <a:off x="-36195" y="6781800"/>
            <a:ext cx="12229465" cy="76200"/>
          </a:xfrm>
          <a:prstGeom prst="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Rectangles 6"/>
          <p:cNvSpPr/>
          <p:nvPr/>
        </p:nvSpPr>
        <p:spPr>
          <a:xfrm>
            <a:off x="-36195" y="0"/>
            <a:ext cx="12229465" cy="140335"/>
          </a:xfrm>
          <a:prstGeom prst="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9118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99415" y="62262"/>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Extra Activity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Picture 3"/>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105025" y="697230"/>
            <a:ext cx="8474075" cy="6108065"/>
          </a:xfrm>
          <a:prstGeom prst="rect">
            <a:avLst/>
          </a:prstGeom>
        </p:spPr>
      </p:pic>
      <p:sp>
        <p:nvSpPr>
          <p:cNvPr id="13" name="Text Box 12"/>
          <p:cNvSpPr txBox="1"/>
          <p:nvPr/>
        </p:nvSpPr>
        <p:spPr>
          <a:xfrm>
            <a:off x="399415" y="1021080"/>
            <a:ext cx="4015105" cy="583565"/>
          </a:xfrm>
          <a:prstGeom prst="rect">
            <a:avLst/>
          </a:prstGeom>
          <a:solidFill>
            <a:srgbClr val="FFE7CE"/>
          </a:solidFill>
        </p:spPr>
        <p:txBody>
          <a:bodyPr wrap="square" rtlCol="0" anchor="t">
            <a:spAutoFit/>
          </a:bodyPr>
          <a:lstStyle/>
          <a:p>
            <a:r>
              <a:rPr lang="en-US" sz="3200"/>
              <a:t>Do the crossword: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9118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59221" y="77153"/>
            <a:ext cx="587184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Extra Activity</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0" name="Table 9"/>
          <p:cNvGraphicFramePr/>
          <p:nvPr>
            <p:extLst>
              <p:ext uri="{D42A27DB-BD31-4B8C-83A1-F6EECF244321}">
                <p14:modId xmlns:p14="http://schemas.microsoft.com/office/powerpoint/2010/main" val="3679287701"/>
              </p:ext>
            </p:extLst>
          </p:nvPr>
        </p:nvGraphicFramePr>
        <p:xfrm>
          <a:off x="233045" y="1177925"/>
          <a:ext cx="11741785" cy="5367020"/>
        </p:xfrm>
        <a:graphic>
          <a:graphicData uri="http://schemas.openxmlformats.org/drawingml/2006/table">
            <a:tbl>
              <a:tblPr firstRow="1" bandRow="1">
                <a:tableStyleId>{5C22544A-7EE6-4342-B048-85BDC9FD1C3A}</a:tableStyleId>
              </a:tblPr>
              <a:tblGrid>
                <a:gridCol w="5834380">
                  <a:extLst>
                    <a:ext uri="{9D8B030D-6E8A-4147-A177-3AD203B41FA5}">
                      <a16:colId xmlns:a16="http://schemas.microsoft.com/office/drawing/2014/main" val="20000"/>
                    </a:ext>
                  </a:extLst>
                </a:gridCol>
                <a:gridCol w="5907405">
                  <a:extLst>
                    <a:ext uri="{9D8B030D-6E8A-4147-A177-3AD203B41FA5}">
                      <a16:colId xmlns:a16="http://schemas.microsoft.com/office/drawing/2014/main" val="20001"/>
                    </a:ext>
                  </a:extLst>
                </a:gridCol>
              </a:tblGrid>
              <a:tr h="444500">
                <a:tc>
                  <a:txBody>
                    <a:bodyPr/>
                    <a:lstStyle/>
                    <a:p>
                      <a:pPr indent="0" algn="ctr">
                        <a:buNone/>
                      </a:pPr>
                      <a:r>
                        <a:rPr lang="en-US" sz="2800" b="1">
                          <a:latin typeface="Times New Roman" panose="02020603050405020304" pitchFamily="18" charset="0"/>
                          <a:cs typeface="Times New Roman" panose="02020603050405020304" pitchFamily="18" charset="0"/>
                        </a:rPr>
                        <a:t>Across</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CF96"/>
                    </a:solidFill>
                  </a:tcPr>
                </a:tc>
                <a:tc>
                  <a:txBody>
                    <a:bodyPr/>
                    <a:lstStyle/>
                    <a:p>
                      <a:pPr indent="0" algn="ctr">
                        <a:buNone/>
                      </a:pPr>
                      <a:r>
                        <a:rPr lang="en-US" sz="2800" b="1">
                          <a:latin typeface="Times New Roman" panose="02020603050405020304" pitchFamily="18" charset="0"/>
                          <a:cs typeface="Times New Roman" panose="02020603050405020304" pitchFamily="18" charset="0"/>
                        </a:rPr>
                        <a:t>Down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CF96"/>
                    </a:solidFill>
                  </a:tcPr>
                </a:tc>
                <a:extLst>
                  <a:ext uri="{0D108BD9-81ED-4DB2-BD59-A6C34878D82A}">
                    <a16:rowId xmlns:a16="http://schemas.microsoft.com/office/drawing/2014/main" val="10000"/>
                  </a:ext>
                </a:extLst>
              </a:tr>
              <a:tr h="4887595">
                <a:tc>
                  <a:txBody>
                    <a:bodyPr/>
                    <a:lstStyle/>
                    <a:p>
                      <a:pPr indent="0" algn="l" fontAlgn="auto">
                        <a:spcBef>
                          <a:spcPts val="300"/>
                        </a:spcBef>
                        <a:spcAft>
                          <a:spcPts val="300"/>
                        </a:spcAft>
                        <a:buNone/>
                      </a:pPr>
                      <a:r>
                        <a:rPr lang="en-US" sz="2800" b="1" dirty="0">
                          <a:latin typeface="Times New Roman" panose="02020603050405020304" pitchFamily="18" charset="0"/>
                          <a:cs typeface="Times New Roman" panose="02020603050405020304" pitchFamily="18" charset="0"/>
                        </a:rPr>
                        <a:t>4. </a:t>
                      </a:r>
                      <a:r>
                        <a:rPr lang="en-US" sz="2800" b="0" dirty="0">
                          <a:latin typeface="Times New Roman" panose="02020603050405020304" pitchFamily="18" charset="0"/>
                          <a:cs typeface="Times New Roman" panose="02020603050405020304" pitchFamily="18" charset="0"/>
                        </a:rPr>
                        <a:t>the </a:t>
                      </a:r>
                      <a:r>
                        <a:rPr lang="en-US" sz="2800" b="0" dirty="0" err="1">
                          <a:latin typeface="Times New Roman" panose="02020603050405020304" pitchFamily="18" charset="0"/>
                          <a:cs typeface="Times New Roman" panose="02020603050405020304" pitchFamily="18" charset="0"/>
                        </a:rPr>
                        <a:t>scientificstudy</a:t>
                      </a:r>
                      <a:r>
                        <a:rPr lang="en-US" sz="2800" b="0" dirty="0">
                          <a:latin typeface="Times New Roman" panose="02020603050405020304" pitchFamily="18" charset="0"/>
                          <a:cs typeface="Times New Roman" panose="02020603050405020304" pitchFamily="18" charset="0"/>
                        </a:rPr>
                        <a:t> of the life and structure of plants and animals</a:t>
                      </a:r>
                    </a:p>
                    <a:p>
                      <a:pPr indent="0" algn="l" fontAlgn="auto">
                        <a:spcBef>
                          <a:spcPts val="300"/>
                        </a:spcBef>
                        <a:spcAft>
                          <a:spcPts val="300"/>
                        </a:spcAft>
                        <a:buNone/>
                      </a:pPr>
                      <a:r>
                        <a:rPr lang="en-US" sz="2800" b="1" dirty="0">
                          <a:latin typeface="Times New Roman" panose="02020603050405020304" pitchFamily="18" charset="0"/>
                          <a:cs typeface="Times New Roman" panose="02020603050405020304" pitchFamily="18" charset="0"/>
                        </a:rPr>
                        <a:t>5. </a:t>
                      </a:r>
                      <a:r>
                        <a:rPr lang="en-US" sz="2800" b="0" dirty="0">
                          <a:latin typeface="Times New Roman" panose="02020603050405020304" pitchFamily="18" charset="0"/>
                          <a:cs typeface="Times New Roman" panose="02020603050405020304" pitchFamily="18" charset="0"/>
                        </a:rPr>
                        <a:t>an Italian dish consisting of a flat round bread base with cheese, tomatoes, vegetables, meat, etc. on top</a:t>
                      </a:r>
                    </a:p>
                    <a:p>
                      <a:pPr indent="0" algn="l" fontAlgn="auto">
                        <a:spcBef>
                          <a:spcPts val="300"/>
                        </a:spcBef>
                        <a:spcAft>
                          <a:spcPts val="300"/>
                        </a:spcAft>
                        <a:buNone/>
                      </a:pPr>
                      <a:r>
                        <a:rPr lang="en-US" sz="2800" b="1" dirty="0">
                          <a:latin typeface="Times New Roman" panose="02020603050405020304" pitchFamily="18" charset="0"/>
                          <a:cs typeface="Times New Roman" panose="02020603050405020304" pitchFamily="18" charset="0"/>
                        </a:rPr>
                        <a:t>7</a:t>
                      </a:r>
                      <a:r>
                        <a:rPr lang="en-US" sz="2800" b="0" dirty="0">
                          <a:latin typeface="Times New Roman" panose="02020603050405020304" pitchFamily="18" charset="0"/>
                          <a:cs typeface="Times New Roman" panose="02020603050405020304" pitchFamily="18" charset="0"/>
                        </a:rPr>
                        <a:t>. a musical instrument that usually has six strings and that you play with your fingers</a:t>
                      </a:r>
                    </a:p>
                    <a:p>
                      <a:pPr indent="0" algn="l" fontAlgn="auto">
                        <a:spcBef>
                          <a:spcPts val="300"/>
                        </a:spcBef>
                        <a:spcAft>
                          <a:spcPts val="300"/>
                        </a:spcAft>
                        <a:buNone/>
                      </a:pPr>
                      <a:r>
                        <a:rPr lang="en-US" sz="2800" b="1" dirty="0">
                          <a:latin typeface="Times New Roman" panose="02020603050405020304" pitchFamily="18" charset="0"/>
                          <a:cs typeface="Times New Roman" panose="02020603050405020304" pitchFamily="18" charset="0"/>
                        </a:rPr>
                        <a:t>8. </a:t>
                      </a:r>
                      <a:r>
                        <a:rPr lang="en-US" sz="2800" b="0" dirty="0">
                          <a:latin typeface="Times New Roman" panose="02020603050405020304" pitchFamily="18" charset="0"/>
                          <a:cs typeface="Times New Roman" panose="02020603050405020304" pitchFamily="18" charset="0"/>
                        </a:rPr>
                        <a:t>a series of movements and steps that are usually performed to music</a:t>
                      </a:r>
                      <a:r>
                        <a:rPr lang="en-US" sz="2800" b="0" dirty="0">
                          <a:latin typeface="Verdana" panose="020B0604030504040204" charset="0"/>
                          <a:cs typeface="Verdana" panose="020B0604030504040204" charset="0"/>
                        </a:rPr>
                        <a:t> </a:t>
                      </a:r>
                      <a:endParaRPr lang="en-US" sz="2800" b="0" dirty="0">
                        <a:latin typeface="Verdana" panose="020B0604030504040204" charset="0"/>
                        <a:ea typeface="Times New Roman" panose="02020603050405020304" pitchFamily="18" charset="0"/>
                        <a:cs typeface="Verdana" panose="020B0604030504040204" charset="0"/>
                      </a:endParaRPr>
                    </a:p>
                  </a:txBody>
                  <a:tcPr marL="68580" marR="68580" marT="0" marB="0">
                    <a:solidFill>
                      <a:srgbClr val="F6FDC3"/>
                    </a:solidFill>
                  </a:tcPr>
                </a:tc>
                <a:tc>
                  <a:txBody>
                    <a:bodyPr/>
                    <a:lstStyle/>
                    <a:p>
                      <a:pPr indent="0" algn="l" fontAlgn="auto">
                        <a:spcBef>
                          <a:spcPts val="300"/>
                        </a:spcBef>
                        <a:spcAft>
                          <a:spcPts val="300"/>
                        </a:spcAft>
                        <a:buNone/>
                      </a:pPr>
                      <a:r>
                        <a:rPr lang="en-US" sz="2800" b="1" dirty="0">
                          <a:latin typeface="Times New Roman" panose="02020603050405020304" pitchFamily="18" charset="0"/>
                          <a:cs typeface="Times New Roman" panose="02020603050405020304" pitchFamily="18" charset="0"/>
                        </a:rPr>
                        <a:t>1. </a:t>
                      </a:r>
                      <a:r>
                        <a:rPr lang="en-US" sz="2800" b="0" dirty="0">
                          <a:latin typeface="Times New Roman" panose="02020603050405020304" pitchFamily="18" charset="0"/>
                          <a:cs typeface="Times New Roman" panose="02020603050405020304" pitchFamily="18" charset="0"/>
                        </a:rPr>
                        <a:t>the man that somebody is married to</a:t>
                      </a:r>
                    </a:p>
                    <a:p>
                      <a:pPr indent="0" algn="l" fontAlgn="auto">
                        <a:spcBef>
                          <a:spcPts val="300"/>
                        </a:spcBef>
                        <a:spcAft>
                          <a:spcPts val="300"/>
                        </a:spcAft>
                        <a:buNone/>
                      </a:pPr>
                      <a:r>
                        <a:rPr lang="en-US" sz="2800" b="1" dirty="0">
                          <a:latin typeface="Times New Roman" panose="02020603050405020304" pitchFamily="18" charset="0"/>
                          <a:cs typeface="Times New Roman" panose="02020603050405020304" pitchFamily="18" charset="0"/>
                        </a:rPr>
                        <a:t>2. </a:t>
                      </a:r>
                      <a:r>
                        <a:rPr lang="en-US" sz="2800" b="0" dirty="0">
                          <a:latin typeface="Times New Roman" panose="02020603050405020304" pitchFamily="18" charset="0"/>
                          <a:cs typeface="Times New Roman" panose="02020603050405020304" pitchFamily="18" charset="0"/>
                        </a:rPr>
                        <a:t>the system of communication in speech and writing that is used by people of a particular country or area</a:t>
                      </a:r>
                    </a:p>
                    <a:p>
                      <a:pPr indent="0" algn="l" fontAlgn="auto">
                        <a:spcBef>
                          <a:spcPts val="300"/>
                        </a:spcBef>
                        <a:spcAft>
                          <a:spcPts val="300"/>
                        </a:spcAft>
                        <a:buNone/>
                      </a:pPr>
                      <a:r>
                        <a:rPr lang="en-US" sz="2800" b="1" dirty="0">
                          <a:latin typeface="Times New Roman" panose="02020603050405020304" pitchFamily="18" charset="0"/>
                          <a:cs typeface="Times New Roman" panose="02020603050405020304" pitchFamily="18" charset="0"/>
                        </a:rPr>
                        <a:t>3. </a:t>
                      </a:r>
                      <a:r>
                        <a:rPr lang="en-US" sz="2800" b="0" dirty="0">
                          <a:latin typeface="Times New Roman" panose="02020603050405020304" pitchFamily="18" charset="0"/>
                          <a:cs typeface="Times New Roman" panose="02020603050405020304" pitchFamily="18" charset="0"/>
                        </a:rPr>
                        <a:t>a tall African animal with a very long neck, long legs, and dark marks on its coat husband, the man that somebody is married to</a:t>
                      </a:r>
                    </a:p>
                    <a:p>
                      <a:pPr indent="0" algn="l" fontAlgn="auto">
                        <a:spcBef>
                          <a:spcPts val="300"/>
                        </a:spcBef>
                        <a:spcAft>
                          <a:spcPts val="300"/>
                        </a:spcAft>
                        <a:buNone/>
                      </a:pPr>
                      <a:r>
                        <a:rPr lang="en-US" sz="2800" b="1" dirty="0">
                          <a:latin typeface="Times New Roman" panose="02020603050405020304" pitchFamily="18" charset="0"/>
                          <a:cs typeface="Times New Roman" panose="02020603050405020304" pitchFamily="18" charset="0"/>
                        </a:rPr>
                        <a:t>6. </a:t>
                      </a:r>
                      <a:r>
                        <a:rPr lang="en-US" sz="2800" b="0" dirty="0">
                          <a:latin typeface="Times New Roman" panose="02020603050405020304" pitchFamily="18" charset="0"/>
                          <a:cs typeface="Times New Roman" panose="02020603050405020304" pitchFamily="18" charset="0"/>
                        </a:rPr>
                        <a:t>a traditional Japanese piece of clothing like a long loose dress with wide sleeves</a:t>
                      </a:r>
                      <a:endParaRPr lang="en-US" sz="2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6FDC3"/>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176"/>
            <a:ext cx="12192000" cy="9118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99415" y="45403"/>
            <a:ext cx="587184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Extra Activity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Picture 3"/>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114550" y="645160"/>
            <a:ext cx="8474075" cy="6108065"/>
          </a:xfrm>
          <a:prstGeom prst="rect">
            <a:avLst/>
          </a:prstGeom>
        </p:spPr>
      </p:pic>
      <p:sp>
        <p:nvSpPr>
          <p:cNvPr id="14" name="Text Box 13"/>
          <p:cNvSpPr txBox="1"/>
          <p:nvPr/>
        </p:nvSpPr>
        <p:spPr>
          <a:xfrm>
            <a:off x="6271260" y="831215"/>
            <a:ext cx="980440" cy="3720465"/>
          </a:xfrm>
          <a:prstGeom prst="rect">
            <a:avLst/>
          </a:prstGeom>
          <a:noFill/>
        </p:spPr>
        <p:txBody>
          <a:bodyPr wrap="square" rtlCol="0" anchor="t">
            <a:noAutofit/>
          </a:bodyPr>
          <a:lstStyle/>
          <a:p>
            <a:pPr algn="ctr">
              <a:lnSpc>
                <a:spcPct val="110000"/>
              </a:lnSpc>
              <a:spcBef>
                <a:spcPts val="0"/>
              </a:spcBef>
              <a:spcAft>
                <a:spcPts val="0"/>
              </a:spcAft>
            </a:pPr>
            <a:r>
              <a:rPr lang="en-US" sz="3200">
                <a:solidFill>
                  <a:srgbClr val="FF0000"/>
                </a:solidFill>
              </a:rPr>
              <a:t>H</a:t>
            </a:r>
          </a:p>
          <a:p>
            <a:pPr algn="ctr">
              <a:lnSpc>
                <a:spcPct val="110000"/>
              </a:lnSpc>
              <a:spcBef>
                <a:spcPts val="0"/>
              </a:spcBef>
              <a:spcAft>
                <a:spcPts val="0"/>
              </a:spcAft>
            </a:pPr>
            <a:r>
              <a:rPr lang="en-US" sz="3200">
                <a:solidFill>
                  <a:srgbClr val="FF0000"/>
                </a:solidFill>
              </a:rPr>
              <a:t>U</a:t>
            </a:r>
          </a:p>
          <a:p>
            <a:pPr algn="ctr">
              <a:lnSpc>
                <a:spcPct val="110000"/>
              </a:lnSpc>
              <a:spcBef>
                <a:spcPts val="0"/>
              </a:spcBef>
              <a:spcAft>
                <a:spcPts val="0"/>
              </a:spcAft>
            </a:pPr>
            <a:r>
              <a:rPr lang="en-US" sz="3200">
                <a:solidFill>
                  <a:srgbClr val="FF0000"/>
                </a:solidFill>
              </a:rPr>
              <a:t>S</a:t>
            </a:r>
          </a:p>
          <a:p>
            <a:pPr algn="ctr">
              <a:lnSpc>
                <a:spcPct val="110000"/>
              </a:lnSpc>
              <a:spcBef>
                <a:spcPts val="0"/>
              </a:spcBef>
              <a:spcAft>
                <a:spcPts val="0"/>
              </a:spcAft>
            </a:pPr>
            <a:r>
              <a:rPr lang="en-US" sz="3200">
                <a:solidFill>
                  <a:srgbClr val="FF0000"/>
                </a:solidFill>
              </a:rPr>
              <a:t>B</a:t>
            </a:r>
          </a:p>
          <a:p>
            <a:pPr algn="ctr">
              <a:lnSpc>
                <a:spcPct val="110000"/>
              </a:lnSpc>
              <a:spcBef>
                <a:spcPts val="0"/>
              </a:spcBef>
              <a:spcAft>
                <a:spcPts val="0"/>
              </a:spcAft>
            </a:pPr>
            <a:r>
              <a:rPr lang="en-US" sz="3200">
                <a:solidFill>
                  <a:srgbClr val="FF0000"/>
                </a:solidFill>
              </a:rPr>
              <a:t>A</a:t>
            </a:r>
          </a:p>
          <a:p>
            <a:pPr algn="ctr">
              <a:lnSpc>
                <a:spcPct val="110000"/>
              </a:lnSpc>
              <a:spcBef>
                <a:spcPts val="0"/>
              </a:spcBef>
              <a:spcAft>
                <a:spcPts val="0"/>
              </a:spcAft>
            </a:pPr>
            <a:r>
              <a:rPr lang="en-US" sz="3200">
                <a:solidFill>
                  <a:srgbClr val="FF0000"/>
                </a:solidFill>
              </a:rPr>
              <a:t>N</a:t>
            </a:r>
          </a:p>
          <a:p>
            <a:pPr algn="ctr">
              <a:lnSpc>
                <a:spcPct val="110000"/>
              </a:lnSpc>
              <a:spcBef>
                <a:spcPts val="0"/>
              </a:spcBef>
              <a:spcAft>
                <a:spcPts val="0"/>
              </a:spcAft>
            </a:pPr>
            <a:r>
              <a:rPr lang="en-US" sz="3200">
                <a:solidFill>
                  <a:srgbClr val="FF0000"/>
                </a:solidFill>
              </a:rPr>
              <a:t>D</a:t>
            </a:r>
          </a:p>
        </p:txBody>
      </p:sp>
      <p:sp>
        <p:nvSpPr>
          <p:cNvPr id="16" name="Text Box 15"/>
          <p:cNvSpPr txBox="1"/>
          <p:nvPr/>
        </p:nvSpPr>
        <p:spPr>
          <a:xfrm>
            <a:off x="2553970" y="2409190"/>
            <a:ext cx="980440" cy="4448810"/>
          </a:xfrm>
          <a:prstGeom prst="rect">
            <a:avLst/>
          </a:prstGeom>
          <a:noFill/>
        </p:spPr>
        <p:txBody>
          <a:bodyPr wrap="square" rtlCol="0" anchor="t">
            <a:noAutofit/>
          </a:bodyPr>
          <a:lstStyle/>
          <a:p>
            <a:pPr algn="ctr">
              <a:lnSpc>
                <a:spcPct val="110000"/>
              </a:lnSpc>
              <a:spcBef>
                <a:spcPts val="0"/>
              </a:spcBef>
              <a:spcAft>
                <a:spcPts val="0"/>
              </a:spcAft>
            </a:pPr>
            <a:r>
              <a:rPr lang="en-US" sz="3200">
                <a:solidFill>
                  <a:srgbClr val="FF0000"/>
                </a:solidFill>
              </a:rPr>
              <a:t>L</a:t>
            </a:r>
          </a:p>
          <a:p>
            <a:pPr algn="ctr">
              <a:lnSpc>
                <a:spcPct val="110000"/>
              </a:lnSpc>
              <a:spcBef>
                <a:spcPts val="0"/>
              </a:spcBef>
              <a:spcAft>
                <a:spcPts val="0"/>
              </a:spcAft>
            </a:pPr>
            <a:r>
              <a:rPr lang="en-US" sz="3200">
                <a:solidFill>
                  <a:srgbClr val="FF0000"/>
                </a:solidFill>
              </a:rPr>
              <a:t>A</a:t>
            </a:r>
          </a:p>
          <a:p>
            <a:pPr algn="ctr">
              <a:lnSpc>
                <a:spcPct val="110000"/>
              </a:lnSpc>
              <a:spcBef>
                <a:spcPts val="0"/>
              </a:spcBef>
              <a:spcAft>
                <a:spcPts val="0"/>
              </a:spcAft>
            </a:pPr>
            <a:r>
              <a:rPr lang="en-US" sz="3200">
                <a:solidFill>
                  <a:srgbClr val="FF0000"/>
                </a:solidFill>
              </a:rPr>
              <a:t>N</a:t>
            </a:r>
          </a:p>
          <a:p>
            <a:pPr algn="ctr">
              <a:lnSpc>
                <a:spcPct val="110000"/>
              </a:lnSpc>
              <a:spcBef>
                <a:spcPts val="0"/>
              </a:spcBef>
              <a:spcAft>
                <a:spcPts val="0"/>
              </a:spcAft>
            </a:pPr>
            <a:r>
              <a:rPr lang="en-US" sz="3200">
                <a:solidFill>
                  <a:srgbClr val="FF0000"/>
                </a:solidFill>
              </a:rPr>
              <a:t>G</a:t>
            </a:r>
          </a:p>
          <a:p>
            <a:pPr algn="ctr">
              <a:lnSpc>
                <a:spcPct val="110000"/>
              </a:lnSpc>
              <a:spcBef>
                <a:spcPts val="0"/>
              </a:spcBef>
              <a:spcAft>
                <a:spcPts val="0"/>
              </a:spcAft>
            </a:pPr>
            <a:r>
              <a:rPr lang="en-US" sz="3200">
                <a:solidFill>
                  <a:srgbClr val="FF0000"/>
                </a:solidFill>
              </a:rPr>
              <a:t>U</a:t>
            </a:r>
          </a:p>
          <a:p>
            <a:pPr algn="ctr">
              <a:lnSpc>
                <a:spcPct val="110000"/>
              </a:lnSpc>
              <a:spcBef>
                <a:spcPts val="0"/>
              </a:spcBef>
              <a:spcAft>
                <a:spcPts val="0"/>
              </a:spcAft>
            </a:pPr>
            <a:r>
              <a:rPr lang="en-US" sz="3200">
                <a:solidFill>
                  <a:srgbClr val="FF0000"/>
                </a:solidFill>
              </a:rPr>
              <a:t>A</a:t>
            </a:r>
          </a:p>
          <a:p>
            <a:pPr algn="ctr">
              <a:lnSpc>
                <a:spcPct val="110000"/>
              </a:lnSpc>
              <a:spcBef>
                <a:spcPts val="0"/>
              </a:spcBef>
              <a:spcAft>
                <a:spcPts val="0"/>
              </a:spcAft>
            </a:pPr>
            <a:r>
              <a:rPr lang="en-US" sz="3200">
                <a:solidFill>
                  <a:srgbClr val="FF0000"/>
                </a:solidFill>
              </a:rPr>
              <a:t>G</a:t>
            </a:r>
          </a:p>
          <a:p>
            <a:pPr algn="ctr">
              <a:lnSpc>
                <a:spcPct val="110000"/>
              </a:lnSpc>
              <a:spcBef>
                <a:spcPts val="0"/>
              </a:spcBef>
              <a:spcAft>
                <a:spcPts val="0"/>
              </a:spcAft>
            </a:pPr>
            <a:r>
              <a:rPr lang="en-US" sz="3200">
                <a:solidFill>
                  <a:srgbClr val="FF0000"/>
                </a:solidFill>
              </a:rPr>
              <a:t>E</a:t>
            </a:r>
          </a:p>
        </p:txBody>
      </p:sp>
      <p:sp>
        <p:nvSpPr>
          <p:cNvPr id="17" name="Text Box 16"/>
          <p:cNvSpPr txBox="1"/>
          <p:nvPr/>
        </p:nvSpPr>
        <p:spPr>
          <a:xfrm>
            <a:off x="4674870" y="2418715"/>
            <a:ext cx="980440" cy="3720465"/>
          </a:xfrm>
          <a:prstGeom prst="rect">
            <a:avLst/>
          </a:prstGeom>
          <a:noFill/>
        </p:spPr>
        <p:txBody>
          <a:bodyPr wrap="square" rtlCol="0" anchor="t">
            <a:noAutofit/>
          </a:bodyPr>
          <a:lstStyle/>
          <a:p>
            <a:pPr algn="ctr">
              <a:lnSpc>
                <a:spcPct val="110000"/>
              </a:lnSpc>
              <a:spcBef>
                <a:spcPts val="0"/>
              </a:spcBef>
              <a:spcAft>
                <a:spcPts val="0"/>
              </a:spcAft>
            </a:pPr>
            <a:r>
              <a:rPr lang="en-US" sz="3200">
                <a:solidFill>
                  <a:srgbClr val="FF0000"/>
                </a:solidFill>
              </a:rPr>
              <a:t>G</a:t>
            </a:r>
          </a:p>
          <a:p>
            <a:pPr algn="ctr">
              <a:lnSpc>
                <a:spcPct val="110000"/>
              </a:lnSpc>
              <a:spcBef>
                <a:spcPts val="0"/>
              </a:spcBef>
              <a:spcAft>
                <a:spcPts val="0"/>
              </a:spcAft>
            </a:pPr>
            <a:r>
              <a:rPr lang="en-US" sz="3200">
                <a:solidFill>
                  <a:srgbClr val="FF0000"/>
                </a:solidFill>
              </a:rPr>
              <a:t>I</a:t>
            </a:r>
          </a:p>
          <a:p>
            <a:pPr algn="ctr">
              <a:lnSpc>
                <a:spcPct val="110000"/>
              </a:lnSpc>
              <a:spcBef>
                <a:spcPts val="0"/>
              </a:spcBef>
              <a:spcAft>
                <a:spcPts val="0"/>
              </a:spcAft>
            </a:pPr>
            <a:r>
              <a:rPr lang="en-US" sz="3200">
                <a:solidFill>
                  <a:srgbClr val="FF0000"/>
                </a:solidFill>
              </a:rPr>
              <a:t>R</a:t>
            </a:r>
          </a:p>
          <a:p>
            <a:pPr algn="ctr">
              <a:lnSpc>
                <a:spcPct val="110000"/>
              </a:lnSpc>
              <a:spcBef>
                <a:spcPts val="0"/>
              </a:spcBef>
              <a:spcAft>
                <a:spcPts val="0"/>
              </a:spcAft>
            </a:pPr>
            <a:r>
              <a:rPr lang="en-US" sz="3200">
                <a:solidFill>
                  <a:srgbClr val="FF0000"/>
                </a:solidFill>
              </a:rPr>
              <a:t>A</a:t>
            </a:r>
          </a:p>
          <a:p>
            <a:pPr algn="ctr">
              <a:lnSpc>
                <a:spcPct val="110000"/>
              </a:lnSpc>
              <a:spcBef>
                <a:spcPts val="0"/>
              </a:spcBef>
              <a:spcAft>
                <a:spcPts val="0"/>
              </a:spcAft>
            </a:pPr>
            <a:r>
              <a:rPr lang="en-US" sz="3200">
                <a:solidFill>
                  <a:srgbClr val="FF0000"/>
                </a:solidFill>
              </a:rPr>
              <a:t>F</a:t>
            </a:r>
          </a:p>
          <a:p>
            <a:pPr algn="ctr">
              <a:lnSpc>
                <a:spcPct val="110000"/>
              </a:lnSpc>
              <a:spcBef>
                <a:spcPts val="0"/>
              </a:spcBef>
              <a:spcAft>
                <a:spcPts val="0"/>
              </a:spcAft>
            </a:pPr>
            <a:r>
              <a:rPr lang="en-US" sz="3200">
                <a:solidFill>
                  <a:srgbClr val="FF0000"/>
                </a:solidFill>
              </a:rPr>
              <a:t>F</a:t>
            </a:r>
          </a:p>
          <a:p>
            <a:pPr algn="ctr">
              <a:lnSpc>
                <a:spcPct val="110000"/>
              </a:lnSpc>
              <a:spcBef>
                <a:spcPts val="0"/>
              </a:spcBef>
              <a:spcAft>
                <a:spcPts val="0"/>
              </a:spcAft>
            </a:pPr>
            <a:r>
              <a:rPr lang="en-US" sz="3200">
                <a:solidFill>
                  <a:srgbClr val="FF0000"/>
                </a:solidFill>
              </a:rPr>
              <a:t>E</a:t>
            </a:r>
          </a:p>
        </p:txBody>
      </p:sp>
      <p:sp>
        <p:nvSpPr>
          <p:cNvPr id="18" name="Text Box 17"/>
          <p:cNvSpPr txBox="1"/>
          <p:nvPr/>
        </p:nvSpPr>
        <p:spPr>
          <a:xfrm>
            <a:off x="6795770" y="2447290"/>
            <a:ext cx="3796665" cy="796290"/>
          </a:xfrm>
          <a:prstGeom prst="rect">
            <a:avLst/>
          </a:prstGeom>
          <a:noFill/>
        </p:spPr>
        <p:txBody>
          <a:bodyPr wrap="square" rtlCol="0" anchor="t">
            <a:noAutofit/>
          </a:bodyPr>
          <a:lstStyle/>
          <a:p>
            <a:pPr algn="ctr">
              <a:lnSpc>
                <a:spcPct val="110000"/>
              </a:lnSpc>
              <a:spcBef>
                <a:spcPts val="0"/>
              </a:spcBef>
              <a:spcAft>
                <a:spcPts val="0"/>
              </a:spcAft>
            </a:pPr>
            <a:r>
              <a:rPr lang="en-US" sz="3200">
                <a:solidFill>
                  <a:srgbClr val="FF0000"/>
                </a:solidFill>
              </a:rPr>
              <a:t>I     O   L   O  G     Y</a:t>
            </a:r>
          </a:p>
        </p:txBody>
      </p:sp>
      <p:sp>
        <p:nvSpPr>
          <p:cNvPr id="19" name="Text Box 18"/>
          <p:cNvSpPr txBox="1"/>
          <p:nvPr/>
        </p:nvSpPr>
        <p:spPr>
          <a:xfrm>
            <a:off x="3533140" y="2975610"/>
            <a:ext cx="3796665" cy="796290"/>
          </a:xfrm>
          <a:prstGeom prst="rect">
            <a:avLst/>
          </a:prstGeom>
          <a:noFill/>
        </p:spPr>
        <p:txBody>
          <a:bodyPr wrap="square" rtlCol="0" anchor="t">
            <a:noAutofit/>
          </a:bodyPr>
          <a:lstStyle/>
          <a:p>
            <a:pPr algn="ctr">
              <a:lnSpc>
                <a:spcPct val="110000"/>
              </a:lnSpc>
              <a:spcBef>
                <a:spcPts val="0"/>
              </a:spcBef>
              <a:spcAft>
                <a:spcPts val="0"/>
              </a:spcAft>
            </a:pPr>
            <a:r>
              <a:rPr lang="en-US" sz="3200">
                <a:solidFill>
                  <a:srgbClr val="FF0000"/>
                </a:solidFill>
              </a:rPr>
              <a:t>P         Z    Z</a:t>
            </a:r>
          </a:p>
        </p:txBody>
      </p:sp>
      <p:sp>
        <p:nvSpPr>
          <p:cNvPr id="20" name="Text Box 19"/>
          <p:cNvSpPr txBox="1"/>
          <p:nvPr/>
        </p:nvSpPr>
        <p:spPr>
          <a:xfrm>
            <a:off x="3585845" y="3495675"/>
            <a:ext cx="980440" cy="3720465"/>
          </a:xfrm>
          <a:prstGeom prst="rect">
            <a:avLst/>
          </a:prstGeom>
          <a:noFill/>
        </p:spPr>
        <p:txBody>
          <a:bodyPr wrap="square" rtlCol="0" anchor="t">
            <a:noAutofit/>
          </a:bodyPr>
          <a:lstStyle/>
          <a:p>
            <a:pPr algn="ctr">
              <a:lnSpc>
                <a:spcPct val="110000"/>
              </a:lnSpc>
              <a:spcBef>
                <a:spcPts val="0"/>
              </a:spcBef>
              <a:spcAft>
                <a:spcPts val="0"/>
              </a:spcAft>
            </a:pPr>
            <a:r>
              <a:rPr lang="en-US" sz="3200">
                <a:solidFill>
                  <a:srgbClr val="FF0000"/>
                </a:solidFill>
              </a:rPr>
              <a:t>K</a:t>
            </a:r>
          </a:p>
          <a:p>
            <a:pPr algn="ctr">
              <a:lnSpc>
                <a:spcPct val="110000"/>
              </a:lnSpc>
              <a:spcBef>
                <a:spcPts val="0"/>
              </a:spcBef>
              <a:spcAft>
                <a:spcPts val="0"/>
              </a:spcAft>
            </a:pPr>
            <a:r>
              <a:rPr lang="en-US" sz="3200">
                <a:solidFill>
                  <a:srgbClr val="FF0000"/>
                </a:solidFill>
              </a:rPr>
              <a:t>I</a:t>
            </a:r>
          </a:p>
          <a:p>
            <a:pPr algn="ctr">
              <a:lnSpc>
                <a:spcPct val="110000"/>
              </a:lnSpc>
              <a:spcBef>
                <a:spcPts val="0"/>
              </a:spcBef>
              <a:spcAft>
                <a:spcPts val="0"/>
              </a:spcAft>
            </a:pPr>
            <a:r>
              <a:rPr lang="en-US" sz="3200">
                <a:solidFill>
                  <a:srgbClr val="FF0000"/>
                </a:solidFill>
              </a:rPr>
              <a:t>M</a:t>
            </a:r>
          </a:p>
          <a:p>
            <a:pPr algn="ctr">
              <a:lnSpc>
                <a:spcPct val="110000"/>
              </a:lnSpc>
              <a:spcBef>
                <a:spcPts val="0"/>
              </a:spcBef>
              <a:spcAft>
                <a:spcPts val="0"/>
              </a:spcAft>
            </a:pPr>
            <a:r>
              <a:rPr lang="en-US" sz="3200">
                <a:solidFill>
                  <a:srgbClr val="FF0000"/>
                </a:solidFill>
              </a:rPr>
              <a:t>O</a:t>
            </a:r>
          </a:p>
          <a:p>
            <a:pPr algn="ctr">
              <a:lnSpc>
                <a:spcPct val="110000"/>
              </a:lnSpc>
              <a:spcBef>
                <a:spcPts val="0"/>
              </a:spcBef>
              <a:spcAft>
                <a:spcPts val="0"/>
              </a:spcAft>
            </a:pPr>
            <a:r>
              <a:rPr lang="en-US" sz="3200">
                <a:solidFill>
                  <a:srgbClr val="FF0000"/>
                </a:solidFill>
              </a:rPr>
              <a:t>N</a:t>
            </a:r>
          </a:p>
          <a:p>
            <a:pPr algn="ctr">
              <a:lnSpc>
                <a:spcPct val="110000"/>
              </a:lnSpc>
              <a:spcBef>
                <a:spcPts val="0"/>
              </a:spcBef>
              <a:spcAft>
                <a:spcPts val="0"/>
              </a:spcAft>
            </a:pPr>
            <a:r>
              <a:rPr lang="en-US" sz="3200">
                <a:solidFill>
                  <a:srgbClr val="FF0000"/>
                </a:solidFill>
              </a:rPr>
              <a:t>O</a:t>
            </a:r>
          </a:p>
        </p:txBody>
      </p:sp>
      <p:sp>
        <p:nvSpPr>
          <p:cNvPr id="23" name="Text Box 22"/>
          <p:cNvSpPr txBox="1"/>
          <p:nvPr/>
        </p:nvSpPr>
        <p:spPr>
          <a:xfrm>
            <a:off x="6221095" y="4053205"/>
            <a:ext cx="3796665" cy="796290"/>
          </a:xfrm>
          <a:prstGeom prst="rect">
            <a:avLst/>
          </a:prstGeom>
          <a:noFill/>
        </p:spPr>
        <p:txBody>
          <a:bodyPr wrap="square" rtlCol="0" anchor="t">
            <a:noAutofit/>
          </a:bodyPr>
          <a:lstStyle/>
          <a:p>
            <a:pPr algn="ctr">
              <a:lnSpc>
                <a:spcPct val="110000"/>
              </a:lnSpc>
              <a:spcBef>
                <a:spcPts val="0"/>
              </a:spcBef>
              <a:spcAft>
                <a:spcPts val="0"/>
              </a:spcAft>
            </a:pPr>
            <a:r>
              <a:rPr lang="en-US" sz="3200">
                <a:solidFill>
                  <a:srgbClr val="FF0000"/>
                </a:solidFill>
              </a:rPr>
              <a:t>A    N   C    E </a:t>
            </a:r>
          </a:p>
        </p:txBody>
      </p:sp>
      <p:sp>
        <p:nvSpPr>
          <p:cNvPr id="24" name="Text Box 23"/>
          <p:cNvSpPr txBox="1"/>
          <p:nvPr/>
        </p:nvSpPr>
        <p:spPr>
          <a:xfrm>
            <a:off x="2700655" y="4032885"/>
            <a:ext cx="3796665" cy="796290"/>
          </a:xfrm>
          <a:prstGeom prst="rect">
            <a:avLst/>
          </a:prstGeom>
          <a:noFill/>
        </p:spPr>
        <p:txBody>
          <a:bodyPr wrap="square" rtlCol="0" anchor="t">
            <a:noAutofit/>
          </a:bodyPr>
          <a:lstStyle/>
          <a:p>
            <a:pPr algn="ctr">
              <a:lnSpc>
                <a:spcPct val="110000"/>
              </a:lnSpc>
              <a:spcBef>
                <a:spcPts val="0"/>
              </a:spcBef>
              <a:spcAft>
                <a:spcPts val="0"/>
              </a:spcAft>
            </a:pPr>
            <a:r>
              <a:rPr lang="en-US" sz="3200">
                <a:solidFill>
                  <a:srgbClr val="FF0000"/>
                </a:solidFill>
              </a:rPr>
              <a:t>U         T         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341503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 Read for general and specific information about the three circles in English;</a:t>
            </a:r>
          </a:p>
          <a:p>
            <a:pPr marL="457200" indent="-457200">
              <a:lnSpc>
                <a:spcPct val="150000"/>
              </a:lnSpc>
              <a:buFont typeface="Wingdings" panose="05000000000000000000" pitchFamily="2" charset="2"/>
              <a:buChar char="ü"/>
            </a:pPr>
            <a:r>
              <a:rPr lang="en-US" sz="3600" dirty="0">
                <a:sym typeface="+mn-ea"/>
              </a:rPr>
              <a:t>Talk about borrowed words.</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15" y="1436370"/>
            <a:ext cx="2759710" cy="185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p>
          <a:p>
            <a:pPr>
              <a:lnSpc>
                <a:spcPct val="150000"/>
              </a:lnSpc>
            </a:pPr>
            <a:endParaRPr lang="en-US" sz="3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facebook.com/tienganhglobalsuccess.vn/</a:t>
            </a:r>
            <a:endParaRPr lang="en-GB"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51351" y="2292472"/>
            <a:ext cx="18359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8" name="Rounded Rectangle 17"/>
          <p:cNvSpPr/>
          <p:nvPr/>
        </p:nvSpPr>
        <p:spPr>
          <a:xfrm>
            <a:off x="669161" y="4264856"/>
            <a:ext cx="1835915"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SPEAKING</a:t>
            </a:r>
          </a:p>
        </p:txBody>
      </p:sp>
      <p:sp>
        <p:nvSpPr>
          <p:cNvPr id="20" name="Rectangle 19"/>
          <p:cNvSpPr/>
          <p:nvPr/>
        </p:nvSpPr>
        <p:spPr>
          <a:xfrm>
            <a:off x="5390647" y="1147208"/>
            <a:ext cx="6509887" cy="516703"/>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a:solidFill>
                  <a:schemeClr val="tx1"/>
                </a:solidFill>
              </a:rPr>
              <a:t>Brainstorm</a:t>
            </a:r>
            <a:r>
              <a:rPr lang="en-US" dirty="0">
                <a:solidFill>
                  <a:schemeClr val="tx1"/>
                </a:solidFill>
              </a:rPr>
              <a:t>ing</a:t>
            </a:r>
          </a:p>
        </p:txBody>
      </p:sp>
      <p:sp>
        <p:nvSpPr>
          <p:cNvPr id="21" name="Rectangle 20"/>
          <p:cNvSpPr/>
          <p:nvPr/>
        </p:nvSpPr>
        <p:spPr>
          <a:xfrm>
            <a:off x="5390647" y="1757838"/>
            <a:ext cx="6534715" cy="182562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p>
          <a:p>
            <a:pPr marL="285750" marR="0" indent="-285750">
              <a:spcBef>
                <a:spcPts val="0"/>
              </a:spcBef>
              <a:spcAft>
                <a:spcPts val="0"/>
              </a:spcAft>
              <a:buFont typeface="Arial" panose="020B0604020202020204" pitchFamily="34" charset="0"/>
              <a:buChar cha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Look at the diagram. Put the names of the countries where English is spoken in the correct circle.</a:t>
            </a:r>
          </a:p>
          <a:p>
            <a:pPr marL="285750" marR="0" indent="-285750">
              <a:spcBef>
                <a:spcPts val="0"/>
              </a:spcBef>
              <a:spcAft>
                <a:spcPts val="0"/>
              </a:spcAft>
              <a:buFont typeface="Arial" panose="020B0604020202020204" pitchFamily="34" charset="0"/>
              <a:buChar cha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Read the text and choose the correct answer A, B, C, or D.</a:t>
            </a:r>
          </a:p>
          <a:p>
            <a:pPr marL="285750" marR="0" indent="-285750">
              <a:spcBef>
                <a:spcPts val="0"/>
              </a:spcBef>
              <a:spcAft>
                <a:spcPts val="0"/>
              </a:spcAft>
              <a:buFont typeface="Arial" panose="020B0604020202020204" pitchFamily="34" charset="0"/>
              <a:buChar cha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Read the text again and fill in each blank in the summary with no more than TWO words.</a:t>
            </a:r>
          </a:p>
        </p:txBody>
      </p:sp>
      <p:sp>
        <p:nvSpPr>
          <p:cNvPr id="22" name="Rectangle 21"/>
          <p:cNvSpPr/>
          <p:nvPr/>
        </p:nvSpPr>
        <p:spPr>
          <a:xfrm>
            <a:off x="5390648" y="3675049"/>
            <a:ext cx="6532748" cy="1790727"/>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Read the following words. What do all the words have in common?</a:t>
            </a:r>
          </a:p>
          <a:p>
            <a:pPr marL="285750" marR="0" indent="-285750">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Discuss and write the meaning / explanation of each word and choose the language of origin for each word from the given list. Then present your answers to the class.</a:t>
            </a:r>
          </a:p>
        </p:txBody>
      </p:sp>
      <p:cxnSp>
        <p:nvCxnSpPr>
          <p:cNvPr id="24" name="Curved Connector 23"/>
          <p:cNvCxnSpPr>
            <a:cxnSpLocks/>
            <a:stCxn id="16" idx="3"/>
            <a:endCxn id="17" idx="0"/>
          </p:cNvCxnSpPr>
          <p:nvPr/>
        </p:nvCxnSpPr>
        <p:spPr>
          <a:xfrm>
            <a:off x="2505075" y="1409153"/>
            <a:ext cx="1364234" cy="88331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587119" y="2601400"/>
            <a:ext cx="1364232" cy="1663456"/>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7" name="Rounded Rectangle 26"/>
          <p:cNvSpPr/>
          <p:nvPr/>
        </p:nvSpPr>
        <p:spPr>
          <a:xfrm>
            <a:off x="2951352" y="5597867"/>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3"/>
            <a:endCxn id="27" idx="0"/>
          </p:cNvCxnSpPr>
          <p:nvPr/>
        </p:nvCxnSpPr>
        <p:spPr>
          <a:xfrm>
            <a:off x="2505076" y="4565529"/>
            <a:ext cx="1364233" cy="103233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384176" y="5557362"/>
            <a:ext cx="6516359"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850" y="247015"/>
            <a:ext cx="4134485"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5: SKILLS 1</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rainstorm-animation"/>
          <p:cNvPicPr>
            <a:picLocks noGrp="1" noChangeAspect="1"/>
          </p:cNvPicPr>
          <p:nvPr>
            <p:ph idx="1"/>
          </p:nvPr>
        </p:nvPicPr>
        <p:blipFill>
          <a:blip r:embed="rId3"/>
          <a:stretch>
            <a:fillRect/>
          </a:stretch>
        </p:blipFill>
        <p:spPr>
          <a:xfrm>
            <a:off x="0" y="-7620"/>
            <a:ext cx="12192635" cy="8077200"/>
          </a:xfrm>
          <a:prstGeom prst="rect">
            <a:avLst/>
          </a:prstGeom>
        </p:spPr>
      </p:pic>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p:cNvSpPr txBox="1"/>
          <p:nvPr/>
        </p:nvSpPr>
        <p:spPr>
          <a:xfrm>
            <a:off x="3434077" y="3351998"/>
            <a:ext cx="5143701" cy="92202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Brainstorming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rainstorm-animation"/>
          <p:cNvPicPr>
            <a:picLocks noGrp="1" noChangeAspect="1"/>
          </p:cNvPicPr>
          <p:nvPr>
            <p:ph idx="1"/>
          </p:nvPr>
        </p:nvPicPr>
        <p:blipFill>
          <a:blip r:embed="rId3"/>
          <a:stretch>
            <a:fillRect/>
          </a:stretch>
        </p:blipFill>
        <p:spPr>
          <a:xfrm>
            <a:off x="-419100" y="1541780"/>
            <a:ext cx="5572125" cy="3549015"/>
          </a:xfrm>
          <a:prstGeom prst="rect">
            <a:avLst/>
          </a:prstGeom>
        </p:spPr>
      </p:pic>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p:cNvSpPr txBox="1"/>
          <p:nvPr/>
        </p:nvSpPr>
        <p:spPr>
          <a:xfrm>
            <a:off x="487045" y="2887345"/>
            <a:ext cx="3498215" cy="706755"/>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rPr>
              <a:t>Brainstorming</a:t>
            </a:r>
          </a:p>
        </p:txBody>
      </p:sp>
      <p:sp>
        <p:nvSpPr>
          <p:cNvPr id="4" name="Text Box 3"/>
          <p:cNvSpPr txBox="1"/>
          <p:nvPr/>
        </p:nvSpPr>
        <p:spPr>
          <a:xfrm>
            <a:off x="5703570" y="1372870"/>
            <a:ext cx="3349625" cy="783590"/>
          </a:xfrm>
          <a:prstGeom prst="rect">
            <a:avLst/>
          </a:prstGeom>
          <a:noFill/>
        </p:spPr>
        <p:txBody>
          <a:bodyPr wrap="square" rtlCol="0" anchor="t">
            <a:spAutoFit/>
          </a:bodyPr>
          <a:lstStyle/>
          <a:p>
            <a:pPr algn="just"/>
            <a:r>
              <a:rPr lang="en-US" sz="4500" i="1">
                <a:solidFill>
                  <a:srgbClr val="FF0000"/>
                </a:solidFill>
                <a:latin typeface="Calibri" panose="020F0502020204030204" pitchFamily="34" charset="0"/>
                <a:cs typeface="Calibri" panose="020F0502020204030204" pitchFamily="34" charset="0"/>
              </a:rPr>
              <a:t>Questions:</a:t>
            </a:r>
          </a:p>
        </p:txBody>
      </p:sp>
      <p:sp>
        <p:nvSpPr>
          <p:cNvPr id="2" name="Text Box 1"/>
          <p:cNvSpPr txBox="1"/>
          <p:nvPr/>
        </p:nvSpPr>
        <p:spPr>
          <a:xfrm>
            <a:off x="5153025" y="2054860"/>
            <a:ext cx="6954520" cy="1198880"/>
          </a:xfrm>
          <a:prstGeom prst="rect">
            <a:avLst/>
          </a:prstGeom>
          <a:noFill/>
        </p:spPr>
        <p:txBody>
          <a:bodyPr wrap="square" rtlCol="0" anchor="t">
            <a:spAutoFit/>
          </a:bodyPr>
          <a:lstStyle/>
          <a:p>
            <a:pPr algn="ctr"/>
            <a:r>
              <a:rPr lang="en-US" sz="3600" i="1">
                <a:solidFill>
                  <a:schemeClr val="tx1"/>
                </a:solidFill>
                <a:latin typeface="Calibri" panose="020F0502020204030204" pitchFamily="34" charset="0"/>
                <a:cs typeface="Calibri" panose="020F0502020204030204" pitchFamily="34" charset="0"/>
              </a:rPr>
              <a:t>- Do you know any countries in the world that use English?</a:t>
            </a:r>
          </a:p>
        </p:txBody>
      </p:sp>
      <p:sp>
        <p:nvSpPr>
          <p:cNvPr id="6" name="Text Box 5"/>
          <p:cNvSpPr txBox="1"/>
          <p:nvPr/>
        </p:nvSpPr>
        <p:spPr>
          <a:xfrm>
            <a:off x="5153660" y="3253740"/>
            <a:ext cx="6954520" cy="1198880"/>
          </a:xfrm>
          <a:prstGeom prst="rect">
            <a:avLst/>
          </a:prstGeom>
          <a:noFill/>
        </p:spPr>
        <p:txBody>
          <a:bodyPr wrap="square" rtlCol="0" anchor="t">
            <a:spAutoFit/>
          </a:bodyPr>
          <a:lstStyle/>
          <a:p>
            <a:pPr algn="ctr"/>
            <a:r>
              <a:rPr lang="en-US" sz="3600" i="1">
                <a:solidFill>
                  <a:schemeClr val="tx1"/>
                </a:solidFill>
                <a:latin typeface="Calibri" panose="020F0502020204030204" pitchFamily="34" charset="0"/>
                <a:cs typeface="Calibri" panose="020F0502020204030204" pitchFamily="34" charset="0"/>
              </a:rPr>
              <a:t>- What countries set the standards of English?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25" y="2428"/>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07950" y="1356995"/>
            <a:ext cx="6459855" cy="440690"/>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model </a:t>
            </a:r>
            <a:r>
              <a:rPr lang="en-US" sz="6000" b="1" dirty="0">
                <a:solidFill>
                  <a:srgbClr val="AD4F0F"/>
                </a:solidFill>
              </a:rPr>
              <a:t>(n)</a:t>
            </a:r>
            <a:r>
              <a:rPr lang="en-US" sz="6600" b="1" dirty="0"/>
              <a:t> </a:t>
            </a:r>
            <a:endParaRPr lang="en-US" sz="6600" b="1" dirty="0">
              <a:solidFill>
                <a:srgbClr val="AD4F0F"/>
              </a:solidFill>
            </a:endParaRPr>
          </a:p>
        </p:txBody>
      </p:sp>
      <p:sp>
        <p:nvSpPr>
          <p:cNvPr id="12" name="Rectangle 11"/>
          <p:cNvSpPr/>
          <p:nvPr/>
        </p:nvSpPr>
        <p:spPr>
          <a:xfrm>
            <a:off x="866322" y="4394765"/>
            <a:ext cx="4050892" cy="829945"/>
          </a:xfrm>
          <a:prstGeom prst="rect">
            <a:avLst/>
          </a:prstGeom>
        </p:spPr>
        <p:txBody>
          <a:bodyPr wrap="square">
            <a:spAutoFit/>
          </a:bodyPr>
          <a:lstStyle/>
          <a:p>
            <a:pPr lvl="0" algn="ctr"/>
            <a:r>
              <a:rPr lang="en-US" sz="4800" dirty="0" err="1"/>
              <a:t>mẫu</a:t>
            </a:r>
            <a:r>
              <a:rPr lang="en-US" sz="4800" dirty="0"/>
              <a:t>, </a:t>
            </a:r>
            <a:r>
              <a:rPr lang="en-US" sz="4800" dirty="0" err="1"/>
              <a:t>mô</a:t>
            </a:r>
            <a:r>
              <a:rPr lang="en-US" sz="4800" dirty="0"/>
              <a:t> </a:t>
            </a:r>
            <a:r>
              <a:rPr lang="en-US" sz="4800" dirty="0" err="1"/>
              <a:t>hình</a:t>
            </a:r>
            <a:endParaRPr lang="en-US" sz="4800" dirty="0"/>
          </a:p>
        </p:txBody>
      </p:sp>
      <p:sp>
        <p:nvSpPr>
          <p:cNvPr id="2" name="Rectangle 1"/>
          <p:cNvSpPr/>
          <p:nvPr/>
        </p:nvSpPr>
        <p:spPr>
          <a:xfrm>
            <a:off x="1888752" y="3138100"/>
            <a:ext cx="2184400" cy="829945"/>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mɒdl</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00" name="Text Box 99"/>
          <p:cNvSpPr txBox="1"/>
          <p:nvPr/>
        </p:nvSpPr>
        <p:spPr>
          <a:xfrm>
            <a:off x="5945275" y="1525903"/>
            <a:ext cx="5916930" cy="2308324"/>
          </a:xfrm>
          <a:prstGeom prst="rect">
            <a:avLst/>
          </a:prstGeom>
          <a:noFill/>
          <a:ln w="9525">
            <a:noFill/>
          </a:ln>
        </p:spPr>
        <p:txBody>
          <a:bodyPr wrap="square">
            <a:spAutoFit/>
          </a:bodyPr>
          <a:lstStyle/>
          <a:p>
            <a:pPr marL="635" indent="-635"/>
            <a:r>
              <a:rPr lang="en-US" sz="3600" b="0" dirty="0">
                <a:solidFill>
                  <a:schemeClr val="accent6"/>
                </a:solidFill>
              </a:rPr>
              <a:t>something that a copy can be based on because it is an extremely good example of its type</a:t>
            </a:r>
          </a:p>
        </p:txBody>
      </p:sp>
      <p:sp>
        <p:nvSpPr>
          <p:cNvPr id="4" name="Text Box 3"/>
          <p:cNvSpPr txBox="1"/>
          <p:nvPr/>
        </p:nvSpPr>
        <p:spPr>
          <a:xfrm>
            <a:off x="5870980" y="4126228"/>
            <a:ext cx="5858510" cy="1754326"/>
          </a:xfrm>
          <a:prstGeom prst="rect">
            <a:avLst/>
          </a:prstGeom>
          <a:noFill/>
          <a:ln w="9525">
            <a:noFill/>
          </a:ln>
        </p:spPr>
        <p:txBody>
          <a:bodyPr wrap="square">
            <a:spAutoFit/>
          </a:bodyPr>
          <a:lstStyle/>
          <a:p>
            <a:pPr marL="635" indent="-635"/>
            <a:r>
              <a:rPr lang="en-US" sz="3600" b="1" dirty="0">
                <a:solidFill>
                  <a:srgbClr val="000000"/>
                </a:solidFill>
              </a:rPr>
              <a:t>E.g. </a:t>
            </a:r>
            <a:r>
              <a:rPr lang="en-US" sz="3600" dirty="0">
                <a:solidFill>
                  <a:srgbClr val="000000"/>
                </a:solidFill>
              </a:rPr>
              <a:t>The educational system was </a:t>
            </a:r>
            <a:r>
              <a:rPr lang="en-US" sz="3600" b="1" dirty="0">
                <a:solidFill>
                  <a:srgbClr val="000000"/>
                </a:solidFill>
              </a:rPr>
              <a:t>a model</a:t>
            </a:r>
            <a:r>
              <a:rPr lang="en-US" sz="3600" dirty="0">
                <a:solidFill>
                  <a:srgbClr val="000000"/>
                </a:solidFill>
              </a:rPr>
              <a:t> for those of many other countries.</a:t>
            </a:r>
          </a:p>
        </p:txBody>
      </p:sp>
      <p:pic>
        <p:nvPicPr>
          <p:cNvPr id="3" name="model">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959601" y="3133613"/>
            <a:ext cx="860976" cy="86097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936"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286385" y="1584960"/>
            <a:ext cx="5842635"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standard</a:t>
            </a:r>
            <a:r>
              <a:rPr lang="en-US" sz="6600" b="1" dirty="0">
                <a:solidFill>
                  <a:srgbClr val="AD4F0F"/>
                </a:solidFill>
              </a:rPr>
              <a:t> (n)</a:t>
            </a:r>
          </a:p>
        </p:txBody>
      </p:sp>
      <p:sp>
        <p:nvSpPr>
          <p:cNvPr id="12" name="Rectangle 11"/>
          <p:cNvSpPr/>
          <p:nvPr/>
        </p:nvSpPr>
        <p:spPr>
          <a:xfrm>
            <a:off x="487067" y="4812030"/>
            <a:ext cx="5015230" cy="922020"/>
          </a:xfrm>
          <a:prstGeom prst="rect">
            <a:avLst/>
          </a:prstGeom>
        </p:spPr>
        <p:txBody>
          <a:bodyPr wrap="square">
            <a:spAutoFit/>
          </a:bodyPr>
          <a:lstStyle/>
          <a:p>
            <a:pPr lvl="0" algn="ctr"/>
            <a:r>
              <a:rPr lang="en-US" sz="5400" dirty="0"/>
              <a:t>chuẩn mực</a:t>
            </a:r>
          </a:p>
        </p:txBody>
      </p:sp>
      <p:sp>
        <p:nvSpPr>
          <p:cNvPr id="2" name="Rectangle 1"/>
          <p:cNvSpPr/>
          <p:nvPr/>
        </p:nvSpPr>
        <p:spPr>
          <a:xfrm>
            <a:off x="1534298" y="3429000"/>
            <a:ext cx="3085465" cy="829945"/>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stændəd</a:t>
            </a:r>
            <a:r>
              <a:rPr lang="en-US" sz="4800" b="1" dirty="0">
                <a:solidFill>
                  <a:schemeClr val="accent5">
                    <a:lumMod val="50000"/>
                  </a:schemeClr>
                </a:solidFill>
              </a:rPr>
              <a:t>/</a:t>
            </a:r>
          </a:p>
        </p:txBody>
      </p:sp>
      <p:sp>
        <p:nvSpPr>
          <p:cNvPr id="100" name="Text Box 99"/>
          <p:cNvSpPr txBox="1"/>
          <p:nvPr/>
        </p:nvSpPr>
        <p:spPr>
          <a:xfrm>
            <a:off x="5859656" y="2038420"/>
            <a:ext cx="5902960" cy="1200329"/>
          </a:xfrm>
          <a:prstGeom prst="rect">
            <a:avLst/>
          </a:prstGeom>
          <a:noFill/>
          <a:ln w="9525">
            <a:noFill/>
          </a:ln>
        </p:spPr>
        <p:txBody>
          <a:bodyPr wrap="square">
            <a:spAutoFit/>
          </a:bodyPr>
          <a:lstStyle/>
          <a:p>
            <a:pPr marL="635" indent="-635"/>
            <a:r>
              <a:rPr lang="en-US" sz="3600" b="0" dirty="0">
                <a:solidFill>
                  <a:schemeClr val="accent6"/>
                </a:solidFill>
                <a:cs typeface="Calibri" panose="020F0502020204030204" pitchFamily="34" charset="0"/>
              </a:rPr>
              <a:t>a moral rule that should be obeyed</a:t>
            </a:r>
          </a:p>
        </p:txBody>
      </p:sp>
      <p:sp>
        <p:nvSpPr>
          <p:cNvPr id="3" name="TextBox 14"/>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5" name="Text Box 4"/>
          <p:cNvSpPr txBox="1"/>
          <p:nvPr/>
        </p:nvSpPr>
        <p:spPr>
          <a:xfrm>
            <a:off x="5755516" y="3810903"/>
            <a:ext cx="6111240" cy="2308324"/>
          </a:xfrm>
          <a:prstGeom prst="rect">
            <a:avLst/>
          </a:prstGeom>
          <a:noFill/>
          <a:ln w="9525">
            <a:noFill/>
          </a:ln>
        </p:spPr>
        <p:txBody>
          <a:bodyPr wrap="square">
            <a:spAutoFit/>
          </a:bodyPr>
          <a:lstStyle/>
          <a:p>
            <a:pPr marL="635" indent="-635"/>
            <a:r>
              <a:rPr lang="en-US" sz="3600" b="1" dirty="0">
                <a:solidFill>
                  <a:srgbClr val="000000"/>
                </a:solidFill>
              </a:rPr>
              <a:t>E.g. </a:t>
            </a:r>
            <a:r>
              <a:rPr lang="en-US" sz="3600" dirty="0">
                <a:solidFill>
                  <a:srgbClr val="000000"/>
                </a:solidFill>
              </a:rPr>
              <a:t>Most people agree that there are </a:t>
            </a:r>
            <a:r>
              <a:rPr lang="en-US" sz="3600" b="1" dirty="0">
                <a:solidFill>
                  <a:srgbClr val="000000"/>
                </a:solidFill>
              </a:rPr>
              <a:t>standards </a:t>
            </a:r>
            <a:r>
              <a:rPr lang="en-US" sz="3600" dirty="0">
                <a:solidFill>
                  <a:srgbClr val="000000"/>
                </a:solidFill>
              </a:rPr>
              <a:t>(of </a:t>
            </a:r>
            <a:r>
              <a:rPr lang="en-US" sz="3600" dirty="0" err="1">
                <a:solidFill>
                  <a:srgbClr val="000000"/>
                </a:solidFill>
              </a:rPr>
              <a:t>behaviour</a:t>
            </a:r>
            <a:r>
              <a:rPr lang="en-US" sz="3600" dirty="0">
                <a:solidFill>
                  <a:srgbClr val="000000"/>
                </a:solidFill>
              </a:rPr>
              <a:t>) that need to be upheld.</a:t>
            </a:r>
          </a:p>
        </p:txBody>
      </p:sp>
      <p:pic>
        <p:nvPicPr>
          <p:cNvPr id="4" name="standard">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716786" y="3419126"/>
            <a:ext cx="893445" cy="8934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792" fill="hold"/>
                                        <p:tgtEl>
                                          <p:spTgt spid="4"/>
                                        </p:tgtEl>
                                      </p:cBhvr>
                                    </p:cmd>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69500204"/>
              </p:ext>
            </p:extLst>
          </p:nvPr>
        </p:nvGraphicFramePr>
        <p:xfrm>
          <a:off x="584200" y="1285240"/>
          <a:ext cx="11428730" cy="3194685"/>
        </p:xfrm>
        <a:graphic>
          <a:graphicData uri="http://schemas.openxmlformats.org/drawingml/2006/table">
            <a:tbl>
              <a:tblPr firstRow="1" bandRow="1">
                <a:tableStyleId>{5DA37D80-6434-44D0-A028-1B22A696006F}</a:tableStyleId>
              </a:tblPr>
              <a:tblGrid>
                <a:gridCol w="4087495">
                  <a:extLst>
                    <a:ext uri="{9D8B030D-6E8A-4147-A177-3AD203B41FA5}">
                      <a16:colId xmlns:a16="http://schemas.microsoft.com/office/drawing/2014/main" val="20000"/>
                    </a:ext>
                  </a:extLst>
                </a:gridCol>
                <a:gridCol w="3819162">
                  <a:extLst>
                    <a:ext uri="{9D8B030D-6E8A-4147-A177-3AD203B41FA5}">
                      <a16:colId xmlns:a16="http://schemas.microsoft.com/office/drawing/2014/main" val="20001"/>
                    </a:ext>
                  </a:extLst>
                </a:gridCol>
                <a:gridCol w="3522073">
                  <a:extLst>
                    <a:ext uri="{9D8B030D-6E8A-4147-A177-3AD203B41FA5}">
                      <a16:colId xmlns:a16="http://schemas.microsoft.com/office/drawing/2014/main" val="20002"/>
                    </a:ext>
                  </a:extLst>
                </a:gridCol>
              </a:tblGrid>
              <a:tr h="908685">
                <a:tc>
                  <a:txBody>
                    <a:bodyPr/>
                    <a:lstStyle/>
                    <a:p>
                      <a:pPr algn="ctr"/>
                      <a:r>
                        <a:rPr lang="en-US" sz="4000" b="1" dirty="0">
                          <a:solidFill>
                            <a:srgbClr val="05A0B8"/>
                          </a:solidFill>
                        </a:rPr>
                        <a:t>New words</a:t>
                      </a:r>
                    </a:p>
                  </a:txBody>
                  <a:tcPr anchor="ctr"/>
                </a:tc>
                <a:tc>
                  <a:txBody>
                    <a:bodyPr/>
                    <a:lstStyle/>
                    <a:p>
                      <a:pPr algn="ctr"/>
                      <a:r>
                        <a:rPr lang="en-US" sz="4000" b="1" dirty="0">
                          <a:solidFill>
                            <a:srgbClr val="05A0B8"/>
                          </a:solidFill>
                        </a:rPr>
                        <a:t>Pronunciation</a:t>
                      </a:r>
                    </a:p>
                  </a:txBody>
                  <a:tcPr anchor="ctr"/>
                </a:tc>
                <a:tc>
                  <a:txBody>
                    <a:bodyPr/>
                    <a:lstStyle/>
                    <a:p>
                      <a:pPr algn="ctr"/>
                      <a:r>
                        <a:rPr lang="en-US" sz="4000" b="1" dirty="0">
                          <a:solidFill>
                            <a:srgbClr val="05A0B8"/>
                          </a:solidFill>
                        </a:rPr>
                        <a:t>Meaning</a:t>
                      </a:r>
                    </a:p>
                  </a:txBody>
                  <a:tcPr anchor="ctr"/>
                </a:tc>
                <a:extLst>
                  <a:ext uri="{0D108BD9-81ED-4DB2-BD59-A6C34878D82A}">
                    <a16:rowId xmlns:a16="http://schemas.microsoft.com/office/drawing/2014/main" val="10000"/>
                  </a:ext>
                </a:extLst>
              </a:tr>
              <a:tr h="1447800">
                <a:tc>
                  <a:txBody>
                    <a:bodyPr/>
                    <a:lstStyle/>
                    <a:p>
                      <a:pPr marL="144145" marR="0" indent="-144145" algn="just">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1. model (n)</a:t>
                      </a:r>
                    </a:p>
                  </a:txBody>
                  <a:tcPr marL="71755" marR="71755" marT="71755" marB="71755" anchor="ctr"/>
                </a:tc>
                <a:tc>
                  <a:txBody>
                    <a:bodyPr/>
                    <a:lstStyle/>
                    <a:p>
                      <a:pPr marL="0" marR="0" algn="ctr">
                        <a:lnSpc>
                          <a:spcPct val="107000"/>
                        </a:lnSpc>
                        <a:spcBef>
                          <a:spcPts val="0"/>
                        </a:spcBef>
                        <a:spcAft>
                          <a:spcPts val="0"/>
                        </a:spcAft>
                        <a:buNone/>
                      </a:pP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/ˈmɒdl/</a:t>
                      </a:r>
                    </a:p>
                  </a:txBody>
                  <a:tcPr marL="36195" marR="36195" marT="71755" marB="71755" anchor="ctr"/>
                </a:tc>
                <a:tc>
                  <a:txBody>
                    <a:bodyPr/>
                    <a:lstStyle/>
                    <a:p>
                      <a:pPr marL="0" marR="0" algn="ctr">
                        <a:lnSpc>
                          <a:spcPct val="107000"/>
                        </a:lnSpc>
                        <a:spcBef>
                          <a:spcPts val="0"/>
                        </a:spcBef>
                        <a:spcAft>
                          <a:spcPts val="0"/>
                        </a:spcAft>
                        <a:buNone/>
                      </a:pP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mẫu</a:t>
                      </a: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mô</a:t>
                      </a: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hình</a:t>
                      </a:r>
                      <a:endParaRPr lang="en-US" sz="4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838200">
                <a:tc>
                  <a:txBody>
                    <a:bodyPr/>
                    <a:lstStyle/>
                    <a:p>
                      <a:pPr marL="144145" marR="0" indent="-144145">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2. standard (n)</a:t>
                      </a:r>
                    </a:p>
                  </a:txBody>
                  <a:tcPr marL="71755" marR="71755" marT="71755" marB="71755" anchor="ctr"/>
                </a:tc>
                <a:tc>
                  <a:txBody>
                    <a:bodyPr/>
                    <a:lstStyle/>
                    <a:p>
                      <a:pPr marL="0" marR="0" algn="ctr">
                        <a:lnSpc>
                          <a:spcPct val="107000"/>
                        </a:lnSpc>
                        <a:spcBef>
                          <a:spcPts val="0"/>
                        </a:spcBef>
                        <a:spcAft>
                          <a:spcPts val="0"/>
                        </a:spcAft>
                        <a:buNone/>
                      </a:pP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/ˈstændəd/</a:t>
                      </a:r>
                    </a:p>
                  </a:txBody>
                  <a:tcPr marL="36195" marR="36195" marT="71755" marB="71755" anchor="ctr"/>
                </a:tc>
                <a:tc>
                  <a:txBody>
                    <a:bodyPr/>
                    <a:lstStyle/>
                    <a:p>
                      <a:pPr marL="0" marR="0" algn="ctr">
                        <a:lnSpc>
                          <a:spcPct val="107000"/>
                        </a:lnSpc>
                        <a:spcBef>
                          <a:spcPts val="0"/>
                        </a:spcBef>
                        <a:spcAft>
                          <a:spcPts val="0"/>
                        </a:spcAft>
                        <a:buNone/>
                      </a:pP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chuẩn</a:t>
                      </a: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mực</a:t>
                      </a:r>
                      <a:endParaRPr lang="en-US" sz="4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bl>
          </a:graphicData>
        </a:graphic>
      </p:graphicFrame>
      <p:pic>
        <p:nvPicPr>
          <p:cNvPr id="2" name="model">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181610" y="2416175"/>
            <a:ext cx="932815" cy="932815"/>
          </a:xfrm>
          <a:prstGeom prst="rect">
            <a:avLst/>
          </a:prstGeom>
        </p:spPr>
      </p:pic>
      <p:pic>
        <p:nvPicPr>
          <p:cNvPr id="6" name="standard">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175577" y="3559175"/>
            <a:ext cx="920750" cy="920750"/>
          </a:xfrm>
          <a:prstGeom prst="rect">
            <a:avLst/>
          </a:prstGeom>
        </p:spPr>
      </p:pic>
      <p:grpSp>
        <p:nvGrpSpPr>
          <p:cNvPr id="3" name="Group 2">
            <a:extLst>
              <a:ext uri="{FF2B5EF4-FFF2-40B4-BE49-F238E27FC236}">
                <a16:creationId xmlns:a16="http://schemas.microsoft.com/office/drawing/2014/main" id="{760FF68A-94EB-D8C6-4EFA-B516A2BF5925}"/>
              </a:ext>
            </a:extLst>
          </p:cNvPr>
          <p:cNvGrpSpPr/>
          <p:nvPr/>
        </p:nvGrpSpPr>
        <p:grpSpPr>
          <a:xfrm>
            <a:off x="-1172" y="-7620"/>
            <a:ext cx="12192000" cy="1083309"/>
            <a:chOff x="7620" y="-7620"/>
            <a:chExt cx="12192000" cy="1083309"/>
          </a:xfrm>
        </p:grpSpPr>
        <p:sp>
          <p:nvSpPr>
            <p:cNvPr id="4" name="Round Single Corner Rectangle 13">
              <a:extLst>
                <a:ext uri="{FF2B5EF4-FFF2-40B4-BE49-F238E27FC236}">
                  <a16:creationId xmlns:a16="http://schemas.microsoft.com/office/drawing/2014/main" id="{BC8FD706-27EF-3576-CBF1-92C26A2C639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15">
              <a:extLst>
                <a:ext uri="{FF2B5EF4-FFF2-40B4-BE49-F238E27FC236}">
                  <a16:creationId xmlns:a16="http://schemas.microsoft.com/office/drawing/2014/main" id="{DFC09C25-F02E-61E4-6648-40050BB12C7A}"/>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16">
              <a:extLst>
                <a:ext uri="{FF2B5EF4-FFF2-40B4-BE49-F238E27FC236}">
                  <a16:creationId xmlns:a16="http://schemas.microsoft.com/office/drawing/2014/main" id="{70C8858C-F2DF-9C0F-498A-FDC1C88F183D}"/>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14">
            <a:extLst>
              <a:ext uri="{FF2B5EF4-FFF2-40B4-BE49-F238E27FC236}">
                <a16:creationId xmlns:a16="http://schemas.microsoft.com/office/drawing/2014/main" id="{1E7291F9-BCA8-C5A3-3D24-B694CFC97C36}"/>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3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7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2"/>
                </p:tgtEl>
              </p:cMediaNode>
            </p:audio>
            <p:audio>
              <p:cMediaNode>
                <p:cTn id="12" fill="hold" display="1">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TextBox 11"/>
          <p:cNvSpPr txBox="1"/>
          <p:nvPr/>
        </p:nvSpPr>
        <p:spPr>
          <a:xfrm>
            <a:off x="1082694" y="1088434"/>
            <a:ext cx="10916285" cy="954107"/>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2800" b="1" dirty="0">
                <a:effectLst>
                  <a:glow rad="88900">
                    <a:schemeClr val="bg1"/>
                  </a:glow>
                </a:effectLst>
                <a:cs typeface="Arial" panose="020B0604020202020204" pitchFamily="34" charset="0"/>
              </a:rPr>
              <a:t>Look at the diagram. Put the names of the countries where English is spoken in the correct circle.</a:t>
            </a:r>
          </a:p>
        </p:txBody>
      </p:sp>
      <p:sp>
        <p:nvSpPr>
          <p:cNvPr id="16" name="Rounded Rectangle 15"/>
          <p:cNvSpPr/>
          <p:nvPr/>
        </p:nvSpPr>
        <p:spPr>
          <a:xfrm>
            <a:off x="527303" y="116147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80088" y="10588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42" name="Oval 41"/>
          <p:cNvSpPr/>
          <p:nvPr/>
        </p:nvSpPr>
        <p:spPr>
          <a:xfrm>
            <a:off x="4688840" y="7076440"/>
            <a:ext cx="758825" cy="42799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3" name="Oval 42"/>
          <p:cNvSpPr/>
          <p:nvPr/>
        </p:nvSpPr>
        <p:spPr>
          <a:xfrm>
            <a:off x="4765993" y="7200900"/>
            <a:ext cx="604520" cy="30353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4" name="Oval 43"/>
          <p:cNvSpPr/>
          <p:nvPr/>
        </p:nvSpPr>
        <p:spPr>
          <a:xfrm>
            <a:off x="4881245" y="7315200"/>
            <a:ext cx="374015" cy="18923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33A1372-FC7D-53B1-D135-734A69DF8770}"/>
              </a:ext>
            </a:extLst>
          </p:cNvPr>
          <p:cNvGrpSpPr/>
          <p:nvPr/>
        </p:nvGrpSpPr>
        <p:grpSpPr>
          <a:xfrm>
            <a:off x="-1172" y="-7620"/>
            <a:ext cx="12192000" cy="1083309"/>
            <a:chOff x="7620" y="-7620"/>
            <a:chExt cx="12192000" cy="1083309"/>
          </a:xfrm>
        </p:grpSpPr>
        <p:sp>
          <p:nvSpPr>
            <p:cNvPr id="6" name="Round Single Corner Rectangle 13">
              <a:extLst>
                <a:ext uri="{FF2B5EF4-FFF2-40B4-BE49-F238E27FC236}">
                  <a16:creationId xmlns:a16="http://schemas.microsoft.com/office/drawing/2014/main" id="{A44FCBBA-31CB-C010-F739-50D9D18725B5}"/>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15">
              <a:extLst>
                <a:ext uri="{FF2B5EF4-FFF2-40B4-BE49-F238E27FC236}">
                  <a16:creationId xmlns:a16="http://schemas.microsoft.com/office/drawing/2014/main" id="{A3F9A8B7-C0F4-B74D-5CBB-B124864F9347}"/>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16">
              <a:extLst>
                <a:ext uri="{FF2B5EF4-FFF2-40B4-BE49-F238E27FC236}">
                  <a16:creationId xmlns:a16="http://schemas.microsoft.com/office/drawing/2014/main" id="{6553A2A4-BAE4-1D39-C9F2-AC11BA8C3E3F}"/>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14">
            <a:extLst>
              <a:ext uri="{FF2B5EF4-FFF2-40B4-BE49-F238E27FC236}">
                <a16:creationId xmlns:a16="http://schemas.microsoft.com/office/drawing/2014/main" id="{77876979-0C86-27FD-552A-6720713F742B}"/>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40" name="Text Box 2">
            <a:extLst>
              <a:ext uri="{FF2B5EF4-FFF2-40B4-BE49-F238E27FC236}">
                <a16:creationId xmlns:a16="http://schemas.microsoft.com/office/drawing/2014/main" id="{79D9217E-D744-1314-EC47-6F919EAE9542}"/>
              </a:ext>
            </a:extLst>
          </p:cNvPr>
          <p:cNvSpPr txBox="1"/>
          <p:nvPr/>
        </p:nvSpPr>
        <p:spPr>
          <a:xfrm>
            <a:off x="396696" y="2386411"/>
            <a:ext cx="2383178" cy="583565"/>
          </a:xfrm>
          <a:prstGeom prst="rect">
            <a:avLst/>
          </a:prstGeom>
          <a:solidFill>
            <a:srgbClr val="FF9B9B"/>
          </a:solidFill>
        </p:spPr>
        <p:txBody>
          <a:bodyPr wrap="square" rtlCol="0" anchor="t">
            <a:spAutoFit/>
          </a:bodyPr>
          <a:lstStyle/>
          <a:p>
            <a:r>
              <a:rPr lang="en-US" sz="3200" dirty="0"/>
              <a:t>Viet Nam</a:t>
            </a:r>
          </a:p>
        </p:txBody>
      </p:sp>
      <p:sp>
        <p:nvSpPr>
          <p:cNvPr id="41" name="Text Box 5">
            <a:extLst>
              <a:ext uri="{FF2B5EF4-FFF2-40B4-BE49-F238E27FC236}">
                <a16:creationId xmlns:a16="http://schemas.microsoft.com/office/drawing/2014/main" id="{7037ED8D-4E9C-A8D1-86DC-1B65429A2D3E}"/>
              </a:ext>
            </a:extLst>
          </p:cNvPr>
          <p:cNvSpPr txBox="1"/>
          <p:nvPr/>
        </p:nvSpPr>
        <p:spPr>
          <a:xfrm>
            <a:off x="396696" y="3036779"/>
            <a:ext cx="2383178" cy="583565"/>
          </a:xfrm>
          <a:prstGeom prst="rect">
            <a:avLst/>
          </a:prstGeom>
          <a:solidFill>
            <a:srgbClr val="FFD6A5"/>
          </a:solidFill>
        </p:spPr>
        <p:txBody>
          <a:bodyPr wrap="square" rtlCol="0" anchor="t">
            <a:spAutoFit/>
          </a:bodyPr>
          <a:lstStyle/>
          <a:p>
            <a:r>
              <a:rPr lang="en-US" sz="3200" dirty="0"/>
              <a:t>Singapore</a:t>
            </a:r>
          </a:p>
        </p:txBody>
      </p:sp>
      <p:sp>
        <p:nvSpPr>
          <p:cNvPr id="45" name="Text Box 6">
            <a:extLst>
              <a:ext uri="{FF2B5EF4-FFF2-40B4-BE49-F238E27FC236}">
                <a16:creationId xmlns:a16="http://schemas.microsoft.com/office/drawing/2014/main" id="{273CCB1F-A55C-BB1A-9535-2FCBD1D92562}"/>
              </a:ext>
            </a:extLst>
          </p:cNvPr>
          <p:cNvSpPr txBox="1"/>
          <p:nvPr/>
        </p:nvSpPr>
        <p:spPr>
          <a:xfrm>
            <a:off x="393857" y="3684326"/>
            <a:ext cx="2383178" cy="583565"/>
          </a:xfrm>
          <a:prstGeom prst="rect">
            <a:avLst/>
          </a:prstGeom>
          <a:solidFill>
            <a:srgbClr val="FFFEC4"/>
          </a:solidFill>
          <a:ln>
            <a:noFill/>
          </a:ln>
        </p:spPr>
        <p:txBody>
          <a:bodyPr wrap="square" rtlCol="0" anchor="t">
            <a:spAutoFit/>
          </a:bodyPr>
          <a:lstStyle/>
          <a:p>
            <a:r>
              <a:rPr lang="en-US" sz="3200" dirty="0"/>
              <a:t>Russia</a:t>
            </a:r>
          </a:p>
        </p:txBody>
      </p:sp>
      <p:sp>
        <p:nvSpPr>
          <p:cNvPr id="46" name="Text Box 8">
            <a:extLst>
              <a:ext uri="{FF2B5EF4-FFF2-40B4-BE49-F238E27FC236}">
                <a16:creationId xmlns:a16="http://schemas.microsoft.com/office/drawing/2014/main" id="{8F79FDF8-5F4A-3A91-F9B7-7A1B0B39EE2E}"/>
              </a:ext>
            </a:extLst>
          </p:cNvPr>
          <p:cNvSpPr txBox="1"/>
          <p:nvPr/>
        </p:nvSpPr>
        <p:spPr>
          <a:xfrm>
            <a:off x="393858" y="4334435"/>
            <a:ext cx="2383178" cy="583565"/>
          </a:xfrm>
          <a:prstGeom prst="rect">
            <a:avLst/>
          </a:prstGeom>
          <a:solidFill>
            <a:srgbClr val="CBFFA9"/>
          </a:solidFill>
          <a:ln>
            <a:noFill/>
          </a:ln>
        </p:spPr>
        <p:txBody>
          <a:bodyPr wrap="square" rtlCol="0" anchor="t">
            <a:spAutoFit/>
          </a:bodyPr>
          <a:lstStyle/>
          <a:p>
            <a:r>
              <a:rPr lang="en-US" sz="3200" dirty="0"/>
              <a:t>New Zealand</a:t>
            </a:r>
          </a:p>
        </p:txBody>
      </p:sp>
      <p:sp>
        <p:nvSpPr>
          <p:cNvPr id="47" name="Text Box 9">
            <a:extLst>
              <a:ext uri="{FF2B5EF4-FFF2-40B4-BE49-F238E27FC236}">
                <a16:creationId xmlns:a16="http://schemas.microsoft.com/office/drawing/2014/main" id="{E19B6BFA-D018-C5FD-2CA6-95D518EE956F}"/>
              </a:ext>
            </a:extLst>
          </p:cNvPr>
          <p:cNvSpPr txBox="1"/>
          <p:nvPr/>
        </p:nvSpPr>
        <p:spPr>
          <a:xfrm>
            <a:off x="6306631" y="1871345"/>
            <a:ext cx="3134094"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lstStyle/>
          <a:p>
            <a:pPr algn="ctr"/>
            <a:r>
              <a:rPr lang="en-US" sz="3200"/>
              <a:t>Expanding Circle</a:t>
            </a:r>
          </a:p>
        </p:txBody>
      </p:sp>
      <p:sp>
        <p:nvSpPr>
          <p:cNvPr id="48" name="Oval 47">
            <a:extLst>
              <a:ext uri="{FF2B5EF4-FFF2-40B4-BE49-F238E27FC236}">
                <a16:creationId xmlns:a16="http://schemas.microsoft.com/office/drawing/2014/main" id="{7C1440FD-10A6-C707-23C5-DBA7AC88BD34}"/>
              </a:ext>
            </a:extLst>
          </p:cNvPr>
          <p:cNvSpPr/>
          <p:nvPr/>
        </p:nvSpPr>
        <p:spPr>
          <a:xfrm>
            <a:off x="3494585" y="1862455"/>
            <a:ext cx="8609965" cy="4995545"/>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5B9F337-DF9A-F5A0-2494-6384A681B078}"/>
              </a:ext>
            </a:extLst>
          </p:cNvPr>
          <p:cNvSpPr/>
          <p:nvPr/>
        </p:nvSpPr>
        <p:spPr>
          <a:xfrm>
            <a:off x="4530128" y="3037840"/>
            <a:ext cx="6856872" cy="354076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41AB8D2-3D08-1A3B-E8CC-ED77FD330006}"/>
              </a:ext>
            </a:extLst>
          </p:cNvPr>
          <p:cNvSpPr/>
          <p:nvPr/>
        </p:nvSpPr>
        <p:spPr>
          <a:xfrm>
            <a:off x="5608585" y="4203700"/>
            <a:ext cx="4242350" cy="220980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1" name="Text Box 27">
            <a:extLst>
              <a:ext uri="{FF2B5EF4-FFF2-40B4-BE49-F238E27FC236}">
                <a16:creationId xmlns:a16="http://schemas.microsoft.com/office/drawing/2014/main" id="{8E72F114-93BC-52D1-C590-CF52932400F1}"/>
              </a:ext>
            </a:extLst>
          </p:cNvPr>
          <p:cNvSpPr txBox="1"/>
          <p:nvPr/>
        </p:nvSpPr>
        <p:spPr>
          <a:xfrm>
            <a:off x="6249481" y="3060065"/>
            <a:ext cx="3134094"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lstStyle/>
          <a:p>
            <a:pPr algn="ctr"/>
            <a:r>
              <a:rPr lang="en-US" sz="3200"/>
              <a:t>Outer Circle</a:t>
            </a:r>
          </a:p>
        </p:txBody>
      </p:sp>
      <p:sp>
        <p:nvSpPr>
          <p:cNvPr id="52" name="Text Box 28">
            <a:extLst>
              <a:ext uri="{FF2B5EF4-FFF2-40B4-BE49-F238E27FC236}">
                <a16:creationId xmlns:a16="http://schemas.microsoft.com/office/drawing/2014/main" id="{102F5B88-9ACD-CE9D-DCFF-9ADD289DD1FD}"/>
              </a:ext>
            </a:extLst>
          </p:cNvPr>
          <p:cNvSpPr txBox="1"/>
          <p:nvPr/>
        </p:nvSpPr>
        <p:spPr>
          <a:xfrm>
            <a:off x="5719815" y="4240591"/>
            <a:ext cx="3969605"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lstStyle/>
          <a:p>
            <a:pPr algn="ctr"/>
            <a:r>
              <a:rPr lang="en-US" sz="3200" dirty="0"/>
              <a:t>Inner Circle</a:t>
            </a:r>
          </a:p>
        </p:txBody>
      </p:sp>
      <p:sp>
        <p:nvSpPr>
          <p:cNvPr id="53" name="Text Box 31">
            <a:extLst>
              <a:ext uri="{FF2B5EF4-FFF2-40B4-BE49-F238E27FC236}">
                <a16:creationId xmlns:a16="http://schemas.microsoft.com/office/drawing/2014/main" id="{037C20FA-0CA8-33BA-C51A-2E0636280248}"/>
              </a:ext>
            </a:extLst>
          </p:cNvPr>
          <p:cNvSpPr txBox="1"/>
          <p:nvPr/>
        </p:nvSpPr>
        <p:spPr>
          <a:xfrm>
            <a:off x="4152768" y="2371725"/>
            <a:ext cx="3134094"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lstStyle/>
          <a:p>
            <a:pPr algn="ctr"/>
            <a:r>
              <a:rPr lang="en-US" sz="3200" b="1" dirty="0">
                <a:solidFill>
                  <a:schemeClr val="accent2"/>
                </a:solidFill>
              </a:rPr>
              <a:t>3.</a:t>
            </a:r>
          </a:p>
        </p:txBody>
      </p:sp>
      <p:sp>
        <p:nvSpPr>
          <p:cNvPr id="54" name="Text Box 32">
            <a:extLst>
              <a:ext uri="{FF2B5EF4-FFF2-40B4-BE49-F238E27FC236}">
                <a16:creationId xmlns:a16="http://schemas.microsoft.com/office/drawing/2014/main" id="{0CEA764A-53BE-61F9-F3D7-86FFAF78C32D}"/>
              </a:ext>
            </a:extLst>
          </p:cNvPr>
          <p:cNvSpPr txBox="1"/>
          <p:nvPr/>
        </p:nvSpPr>
        <p:spPr>
          <a:xfrm>
            <a:off x="4382581" y="3646805"/>
            <a:ext cx="3134094"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lstStyle/>
          <a:p>
            <a:pPr algn="ctr"/>
            <a:r>
              <a:rPr lang="en-US" sz="3200" b="1">
                <a:solidFill>
                  <a:schemeClr val="accent2"/>
                </a:solidFill>
              </a:rPr>
              <a:t>2.</a:t>
            </a:r>
          </a:p>
        </p:txBody>
      </p:sp>
      <p:sp>
        <p:nvSpPr>
          <p:cNvPr id="55" name="Text Box 33">
            <a:extLst>
              <a:ext uri="{FF2B5EF4-FFF2-40B4-BE49-F238E27FC236}">
                <a16:creationId xmlns:a16="http://schemas.microsoft.com/office/drawing/2014/main" id="{D2FAC227-8022-BBDB-35ED-8FE8BDC5E423}"/>
              </a:ext>
            </a:extLst>
          </p:cNvPr>
          <p:cNvSpPr txBox="1"/>
          <p:nvPr/>
        </p:nvSpPr>
        <p:spPr>
          <a:xfrm>
            <a:off x="4576573" y="4944785"/>
            <a:ext cx="3134094"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lstStyle/>
          <a:p>
            <a:pPr algn="ctr"/>
            <a:r>
              <a:rPr lang="en-US" sz="3200" b="1" dirty="0">
                <a:solidFill>
                  <a:schemeClr val="accent2"/>
                </a:solidFill>
              </a:rPr>
              <a:t>1.</a:t>
            </a:r>
          </a:p>
        </p:txBody>
      </p:sp>
      <p:sp>
        <p:nvSpPr>
          <p:cNvPr id="56" name="Text Box 34">
            <a:extLst>
              <a:ext uri="{FF2B5EF4-FFF2-40B4-BE49-F238E27FC236}">
                <a16:creationId xmlns:a16="http://schemas.microsoft.com/office/drawing/2014/main" id="{453F88C3-FCC4-F8DD-72EF-C2B1763A4856}"/>
              </a:ext>
            </a:extLst>
          </p:cNvPr>
          <p:cNvSpPr txBox="1"/>
          <p:nvPr/>
        </p:nvSpPr>
        <p:spPr>
          <a:xfrm>
            <a:off x="393857" y="4985533"/>
            <a:ext cx="2383178" cy="583565"/>
          </a:xfrm>
          <a:prstGeom prst="rect">
            <a:avLst/>
          </a:prstGeom>
          <a:solidFill>
            <a:srgbClr val="FF9B9B"/>
          </a:solidFill>
        </p:spPr>
        <p:txBody>
          <a:bodyPr wrap="square" rtlCol="0" anchor="t">
            <a:spAutoFit/>
          </a:bodyPr>
          <a:lstStyle/>
          <a:p>
            <a:r>
              <a:rPr lang="en-US" sz="3200" dirty="0"/>
              <a:t>Malaysia</a:t>
            </a:r>
          </a:p>
        </p:txBody>
      </p:sp>
      <p:sp>
        <p:nvSpPr>
          <p:cNvPr id="57" name="Text Box 35">
            <a:extLst>
              <a:ext uri="{FF2B5EF4-FFF2-40B4-BE49-F238E27FC236}">
                <a16:creationId xmlns:a16="http://schemas.microsoft.com/office/drawing/2014/main" id="{82975686-513F-DDE4-514C-FE96B3E4B9B1}"/>
              </a:ext>
            </a:extLst>
          </p:cNvPr>
          <p:cNvSpPr txBox="1"/>
          <p:nvPr/>
        </p:nvSpPr>
        <p:spPr>
          <a:xfrm>
            <a:off x="6696312" y="4793696"/>
            <a:ext cx="2394845" cy="583565"/>
          </a:xfrm>
          <a:prstGeom prst="rect">
            <a:avLst/>
          </a:prstGeom>
          <a:solidFill>
            <a:srgbClr val="CBFFA9"/>
          </a:solidFill>
          <a:ln>
            <a:noFill/>
          </a:ln>
        </p:spPr>
        <p:txBody>
          <a:bodyPr wrap="square" rtlCol="0" anchor="t">
            <a:spAutoFit/>
          </a:bodyPr>
          <a:lstStyle/>
          <a:p>
            <a:pPr algn="ctr"/>
            <a:r>
              <a:rPr lang="en-US" sz="3200" dirty="0"/>
              <a:t>New Zealand</a:t>
            </a:r>
          </a:p>
        </p:txBody>
      </p:sp>
      <p:sp>
        <p:nvSpPr>
          <p:cNvPr id="58" name="Text Box 36">
            <a:extLst>
              <a:ext uri="{FF2B5EF4-FFF2-40B4-BE49-F238E27FC236}">
                <a16:creationId xmlns:a16="http://schemas.microsoft.com/office/drawing/2014/main" id="{114D7070-EAF5-7C7B-FA63-659706194DBA}"/>
              </a:ext>
            </a:extLst>
          </p:cNvPr>
          <p:cNvSpPr txBox="1"/>
          <p:nvPr/>
        </p:nvSpPr>
        <p:spPr>
          <a:xfrm>
            <a:off x="6209438" y="3560445"/>
            <a:ext cx="1974621" cy="583565"/>
          </a:xfrm>
          <a:prstGeom prst="rect">
            <a:avLst/>
          </a:prstGeom>
          <a:solidFill>
            <a:srgbClr val="FFD6A5"/>
          </a:solidFill>
        </p:spPr>
        <p:txBody>
          <a:bodyPr wrap="square" rtlCol="0" anchor="t">
            <a:spAutoFit/>
          </a:bodyPr>
          <a:lstStyle/>
          <a:p>
            <a:pPr algn="ctr"/>
            <a:r>
              <a:rPr lang="en-US" sz="3200"/>
              <a:t>Singapore</a:t>
            </a:r>
          </a:p>
        </p:txBody>
      </p:sp>
      <p:sp>
        <p:nvSpPr>
          <p:cNvPr id="59" name="Text Box 37">
            <a:extLst>
              <a:ext uri="{FF2B5EF4-FFF2-40B4-BE49-F238E27FC236}">
                <a16:creationId xmlns:a16="http://schemas.microsoft.com/office/drawing/2014/main" id="{F5404E6F-F041-C8FB-CB3B-1A82C91FEFAD}"/>
              </a:ext>
            </a:extLst>
          </p:cNvPr>
          <p:cNvSpPr txBox="1"/>
          <p:nvPr/>
        </p:nvSpPr>
        <p:spPr>
          <a:xfrm>
            <a:off x="8304883" y="3560445"/>
            <a:ext cx="1819737" cy="583565"/>
          </a:xfrm>
          <a:prstGeom prst="rect">
            <a:avLst/>
          </a:prstGeom>
          <a:solidFill>
            <a:srgbClr val="FF9B9B"/>
          </a:solidFill>
        </p:spPr>
        <p:txBody>
          <a:bodyPr wrap="square" rtlCol="0" anchor="t">
            <a:spAutoFit/>
          </a:bodyPr>
          <a:lstStyle/>
          <a:p>
            <a:pPr algn="ctr"/>
            <a:r>
              <a:rPr lang="en-US" sz="3200"/>
              <a:t>Malaysia</a:t>
            </a:r>
          </a:p>
        </p:txBody>
      </p:sp>
      <p:sp>
        <p:nvSpPr>
          <p:cNvPr id="60" name="Text Box 38">
            <a:extLst>
              <a:ext uri="{FF2B5EF4-FFF2-40B4-BE49-F238E27FC236}">
                <a16:creationId xmlns:a16="http://schemas.microsoft.com/office/drawing/2014/main" id="{56FB44CD-6C27-206C-305A-66D70648123D}"/>
              </a:ext>
            </a:extLst>
          </p:cNvPr>
          <p:cNvSpPr txBox="1"/>
          <p:nvPr/>
        </p:nvSpPr>
        <p:spPr>
          <a:xfrm>
            <a:off x="5953967" y="2403753"/>
            <a:ext cx="1974621" cy="583565"/>
          </a:xfrm>
          <a:prstGeom prst="rect">
            <a:avLst/>
          </a:prstGeom>
          <a:solidFill>
            <a:srgbClr val="FFFEC4"/>
          </a:solidFill>
          <a:ln>
            <a:noFill/>
          </a:ln>
        </p:spPr>
        <p:txBody>
          <a:bodyPr wrap="square" rtlCol="0" anchor="t">
            <a:spAutoFit/>
          </a:bodyPr>
          <a:lstStyle/>
          <a:p>
            <a:pPr algn="ctr"/>
            <a:r>
              <a:rPr lang="en-US" sz="3200" dirty="0"/>
              <a:t>Russia</a:t>
            </a:r>
          </a:p>
        </p:txBody>
      </p:sp>
      <p:sp>
        <p:nvSpPr>
          <p:cNvPr id="61" name="Text Box 39">
            <a:extLst>
              <a:ext uri="{FF2B5EF4-FFF2-40B4-BE49-F238E27FC236}">
                <a16:creationId xmlns:a16="http://schemas.microsoft.com/office/drawing/2014/main" id="{A07F0BB5-96E3-9558-6A6B-01003ABC4375}"/>
              </a:ext>
            </a:extLst>
          </p:cNvPr>
          <p:cNvSpPr txBox="1"/>
          <p:nvPr/>
        </p:nvSpPr>
        <p:spPr>
          <a:xfrm>
            <a:off x="8100750" y="2403753"/>
            <a:ext cx="1974621" cy="583565"/>
          </a:xfrm>
          <a:prstGeom prst="rect">
            <a:avLst/>
          </a:prstGeom>
          <a:solidFill>
            <a:srgbClr val="FF9B9B"/>
          </a:solidFill>
        </p:spPr>
        <p:txBody>
          <a:bodyPr wrap="square" rtlCol="0" anchor="t">
            <a:spAutoFit/>
          </a:bodyPr>
          <a:lstStyle/>
          <a:p>
            <a:pPr algn="ctr"/>
            <a:r>
              <a:rPr lang="en-US" sz="3200" dirty="0"/>
              <a:t>Viet Nam</a:t>
            </a:r>
          </a:p>
        </p:txBody>
      </p:sp>
      <p:sp>
        <p:nvSpPr>
          <p:cNvPr id="62" name="Text Box 35">
            <a:extLst>
              <a:ext uri="{FF2B5EF4-FFF2-40B4-BE49-F238E27FC236}">
                <a16:creationId xmlns:a16="http://schemas.microsoft.com/office/drawing/2014/main" id="{3BAFC410-2693-9BC2-4DB9-142A4F33E674}"/>
              </a:ext>
            </a:extLst>
          </p:cNvPr>
          <p:cNvSpPr txBox="1"/>
          <p:nvPr/>
        </p:nvSpPr>
        <p:spPr>
          <a:xfrm>
            <a:off x="6696312" y="5504446"/>
            <a:ext cx="2394845" cy="583565"/>
          </a:xfrm>
          <a:prstGeom prst="rect">
            <a:avLst/>
          </a:prstGeom>
          <a:solidFill>
            <a:srgbClr val="FFFF00"/>
          </a:solidFill>
          <a:ln>
            <a:noFill/>
          </a:ln>
        </p:spPr>
        <p:txBody>
          <a:bodyPr wrap="square" rtlCol="0" anchor="t">
            <a:spAutoFit/>
          </a:bodyPr>
          <a:lstStyle/>
          <a:p>
            <a:pPr algn="ctr"/>
            <a:r>
              <a:rPr lang="en-US" sz="3200" dirty="0"/>
              <a:t>The UK</a:t>
            </a:r>
          </a:p>
        </p:txBody>
      </p:sp>
      <p:sp>
        <p:nvSpPr>
          <p:cNvPr id="64" name="Text Box 8">
            <a:extLst>
              <a:ext uri="{FF2B5EF4-FFF2-40B4-BE49-F238E27FC236}">
                <a16:creationId xmlns:a16="http://schemas.microsoft.com/office/drawing/2014/main" id="{AD17BD0F-FA1C-AA7F-7FBB-C6DFD459EE24}"/>
              </a:ext>
            </a:extLst>
          </p:cNvPr>
          <p:cNvSpPr txBox="1"/>
          <p:nvPr/>
        </p:nvSpPr>
        <p:spPr>
          <a:xfrm>
            <a:off x="393857" y="5645416"/>
            <a:ext cx="2383178" cy="583565"/>
          </a:xfrm>
          <a:prstGeom prst="rect">
            <a:avLst/>
          </a:prstGeom>
          <a:solidFill>
            <a:srgbClr val="CBFFA9"/>
          </a:solidFill>
          <a:ln>
            <a:noFill/>
          </a:ln>
        </p:spPr>
        <p:txBody>
          <a:bodyPr wrap="square" rtlCol="0" anchor="t">
            <a:spAutoFit/>
          </a:bodyPr>
          <a:lstStyle/>
          <a:p>
            <a:r>
              <a:rPr lang="en-US" sz="3200" dirty="0"/>
              <a:t>The UK</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down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strips(downLeft)">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strips(down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strips(down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strips(downLeft)">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strips(downLeft)">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bldLvl="0" animBg="1"/>
      <p:bldP spid="58" grpId="1" animBg="1"/>
      <p:bldP spid="59" grpId="0" bldLvl="0" animBg="1"/>
      <p:bldP spid="59" grpId="1" animBg="1"/>
      <p:bldP spid="60" grpId="0" animBg="1"/>
      <p:bldP spid="60" grpId="1" animBg="1"/>
      <p:bldP spid="61" grpId="0" animBg="1"/>
      <p:bldP spid="61" grpId="1" animBg="1"/>
      <p:bldP spid="62" grpId="0" animBg="1"/>
      <p:bldP spid="62"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2170</Words>
  <Application>Microsoft Office PowerPoint</Application>
  <PresentationFormat>Widescreen</PresentationFormat>
  <Paragraphs>333</Paragraphs>
  <Slides>25</Slides>
  <Notes>23</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Adobe Gothic Std B</vt:lpstr>
      <vt:lpstr>Arial</vt:lpstr>
      <vt:lpstr>Calibri</vt:lpstr>
      <vt:lpstr>Calibri Light</vt:lpstr>
      <vt:lpstr>Myriad Pro</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Linh-Ban NN</cp:lastModifiedBy>
  <cp:revision>349</cp:revision>
  <dcterms:created xsi:type="dcterms:W3CDTF">2020-12-09T02:04:00Z</dcterms:created>
  <dcterms:modified xsi:type="dcterms:W3CDTF">2024-08-21T04:32:16Z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6481EDBCA75342C29885665D34052603_13</vt:lpwstr>
  </property>
  <property fmtid="{D5CDD505-2E9C-101B-9397-08002B2CF9AE}" pid="3" name="KSOProductBuildVer">
    <vt:lpwstr>1033-12.2.0.13489</vt:lpwstr>
  </property>
</Properties>
</file>