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9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7" r:id="rId15"/>
  </p:sldIdLst>
  <p:sldSz cx="18288000" cy="10287000"/>
  <p:notesSz cx="6858000" cy="9144000"/>
  <p:embeddedFontLst>
    <p:embeddedFont>
      <p:font typeface="Bogart" panose="020B0604020202020204" charset="0"/>
      <p:regular r:id="rId16"/>
    </p:embeddedFont>
    <p:embeddedFont>
      <p:font typeface="Bogart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jaVu Serif Bold" panose="020B0604020202020204" charset="0"/>
      <p:regular r:id="rId22"/>
    </p:embeddedFont>
    <p:embeddedFont>
      <p:font typeface="Noto Sans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video" Target="../media/media7.mp4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jpe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80783" y="978230"/>
            <a:ext cx="14674035" cy="8777741"/>
          </a:xfrm>
          <a:custGeom>
            <a:avLst/>
            <a:gdLst/>
            <a:ahLst/>
            <a:cxnLst/>
            <a:rect l="l" t="t" r="r" b="b"/>
            <a:pathLst>
              <a:path w="14674035" h="8777741">
                <a:moveTo>
                  <a:pt x="0" y="0"/>
                </a:moveTo>
                <a:lnTo>
                  <a:pt x="14674035" y="0"/>
                </a:lnTo>
                <a:lnTo>
                  <a:pt x="14674035" y="8777741"/>
                </a:lnTo>
                <a:lnTo>
                  <a:pt x="0" y="877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5170">
            <a:off x="-111171" y="6937332"/>
            <a:ext cx="2935996" cy="2914643"/>
          </a:xfrm>
          <a:custGeom>
            <a:avLst/>
            <a:gdLst/>
            <a:ahLst/>
            <a:cxnLst/>
            <a:rect l="l" t="t" r="r" b="b"/>
            <a:pathLst>
              <a:path w="2935996" h="2914643">
                <a:moveTo>
                  <a:pt x="0" y="0"/>
                </a:moveTo>
                <a:lnTo>
                  <a:pt x="2935996" y="0"/>
                </a:lnTo>
                <a:lnTo>
                  <a:pt x="2935996" y="2914643"/>
                </a:lnTo>
                <a:lnTo>
                  <a:pt x="0" y="291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43256">
            <a:off x="15408870" y="52044"/>
            <a:ext cx="2891895" cy="2876121"/>
          </a:xfrm>
          <a:custGeom>
            <a:avLst/>
            <a:gdLst/>
            <a:ahLst/>
            <a:cxnLst/>
            <a:rect l="l" t="t" r="r" b="b"/>
            <a:pathLst>
              <a:path w="2891895" h="2876121">
                <a:moveTo>
                  <a:pt x="0" y="0"/>
                </a:moveTo>
                <a:lnTo>
                  <a:pt x="2891896" y="0"/>
                </a:lnTo>
                <a:lnTo>
                  <a:pt x="2891896" y="2876121"/>
                </a:lnTo>
                <a:lnTo>
                  <a:pt x="0" y="2876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0783" y="8454030"/>
            <a:ext cx="1588068" cy="1608541"/>
          </a:xfrm>
          <a:custGeom>
            <a:avLst/>
            <a:gdLst/>
            <a:ahLst/>
            <a:cxnLst/>
            <a:rect l="l" t="t" r="r" b="b"/>
            <a:pathLst>
              <a:path w="1588068" h="1608541">
                <a:moveTo>
                  <a:pt x="0" y="0"/>
                </a:moveTo>
                <a:lnTo>
                  <a:pt x="1588069" y="0"/>
                </a:lnTo>
                <a:lnTo>
                  <a:pt x="1588069" y="1608540"/>
                </a:lnTo>
                <a:lnTo>
                  <a:pt x="0" y="1608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09128" y="2873075"/>
            <a:ext cx="13945690" cy="442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3"/>
              </a:lnSpc>
            </a:pPr>
            <a:r>
              <a:rPr lang="en-US" sz="8799" b="1">
                <a:solidFill>
                  <a:srgbClr val="FF3131"/>
                </a:solidFill>
                <a:latin typeface="Bogart Bold"/>
                <a:ea typeface="Bogart Bold"/>
                <a:cs typeface="Bogart Bold"/>
                <a:sym typeface="Bogart Bold"/>
              </a:rPr>
              <a:t>Chào mừng quý thầy cô </a:t>
            </a:r>
          </a:p>
          <a:p>
            <a:pPr algn="ctr">
              <a:lnSpc>
                <a:spcPts val="11703"/>
              </a:lnSpc>
            </a:pPr>
            <a:r>
              <a:rPr lang="en-US" sz="8799" b="1">
                <a:solidFill>
                  <a:srgbClr val="FF3131"/>
                </a:solidFill>
                <a:latin typeface="Bogart Bold"/>
                <a:ea typeface="Bogart Bold"/>
                <a:cs typeface="Bogart Bold"/>
                <a:sym typeface="Bogart Bold"/>
              </a:rPr>
              <a:t>về dự giờ</a:t>
            </a:r>
          </a:p>
          <a:p>
            <a:pPr algn="ctr">
              <a:lnSpc>
                <a:spcPts val="11703"/>
              </a:lnSpc>
            </a:pPr>
            <a:r>
              <a:rPr lang="en-US" sz="8799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Lớp 6A1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8873" y="635915"/>
            <a:ext cx="17390252" cy="9015170"/>
            <a:chOff x="0" y="0"/>
            <a:chExt cx="4580149" cy="2374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0149" cy="2374366"/>
            </a:xfrm>
            <a:custGeom>
              <a:avLst/>
              <a:gdLst/>
              <a:ahLst/>
              <a:cxnLst/>
              <a:rect l="l" t="t" r="r" b="b"/>
              <a:pathLst>
                <a:path w="4580149" h="2374366">
                  <a:moveTo>
                    <a:pt x="22705" y="0"/>
                  </a:moveTo>
                  <a:lnTo>
                    <a:pt x="4557444" y="0"/>
                  </a:lnTo>
                  <a:cubicBezTo>
                    <a:pt x="4563466" y="0"/>
                    <a:pt x="4569241" y="2392"/>
                    <a:pt x="4573499" y="6650"/>
                  </a:cubicBezTo>
                  <a:cubicBezTo>
                    <a:pt x="4577757" y="10908"/>
                    <a:pt x="4580149" y="16683"/>
                    <a:pt x="4580149" y="22705"/>
                  </a:cubicBezTo>
                  <a:lnTo>
                    <a:pt x="4580149" y="2351661"/>
                  </a:lnTo>
                  <a:cubicBezTo>
                    <a:pt x="4580149" y="2357683"/>
                    <a:pt x="4577757" y="2363458"/>
                    <a:pt x="4573499" y="2367716"/>
                  </a:cubicBezTo>
                  <a:cubicBezTo>
                    <a:pt x="4569241" y="2371974"/>
                    <a:pt x="4563466" y="2374366"/>
                    <a:pt x="4557444" y="2374366"/>
                  </a:cubicBezTo>
                  <a:lnTo>
                    <a:pt x="22705" y="2374366"/>
                  </a:lnTo>
                  <a:cubicBezTo>
                    <a:pt x="10165" y="2374366"/>
                    <a:pt x="0" y="2364201"/>
                    <a:pt x="0" y="2351661"/>
                  </a:cubicBezTo>
                  <a:lnTo>
                    <a:pt x="0" y="22705"/>
                  </a:lnTo>
                  <a:cubicBezTo>
                    <a:pt x="0" y="16683"/>
                    <a:pt x="2392" y="10908"/>
                    <a:pt x="6650" y="6650"/>
                  </a:cubicBezTo>
                  <a:cubicBezTo>
                    <a:pt x="10908" y="2392"/>
                    <a:pt x="16683" y="0"/>
                    <a:pt x="227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0149" cy="2412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8736" y="1225297"/>
            <a:ext cx="169105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2"/>
              </a:lnSpc>
              <a:spcBef>
                <a:spcPct val="0"/>
              </a:spcBef>
            </a:pPr>
            <a:r>
              <a:rPr lang="en-US" sz="6099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Bài 1. Khẳng định sau đây là đúng hay sai?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12050" y="3137322"/>
            <a:ext cx="12905718" cy="387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58"/>
              </a:lnSpc>
            </a:pPr>
            <a:r>
              <a:rPr lang="en-US" sz="617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a) 6 + 15 + 30 có chia hết cho 3;</a:t>
            </a:r>
          </a:p>
          <a:p>
            <a:pPr algn="just">
              <a:lnSpc>
                <a:spcPts val="10258"/>
              </a:lnSpc>
            </a:pPr>
            <a:r>
              <a:rPr lang="en-US" sz="617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b) 2019 + 45 - 5 chia hết cho 5;</a:t>
            </a:r>
          </a:p>
          <a:p>
            <a:pPr algn="just">
              <a:lnSpc>
                <a:spcPts val="10258"/>
              </a:lnSpc>
            </a:pPr>
            <a:r>
              <a:rPr lang="en-US" sz="617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c) 219.7 + 8 chia hết cho 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00585-4F5B-4563-A23A-875F08786223}"/>
              </a:ext>
            </a:extLst>
          </p:cNvPr>
          <p:cNvSpPr txBox="1"/>
          <p:nvPr/>
        </p:nvSpPr>
        <p:spPr>
          <a:xfrm>
            <a:off x="13258800" y="3330737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5DF95-08D1-4D80-8F0D-3B1A2A2FEC39}"/>
              </a:ext>
            </a:extLst>
          </p:cNvPr>
          <p:cNvSpPr txBox="1"/>
          <p:nvPr/>
        </p:nvSpPr>
        <p:spPr>
          <a:xfrm>
            <a:off x="13258800" y="4620741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65777-C691-4D5E-A31B-2769CB5BD3FF}"/>
              </a:ext>
            </a:extLst>
          </p:cNvPr>
          <p:cNvSpPr txBox="1"/>
          <p:nvPr/>
        </p:nvSpPr>
        <p:spPr>
          <a:xfrm>
            <a:off x="13335000" y="593905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5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D1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8874" y="635915"/>
            <a:ext cx="17390252" cy="9015170"/>
            <a:chOff x="0" y="0"/>
            <a:chExt cx="4580149" cy="2374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0149" cy="2374366"/>
            </a:xfrm>
            <a:custGeom>
              <a:avLst/>
              <a:gdLst/>
              <a:ahLst/>
              <a:cxnLst/>
              <a:rect l="l" t="t" r="r" b="b"/>
              <a:pathLst>
                <a:path w="4580149" h="2374366">
                  <a:moveTo>
                    <a:pt x="22705" y="0"/>
                  </a:moveTo>
                  <a:lnTo>
                    <a:pt x="4557444" y="0"/>
                  </a:lnTo>
                  <a:cubicBezTo>
                    <a:pt x="4563466" y="0"/>
                    <a:pt x="4569241" y="2392"/>
                    <a:pt x="4573499" y="6650"/>
                  </a:cubicBezTo>
                  <a:cubicBezTo>
                    <a:pt x="4577757" y="10908"/>
                    <a:pt x="4580149" y="16683"/>
                    <a:pt x="4580149" y="22705"/>
                  </a:cubicBezTo>
                  <a:lnTo>
                    <a:pt x="4580149" y="2351661"/>
                  </a:lnTo>
                  <a:cubicBezTo>
                    <a:pt x="4580149" y="2357683"/>
                    <a:pt x="4577757" y="2363458"/>
                    <a:pt x="4573499" y="2367716"/>
                  </a:cubicBezTo>
                  <a:cubicBezTo>
                    <a:pt x="4569241" y="2371974"/>
                    <a:pt x="4563466" y="2374366"/>
                    <a:pt x="4557444" y="2374366"/>
                  </a:cubicBezTo>
                  <a:lnTo>
                    <a:pt x="22705" y="2374366"/>
                  </a:lnTo>
                  <a:cubicBezTo>
                    <a:pt x="10165" y="2374366"/>
                    <a:pt x="0" y="2364201"/>
                    <a:pt x="0" y="2351661"/>
                  </a:cubicBezTo>
                  <a:lnTo>
                    <a:pt x="0" y="22705"/>
                  </a:lnTo>
                  <a:cubicBezTo>
                    <a:pt x="0" y="16683"/>
                    <a:pt x="2392" y="10908"/>
                    <a:pt x="6650" y="6650"/>
                  </a:cubicBezTo>
                  <a:cubicBezTo>
                    <a:pt x="10908" y="2392"/>
                    <a:pt x="16683" y="0"/>
                    <a:pt x="227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580149" cy="2460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endParaRPr/>
            </a:p>
            <a:p>
              <a:pPr algn="ctr">
                <a:lnSpc>
                  <a:spcPts val="67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7618" y="1076364"/>
            <a:ext cx="1724593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8"/>
              </a:lnSpc>
              <a:spcBef>
                <a:spcPct val="0"/>
              </a:spcBef>
            </a:pPr>
            <a:r>
              <a:rPr lang="en-US" sz="5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Bài 2. Không thực hiện phép tính, hãy cho biết: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1574" y="2031337"/>
            <a:ext cx="17058019" cy="241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49"/>
              </a:lnSpc>
            </a:pPr>
            <a:r>
              <a:rPr lang="en-US" sz="617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a) 48 - 12 + 36 có chia hết cho 6 không. Vì sao?</a:t>
            </a:r>
          </a:p>
          <a:p>
            <a:pPr algn="just">
              <a:lnSpc>
                <a:spcPts val="9788"/>
              </a:lnSpc>
            </a:pPr>
            <a:r>
              <a:rPr lang="en-US" sz="607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b) 34 + 28 - 12 có chia hết cho 4 không. Vì sao?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990" y="4980756"/>
            <a:ext cx="17058019" cy="247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19"/>
              </a:lnSpc>
            </a:pPr>
            <a:r>
              <a:rPr lang="en-US" sz="60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Bài 3. </a:t>
            </a:r>
            <a:r>
              <a:rPr lang="en-US" sz="6000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Hãy tìm x thuộc tập {1; 14; 16; 22; 28}, biết tổng 21 + x chia hết cho 7.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756" y="157124"/>
            <a:ext cx="17439104" cy="10051265"/>
          </a:xfrm>
          <a:custGeom>
            <a:avLst/>
            <a:gdLst/>
            <a:ahLst/>
            <a:cxnLst/>
            <a:rect l="l" t="t" r="r" b="b"/>
            <a:pathLst>
              <a:path w="17439104" h="10051265">
                <a:moveTo>
                  <a:pt x="0" y="0"/>
                </a:moveTo>
                <a:lnTo>
                  <a:pt x="17439104" y="0"/>
                </a:lnTo>
                <a:lnTo>
                  <a:pt x="17439104" y="10051265"/>
                </a:lnTo>
                <a:lnTo>
                  <a:pt x="0" y="1005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43656">
            <a:off x="17586324" y="5668452"/>
            <a:ext cx="261175" cy="343651"/>
          </a:xfrm>
          <a:custGeom>
            <a:avLst/>
            <a:gdLst/>
            <a:ahLst/>
            <a:cxnLst/>
            <a:rect l="l" t="t" r="r" b="b"/>
            <a:pathLst>
              <a:path w="261175" h="343651">
                <a:moveTo>
                  <a:pt x="0" y="0"/>
                </a:moveTo>
                <a:lnTo>
                  <a:pt x="261175" y="0"/>
                </a:lnTo>
                <a:lnTo>
                  <a:pt x="261175" y="343652"/>
                </a:lnTo>
                <a:lnTo>
                  <a:pt x="0" y="34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67457">
            <a:off x="542724" y="6576017"/>
            <a:ext cx="261175" cy="343651"/>
          </a:xfrm>
          <a:custGeom>
            <a:avLst/>
            <a:gdLst/>
            <a:ahLst/>
            <a:cxnLst/>
            <a:rect l="l" t="t" r="r" b="b"/>
            <a:pathLst>
              <a:path w="261175" h="343651">
                <a:moveTo>
                  <a:pt x="0" y="0"/>
                </a:moveTo>
                <a:lnTo>
                  <a:pt x="261175" y="0"/>
                </a:lnTo>
                <a:lnTo>
                  <a:pt x="261175" y="343652"/>
                </a:lnTo>
                <a:lnTo>
                  <a:pt x="0" y="34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43656">
            <a:off x="5319364" y="10115174"/>
            <a:ext cx="261175" cy="343651"/>
          </a:xfrm>
          <a:custGeom>
            <a:avLst/>
            <a:gdLst/>
            <a:ahLst/>
            <a:cxnLst/>
            <a:rect l="l" t="t" r="r" b="b"/>
            <a:pathLst>
              <a:path w="261175" h="343651">
                <a:moveTo>
                  <a:pt x="0" y="0"/>
                </a:moveTo>
                <a:lnTo>
                  <a:pt x="261175" y="0"/>
                </a:lnTo>
                <a:lnTo>
                  <a:pt x="261175" y="343652"/>
                </a:lnTo>
                <a:lnTo>
                  <a:pt x="0" y="34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90639">
            <a:off x="2321090" y="394635"/>
            <a:ext cx="245711" cy="343651"/>
          </a:xfrm>
          <a:custGeom>
            <a:avLst/>
            <a:gdLst/>
            <a:ahLst/>
            <a:cxnLst/>
            <a:rect l="l" t="t" r="r" b="b"/>
            <a:pathLst>
              <a:path w="245711" h="343651">
                <a:moveTo>
                  <a:pt x="0" y="0"/>
                </a:moveTo>
                <a:lnTo>
                  <a:pt x="245711" y="0"/>
                </a:lnTo>
                <a:lnTo>
                  <a:pt x="245711" y="343652"/>
                </a:lnTo>
                <a:lnTo>
                  <a:pt x="0" y="343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90639">
            <a:off x="15680271" y="9202493"/>
            <a:ext cx="245711" cy="343651"/>
          </a:xfrm>
          <a:custGeom>
            <a:avLst/>
            <a:gdLst/>
            <a:ahLst/>
            <a:cxnLst/>
            <a:rect l="l" t="t" r="r" b="b"/>
            <a:pathLst>
              <a:path w="245711" h="343651">
                <a:moveTo>
                  <a:pt x="0" y="0"/>
                </a:moveTo>
                <a:lnTo>
                  <a:pt x="245711" y="0"/>
                </a:lnTo>
                <a:lnTo>
                  <a:pt x="245711" y="343651"/>
                </a:lnTo>
                <a:lnTo>
                  <a:pt x="0" y="343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799342" y="2228918"/>
            <a:ext cx="201036" cy="343651"/>
          </a:xfrm>
          <a:custGeom>
            <a:avLst/>
            <a:gdLst/>
            <a:ahLst/>
            <a:cxnLst/>
            <a:rect l="l" t="t" r="r" b="b"/>
            <a:pathLst>
              <a:path w="201036" h="343651">
                <a:moveTo>
                  <a:pt x="0" y="0"/>
                </a:moveTo>
                <a:lnTo>
                  <a:pt x="201036" y="0"/>
                </a:lnTo>
                <a:lnTo>
                  <a:pt x="201036" y="343651"/>
                </a:lnTo>
                <a:lnTo>
                  <a:pt x="0" y="343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63893">
            <a:off x="417307" y="7765298"/>
            <a:ext cx="191586" cy="343651"/>
          </a:xfrm>
          <a:custGeom>
            <a:avLst/>
            <a:gdLst/>
            <a:ahLst/>
            <a:cxnLst/>
            <a:rect l="l" t="t" r="r" b="b"/>
            <a:pathLst>
              <a:path w="191586" h="343651">
                <a:moveTo>
                  <a:pt x="0" y="0"/>
                </a:moveTo>
                <a:lnTo>
                  <a:pt x="191585" y="0"/>
                </a:lnTo>
                <a:lnTo>
                  <a:pt x="191585" y="343651"/>
                </a:lnTo>
                <a:lnTo>
                  <a:pt x="0" y="343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700000">
            <a:off x="175870" y="7979164"/>
            <a:ext cx="121989" cy="104269"/>
          </a:xfrm>
          <a:custGeom>
            <a:avLst/>
            <a:gdLst/>
            <a:ahLst/>
            <a:cxnLst/>
            <a:rect l="l" t="t" r="r" b="b"/>
            <a:pathLst>
              <a:path w="121989" h="104269">
                <a:moveTo>
                  <a:pt x="0" y="0"/>
                </a:moveTo>
                <a:lnTo>
                  <a:pt x="121989" y="0"/>
                </a:lnTo>
                <a:lnTo>
                  <a:pt x="121989" y="104269"/>
                </a:lnTo>
                <a:lnTo>
                  <a:pt x="0" y="10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3174" r="-22249" b="-25017"/>
            </a:stretch>
          </a:blipFill>
        </p:spPr>
      </p:sp>
      <p:sp>
        <p:nvSpPr>
          <p:cNvPr id="11" name="Freeform 11"/>
          <p:cNvSpPr/>
          <p:nvPr/>
        </p:nvSpPr>
        <p:spPr>
          <a:xfrm rot="4980531">
            <a:off x="17624655" y="2348609"/>
            <a:ext cx="121989" cy="104269"/>
          </a:xfrm>
          <a:custGeom>
            <a:avLst/>
            <a:gdLst/>
            <a:ahLst/>
            <a:cxnLst/>
            <a:rect l="l" t="t" r="r" b="b"/>
            <a:pathLst>
              <a:path w="121989" h="104269">
                <a:moveTo>
                  <a:pt x="0" y="0"/>
                </a:moveTo>
                <a:lnTo>
                  <a:pt x="121989" y="0"/>
                </a:lnTo>
                <a:lnTo>
                  <a:pt x="121989" y="104269"/>
                </a:lnTo>
                <a:lnTo>
                  <a:pt x="0" y="10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3174" r="-22249" b="-25017"/>
            </a:stretch>
          </a:blipFill>
        </p:spPr>
      </p:sp>
      <p:sp>
        <p:nvSpPr>
          <p:cNvPr id="12" name="Freeform 12"/>
          <p:cNvSpPr/>
          <p:nvPr/>
        </p:nvSpPr>
        <p:spPr>
          <a:xfrm rot="4980531">
            <a:off x="13012208" y="514326"/>
            <a:ext cx="121989" cy="104269"/>
          </a:xfrm>
          <a:custGeom>
            <a:avLst/>
            <a:gdLst/>
            <a:ahLst/>
            <a:cxnLst/>
            <a:rect l="l" t="t" r="r" b="b"/>
            <a:pathLst>
              <a:path w="121989" h="104269">
                <a:moveTo>
                  <a:pt x="0" y="0"/>
                </a:moveTo>
                <a:lnTo>
                  <a:pt x="121990" y="0"/>
                </a:lnTo>
                <a:lnTo>
                  <a:pt x="121990" y="104269"/>
                </a:lnTo>
                <a:lnTo>
                  <a:pt x="0" y="10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3174" r="-22249" b="-25017"/>
            </a:stretch>
          </a:blipFill>
        </p:spPr>
      </p:sp>
      <p:sp>
        <p:nvSpPr>
          <p:cNvPr id="13" name="Freeform 13"/>
          <p:cNvSpPr/>
          <p:nvPr/>
        </p:nvSpPr>
        <p:spPr>
          <a:xfrm rot="5925907">
            <a:off x="2157158" y="477366"/>
            <a:ext cx="121989" cy="104269"/>
          </a:xfrm>
          <a:custGeom>
            <a:avLst/>
            <a:gdLst/>
            <a:ahLst/>
            <a:cxnLst/>
            <a:rect l="l" t="t" r="r" b="b"/>
            <a:pathLst>
              <a:path w="121989" h="104269">
                <a:moveTo>
                  <a:pt x="0" y="0"/>
                </a:moveTo>
                <a:lnTo>
                  <a:pt x="121990" y="0"/>
                </a:lnTo>
                <a:lnTo>
                  <a:pt x="121990" y="104269"/>
                </a:lnTo>
                <a:lnTo>
                  <a:pt x="0" y="10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3174" r="-22249" b="-25017"/>
            </a:stretch>
          </a:blipFill>
        </p:spPr>
      </p:sp>
      <p:sp>
        <p:nvSpPr>
          <p:cNvPr id="14" name="Freeform 14"/>
          <p:cNvSpPr/>
          <p:nvPr/>
        </p:nvSpPr>
        <p:spPr>
          <a:xfrm rot="1861126">
            <a:off x="16986491" y="236797"/>
            <a:ext cx="390444" cy="292703"/>
          </a:xfrm>
          <a:custGeom>
            <a:avLst/>
            <a:gdLst/>
            <a:ahLst/>
            <a:cxnLst/>
            <a:rect l="l" t="t" r="r" b="b"/>
            <a:pathLst>
              <a:path w="390444" h="292703">
                <a:moveTo>
                  <a:pt x="0" y="0"/>
                </a:moveTo>
                <a:lnTo>
                  <a:pt x="390444" y="0"/>
                </a:lnTo>
                <a:lnTo>
                  <a:pt x="390444" y="292703"/>
                </a:lnTo>
                <a:lnTo>
                  <a:pt x="0" y="292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415807">
            <a:off x="7976666" y="9369592"/>
            <a:ext cx="390444" cy="292703"/>
          </a:xfrm>
          <a:custGeom>
            <a:avLst/>
            <a:gdLst/>
            <a:ahLst/>
            <a:cxnLst/>
            <a:rect l="l" t="t" r="r" b="b"/>
            <a:pathLst>
              <a:path w="390444" h="292703">
                <a:moveTo>
                  <a:pt x="0" y="0"/>
                </a:moveTo>
                <a:lnTo>
                  <a:pt x="390444" y="0"/>
                </a:lnTo>
                <a:lnTo>
                  <a:pt x="390444" y="292703"/>
                </a:lnTo>
                <a:lnTo>
                  <a:pt x="0" y="2927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0525" y="3411665"/>
            <a:ext cx="195709" cy="330311"/>
          </a:xfrm>
          <a:custGeom>
            <a:avLst/>
            <a:gdLst/>
            <a:ahLst/>
            <a:cxnLst/>
            <a:rect l="l" t="t" r="r" b="b"/>
            <a:pathLst>
              <a:path w="195709" h="330311">
                <a:moveTo>
                  <a:pt x="0" y="0"/>
                </a:moveTo>
                <a:lnTo>
                  <a:pt x="195709" y="0"/>
                </a:lnTo>
                <a:lnTo>
                  <a:pt x="195709" y="330311"/>
                </a:lnTo>
                <a:lnTo>
                  <a:pt x="0" y="330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773281" y="419098"/>
            <a:ext cx="233655" cy="220804"/>
          </a:xfrm>
          <a:custGeom>
            <a:avLst/>
            <a:gdLst/>
            <a:ahLst/>
            <a:cxnLst/>
            <a:rect l="l" t="t" r="r" b="b"/>
            <a:pathLst>
              <a:path w="233655" h="220804">
                <a:moveTo>
                  <a:pt x="0" y="0"/>
                </a:moveTo>
                <a:lnTo>
                  <a:pt x="233656" y="0"/>
                </a:lnTo>
                <a:lnTo>
                  <a:pt x="233656" y="220804"/>
                </a:lnTo>
                <a:lnTo>
                  <a:pt x="0" y="2208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20721" y="9463572"/>
            <a:ext cx="233655" cy="220804"/>
          </a:xfrm>
          <a:custGeom>
            <a:avLst/>
            <a:gdLst/>
            <a:ahLst/>
            <a:cxnLst/>
            <a:rect l="l" t="t" r="r" b="b"/>
            <a:pathLst>
              <a:path w="233655" h="220804">
                <a:moveTo>
                  <a:pt x="0" y="0"/>
                </a:moveTo>
                <a:lnTo>
                  <a:pt x="233655" y="0"/>
                </a:lnTo>
                <a:lnTo>
                  <a:pt x="233655" y="220804"/>
                </a:lnTo>
                <a:lnTo>
                  <a:pt x="0" y="2208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18432" y="367721"/>
            <a:ext cx="201416" cy="323559"/>
          </a:xfrm>
          <a:custGeom>
            <a:avLst/>
            <a:gdLst/>
            <a:ahLst/>
            <a:cxnLst/>
            <a:rect l="l" t="t" r="r" b="b"/>
            <a:pathLst>
              <a:path w="201416" h="323559">
                <a:moveTo>
                  <a:pt x="0" y="0"/>
                </a:moveTo>
                <a:lnTo>
                  <a:pt x="201416" y="0"/>
                </a:lnTo>
                <a:lnTo>
                  <a:pt x="201416" y="323559"/>
                </a:lnTo>
                <a:lnTo>
                  <a:pt x="0" y="3235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571800">
            <a:off x="3534964" y="9523000"/>
            <a:ext cx="201416" cy="323559"/>
          </a:xfrm>
          <a:custGeom>
            <a:avLst/>
            <a:gdLst/>
            <a:ahLst/>
            <a:cxnLst/>
            <a:rect l="l" t="t" r="r" b="b"/>
            <a:pathLst>
              <a:path w="201416" h="323559">
                <a:moveTo>
                  <a:pt x="0" y="0"/>
                </a:moveTo>
                <a:lnTo>
                  <a:pt x="201415" y="0"/>
                </a:lnTo>
                <a:lnTo>
                  <a:pt x="201415" y="323559"/>
                </a:lnTo>
                <a:lnTo>
                  <a:pt x="0" y="3235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50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631428" y="7462241"/>
            <a:ext cx="268432" cy="362135"/>
          </a:xfrm>
          <a:custGeom>
            <a:avLst/>
            <a:gdLst/>
            <a:ahLst/>
            <a:cxnLst/>
            <a:rect l="l" t="t" r="r" b="b"/>
            <a:pathLst>
              <a:path w="268432" h="362135">
                <a:moveTo>
                  <a:pt x="0" y="0"/>
                </a:moveTo>
                <a:lnTo>
                  <a:pt x="268432" y="0"/>
                </a:lnTo>
                <a:lnTo>
                  <a:pt x="268432" y="362135"/>
                </a:lnTo>
                <a:lnTo>
                  <a:pt x="0" y="36213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14809" y="1606764"/>
            <a:ext cx="17102102" cy="8428637"/>
            <a:chOff x="0" y="0"/>
            <a:chExt cx="4504257" cy="221988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04257" cy="2219888"/>
            </a:xfrm>
            <a:custGeom>
              <a:avLst/>
              <a:gdLst/>
              <a:ahLst/>
              <a:cxnLst/>
              <a:rect l="l" t="t" r="r" b="b"/>
              <a:pathLst>
                <a:path w="4504257" h="2219888">
                  <a:moveTo>
                    <a:pt x="23087" y="0"/>
                  </a:moveTo>
                  <a:lnTo>
                    <a:pt x="4481170" y="0"/>
                  </a:lnTo>
                  <a:cubicBezTo>
                    <a:pt x="4487293" y="0"/>
                    <a:pt x="4493166" y="2432"/>
                    <a:pt x="4497495" y="6762"/>
                  </a:cubicBezTo>
                  <a:cubicBezTo>
                    <a:pt x="4501825" y="11092"/>
                    <a:pt x="4504257" y="16964"/>
                    <a:pt x="4504257" y="23087"/>
                  </a:cubicBezTo>
                  <a:lnTo>
                    <a:pt x="4504257" y="2196801"/>
                  </a:lnTo>
                  <a:cubicBezTo>
                    <a:pt x="4504257" y="2202924"/>
                    <a:pt x="4501825" y="2208796"/>
                    <a:pt x="4497495" y="2213126"/>
                  </a:cubicBezTo>
                  <a:cubicBezTo>
                    <a:pt x="4493166" y="2217456"/>
                    <a:pt x="4487293" y="2219888"/>
                    <a:pt x="4481170" y="2219888"/>
                  </a:cubicBezTo>
                  <a:lnTo>
                    <a:pt x="23087" y="2219888"/>
                  </a:lnTo>
                  <a:cubicBezTo>
                    <a:pt x="16964" y="2219888"/>
                    <a:pt x="11092" y="2217456"/>
                    <a:pt x="6762" y="2213126"/>
                  </a:cubicBezTo>
                  <a:cubicBezTo>
                    <a:pt x="2432" y="2208796"/>
                    <a:pt x="0" y="2202924"/>
                    <a:pt x="0" y="2196801"/>
                  </a:cubicBezTo>
                  <a:lnTo>
                    <a:pt x="0" y="23087"/>
                  </a:lnTo>
                  <a:cubicBezTo>
                    <a:pt x="0" y="16964"/>
                    <a:pt x="2432" y="11092"/>
                    <a:pt x="6762" y="6762"/>
                  </a:cubicBezTo>
                  <a:cubicBezTo>
                    <a:pt x="11092" y="2432"/>
                    <a:pt x="16964" y="0"/>
                    <a:pt x="230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504257" cy="2257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Picture 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/>
          <a:stretch>
            <a:fillRect/>
          </a:stretch>
        </p:blipFill>
        <p:spPr>
          <a:xfrm>
            <a:off x="-152399" y="157122"/>
            <a:ext cx="18049874" cy="10217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55022"/>
            <a:ext cx="18538149" cy="6742487"/>
          </a:xfrm>
          <a:custGeom>
            <a:avLst/>
            <a:gdLst/>
            <a:ahLst/>
            <a:cxnLst/>
            <a:rect l="l" t="t" r="r" b="b"/>
            <a:pathLst>
              <a:path w="18538149" h="6742487">
                <a:moveTo>
                  <a:pt x="0" y="0"/>
                </a:moveTo>
                <a:lnTo>
                  <a:pt x="18538149" y="0"/>
                </a:lnTo>
                <a:lnTo>
                  <a:pt x="18538149" y="6742488"/>
                </a:lnTo>
                <a:lnTo>
                  <a:pt x="0" y="6742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849" r="-9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9087" y="478176"/>
            <a:ext cx="14689825" cy="2252012"/>
          </a:xfrm>
          <a:custGeom>
            <a:avLst/>
            <a:gdLst/>
            <a:ahLst/>
            <a:cxnLst/>
            <a:rect l="l" t="t" r="r" b="b"/>
            <a:pathLst>
              <a:path w="14689825" h="2252012">
                <a:moveTo>
                  <a:pt x="0" y="0"/>
                </a:moveTo>
                <a:lnTo>
                  <a:pt x="14689826" y="0"/>
                </a:lnTo>
                <a:lnTo>
                  <a:pt x="14689826" y="2252012"/>
                </a:lnTo>
                <a:lnTo>
                  <a:pt x="0" y="2252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46" b="-156742"/>
            </a:stretch>
          </a:blipFill>
        </p:spPr>
      </p:sp>
      <p:sp>
        <p:nvSpPr>
          <p:cNvPr id="4" name="Freeform 4"/>
          <p:cNvSpPr/>
          <p:nvPr/>
        </p:nvSpPr>
        <p:spPr>
          <a:xfrm rot="177754">
            <a:off x="8007584" y="161156"/>
            <a:ext cx="2249817" cy="634039"/>
          </a:xfrm>
          <a:custGeom>
            <a:avLst/>
            <a:gdLst/>
            <a:ahLst/>
            <a:cxnLst/>
            <a:rect l="l" t="t" r="r" b="b"/>
            <a:pathLst>
              <a:path w="2249817" h="634039">
                <a:moveTo>
                  <a:pt x="0" y="0"/>
                </a:moveTo>
                <a:lnTo>
                  <a:pt x="2249817" y="0"/>
                </a:lnTo>
                <a:lnTo>
                  <a:pt x="2249817" y="634040"/>
                </a:lnTo>
                <a:lnTo>
                  <a:pt x="0" y="634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17626">
            <a:off x="15556023" y="-56340"/>
            <a:ext cx="1521889" cy="1470525"/>
          </a:xfrm>
          <a:custGeom>
            <a:avLst/>
            <a:gdLst/>
            <a:ahLst/>
            <a:cxnLst/>
            <a:rect l="l" t="t" r="r" b="b"/>
            <a:pathLst>
              <a:path w="1521889" h="1470525">
                <a:moveTo>
                  <a:pt x="0" y="0"/>
                </a:moveTo>
                <a:lnTo>
                  <a:pt x="1521889" y="0"/>
                </a:lnTo>
                <a:lnTo>
                  <a:pt x="1521889" y="1470525"/>
                </a:lnTo>
                <a:lnTo>
                  <a:pt x="0" y="1470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91100" y="735212"/>
            <a:ext cx="12282785" cy="150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b="1">
                <a:solidFill>
                  <a:srgbClr val="FF3131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HƯỚNG DẪN VỀ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3097A-1B16-4DD8-8CB9-08B9E01A2DB8}"/>
              </a:ext>
            </a:extLst>
          </p:cNvPr>
          <p:cNvSpPr txBox="1"/>
          <p:nvPr/>
        </p:nvSpPr>
        <p:spPr>
          <a:xfrm>
            <a:off x="2819400" y="4052542"/>
            <a:ext cx="14097000" cy="354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4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Ôn lại nội dung kiến thức đã học.</a:t>
            </a:r>
            <a:endParaRPr lang="vi-VN" sz="4800" b="1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4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các bài tập còn </a:t>
            </a:r>
            <a:r>
              <a:rPr lang="pt-BR" sz="4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 </a:t>
            </a:r>
            <a:r>
              <a:rPr lang="pt-BR" sz="4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SGK.</a:t>
            </a:r>
            <a:endParaRPr lang="vi-VN" sz="4800" b="1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4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 bài mới “Dấu hiệu chia hết”.</a:t>
            </a:r>
            <a:endParaRPr lang="vi-VN" sz="4800" b="1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青年登山重阳节完整插画云"/>
          <p:cNvSpPr/>
          <p:nvPr/>
        </p:nvSpPr>
        <p:spPr>
          <a:xfrm>
            <a:off x="-897352" y="-3467100"/>
            <a:ext cx="10019254" cy="5516852"/>
          </a:xfrm>
          <a:custGeom>
            <a:avLst/>
            <a:gdLst/>
            <a:ahLst/>
            <a:cxnLst/>
            <a:rect l="l" t="t" r="r" b="b"/>
            <a:pathLst>
              <a:path w="10019254" h="5516852">
                <a:moveTo>
                  <a:pt x="0" y="0"/>
                </a:moveTo>
                <a:lnTo>
                  <a:pt x="10019254" y="0"/>
                </a:lnTo>
                <a:lnTo>
                  <a:pt x="10019254" y="5516851"/>
                </a:lnTo>
                <a:lnTo>
                  <a:pt x="0" y="5516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 descr="青年登山重阳节完整插画云"/>
          <p:cNvSpPr/>
          <p:nvPr/>
        </p:nvSpPr>
        <p:spPr>
          <a:xfrm flipH="1">
            <a:off x="11353800" y="-3436620"/>
            <a:ext cx="10019254" cy="5516852"/>
          </a:xfrm>
          <a:custGeom>
            <a:avLst/>
            <a:gdLst/>
            <a:ahLst/>
            <a:cxnLst/>
            <a:rect l="l" t="t" r="r" b="b"/>
            <a:pathLst>
              <a:path w="10019254" h="5516852">
                <a:moveTo>
                  <a:pt x="10019254" y="0"/>
                </a:moveTo>
                <a:lnTo>
                  <a:pt x="0" y="0"/>
                </a:lnTo>
                <a:lnTo>
                  <a:pt x="0" y="5516852"/>
                </a:lnTo>
                <a:lnTo>
                  <a:pt x="10019254" y="5516852"/>
                </a:lnTo>
                <a:lnTo>
                  <a:pt x="100192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 descr="情侣吃货手绘日常贴纸面包"/>
          <p:cNvSpPr/>
          <p:nvPr/>
        </p:nvSpPr>
        <p:spPr>
          <a:xfrm>
            <a:off x="3059129" y="3166925"/>
            <a:ext cx="2106291" cy="803023"/>
          </a:xfrm>
          <a:custGeom>
            <a:avLst/>
            <a:gdLst/>
            <a:ahLst/>
            <a:cxnLst/>
            <a:rect l="l" t="t" r="r" b="b"/>
            <a:pathLst>
              <a:path w="2106291" h="803023">
                <a:moveTo>
                  <a:pt x="0" y="0"/>
                </a:moveTo>
                <a:lnTo>
                  <a:pt x="2106291" y="0"/>
                </a:lnTo>
                <a:lnTo>
                  <a:pt x="2106291" y="803024"/>
                </a:lnTo>
                <a:lnTo>
                  <a:pt x="0" y="803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19200" y="3975108"/>
            <a:ext cx="14723995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8000" b="1">
                <a:solidFill>
                  <a:srgbClr val="3D15D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Xin chân thành cảm ơn </a:t>
            </a:r>
          </a:p>
          <a:p>
            <a:pPr algn="ctr">
              <a:lnSpc>
                <a:spcPts val="9379"/>
              </a:lnSpc>
            </a:pPr>
            <a:r>
              <a:rPr lang="en-US" sz="8000" b="1">
                <a:solidFill>
                  <a:srgbClr val="3D15D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Quý thầy cô và các em học sinh!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471" y="268855"/>
            <a:ext cx="17067890" cy="9751445"/>
          </a:xfrm>
          <a:custGeom>
            <a:avLst/>
            <a:gdLst/>
            <a:ahLst/>
            <a:cxnLst/>
            <a:rect l="l" t="t" r="r" b="b"/>
            <a:pathLst>
              <a:path w="17067890" h="10209701">
                <a:moveTo>
                  <a:pt x="0" y="0"/>
                </a:moveTo>
                <a:lnTo>
                  <a:pt x="17067890" y="0"/>
                </a:lnTo>
                <a:lnTo>
                  <a:pt x="17067890" y="10209701"/>
                </a:lnTo>
                <a:lnTo>
                  <a:pt x="0" y="10209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2296983">
            <a:off x="16986873" y="5434393"/>
            <a:ext cx="1432721" cy="1422301"/>
          </a:xfrm>
          <a:custGeom>
            <a:avLst/>
            <a:gdLst/>
            <a:ahLst/>
            <a:cxnLst/>
            <a:rect l="l" t="t" r="r" b="b"/>
            <a:pathLst>
              <a:path w="1432721" h="1422301">
                <a:moveTo>
                  <a:pt x="0" y="0"/>
                </a:moveTo>
                <a:lnTo>
                  <a:pt x="1432721" y="0"/>
                </a:lnTo>
                <a:lnTo>
                  <a:pt x="1432721" y="1422301"/>
                </a:lnTo>
                <a:lnTo>
                  <a:pt x="0" y="1422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714">
            <a:off x="-45196" y="4380116"/>
            <a:ext cx="1507335" cy="1526767"/>
          </a:xfrm>
          <a:custGeom>
            <a:avLst/>
            <a:gdLst/>
            <a:ahLst/>
            <a:cxnLst/>
            <a:rect l="l" t="t" r="r" b="b"/>
            <a:pathLst>
              <a:path w="1507335" h="1526767">
                <a:moveTo>
                  <a:pt x="0" y="0"/>
                </a:moveTo>
                <a:lnTo>
                  <a:pt x="1507335" y="0"/>
                </a:lnTo>
                <a:lnTo>
                  <a:pt x="1507335" y="1526768"/>
                </a:lnTo>
                <a:lnTo>
                  <a:pt x="0" y="1526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10200" y="594926"/>
            <a:ext cx="6794998" cy="86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1"/>
              </a:lnSpc>
            </a:pPr>
            <a:r>
              <a:rPr lang="en-US" sz="4000" b="1">
                <a:solidFill>
                  <a:srgbClr val="FF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HOẠT ĐỘNG NHÓM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E16B310-0D87-4F0F-9E67-6638F64BCAA7}"/>
              </a:ext>
            </a:extLst>
          </p:cNvPr>
          <p:cNvSpPr txBox="1"/>
          <p:nvPr/>
        </p:nvSpPr>
        <p:spPr>
          <a:xfrm>
            <a:off x="1447799" y="1461958"/>
            <a:ext cx="15773401" cy="788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Bước 1</a:t>
            </a: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. Học sinh làm việc theo nhóm nhỏ. Mỗi bàn là một nhóm, mỗi học sinh trong một bàn làm </a:t>
            </a:r>
            <a:r>
              <a:rPr lang="en-US" sz="36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MỘT</a:t>
            </a: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 bài tập tương ứng với một màu cờ mình chọn vào vở của mình (Cờ hồng - Bài 1; Cờ xanh - Bài 2; Cờ vàng – Bài 3). </a:t>
            </a:r>
            <a:r>
              <a:rPr lang="en-US" sz="3600" b="1" i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(Thời gian 2 phút)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Bước 2</a:t>
            </a: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. Học sinh di chuyển tạo thành nhóm lớn theo quy tắc: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1: Cờ hồng - Học sinh làm bài 1.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2: Cờ xanh - Học sinh làm bài 2.</a:t>
            </a: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3: Cờ vàng - Học sinh làm bài 3. </a:t>
            </a:r>
            <a:r>
              <a:rPr lang="en-US" sz="3600" b="1" i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(Thời gian 30 giây)</a:t>
            </a:r>
            <a:endParaRPr lang="en-US" sz="3600" b="1">
              <a:solidFill>
                <a:srgbClr val="FF0000"/>
              </a:solidFill>
              <a:latin typeface="Bogart Bold"/>
              <a:ea typeface="Bogart Bold"/>
              <a:cs typeface="Bogart Bold"/>
              <a:sym typeface="Bogart Bold"/>
            </a:endParaRPr>
          </a:p>
          <a:p>
            <a:pPr algn="just">
              <a:lnSpc>
                <a:spcPct val="130000"/>
              </a:lnSpc>
            </a:pPr>
            <a:r>
              <a:rPr lang="en-US" sz="36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Bước 3</a:t>
            </a:r>
            <a:r>
              <a:rPr lang="en-US" sz="36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. Các nhóm lớn thảo luận và ghi kết quả thảo luận vào phiếu nhóm rồi treo lên bảng. Các nhóm cử đại diện nhóm lên trình bày. </a:t>
            </a:r>
            <a:r>
              <a:rPr lang="en-US" sz="3600" b="1" i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(Thời gian 3 phút)</a:t>
            </a:r>
          </a:p>
        </p:txBody>
      </p:sp>
    </p:spTree>
    <p:extLst>
      <p:ext uri="{BB962C8B-B14F-4D97-AF65-F5344CB8AC3E}">
        <p14:creationId xmlns:p14="http://schemas.microsoft.com/office/powerpoint/2010/main" val="2498875386"/>
      </p:ext>
    </p:extLst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8854"/>
            <a:ext cx="18135599" cy="10209701"/>
          </a:xfrm>
          <a:custGeom>
            <a:avLst/>
            <a:gdLst/>
            <a:ahLst/>
            <a:cxnLst/>
            <a:rect l="l" t="t" r="r" b="b"/>
            <a:pathLst>
              <a:path w="17067890" h="10209701">
                <a:moveTo>
                  <a:pt x="0" y="0"/>
                </a:moveTo>
                <a:lnTo>
                  <a:pt x="17067890" y="0"/>
                </a:lnTo>
                <a:lnTo>
                  <a:pt x="17067890" y="10209701"/>
                </a:lnTo>
                <a:lnTo>
                  <a:pt x="0" y="1020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96983">
            <a:off x="16844583" y="6374516"/>
            <a:ext cx="1432721" cy="1422301"/>
          </a:xfrm>
          <a:custGeom>
            <a:avLst/>
            <a:gdLst/>
            <a:ahLst/>
            <a:cxnLst/>
            <a:rect l="l" t="t" r="r" b="b"/>
            <a:pathLst>
              <a:path w="1432721" h="1422301">
                <a:moveTo>
                  <a:pt x="0" y="0"/>
                </a:moveTo>
                <a:lnTo>
                  <a:pt x="1432721" y="0"/>
                </a:lnTo>
                <a:lnTo>
                  <a:pt x="1432721" y="1422301"/>
                </a:lnTo>
                <a:lnTo>
                  <a:pt x="0" y="14223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714">
            <a:off x="-232309" y="4380116"/>
            <a:ext cx="1507335" cy="1526767"/>
          </a:xfrm>
          <a:custGeom>
            <a:avLst/>
            <a:gdLst/>
            <a:ahLst/>
            <a:cxnLst/>
            <a:rect l="l" t="t" r="r" b="b"/>
            <a:pathLst>
              <a:path w="1507335" h="1526767">
                <a:moveTo>
                  <a:pt x="0" y="0"/>
                </a:moveTo>
                <a:lnTo>
                  <a:pt x="1507335" y="0"/>
                </a:lnTo>
                <a:lnTo>
                  <a:pt x="1507335" y="1526768"/>
                </a:lnTo>
                <a:lnTo>
                  <a:pt x="0" y="1526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8FDDD5C9-D01D-42AA-90D4-0F78286CF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10000" y="0"/>
            <a:ext cx="4162857" cy="23416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1407881-828A-45F8-81BB-FD0D53D73D74}"/>
              </a:ext>
            </a:extLst>
          </p:cNvPr>
          <p:cNvSpPr txBox="1"/>
          <p:nvPr/>
        </p:nvSpPr>
        <p:spPr>
          <a:xfrm>
            <a:off x="1295400" y="1461958"/>
            <a:ext cx="16078200" cy="8683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>
                <a:effectLst/>
                <a:highlight>
                  <a:srgbClr val="FF00FF"/>
                </a:highlight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Bài 1 (Cờ hồng)</a:t>
            </a:r>
            <a:endParaRPr lang="vi-VN" sz="3800">
              <a:effectLst/>
              <a:highlight>
                <a:srgbClr val="FF00FF"/>
              </a:highlight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a) Viết hai số chia hết cho 5. Tổng của chúng có chia hết cho 5 không? </a:t>
            </a:r>
            <a:endParaRPr lang="vi-VN" sz="3800">
              <a:effectLst/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ba số chia hết cho 7. Tổng của chúng có chia hết cho 7 không? </a:t>
            </a:r>
            <a:endParaRPr lang="vi-VN" sz="3800">
              <a:effectLst/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800" b="1">
                <a:solidFill>
                  <a:schemeClr val="bg1"/>
                </a:solidFill>
                <a:effectLst/>
                <a:highlight>
                  <a:srgbClr val="0000FF"/>
                </a:highlight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Bài 2 (Cờ xanh)</a:t>
            </a:r>
            <a:endParaRPr lang="vi-VN" sz="3800">
              <a:solidFill>
                <a:schemeClr val="bg1"/>
              </a:solidFill>
              <a:effectLst/>
              <a:highlight>
                <a:srgbClr val="0000FF"/>
              </a:highlight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a) Viết hai số, trong đó có một số chia hết cho 5 và số còn lại không chia hết cho 5. Tổng của chúng có chia hết cho 5 không?</a:t>
            </a:r>
            <a:endParaRPr lang="vi-VN" sz="3800">
              <a:effectLst/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ba số, trong đó có hai số chia hết cho 4 và số còn lại không chia hết cho 4. Tổng của chúng có chia hết cho 4 hay không? </a:t>
            </a:r>
            <a:endParaRPr lang="vi-VN" sz="3800">
              <a:effectLst/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800" b="1">
                <a:effectLst/>
                <a:highlight>
                  <a:srgbClr val="FFFF00"/>
                </a:highlight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Bài 3 (Cờ vàng)</a:t>
            </a:r>
            <a:endParaRPr lang="vi-VN" sz="3800">
              <a:effectLst/>
              <a:highlight>
                <a:srgbClr val="FFFF00"/>
              </a:highlight>
              <a:latin typeface="Bogart" panose="020B0604020202020204" charset="0"/>
              <a:ea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a) Viết hai số chia hết cho 4. Hiệu của chúng có chia hết cho 4 không?</a:t>
            </a:r>
            <a:endParaRPr lang="vi-VN" sz="3800">
              <a:effectLst/>
              <a:latin typeface="Bogart" panose="020B0604020202020204" charset="0"/>
              <a:ea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</a:rPr>
              <a:t>b) Viết hai số, trong đó có một số chia hết cho 7 và số còn lại không chia hết cho 7. </a:t>
            </a:r>
            <a:r>
              <a:rPr lang="en-US" sz="3800">
                <a:effectLst/>
                <a:latin typeface="Bogart" panose="020B0604020202020204" charset="0"/>
                <a:ea typeface="Arial" panose="020B0604020202020204" pitchFamily="34" charset="0"/>
              </a:rPr>
              <a:t>Hiệu của chúng có chia hết cho 7 không?</a:t>
            </a:r>
            <a:r>
              <a:rPr lang="en-US" sz="3800">
                <a:effectLst/>
                <a:latin typeface="Bogart" panose="020B0604020202020204" charset="0"/>
                <a:ea typeface="Calibri" panose="020F0502020204030204" pitchFamily="34" charset="0"/>
              </a:rPr>
              <a:t> </a:t>
            </a:r>
            <a:endParaRPr lang="en-US" sz="3800" b="1">
              <a:solidFill>
                <a:srgbClr val="004AAD"/>
              </a:solidFill>
              <a:latin typeface="Bogart" panose="020B0604020202020204" charset="0"/>
              <a:ea typeface="Bogart Bold"/>
              <a:cs typeface="Bogart Bold"/>
              <a:sym typeface="Bogart Bold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BF4EB28-ACA3-4B76-ABAC-2138A39FCD90}"/>
              </a:ext>
            </a:extLst>
          </p:cNvPr>
          <p:cNvSpPr txBox="1"/>
          <p:nvPr/>
        </p:nvSpPr>
        <p:spPr>
          <a:xfrm>
            <a:off x="5486400" y="726757"/>
            <a:ext cx="5616584" cy="90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PHIẾU BÀI TẬP</a:t>
            </a:r>
            <a:endParaRPr lang="en-US" sz="4800" b="1">
              <a:solidFill>
                <a:srgbClr val="004AAD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0"/>
            <a:ext cx="17097284" cy="10209701"/>
          </a:xfrm>
          <a:custGeom>
            <a:avLst/>
            <a:gdLst/>
            <a:ahLst/>
            <a:cxnLst/>
            <a:rect l="l" t="t" r="r" b="b"/>
            <a:pathLst>
              <a:path w="17067890" h="10209701">
                <a:moveTo>
                  <a:pt x="0" y="0"/>
                </a:moveTo>
                <a:lnTo>
                  <a:pt x="17067890" y="0"/>
                </a:lnTo>
                <a:lnTo>
                  <a:pt x="17067890" y="10209701"/>
                </a:lnTo>
                <a:lnTo>
                  <a:pt x="0" y="1020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96983">
            <a:off x="16986873" y="5434393"/>
            <a:ext cx="1432721" cy="1422301"/>
          </a:xfrm>
          <a:custGeom>
            <a:avLst/>
            <a:gdLst/>
            <a:ahLst/>
            <a:cxnLst/>
            <a:rect l="l" t="t" r="r" b="b"/>
            <a:pathLst>
              <a:path w="1432721" h="1422301">
                <a:moveTo>
                  <a:pt x="0" y="0"/>
                </a:moveTo>
                <a:lnTo>
                  <a:pt x="1432721" y="0"/>
                </a:lnTo>
                <a:lnTo>
                  <a:pt x="1432721" y="1422301"/>
                </a:lnTo>
                <a:lnTo>
                  <a:pt x="0" y="14223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714">
            <a:off x="-45196" y="4380116"/>
            <a:ext cx="1507335" cy="1526767"/>
          </a:xfrm>
          <a:custGeom>
            <a:avLst/>
            <a:gdLst/>
            <a:ahLst/>
            <a:cxnLst/>
            <a:rect l="l" t="t" r="r" b="b"/>
            <a:pathLst>
              <a:path w="1507335" h="1526767">
                <a:moveTo>
                  <a:pt x="0" y="0"/>
                </a:moveTo>
                <a:lnTo>
                  <a:pt x="1507335" y="0"/>
                </a:lnTo>
                <a:lnTo>
                  <a:pt x="1507335" y="1526768"/>
                </a:lnTo>
                <a:lnTo>
                  <a:pt x="0" y="1526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A3B78C70-6BC9-4A3F-82CE-49EADF6EE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67317" y="5803686"/>
            <a:ext cx="7822402" cy="4119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EAFA7D-A898-4BD8-9C03-5838354E602F}"/>
              </a:ext>
            </a:extLst>
          </p:cNvPr>
          <p:cNvSpPr txBox="1"/>
          <p:nvPr/>
        </p:nvSpPr>
        <p:spPr>
          <a:xfrm>
            <a:off x="1658078" y="890467"/>
            <a:ext cx="15334521" cy="465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4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Bước 2</a:t>
            </a:r>
            <a:r>
              <a:rPr lang="en-US" sz="44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. Học sinh di chuyển tạo thành nhóm lớn theo quy tắc:</a:t>
            </a:r>
          </a:p>
          <a:p>
            <a:pPr algn="just">
              <a:lnSpc>
                <a:spcPct val="114000"/>
              </a:lnSpc>
            </a:pPr>
            <a:r>
              <a:rPr lang="en-US" sz="44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1: Cờ hồng - Học sinh làm bài 1.</a:t>
            </a:r>
          </a:p>
          <a:p>
            <a:pPr algn="just">
              <a:lnSpc>
                <a:spcPct val="114000"/>
              </a:lnSpc>
            </a:pPr>
            <a:r>
              <a:rPr lang="en-US" sz="44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2: Cờ xanh - Học sinh làm bài 2.</a:t>
            </a:r>
          </a:p>
          <a:p>
            <a:pPr algn="just">
              <a:lnSpc>
                <a:spcPct val="114000"/>
              </a:lnSpc>
            </a:pPr>
            <a:r>
              <a:rPr lang="en-US" sz="44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	+ Dãy 3: Cờ vàng - Học sinh làm bài 3.</a:t>
            </a:r>
          </a:p>
          <a:p>
            <a:pPr>
              <a:lnSpc>
                <a:spcPct val="114000"/>
              </a:lnSpc>
            </a:pPr>
            <a:endParaRPr lang="vi-VN" sz="4400"/>
          </a:p>
        </p:txBody>
      </p:sp>
    </p:spTree>
    <p:extLst>
      <p:ext uri="{BB962C8B-B14F-4D97-AF65-F5344CB8AC3E}">
        <p14:creationId xmlns:p14="http://schemas.microsoft.com/office/powerpoint/2010/main" val="392097955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471" y="77299"/>
            <a:ext cx="17067890" cy="10209701"/>
          </a:xfrm>
          <a:custGeom>
            <a:avLst/>
            <a:gdLst/>
            <a:ahLst/>
            <a:cxnLst/>
            <a:rect l="l" t="t" r="r" b="b"/>
            <a:pathLst>
              <a:path w="17067890" h="10209701">
                <a:moveTo>
                  <a:pt x="0" y="0"/>
                </a:moveTo>
                <a:lnTo>
                  <a:pt x="17067890" y="0"/>
                </a:lnTo>
                <a:lnTo>
                  <a:pt x="17067890" y="10209701"/>
                </a:lnTo>
                <a:lnTo>
                  <a:pt x="0" y="1020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96983">
            <a:off x="16986873" y="5434393"/>
            <a:ext cx="1432721" cy="1422301"/>
          </a:xfrm>
          <a:custGeom>
            <a:avLst/>
            <a:gdLst/>
            <a:ahLst/>
            <a:cxnLst/>
            <a:rect l="l" t="t" r="r" b="b"/>
            <a:pathLst>
              <a:path w="1432721" h="1422301">
                <a:moveTo>
                  <a:pt x="0" y="0"/>
                </a:moveTo>
                <a:lnTo>
                  <a:pt x="1432721" y="0"/>
                </a:lnTo>
                <a:lnTo>
                  <a:pt x="1432721" y="1422301"/>
                </a:lnTo>
                <a:lnTo>
                  <a:pt x="0" y="14223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714">
            <a:off x="-45196" y="4380116"/>
            <a:ext cx="1507335" cy="1526767"/>
          </a:xfrm>
          <a:custGeom>
            <a:avLst/>
            <a:gdLst/>
            <a:ahLst/>
            <a:cxnLst/>
            <a:rect l="l" t="t" r="r" b="b"/>
            <a:pathLst>
              <a:path w="1507335" h="1526767">
                <a:moveTo>
                  <a:pt x="0" y="0"/>
                </a:moveTo>
                <a:lnTo>
                  <a:pt x="1507335" y="0"/>
                </a:lnTo>
                <a:lnTo>
                  <a:pt x="1507335" y="1526768"/>
                </a:lnTo>
                <a:lnTo>
                  <a:pt x="0" y="1526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Đồng hồ đếm ngược 3 phút có âm thanh ( 3 - minute countdown with sound)">
            <a:hlinkClick r:id="" action="ppaction://media"/>
            <a:extLst>
              <a:ext uri="{FF2B5EF4-FFF2-40B4-BE49-F238E27FC236}">
                <a16:creationId xmlns:a16="http://schemas.microsoft.com/office/drawing/2014/main" id="{289C2D99-5A0E-422F-80BB-4B487F87C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9449" t="45128" r="33340" b="23370"/>
          <a:stretch/>
        </p:blipFill>
        <p:spPr>
          <a:xfrm>
            <a:off x="4953000" y="4686416"/>
            <a:ext cx="9448800" cy="5321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1DDCDE-5D3B-4BB7-92E6-C3AF59ECA0D7}"/>
              </a:ext>
            </a:extLst>
          </p:cNvPr>
          <p:cNvSpPr txBox="1"/>
          <p:nvPr/>
        </p:nvSpPr>
        <p:spPr>
          <a:xfrm>
            <a:off x="1658079" y="719864"/>
            <a:ext cx="15369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Bogart Bold"/>
                <a:ea typeface="Bogart Bold"/>
                <a:cs typeface="Bogart Bold"/>
                <a:sym typeface="Bogart Bold"/>
              </a:rPr>
              <a:t>Bước 3</a:t>
            </a:r>
            <a:r>
              <a:rPr lang="en-US" sz="4800" b="1">
                <a:solidFill>
                  <a:srgbClr val="004AAD"/>
                </a:solidFill>
                <a:latin typeface="Bogart Bold"/>
                <a:ea typeface="Bogart Bold"/>
                <a:cs typeface="Bogart Bold"/>
                <a:sym typeface="Bogart Bold"/>
              </a:rPr>
              <a:t>. Các nhóm lớn thảo luận và ghi kết quả thảo luận vào phiếu nhóm rồi treo lên bảng. 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49869197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F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4281">
            <a:off x="172033" y="1086005"/>
            <a:ext cx="17795316" cy="8024070"/>
          </a:xfrm>
          <a:custGeom>
            <a:avLst/>
            <a:gdLst/>
            <a:ahLst/>
            <a:cxnLst/>
            <a:rect l="l" t="t" r="r" b="b"/>
            <a:pathLst>
              <a:path w="17795316" h="8024070">
                <a:moveTo>
                  <a:pt x="0" y="0"/>
                </a:moveTo>
                <a:lnTo>
                  <a:pt x="17795315" y="0"/>
                </a:lnTo>
                <a:lnTo>
                  <a:pt x="17795315" y="8024070"/>
                </a:lnTo>
                <a:lnTo>
                  <a:pt x="0" y="8024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262144">
            <a:off x="15873141" y="7815768"/>
            <a:ext cx="2772318" cy="1960785"/>
          </a:xfrm>
          <a:custGeom>
            <a:avLst/>
            <a:gdLst/>
            <a:ahLst/>
            <a:cxnLst/>
            <a:rect l="l" t="t" r="r" b="b"/>
            <a:pathLst>
              <a:path w="2772318" h="1960785">
                <a:moveTo>
                  <a:pt x="0" y="0"/>
                </a:moveTo>
                <a:lnTo>
                  <a:pt x="2772318" y="0"/>
                </a:lnTo>
                <a:lnTo>
                  <a:pt x="2772318" y="1960785"/>
                </a:lnTo>
                <a:lnTo>
                  <a:pt x="0" y="196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130152"/>
            <a:ext cx="16459354" cy="5839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3"/>
              </a:lnSpc>
            </a:pPr>
            <a:r>
              <a:rPr lang="en-US" sz="8799" b="1">
                <a:solidFill>
                  <a:srgbClr val="000000"/>
                </a:solidFill>
                <a:latin typeface="Bogart Bold"/>
                <a:ea typeface="Bogart Bold"/>
                <a:cs typeface="Bogart Bold"/>
                <a:sym typeface="Bogart Bold"/>
              </a:rPr>
              <a:t>Tình huống mở đầu</a:t>
            </a:r>
          </a:p>
          <a:p>
            <a:pPr algn="just">
              <a:lnSpc>
                <a:spcPts val="7713"/>
              </a:lnSpc>
            </a:pPr>
            <a:r>
              <a:rPr lang="en-US" sz="579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Vì số bút trong các hộp bút bằng nhau nên tổng số bút trong 4 hộp là một số chia hết cho 4. </a:t>
            </a:r>
          </a:p>
          <a:p>
            <a:pPr algn="just">
              <a:lnSpc>
                <a:spcPts val="10149"/>
              </a:lnSpc>
            </a:pPr>
            <a:r>
              <a:rPr lang="en-US" sz="5799">
                <a:solidFill>
                  <a:srgbClr val="000000"/>
                </a:solidFill>
                <a:latin typeface="Bogart"/>
                <a:ea typeface="Bogart"/>
                <a:cs typeface="Bogart"/>
                <a:sym typeface="Bogart"/>
              </a:rPr>
              <a:t>Vì 50 không chia hết cho 4 nên tổng số bút lớp 6A được thưởng không chia đều được cho 4 tổ.</a:t>
            </a:r>
          </a:p>
        </p:txBody>
      </p:sp>
    </p:spTree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624" b="624"/>
          <a:stretch>
            <a:fillRect/>
          </a:stretch>
        </p:blipFill>
        <p:spPr>
          <a:xfrm>
            <a:off x="0" y="0"/>
            <a:ext cx="18288000" cy="1015842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671</Words>
  <Application>Microsoft Office PowerPoint</Application>
  <PresentationFormat>Custom</PresentationFormat>
  <Paragraphs>45</Paragraphs>
  <Slides>14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Noto Sans Bold</vt:lpstr>
      <vt:lpstr>Times New Roman</vt:lpstr>
      <vt:lpstr>Calibri</vt:lpstr>
      <vt:lpstr>Bogart Bold</vt:lpstr>
      <vt:lpstr>DejaVu Serif Bold</vt:lpstr>
      <vt:lpstr>Bogart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thay</dc:title>
  <cp:lastModifiedBy>ADMIN</cp:lastModifiedBy>
  <cp:revision>25</cp:revision>
  <dcterms:created xsi:type="dcterms:W3CDTF">2006-08-16T00:00:00Z</dcterms:created>
  <dcterms:modified xsi:type="dcterms:W3CDTF">2024-10-09T23:59:19Z</dcterms:modified>
  <dc:identifier>DAGS9Y4n7n4</dc:identifier>
</cp:coreProperties>
</file>