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0" r:id="rId2"/>
    <p:sldId id="257" r:id="rId3"/>
    <p:sldId id="271" r:id="rId4"/>
    <p:sldId id="411" r:id="rId5"/>
    <p:sldId id="386" r:id="rId6"/>
    <p:sldId id="256" r:id="rId7"/>
    <p:sldId id="263" r:id="rId8"/>
    <p:sldId id="412" r:id="rId9"/>
    <p:sldId id="270" r:id="rId10"/>
    <p:sldId id="284" r:id="rId11"/>
    <p:sldId id="285" r:id="rId12"/>
    <p:sldId id="268" r:id="rId13"/>
    <p:sldId id="413" r:id="rId14"/>
    <p:sldId id="286" r:id="rId15"/>
    <p:sldId id="261" r:id="rId16"/>
    <p:sldId id="274" r:id="rId17"/>
    <p:sldId id="275" r:id="rId18"/>
    <p:sldId id="276" r:id="rId19"/>
    <p:sldId id="277" r:id="rId20"/>
    <p:sldId id="282" r:id="rId21"/>
    <p:sldId id="414" r:id="rId22"/>
    <p:sldId id="273" r:id="rId23"/>
    <p:sldId id="278" r:id="rId24"/>
    <p:sldId id="387" r:id="rId25"/>
    <p:sldId id="33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6C130-AA36-4D78-90D0-7F0351D6D3F0}"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0D6D7-DA27-44A8-A55F-06E73B6610FB}" type="slidenum">
              <a:rPr lang="en-US" smtClean="0"/>
              <a:t>‹#›</a:t>
            </a:fld>
            <a:endParaRPr lang="en-US"/>
          </a:p>
        </p:txBody>
      </p:sp>
    </p:spTree>
    <p:extLst>
      <p:ext uri="{BB962C8B-B14F-4D97-AF65-F5344CB8AC3E}">
        <p14:creationId xmlns:p14="http://schemas.microsoft.com/office/powerpoint/2010/main" val="243295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41A71-10B5-4A53-844A-333DB9ADD581}" type="slidenum">
              <a:rPr lang="en-US" smtClean="0"/>
              <a:t>15</a:t>
            </a:fld>
            <a:endParaRPr lang="en-US"/>
          </a:p>
        </p:txBody>
      </p:sp>
    </p:spTree>
    <p:extLst>
      <p:ext uri="{BB962C8B-B14F-4D97-AF65-F5344CB8AC3E}">
        <p14:creationId xmlns:p14="http://schemas.microsoft.com/office/powerpoint/2010/main" val="416836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8A7D-835D-4F16-8F0D-0BA9138E4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9AD5F-8712-4583-BAB4-3E9224B43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358D2B-E09A-4B02-B90E-E75C7BDAEE23}"/>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E0B70239-7941-4030-92D9-ECC692AC0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4EB12-D961-4888-861A-3BD1FAC89A02}"/>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151318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6B9A-50A3-4685-87A4-14B378E8F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F2F33-9864-402F-A778-96773DE5D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07E98-A2AE-466D-BB9A-079FD9DD532B}"/>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3C240CCE-2336-4F61-8DB6-D0DE16522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5B4D-1E89-4722-973F-59B9EC37EF9C}"/>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236097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CAE5A-0E69-4AA3-8E0C-28B20EA8DB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D873EE-354C-4770-9BE2-A298447379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2DDDD-AD2F-46DE-B1AE-AAF5791C3DFE}"/>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C9850D67-30FF-409C-B268-359E6D810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2B9E5-8D2B-439C-89A8-97C290F32CE3}"/>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10811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E3A3F-AB99-4A58-8567-01F8F03BF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95C97-7E83-46B4-A3F8-B7BA50174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6C45A-9794-4624-960F-E4BBAB6B1982}"/>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65553180-B472-4224-9189-602B8C842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D0F7D-552C-43D3-86F3-800AD59FD046}"/>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110457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BC3D-E366-410A-A0DB-CD278B8B74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04BDDA-8B36-4E37-A880-672C6E947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CDE52C-2ECA-429C-B930-0CA63ABD0544}"/>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8B7ECEA3-C02B-435C-A82F-670B7E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0FCC3-5B2B-4F5C-BD4F-ED742CE157AD}"/>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416415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C0F3-C086-44D7-A1FB-012EFEDDF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64B04-734D-4069-B2A5-D7B2EA01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39B6A-6489-4450-A3AF-5E063FF15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9CED6-2FB3-4253-9229-59DC02729726}"/>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6" name="Footer Placeholder 5">
            <a:extLst>
              <a:ext uri="{FF2B5EF4-FFF2-40B4-BE49-F238E27FC236}">
                <a16:creationId xmlns:a16="http://schemas.microsoft.com/office/drawing/2014/main" id="{3A8FF2FC-DE4B-45CD-A231-090067509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143EE-D1EE-47B3-BE88-1ED288E13A7E}"/>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4886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6E722-B584-47A1-9F52-513CDDD4E3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145BB-73AA-40F9-836D-81C277E37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50207-C9E4-41BB-A24D-815909BB44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424105-CCED-4ABF-9860-651C6746A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5377D-B091-4A98-9F6E-E3EC40BAB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8DF5D1-6D6E-4858-85DC-F0BF5457E081}"/>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8" name="Footer Placeholder 7">
            <a:extLst>
              <a:ext uri="{FF2B5EF4-FFF2-40B4-BE49-F238E27FC236}">
                <a16:creationId xmlns:a16="http://schemas.microsoft.com/office/drawing/2014/main" id="{BDD532D9-68D0-4913-ABE2-5BAE2C293A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C9DE30-EC70-4626-8432-899264B684E4}"/>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116038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69DA-6F77-450C-9F79-0A7C9804F6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9493B8-F926-440B-9DC6-0C72DBEDD668}"/>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4" name="Footer Placeholder 3">
            <a:extLst>
              <a:ext uri="{FF2B5EF4-FFF2-40B4-BE49-F238E27FC236}">
                <a16:creationId xmlns:a16="http://schemas.microsoft.com/office/drawing/2014/main" id="{DEFA0CB2-980C-4AAF-B7E9-D8D3CFAE1A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B35054-CA94-4530-AB54-C5F136CCCFE2}"/>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3176485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0DD96F-624B-40A2-8F75-C1E54B54A577}"/>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3" name="Footer Placeholder 2">
            <a:extLst>
              <a:ext uri="{FF2B5EF4-FFF2-40B4-BE49-F238E27FC236}">
                <a16:creationId xmlns:a16="http://schemas.microsoft.com/office/drawing/2014/main" id="{5118DC54-B9E9-4E45-A852-893338219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5F0629-F46C-402B-8EC3-88C59BFE71C7}"/>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24667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98DA-5105-4BDB-90BA-23855199C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C49DA-E39D-490A-9F9F-9900F4AFE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EAD4A-22C5-464F-BBB0-7F309B761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D7016-D014-46F0-A3DB-E743CC432C49}"/>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6" name="Footer Placeholder 5">
            <a:extLst>
              <a:ext uri="{FF2B5EF4-FFF2-40B4-BE49-F238E27FC236}">
                <a16:creationId xmlns:a16="http://schemas.microsoft.com/office/drawing/2014/main" id="{561D9E25-9CEF-45B0-8ADF-156B27166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6B222-3BD1-4848-8E42-FED958EA9598}"/>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20834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A2A3-BB36-433B-8E34-1D65DAC20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C77EF-D7BC-4FF3-9743-EA0390740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142B6-742F-4C37-B429-1F507304B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3E80F-D39B-4598-AE53-5E459743DFB5}"/>
              </a:ext>
            </a:extLst>
          </p:cNvPr>
          <p:cNvSpPr>
            <a:spLocks noGrp="1"/>
          </p:cNvSpPr>
          <p:nvPr>
            <p:ph type="dt" sz="half" idx="10"/>
          </p:nvPr>
        </p:nvSpPr>
        <p:spPr/>
        <p:txBody>
          <a:bodyPr/>
          <a:lstStyle/>
          <a:p>
            <a:fld id="{993C744C-32F2-472C-A3DA-B01E71EF129B}" type="datetimeFigureOut">
              <a:rPr lang="en-US" smtClean="0"/>
              <a:t>11/1/2024</a:t>
            </a:fld>
            <a:endParaRPr lang="en-US"/>
          </a:p>
        </p:txBody>
      </p:sp>
      <p:sp>
        <p:nvSpPr>
          <p:cNvPr id="6" name="Footer Placeholder 5">
            <a:extLst>
              <a:ext uri="{FF2B5EF4-FFF2-40B4-BE49-F238E27FC236}">
                <a16:creationId xmlns:a16="http://schemas.microsoft.com/office/drawing/2014/main" id="{D5A1FC00-BE7E-4B58-98F5-D02963B09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B3A6E-7B31-4132-BA90-70F4B5425771}"/>
              </a:ext>
            </a:extLst>
          </p:cNvPr>
          <p:cNvSpPr>
            <a:spLocks noGrp="1"/>
          </p:cNvSpPr>
          <p:nvPr>
            <p:ph type="sldNum" sz="quarter" idx="12"/>
          </p:nvPr>
        </p:nvSpPr>
        <p:spPr/>
        <p:txBody>
          <a:bodyPr/>
          <a:lstStyle/>
          <a:p>
            <a:fld id="{1F41665C-4A02-42D2-8CB8-FD000BC07FA2}" type="slidenum">
              <a:rPr lang="en-US" smtClean="0"/>
              <a:t>‹#›</a:t>
            </a:fld>
            <a:endParaRPr lang="en-US"/>
          </a:p>
        </p:txBody>
      </p:sp>
    </p:spTree>
    <p:extLst>
      <p:ext uri="{BB962C8B-B14F-4D97-AF65-F5344CB8AC3E}">
        <p14:creationId xmlns:p14="http://schemas.microsoft.com/office/powerpoint/2010/main" val="382836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066CA6-229F-4F9D-9399-09CAA2490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ACB71-9A7B-4E58-A4FA-F5A32AD60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CD743-C071-45A8-AB47-9CD131D270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744C-32F2-472C-A3DA-B01E71EF129B}" type="datetimeFigureOut">
              <a:rPr lang="en-US" smtClean="0"/>
              <a:t>11/1/2024</a:t>
            </a:fld>
            <a:endParaRPr lang="en-US"/>
          </a:p>
        </p:txBody>
      </p:sp>
      <p:sp>
        <p:nvSpPr>
          <p:cNvPr id="5" name="Footer Placeholder 4">
            <a:extLst>
              <a:ext uri="{FF2B5EF4-FFF2-40B4-BE49-F238E27FC236}">
                <a16:creationId xmlns:a16="http://schemas.microsoft.com/office/drawing/2014/main" id="{ACFAD1FB-9A8C-4583-8D82-268BA1B71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E78ACA-3D17-454A-8B1F-2B9FDEBE4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1665C-4A02-42D2-8CB8-FD000BC07FA2}" type="slidenum">
              <a:rPr lang="en-US" smtClean="0"/>
              <a:t>‹#›</a:t>
            </a:fld>
            <a:endParaRPr lang="en-US"/>
          </a:p>
        </p:txBody>
      </p:sp>
    </p:spTree>
    <p:extLst>
      <p:ext uri="{BB962C8B-B14F-4D97-AF65-F5344CB8AC3E}">
        <p14:creationId xmlns:p14="http://schemas.microsoft.com/office/powerpoint/2010/main" val="1300105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5.sv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35.svg"/><Relationship Id="rId7" Type="http://schemas.openxmlformats.org/officeDocument/2006/relationships/image" Target="../media/image56.svg"/><Relationship Id="rId12" Type="http://schemas.openxmlformats.org/officeDocument/2006/relationships/image" Target="../media/image58.wm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oleObject" Target="../embeddings/oleObject2.bin"/><Relationship Id="rId5" Type="http://schemas.openxmlformats.org/officeDocument/2006/relationships/image" Target="../media/image51.svg"/><Relationship Id="rId10" Type="http://schemas.openxmlformats.org/officeDocument/2006/relationships/image" Target="../media/image57.png"/><Relationship Id="rId4" Type="http://schemas.openxmlformats.org/officeDocument/2006/relationships/image" Target="../media/image50.png"/><Relationship Id="rId9" Type="http://schemas.openxmlformats.org/officeDocument/2006/relationships/image" Target="../media/image350.png"/></Relationships>
</file>

<file path=ppt/slides/_rels/slide1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tmp"/></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https://www.youtube.com/embed/r7xsIR2Rcdk?feature=oembed"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tmp"/></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7.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image" Target="../media/image7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6.xml"/><Relationship Id="rId11" Type="http://schemas.openxmlformats.org/officeDocument/2006/relationships/image" Target="../media/image69.gif"/><Relationship Id="rId5" Type="http://schemas.openxmlformats.org/officeDocument/2006/relationships/image" Target="../media/image66.png"/><Relationship Id="rId10" Type="http://schemas.openxmlformats.org/officeDocument/2006/relationships/image" Target="../media/image68.gif"/><Relationship Id="rId4" Type="http://schemas.openxmlformats.org/officeDocument/2006/relationships/notesSlide" Target="../notesSlides/notesSlide2.xml"/><Relationship Id="rId9" Type="http://schemas.openxmlformats.org/officeDocument/2006/relationships/image" Target="../media/image67.gif"/><Relationship Id="rId14" Type="http://schemas.openxmlformats.org/officeDocument/2006/relationships/slide" Target="slide20.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10.gif"/><Relationship Id="rId4" Type="http://schemas.openxmlformats.org/officeDocument/2006/relationships/image" Target="../media/image71.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10.gif"/><Relationship Id="rId4" Type="http://schemas.openxmlformats.org/officeDocument/2006/relationships/image" Target="../media/image71.gif"/></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10.gif"/><Relationship Id="rId4" Type="http://schemas.openxmlformats.org/officeDocument/2006/relationships/image" Target="../media/image71.gif"/></Relationships>
</file>

<file path=ppt/slides/_rels/slide19.xml.rels><?xml version="1.0" encoding="UTF-8" standalone="yes"?>
<Relationships xmlns="http://schemas.openxmlformats.org/package/2006/relationships"><Relationship Id="rId8" Type="http://schemas.openxmlformats.org/officeDocument/2006/relationships/image" Target="../media/image75.tmp"/><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10.gif"/><Relationship Id="rId4" Type="http://schemas.openxmlformats.org/officeDocument/2006/relationships/image" Target="../media/image71.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4.png"/><Relationship Id="rId7"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40.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080.pn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notesSlide" Target="../notesSlides/notesSlide1.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file:///C:\Users\PV\OneDrive\TAM%20GI&#193;C.ggb" TargetMode="External"/><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wmf"/><Relationship Id="rId5" Type="http://schemas.openxmlformats.org/officeDocument/2006/relationships/oleObject" Target="../embeddings/oleObject1.bin"/><Relationship Id="rId4" Type="http://schemas.openxmlformats.org/officeDocument/2006/relationships/image" Target="../media/image44.GIF"/><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5-M85ID-6b0?feature=oembed"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svg"/><Relationship Id="rId7"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file:///C:\Users\PV\Desktop\Calculator%20Suite.lnk" TargetMode="External"/><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p:cNvSpPr txBox="1"/>
          <p:nvPr/>
        </p:nvSpPr>
        <p:spPr>
          <a:xfrm>
            <a:off x="437374" y="1288478"/>
            <a:ext cx="11582400" cy="1354217"/>
          </a:xfrm>
          <a:prstGeom prst="rect">
            <a:avLst/>
          </a:prstGeom>
        </p:spPr>
        <p:txBody>
          <a:bodyPr wrap="square" lIns="0" tIns="0" rIns="0" bIns="0" rtlCol="0" anchor="t">
            <a:spAutoFit/>
          </a:bodyPr>
          <a:lstStyle/>
          <a:p>
            <a:pPr algn="ctr" defTabSz="607779"/>
            <a:r>
              <a:rPr lang="en-US" sz="4400" b="1" dirty="0">
                <a:solidFill>
                  <a:srgbClr val="0000FF"/>
                </a:solidFill>
                <a:latin typeface="Times New Roman" pitchFamily="18" charset="0"/>
                <a:cs typeface="Times New Roman" pitchFamily="18" charset="0"/>
              </a:rPr>
              <a:t>CHÀO MỪNG CÁC THẦY CÔ VÀ CÁC EM  ĐẾN VỚI BÀI GIẢNG HÔM NAY!</a:t>
            </a:r>
          </a:p>
        </p:txBody>
      </p:sp>
      <p:pic>
        <p:nvPicPr>
          <p:cNvPr id="7" name="Picture 6">
            <a:extLst>
              <a:ext uri="{FF2B5EF4-FFF2-40B4-BE49-F238E27FC236}">
                <a16:creationId xmlns:a16="http://schemas.microsoft.com/office/drawing/2014/main" id="{5E5C0327-5B82-4416-A41F-C465FA7D1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5015">
            <a:off x="-206188" y="3429000"/>
            <a:ext cx="2234197" cy="3272150"/>
          </a:xfrm>
          <a:prstGeom prst="rect">
            <a:avLst/>
          </a:prstGeom>
        </p:spPr>
      </p:pic>
      <p:pic>
        <p:nvPicPr>
          <p:cNvPr id="11" name="Picture 10">
            <a:extLst>
              <a:ext uri="{FF2B5EF4-FFF2-40B4-BE49-F238E27FC236}">
                <a16:creationId xmlns:a16="http://schemas.microsoft.com/office/drawing/2014/main" id="{6AE20B84-6503-41EC-8644-00A35EAB6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8624">
            <a:off x="1871286" y="3580740"/>
            <a:ext cx="2234197" cy="3150405"/>
          </a:xfrm>
          <a:prstGeom prst="rect">
            <a:avLst/>
          </a:prstGeom>
        </p:spPr>
      </p:pic>
    </p:spTree>
    <p:extLst>
      <p:ext uri="{BB962C8B-B14F-4D97-AF65-F5344CB8AC3E}">
        <p14:creationId xmlns:p14="http://schemas.microsoft.com/office/powerpoint/2010/main" val="10487219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8811" y="-365954"/>
            <a:ext cx="2553976" cy="2103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310575" y="4918967"/>
            <a:ext cx="2553976" cy="210354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25627" y="815061"/>
            <a:ext cx="2532747" cy="226047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4284610"/>
            <a:ext cx="2532747" cy="2260477"/>
          </a:xfrm>
          <a:prstGeom prst="rect">
            <a:avLst/>
          </a:prstGeom>
        </p:spPr>
      </p:pic>
      <p:grpSp>
        <p:nvGrpSpPr>
          <p:cNvPr id="3" name="Group 2">
            <a:extLst>
              <a:ext uri="{FF2B5EF4-FFF2-40B4-BE49-F238E27FC236}">
                <a16:creationId xmlns:a16="http://schemas.microsoft.com/office/drawing/2014/main" id="{137AA362-6992-BC3B-DE1B-DA18A79741A4}"/>
              </a:ext>
            </a:extLst>
          </p:cNvPr>
          <p:cNvGrpSpPr/>
          <p:nvPr/>
        </p:nvGrpSpPr>
        <p:grpSpPr>
          <a:xfrm>
            <a:off x="5334001" y="1370105"/>
            <a:ext cx="5907740" cy="5041179"/>
            <a:chOff x="8718918" y="2434772"/>
            <a:chExt cx="8861611" cy="7561762"/>
          </a:xfrm>
        </p:grpSpPr>
        <p:sp>
          <p:nvSpPr>
            <p:cNvPr id="28" name="Speech Bubble: Oval 27">
              <a:extLst>
                <a:ext uri="{FF2B5EF4-FFF2-40B4-BE49-F238E27FC236}">
                  <a16:creationId xmlns:a16="http://schemas.microsoft.com/office/drawing/2014/main" id="{9764AE88-A894-F74C-34AF-3A166A34555F}"/>
                </a:ext>
              </a:extLst>
            </p:cNvPr>
            <p:cNvSpPr/>
            <p:nvPr/>
          </p:nvSpPr>
          <p:spPr>
            <a:xfrm>
              <a:off x="8718918" y="2434772"/>
              <a:ext cx="8861611" cy="4573390"/>
            </a:xfrm>
            <a:prstGeom prst="wedgeEllipseCallout">
              <a:avLst>
                <a:gd name="adj1" fmla="val 14404"/>
                <a:gd name="adj2" fmla="val 68089"/>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sz="2933" b="1" err="1">
                  <a:solidFill>
                    <a:schemeClr val="tx1"/>
                  </a:solidFill>
                  <a:latin typeface="Times New Roman" panose="02020603050405020304" pitchFamily="18" charset="0"/>
                  <a:cs typeface="Times New Roman" panose="02020603050405020304" pitchFamily="18" charset="0"/>
                </a:rPr>
                <a:t>Tổng</a:t>
              </a:r>
              <a:r>
                <a:rPr lang="en-US" sz="2933" b="1">
                  <a:solidFill>
                    <a:schemeClr val="tx1"/>
                  </a:solidFill>
                  <a:latin typeface="Times New Roman" panose="02020603050405020304" pitchFamily="18" charset="0"/>
                  <a:cs typeface="Times New Roman" panose="02020603050405020304" pitchFamily="18" charset="0"/>
                </a:rPr>
                <a:t> ba </a:t>
              </a:r>
              <a:r>
                <a:rPr lang="en-US" sz="2933" b="1" dirty="0" err="1">
                  <a:solidFill>
                    <a:schemeClr val="tx1"/>
                  </a:solidFill>
                  <a:latin typeface="Times New Roman" panose="02020603050405020304" pitchFamily="18" charset="0"/>
                  <a:cs typeface="Times New Roman" panose="02020603050405020304" pitchFamily="18" charset="0"/>
                </a:rPr>
                <a:t>góc</a:t>
              </a:r>
              <a:r>
                <a:rPr lang="en-US" sz="2933" b="1" dirty="0">
                  <a:solidFill>
                    <a:schemeClr val="tx1"/>
                  </a:solidFill>
                  <a:latin typeface="Times New Roman" panose="02020603050405020304" pitchFamily="18" charset="0"/>
                  <a:cs typeface="Times New Roman" panose="02020603050405020304" pitchFamily="18" charset="0"/>
                </a:rPr>
                <a:t> trong một tam </a:t>
              </a:r>
              <a:r>
                <a:rPr lang="en-US" sz="2933" b="1" dirty="0" err="1">
                  <a:solidFill>
                    <a:schemeClr val="tx1"/>
                  </a:solidFill>
                  <a:latin typeface="Times New Roman" panose="02020603050405020304" pitchFamily="18" charset="0"/>
                  <a:cs typeface="Times New Roman" panose="02020603050405020304" pitchFamily="18" charset="0"/>
                </a:rPr>
                <a:t>giác</a:t>
              </a:r>
              <a:r>
                <a:rPr lang="en-US" sz="2933" b="1" dirty="0">
                  <a:solidFill>
                    <a:schemeClr val="tx1"/>
                  </a:solidFill>
                  <a:latin typeface="Times New Roman" panose="02020603050405020304" pitchFamily="18" charset="0"/>
                  <a:cs typeface="Times New Roman" panose="02020603050405020304" pitchFamily="18" charset="0"/>
                </a:rPr>
                <a:t> </a:t>
              </a:r>
              <a:r>
                <a:rPr lang="en-US" sz="2933" b="1" dirty="0" err="1">
                  <a:solidFill>
                    <a:schemeClr val="tx1"/>
                  </a:solidFill>
                  <a:latin typeface="Times New Roman" panose="02020603050405020304" pitchFamily="18" charset="0"/>
                  <a:cs typeface="Times New Roman" panose="02020603050405020304" pitchFamily="18" charset="0"/>
                </a:rPr>
                <a:t>là</a:t>
              </a:r>
              <a:r>
                <a:rPr lang="en-US" sz="2933" b="1" dirty="0">
                  <a:solidFill>
                    <a:schemeClr val="tx1"/>
                  </a:solidFill>
                  <a:latin typeface="Times New Roman" panose="02020603050405020304" pitchFamily="18" charset="0"/>
                  <a:cs typeface="Times New Roman" panose="02020603050405020304" pitchFamily="18" charset="0"/>
                </a:rPr>
                <a:t> </a:t>
              </a:r>
              <a:r>
                <a:rPr lang="en-US" sz="2933" b="1" dirty="0" err="1">
                  <a:solidFill>
                    <a:schemeClr val="tx1"/>
                  </a:solidFill>
                  <a:latin typeface="Times New Roman" panose="02020603050405020304" pitchFamily="18" charset="0"/>
                  <a:cs typeface="Times New Roman" panose="02020603050405020304" pitchFamily="18" charset="0"/>
                </a:rPr>
                <a:t>tổng</a:t>
              </a:r>
              <a:r>
                <a:rPr lang="en-US" sz="2933" b="1" dirty="0">
                  <a:solidFill>
                    <a:schemeClr val="tx1"/>
                  </a:solidFill>
                  <a:latin typeface="Times New Roman" panose="02020603050405020304" pitchFamily="18" charset="0"/>
                  <a:cs typeface="Times New Roman" panose="02020603050405020304" pitchFamily="18" charset="0"/>
                </a:rPr>
                <a:t> số </a:t>
              </a:r>
              <a:r>
                <a:rPr lang="en-US" sz="2933" b="1" err="1">
                  <a:solidFill>
                    <a:schemeClr val="tx1"/>
                  </a:solidFill>
                  <a:latin typeface="Times New Roman" panose="02020603050405020304" pitchFamily="18" charset="0"/>
                  <a:cs typeface="Times New Roman" panose="02020603050405020304" pitchFamily="18" charset="0"/>
                </a:rPr>
                <a:t>đo</a:t>
              </a:r>
              <a:r>
                <a:rPr lang="en-US" sz="2933" b="1">
                  <a:solidFill>
                    <a:schemeClr val="tx1"/>
                  </a:solidFill>
                  <a:latin typeface="Times New Roman" panose="02020603050405020304" pitchFamily="18" charset="0"/>
                  <a:cs typeface="Times New Roman" panose="02020603050405020304" pitchFamily="18" charset="0"/>
                </a:rPr>
                <a:t> ba </a:t>
              </a:r>
              <a:r>
                <a:rPr lang="en-US" sz="2933" b="1" dirty="0" err="1">
                  <a:solidFill>
                    <a:schemeClr val="tx1"/>
                  </a:solidFill>
                  <a:latin typeface="Times New Roman" panose="02020603050405020304" pitchFamily="18" charset="0"/>
                  <a:cs typeface="Times New Roman" panose="02020603050405020304" pitchFamily="18" charset="0"/>
                </a:rPr>
                <a:t>góc</a:t>
              </a:r>
              <a:r>
                <a:rPr lang="en-US" sz="2933" b="1" dirty="0">
                  <a:solidFill>
                    <a:schemeClr val="tx1"/>
                  </a:solidFill>
                  <a:latin typeface="Times New Roman" panose="02020603050405020304" pitchFamily="18" charset="0"/>
                  <a:cs typeface="Times New Roman" panose="02020603050405020304" pitchFamily="18" charset="0"/>
                </a:rPr>
                <a:t> trong tam </a:t>
              </a:r>
              <a:r>
                <a:rPr lang="en-US" sz="2933" b="1" dirty="0" err="1">
                  <a:solidFill>
                    <a:schemeClr val="tx1"/>
                  </a:solidFill>
                  <a:latin typeface="Times New Roman" panose="02020603050405020304" pitchFamily="18" charset="0"/>
                  <a:cs typeface="Times New Roman" panose="02020603050405020304" pitchFamily="18" charset="0"/>
                </a:rPr>
                <a:t>giác</a:t>
              </a:r>
              <a:r>
                <a:rPr lang="en-US" sz="2933" b="1" dirty="0">
                  <a:solidFill>
                    <a:schemeClr val="tx1"/>
                  </a:solidFill>
                  <a:latin typeface="Times New Roman" panose="02020603050405020304" pitchFamily="18" charset="0"/>
                  <a:cs typeface="Times New Roman" panose="02020603050405020304" pitchFamily="18" charset="0"/>
                </a:rPr>
                <a:t> đó.</a:t>
              </a:r>
            </a:p>
          </p:txBody>
        </p:sp>
        <p:pic>
          <p:nvPicPr>
            <p:cNvPr id="2" name="Picture 25">
              <a:extLst>
                <a:ext uri="{FF2B5EF4-FFF2-40B4-BE49-F238E27FC236}">
                  <a16:creationId xmlns:a16="http://schemas.microsoft.com/office/drawing/2014/main" id="{1CFE8C6B-FE54-A4A8-1ACB-C666796F20DD}"/>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l="1763" r="1763"/>
            <a:stretch>
              <a:fillRect/>
            </a:stretch>
          </p:blipFill>
          <p:spPr>
            <a:xfrm>
              <a:off x="13680020" y="6182493"/>
              <a:ext cx="2727470" cy="3814041"/>
            </a:xfrm>
            <a:prstGeom prst="rect">
              <a:avLst/>
            </a:prstGeom>
          </p:spPr>
        </p:pic>
      </p:grpSp>
      <p:pic>
        <p:nvPicPr>
          <p:cNvPr id="4" name="Picture 19" descr="Shape, polygon&#10;&#10;Description automatically generated">
            <a:extLst>
              <a:ext uri="{FF2B5EF4-FFF2-40B4-BE49-F238E27FC236}">
                <a16:creationId xmlns:a16="http://schemas.microsoft.com/office/drawing/2014/main" id="{47121102-D0BD-8AE5-A268-07EA1BB01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00" y="1041400"/>
            <a:ext cx="4139238" cy="3238129"/>
          </a:xfrm>
          <a:prstGeom prst="rect">
            <a:avLst/>
          </a:prstGeom>
        </p:spPr>
      </p:pic>
    </p:spTree>
    <p:extLst>
      <p:ext uri="{BB962C8B-B14F-4D97-AF65-F5344CB8AC3E}">
        <p14:creationId xmlns:p14="http://schemas.microsoft.com/office/powerpoint/2010/main" val="42720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8811" y="-365954"/>
            <a:ext cx="2553976" cy="2103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211578" y="2768600"/>
            <a:ext cx="2553976" cy="210354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25627" y="815061"/>
            <a:ext cx="2532747" cy="226047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884" y="2058202"/>
            <a:ext cx="2532747" cy="2260477"/>
          </a:xfrm>
          <a:prstGeom prst="rect">
            <a:avLst/>
          </a:prstGeom>
        </p:spPr>
      </p:pic>
      <p:grpSp>
        <p:nvGrpSpPr>
          <p:cNvPr id="2" name="Nhóm 1">
            <a:extLst>
              <a:ext uri="{FF2B5EF4-FFF2-40B4-BE49-F238E27FC236}">
                <a16:creationId xmlns:a16="http://schemas.microsoft.com/office/drawing/2014/main" id="{FC596C93-8113-BD20-A993-F19A3A22CDAC}"/>
              </a:ext>
            </a:extLst>
          </p:cNvPr>
          <p:cNvGrpSpPr/>
          <p:nvPr/>
        </p:nvGrpSpPr>
        <p:grpSpPr>
          <a:xfrm>
            <a:off x="392769" y="447270"/>
            <a:ext cx="910657" cy="976071"/>
            <a:chOff x="796552" y="413592"/>
            <a:chExt cx="1365986" cy="1464107"/>
          </a:xfrm>
        </p:grpSpPr>
        <p:grpSp>
          <p:nvGrpSpPr>
            <p:cNvPr id="14" name="Group 4">
              <a:extLst>
                <a:ext uri="{FF2B5EF4-FFF2-40B4-BE49-F238E27FC236}">
                  <a16:creationId xmlns:a16="http://schemas.microsoft.com/office/drawing/2014/main" id="{16CEA043-7DFE-5D54-2475-89C90B0E9ADB}"/>
                </a:ext>
              </a:extLst>
            </p:cNvPr>
            <p:cNvGrpSpPr/>
            <p:nvPr/>
          </p:nvGrpSpPr>
          <p:grpSpPr>
            <a:xfrm>
              <a:off x="796552" y="413592"/>
              <a:ext cx="1365986" cy="1464107"/>
              <a:chOff x="-11935" y="-2635947"/>
              <a:chExt cx="6321663" cy="6350000"/>
            </a:xfrm>
          </p:grpSpPr>
          <p:sp>
            <p:nvSpPr>
              <p:cNvPr id="15" name="Freeform 5">
                <a:extLst>
                  <a:ext uri="{FF2B5EF4-FFF2-40B4-BE49-F238E27FC236}">
                    <a16:creationId xmlns:a16="http://schemas.microsoft.com/office/drawing/2014/main" id="{082EAA7E-07D0-BEB1-42DD-9FBD8B87C04C}"/>
                  </a:ext>
                </a:extLst>
              </p:cNvPr>
              <p:cNvSpPr/>
              <p:nvPr/>
            </p:nvSpPr>
            <p:spPr>
              <a:xfrm>
                <a:off x="-11935" y="-2635947"/>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5081"/>
              </a:solidFill>
            </p:spPr>
          </p:sp>
        </p:grpSp>
        <p:pic>
          <p:nvPicPr>
            <p:cNvPr id="5" name="Graphic 4" descr="Badge Question Mark with solid fill">
              <a:extLst>
                <a:ext uri="{FF2B5EF4-FFF2-40B4-BE49-F238E27FC236}">
                  <a16:creationId xmlns:a16="http://schemas.microsoft.com/office/drawing/2014/main" id="{73A9A115-3572-C816-2A9E-E60779E2DC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345" y="692842"/>
              <a:ext cx="914400" cy="914400"/>
            </a:xfrm>
            <a:prstGeom prst="rect">
              <a:avLst/>
            </a:prstGeom>
          </p:spPr>
        </p:pic>
      </p:grpSp>
      <mc:AlternateContent xmlns:mc="http://schemas.openxmlformats.org/markup-compatibility/2006" xmlns:a14="http://schemas.microsoft.com/office/drawing/2010/main">
        <mc:Choice Requires="a14">
          <p:sp>
            <p:nvSpPr>
              <p:cNvPr id="17" name="TextBox 9">
                <a:extLst>
                  <a:ext uri="{FF2B5EF4-FFF2-40B4-BE49-F238E27FC236}">
                    <a16:creationId xmlns:a16="http://schemas.microsoft.com/office/drawing/2014/main" id="{77538B83-34AB-8824-9E1D-D39A6E8A927F}"/>
                  </a:ext>
                </a:extLst>
              </p:cNvPr>
              <p:cNvSpPr txBox="1"/>
              <p:nvPr/>
            </p:nvSpPr>
            <p:spPr>
              <a:xfrm>
                <a:off x="1527461" y="4370150"/>
                <a:ext cx="9543477" cy="1861535"/>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FF0000"/>
                    </a:solidFill>
                    <a:latin typeface="Times New Roman" panose="02020603050405020304" pitchFamily="18" charset="0"/>
                    <a:cs typeface="Times New Roman" panose="02020603050405020304" pitchFamily="18" charset="0"/>
                  </a:rPr>
                  <a:t>T</a:t>
                </a:r>
                <a:r>
                  <a:rPr lang="en-US" sz="2800" b="1" dirty="0" err="1">
                    <a:solidFill>
                      <a:srgbClr val="FF0000"/>
                    </a:solidFill>
                    <a:latin typeface="Times New Roman" panose="02020603050405020304" pitchFamily="18" charset="0"/>
                    <a:cs typeface="Times New Roman" panose="02020603050405020304" pitchFamily="18" charset="0"/>
                  </a:rPr>
                  <a: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2800" err="1">
                    <a:latin typeface="Times New Roman" panose="02020603050405020304" pitchFamily="18" charset="0"/>
                    <a:cs typeface="Times New Roman" panose="02020603050405020304" pitchFamily="18" charset="0"/>
                  </a:rPr>
                  <a:t>Tổng</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tam </a:t>
                </a:r>
                <a:r>
                  <a:rPr lang="en-US" sz="2800" err="1">
                    <a:latin typeface="Times New Roman" panose="02020603050405020304" pitchFamily="18" charset="0"/>
                    <a:cs typeface="Times New Roman" panose="02020603050405020304" pitchFamily="18" charset="0"/>
                  </a:rPr>
                  <a:t>giác</a:t>
                </a:r>
                <a:r>
                  <a:rPr lang="en-US" sz="2800">
                    <a:latin typeface="Times New Roman" panose="02020603050405020304" pitchFamily="18" charset="0"/>
                    <a:cs typeface="Times New Roman" panose="02020603050405020304" pitchFamily="18" charset="0"/>
                  </a:rPr>
                  <a:t> bằng</a:t>
                </a:r>
                <a:r>
                  <a:rPr lang="vi-VN" sz="280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spcBef>
                    <a:spcPct val="0"/>
                  </a:spcBef>
                </a:pPr>
                <a:r>
                  <a:rPr lang="en-US" sz="2800" dirty="0">
                    <a:latin typeface="Times New Roman" panose="02020603050405020304" pitchFamily="18" charset="0"/>
                    <a:cs typeface="Times New Roman" panose="02020603050405020304" pitchFamily="18" charset="0"/>
                  </a:rPr>
                  <a:t>Ba điểm </a:t>
                </a:r>
                <a14:m>
                  <m:oMath xmlns:m="http://schemas.openxmlformats.org/officeDocument/2006/math">
                    <m:r>
                      <a:rPr lang="en-US" sz="2800" i="1" dirty="0">
                        <a:latin typeface="Cambria Math" panose="02040503050406030204" pitchFamily="18" charset="0"/>
                        <a:cs typeface="Arial" panose="020B0604020202020204" pitchFamily="34" charset="0"/>
                      </a:rPr>
                      <m:t>𝐴</m:t>
                    </m:r>
                    <m:r>
                      <a:rPr lang="en-US" sz="2800" i="1" dirty="0">
                        <a:latin typeface="Cambria Math" panose="02040503050406030204" pitchFamily="18" charset="0"/>
                        <a:cs typeface="Arial" panose="020B0604020202020204" pitchFamily="34" charset="0"/>
                      </a:rPr>
                      <m:t>, </m:t>
                    </m:r>
                    <m:r>
                      <a:rPr lang="en-US" sz="2800" i="1" dirty="0">
                        <a:latin typeface="Cambria Math" panose="02040503050406030204" pitchFamily="18" charset="0"/>
                        <a:cs typeface="Arial" panose="020B0604020202020204" pitchFamily="34" charset="0"/>
                      </a:rPr>
                      <m:t>𝐵</m:t>
                    </m:r>
                    <m:r>
                      <a:rPr lang="en-US" sz="2800" i="1" dirty="0">
                        <a:latin typeface="Cambria Math" panose="02040503050406030204" pitchFamily="18" charset="0"/>
                        <a:cs typeface="Arial" panose="020B0604020202020204" pitchFamily="34" charset="0"/>
                      </a:rPr>
                      <m:t>, </m:t>
                    </m:r>
                    <m:r>
                      <a:rPr lang="en-US" sz="2800" i="1" dirty="0">
                        <a:latin typeface="Cambria Math" panose="02040503050406030204" pitchFamily="18" charset="0"/>
                        <a:cs typeface="Arial" panose="020B0604020202020204" pitchFamily="34" charset="0"/>
                      </a:rPr>
                      <m:t>𝐶</m:t>
                    </m:r>
                  </m:oMath>
                </a14:m>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thẳng</a:t>
                </a:r>
                <a:r>
                  <a:rPr lang="en-US" sz="2800">
                    <a:latin typeface="Times New Roman" panose="02020603050405020304" pitchFamily="18" charset="0"/>
                    <a:cs typeface="Times New Roman" panose="02020603050405020304" pitchFamily="18" charset="0"/>
                  </a:rPr>
                  <a:t> hàng</a:t>
                </a:r>
                <a:endParaRPr lang="en-US" sz="2800" dirty="0">
                  <a:latin typeface="Times New Roman" panose="02020603050405020304" pitchFamily="18" charset="0"/>
                  <a:cs typeface="Times New Roman" panose="02020603050405020304" pitchFamily="18" charset="0"/>
                </a:endParaRPr>
              </a:p>
            </p:txBody>
          </p:sp>
        </mc:Choice>
        <mc:Fallback xmlns="">
          <p:sp>
            <p:nvSpPr>
              <p:cNvPr id="17" name="TextBox 9">
                <a:extLst>
                  <a:ext uri="{FF2B5EF4-FFF2-40B4-BE49-F238E27FC236}">
                    <a16:creationId xmlns:a16="http://schemas.microsoft.com/office/drawing/2014/main" id="{77538B83-34AB-8824-9E1D-D39A6E8A927F}"/>
                  </a:ext>
                </a:extLst>
              </p:cNvPr>
              <p:cNvSpPr txBox="1">
                <a:spLocks noRot="1" noChangeAspect="1" noMove="1" noResize="1" noEditPoints="1" noAdjustHandles="1" noChangeArrowheads="1" noChangeShapeType="1" noTextEdit="1"/>
              </p:cNvSpPr>
              <p:nvPr/>
            </p:nvSpPr>
            <p:spPr>
              <a:xfrm>
                <a:off x="1527461" y="4370150"/>
                <a:ext cx="9543477" cy="1861535"/>
              </a:xfrm>
              <a:prstGeom prst="rect">
                <a:avLst/>
              </a:prstGeom>
              <a:blipFill>
                <a:blip r:embed="rId8"/>
                <a:stretch>
                  <a:fillRect l="-2300" b="-10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D194F485-A7DC-91D1-63E7-8B56BC907163}"/>
                  </a:ext>
                </a:extLst>
              </p:cNvPr>
              <p:cNvSpPr txBox="1"/>
              <p:nvPr/>
            </p:nvSpPr>
            <p:spPr>
              <a:xfrm>
                <a:off x="1453955" y="152257"/>
                <a:ext cx="9696619" cy="1307537"/>
              </a:xfrm>
              <a:prstGeom prst="rect">
                <a:avLst/>
              </a:prstGeom>
              <a:noFill/>
            </p:spPr>
            <p:txBody>
              <a:bodyPr wrap="square">
                <a:spAutoFit/>
              </a:bodyPr>
              <a:lstStyle/>
              <a:p>
                <a:pPr algn="just" defTabSz="609630">
                  <a:lnSpc>
                    <a:spcPct val="150000"/>
                  </a:lnSpc>
                  <a:defRPr/>
                </a:pPr>
                <a:r>
                  <a:rPr lang="en-US" sz="2800" err="1">
                    <a:solidFill>
                      <a:prstClr val="black"/>
                    </a:solidFill>
                    <a:latin typeface="Times New Roman" panose="02020603050405020304" pitchFamily="18" charset="0"/>
                    <a:cs typeface="Times New Roman" panose="02020603050405020304" pitchFamily="18" charset="0"/>
                  </a:rPr>
                  <a:t>Tổng</a:t>
                </a:r>
                <a:r>
                  <a:rPr lang="en-US" sz="2800">
                    <a:solidFill>
                      <a:prstClr val="black"/>
                    </a:solidFill>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ba</a:t>
                </a:r>
                <a:r>
                  <a:rPr lang="en-US" sz="280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đỉnh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chung</a:t>
                </a:r>
                <a:r>
                  <a:rPr lang="en-US" sz="2800" dirty="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của</a:t>
                </a:r>
                <a:r>
                  <a:rPr lang="en-US" sz="2800">
                    <a:solidFill>
                      <a:prstClr val="black"/>
                    </a:solidFill>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ba</a:t>
                </a:r>
                <a:r>
                  <a:rPr lang="en-US" sz="280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tam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𝐵</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bao </a:t>
                </a:r>
                <a:r>
                  <a:rPr lang="en-US" sz="2800" dirty="0" err="1">
                    <a:solidFill>
                      <a:prstClr val="black"/>
                    </a:solidFill>
                    <a:latin typeface="Times New Roman" panose="02020603050405020304" pitchFamily="18" charset="0"/>
                    <a:cs typeface="Times New Roman" panose="02020603050405020304" pitchFamily="18" charset="0"/>
                  </a:rPr>
                  <a:t>nhiêu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Ba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𝐴</m:t>
                    </m:r>
                    <m:r>
                      <a:rPr lang="en-US" sz="2800" i="1" dirty="0">
                        <a:solidFill>
                          <a:prstClr val="black"/>
                        </a:solidFill>
                        <a:latin typeface="Cambria Math" panose="02040503050406030204" pitchFamily="18" charset="0"/>
                        <a:cs typeface="Arial" panose="020B0604020202020204" pitchFamily="34" charset="0"/>
                      </a:rPr>
                      <m:t>, </m:t>
                    </m:r>
                    <m:r>
                      <a:rPr lang="en-US" sz="2800" i="1" dirty="0">
                        <a:solidFill>
                          <a:prstClr val="black"/>
                        </a:solidFill>
                        <a:latin typeface="Cambria Math" panose="02040503050406030204" pitchFamily="18" charset="0"/>
                        <a:cs typeface="Arial" panose="020B0604020202020204" pitchFamily="34" charset="0"/>
                      </a:rPr>
                      <m:t>𝐵</m:t>
                    </m:r>
                    <m:r>
                      <a:rPr lang="en-US" sz="2800" i="1" dirty="0">
                        <a:solidFill>
                          <a:prstClr val="black"/>
                        </a:solidFill>
                        <a:latin typeface="Cambria Math" panose="02040503050406030204" pitchFamily="18" charset="0"/>
                        <a:cs typeface="Arial" panose="020B0604020202020204" pitchFamily="34" charset="0"/>
                      </a:rPr>
                      <m:t>, </m:t>
                    </m:r>
                    <m:r>
                      <a:rPr lang="en-US" sz="2800" i="1" dirty="0">
                        <a:solidFill>
                          <a:prstClr val="black"/>
                        </a:solidFill>
                        <a:latin typeface="Cambria Math" panose="02040503050406030204" pitchFamily="18" charset="0"/>
                        <a:cs typeface="Arial" panose="020B0604020202020204" pitchFamily="34" charset="0"/>
                      </a:rPr>
                      <m:t>𝐶</m:t>
                    </m:r>
                  </m:oMath>
                </a14:m>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4" name="Hộp Văn bản 3">
                <a:extLst>
                  <a:ext uri="{FF2B5EF4-FFF2-40B4-BE49-F238E27FC236}">
                    <a16:creationId xmlns:a16="http://schemas.microsoft.com/office/drawing/2014/main" id="{D194F485-A7DC-91D1-63E7-8B56BC907163}"/>
                  </a:ext>
                </a:extLst>
              </p:cNvPr>
              <p:cNvSpPr txBox="1">
                <a:spLocks noRot="1" noChangeAspect="1" noMove="1" noResize="1" noEditPoints="1" noAdjustHandles="1" noChangeArrowheads="1" noChangeShapeType="1" noTextEdit="1"/>
              </p:cNvSpPr>
              <p:nvPr/>
            </p:nvSpPr>
            <p:spPr>
              <a:xfrm>
                <a:off x="1453955" y="152257"/>
                <a:ext cx="9696619" cy="1307537"/>
              </a:xfrm>
              <a:prstGeom prst="rect">
                <a:avLst/>
              </a:prstGeom>
              <a:blipFill>
                <a:blip r:embed="rId9"/>
                <a:stretch>
                  <a:fillRect l="-1321" r="-1258" b="-12617"/>
                </a:stretch>
              </a:blipFill>
            </p:spPr>
            <p:txBody>
              <a:bodyPr/>
              <a:lstStyle/>
              <a:p>
                <a:r>
                  <a:rPr lang="en-US">
                    <a:noFill/>
                  </a:rPr>
                  <a:t> </a:t>
                </a:r>
              </a:p>
            </p:txBody>
          </p:sp>
        </mc:Fallback>
      </mc:AlternateContent>
      <p:pic>
        <p:nvPicPr>
          <p:cNvPr id="8" name="Hình ảnh 7">
            <a:extLst>
              <a:ext uri="{FF2B5EF4-FFF2-40B4-BE49-F238E27FC236}">
                <a16:creationId xmlns:a16="http://schemas.microsoft.com/office/drawing/2014/main" id="{539AD298-0692-9CBF-6ABC-83E6D9519D8A}"/>
              </a:ext>
            </a:extLst>
          </p:cNvPr>
          <p:cNvPicPr>
            <a:picLocks noChangeAspect="1"/>
          </p:cNvPicPr>
          <p:nvPr/>
        </p:nvPicPr>
        <p:blipFill>
          <a:blip r:embed="rId10"/>
          <a:stretch>
            <a:fillRect/>
          </a:stretch>
        </p:blipFill>
        <p:spPr>
          <a:xfrm>
            <a:off x="2042896" y="2357103"/>
            <a:ext cx="8512605" cy="1956496"/>
          </a:xfrm>
          <a:prstGeom prst="rect">
            <a:avLst/>
          </a:prstGeom>
        </p:spPr>
      </p:pic>
      <p:graphicFrame>
        <p:nvGraphicFramePr>
          <p:cNvPr id="3" name="Object 2">
            <a:extLst>
              <a:ext uri="{FF2B5EF4-FFF2-40B4-BE49-F238E27FC236}">
                <a16:creationId xmlns:a16="http://schemas.microsoft.com/office/drawing/2014/main" id="{3FE54721-91EF-40DE-BE87-63516BC5C895}"/>
              </a:ext>
            </a:extLst>
          </p:cNvPr>
          <p:cNvGraphicFramePr>
            <a:graphicFrameLocks noChangeAspect="1"/>
          </p:cNvGraphicFramePr>
          <p:nvPr>
            <p:extLst>
              <p:ext uri="{D42A27DB-BD31-4B8C-83A1-F6EECF244321}">
                <p14:modId xmlns:p14="http://schemas.microsoft.com/office/powerpoint/2010/main" val="565743959"/>
              </p:ext>
            </p:extLst>
          </p:nvPr>
        </p:nvGraphicFramePr>
        <p:xfrm>
          <a:off x="9174214" y="5128889"/>
          <a:ext cx="647700" cy="381000"/>
        </p:xfrm>
        <a:graphic>
          <a:graphicData uri="http://schemas.openxmlformats.org/presentationml/2006/ole">
            <mc:AlternateContent xmlns:mc="http://schemas.openxmlformats.org/markup-compatibility/2006">
              <mc:Choice xmlns:v="urn:schemas-microsoft-com:vml" Requires="v">
                <p:oleObj name="Equation" r:id="rId11" imgW="647640" imgH="380880" progId="Equation.DSMT4">
                  <p:embed/>
                </p:oleObj>
              </mc:Choice>
              <mc:Fallback>
                <p:oleObj name="Equation" r:id="rId11" imgW="647640" imgH="380880" progId="Equation.DSMT4">
                  <p:embed/>
                  <p:pic>
                    <p:nvPicPr>
                      <p:cNvPr id="0" name=""/>
                      <p:cNvPicPr/>
                      <p:nvPr/>
                    </p:nvPicPr>
                    <p:blipFill>
                      <a:blip r:embed="rId12"/>
                      <a:stretch>
                        <a:fillRect/>
                      </a:stretch>
                    </p:blipFill>
                    <p:spPr>
                      <a:xfrm>
                        <a:off x="9174214" y="5128889"/>
                        <a:ext cx="647700" cy="381000"/>
                      </a:xfrm>
                      <a:prstGeom prst="rect">
                        <a:avLst/>
                      </a:prstGeom>
                    </p:spPr>
                  </p:pic>
                </p:oleObj>
              </mc:Fallback>
            </mc:AlternateContent>
          </a:graphicData>
        </a:graphic>
      </p:graphicFrame>
    </p:spTree>
    <p:extLst>
      <p:ext uri="{BB962C8B-B14F-4D97-AF65-F5344CB8AC3E}">
        <p14:creationId xmlns:p14="http://schemas.microsoft.com/office/powerpoint/2010/main" val="299741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1000"/>
                                        <p:tgtEl>
                                          <p:spTgt spid="17">
                                            <p:txEl>
                                              <p:pRg st="0" end="0"/>
                                            </p:txEl>
                                          </p:spTgt>
                                        </p:tgtEl>
                                      </p:cBhvr>
                                    </p:animEffect>
                                    <p:anim calcmode="lin" valueType="num">
                                      <p:cBhvr>
                                        <p:cTn id="2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fade">
                                      <p:cBhvr>
                                        <p:cTn id="27" dur="1000"/>
                                        <p:tgtEl>
                                          <p:spTgt spid="17">
                                            <p:txEl>
                                              <p:pRg st="1" end="1"/>
                                            </p:txEl>
                                          </p:spTgt>
                                        </p:tgtEl>
                                      </p:cBhvr>
                                    </p:animEffect>
                                    <p:anim calcmode="lin" valueType="num">
                                      <p:cBhvr>
                                        <p:cTn id="2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1000"/>
                                        <p:tgtEl>
                                          <p:spTgt spid="17">
                                            <p:txEl>
                                              <p:pRg st="2" end="2"/>
                                            </p:txEl>
                                          </p:spTgt>
                                        </p:tgtEl>
                                      </p:cBhvr>
                                    </p:animEffect>
                                    <p:anim calcmode="lin" valueType="num">
                                      <p:cBhvr>
                                        <p:cTn id="4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ổng Hợp] 909+ hình ảnh suy nghĩ rối bời dễ thương nhấ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994" y="94333"/>
            <a:ext cx="2305318" cy="1930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25334" y="94333"/>
            <a:ext cx="625543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Ví dụ</a:t>
            </a:r>
            <a:r>
              <a:rPr lang="vi-VN" sz="2600">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Tính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 ở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a:t>
            </a:r>
          </a:p>
        </p:txBody>
      </p:sp>
      <p:sp>
        <p:nvSpPr>
          <p:cNvPr id="30" name="TextBox 29"/>
          <p:cNvSpPr txBox="1"/>
          <p:nvPr/>
        </p:nvSpPr>
        <p:spPr>
          <a:xfrm>
            <a:off x="700471" y="3281881"/>
            <a:ext cx="10791057"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 Tương tự, tính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D, </a:t>
            </a:r>
            <a:r>
              <a:rPr lang="en-US" sz="2600" err="1">
                <a:latin typeface="Times New Roman" panose="02020603050405020304" pitchFamily="18" charset="0"/>
                <a:cs typeface="Times New Roman" panose="02020603050405020304" pitchFamily="18" charset="0"/>
              </a:rPr>
              <a:t>góc</a:t>
            </a:r>
            <a:r>
              <a:rPr lang="en-US" sz="2600">
                <a:latin typeface="Times New Roman" panose="02020603050405020304" pitchFamily="18" charset="0"/>
                <a:cs typeface="Times New Roman" panose="02020603050405020304" pitchFamily="18" charset="0"/>
              </a:rPr>
              <a:t> P </a:t>
            </a:r>
            <a:r>
              <a:rPr lang="en-US" sz="2600" dirty="0">
                <a:latin typeface="Times New Roman" panose="02020603050405020304" pitchFamily="18" charset="0"/>
                <a:cs typeface="Times New Roman" panose="02020603050405020304" pitchFamily="18" charset="0"/>
              </a:rPr>
              <a:t>ở  </a:t>
            </a:r>
            <a:r>
              <a:rPr lang="en-US" sz="2600" err="1">
                <a:latin typeface="Times New Roman" panose="02020603050405020304" pitchFamily="18" charset="0"/>
                <a:cs typeface="Times New Roman" panose="02020603050405020304" pitchFamily="18" charset="0"/>
              </a:rPr>
              <a:t>hai</a:t>
            </a:r>
            <a:r>
              <a:rPr lang="en-US" sz="2600">
                <a:latin typeface="Times New Roman" panose="02020603050405020304" pitchFamily="18" charset="0"/>
                <a:cs typeface="Times New Roman" panose="02020603050405020304" pitchFamily="18" charset="0"/>
              </a:rPr>
              <a:t> hình b, c và hoàn thành phiếu học tập số 2 theo nhóm bàn (</a:t>
            </a:r>
            <a:r>
              <a:rPr lang="en-US" sz="2600" i="1">
                <a:latin typeface="Times New Roman" panose="02020603050405020304" pitchFamily="18" charset="0"/>
                <a:cs typeface="Times New Roman" panose="02020603050405020304" pitchFamily="18" charset="0"/>
              </a:rPr>
              <a:t>thời gian 5 phút</a:t>
            </a:r>
            <a:r>
              <a:rPr lang="en-US" sz="260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2091FE55-EC24-4107-9EEE-3818F8812BC6}"/>
              </a:ext>
            </a:extLst>
          </p:cNvPr>
          <p:cNvCxnSpPr/>
          <p:nvPr/>
        </p:nvCxnSpPr>
        <p:spPr>
          <a:xfrm>
            <a:off x="2235200" y="4932219"/>
            <a:ext cx="83127" cy="147782"/>
          </a:xfrm>
          <a:prstGeom prst="line">
            <a:avLst/>
          </a:prstGeom>
        </p:spPr>
        <p:style>
          <a:lnRef idx="2">
            <a:schemeClr val="accent3"/>
          </a:lnRef>
          <a:fillRef idx="0">
            <a:schemeClr val="accent3"/>
          </a:fillRef>
          <a:effectRef idx="1">
            <a:schemeClr val="accent3"/>
          </a:effectRef>
          <a:fontRef idx="minor">
            <a:schemeClr val="tx1"/>
          </a:fontRef>
        </p:style>
      </p:cxnSp>
      <p:pic>
        <p:nvPicPr>
          <p:cNvPr id="19" name="Picture 18">
            <a:extLst>
              <a:ext uri="{FF2B5EF4-FFF2-40B4-BE49-F238E27FC236}">
                <a16:creationId xmlns:a16="http://schemas.microsoft.com/office/drawing/2014/main" id="{3F9847C4-137B-4E7E-AA73-EB9CF77AB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25" y="612653"/>
            <a:ext cx="3597655" cy="2669228"/>
          </a:xfrm>
          <a:prstGeom prst="rect">
            <a:avLst/>
          </a:prstGeom>
        </p:spPr>
      </p:pic>
      <p:pic>
        <p:nvPicPr>
          <p:cNvPr id="21" name="Picture 20">
            <a:extLst>
              <a:ext uri="{FF2B5EF4-FFF2-40B4-BE49-F238E27FC236}">
                <a16:creationId xmlns:a16="http://schemas.microsoft.com/office/drawing/2014/main" id="{0E62C1B1-6D20-42E4-9119-6C4CFA9BD4B3}"/>
              </a:ext>
            </a:extLst>
          </p:cNvPr>
          <p:cNvPicPr>
            <a:picLocks noChangeAspect="1"/>
          </p:cNvPicPr>
          <p:nvPr/>
        </p:nvPicPr>
        <p:blipFill rotWithShape="1">
          <a:blip r:embed="rId4">
            <a:extLst>
              <a:ext uri="{28A0092B-C50C-407E-A947-70E740481C1C}">
                <a14:useLocalDpi xmlns:a14="http://schemas.microsoft.com/office/drawing/2010/main" val="0"/>
              </a:ext>
            </a:extLst>
          </a:blip>
          <a:srcRect t="3489"/>
          <a:stretch/>
        </p:blipFill>
        <p:spPr>
          <a:xfrm>
            <a:off x="3125937" y="4146451"/>
            <a:ext cx="6268686" cy="2529472"/>
          </a:xfrm>
          <a:prstGeom prst="rect">
            <a:avLst/>
          </a:prstGeom>
        </p:spPr>
      </p:pic>
    </p:spTree>
    <p:extLst>
      <p:ext uri="{BB962C8B-B14F-4D97-AF65-F5344CB8AC3E}">
        <p14:creationId xmlns:p14="http://schemas.microsoft.com/office/powerpoint/2010/main" val="40011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4349C5C0-F5AA-40EB-ABB0-094589FE7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45" y="1939636"/>
            <a:ext cx="5314055" cy="25264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
            <a:extLst>
              <a:ext uri="{FF2B5EF4-FFF2-40B4-BE49-F238E27FC236}">
                <a16:creationId xmlns:a16="http://schemas.microsoft.com/office/drawing/2014/main" id="{F8AD410B-C22B-43DF-AFD3-079F99FA7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111" y="1384995"/>
            <a:ext cx="2731653" cy="31914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1AB6C76-C56D-4895-B69A-1D633A9E8725}"/>
              </a:ext>
            </a:extLst>
          </p:cNvPr>
          <p:cNvSpPr>
            <a:spLocks noChangeArrowheads="1"/>
          </p:cNvSpPr>
          <p:nvPr/>
        </p:nvSpPr>
        <p:spPr bwMode="auto">
          <a:xfrm>
            <a:off x="781945" y="44738"/>
            <a:ext cx="854528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ko-KR" sz="2800" b="1" i="0"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PHIẾU HỌC TẬP SỐ </a:t>
            </a:r>
            <a:r>
              <a:rPr kumimoji="0" lang="en-US" altLang="ko-KR" sz="2800" b="1" i="0"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2</a:t>
            </a:r>
            <a:endParaRPr kumimoji="0" lang="vi-VN" altLang="ko-KR" sz="2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ko-KR" sz="2800" b="0" i="1"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(Hoạt động cặp đôi </a:t>
            </a:r>
            <a:r>
              <a:rPr kumimoji="0" lang="vi-VN" altLang="ko-KR" sz="2800" b="0" i="1" u="none" strike="noStrike" cap="none" normalizeH="0" baseline="0">
                <a:ln>
                  <a:noFill/>
                </a:ln>
                <a:solidFill>
                  <a:schemeClr val="tx1"/>
                </a:solidFill>
                <a:effectLst/>
                <a:latin typeface="Arial" panose="020B0604020202020204" pitchFamily="34" charset="0"/>
                <a:ea typeface="Malgun Gothic" panose="020B0503020000020004" pitchFamily="34" charset="-127"/>
                <a:cs typeface="Times New Roman" panose="02020603050405020304" pitchFamily="18" charset="0"/>
              </a:rPr>
              <a:t>–</a:t>
            </a:r>
            <a:r>
              <a:rPr kumimoji="0" lang="vi-VN" altLang="ko-KR" sz="2800" b="0" i="1"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 thời gian </a:t>
            </a:r>
            <a:r>
              <a:rPr kumimoji="0" lang="en-US" altLang="ko-KR" sz="2800" b="0" i="1"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5</a:t>
            </a:r>
            <a:r>
              <a:rPr kumimoji="0" lang="vi-VN" altLang="ko-KR" sz="2800" b="0" i="1"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 ph</a:t>
            </a:r>
            <a:r>
              <a:rPr kumimoji="0" lang="vi-VN" altLang="ko-KR" sz="2800" b="0" i="1" u="none" strike="noStrike" cap="none" normalizeH="0" baseline="0">
                <a:ln>
                  <a:noFill/>
                </a:ln>
                <a:solidFill>
                  <a:schemeClr val="tx1"/>
                </a:solidFill>
                <a:effectLst/>
                <a:latin typeface="Arial" panose="020B0604020202020204" pitchFamily="34" charset="0"/>
                <a:ea typeface="Malgun Gothic" panose="020B0503020000020004" pitchFamily="34" charset="-127"/>
                <a:cs typeface="Times New Roman" panose="02020603050405020304" pitchFamily="18" charset="0"/>
              </a:rPr>
              <a:t>ú</a:t>
            </a:r>
            <a:r>
              <a:rPr kumimoji="0" lang="vi-VN" altLang="ko-KR" sz="2800" b="0" i="1"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t)</a:t>
            </a:r>
            <a:endParaRPr kumimoji="0" lang="vi-VN" altLang="ko-KR" sz="2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800" b="1" i="0"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Tính số đo các góc D và góc P trong hai hình dưới đây:</a:t>
            </a:r>
            <a:endParaRPr kumimoji="0" lang="en-US" altLang="ko-KR"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AAFCE66-2C9E-4472-BACE-8B749762F6AB}"/>
              </a:ext>
            </a:extLst>
          </p:cNvPr>
          <p:cNvSpPr txBox="1"/>
          <p:nvPr/>
        </p:nvSpPr>
        <p:spPr>
          <a:xfrm>
            <a:off x="1163782" y="4581771"/>
            <a:ext cx="10446327" cy="1882695"/>
          </a:xfrm>
          <a:prstGeom prst="rect">
            <a:avLst/>
          </a:prstGeom>
          <a:noFill/>
        </p:spPr>
        <p:txBody>
          <a:bodyPr wrap="square" rtlCol="0">
            <a:spAutoFit/>
          </a:bodyPr>
          <a:lstStyle/>
          <a:p>
            <a:pPr>
              <a:lnSpc>
                <a:spcPct val="200000"/>
              </a:lnSpc>
            </a:pPr>
            <a:r>
              <a:rPr lang="en-US" sz="1200">
                <a:latin typeface="Times New Roman" panose="02020603050405020304" pitchFamily="18" charset="0"/>
                <a:cs typeface="Times New Roman" panose="02020603050405020304" pitchFamily="18" charset="0"/>
              </a:rPr>
              <a:t>………………………………………………………………………………………………………………………………………………………………………….. …………………………………………………………………………………………………………………………………………………………………………..</a:t>
            </a:r>
            <a:endParaRPr lang="vi-VN" sz="1200">
              <a:latin typeface="Times New Roman" panose="02020603050405020304" pitchFamily="18" charset="0"/>
              <a:cs typeface="Times New Roman" panose="02020603050405020304" pitchFamily="18" charset="0"/>
            </a:endParaRPr>
          </a:p>
          <a:p>
            <a:pPr>
              <a:lnSpc>
                <a:spcPct val="200000"/>
              </a:lnSpc>
            </a:pPr>
            <a:r>
              <a:rPr lang="en-US" sz="1200">
                <a:latin typeface="Times New Roman" panose="02020603050405020304" pitchFamily="18" charset="0"/>
                <a:cs typeface="Times New Roman" panose="02020603050405020304" pitchFamily="18" charset="0"/>
              </a:rPr>
              <a:t>…………………………………………………………………………………………………………………………………………………………………………..</a:t>
            </a:r>
            <a:endParaRPr lang="vi-VN" sz="1200">
              <a:latin typeface="Times New Roman" panose="02020603050405020304" pitchFamily="18" charset="0"/>
              <a:cs typeface="Times New Roman" panose="02020603050405020304" pitchFamily="18" charset="0"/>
            </a:endParaRPr>
          </a:p>
          <a:p>
            <a:pPr>
              <a:lnSpc>
                <a:spcPct val="200000"/>
              </a:lnSpc>
            </a:pPr>
            <a:r>
              <a:rPr lang="en-US" sz="1200">
                <a:latin typeface="Times New Roman" panose="02020603050405020304" pitchFamily="18" charset="0"/>
                <a:cs typeface="Times New Roman" panose="02020603050405020304" pitchFamily="18" charset="0"/>
              </a:rPr>
              <a:t>…………………………………………………………………………………………………………………………………………………………………………..</a:t>
            </a:r>
            <a:endParaRPr lang="vi-VN" sz="1200">
              <a:latin typeface="Times New Roman" panose="02020603050405020304" pitchFamily="18" charset="0"/>
              <a:cs typeface="Times New Roman" panose="02020603050405020304" pitchFamily="18" charset="0"/>
            </a:endParaRPr>
          </a:p>
          <a:p>
            <a:pPr>
              <a:lnSpc>
                <a:spcPct val="200000"/>
              </a:lnSpc>
            </a:pPr>
            <a:r>
              <a:rPr lang="en-US" sz="1200">
                <a:latin typeface="Times New Roman" panose="02020603050405020304" pitchFamily="18" charset="0"/>
                <a:cs typeface="Times New Roman" panose="02020603050405020304" pitchFamily="18" charset="0"/>
              </a:rPr>
              <a:t>…………………………………………………………………………………………………………………………………………………………………………..</a:t>
            </a:r>
            <a:endParaRPr lang="vi-VN" sz="1200">
              <a:latin typeface="Times New Roman" panose="02020603050405020304" pitchFamily="18" charset="0"/>
              <a:cs typeface="Times New Roman" panose="02020603050405020304" pitchFamily="18" charset="0"/>
            </a:endParaRPr>
          </a:p>
        </p:txBody>
      </p:sp>
      <p:pic>
        <p:nvPicPr>
          <p:cNvPr id="7" name="Online Media 6" title="5 Minute Groovy Themed Timer">
            <a:hlinkClick r:id="" action="ppaction://media"/>
            <a:extLst>
              <a:ext uri="{FF2B5EF4-FFF2-40B4-BE49-F238E27FC236}">
                <a16:creationId xmlns:a16="http://schemas.microsoft.com/office/drawing/2014/main" id="{2B6E99FA-FEEB-47FE-8746-352F379C0CE3}"/>
              </a:ext>
            </a:extLst>
          </p:cNvPr>
          <p:cNvPicPr>
            <a:picLocks noRot="1" noChangeAspect="1"/>
          </p:cNvPicPr>
          <p:nvPr>
            <a:videoFile r:link="rId1"/>
          </p:nvPr>
        </p:nvPicPr>
        <p:blipFill>
          <a:blip r:embed="rId5"/>
          <a:stretch>
            <a:fillRect/>
          </a:stretch>
        </p:blipFill>
        <p:spPr>
          <a:xfrm>
            <a:off x="9276854" y="50078"/>
            <a:ext cx="2829404" cy="2014249"/>
          </a:xfrm>
          <a:prstGeom prst="rect">
            <a:avLst/>
          </a:prstGeom>
        </p:spPr>
      </p:pic>
    </p:spTree>
    <p:extLst>
      <p:ext uri="{BB962C8B-B14F-4D97-AF65-F5344CB8AC3E}">
        <p14:creationId xmlns:p14="http://schemas.microsoft.com/office/powerpoint/2010/main" val="18792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Callout 32"/>
          <p:cNvSpPr/>
          <p:nvPr/>
        </p:nvSpPr>
        <p:spPr>
          <a:xfrm>
            <a:off x="382055" y="3271219"/>
            <a:ext cx="3814621" cy="1114341"/>
          </a:xfrm>
          <a:prstGeom prst="cloudCallout">
            <a:avLst>
              <a:gd name="adj1" fmla="val -4297"/>
              <a:gd name="adj2" fmla="val -114779"/>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3 </a:t>
            </a:r>
            <a:r>
              <a:rPr lang="en-US" sz="2400" dirty="0" err="1">
                <a:solidFill>
                  <a:srgbClr val="FFFF00"/>
                </a:solidFill>
                <a:latin typeface="Times New Roman" panose="02020603050405020304" pitchFamily="18" charset="0"/>
                <a:cs typeface="Times New Roman" panose="02020603050405020304" pitchFamily="18" charset="0"/>
              </a:rPr>
              <a:t>góc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đều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nhọn</a:t>
            </a:r>
            <a:endParaRPr lang="en-US" sz="2400" dirty="0">
              <a:solidFill>
                <a:srgbClr val="FFFF00"/>
              </a:solidFill>
              <a:latin typeface="Times New Roman" panose="02020603050405020304" pitchFamily="18" charset="0"/>
              <a:cs typeface="Times New Roman" panose="02020603050405020304" pitchFamily="18" charset="0"/>
            </a:endParaRPr>
          </a:p>
          <a:p>
            <a:pPr algn="ctr"/>
            <a:r>
              <a:rPr lang="en-US" sz="2400" b="1" dirty="0">
                <a:solidFill>
                  <a:srgbClr val="FFFF00"/>
                </a:solidFill>
                <a:latin typeface="Times New Roman" panose="02020603050405020304" pitchFamily="18" charset="0"/>
                <a:cs typeface="Times New Roman" panose="02020603050405020304" pitchFamily="18" charset="0"/>
              </a:rPr>
              <a:t>Tam </a:t>
            </a:r>
            <a:r>
              <a:rPr lang="en-US" sz="2400" b="1" dirty="0" err="1">
                <a:solidFill>
                  <a:srgbClr val="FFFF00"/>
                </a:solidFill>
                <a:latin typeface="Times New Roman" panose="02020603050405020304" pitchFamily="18" charset="0"/>
                <a:cs typeface="Times New Roman" panose="02020603050405020304" pitchFamily="18" charset="0"/>
              </a:rPr>
              <a:t>giác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nhọn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5" name="Cloud Callout 34"/>
          <p:cNvSpPr/>
          <p:nvPr/>
        </p:nvSpPr>
        <p:spPr>
          <a:xfrm>
            <a:off x="4396344" y="3203110"/>
            <a:ext cx="3698215" cy="1074711"/>
          </a:xfrm>
          <a:prstGeom prst="cloudCallout">
            <a:avLst>
              <a:gd name="adj1" fmla="val -2917"/>
              <a:gd name="adj2" fmla="val -121165"/>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1 </a:t>
            </a:r>
            <a:r>
              <a:rPr lang="en-US" sz="2400" dirty="0" err="1">
                <a:solidFill>
                  <a:srgbClr val="FFFF00"/>
                </a:solidFill>
                <a:latin typeface="Times New Roman" panose="02020603050405020304" pitchFamily="18" charset="0"/>
                <a:cs typeface="Times New Roman" panose="02020603050405020304" pitchFamily="18" charset="0"/>
              </a:rPr>
              <a:t>góc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tù</a:t>
            </a:r>
            <a:endParaRPr lang="en-US" sz="2400" dirty="0">
              <a:solidFill>
                <a:srgbClr val="FFFF00"/>
              </a:solidFill>
              <a:latin typeface="Times New Roman" panose="02020603050405020304" pitchFamily="18" charset="0"/>
              <a:cs typeface="Times New Roman" panose="02020603050405020304" pitchFamily="18" charset="0"/>
            </a:endParaRPr>
          </a:p>
          <a:p>
            <a:pPr algn="ctr"/>
            <a:r>
              <a:rPr lang="en-US" sz="2400" b="1" dirty="0">
                <a:solidFill>
                  <a:srgbClr val="FFFF00"/>
                </a:solidFill>
                <a:latin typeface="Times New Roman" panose="02020603050405020304" pitchFamily="18" charset="0"/>
                <a:cs typeface="Times New Roman" panose="02020603050405020304" pitchFamily="18" charset="0"/>
              </a:rPr>
              <a:t>Tam </a:t>
            </a:r>
            <a:r>
              <a:rPr lang="en-US" sz="2400" b="1" dirty="0" err="1">
                <a:solidFill>
                  <a:srgbClr val="FFFF00"/>
                </a:solidFill>
                <a:latin typeface="Times New Roman" panose="02020603050405020304" pitchFamily="18" charset="0"/>
                <a:cs typeface="Times New Roman" panose="02020603050405020304" pitchFamily="18" charset="0"/>
              </a:rPr>
              <a:t>giác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tù</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6" name="Cloud Callout 35"/>
          <p:cNvSpPr/>
          <p:nvPr/>
        </p:nvSpPr>
        <p:spPr>
          <a:xfrm>
            <a:off x="8493895" y="3284810"/>
            <a:ext cx="3698215" cy="1144911"/>
          </a:xfrm>
          <a:prstGeom prst="cloudCallout">
            <a:avLst>
              <a:gd name="adj1" fmla="val 5303"/>
              <a:gd name="adj2" fmla="val -83922"/>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1 </a:t>
            </a:r>
            <a:r>
              <a:rPr lang="en-US" sz="2400" dirty="0" err="1">
                <a:solidFill>
                  <a:srgbClr val="FFFF00"/>
                </a:solidFill>
                <a:latin typeface="Times New Roman" panose="02020603050405020304" pitchFamily="18" charset="0"/>
                <a:cs typeface="Times New Roman" panose="02020603050405020304" pitchFamily="18" charset="0"/>
              </a:rPr>
              <a:t>góc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vuông</a:t>
            </a:r>
            <a:endParaRPr lang="en-US" sz="2400" dirty="0">
              <a:solidFill>
                <a:srgbClr val="FFFF00"/>
              </a:solidFill>
              <a:latin typeface="Times New Roman" panose="02020603050405020304" pitchFamily="18" charset="0"/>
              <a:cs typeface="Times New Roman" panose="02020603050405020304" pitchFamily="18" charset="0"/>
            </a:endParaRPr>
          </a:p>
          <a:p>
            <a:pPr algn="ctr"/>
            <a:r>
              <a:rPr lang="en-US" sz="2400" b="1" dirty="0">
                <a:solidFill>
                  <a:srgbClr val="FFFF00"/>
                </a:solidFill>
                <a:latin typeface="Times New Roman" panose="02020603050405020304" pitchFamily="18" charset="0"/>
                <a:cs typeface="Times New Roman" panose="02020603050405020304" pitchFamily="18" charset="0"/>
              </a:rPr>
              <a:t>Tam </a:t>
            </a:r>
            <a:r>
              <a:rPr lang="en-US" sz="2400" b="1" dirty="0" err="1">
                <a:solidFill>
                  <a:srgbClr val="FFFF00"/>
                </a:solidFill>
                <a:latin typeface="Times New Roman" panose="02020603050405020304" pitchFamily="18" charset="0"/>
                <a:cs typeface="Times New Roman" panose="02020603050405020304" pitchFamily="18" charset="0"/>
              </a:rPr>
              <a:t>giác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vuông</a:t>
            </a:r>
            <a:endParaRPr lang="en-US" sz="24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id="{6A27C247-708F-4C08-98D2-7395C72572F5}"/>
              </a:ext>
            </a:extLst>
          </p:cNvPr>
          <p:cNvGraphicFramePr>
            <a:graphicFrameLocks noChangeAspect="1"/>
          </p:cNvGraphicFramePr>
          <p:nvPr>
            <p:extLst>
              <p:ext uri="{D42A27DB-BD31-4B8C-83A1-F6EECF244321}">
                <p14:modId xmlns:p14="http://schemas.microsoft.com/office/powerpoint/2010/main" val="1955306044"/>
              </p:ext>
            </p:extLst>
          </p:nvPr>
        </p:nvGraphicFramePr>
        <p:xfrm>
          <a:off x="4927600" y="2641600"/>
          <a:ext cx="914400" cy="336550"/>
        </p:xfrm>
        <a:graphic>
          <a:graphicData uri="http://schemas.openxmlformats.org/presentationml/2006/ole">
            <mc:AlternateContent xmlns:mc="http://schemas.openxmlformats.org/markup-compatibility/2006">
              <mc:Choice xmlns:v="urn:schemas-microsoft-com:vml" Requires="v">
                <p:oleObj name="Equation" r:id="rId2" imgW="914400" imgH="336960" progId="Equation.DSMT4">
                  <p:embed/>
                </p:oleObj>
              </mc:Choice>
              <mc:Fallback>
                <p:oleObj name="Equation" r:id="rId2" imgW="914400" imgH="336960" progId="Equation.DSMT4">
                  <p:embed/>
                  <p:pic>
                    <p:nvPicPr>
                      <p:cNvPr id="0" name=""/>
                      <p:cNvPicPr/>
                      <p:nvPr/>
                    </p:nvPicPr>
                    <p:blipFill>
                      <a:blip r:embed="rId3"/>
                      <a:stretch>
                        <a:fillRect/>
                      </a:stretch>
                    </p:blipFill>
                    <p:spPr>
                      <a:xfrm>
                        <a:off x="4927600" y="2641600"/>
                        <a:ext cx="914400" cy="336550"/>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0450E276-CACF-4FE3-9660-0E6E1909E033}"/>
              </a:ext>
            </a:extLst>
          </p:cNvPr>
          <p:cNvPicPr>
            <a:picLocks noChangeAspect="1"/>
          </p:cNvPicPr>
          <p:nvPr/>
        </p:nvPicPr>
        <p:blipFill rotWithShape="1">
          <a:blip r:embed="rId4">
            <a:extLst>
              <a:ext uri="{28A0092B-C50C-407E-A947-70E740481C1C}">
                <a14:useLocalDpi xmlns:a14="http://schemas.microsoft.com/office/drawing/2010/main" val="0"/>
              </a:ext>
            </a:extLst>
          </a:blip>
          <a:srcRect t="4079" b="7867"/>
          <a:stretch/>
        </p:blipFill>
        <p:spPr>
          <a:xfrm>
            <a:off x="0" y="207574"/>
            <a:ext cx="3391411" cy="2215645"/>
          </a:xfrm>
          <a:prstGeom prst="rect">
            <a:avLst/>
          </a:prstGeom>
        </p:spPr>
      </p:pic>
      <p:pic>
        <p:nvPicPr>
          <p:cNvPr id="21" name="Picture 7">
            <a:extLst>
              <a:ext uri="{FF2B5EF4-FFF2-40B4-BE49-F238E27FC236}">
                <a16:creationId xmlns:a16="http://schemas.microsoft.com/office/drawing/2014/main" id="{E9B353E7-94A6-4923-B69D-F3CF0479AE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58" t="12217" b="11506"/>
          <a:stretch/>
        </p:blipFill>
        <p:spPr bwMode="auto">
          <a:xfrm>
            <a:off x="3814793" y="548269"/>
            <a:ext cx="4625919" cy="175029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6854429-3737-4FC9-BF55-FDB8883923A6}"/>
              </a:ext>
            </a:extLst>
          </p:cNvPr>
          <p:cNvGrpSpPr/>
          <p:nvPr/>
        </p:nvGrpSpPr>
        <p:grpSpPr>
          <a:xfrm>
            <a:off x="9114056" y="23100"/>
            <a:ext cx="2751026" cy="2955050"/>
            <a:chOff x="1041799" y="3709275"/>
            <a:chExt cx="2751026" cy="2955050"/>
          </a:xfrm>
        </p:grpSpPr>
        <p:pic>
          <p:nvPicPr>
            <p:cNvPr id="22" name="Picture 8">
              <a:extLst>
                <a:ext uri="{FF2B5EF4-FFF2-40B4-BE49-F238E27FC236}">
                  <a16:creationId xmlns:a16="http://schemas.microsoft.com/office/drawing/2014/main" id="{C2F4861B-B33A-4FCC-83D4-23344D2847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0" b="2941"/>
            <a:stretch/>
          </p:blipFill>
          <p:spPr bwMode="auto">
            <a:xfrm>
              <a:off x="1228836" y="3709275"/>
              <a:ext cx="2376952" cy="2637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5B03B7-469E-4A56-BD70-F07AEFAA2824}"/>
                </a:ext>
              </a:extLst>
            </p:cNvPr>
            <p:cNvSpPr txBox="1"/>
            <p:nvPr/>
          </p:nvSpPr>
          <p:spPr>
            <a:xfrm rot="16200000">
              <a:off x="196672" y="4835345"/>
              <a:ext cx="2064327" cy="374073"/>
            </a:xfrm>
            <a:prstGeom prst="rect">
              <a:avLst/>
            </a:prstGeom>
            <a:noFill/>
          </p:spPr>
          <p:txBody>
            <a:bodyPr wrap="square" rtlCol="0">
              <a:spAutoFit/>
            </a:bodyPr>
            <a:lstStyle/>
            <a:p>
              <a:r>
                <a:rPr lang="vi-VN" b="1" i="1">
                  <a:latin typeface="+mj-lt"/>
                </a:rPr>
                <a:t>Cạnh góc vuông</a:t>
              </a:r>
            </a:p>
          </p:txBody>
        </p:sp>
        <p:sp>
          <p:nvSpPr>
            <p:cNvPr id="25" name="TextBox 24">
              <a:extLst>
                <a:ext uri="{FF2B5EF4-FFF2-40B4-BE49-F238E27FC236}">
                  <a16:creationId xmlns:a16="http://schemas.microsoft.com/office/drawing/2014/main" id="{61DD9067-DB5C-45EE-93D7-FAE9194F6768}"/>
                </a:ext>
              </a:extLst>
            </p:cNvPr>
            <p:cNvSpPr txBox="1"/>
            <p:nvPr/>
          </p:nvSpPr>
          <p:spPr>
            <a:xfrm>
              <a:off x="1576097" y="6290252"/>
              <a:ext cx="2216728" cy="374073"/>
            </a:xfrm>
            <a:prstGeom prst="rect">
              <a:avLst/>
            </a:prstGeom>
            <a:noFill/>
          </p:spPr>
          <p:txBody>
            <a:bodyPr wrap="square" rtlCol="0">
              <a:spAutoFit/>
            </a:bodyPr>
            <a:lstStyle/>
            <a:p>
              <a:r>
                <a:rPr lang="vi-VN" b="1" i="1">
                  <a:latin typeface="+mj-lt"/>
                </a:rPr>
                <a:t>Cạnh góc vuông</a:t>
              </a:r>
            </a:p>
          </p:txBody>
        </p:sp>
        <p:sp>
          <p:nvSpPr>
            <p:cNvPr id="7" name="TextBox 6">
              <a:extLst>
                <a:ext uri="{FF2B5EF4-FFF2-40B4-BE49-F238E27FC236}">
                  <a16:creationId xmlns:a16="http://schemas.microsoft.com/office/drawing/2014/main" id="{57468152-2A2F-496F-8737-CF38462AEDBC}"/>
                </a:ext>
              </a:extLst>
            </p:cNvPr>
            <p:cNvSpPr txBox="1"/>
            <p:nvPr/>
          </p:nvSpPr>
          <p:spPr>
            <a:xfrm rot="2974922">
              <a:off x="2049614" y="4837715"/>
              <a:ext cx="1494659" cy="369332"/>
            </a:xfrm>
            <a:prstGeom prst="rect">
              <a:avLst/>
            </a:prstGeom>
            <a:noFill/>
          </p:spPr>
          <p:txBody>
            <a:bodyPr wrap="square" rtlCol="0">
              <a:spAutoFit/>
            </a:bodyPr>
            <a:lstStyle/>
            <a:p>
              <a:r>
                <a:rPr lang="vi-VN" sz="1800" b="1" i="1">
                  <a:latin typeface="+mj-lt"/>
                </a:rPr>
                <a:t>Cạnh huyền</a:t>
              </a:r>
              <a:endParaRPr lang="en-US" sz="1800" b="1" i="1">
                <a:latin typeface="+mj-lt"/>
              </a:endParaRPr>
            </a:p>
          </p:txBody>
        </p:sp>
        <p:sp>
          <p:nvSpPr>
            <p:cNvPr id="9" name="TextBox 8">
              <a:extLst>
                <a:ext uri="{FF2B5EF4-FFF2-40B4-BE49-F238E27FC236}">
                  <a16:creationId xmlns:a16="http://schemas.microsoft.com/office/drawing/2014/main" id="{367C3C57-0BBB-4B5F-905F-D31D5EC18BDC}"/>
                </a:ext>
              </a:extLst>
            </p:cNvPr>
            <p:cNvSpPr txBox="1"/>
            <p:nvPr/>
          </p:nvSpPr>
          <p:spPr>
            <a:xfrm>
              <a:off x="1482579" y="4333683"/>
              <a:ext cx="595716" cy="338554"/>
            </a:xfrm>
            <a:prstGeom prst="rect">
              <a:avLst/>
            </a:prstGeom>
            <a:noFill/>
          </p:spPr>
          <p:txBody>
            <a:bodyPr wrap="square" rtlCol="0">
              <a:spAutoFit/>
            </a:bodyPr>
            <a:lstStyle/>
            <a:p>
              <a:r>
                <a:rPr lang="en-US" sz="1600"/>
                <a:t>35</a:t>
              </a:r>
              <a:r>
                <a:rPr lang="en-US" sz="1600" baseline="30000"/>
                <a:t>0</a:t>
              </a:r>
              <a:endParaRPr lang="vi-VN" sz="1600"/>
            </a:p>
          </p:txBody>
        </p:sp>
      </p:grpSp>
      <p:sp>
        <p:nvSpPr>
          <p:cNvPr id="28" name="TextBox 27">
            <a:extLst>
              <a:ext uri="{FF2B5EF4-FFF2-40B4-BE49-F238E27FC236}">
                <a16:creationId xmlns:a16="http://schemas.microsoft.com/office/drawing/2014/main" id="{4E99F192-D815-431F-80F9-A645AA2B3B80}"/>
              </a:ext>
            </a:extLst>
          </p:cNvPr>
          <p:cNvSpPr txBox="1"/>
          <p:nvPr/>
        </p:nvSpPr>
        <p:spPr>
          <a:xfrm>
            <a:off x="5462877" y="868110"/>
            <a:ext cx="595716" cy="338554"/>
          </a:xfrm>
          <a:prstGeom prst="rect">
            <a:avLst/>
          </a:prstGeom>
          <a:noFill/>
        </p:spPr>
        <p:txBody>
          <a:bodyPr wrap="square" rtlCol="0">
            <a:spAutoFit/>
          </a:bodyPr>
          <a:lstStyle/>
          <a:p>
            <a:r>
              <a:rPr lang="en-US" sz="1600"/>
              <a:t>110</a:t>
            </a:r>
            <a:r>
              <a:rPr lang="en-US" sz="1600" baseline="30000"/>
              <a:t>0</a:t>
            </a:r>
            <a:endParaRPr lang="vi-VN" sz="1600"/>
          </a:p>
        </p:txBody>
      </p:sp>
      <p:sp>
        <p:nvSpPr>
          <p:cNvPr id="29" name="TextBox 28">
            <a:extLst>
              <a:ext uri="{FF2B5EF4-FFF2-40B4-BE49-F238E27FC236}">
                <a16:creationId xmlns:a16="http://schemas.microsoft.com/office/drawing/2014/main" id="{E84721EE-8316-4E42-B77F-231AE9CD4365}"/>
              </a:ext>
            </a:extLst>
          </p:cNvPr>
          <p:cNvSpPr txBox="1"/>
          <p:nvPr/>
        </p:nvSpPr>
        <p:spPr>
          <a:xfrm>
            <a:off x="2009134" y="563441"/>
            <a:ext cx="595716" cy="338554"/>
          </a:xfrm>
          <a:prstGeom prst="rect">
            <a:avLst/>
          </a:prstGeom>
          <a:noFill/>
        </p:spPr>
        <p:txBody>
          <a:bodyPr wrap="square" rtlCol="0">
            <a:spAutoFit/>
          </a:bodyPr>
          <a:lstStyle/>
          <a:p>
            <a:r>
              <a:rPr lang="en-US" sz="1600"/>
              <a:t>70</a:t>
            </a:r>
            <a:r>
              <a:rPr lang="en-US" sz="1600" baseline="30000"/>
              <a:t>0</a:t>
            </a:r>
            <a:endParaRPr lang="vi-VN" sz="1600"/>
          </a:p>
        </p:txBody>
      </p:sp>
    </p:spTree>
    <p:extLst>
      <p:ext uri="{BB962C8B-B14F-4D97-AF65-F5344CB8AC3E}">
        <p14:creationId xmlns:p14="http://schemas.microsoft.com/office/powerpoint/2010/main" val="28764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710330"/>
            <a:ext cx="5042129"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 tay</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t>
              </a: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à</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112530" y="1286690"/>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Mất</a:t>
              </a:r>
              <a:r>
                <a:rPr lang="en-GB" sz="24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lượt</a:t>
              </a:r>
              <a:endPar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9084516" y="2177618"/>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Quà </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95892"/>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Vỗ tay</a:t>
              </a:r>
              <a:endParaRPr kumimoji="0" lang="vi-VN" sz="24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24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70C0"/>
                  </a:solidFill>
                  <a:latin typeface="Tahoma" panose="020B0604030504040204" pitchFamily="34" charset="0"/>
                  <a:ea typeface="Tahoma" panose="020B0604030504040204" pitchFamily="34" charset="0"/>
                  <a:cs typeface="Tahoma" panose="020B0604030504040204" pitchFamily="34" charset="0"/>
                </a:rPr>
                <a:t>Vỗ</a:t>
              </a:r>
              <a:r>
                <a:rPr lang="en-GB" sz="2800" b="1" noProof="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GB" sz="2800" b="1" noProof="0"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652985" y="3599692"/>
              <a:ext cx="2512119" cy="1104023"/>
            </a:xfrm>
            <a:prstGeom prst="rect">
              <a:avLst/>
            </a:prstGeom>
            <a:noFill/>
          </p:spPr>
          <p:txBody>
            <a:bodyPr wrap="square" rtlCol="0">
              <a:spAutoFit/>
            </a:bodyPr>
            <a:lstStyle/>
            <a:p>
              <a:pPr algn="ctr">
                <a:defRPr/>
              </a:pP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1 điểm</a:t>
              </a:r>
              <a:r>
                <a:rPr kumimoji="0" lang="en-US" sz="2800" b="1"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vi-VN"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10128217" y="5929809"/>
            <a:ext cx="1697988" cy="5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360086" y="232864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C00000"/>
                </a:solidFill>
                <a:latin typeface="Tahoma" panose="020B0604030504040204" pitchFamily="34" charset="0"/>
                <a:ea typeface="Tahoma" panose="020B0604030504040204" pitchFamily="34" charset="0"/>
                <a:cs typeface="Tahoma" panose="020B0604030504040204" pitchFamily="34" charset="0"/>
                <a:hlinkClick r:id="" action="ppaction://noaction"/>
              </a:rPr>
              <a:t>1</a:t>
            </a:r>
            <a:endParaRPr kumimoji="0" lang="vi-VN" sz="4400" b="1" i="0"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59310" y="3834941"/>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hlinkClick r:id="" action="ppaction://noaction"/>
              </a:rPr>
              <a:t>3</a:t>
            </a:r>
            <a:endParaRPr kumimoji="0" lang="vi-VN"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350489" y="3822062"/>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sng" strike="noStrike" kern="1200" cap="none" spc="0" normalizeH="0" baseline="0" noProof="0" dirty="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sng" strike="noStrike" kern="1200" cap="none" spc="0" normalizeH="0" baseline="0" noProof="0" dirty="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86302" y="241265"/>
            <a:ext cx="4628190"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1830" y="710330"/>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629167"/>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2" y="-693733"/>
            <a:ext cx="609600" cy="609600"/>
          </a:xfrm>
          <a:prstGeom prst="rect">
            <a:avLst/>
          </a:prstGeom>
        </p:spPr>
      </p:pic>
      <p:sp>
        <p:nvSpPr>
          <p:cNvPr id="31" name="Isosceles Triangle 3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56246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ounded Rectangle 62">
            <a:hlinkClick r:id="rId13" action="ppaction://hlinksldjump"/>
          </p:cNvPr>
          <p:cNvSpPr/>
          <p:nvPr/>
        </p:nvSpPr>
        <p:spPr>
          <a:xfrm>
            <a:off x="2850883" y="2373535"/>
            <a:ext cx="1337688" cy="1337688"/>
          </a:xfrm>
          <a:prstGeom prst="roundRect">
            <a:avLst/>
          </a:prstGeom>
          <a:solidFill>
            <a:srgbClr val="92D05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u="sng" dirty="0">
                <a:solidFill>
                  <a:srgbClr val="C00000"/>
                </a:solidFill>
                <a:latin typeface="Tahoma" panose="020B0604030504040204" pitchFamily="34" charset="0"/>
                <a:ea typeface="Tahoma" panose="020B0604030504040204" pitchFamily="34" charset="0"/>
                <a:cs typeface="Tahoma" panose="020B0604030504040204" pitchFamily="34" charset="0"/>
              </a:rPr>
              <a:t>2</a:t>
            </a:r>
            <a:endParaRPr kumimoji="0" lang="vi-VN" sz="4400" b="1" i="0" u="sng"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ction Button: End 4">
            <a:hlinkClick r:id="rId14" action="ppaction://hlinksldjump"/>
          </p:cNvPr>
          <p:cNvSpPr/>
          <p:nvPr/>
        </p:nvSpPr>
        <p:spPr>
          <a:xfrm>
            <a:off x="450762" y="5929809"/>
            <a:ext cx="573706" cy="4581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0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2.96296E-6 L -3.7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after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000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000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63"/>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afterEffect">
                                  <p:stCondLst>
                                    <p:cond delay="0"/>
                                  </p:stCondLst>
                                  <p:childTnLst>
                                    <p:animClr clrSpc="rgb" dir="cw">
                                      <p:cBhvr>
                                        <p:cTn id="184" dur="500" fill="hold"/>
                                        <p:tgtEl>
                                          <p:spTgt spid="63"/>
                                        </p:tgtEl>
                                        <p:attrNameLst>
                                          <p:attrName>fillcolor</p:attrName>
                                        </p:attrNameLst>
                                      </p:cBhvr>
                                      <p:to>
                                        <a:srgbClr val="000000"/>
                                      </p:to>
                                    </p:animClr>
                                    <p:set>
                                      <p:cBhvr>
                                        <p:cTn id="185" dur="500" fill="hold"/>
                                        <p:tgtEl>
                                          <p:spTgt spid="63"/>
                                        </p:tgtEl>
                                        <p:attrNameLst>
                                          <p:attrName>fill.type</p:attrName>
                                        </p:attrNameLst>
                                      </p:cBhvr>
                                      <p:to>
                                        <p:strVal val="solid"/>
                                      </p:to>
                                    </p:set>
                                    <p:set>
                                      <p:cBhvr>
                                        <p:cTn id="186"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169" y="2820473"/>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3169" y="172495"/>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2718" y="894630"/>
            <a:ext cx="5576764" cy="1607820"/>
          </a:xfrm>
          <a:prstGeom prst="wedgeRoundRectCallout">
            <a:avLst>
              <a:gd name="adj1" fmla="val 62743"/>
              <a:gd name="adj2" fmla="val -15721"/>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latin typeface="Times New Roman" panose="02020603050405020304" pitchFamily="18" charset="0"/>
                <a:cs typeface="Times New Roman" panose="02020603050405020304" pitchFamily="18" charset="0"/>
              </a:rPr>
              <a:t>Cho tam </a:t>
            </a:r>
            <a:r>
              <a:rPr lang="en-US" sz="3200" err="1">
                <a:solidFill>
                  <a:srgbClr val="FFFF00"/>
                </a:solidFill>
                <a:latin typeface="Times New Roman" panose="02020603050405020304" pitchFamily="18" charset="0"/>
                <a:cs typeface="Times New Roman" panose="02020603050405020304" pitchFamily="18" charset="0"/>
              </a:rPr>
              <a:t>giác</a:t>
            </a:r>
            <a:r>
              <a:rPr lang="en-US" sz="3200">
                <a:solidFill>
                  <a:srgbClr val="FFFF00"/>
                </a:solidFill>
                <a:latin typeface="Times New Roman" panose="02020603050405020304" pitchFamily="18" charset="0"/>
                <a:cs typeface="Times New Roman" panose="02020603050405020304" pitchFamily="18" charset="0"/>
              </a:rPr>
              <a:t> ABC</a:t>
            </a:r>
            <a:r>
              <a:rPr lang="vi-VN" sz="3200">
                <a:solidFill>
                  <a:srgbClr val="FFFF00"/>
                </a:solidFill>
                <a:latin typeface="Times New Roman" panose="02020603050405020304" pitchFamily="18" charset="0"/>
                <a:cs typeface="Times New Roman" panose="02020603050405020304" pitchFamily="18" charset="0"/>
              </a:rPr>
              <a:t> vuông tại A. Tính tổng hai góc B và C.</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606" y="2730321"/>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580093"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A</a:t>
            </a:r>
            <a:r>
              <a:rPr lang="en-US" sz="2400">
                <a:solidFill>
                  <a:srgbClr val="002060"/>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4</a:t>
            </a:r>
            <a:r>
              <a:rPr lang="en-US" sz="2400" b="1">
                <a:solidFill>
                  <a:schemeClr val="tx1"/>
                </a:solidFill>
                <a:latin typeface="Times New Roman" panose="02020603050405020304" pitchFamily="18" charset="0"/>
                <a:cs typeface="Times New Roman" panose="02020603050405020304" pitchFamily="18" charset="0"/>
              </a:rPr>
              <a:t>0</a:t>
            </a:r>
            <a:r>
              <a:rPr lang="en-US" sz="2400" b="1" baseline="30000">
                <a:solidFill>
                  <a:schemeClr val="tx1"/>
                </a:solidFill>
                <a:latin typeface="Times New Roman" panose="02020603050405020304" pitchFamily="18" charset="0"/>
                <a:cs typeface="Times New Roman" panose="02020603050405020304" pitchFamily="18" charset="0"/>
              </a:rPr>
              <a:t>0</a:t>
            </a:r>
            <a:r>
              <a:rPr lang="en-US" sz="2400" b="1">
                <a:solidFill>
                  <a:schemeClr val="tx1"/>
                </a:solidFill>
                <a:latin typeface="Times New Roman" panose="02020603050405020304" pitchFamily="18" charset="0"/>
                <a:cs typeface="Times New Roman" panose="02020603050405020304" pitchFamily="18" charset="0"/>
              </a:rPr>
              <a:t> </a:t>
            </a:r>
            <a:r>
              <a:rPr lang="en-US" sz="240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295" y="2730321"/>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62625"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a:t>
            </a:r>
            <a:r>
              <a:rPr lang="en-US" sz="2400">
                <a:solidFill>
                  <a:srgbClr val="002060"/>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100</a:t>
            </a:r>
            <a:r>
              <a:rPr lang="en-US" sz="2800" b="1" baseline="30000">
                <a:solidFill>
                  <a:schemeClr val="tx1"/>
                </a:solidFill>
                <a:latin typeface="Times New Roman" panose="02020603050405020304" pitchFamily="18" charset="0"/>
                <a:cs typeface="Times New Roman" panose="02020603050405020304" pitchFamily="18" charset="0"/>
              </a:rPr>
              <a:t>0</a:t>
            </a:r>
            <a:r>
              <a:rPr lang="en-US" sz="2400" b="1">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144" y="2730321"/>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38412"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 </a:t>
            </a:r>
            <a:r>
              <a:rPr lang="en-US" sz="2800" b="1" dirty="0">
                <a:solidFill>
                  <a:schemeClr val="tx1"/>
                </a:solidFill>
                <a:latin typeface="Times New Roman" panose="02020603050405020304" pitchFamily="18" charset="0"/>
                <a:cs typeface="Times New Roman" panose="02020603050405020304" pitchFamily="18" charset="0"/>
              </a:rPr>
              <a:t>140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4000" b="1" dirty="0">
                <a:solidFill>
                  <a:schemeClr val="tx1"/>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826" y="2592664"/>
            <a:ext cx="2383353" cy="272719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571460" y="5308439"/>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D</a:t>
            </a:r>
            <a:r>
              <a:rPr lang="en-US" sz="4000" b="1">
                <a:solidFill>
                  <a:schemeClr val="tx1"/>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90</a:t>
            </a:r>
            <a:r>
              <a:rPr lang="en-US" sz="2800" b="1" baseline="30000">
                <a:solidFill>
                  <a:schemeClr val="tx1"/>
                </a:solidFill>
                <a:latin typeface="Times New Roman" panose="02020603050405020304" pitchFamily="18" charset="0"/>
                <a:cs typeface="Times New Roman" panose="02020603050405020304" pitchFamily="18" charset="0"/>
              </a:rPr>
              <a:t>0</a:t>
            </a:r>
            <a:r>
              <a:rPr lang="en-US" sz="2800" b="1">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9850" y="4672"/>
            <a:ext cx="2130711" cy="1015663"/>
          </a:xfrm>
          <a:prstGeom prst="rect">
            <a:avLst/>
          </a:prstGeom>
          <a:noFill/>
        </p:spPr>
        <p:txBody>
          <a:bodyPr wrap="none" rtlCol="0">
            <a:spAutoFit/>
          </a:bodyPr>
          <a:lstStyle/>
          <a:p>
            <a:r>
              <a:rPr lang="en-US" sz="6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Câu</a:t>
            </a:r>
            <a:r>
              <a:rPr lang="vi-VN" sz="6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a:t>
            </a:r>
            <a:endPar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Action Button: Beginning 2">
            <a:hlinkClick r:id="rId7" action="ppaction://hlinksldjump" highlightClick="1"/>
          </p:cNvPr>
          <p:cNvSpPr/>
          <p:nvPr/>
        </p:nvSpPr>
        <p:spPr>
          <a:xfrm>
            <a:off x="10655179" y="5989711"/>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18DC2E8-03BF-4A0A-8781-D48F8D192992}"/>
              </a:ext>
            </a:extLst>
          </p:cNvPr>
          <p:cNvPicPr>
            <a:picLocks noChangeAspect="1"/>
          </p:cNvPicPr>
          <p:nvPr/>
        </p:nvPicPr>
        <p:blipFill>
          <a:blip r:embed="rId8"/>
          <a:stretch>
            <a:fillRect/>
          </a:stretch>
        </p:blipFill>
        <p:spPr>
          <a:xfrm>
            <a:off x="6472520" y="230865"/>
            <a:ext cx="4308394" cy="2456606"/>
          </a:xfrm>
          <a:prstGeom prst="rect">
            <a:avLst/>
          </a:prstGeom>
        </p:spPr>
      </p:pic>
    </p:spTree>
    <p:extLst>
      <p:ext uri="{BB962C8B-B14F-4D97-AF65-F5344CB8AC3E}">
        <p14:creationId xmlns:p14="http://schemas.microsoft.com/office/powerpoint/2010/main" val="36213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774" y="2775397"/>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351" y="289239"/>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749201" y="873427"/>
            <a:ext cx="5296966" cy="1607820"/>
          </a:xfrm>
          <a:prstGeom prst="wedgeRoundRectCallout">
            <a:avLst>
              <a:gd name="adj1" fmla="val 62786"/>
              <a:gd name="adj2" fmla="val 8254"/>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Chọn câu </a:t>
            </a:r>
            <a:r>
              <a:rPr lang="en-US" sz="3200" dirty="0" err="1">
                <a:solidFill>
                  <a:srgbClr val="FFFF00"/>
                </a:solidFill>
                <a:latin typeface="Times New Roman" panose="02020603050405020304" pitchFamily="18" charset="0"/>
                <a:cs typeface="Times New Roman" panose="02020603050405020304" pitchFamily="18" charset="0"/>
              </a:rPr>
              <a:t>trả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lời</a:t>
            </a:r>
            <a:r>
              <a:rPr lang="en-US" sz="3200"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sai</a:t>
            </a:r>
            <a:r>
              <a:rPr lang="en-US" sz="4000" b="1" dirty="0">
                <a:solidFill>
                  <a:srgbClr val="00B0F0"/>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490" y="2655742"/>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71204" y="5152225"/>
            <a:ext cx="2246369" cy="1531910"/>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spc="-150" dirty="0">
                <a:solidFill>
                  <a:schemeClr val="tx1"/>
                </a:solidFill>
                <a:latin typeface="Times New Roman" panose="02020603050405020304" pitchFamily="18" charset="0"/>
                <a:cs typeface="Times New Roman" panose="02020603050405020304" pitchFamily="18" charset="0"/>
              </a:rPr>
              <a:t>A</a:t>
            </a:r>
            <a:r>
              <a:rPr lang="en-US" sz="3600" spc="-150" dirty="0">
                <a:solidFill>
                  <a:srgbClr val="002060"/>
                </a:solidFill>
                <a:latin typeface="Times New Roman" panose="02020603050405020304" pitchFamily="18" charset="0"/>
                <a:cs typeface="Times New Roman" panose="02020603050405020304" pitchFamily="18" charset="0"/>
              </a:rPr>
              <a:t>.</a:t>
            </a:r>
            <a:r>
              <a:rPr lang="en-US" sz="2400" spc="-150" dirty="0">
                <a:solidFill>
                  <a:srgbClr val="002060"/>
                </a:solidFill>
                <a:latin typeface="Times New Roman" panose="02020603050405020304" pitchFamily="18" charset="0"/>
                <a:cs typeface="Times New Roman" panose="02020603050405020304" pitchFamily="18" charset="0"/>
              </a:rPr>
              <a:t> </a:t>
            </a:r>
            <a:r>
              <a:rPr lang="en-US" sz="2400" spc="-150" dirty="0">
                <a:solidFill>
                  <a:schemeClr val="tx1"/>
                </a:solidFill>
                <a:latin typeface="Times New Roman" panose="02020603050405020304" pitchFamily="18" charset="0"/>
                <a:cs typeface="Times New Roman" panose="02020603050405020304" pitchFamily="18" charset="0"/>
              </a:rPr>
              <a:t>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có</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một</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góc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vuông</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là</a:t>
            </a:r>
            <a:r>
              <a:rPr lang="en-US" sz="2400" spc="-150" dirty="0">
                <a:solidFill>
                  <a:schemeClr val="tx1"/>
                </a:solidFill>
                <a:latin typeface="Times New Roman" panose="02020603050405020304" pitchFamily="18" charset="0"/>
                <a:cs typeface="Times New Roman" panose="02020603050405020304" pitchFamily="18" charset="0"/>
              </a:rPr>
              <a:t> 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vuông</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816" y="260877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6128344" y="5065059"/>
            <a:ext cx="2263357" cy="1619075"/>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spc="-150" dirty="0">
                <a:solidFill>
                  <a:schemeClr val="tx1"/>
                </a:solidFill>
                <a:latin typeface="Times New Roman" panose="02020603050405020304" pitchFamily="18" charset="0"/>
                <a:cs typeface="Times New Roman" panose="02020603050405020304" pitchFamily="18" charset="0"/>
              </a:rPr>
              <a:t>C.</a:t>
            </a:r>
            <a:r>
              <a:rPr lang="en-US" sz="3600" spc="-150" dirty="0">
                <a:solidFill>
                  <a:srgbClr val="002060"/>
                </a:solidFill>
                <a:latin typeface="Times New Roman" panose="02020603050405020304" pitchFamily="18" charset="0"/>
                <a:cs typeface="Times New Roman" panose="02020603050405020304" pitchFamily="18" charset="0"/>
              </a:rPr>
              <a:t> </a:t>
            </a:r>
            <a:r>
              <a:rPr lang="en-US" sz="2400" spc="-150" dirty="0">
                <a:solidFill>
                  <a:schemeClr val="tx1"/>
                </a:solidFill>
                <a:latin typeface="Times New Roman" panose="02020603050405020304" pitchFamily="18" charset="0"/>
                <a:cs typeface="Times New Roman" panose="02020603050405020304" pitchFamily="18" charset="0"/>
              </a:rPr>
              <a:t>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có</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một</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góc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tù</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err="1">
                <a:solidFill>
                  <a:schemeClr val="tx1"/>
                </a:solidFill>
                <a:latin typeface="Times New Roman" panose="02020603050405020304" pitchFamily="18" charset="0"/>
                <a:cs typeface="Times New Roman" panose="02020603050405020304" pitchFamily="18" charset="0"/>
              </a:rPr>
              <a:t>là</a:t>
            </a:r>
            <a:r>
              <a:rPr lang="en-US" sz="2400" spc="-150">
                <a:solidFill>
                  <a:schemeClr val="tx1"/>
                </a:solidFill>
                <a:latin typeface="Times New Roman" panose="02020603050405020304" pitchFamily="18" charset="0"/>
                <a:cs typeface="Times New Roman" panose="02020603050405020304" pitchFamily="18" charset="0"/>
              </a:rPr>
              <a:t> </a:t>
            </a:r>
          </a:p>
          <a:p>
            <a:pPr algn="ctr">
              <a:defRPr/>
            </a:pPr>
            <a:r>
              <a:rPr lang="en-US" sz="2400" spc="-150">
                <a:solidFill>
                  <a:schemeClr val="tx1"/>
                </a:solidFill>
                <a:latin typeface="Times New Roman" panose="02020603050405020304" pitchFamily="18" charset="0"/>
                <a:cs typeface="Times New Roman" panose="02020603050405020304" pitchFamily="18" charset="0"/>
              </a:rPr>
              <a:t>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tù</a:t>
            </a:r>
            <a:r>
              <a:rPr lang="en-US" sz="2400" spc="-150">
                <a:solidFill>
                  <a:schemeClr val="tx1"/>
                </a:solidFill>
                <a:latin typeface="Times New Roman" panose="02020603050405020304" pitchFamily="18" charset="0"/>
                <a:cs typeface="Times New Roman" panose="02020603050405020304" pitchFamily="18" charset="0"/>
              </a:rPr>
              <a:t>. </a:t>
            </a:r>
            <a:r>
              <a:rPr lang="en-US" sz="2400" spc="-150">
                <a:solidFill>
                  <a:srgbClr val="002060"/>
                </a:solidFill>
                <a:latin typeface="Times New Roman" panose="02020603050405020304" pitchFamily="18" charset="0"/>
                <a:cs typeface="Times New Roman" panose="02020603050405020304" pitchFamily="18" charset="0"/>
              </a:rPr>
              <a:t> </a:t>
            </a:r>
            <a:r>
              <a:rPr lang="en-US" sz="2400" b="1" spc="-150">
                <a:solidFill>
                  <a:schemeClr val="tx1"/>
                </a:solidFill>
                <a:latin typeface="Times New Roman" panose="02020603050405020304" pitchFamily="18" charset="0"/>
                <a:cs typeface="Times New Roman" panose="02020603050405020304" pitchFamily="18" charset="0"/>
              </a:rPr>
              <a:t> </a:t>
            </a:r>
            <a:endParaRPr lang="en-US" sz="2400" b="1" spc="-15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77" y="2541074"/>
            <a:ext cx="2383353" cy="272719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3525362" y="5163960"/>
            <a:ext cx="2272247" cy="1533054"/>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spc="-150" dirty="0">
              <a:solidFill>
                <a:schemeClr val="tx1"/>
              </a:solidFill>
              <a:latin typeface="Times New Roman" panose="02020603050405020304" pitchFamily="18" charset="0"/>
              <a:cs typeface="Times New Roman" panose="02020603050405020304" pitchFamily="18" charset="0"/>
            </a:endParaRPr>
          </a:p>
          <a:p>
            <a:pPr algn="ctr"/>
            <a:r>
              <a:rPr lang="en-US" sz="3600" b="1" spc="-150" dirty="0">
                <a:solidFill>
                  <a:schemeClr val="tx1"/>
                </a:solidFill>
                <a:latin typeface="Times New Roman" panose="02020603050405020304" pitchFamily="18" charset="0"/>
                <a:cs typeface="Times New Roman" panose="02020603050405020304" pitchFamily="18" charset="0"/>
              </a:rPr>
              <a:t>B</a:t>
            </a:r>
            <a:r>
              <a:rPr lang="en-US" sz="4000" b="1" spc="-150" dirty="0">
                <a:solidFill>
                  <a:schemeClr val="tx1"/>
                </a:solidFill>
                <a:latin typeface="Times New Roman" panose="02020603050405020304" pitchFamily="18" charset="0"/>
                <a:cs typeface="Times New Roman" panose="02020603050405020304" pitchFamily="18" charset="0"/>
              </a:rPr>
              <a:t>. </a:t>
            </a:r>
            <a:r>
              <a:rPr lang="en-US" sz="2400" spc="-150" dirty="0">
                <a:solidFill>
                  <a:schemeClr val="tx1"/>
                </a:solidFill>
                <a:latin typeface="Times New Roman" panose="02020603050405020304" pitchFamily="18" charset="0"/>
                <a:cs typeface="Times New Roman" panose="02020603050405020304" pitchFamily="18" charset="0"/>
              </a:rPr>
              <a:t>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có</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một</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góc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nhọn</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là</a:t>
            </a:r>
            <a:r>
              <a:rPr lang="en-US" sz="2400" spc="-150" dirty="0">
                <a:solidFill>
                  <a:schemeClr val="tx1"/>
                </a:solidFill>
                <a:latin typeface="Times New Roman" panose="02020603050405020304" pitchFamily="18" charset="0"/>
                <a:cs typeface="Times New Roman" panose="02020603050405020304" pitchFamily="18" charset="0"/>
              </a:rPr>
              <a:t> 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nhọn</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a:solidFill>
                  <a:srgbClr val="002060"/>
                </a:solidFill>
                <a:latin typeface="Times New Roman" panose="02020603050405020304" pitchFamily="18" charset="0"/>
                <a:cs typeface="Times New Roman" panose="02020603050405020304" pitchFamily="18" charset="0"/>
              </a:rPr>
              <a:t> </a:t>
            </a:r>
          </a:p>
          <a:p>
            <a:pPr algn="ctr"/>
            <a:r>
              <a:rPr lang="en-US" sz="4000" b="1" spc="-150" dirty="0">
                <a:solidFill>
                  <a:schemeClr val="tx1"/>
                </a:solidFill>
                <a:latin typeface="Times New Roman" panose="02020603050405020304" pitchFamily="18" charset="0"/>
                <a:cs typeface="Times New Roman" panose="02020603050405020304" pitchFamily="18" charset="0"/>
              </a:rPr>
              <a:t> </a:t>
            </a:r>
            <a:r>
              <a:rPr lang="en-US" sz="2800" b="1" spc="-150" dirty="0">
                <a:solidFill>
                  <a:schemeClr val="tx1"/>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282978" y="4672"/>
            <a:ext cx="2130711" cy="1015663"/>
          </a:xfrm>
          <a:prstGeom prst="rect">
            <a:avLst/>
          </a:prstGeom>
          <a:noFill/>
        </p:spPr>
        <p:txBody>
          <a:bodyPr wrap="none" rtlCol="0">
            <a:spAutoFit/>
          </a:bodyPr>
          <a:lstStyle/>
          <a:p>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Câu</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2</a:t>
            </a:r>
          </a:p>
        </p:txBody>
      </p:sp>
      <p:pic>
        <p:nvPicPr>
          <p:cNvPr id="31" name="Picture 30">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995" y="2655742"/>
            <a:ext cx="2432023" cy="2601096"/>
          </a:xfrm>
          <a:prstGeom prst="rect">
            <a:avLst/>
          </a:prstGeom>
        </p:spPr>
      </p:pic>
      <p:sp>
        <p:nvSpPr>
          <p:cNvPr id="32" name="Rectangle: Rounded Corners 20">
            <a:extLst>
              <a:ext uri="{FF2B5EF4-FFF2-40B4-BE49-F238E27FC236}">
                <a16:creationId xmlns:a16="http://schemas.microsoft.com/office/drawing/2014/main" id="{88E5E567-B90E-4275-AC51-C8D58F3AA2A7}"/>
              </a:ext>
            </a:extLst>
          </p:cNvPr>
          <p:cNvSpPr/>
          <p:nvPr/>
        </p:nvSpPr>
        <p:spPr>
          <a:xfrm>
            <a:off x="8641403" y="5138202"/>
            <a:ext cx="2257460" cy="1545932"/>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spc="-150" dirty="0">
                <a:solidFill>
                  <a:schemeClr val="tx1"/>
                </a:solidFill>
                <a:latin typeface="Times New Roman" panose="02020603050405020304" pitchFamily="18" charset="0"/>
                <a:cs typeface="Times New Roman" panose="02020603050405020304" pitchFamily="18" charset="0"/>
              </a:rPr>
              <a:t>D.</a:t>
            </a:r>
            <a:r>
              <a:rPr lang="en-US" sz="3600" spc="-150" dirty="0">
                <a:solidFill>
                  <a:srgbClr val="002060"/>
                </a:solidFill>
                <a:latin typeface="Times New Roman" panose="02020603050405020304" pitchFamily="18" charset="0"/>
                <a:cs typeface="Times New Roman" panose="02020603050405020304" pitchFamily="18" charset="0"/>
              </a:rPr>
              <a:t> </a:t>
            </a:r>
            <a:r>
              <a:rPr lang="en-US" sz="2400" spc="-150" dirty="0">
                <a:solidFill>
                  <a:schemeClr val="tx1"/>
                </a:solidFill>
                <a:latin typeface="Times New Roman" panose="02020603050405020304" pitchFamily="18" charset="0"/>
                <a:cs typeface="Times New Roman" panose="02020603050405020304" pitchFamily="18" charset="0"/>
              </a:rPr>
              <a:t>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có</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ba</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góc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nhọn</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dirty="0" err="1">
                <a:solidFill>
                  <a:schemeClr val="tx1"/>
                </a:solidFill>
                <a:latin typeface="Times New Roman" panose="02020603050405020304" pitchFamily="18" charset="0"/>
                <a:cs typeface="Times New Roman" panose="02020603050405020304" pitchFamily="18" charset="0"/>
              </a:rPr>
              <a:t>là</a:t>
            </a:r>
            <a:r>
              <a:rPr lang="en-US" sz="2400" spc="-150" dirty="0">
                <a:solidFill>
                  <a:schemeClr val="tx1"/>
                </a:solidFill>
                <a:latin typeface="Times New Roman" panose="02020603050405020304" pitchFamily="18" charset="0"/>
                <a:cs typeface="Times New Roman" panose="02020603050405020304" pitchFamily="18" charset="0"/>
              </a:rPr>
              <a:t> tam </a:t>
            </a:r>
            <a:r>
              <a:rPr lang="en-US" sz="2400" spc="-150" dirty="0" err="1">
                <a:solidFill>
                  <a:schemeClr val="tx1"/>
                </a:solidFill>
                <a:latin typeface="Times New Roman" panose="02020603050405020304" pitchFamily="18" charset="0"/>
                <a:cs typeface="Times New Roman" panose="02020603050405020304" pitchFamily="18" charset="0"/>
              </a:rPr>
              <a:t>giác</a:t>
            </a:r>
            <a:r>
              <a:rPr lang="en-US" sz="2400" spc="-150" dirty="0">
                <a:solidFill>
                  <a:schemeClr val="tx1"/>
                </a:solidFill>
                <a:latin typeface="Times New Roman" panose="02020603050405020304" pitchFamily="18" charset="0"/>
                <a:cs typeface="Times New Roman" panose="02020603050405020304" pitchFamily="18" charset="0"/>
              </a:rPr>
              <a:t> </a:t>
            </a:r>
            <a:r>
              <a:rPr lang="en-US" sz="2400" spc="-150" err="1">
                <a:solidFill>
                  <a:schemeClr val="tx1"/>
                </a:solidFill>
                <a:latin typeface="Times New Roman" panose="02020603050405020304" pitchFamily="18" charset="0"/>
                <a:cs typeface="Times New Roman" panose="02020603050405020304" pitchFamily="18" charset="0"/>
              </a:rPr>
              <a:t>nhọn</a:t>
            </a:r>
            <a:r>
              <a:rPr lang="en-US" sz="2400" spc="-150">
                <a:solidFill>
                  <a:schemeClr val="tx1"/>
                </a:solidFill>
                <a:latin typeface="Times New Roman" panose="02020603050405020304" pitchFamily="18" charset="0"/>
                <a:cs typeface="Times New Roman" panose="02020603050405020304" pitchFamily="18" charset="0"/>
              </a:rPr>
              <a:t> </a:t>
            </a:r>
            <a:r>
              <a:rPr lang="en-US" sz="2400" spc="-150">
                <a:solidFill>
                  <a:srgbClr val="002060"/>
                </a:solidFill>
                <a:latin typeface="Times New Roman" panose="02020603050405020304" pitchFamily="18" charset="0"/>
                <a:cs typeface="Times New Roman" panose="02020603050405020304" pitchFamily="18" charset="0"/>
              </a:rPr>
              <a:t> </a:t>
            </a:r>
            <a:r>
              <a:rPr lang="en-US" sz="2400" b="1" spc="-150">
                <a:solidFill>
                  <a:schemeClr val="tx1"/>
                </a:solidFill>
                <a:latin typeface="Times New Roman" panose="02020603050405020304" pitchFamily="18" charset="0"/>
                <a:cs typeface="Times New Roman" panose="02020603050405020304" pitchFamily="18" charset="0"/>
              </a:rPr>
              <a:t> </a:t>
            </a:r>
            <a:endParaRPr lang="en-US" sz="2400" b="1" spc="-150" dirty="0">
              <a:solidFill>
                <a:schemeClr val="tx1"/>
              </a:solidFill>
              <a:latin typeface="Times New Roman" panose="02020603050405020304" pitchFamily="18" charset="0"/>
              <a:cs typeface="Times New Roman" panose="02020603050405020304" pitchFamily="18" charset="0"/>
            </a:endParaRPr>
          </a:p>
        </p:txBody>
      </p:sp>
      <p:sp>
        <p:nvSpPr>
          <p:cNvPr id="33" name="Action Button: Beginning 32">
            <a:hlinkClick r:id="rId7" action="ppaction://hlinksldjump" highlightClick="1"/>
          </p:cNvPr>
          <p:cNvSpPr/>
          <p:nvPr/>
        </p:nvSpPr>
        <p:spPr>
          <a:xfrm>
            <a:off x="10823725" y="6216286"/>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1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4"/>
                                        </p:tgtEl>
                                      </p:cBhvr>
                                    </p:animEffect>
                                    <p:animScale>
                                      <p:cBhvr>
                                        <p:cTn id="66" dur="250" autoRev="1" fill="hold"/>
                                        <p:tgtEl>
                                          <p:spTgt spid="24"/>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5"/>
                                        </p:tgtEl>
                                        <p:attrNameLst>
                                          <p:attrName>fillcolor</p:attrName>
                                        </p:attrNameLst>
                                      </p:cBhvr>
                                      <p:to>
                                        <a:srgbClr val="00B0F0"/>
                                      </p:to>
                                    </p:animClr>
                                    <p:set>
                                      <p:cBhvr>
                                        <p:cTn id="70" dur="500" fill="hold"/>
                                        <p:tgtEl>
                                          <p:spTgt spid="25"/>
                                        </p:tgtEl>
                                        <p:attrNameLst>
                                          <p:attrName>fill.type</p:attrName>
                                        </p:attrNameLst>
                                      </p:cBhvr>
                                      <p:to>
                                        <p:strVal val="solid"/>
                                      </p:to>
                                    </p:set>
                                    <p:set>
                                      <p:cBhvr>
                                        <p:cTn id="71" dur="500" fill="hold"/>
                                        <p:tgtEl>
                                          <p:spTgt spid="2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3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32"/>
                                        </p:tgtEl>
                                        <p:attrNameLst>
                                          <p:attrName>fillcolor</p:attrName>
                                        </p:attrNameLst>
                                      </p:cBhvr>
                                      <p:to>
                                        <a:srgbClr val="FFFF00"/>
                                      </p:to>
                                    </p:animClr>
                                    <p:set>
                                      <p:cBhvr>
                                        <p:cTn id="81" dur="500" fill="hold"/>
                                        <p:tgtEl>
                                          <p:spTgt spid="32"/>
                                        </p:tgtEl>
                                        <p:attrNameLst>
                                          <p:attrName>fill.type</p:attrName>
                                        </p:attrNameLst>
                                      </p:cBhvr>
                                      <p:to>
                                        <p:strVal val="solid"/>
                                      </p:to>
                                    </p:set>
                                    <p:set>
                                      <p:cBhvr>
                                        <p:cTn id="82" dur="500" fill="hold"/>
                                        <p:tgtEl>
                                          <p:spTgt spid="3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1"/>
                  </p:tgtEl>
                </p:cond>
              </p:nextCondLst>
            </p:seq>
          </p:childTnLst>
        </p:cTn>
      </p:par>
    </p:tnLst>
    <p:bldLst>
      <p:bldP spid="8" grpId="0" animBg="1"/>
      <p:bldP spid="19" grpId="0" animBg="1"/>
      <p:bldP spid="21" grpId="0" animBg="1"/>
      <p:bldP spid="25"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48" y="2884868"/>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736" y="-72293"/>
            <a:ext cx="1577740" cy="2486158"/>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49625" y="979166"/>
            <a:ext cx="5504327" cy="1607820"/>
          </a:xfrm>
          <a:prstGeom prst="wedgeRoundRectCallout">
            <a:avLst>
              <a:gd name="adj1" fmla="val 72766"/>
              <a:gd name="adj2" fmla="val 5466"/>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latin typeface="Times New Roman" panose="02020603050405020304" pitchFamily="18" charset="0"/>
                <a:cs typeface="Times New Roman" panose="02020603050405020304" pitchFamily="18" charset="0"/>
              </a:rPr>
              <a:t>Cho tam </a:t>
            </a:r>
            <a:r>
              <a:rPr lang="en-US" sz="3200" err="1">
                <a:solidFill>
                  <a:srgbClr val="FFFF00"/>
                </a:solidFill>
                <a:latin typeface="Times New Roman" panose="02020603050405020304" pitchFamily="18" charset="0"/>
                <a:cs typeface="Times New Roman" panose="02020603050405020304" pitchFamily="18" charset="0"/>
              </a:rPr>
              <a:t>giác</a:t>
            </a:r>
            <a:r>
              <a:rPr lang="en-US" sz="3200">
                <a:solidFill>
                  <a:srgbClr val="FFFF00"/>
                </a:solidFill>
                <a:latin typeface="Times New Roman" panose="02020603050405020304" pitchFamily="18" charset="0"/>
                <a:cs typeface="Times New Roman" panose="02020603050405020304" pitchFamily="18" charset="0"/>
              </a:rPr>
              <a:t> </a:t>
            </a:r>
            <a:r>
              <a:rPr lang="vi-VN" sz="3200">
                <a:solidFill>
                  <a:srgbClr val="FFFF00"/>
                </a:solidFill>
                <a:latin typeface="Times New Roman" panose="02020603050405020304" pitchFamily="18" charset="0"/>
                <a:cs typeface="Times New Roman" panose="02020603050405020304" pitchFamily="18" charset="0"/>
              </a:rPr>
              <a:t>ABC</a:t>
            </a:r>
            <a:r>
              <a:rPr lang="en-US" sz="320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vuông</a:t>
            </a:r>
            <a:r>
              <a:rPr lang="en-US" sz="3200" dirty="0">
                <a:solidFill>
                  <a:srgbClr val="FFFF00"/>
                </a:solidFill>
                <a:latin typeface="Times New Roman" panose="02020603050405020304" pitchFamily="18" charset="0"/>
                <a:cs typeface="Times New Roman" panose="02020603050405020304" pitchFamily="18" charset="0"/>
              </a:rPr>
              <a:t> </a:t>
            </a:r>
            <a:r>
              <a:rPr lang="en-US" sz="3200">
                <a:solidFill>
                  <a:srgbClr val="FFFF00"/>
                </a:solidFill>
                <a:latin typeface="Times New Roman" panose="02020603050405020304" pitchFamily="18" charset="0"/>
                <a:cs typeface="Times New Roman" panose="02020603050405020304" pitchFamily="18" charset="0"/>
              </a:rPr>
              <a:t>ở </a:t>
            </a:r>
            <a:r>
              <a:rPr lang="vi-VN" sz="3200">
                <a:solidFill>
                  <a:srgbClr val="FFFF00"/>
                </a:solidFill>
                <a:latin typeface="Times New Roman" panose="02020603050405020304" pitchFamily="18" charset="0"/>
                <a:cs typeface="Times New Roman" panose="02020603050405020304" pitchFamily="18" charset="0"/>
              </a:rPr>
              <a:t>A</a:t>
            </a:r>
            <a:r>
              <a:rPr lang="en-US" sz="3200">
                <a:solidFill>
                  <a:srgbClr val="FFFF00"/>
                </a:solidFill>
                <a:latin typeface="Times New Roman" panose="02020603050405020304" pitchFamily="18" charset="0"/>
                <a:cs typeface="Times New Roman" panose="02020603050405020304" pitchFamily="18" charset="0"/>
              </a:rPr>
              <a:t>, </a:t>
            </a:r>
            <a:r>
              <a:rPr lang="en-US" sz="3200" err="1">
                <a:solidFill>
                  <a:srgbClr val="FFFF00"/>
                </a:solidFill>
                <a:latin typeface="Times New Roman" panose="02020603050405020304" pitchFamily="18" charset="0"/>
                <a:cs typeface="Times New Roman" panose="02020603050405020304" pitchFamily="18" charset="0"/>
              </a:rPr>
              <a:t>góc</a:t>
            </a:r>
            <a:r>
              <a:rPr lang="en-US" sz="3200">
                <a:solidFill>
                  <a:srgbClr val="FFFF00"/>
                </a:solidFill>
                <a:latin typeface="Times New Roman" panose="02020603050405020304" pitchFamily="18" charset="0"/>
                <a:cs typeface="Times New Roman" panose="02020603050405020304" pitchFamily="18" charset="0"/>
              </a:rPr>
              <a:t> </a:t>
            </a:r>
            <a:r>
              <a:rPr lang="vi-VN" sz="3200">
                <a:solidFill>
                  <a:srgbClr val="FFFF00"/>
                </a:solidFill>
                <a:latin typeface="Times New Roman" panose="02020603050405020304" pitchFamily="18" charset="0"/>
                <a:cs typeface="Times New Roman" panose="02020603050405020304" pitchFamily="18" charset="0"/>
              </a:rPr>
              <a:t>C</a:t>
            </a:r>
            <a:r>
              <a:rPr lang="en-US" sz="320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bằng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lần</a:t>
            </a:r>
            <a:r>
              <a:rPr lang="en-US" sz="3200" dirty="0">
                <a:solidFill>
                  <a:srgbClr val="FFFF00"/>
                </a:solidFill>
                <a:latin typeface="Times New Roman" panose="02020603050405020304" pitchFamily="18" charset="0"/>
                <a:cs typeface="Times New Roman" panose="02020603050405020304" pitchFamily="18" charset="0"/>
              </a:rPr>
              <a:t> </a:t>
            </a:r>
            <a:r>
              <a:rPr lang="en-US" sz="3200" err="1">
                <a:solidFill>
                  <a:srgbClr val="FFFF00"/>
                </a:solidFill>
                <a:latin typeface="Times New Roman" panose="02020603050405020304" pitchFamily="18" charset="0"/>
                <a:cs typeface="Times New Roman" panose="02020603050405020304" pitchFamily="18" charset="0"/>
              </a:rPr>
              <a:t>góc</a:t>
            </a:r>
            <a:r>
              <a:rPr lang="en-US" sz="3200">
                <a:solidFill>
                  <a:srgbClr val="FFFF00"/>
                </a:solidFill>
                <a:latin typeface="Times New Roman" panose="02020603050405020304" pitchFamily="18" charset="0"/>
                <a:cs typeface="Times New Roman" panose="02020603050405020304" pitchFamily="18" charset="0"/>
              </a:rPr>
              <a:t> </a:t>
            </a:r>
            <a:r>
              <a:rPr lang="vi-VN" sz="3200">
                <a:solidFill>
                  <a:srgbClr val="FFFF00"/>
                </a:solidFill>
                <a:latin typeface="Times New Roman" panose="02020603050405020304" pitchFamily="18" charset="0"/>
                <a:cs typeface="Times New Roman" panose="02020603050405020304" pitchFamily="18" charset="0"/>
              </a:rPr>
              <a:t>B</a:t>
            </a:r>
            <a:r>
              <a:rPr lang="en-US" sz="3200">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a:p>
            <a:pPr algn="ctr"/>
            <a:r>
              <a:rPr lang="en-US" sz="3200">
                <a:solidFill>
                  <a:srgbClr val="FFFF00"/>
                </a:solidFill>
                <a:latin typeface="Times New Roman" panose="02020603050405020304" pitchFamily="18" charset="0"/>
                <a:cs typeface="Times New Roman" panose="02020603050405020304" pitchFamily="18" charset="0"/>
              </a:rPr>
              <a:t>Góc </a:t>
            </a:r>
            <a:r>
              <a:rPr lang="vi-VN" sz="3200" dirty="0">
                <a:solidFill>
                  <a:srgbClr val="FFFF00"/>
                </a:solidFill>
                <a:latin typeface="Times New Roman" panose="02020603050405020304" pitchFamily="18" charset="0"/>
                <a:cs typeface="Times New Roman" panose="02020603050405020304" pitchFamily="18" charset="0"/>
              </a:rPr>
              <a:t>B</a:t>
            </a:r>
            <a:r>
              <a:rPr lang="en-US" sz="320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bằng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bao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nhiêu</a:t>
            </a:r>
            <a:r>
              <a:rPr lang="en-US" sz="3200" dirty="0">
                <a:solidFill>
                  <a:srgbClr val="FFFF00"/>
                </a:solidFill>
                <a:latin typeface="Times New Roman" panose="02020603050405020304" pitchFamily="18" charset="0"/>
                <a:cs typeface="Times New Roman" panose="02020603050405020304" pitchFamily="18" charset="0"/>
              </a:rPr>
              <a:t>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887" y="2730321"/>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721935"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b="1" dirty="0">
                <a:solidFill>
                  <a:schemeClr val="tx1"/>
                </a:solidFill>
                <a:latin typeface="Times New Roman" panose="02020603050405020304" pitchFamily="18" charset="0"/>
                <a:cs typeface="Times New Roman" panose="02020603050405020304" pitchFamily="18" charset="0"/>
              </a:rPr>
              <a:t>D</a:t>
            </a:r>
            <a:r>
              <a:rPr lang="en-US" sz="240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60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42" y="279471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23988"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2400" dirty="0">
                <a:solidFill>
                  <a:srgbClr val="002060"/>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40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400" b="1" dirty="0">
                <a:solidFill>
                  <a:schemeClr val="tx1"/>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23" y="2807595"/>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632981"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 </a:t>
            </a:r>
            <a:r>
              <a:rPr lang="en-US" sz="2800" b="1" dirty="0">
                <a:solidFill>
                  <a:schemeClr val="tx1"/>
                </a:solidFill>
                <a:latin typeface="Times New Roman" panose="02020603050405020304" pitchFamily="18" charset="0"/>
                <a:cs typeface="Times New Roman" panose="02020603050405020304" pitchFamily="18" charset="0"/>
              </a:rPr>
              <a:t>50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4000" b="1" dirty="0">
                <a:solidFill>
                  <a:schemeClr val="tx1"/>
                </a:solidFill>
                <a:latin typeface="Times New Roman" panose="02020603050405020304" pitchFamily="18" charset="0"/>
                <a:cs typeface="Times New Roman" panose="02020603050405020304" pitchFamily="18" charset="0"/>
              </a:rPr>
              <a:t> </a:t>
            </a: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55" y="2794716"/>
            <a:ext cx="2383353" cy="265232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318615" y="5306837"/>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A.  </a:t>
            </a:r>
            <a:r>
              <a:rPr lang="en-US" sz="2800" b="1" dirty="0">
                <a:solidFill>
                  <a:schemeClr val="tx1"/>
                </a:solidFill>
                <a:latin typeface="Times New Roman" panose="02020603050405020304" pitchFamily="18" charset="0"/>
                <a:cs typeface="Times New Roman" panose="02020603050405020304" pitchFamily="18" charset="0"/>
              </a:rPr>
              <a:t>30</a:t>
            </a:r>
            <a:r>
              <a:rPr lang="en-US" sz="2800" b="1" baseline="30000" dirty="0">
                <a:solidFill>
                  <a:schemeClr val="tx1"/>
                </a:solidFill>
                <a:latin typeface="Times New Roman" panose="02020603050405020304" pitchFamily="18" charset="0"/>
                <a:cs typeface="Times New Roman" panose="02020603050405020304" pitchFamily="18" charset="0"/>
              </a:rPr>
              <a:t>0</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569850" y="4672"/>
            <a:ext cx="2130711" cy="1015663"/>
          </a:xfrm>
          <a:prstGeom prst="rect">
            <a:avLst/>
          </a:prstGeom>
          <a:noFill/>
        </p:spPr>
        <p:txBody>
          <a:bodyPr wrap="none" rtlCol="0">
            <a:spAutoFit/>
          </a:bodyPr>
          <a:lstStyle/>
          <a:p>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Câu</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3</a:t>
            </a:r>
          </a:p>
        </p:txBody>
      </p:sp>
      <p:sp>
        <p:nvSpPr>
          <p:cNvPr id="41" name="Action Button: Beginning 40">
            <a:hlinkClick r:id="rId7" action="ppaction://hlinksldjump" highlightClick="1"/>
          </p:cNvPr>
          <p:cNvSpPr/>
          <p:nvPr/>
        </p:nvSpPr>
        <p:spPr>
          <a:xfrm>
            <a:off x="10731921" y="601283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639DF8-C39B-4237-8830-2524074F03B2}"/>
              </a:ext>
            </a:extLst>
          </p:cNvPr>
          <p:cNvPicPr>
            <a:picLocks noChangeAspect="1"/>
          </p:cNvPicPr>
          <p:nvPr/>
        </p:nvPicPr>
        <p:blipFill>
          <a:blip r:embed="rId8"/>
          <a:stretch>
            <a:fillRect/>
          </a:stretch>
        </p:blipFill>
        <p:spPr>
          <a:xfrm>
            <a:off x="7093152" y="270535"/>
            <a:ext cx="3393007" cy="2316451"/>
          </a:xfrm>
          <a:prstGeom prst="rect">
            <a:avLst/>
          </a:prstGeom>
        </p:spPr>
      </p:pic>
    </p:spTree>
    <p:extLst>
      <p:ext uri="{BB962C8B-B14F-4D97-AF65-F5344CB8AC3E}">
        <p14:creationId xmlns:p14="http://schemas.microsoft.com/office/powerpoint/2010/main" val="11175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48" y="2884868"/>
            <a:ext cx="2413432" cy="251094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8833" y="143246"/>
            <a:ext cx="1303167" cy="2053493"/>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68574" y="1143207"/>
            <a:ext cx="5353353" cy="1473910"/>
          </a:xfrm>
          <a:prstGeom prst="wedgeRoundRectCallout">
            <a:avLst>
              <a:gd name="adj1" fmla="val 64985"/>
              <a:gd name="adj2" fmla="val 6837"/>
              <a:gd name="adj3" fmla="val 16667"/>
            </a:avLst>
          </a:prstGeom>
          <a:solidFill>
            <a:schemeClr val="accent6">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FFFF00"/>
                </a:solidFill>
                <a:latin typeface="Times New Roman" panose="02020603050405020304" pitchFamily="18" charset="0"/>
                <a:cs typeface="Times New Roman" panose="02020603050405020304" pitchFamily="18" charset="0"/>
              </a:rPr>
              <a:t>Tính số đo góc ACx trong hình vẽ? </a:t>
            </a: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86127" y="2784229"/>
            <a:ext cx="1391999" cy="831766"/>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8773451" y="5308439"/>
            <a:ext cx="1591821"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D</a:t>
            </a:r>
            <a:r>
              <a:rPr lang="en-US" sz="2400">
                <a:solidFill>
                  <a:srgbClr val="002060"/>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65</a:t>
            </a:r>
            <a:r>
              <a:rPr lang="en-US" sz="2800" b="1" baseline="30000">
                <a:solidFill>
                  <a:schemeClr val="tx1"/>
                </a:solidFill>
                <a:latin typeface="Times New Roman" panose="02020603050405020304" pitchFamily="18" charset="0"/>
                <a:cs typeface="Times New Roman" panose="02020603050405020304" pitchFamily="18" charset="0"/>
              </a:rPr>
              <a:t>0</a:t>
            </a:r>
            <a:r>
              <a:rPr lang="en-US" sz="2400" b="1">
                <a:solidFill>
                  <a:schemeClr val="tx1"/>
                </a:solidFill>
                <a:latin typeface="Times New Roman" panose="02020603050405020304" pitchFamily="18" charset="0"/>
                <a:cs typeface="Times New Roman" panose="02020603050405020304" pitchFamily="18" charset="0"/>
              </a:rPr>
              <a:t> </a:t>
            </a:r>
            <a:r>
              <a:rPr lang="en-US" sz="240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42" y="2794716"/>
            <a:ext cx="2432023" cy="260109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23988" y="5308439"/>
            <a:ext cx="1608313"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a:t>
            </a:r>
            <a:r>
              <a:rPr lang="en-US" sz="2400">
                <a:solidFill>
                  <a:srgbClr val="002060"/>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25</a:t>
            </a:r>
            <a:r>
              <a:rPr lang="en-US" sz="2800" b="1" baseline="30000">
                <a:solidFill>
                  <a:schemeClr val="tx1"/>
                </a:solidFill>
                <a:latin typeface="Times New Roman" panose="02020603050405020304" pitchFamily="18" charset="0"/>
                <a:cs typeface="Times New Roman" panose="02020603050405020304" pitchFamily="18" charset="0"/>
              </a:rPr>
              <a:t>0</a:t>
            </a:r>
            <a:r>
              <a:rPr lang="en-US" sz="2400" b="1">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23" y="2807595"/>
            <a:ext cx="2419437" cy="260109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632981" y="5308439"/>
            <a:ext cx="1670789"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C</a:t>
            </a:r>
            <a:r>
              <a:rPr lang="en-US" sz="4000" b="1">
                <a:solidFill>
                  <a:schemeClr val="tx1"/>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45</a:t>
            </a:r>
            <a:r>
              <a:rPr lang="en-US" sz="2800" b="1" baseline="30000">
                <a:solidFill>
                  <a:schemeClr val="tx1"/>
                </a:solidFill>
                <a:latin typeface="Times New Roman" panose="02020603050405020304" pitchFamily="18" charset="0"/>
                <a:cs typeface="Times New Roman" panose="02020603050405020304" pitchFamily="18" charset="0"/>
              </a:rPr>
              <a:t>0</a:t>
            </a:r>
            <a:r>
              <a:rPr lang="en-US" sz="4000" b="1">
                <a:solidFill>
                  <a:schemeClr val="tx1"/>
                </a:solidFill>
                <a:latin typeface="Times New Roman" panose="02020603050405020304" pitchFamily="18" charset="0"/>
                <a:cs typeface="Times New Roman" panose="02020603050405020304" pitchFamily="18" charset="0"/>
              </a:rPr>
              <a:t> </a:t>
            </a:r>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55" y="2884868"/>
            <a:ext cx="2383353" cy="2562174"/>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318615" y="5306837"/>
            <a:ext cx="1697055" cy="1144911"/>
          </a:xfrm>
          <a:prstGeom prst="roundRect">
            <a:avLst/>
          </a:prstGeom>
          <a:solidFill>
            <a:srgbClr val="FFC00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A</a:t>
            </a:r>
            <a:r>
              <a:rPr lang="en-US" sz="4000" b="1">
                <a:solidFill>
                  <a:schemeClr val="tx1"/>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155</a:t>
            </a:r>
            <a:r>
              <a:rPr lang="en-US" sz="2800" b="1" baseline="30000">
                <a:solidFill>
                  <a:schemeClr val="tx1"/>
                </a:solidFill>
                <a:latin typeface="Times New Roman" panose="02020603050405020304" pitchFamily="18" charset="0"/>
                <a:cs typeface="Times New Roman" panose="02020603050405020304" pitchFamily="18" charset="0"/>
              </a:rPr>
              <a:t>0</a:t>
            </a:r>
            <a:r>
              <a:rPr lang="en-US" sz="2800" b="1">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9850" y="4672"/>
            <a:ext cx="2188420" cy="1107996"/>
          </a:xfrm>
          <a:prstGeom prst="rect">
            <a:avLst/>
          </a:prstGeom>
          <a:noFill/>
        </p:spPr>
        <p:txBody>
          <a:bodyPr wrap="none" rtlCol="0">
            <a:spAutoFit/>
          </a:bodyPr>
          <a:lstStyle/>
          <a:p>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Câu</a:t>
            </a:r>
            <a:r>
              <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4</a:t>
            </a:r>
          </a:p>
        </p:txBody>
      </p:sp>
      <p:sp>
        <p:nvSpPr>
          <p:cNvPr id="45" name="Action Button: Beginning 44">
            <a:hlinkClick r:id="rId7" action="ppaction://hlinksldjump" highlightClick="1"/>
          </p:cNvPr>
          <p:cNvSpPr/>
          <p:nvPr/>
        </p:nvSpPr>
        <p:spPr>
          <a:xfrm>
            <a:off x="10762891" y="6012832"/>
            <a:ext cx="714790" cy="438916"/>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4F7FAD5-7224-4E73-9FC0-0B9892374652}"/>
              </a:ext>
            </a:extLst>
          </p:cNvPr>
          <p:cNvPicPr/>
          <p:nvPr/>
        </p:nvPicPr>
        <p:blipFill>
          <a:blip r:embed="rId8">
            <a:extLst>
              <a:ext uri="{28A0092B-C50C-407E-A947-70E740481C1C}">
                <a14:useLocalDpi xmlns:a14="http://schemas.microsoft.com/office/drawing/2010/main" val="0"/>
              </a:ext>
            </a:extLst>
          </a:blip>
          <a:stretch>
            <a:fillRect/>
          </a:stretch>
        </p:blipFill>
        <p:spPr>
          <a:xfrm>
            <a:off x="6300024" y="595106"/>
            <a:ext cx="4462868" cy="2137893"/>
          </a:xfrm>
          <a:prstGeom prst="rect">
            <a:avLst/>
          </a:prstGeom>
        </p:spPr>
      </p:pic>
    </p:spTree>
    <p:extLst>
      <p:ext uri="{BB962C8B-B14F-4D97-AF65-F5344CB8AC3E}">
        <p14:creationId xmlns:p14="http://schemas.microsoft.com/office/powerpoint/2010/main" val="177006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00" y="1"/>
            <a:ext cx="3860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ình ảnh 4" descr="Ảnh có chứa Gấp giấy nghệ thuật, đồ thủ công, khối lập phương&#10;&#10;Mô tả được tạo tự động">
            <a:extLst>
              <a:ext uri="{FF2B5EF4-FFF2-40B4-BE49-F238E27FC236}">
                <a16:creationId xmlns:a16="http://schemas.microsoft.com/office/drawing/2014/main" id="{B792ED02-089E-8718-D14B-36CC6C4D2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253" y="2823204"/>
            <a:ext cx="3142902" cy="2217990"/>
          </a:xfrm>
          <a:prstGeom prst="rect">
            <a:avLst/>
          </a:prstGeom>
        </p:spPr>
      </p:pic>
      <p:pic>
        <p:nvPicPr>
          <p:cNvPr id="7" name="Hình ảnh 6">
            <a:extLst>
              <a:ext uri="{FF2B5EF4-FFF2-40B4-BE49-F238E27FC236}">
                <a16:creationId xmlns:a16="http://schemas.microsoft.com/office/drawing/2014/main" id="{6F30D25B-DBAC-EB58-6CE0-B32266016469}"/>
              </a:ext>
            </a:extLst>
          </p:cNvPr>
          <p:cNvPicPr>
            <a:picLocks noChangeAspect="1"/>
          </p:cNvPicPr>
          <p:nvPr/>
        </p:nvPicPr>
        <p:blipFill rotWithShape="1">
          <a:blip r:embed="rId4"/>
          <a:srcRect l="10833" t="21550" r="47408" b="6810"/>
          <a:stretch/>
        </p:blipFill>
        <p:spPr>
          <a:xfrm rot="5400000">
            <a:off x="48674" y="-37877"/>
            <a:ext cx="2429919" cy="2546510"/>
          </a:xfrm>
          <a:prstGeom prst="rect">
            <a:avLst/>
          </a:prstGeom>
        </p:spPr>
      </p:pic>
      <p:pic>
        <p:nvPicPr>
          <p:cNvPr id="9" name="Hình ảnh 8">
            <a:extLst>
              <a:ext uri="{FF2B5EF4-FFF2-40B4-BE49-F238E27FC236}">
                <a16:creationId xmlns:a16="http://schemas.microsoft.com/office/drawing/2014/main" id="{220A005A-04C3-0F60-28C4-EDB882A011CE}"/>
              </a:ext>
            </a:extLst>
          </p:cNvPr>
          <p:cNvPicPr>
            <a:picLocks noChangeAspect="1"/>
          </p:cNvPicPr>
          <p:nvPr/>
        </p:nvPicPr>
        <p:blipFill rotWithShape="1">
          <a:blip r:embed="rId5"/>
          <a:srcRect l="9722" t="19903" r="57223" b="39606"/>
          <a:stretch/>
        </p:blipFill>
        <p:spPr>
          <a:xfrm>
            <a:off x="3142903" y="4460830"/>
            <a:ext cx="3936680" cy="2376751"/>
          </a:xfrm>
          <a:prstGeom prst="rect">
            <a:avLst/>
          </a:prstGeom>
        </p:spPr>
      </p:pic>
      <p:pic>
        <p:nvPicPr>
          <p:cNvPr id="10" name="Chỗ dành sẵn cho Nội dung 5" descr="Ảnh có chứa hình tam giác, thiết kế&#10;&#10;Mô tả được tạo tự động">
            <a:extLst>
              <a:ext uri="{FF2B5EF4-FFF2-40B4-BE49-F238E27FC236}">
                <a16:creationId xmlns:a16="http://schemas.microsoft.com/office/drawing/2014/main" id="{2F2DFDC5-6545-D6B4-6199-142460A71B0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2945" r="45319" b="69941"/>
          <a:stretch/>
        </p:blipFill>
        <p:spPr>
          <a:xfrm>
            <a:off x="2524182" y="2323294"/>
            <a:ext cx="3161889" cy="1931001"/>
          </a:xfrm>
        </p:spPr>
      </p:pic>
      <p:pic>
        <p:nvPicPr>
          <p:cNvPr id="14" name="Chỗ dành sẵn cho Nội dung 4" descr="Ảnh có chứa tòa nhà, thực vật, cây trồng trong nhà, chậu hoa&#10;&#10;Mô tả được tạo tự động">
            <a:extLst>
              <a:ext uri="{FF2B5EF4-FFF2-40B4-BE49-F238E27FC236}">
                <a16:creationId xmlns:a16="http://schemas.microsoft.com/office/drawing/2014/main" id="{CEF00EA3-3CF3-3E0B-2426-99DB44A172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382" y="20419"/>
            <a:ext cx="2913367" cy="1959743"/>
          </a:xfrm>
          <a:prstGeom prst="rect">
            <a:avLst/>
          </a:prstGeom>
        </p:spPr>
      </p:pic>
      <p:pic>
        <p:nvPicPr>
          <p:cNvPr id="16" name="Hình ảnh 15" descr="Ảnh có chứa ngoài trời, tòa nhà, cây cầu, bầu trời&#10;&#10;Mô tả được tạo tự động">
            <a:extLst>
              <a:ext uri="{FF2B5EF4-FFF2-40B4-BE49-F238E27FC236}">
                <a16:creationId xmlns:a16="http://schemas.microsoft.com/office/drawing/2014/main" id="{D2AF81C6-F0A9-ABDA-2944-D927BF4B75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5340" y="198211"/>
            <a:ext cx="3032443" cy="1959743"/>
          </a:xfrm>
          <a:prstGeom prst="rect">
            <a:avLst/>
          </a:prstGeom>
        </p:spPr>
      </p:pic>
      <p:pic>
        <p:nvPicPr>
          <p:cNvPr id="17" name="Picture 6">
            <a:extLst>
              <a:ext uri="{FF2B5EF4-FFF2-40B4-BE49-F238E27FC236}">
                <a16:creationId xmlns:a16="http://schemas.microsoft.com/office/drawing/2014/main" id="{07FE0D34-82DC-7050-24C6-F29D8B87F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610" y="2019301"/>
            <a:ext cx="1577740" cy="2486158"/>
          </a:xfrm>
          <a:prstGeom prst="rect">
            <a:avLst/>
          </a:prstGeom>
        </p:spPr>
      </p:pic>
      <p:pic>
        <p:nvPicPr>
          <p:cNvPr id="18" name="Hình ảnh 17" descr="Ảnh có chứa hình tam giác, Nhiều màu sắc, Nghệ thuật sáng tạo, khối lập phương&#10;&#10;Mô tả được tạo tự động">
            <a:extLst>
              <a:ext uri="{FF2B5EF4-FFF2-40B4-BE49-F238E27FC236}">
                <a16:creationId xmlns:a16="http://schemas.microsoft.com/office/drawing/2014/main" id="{894AB30A-1A92-CD65-F90E-CE951811D8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32" y="2438352"/>
            <a:ext cx="2402296" cy="2162068"/>
          </a:xfrm>
          <a:prstGeom prst="rect">
            <a:avLst/>
          </a:prstGeom>
        </p:spPr>
      </p:pic>
      <p:pic>
        <p:nvPicPr>
          <p:cNvPr id="19" name="Chỗ dành sẵn cho Nội dung 5" descr="Ảnh có chứa đèn, trong nhà, thiết kế&#10;&#10;Mô tả được tạo tự động">
            <a:extLst>
              <a:ext uri="{FF2B5EF4-FFF2-40B4-BE49-F238E27FC236}">
                <a16:creationId xmlns:a16="http://schemas.microsoft.com/office/drawing/2014/main" id="{8B46E399-2195-336D-A265-CF4CF8C55D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2" y="4600420"/>
            <a:ext cx="3142902" cy="2237161"/>
          </a:xfrm>
          <a:prstGeom prst="rect">
            <a:avLst/>
          </a:prstGeom>
        </p:spPr>
      </p:pic>
      <p:pic>
        <p:nvPicPr>
          <p:cNvPr id="20" name="Chỗ dành sẵn cho Nội dung 4" descr="Ảnh có chứa thiết kế&#10;&#10;Mô tả được tạo tự động">
            <a:extLst>
              <a:ext uri="{FF2B5EF4-FFF2-40B4-BE49-F238E27FC236}">
                <a16:creationId xmlns:a16="http://schemas.microsoft.com/office/drawing/2014/main" id="{E1FDF1D2-A9FC-8C1F-9928-6E15C70BF8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3065" y="4877839"/>
            <a:ext cx="1937634" cy="1937634"/>
          </a:xfrm>
          <a:prstGeom prst="rect">
            <a:avLst/>
          </a:prstGeom>
        </p:spPr>
      </p:pic>
    </p:spTree>
    <p:extLst>
      <p:ext uri="{BB962C8B-B14F-4D97-AF65-F5344CB8AC3E}">
        <p14:creationId xmlns:p14="http://schemas.microsoft.com/office/powerpoint/2010/main" val="256570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9"/>
              <p:cNvSpPr txBox="1"/>
              <p:nvPr/>
            </p:nvSpPr>
            <p:spPr>
              <a:xfrm>
                <a:off x="331322" y="803603"/>
                <a:ext cx="8337830" cy="1406091"/>
              </a:xfrm>
              <a:prstGeom prst="rect">
                <a:avLst/>
              </a:prstGeom>
            </p:spPr>
            <p:txBody>
              <a:bodyPr wrap="square" lIns="0" tIns="0" rIns="0" bIns="0" rtlCol="0" anchor="t">
                <a:spAutoFit/>
              </a:bodyPr>
              <a:lstStyle/>
              <a:p>
                <a:pPr algn="just">
                  <a:lnSpc>
                    <a:spcPct val="150000"/>
                  </a:lnSpc>
                  <a:spcBef>
                    <a:spcPct val="0"/>
                  </a:spcBef>
                </a:pPr>
                <a:r>
                  <a:rPr lang="en-US" sz="3200" dirty="0">
                    <a:latin typeface="Times New Roman" panose="02020603050405020304" pitchFamily="18" charset="0"/>
                    <a:cs typeface="Times New Roman" panose="02020603050405020304" pitchFamily="18" charset="0"/>
                  </a:rPr>
                  <a:t>Cho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dirty="0">
                        <a:latin typeface="Cambria Math" panose="02040503050406030204" pitchFamily="18" charset="0"/>
                        <a:cs typeface="Arial" panose="020B0604020202020204" pitchFamily="34" charset="0"/>
                      </a:rPr>
                      <m:t>𝐴𝐵𝐶</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dirty="0">
                        <a:latin typeface="Cambria Math" panose="02040503050406030204" pitchFamily="18" charset="0"/>
                        <a:cs typeface="Arial" panose="020B0604020202020204" pitchFamily="34" charset="0"/>
                      </a:rPr>
                      <m:t>𝐶𝑥</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đối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dirty="0">
                        <a:latin typeface="Cambria Math" panose="02040503050406030204" pitchFamily="18" charset="0"/>
                        <a:cs typeface="Arial" panose="020B0604020202020204" pitchFamily="34" charset="0"/>
                      </a:rPr>
                      <m:t>𝐶𝐵</m:t>
                    </m:r>
                  </m:oMath>
                </a14:m>
                <a:r>
                  <a:rPr lang="en-US" sz="3200" dirty="0">
                    <a:latin typeface="Times New Roman" panose="02020603050405020304" pitchFamily="18" charset="0"/>
                    <a:cs typeface="Times New Roman" panose="02020603050405020304" pitchFamily="18" charset="0"/>
                  </a:rPr>
                  <a:t>. </a:t>
                </a:r>
              </a:p>
              <a:p>
                <a:pPr algn="just">
                  <a:lnSpc>
                    <a:spcPct val="150000"/>
                  </a:lnSpc>
                  <a:spcBef>
                    <a:spcPct val="0"/>
                  </a:spcBef>
                </a:pPr>
                <a14:m>
                  <m:oMath xmlns:m="http://schemas.openxmlformats.org/officeDocument/2006/math">
                    <m:acc>
                      <m:accPr>
                        <m:chr m:val="̂"/>
                        <m:ctrlPr>
                          <a:rPr lang="en-US" sz="3200" i="1">
                            <a:latin typeface="Cambria Math" panose="02040503050406030204" pitchFamily="18" charset="0"/>
                            <a:cs typeface="Arial" panose="020B0604020202020204" pitchFamily="34" charset="0"/>
                          </a:rPr>
                        </m:ctrlPr>
                      </m:accPr>
                      <m:e>
                        <m:r>
                          <a:rPr lang="en-US" sz="3200" i="1">
                            <a:latin typeface="Cambria Math" panose="02040503050406030204" pitchFamily="18" charset="0"/>
                            <a:cs typeface="Arial" panose="020B0604020202020204" pitchFamily="34" charset="0"/>
                          </a:rPr>
                          <m:t>𝐴𝐶𝑥</m:t>
                        </m:r>
                      </m:e>
                    </m:acc>
                  </m:oMath>
                </a14:m>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gọi là góc ngoài tại đỉnh C của tam giác</a:t>
                </a:r>
                <a:endParaRPr lang="en-US" sz="3200" dirty="0">
                  <a:latin typeface="Times New Roman" panose="02020603050405020304" pitchFamily="18" charset="0"/>
                  <a:cs typeface="Times New Roman" panose="02020603050405020304" pitchFamily="18" charset="0"/>
                </a:endParaRPr>
              </a:p>
            </p:txBody>
          </p:sp>
        </mc:Choice>
        <mc:Fallback xmlns="">
          <p:sp>
            <p:nvSpPr>
              <p:cNvPr id="9" name="TextBox 9"/>
              <p:cNvSpPr txBox="1">
                <a:spLocks noRot="1" noChangeAspect="1" noMove="1" noResize="1" noEditPoints="1" noAdjustHandles="1" noChangeArrowheads="1" noChangeShapeType="1" noTextEdit="1"/>
              </p:cNvSpPr>
              <p:nvPr/>
            </p:nvSpPr>
            <p:spPr>
              <a:xfrm>
                <a:off x="331322" y="803603"/>
                <a:ext cx="8337830" cy="1406091"/>
              </a:xfrm>
              <a:prstGeom prst="rect">
                <a:avLst/>
              </a:prstGeom>
              <a:blipFill>
                <a:blip r:embed="rId2"/>
                <a:stretch>
                  <a:fillRect l="-2924" b="-16522"/>
                </a:stretch>
              </a:blipFill>
            </p:spPr>
            <p:txBody>
              <a:bodyPr/>
              <a:lstStyle/>
              <a:p>
                <a:r>
                  <a:rPr lang="vi-VN">
                    <a:noFill/>
                  </a:rPr>
                  <a:t> </a:t>
                </a:r>
              </a:p>
            </p:txBody>
          </p:sp>
        </mc:Fallback>
      </mc:AlternateContent>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68811" y="-458317"/>
            <a:ext cx="2553976" cy="2103548"/>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554902" y="5028044"/>
            <a:ext cx="2553976" cy="2103548"/>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25627" y="722698"/>
            <a:ext cx="2532747" cy="2260477"/>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3087" y="4487782"/>
            <a:ext cx="2532747" cy="2260477"/>
          </a:xfrm>
          <a:prstGeom prst="rect">
            <a:avLst/>
          </a:prstGeom>
        </p:spPr>
      </p:pic>
      <p:pic>
        <p:nvPicPr>
          <p:cNvPr id="5" name="Picture 4">
            <a:extLst>
              <a:ext uri="{FF2B5EF4-FFF2-40B4-BE49-F238E27FC236}">
                <a16:creationId xmlns:a16="http://schemas.microsoft.com/office/drawing/2014/main" id="{F42FC41F-7E33-49E3-881E-BF0C39D742A3}"/>
              </a:ext>
            </a:extLst>
          </p:cNvPr>
          <p:cNvPicPr>
            <a:picLocks noChangeAspect="1"/>
          </p:cNvPicPr>
          <p:nvPr/>
        </p:nvPicPr>
        <p:blipFill>
          <a:blip r:embed="rId7"/>
          <a:stretch>
            <a:fillRect/>
          </a:stretch>
        </p:blipFill>
        <p:spPr>
          <a:xfrm>
            <a:off x="7886327" y="2209694"/>
            <a:ext cx="4305673" cy="2438611"/>
          </a:xfrm>
          <a:prstGeom prst="rect">
            <a:avLst/>
          </a:prstGeom>
        </p:spPr>
      </p:pic>
      <p:sp>
        <p:nvSpPr>
          <p:cNvPr id="18" name="TextBox 17">
            <a:extLst>
              <a:ext uri="{FF2B5EF4-FFF2-40B4-BE49-F238E27FC236}">
                <a16:creationId xmlns:a16="http://schemas.microsoft.com/office/drawing/2014/main" id="{B4F52898-2BBA-4B49-9580-7F44EE402A7C}"/>
              </a:ext>
            </a:extLst>
          </p:cNvPr>
          <p:cNvSpPr txBox="1"/>
          <p:nvPr/>
        </p:nvSpPr>
        <p:spPr>
          <a:xfrm>
            <a:off x="11445717" y="4164190"/>
            <a:ext cx="300082" cy="369332"/>
          </a:xfrm>
          <a:prstGeom prst="rect">
            <a:avLst/>
          </a:prstGeom>
          <a:noFill/>
        </p:spPr>
        <p:txBody>
          <a:bodyPr wrap="none" rtlCol="0">
            <a:spAutoFit/>
          </a:bodyPr>
          <a:lstStyle/>
          <a:p>
            <a:r>
              <a:rPr lang="vi-VN">
                <a:latin typeface="Times New Roman" panose="02020603050405020304" pitchFamily="18" charset="0"/>
                <a:cs typeface="Times New Roman" panose="02020603050405020304" pitchFamily="18" charset="0"/>
              </a:rPr>
              <a:t>x</a:t>
            </a: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C6A854E-D743-4F7D-9CDB-148DFE3752CA}"/>
                  </a:ext>
                </a:extLst>
              </p:cNvPr>
              <p:cNvSpPr txBox="1"/>
              <p:nvPr/>
            </p:nvSpPr>
            <p:spPr>
              <a:xfrm>
                <a:off x="-244408" y="2526925"/>
                <a:ext cx="7294418"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600" b="1" i="1" smtClean="0">
                              <a:latin typeface="Cambria Math" panose="02040503050406030204" pitchFamily="18" charset="0"/>
                              <a:cs typeface="Arial" panose="020B0604020202020204" pitchFamily="34" charset="0"/>
                            </a:rPr>
                          </m:ctrlPr>
                        </m:accPr>
                        <m:e>
                          <m:r>
                            <a:rPr lang="en-US" sz="3600" b="1" i="1">
                              <a:latin typeface="Cambria Math" panose="02040503050406030204" pitchFamily="18" charset="0"/>
                              <a:cs typeface="Arial" panose="020B0604020202020204" pitchFamily="34" charset="0"/>
                            </a:rPr>
                            <m:t>𝑨𝑪𝒙</m:t>
                          </m:r>
                        </m:e>
                      </m:acc>
                      <m:r>
                        <a:rPr lang="en-US" sz="3600" b="1" i="1" smtClean="0">
                          <a:latin typeface="Cambria Math" panose="02040503050406030204" pitchFamily="18" charset="0"/>
                          <a:cs typeface="Arial" panose="020B0604020202020204" pitchFamily="34" charset="0"/>
                        </a:rPr>
                        <m:t>=</m:t>
                      </m:r>
                      <m:acc>
                        <m:accPr>
                          <m:chr m:val="̂"/>
                          <m:ctrlPr>
                            <a:rPr lang="en-US" sz="3600" b="1" i="1">
                              <a:latin typeface="Cambria Math" panose="02040503050406030204" pitchFamily="18" charset="0"/>
                              <a:cs typeface="Arial" panose="020B0604020202020204" pitchFamily="34" charset="0"/>
                            </a:rPr>
                          </m:ctrlPr>
                        </m:accPr>
                        <m:e>
                          <m:r>
                            <a:rPr lang="en-US" sz="3600" b="1" i="1" smtClean="0">
                              <a:latin typeface="Cambria Math" panose="02040503050406030204" pitchFamily="18" charset="0"/>
                              <a:cs typeface="Arial" panose="020B0604020202020204" pitchFamily="34" charset="0"/>
                            </a:rPr>
                            <m:t>𝑩</m:t>
                          </m:r>
                          <m:r>
                            <a:rPr lang="en-US" sz="3600" b="1" i="1">
                              <a:latin typeface="Cambria Math" panose="02040503050406030204" pitchFamily="18" charset="0"/>
                              <a:cs typeface="Arial" panose="020B0604020202020204" pitchFamily="34" charset="0"/>
                            </a:rPr>
                            <m:t>𝑨𝑪</m:t>
                          </m:r>
                        </m:e>
                      </m:acc>
                      <m:r>
                        <a:rPr lang="en-US" sz="3600" b="1" i="1" smtClean="0">
                          <a:latin typeface="Cambria Math" panose="02040503050406030204" pitchFamily="18" charset="0"/>
                          <a:cs typeface="Arial" panose="020B0604020202020204" pitchFamily="34" charset="0"/>
                        </a:rPr>
                        <m:t>+</m:t>
                      </m:r>
                      <m:acc>
                        <m:accPr>
                          <m:chr m:val="̂"/>
                          <m:ctrlPr>
                            <a:rPr lang="en-US" sz="3600" b="1" i="1">
                              <a:latin typeface="Cambria Math" panose="02040503050406030204" pitchFamily="18" charset="0"/>
                              <a:cs typeface="Arial" panose="020B0604020202020204" pitchFamily="34" charset="0"/>
                            </a:rPr>
                          </m:ctrlPr>
                        </m:accPr>
                        <m:e>
                          <m:r>
                            <a:rPr lang="en-US" sz="3600" b="1" i="1">
                              <a:latin typeface="Cambria Math" panose="02040503050406030204" pitchFamily="18" charset="0"/>
                              <a:cs typeface="Arial" panose="020B0604020202020204" pitchFamily="34" charset="0"/>
                            </a:rPr>
                            <m:t>𝑨</m:t>
                          </m:r>
                          <m:r>
                            <a:rPr lang="en-US" sz="3600" b="1" i="1" smtClean="0">
                              <a:latin typeface="Cambria Math" panose="02040503050406030204" pitchFamily="18" charset="0"/>
                              <a:cs typeface="Arial" panose="020B0604020202020204" pitchFamily="34" charset="0"/>
                            </a:rPr>
                            <m:t>𝑩</m:t>
                          </m:r>
                          <m:r>
                            <a:rPr lang="en-US" sz="3600" b="1" i="1">
                              <a:latin typeface="Cambria Math" panose="02040503050406030204" pitchFamily="18" charset="0"/>
                              <a:cs typeface="Arial" panose="020B0604020202020204" pitchFamily="34" charset="0"/>
                            </a:rPr>
                            <m:t>𝑪</m:t>
                          </m:r>
                        </m:e>
                      </m:acc>
                    </m:oMath>
                  </m:oMathPara>
                </a14:m>
                <a:endParaRPr lang="vi-VN" sz="3600" b="1"/>
              </a:p>
            </p:txBody>
          </p:sp>
        </mc:Choice>
        <mc:Fallback xmlns="">
          <p:sp>
            <p:nvSpPr>
              <p:cNvPr id="19" name="TextBox 18">
                <a:extLst>
                  <a:ext uri="{FF2B5EF4-FFF2-40B4-BE49-F238E27FC236}">
                    <a16:creationId xmlns:a16="http://schemas.microsoft.com/office/drawing/2014/main" id="{9C6A854E-D743-4F7D-9CDB-148DFE3752CA}"/>
                  </a:ext>
                </a:extLst>
              </p:cNvPr>
              <p:cNvSpPr txBox="1">
                <a:spLocks noRot="1" noChangeAspect="1" noMove="1" noResize="1" noEditPoints="1" noAdjustHandles="1" noChangeArrowheads="1" noChangeShapeType="1" noTextEdit="1"/>
              </p:cNvSpPr>
              <p:nvPr/>
            </p:nvSpPr>
            <p:spPr>
              <a:xfrm>
                <a:off x="-244408" y="2526925"/>
                <a:ext cx="7294418" cy="664990"/>
              </a:xfrm>
              <a:prstGeom prst="rect">
                <a:avLst/>
              </a:prstGeom>
              <a:blipFill>
                <a:blip r:embed="rId8"/>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13358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EE6EB-C238-4956-ADA3-79A253A50A72}"/>
              </a:ext>
            </a:extLst>
          </p:cNvPr>
          <p:cNvGrpSpPr/>
          <p:nvPr/>
        </p:nvGrpSpPr>
        <p:grpSpPr>
          <a:xfrm>
            <a:off x="3399103" y="86631"/>
            <a:ext cx="3683149" cy="712917"/>
            <a:chOff x="892401" y="2355728"/>
            <a:chExt cx="3481549" cy="1008428"/>
          </a:xfrm>
        </p:grpSpPr>
        <p:sp>
          <p:nvSpPr>
            <p:cNvPr id="3" name="Rectangle: Rounded Corners 2">
              <a:extLst>
                <a:ext uri="{FF2B5EF4-FFF2-40B4-BE49-F238E27FC236}">
                  <a16:creationId xmlns:a16="http://schemas.microsoft.com/office/drawing/2014/main" id="{D1F1721C-1496-4182-AD2E-18E408BB4B6A}"/>
                </a:ext>
              </a:extLst>
            </p:cNvPr>
            <p:cNvSpPr/>
            <p:nvPr/>
          </p:nvSpPr>
          <p:spPr>
            <a:xfrm>
              <a:off x="1816589" y="2355728"/>
              <a:ext cx="2557361" cy="1003588"/>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600" b="1" dirty="0">
                <a:solidFill>
                  <a:srgbClr val="E87B69"/>
                </a:solidFill>
                <a:latin typeface="Times New Roman" panose="02020603050405020304" pitchFamily="18" charset="0"/>
                <a:cs typeface="Times New Roman" panose="02020603050405020304" pitchFamily="18" charset="0"/>
              </a:endParaRPr>
            </a:p>
            <a:p>
              <a:pPr algn="ctr"/>
              <a:r>
                <a:rPr lang="en-US" sz="3200" b="1" dirty="0">
                  <a:solidFill>
                    <a:srgbClr val="D15081"/>
                  </a:solidFill>
                  <a:latin typeface="Times New Roman" panose="02020603050405020304" pitchFamily="18" charset="0"/>
                  <a:cs typeface="Times New Roman" panose="02020603050405020304" pitchFamily="18" charset="0"/>
                </a:rPr>
                <a:t>  </a:t>
              </a:r>
              <a:r>
                <a:rPr lang="en-US" sz="3200" b="1">
                  <a:solidFill>
                    <a:srgbClr val="D15081"/>
                  </a:solidFill>
                  <a:latin typeface="Times New Roman" panose="02020603050405020304" pitchFamily="18" charset="0"/>
                  <a:cs typeface="Times New Roman" panose="02020603050405020304" pitchFamily="18" charset="0"/>
                </a:rPr>
                <a:t>VẬN DỤNG</a:t>
              </a:r>
              <a:r>
                <a:rPr lang="en-US" sz="3200">
                  <a:solidFill>
                    <a:srgbClr val="E87B69"/>
                  </a:solidFill>
                  <a:latin typeface="Times New Roman" panose="02020603050405020304" pitchFamily="18" charset="0"/>
                  <a:cs typeface="Times New Roman" panose="02020603050405020304" pitchFamily="18" charset="0"/>
                </a:rPr>
                <a:t> </a:t>
              </a:r>
              <a:endParaRPr lang="en-US" sz="3200" dirty="0">
                <a:solidFill>
                  <a:srgbClr val="E87B69"/>
                </a:solidFill>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p:txBody>
        </p:sp>
        <p:grpSp>
          <p:nvGrpSpPr>
            <p:cNvPr id="4" name="Group 4">
              <a:extLst>
                <a:ext uri="{FF2B5EF4-FFF2-40B4-BE49-F238E27FC236}">
                  <a16:creationId xmlns:a16="http://schemas.microsoft.com/office/drawing/2014/main" id="{CCFF86E2-E82C-4186-8F20-C6C1DF870B49}"/>
                </a:ext>
              </a:extLst>
            </p:cNvPr>
            <p:cNvGrpSpPr/>
            <p:nvPr/>
          </p:nvGrpSpPr>
          <p:grpSpPr>
            <a:xfrm>
              <a:off x="892401" y="2360568"/>
              <a:ext cx="1075805" cy="1003588"/>
              <a:chOff x="0" y="26104"/>
              <a:chExt cx="5800924" cy="5411521"/>
            </a:xfrm>
          </p:grpSpPr>
          <p:sp>
            <p:nvSpPr>
              <p:cNvPr id="6" name="Freeform 5">
                <a:extLst>
                  <a:ext uri="{FF2B5EF4-FFF2-40B4-BE49-F238E27FC236}">
                    <a16:creationId xmlns:a16="http://schemas.microsoft.com/office/drawing/2014/main" id="{11388CBF-DA07-428A-AD2C-993A082BC251}"/>
                  </a:ext>
                </a:extLst>
              </p:cNvPr>
              <p:cNvSpPr/>
              <p:nvPr/>
            </p:nvSpPr>
            <p:spPr>
              <a:xfrm>
                <a:off x="0" y="26104"/>
                <a:ext cx="5800924" cy="541152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5081"/>
              </a:solidFill>
            </p:spPr>
          </p:sp>
        </p:grpSp>
        <p:pic>
          <p:nvPicPr>
            <p:cNvPr id="5" name="Picture 35">
              <a:extLst>
                <a:ext uri="{FF2B5EF4-FFF2-40B4-BE49-F238E27FC236}">
                  <a16:creationId xmlns:a16="http://schemas.microsoft.com/office/drawing/2014/main" id="{16B497D1-E4E0-4D03-9916-85826C69B0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6322" y="2454992"/>
              <a:ext cx="537433" cy="695696"/>
            </a:xfrm>
            <a:prstGeom prst="rect">
              <a:avLst/>
            </a:prstGeom>
          </p:spPr>
        </p:pic>
      </p:grpSp>
      <p:sp>
        <p:nvSpPr>
          <p:cNvPr id="7" name="Rectangle 2">
            <a:extLst>
              <a:ext uri="{FF2B5EF4-FFF2-40B4-BE49-F238E27FC236}">
                <a16:creationId xmlns:a16="http://schemas.microsoft.com/office/drawing/2014/main" id="{83F86E96-2322-42DF-83BC-19A9B0A26343}"/>
              </a:ext>
            </a:extLst>
          </p:cNvPr>
          <p:cNvSpPr>
            <a:spLocks noChangeArrowheads="1"/>
          </p:cNvSpPr>
          <p:nvPr/>
        </p:nvSpPr>
        <p:spPr bwMode="auto">
          <a:xfrm>
            <a:off x="498765" y="1208869"/>
            <a:ext cx="544784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vi-VN" altLang="ko-KR" sz="3200" b="1" i="0"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Bài toán: </a:t>
            </a:r>
            <a:r>
              <a:rPr kumimoji="0" lang="vi-VN" altLang="ko-KR" sz="3200" b="0" i="0" u="none" strike="noStrike" cap="none" normalizeH="0" baseline="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Toà tháp Capital Gate thuộc Các tiểu vương quốc Ả Rập nghiêng 18 độ so với phương thẳng đứng. Tính đến ngày 01/6/2020 toà tháp này là toà tháp nghiêng nhiều nhất trên thế giới. </a:t>
            </a:r>
            <a:r>
              <a:rPr kumimoji="0" lang="vi-VN" altLang="ko-KR" sz="3200" b="0" i="0" u="none" strike="noStrike" cap="none" normalizeH="0" baseline="0">
                <a:ln>
                  <a:noFill/>
                </a:ln>
                <a:solidFill>
                  <a:schemeClr val="tx1"/>
                </a:solidFill>
                <a:effectLst/>
                <a:latin typeface="+mj-lt"/>
                <a:ea typeface="Malgun Gothic" panose="020B0503020000020004" pitchFamily="34" charset="-127"/>
                <a:cs typeface="Times New Roman" panose="02020603050405020304" pitchFamily="18" charset="0"/>
              </a:rPr>
              <a:t>Hãy tính độ nghiêng của toà tháp so với phương nằm ngang.</a:t>
            </a:r>
            <a:endParaRPr kumimoji="0" lang="vi-VN" altLang="ko-KR" sz="4000" b="0" i="0" u="none" strike="noStrike" cap="none" normalizeH="0" baseline="0">
              <a:ln>
                <a:noFill/>
              </a:ln>
              <a:solidFill>
                <a:schemeClr val="tx1"/>
              </a:solidFill>
              <a:effectLst/>
              <a:latin typeface="+mj-lt"/>
            </a:endParaRPr>
          </a:p>
        </p:txBody>
      </p:sp>
      <p:pic>
        <p:nvPicPr>
          <p:cNvPr id="2049" name="Picture 12" descr="Khởi động trang 70 Toán 7 Tập 2 Cánh diều">
            <a:extLst>
              <a:ext uri="{FF2B5EF4-FFF2-40B4-BE49-F238E27FC236}">
                <a16:creationId xmlns:a16="http://schemas.microsoft.com/office/drawing/2014/main" id="{9CFC4022-0124-4387-9FD2-E2BB74501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2252" y="1168782"/>
            <a:ext cx="4347748" cy="48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02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279" y="577063"/>
            <a:ext cx="10902443" cy="830997"/>
          </a:xfrm>
          <a:prstGeom prst="rect">
            <a:avLst/>
          </a:prstGeom>
          <a:noFill/>
        </p:spPr>
        <p:txBody>
          <a:bodyPr wrap="square" rtlCol="0">
            <a:spAutoFit/>
          </a:bodyPr>
          <a:lstStyle/>
          <a:p>
            <a:pPr algn="ctr"/>
            <a:r>
              <a:rPr lang="vi-VN" sz="4800" b="1">
                <a:solidFill>
                  <a:schemeClr val="tx1">
                    <a:lumMod val="95000"/>
                    <a:lumOff val="5000"/>
                  </a:schemeClr>
                </a:solidFill>
                <a:latin typeface="Times New Roman" panose="02020603050405020304" pitchFamily="18" charset="0"/>
                <a:cs typeface="Times New Roman" panose="02020603050405020304" pitchFamily="18" charset="0"/>
              </a:rPr>
              <a:t>HƯỚNG DẪN HỌC Ở NHÀ</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81070" y="2025602"/>
            <a:ext cx="9975167"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tam giác</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81070" y="2759697"/>
            <a:ext cx="7116435"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 tù</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nhọn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81070" y="3390762"/>
            <a:ext cx="6830203"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nhọn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81070" y="4046389"/>
            <a:ext cx="5458802"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tam giác</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1070" y="4699625"/>
            <a:ext cx="4689104"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 tập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4.2; 4.3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sgk</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8" descr="Hình ảnh suy nghĩ, suy ngẫm, suy tư về công việc cuộc sống | VFO.V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736425" y="2889365"/>
            <a:ext cx="2093297" cy="240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6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by="(-#ppt_w*2)" calcmode="lin" valueType="num">
                                      <p:cBhvr rctx="PPT">
                                        <p:cTn id="16" dur="500" autoRev="1" fill="hold">
                                          <p:stCondLst>
                                            <p:cond delay="0"/>
                                          </p:stCondLst>
                                        </p:cTn>
                                        <p:tgtEl>
                                          <p:spTgt spid="3"/>
                                        </p:tgtEl>
                                        <p:attrNameLst>
                                          <p:attrName>ppt_w</p:attrName>
                                        </p:attrNameLst>
                                      </p:cBhvr>
                                    </p:anim>
                                    <p:anim by="(#ppt_w*0.50)" calcmode="lin" valueType="num">
                                      <p:cBhvr>
                                        <p:cTn id="17" dur="500" decel="50000" autoRev="1" fill="hold">
                                          <p:stCondLst>
                                            <p:cond delay="0"/>
                                          </p:stCondLst>
                                        </p:cTn>
                                        <p:tgtEl>
                                          <p:spTgt spid="3"/>
                                        </p:tgtEl>
                                        <p:attrNameLst>
                                          <p:attrName>ppt_x</p:attrName>
                                        </p:attrNameLst>
                                      </p:cBhvr>
                                    </p:anim>
                                    <p:anim from="(-#ppt_h/2)" to="(#ppt_y)" calcmode="lin" valueType="num">
                                      <p:cBhvr>
                                        <p:cTn id="18" dur="1000" fill="hold">
                                          <p:stCondLst>
                                            <p:cond delay="0"/>
                                          </p:stCondLst>
                                        </p:cTn>
                                        <p:tgtEl>
                                          <p:spTgt spid="3"/>
                                        </p:tgtEl>
                                        <p:attrNameLst>
                                          <p:attrName>ppt_y</p:attrName>
                                        </p:attrNameLst>
                                      </p:cBhvr>
                                    </p:anim>
                                    <p:animRot by="21600000">
                                      <p:cBhvr>
                                        <p:cTn id="19" dur="1000" fill="hold">
                                          <p:stCondLst>
                                            <p:cond delay="0"/>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 by="(-#ppt_w*2)" calcmode="lin" valueType="num">
                                      <p:cBhvr rctx="PPT">
                                        <p:cTn id="24" dur="500" autoRev="1" fill="hold">
                                          <p:stCondLst>
                                            <p:cond delay="0"/>
                                          </p:stCondLst>
                                        </p:cTn>
                                        <p:tgtEl>
                                          <p:spTgt spid="4"/>
                                        </p:tgtEl>
                                        <p:attrNameLst>
                                          <p:attrName>ppt_w</p:attrName>
                                        </p:attrNameLst>
                                      </p:cBhvr>
                                    </p:anim>
                                    <p:anim by="(#ppt_w*0.50)" calcmode="lin" valueType="num">
                                      <p:cBhvr>
                                        <p:cTn id="25" dur="500" decel="50000" autoRev="1" fill="hold">
                                          <p:stCondLst>
                                            <p:cond delay="0"/>
                                          </p:stCondLst>
                                        </p:cTn>
                                        <p:tgtEl>
                                          <p:spTgt spid="4"/>
                                        </p:tgtEl>
                                        <p:attrNameLst>
                                          <p:attrName>ppt_x</p:attrName>
                                        </p:attrNameLst>
                                      </p:cBhvr>
                                    </p:anim>
                                    <p:anim from="(-#ppt_h/2)" to="(#ppt_y)" calcmode="lin" valueType="num">
                                      <p:cBhvr>
                                        <p:cTn id="26" dur="1000" fill="hold">
                                          <p:stCondLst>
                                            <p:cond delay="0"/>
                                          </p:stCondLst>
                                        </p:cTn>
                                        <p:tgtEl>
                                          <p:spTgt spid="4"/>
                                        </p:tgtEl>
                                        <p:attrNameLst>
                                          <p:attrName>ppt_y</p:attrName>
                                        </p:attrNameLst>
                                      </p:cBhvr>
                                    </p:anim>
                                    <p:animRot by="21600000">
                                      <p:cBhvr>
                                        <p:cTn id="27" dur="1000" fill="hold">
                                          <p:stCondLst>
                                            <p:cond delay="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6" presetClass="entr" presetSubtype="0" fill="hold" grpId="0" nodeType="clickEffect">
                                  <p:stCondLst>
                                    <p:cond delay="0"/>
                                  </p:stCondLst>
                                  <p:iterate type="lt">
                                    <p:tmPct val="10000"/>
                                  </p:iterate>
                                  <p:childTnLst>
                                    <p:set>
                                      <p:cBhvr>
                                        <p:cTn id="31" dur="1" fill="hold">
                                          <p:stCondLst>
                                            <p:cond delay="0"/>
                                          </p:stCondLst>
                                        </p:cTn>
                                        <p:tgtEl>
                                          <p:spTgt spid="5"/>
                                        </p:tgtEl>
                                        <p:attrNameLst>
                                          <p:attrName>style.visibility</p:attrName>
                                        </p:attrNameLst>
                                      </p:cBhvr>
                                      <p:to>
                                        <p:strVal val="visible"/>
                                      </p:to>
                                    </p:set>
                                    <p:anim by="(-#ppt_w*2)" calcmode="lin" valueType="num">
                                      <p:cBhvr rctx="PPT">
                                        <p:cTn id="32" dur="500" autoRev="1" fill="hold">
                                          <p:stCondLst>
                                            <p:cond delay="0"/>
                                          </p:stCondLst>
                                        </p:cTn>
                                        <p:tgtEl>
                                          <p:spTgt spid="5"/>
                                        </p:tgtEl>
                                        <p:attrNameLst>
                                          <p:attrName>ppt_w</p:attrName>
                                        </p:attrNameLst>
                                      </p:cBhvr>
                                    </p:anim>
                                    <p:anim by="(#ppt_w*0.50)" calcmode="lin" valueType="num">
                                      <p:cBhvr>
                                        <p:cTn id="33" dur="500" decel="50000" autoRev="1" fill="hold">
                                          <p:stCondLst>
                                            <p:cond delay="0"/>
                                          </p:stCondLst>
                                        </p:cTn>
                                        <p:tgtEl>
                                          <p:spTgt spid="5"/>
                                        </p:tgtEl>
                                        <p:attrNameLst>
                                          <p:attrName>ppt_x</p:attrName>
                                        </p:attrNameLst>
                                      </p:cBhvr>
                                    </p:anim>
                                    <p:anim from="(-#ppt_h/2)" to="(#ppt_y)" calcmode="lin" valueType="num">
                                      <p:cBhvr>
                                        <p:cTn id="34" dur="1000" fill="hold">
                                          <p:stCondLst>
                                            <p:cond delay="0"/>
                                          </p:stCondLst>
                                        </p:cTn>
                                        <p:tgtEl>
                                          <p:spTgt spid="5"/>
                                        </p:tgtEl>
                                        <p:attrNameLst>
                                          <p:attrName>ppt_y</p:attrName>
                                        </p:attrNameLst>
                                      </p:cBhvr>
                                    </p:anim>
                                    <p:animRot by="21600000">
                                      <p:cBhvr>
                                        <p:cTn id="35" dur="1000" fill="hold">
                                          <p:stCondLst>
                                            <p:cond delay="0"/>
                                          </p:stCondLst>
                                        </p:cTn>
                                        <p:tgtEl>
                                          <p:spTgt spid="5"/>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56" presetClass="entr" presetSubtype="0" fill="hold" grpId="0" nodeType="clickEffect">
                                  <p:stCondLst>
                                    <p:cond delay="0"/>
                                  </p:stCondLst>
                                  <p:iterate type="lt">
                                    <p:tmPct val="10000"/>
                                  </p:iterate>
                                  <p:childTnLst>
                                    <p:set>
                                      <p:cBhvr>
                                        <p:cTn id="39" dur="1" fill="hold">
                                          <p:stCondLst>
                                            <p:cond delay="0"/>
                                          </p:stCondLst>
                                        </p:cTn>
                                        <p:tgtEl>
                                          <p:spTgt spid="6"/>
                                        </p:tgtEl>
                                        <p:attrNameLst>
                                          <p:attrName>style.visibility</p:attrName>
                                        </p:attrNameLst>
                                      </p:cBhvr>
                                      <p:to>
                                        <p:strVal val="visible"/>
                                      </p:to>
                                    </p:set>
                                    <p:anim by="(-#ppt_w*2)" calcmode="lin" valueType="num">
                                      <p:cBhvr rctx="PPT">
                                        <p:cTn id="40" dur="500" autoRev="1" fill="hold">
                                          <p:stCondLst>
                                            <p:cond delay="0"/>
                                          </p:stCondLst>
                                        </p:cTn>
                                        <p:tgtEl>
                                          <p:spTgt spid="6"/>
                                        </p:tgtEl>
                                        <p:attrNameLst>
                                          <p:attrName>ppt_w</p:attrName>
                                        </p:attrNameLst>
                                      </p:cBhvr>
                                    </p:anim>
                                    <p:anim by="(#ppt_w*0.50)" calcmode="lin" valueType="num">
                                      <p:cBhvr>
                                        <p:cTn id="41" dur="500" decel="50000" autoRev="1" fill="hold">
                                          <p:stCondLst>
                                            <p:cond delay="0"/>
                                          </p:stCondLst>
                                        </p:cTn>
                                        <p:tgtEl>
                                          <p:spTgt spid="6"/>
                                        </p:tgtEl>
                                        <p:attrNameLst>
                                          <p:attrName>ppt_x</p:attrName>
                                        </p:attrNameLst>
                                      </p:cBhvr>
                                    </p:anim>
                                    <p:anim from="(-#ppt_h/2)" to="(#ppt_y)" calcmode="lin" valueType="num">
                                      <p:cBhvr>
                                        <p:cTn id="42" dur="1000" fill="hold">
                                          <p:stCondLst>
                                            <p:cond delay="0"/>
                                          </p:stCondLst>
                                        </p:cTn>
                                        <p:tgtEl>
                                          <p:spTgt spid="6"/>
                                        </p:tgtEl>
                                        <p:attrNameLst>
                                          <p:attrName>ppt_y</p:attrName>
                                        </p:attrNameLst>
                                      </p:cBhvr>
                                    </p:anim>
                                    <p:animRot by="21600000">
                                      <p:cBhvr>
                                        <p:cTn id="43" dur="1000" fill="hold">
                                          <p:stCondLst>
                                            <p:cond delay="0"/>
                                          </p:stCondLst>
                                        </p:cTn>
                                        <p:tgtEl>
                                          <p:spTgt spid="6"/>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56" presetClass="entr" presetSubtype="0" fill="hold" grpId="0" nodeType="clickEffect">
                                  <p:stCondLst>
                                    <p:cond delay="0"/>
                                  </p:stCondLst>
                                  <p:iterate type="lt">
                                    <p:tmPct val="10000"/>
                                  </p:iterate>
                                  <p:childTnLst>
                                    <p:set>
                                      <p:cBhvr>
                                        <p:cTn id="47" dur="1" fill="hold">
                                          <p:stCondLst>
                                            <p:cond delay="0"/>
                                          </p:stCondLst>
                                        </p:cTn>
                                        <p:tgtEl>
                                          <p:spTgt spid="7"/>
                                        </p:tgtEl>
                                        <p:attrNameLst>
                                          <p:attrName>style.visibility</p:attrName>
                                        </p:attrNameLst>
                                      </p:cBhvr>
                                      <p:to>
                                        <p:strVal val="visible"/>
                                      </p:to>
                                    </p:set>
                                    <p:anim by="(-#ppt_w*2)" calcmode="lin" valueType="num">
                                      <p:cBhvr rctx="PPT">
                                        <p:cTn id="48" dur="500" autoRev="1" fill="hold">
                                          <p:stCondLst>
                                            <p:cond delay="0"/>
                                          </p:stCondLst>
                                        </p:cTn>
                                        <p:tgtEl>
                                          <p:spTgt spid="7"/>
                                        </p:tgtEl>
                                        <p:attrNameLst>
                                          <p:attrName>ppt_w</p:attrName>
                                        </p:attrNameLst>
                                      </p:cBhvr>
                                    </p:anim>
                                    <p:anim by="(#ppt_w*0.50)" calcmode="lin" valueType="num">
                                      <p:cBhvr>
                                        <p:cTn id="49" dur="500" decel="50000" autoRev="1" fill="hold">
                                          <p:stCondLst>
                                            <p:cond delay="0"/>
                                          </p:stCondLst>
                                        </p:cTn>
                                        <p:tgtEl>
                                          <p:spTgt spid="7"/>
                                        </p:tgtEl>
                                        <p:attrNameLst>
                                          <p:attrName>ppt_x</p:attrName>
                                        </p:attrNameLst>
                                      </p:cBhvr>
                                    </p:anim>
                                    <p:anim from="(-#ppt_h/2)" to="(#ppt_y)" calcmode="lin" valueType="num">
                                      <p:cBhvr>
                                        <p:cTn id="50" dur="1000" fill="hold">
                                          <p:stCondLst>
                                            <p:cond delay="0"/>
                                          </p:stCondLst>
                                        </p:cTn>
                                        <p:tgtEl>
                                          <p:spTgt spid="7"/>
                                        </p:tgtEl>
                                        <p:attrNameLst>
                                          <p:attrName>ppt_y</p:attrName>
                                        </p:attrNameLst>
                                      </p:cBhvr>
                                    </p:anim>
                                    <p:animRot by="21600000">
                                      <p:cBhvr>
                                        <p:cTn id="51" dur="1000" fill="hold">
                                          <p:stCondLst>
                                            <p:cond delay="0"/>
                                          </p:stCondLst>
                                        </p:cTn>
                                        <p:tgtEl>
                                          <p:spTgt spid="7"/>
                                        </p:tgtEl>
                                        <p:attrNameLst>
                                          <p:attrName>r</p:attrName>
                                        </p:attrNameLst>
                                      </p:cBhvr>
                                    </p:animRot>
                                  </p:childTnLst>
                                </p:cTn>
                              </p:par>
                              <p:par>
                                <p:cTn id="52" presetID="3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9"/>
              <p:cNvSpPr txBox="1"/>
              <p:nvPr/>
            </p:nvSpPr>
            <p:spPr>
              <a:xfrm>
                <a:off x="714684" y="1080445"/>
                <a:ext cx="10397608" cy="1215204"/>
              </a:xfrm>
              <a:prstGeom prst="rect">
                <a:avLst/>
              </a:prstGeom>
            </p:spPr>
            <p:txBody>
              <a:bodyPr wrap="square" lIns="0" tIns="0" rIns="0" bIns="0" rtlCol="0" anchor="t">
                <a:spAutoFit/>
              </a:bodyPr>
              <a:lstStyle/>
              <a:p>
                <a:pPr algn="just">
                  <a:lnSpc>
                    <a:spcPct val="150000"/>
                  </a:lnSpc>
                  <a:spcBef>
                    <a:spcPct val="0"/>
                  </a:spcBef>
                </a:pPr>
                <a:r>
                  <a:rPr lang="en-US" sz="2800" b="1" err="1">
                    <a:latin typeface="Times New Roman" panose="02020603050405020304" pitchFamily="18" charset="0"/>
                    <a:cs typeface="Times New Roman" panose="02020603050405020304" pitchFamily="18" charset="0"/>
                  </a:rPr>
                  <a:t>Bài</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tập:</a:t>
                </a:r>
                <a:r>
                  <a:rPr lang="en-US" sz="2800" b="1">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𝐴𝐵𝐶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𝐵</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Arial" panose="020B0604020202020204" pitchFamily="34" charset="0"/>
                      </a:rPr>
                      <m:t>23</m:t>
                    </m:r>
                    <m:r>
                      <a:rPr lang="en-US" sz="2800" i="1">
                        <a:latin typeface="Cambria Math" panose="02040503050406030204" pitchFamily="18" charset="0"/>
                        <a:ea typeface="Cambria Math" panose="02040503050406030204" pitchFamily="18" charset="0"/>
                        <a:cs typeface="Arial" panose="020B0604020202020204" pitchFamily="34" charset="0"/>
                      </a:rPr>
                      <m:t>°</m:t>
                    </m:r>
                  </m:oMath>
                </a14:m>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9</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𝐴</m:t>
                    </m:r>
                  </m:oMath>
                </a14:m>
                <a:r>
                  <a:rPr lang="en-US" sz="2800" dirty="0">
                    <a:latin typeface="Times New Roman" panose="02020603050405020304" pitchFamily="18" charset="0"/>
                    <a:cs typeface="Times New Roman" panose="02020603050405020304" pitchFamily="18" charset="0"/>
                  </a:rPr>
                  <a:t>.</a:t>
                </a:r>
              </a:p>
            </p:txBody>
          </p:sp>
        </mc:Choice>
        <mc:Fallback xmlns="">
          <p:sp>
            <p:nvSpPr>
              <p:cNvPr id="9" name="TextBox 9"/>
              <p:cNvSpPr txBox="1">
                <a:spLocks noRot="1" noChangeAspect="1" noMove="1" noResize="1" noEditPoints="1" noAdjustHandles="1" noChangeArrowheads="1" noChangeShapeType="1" noTextEdit="1"/>
              </p:cNvSpPr>
              <p:nvPr/>
            </p:nvSpPr>
            <p:spPr>
              <a:xfrm>
                <a:off x="714684" y="1080445"/>
                <a:ext cx="10397608" cy="1215204"/>
              </a:xfrm>
              <a:prstGeom prst="rect">
                <a:avLst/>
              </a:prstGeom>
              <a:blipFill>
                <a:blip r:embed="rId2"/>
                <a:stretch>
                  <a:fillRect l="-2052" r="-2052" b="-17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A273FBA-F0AC-0BF7-CF03-D3714005B57F}"/>
              </a:ext>
            </a:extLst>
          </p:cNvPr>
          <p:cNvPicPr>
            <a:picLocks noChangeAspect="1"/>
          </p:cNvPicPr>
          <p:nvPr/>
        </p:nvPicPr>
        <p:blipFill rotWithShape="1">
          <a:blip r:embed="rId3">
            <a:extLst>
              <a:ext uri="{28A0092B-C50C-407E-A947-70E740481C1C}">
                <a14:useLocalDpi xmlns:a14="http://schemas.microsoft.com/office/drawing/2010/main" val="0"/>
              </a:ext>
            </a:extLst>
          </a:blip>
          <a:srcRect l="30262" t="30883" r="29316" b="4137"/>
          <a:stretch/>
        </p:blipFill>
        <p:spPr>
          <a:xfrm>
            <a:off x="3100676" y="2391829"/>
            <a:ext cx="6302173" cy="3198391"/>
          </a:xfrm>
          <a:prstGeom prst="rect">
            <a:avLst/>
          </a:prstGeom>
        </p:spPr>
      </p:pic>
      <p:grpSp>
        <p:nvGrpSpPr>
          <p:cNvPr id="3" name="Group 16">
            <a:extLst>
              <a:ext uri="{FF2B5EF4-FFF2-40B4-BE49-F238E27FC236}">
                <a16:creationId xmlns:a16="http://schemas.microsoft.com/office/drawing/2014/main" id="{FD5D5923-C6E6-779C-266A-C82EBACF392C}"/>
              </a:ext>
            </a:extLst>
          </p:cNvPr>
          <p:cNvGrpSpPr/>
          <p:nvPr/>
        </p:nvGrpSpPr>
        <p:grpSpPr>
          <a:xfrm>
            <a:off x="341521" y="433449"/>
            <a:ext cx="4219937" cy="670690"/>
            <a:chOff x="895029" y="2316293"/>
            <a:chExt cx="3690821" cy="1217066"/>
          </a:xfrm>
        </p:grpSpPr>
        <p:sp>
          <p:nvSpPr>
            <p:cNvPr id="4" name="Rectangle: Rounded Corners 6">
              <a:extLst>
                <a:ext uri="{FF2B5EF4-FFF2-40B4-BE49-F238E27FC236}">
                  <a16:creationId xmlns:a16="http://schemas.microsoft.com/office/drawing/2014/main" id="{7DEB353F-926A-719D-19DD-B6446B4A0D8C}"/>
                </a:ext>
              </a:extLst>
            </p:cNvPr>
            <p:cNvSpPr/>
            <p:nvPr/>
          </p:nvSpPr>
          <p:spPr>
            <a:xfrm>
              <a:off x="1661070" y="2316293"/>
              <a:ext cx="2924780" cy="1134636"/>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E87B69"/>
                </a:solidFill>
                <a:latin typeface="Times New Roman" panose="02020603050405020304" pitchFamily="18" charset="0"/>
                <a:cs typeface="Times New Roman" panose="02020603050405020304" pitchFamily="18" charset="0"/>
              </a:endParaRPr>
            </a:p>
            <a:p>
              <a:pPr algn="ctr"/>
              <a:r>
                <a:rPr lang="en-US" sz="2800" b="1" dirty="0" err="1">
                  <a:solidFill>
                    <a:srgbClr val="D15081"/>
                  </a:solidFill>
                  <a:latin typeface="Times New Roman" panose="02020603050405020304" pitchFamily="18" charset="0"/>
                  <a:cs typeface="Times New Roman" panose="02020603050405020304" pitchFamily="18" charset="0"/>
                </a:rPr>
                <a:t>Luyện</a:t>
              </a:r>
              <a:r>
                <a:rPr lang="en-US" sz="2800" b="1" dirty="0">
                  <a:solidFill>
                    <a:srgbClr val="D15081"/>
                  </a:solidFill>
                  <a:latin typeface="Times New Roman" panose="02020603050405020304" pitchFamily="18" charset="0"/>
                  <a:cs typeface="Times New Roman" panose="02020603050405020304" pitchFamily="18" charset="0"/>
                </a:rPr>
                <a:t> </a:t>
              </a:r>
              <a:r>
                <a:rPr lang="en-US" sz="2800" b="1" dirty="0" err="1">
                  <a:solidFill>
                    <a:srgbClr val="D15081"/>
                  </a:solidFill>
                  <a:latin typeface="Times New Roman" panose="02020603050405020304" pitchFamily="18" charset="0"/>
                  <a:cs typeface="Times New Roman" panose="02020603050405020304" pitchFamily="18" charset="0"/>
                </a:rPr>
                <a:t>tập</a:t>
              </a:r>
              <a:r>
                <a:rPr lang="en-US" sz="2800" b="1" dirty="0">
                  <a:solidFill>
                    <a:srgbClr val="D15081"/>
                  </a:solidFill>
                  <a:latin typeface="Times New Roman" panose="02020603050405020304" pitchFamily="18" charset="0"/>
                  <a:cs typeface="Times New Roman" panose="02020603050405020304" pitchFamily="18" charset="0"/>
                </a:rPr>
                <a:t> 2</a:t>
              </a:r>
              <a:endParaRPr lang="en-US" sz="2800" dirty="0">
                <a:solidFill>
                  <a:srgbClr val="E87B69"/>
                </a:solidFill>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E8A350EC-94EF-E12B-A27B-8BA834B90E40}"/>
                </a:ext>
              </a:extLst>
            </p:cNvPr>
            <p:cNvGrpSpPr/>
            <p:nvPr/>
          </p:nvGrpSpPr>
          <p:grpSpPr>
            <a:xfrm>
              <a:off x="895029" y="2355727"/>
              <a:ext cx="921561" cy="1177632"/>
              <a:chOff x="14169" y="0"/>
              <a:chExt cx="4969214" cy="6349995"/>
            </a:xfrm>
          </p:grpSpPr>
          <p:sp>
            <p:nvSpPr>
              <p:cNvPr id="13" name="Freeform 5">
                <a:extLst>
                  <a:ext uri="{FF2B5EF4-FFF2-40B4-BE49-F238E27FC236}">
                    <a16:creationId xmlns:a16="http://schemas.microsoft.com/office/drawing/2014/main" id="{4A96E3C3-052E-56DB-79C3-090AA3097779}"/>
                  </a:ext>
                </a:extLst>
              </p:cNvPr>
              <p:cNvSpPr/>
              <p:nvPr/>
            </p:nvSpPr>
            <p:spPr>
              <a:xfrm>
                <a:off x="14169" y="0"/>
                <a:ext cx="4969214" cy="634999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5081"/>
              </a:solidFill>
            </p:spPr>
            <p:txBody>
              <a:bodyPr/>
              <a:lstStyle/>
              <a:p>
                <a:endParaRPr lang="vi-VN" sz="2800">
                  <a:latin typeface="Times New Roman" panose="02020603050405020304" pitchFamily="18" charset="0"/>
                  <a:cs typeface="Times New Roman" panose="02020603050405020304" pitchFamily="18" charset="0"/>
                </a:endParaRPr>
              </a:p>
            </p:txBody>
          </p:sp>
        </p:grpSp>
        <p:pic>
          <p:nvPicPr>
            <p:cNvPr id="6" name="Picture 35">
              <a:extLst>
                <a:ext uri="{FF2B5EF4-FFF2-40B4-BE49-F238E27FC236}">
                  <a16:creationId xmlns:a16="http://schemas.microsoft.com/office/drawing/2014/main" id="{A4EBC99B-7F3C-74E5-C0D7-47D09D33CC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3889" y="2588924"/>
              <a:ext cx="424104" cy="589378"/>
            </a:xfrm>
            <a:prstGeom prst="rect">
              <a:avLst/>
            </a:prstGeom>
          </p:spPr>
        </p:pic>
      </p:grpSp>
    </p:spTree>
    <p:extLst>
      <p:ext uri="{BB962C8B-B14F-4D97-AF65-F5344CB8AC3E}">
        <p14:creationId xmlns:p14="http://schemas.microsoft.com/office/powerpoint/2010/main" val="331051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25627" y="-195248"/>
            <a:ext cx="2553976" cy="2103548"/>
          </a:xfrm>
          <a:prstGeom prst="rect">
            <a:avLst/>
          </a:prstGeom>
        </p:spPr>
      </p:pic>
      <p:pic>
        <p:nvPicPr>
          <p:cNvPr id="8" name="Picture 11">
            <a:extLst>
              <a:ext uri="{FF2B5EF4-FFF2-40B4-BE49-F238E27FC236}">
                <a16:creationId xmlns:a16="http://schemas.microsoft.com/office/drawing/2014/main" id="{2920E260-DDE6-7441-DA35-27C38C3CAB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65947" y="2716409"/>
            <a:ext cx="2553976" cy="210354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5DC705-7491-7276-01FB-54F9F7A249C9}"/>
                  </a:ext>
                </a:extLst>
              </p:cNvPr>
              <p:cNvSpPr txBox="1"/>
              <p:nvPr/>
            </p:nvSpPr>
            <p:spPr>
              <a:xfrm>
                <a:off x="2184400" y="3288470"/>
                <a:ext cx="9694939" cy="3105209"/>
              </a:xfrm>
              <a:prstGeom prst="rect">
                <a:avLst/>
              </a:prstGeom>
              <a:noFill/>
            </p:spPr>
            <p:txBody>
              <a:bodyPr wrap="square">
                <a:spAutoFit/>
              </a:bodyPr>
              <a:lstStyle/>
              <a:p>
                <a:pPr algn="just">
                  <a:lnSpc>
                    <a:spcPct val="150000"/>
                  </a:lnSpc>
                  <a:spcBef>
                    <a:spcPts val="400"/>
                  </a:spcBef>
                  <a:spcAft>
                    <a:spcPts val="400"/>
                  </a:spcAft>
                </a:pPr>
                <a:r>
                  <a:rPr lang="en-US"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a:t>
                </a:r>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e>
                    </m:acc>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=180°</m:t>
                    </m:r>
                  </m:oMath>
                </a14:m>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(tổng 3 góc </a:t>
                </a:r>
                <a:r>
                  <a:rPr lang="en-US" sz="2933"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tam giác)</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14:m>
                  <m:oMath xmlns:m="http://schemas.openxmlformats.org/officeDocument/2006/math">
                    <m:r>
                      <m:rPr>
                        <m:sty m:val="p"/>
                      </m:r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H</m:t>
                    </m:r>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𝑎𝑦</m:t>
                    </m:r>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+23°+23°=180°</m:t>
                    </m:r>
                  </m:oMath>
                </a14:m>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14:m>
                  <m:oMath xmlns:m="http://schemas.openxmlformats.org/officeDocument/2006/math">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180°−</m:t>
                    </m:r>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23</m:t>
                    </m:r>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−23</m:t>
                    </m:r>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°=134°</m:t>
                    </m:r>
                  </m:oMath>
                </a14:m>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 số đo góc ở đỉnh </a:t>
                </a:r>
                <a14:m>
                  <m:oMath xmlns:m="http://schemas.openxmlformats.org/officeDocument/2006/math">
                    <m:r>
                      <a:rPr lang="vi-VN" sz="2933"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vi-VN" sz="29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a:t>
                </a:r>
                <a14:m>
                  <m:oMath xmlns:m="http://schemas.openxmlformats.org/officeDocument/2006/math">
                    <m:r>
                      <a:rPr lang="vi-VN" sz="2933"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134°</m:t>
                    </m:r>
                  </m:oMath>
                </a14:m>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A5DC705-7491-7276-01FB-54F9F7A249C9}"/>
                  </a:ext>
                </a:extLst>
              </p:cNvPr>
              <p:cNvSpPr txBox="1">
                <a:spLocks noRot="1" noChangeAspect="1" noMove="1" noResize="1" noEditPoints="1" noAdjustHandles="1" noChangeArrowheads="1" noChangeShapeType="1" noTextEdit="1"/>
              </p:cNvSpPr>
              <p:nvPr/>
            </p:nvSpPr>
            <p:spPr>
              <a:xfrm>
                <a:off x="2184400" y="3288470"/>
                <a:ext cx="9694939" cy="3105209"/>
              </a:xfrm>
              <a:prstGeom prst="rect">
                <a:avLst/>
              </a:prstGeom>
              <a:blipFill>
                <a:blip r:embed="rId4"/>
                <a:stretch>
                  <a:fillRect l="-1383" b="-4510"/>
                </a:stretch>
              </a:blipFill>
            </p:spPr>
            <p:txBody>
              <a:bodyPr/>
              <a:lstStyle/>
              <a:p>
                <a:r>
                  <a:rPr lang="en-US">
                    <a:noFill/>
                  </a:rPr>
                  <a:t> </a:t>
                </a:r>
              </a:p>
            </p:txBody>
          </p:sp>
        </mc:Fallback>
      </mc:AlternateContent>
      <p:sp>
        <p:nvSpPr>
          <p:cNvPr id="4" name="Speech Bubble: Oval 3">
            <a:extLst>
              <a:ext uri="{FF2B5EF4-FFF2-40B4-BE49-F238E27FC236}">
                <a16:creationId xmlns:a16="http://schemas.microsoft.com/office/drawing/2014/main" id="{3699D9C1-7499-2201-4498-FA70C0647972}"/>
              </a:ext>
            </a:extLst>
          </p:cNvPr>
          <p:cNvSpPr/>
          <p:nvPr/>
        </p:nvSpPr>
        <p:spPr>
          <a:xfrm>
            <a:off x="203200" y="3371126"/>
            <a:ext cx="1879600" cy="965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Giải</a:t>
            </a:r>
            <a:endParaRPr lang="en-US" sz="32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91C3813-E1AF-439D-9773-2074CBC7E195}"/>
              </a:ext>
            </a:extLst>
          </p:cNvPr>
          <p:cNvPicPr>
            <a:picLocks noChangeAspect="1"/>
          </p:cNvPicPr>
          <p:nvPr/>
        </p:nvPicPr>
        <p:blipFill rotWithShape="1">
          <a:blip r:embed="rId5">
            <a:extLst>
              <a:ext uri="{28A0092B-C50C-407E-A947-70E740481C1C}">
                <a14:useLocalDpi xmlns:a14="http://schemas.microsoft.com/office/drawing/2010/main" val="0"/>
              </a:ext>
            </a:extLst>
          </a:blip>
          <a:srcRect l="30262" t="30883" r="29316" b="4137"/>
          <a:stretch/>
        </p:blipFill>
        <p:spPr>
          <a:xfrm>
            <a:off x="3149600" y="9752"/>
            <a:ext cx="6302173" cy="3198391"/>
          </a:xfrm>
          <a:prstGeom prst="rect">
            <a:avLst/>
          </a:prstGeom>
        </p:spPr>
      </p:pic>
    </p:spTree>
    <p:extLst>
      <p:ext uri="{BB962C8B-B14F-4D97-AF65-F5344CB8AC3E}">
        <p14:creationId xmlns:p14="http://schemas.microsoft.com/office/powerpoint/2010/main" val="3719482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411846853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885" y="5410200"/>
            <a:ext cx="1396915" cy="1289459"/>
          </a:xfrm>
          <a:prstGeom prst="rect">
            <a:avLst/>
          </a:prstGeom>
        </p:spPr>
      </p:pic>
      <p:sp>
        <p:nvSpPr>
          <p:cNvPr id="15" name="Rectangle 14"/>
          <p:cNvSpPr/>
          <p:nvPr/>
        </p:nvSpPr>
        <p:spPr>
          <a:xfrm>
            <a:off x="1248228" y="11830"/>
            <a:ext cx="10943772" cy="954107"/>
          </a:xfrm>
          <a:prstGeom prst="rect">
            <a:avLst/>
          </a:prstGeom>
        </p:spPr>
        <p:txBody>
          <a:bodyPr wrap="square" lIns="91440" tIns="45720" rIns="91440" bIns="45720">
            <a:spAutoFit/>
          </a:bodyPr>
          <a:lstStyle/>
          <a:p>
            <a:pPr algn="just"/>
            <a:r>
              <a:rPr lang="en-US" sz="2800" dirty="0">
                <a:latin typeface="Times New Roman" panose="02020603050405020304" pitchFamily="18" charset="0"/>
                <a:cs typeface="Times New Roman" panose="02020603050405020304" pitchFamily="18" charset="0"/>
              </a:rPr>
              <a:t>Em hãy cho biết, hình ảnh trong các bức tranh dưới đây có đặc điểm gì giống nhau? </a:t>
            </a:r>
          </a:p>
        </p:txBody>
      </p:sp>
      <p:pic>
        <p:nvPicPr>
          <p:cNvPr id="7" name="Picture 6" descr="images (2)">
            <a:extLst>
              <a:ext uri="{FF2B5EF4-FFF2-40B4-BE49-F238E27FC236}">
                <a16:creationId xmlns:a16="http://schemas.microsoft.com/office/drawing/2014/main" id="{1859A669-EA7F-4CFF-8349-3C6CCA7898C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48229" y="984352"/>
            <a:ext cx="1824536" cy="1919819"/>
          </a:xfrm>
          <a:prstGeom prst="rect">
            <a:avLst/>
          </a:prstGeom>
          <a:noFill/>
          <a:ln>
            <a:noFill/>
          </a:ln>
        </p:spPr>
      </p:pic>
      <p:pic>
        <p:nvPicPr>
          <p:cNvPr id="8" name="Picture 7" descr="images (1)">
            <a:extLst>
              <a:ext uri="{FF2B5EF4-FFF2-40B4-BE49-F238E27FC236}">
                <a16:creationId xmlns:a16="http://schemas.microsoft.com/office/drawing/2014/main" id="{3773C31F-81B2-407B-A837-9ACC4F17655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232728" y="866853"/>
            <a:ext cx="2412581" cy="1938237"/>
          </a:xfrm>
          <a:prstGeom prst="rect">
            <a:avLst/>
          </a:prstGeom>
          <a:noFill/>
          <a:ln>
            <a:noFill/>
          </a:ln>
        </p:spPr>
      </p:pic>
      <p:pic>
        <p:nvPicPr>
          <p:cNvPr id="9" name="Picture 8" descr="D:\ha_280206_P[1].jpg">
            <a:extLst>
              <a:ext uri="{FF2B5EF4-FFF2-40B4-BE49-F238E27FC236}">
                <a16:creationId xmlns:a16="http://schemas.microsoft.com/office/drawing/2014/main" id="{6F992987-05F6-48DB-BF8B-3EAF0E8866C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704540" y="888999"/>
            <a:ext cx="2184400" cy="2015172"/>
          </a:xfrm>
          <a:prstGeom prst="rect">
            <a:avLst/>
          </a:prstGeom>
          <a:noFill/>
          <a:ln>
            <a:noFill/>
          </a:ln>
        </p:spPr>
      </p:pic>
      <p:pic>
        <p:nvPicPr>
          <p:cNvPr id="10" name="Picture 9" descr="images (6)">
            <a:extLst>
              <a:ext uri="{FF2B5EF4-FFF2-40B4-BE49-F238E27FC236}">
                <a16:creationId xmlns:a16="http://schemas.microsoft.com/office/drawing/2014/main" id="{F9054154-8C82-425F-90E2-A0FB32145EC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553466" y="3003255"/>
            <a:ext cx="2928975" cy="1841500"/>
          </a:xfrm>
          <a:prstGeom prst="rect">
            <a:avLst/>
          </a:prstGeom>
          <a:noFill/>
          <a:ln>
            <a:noFill/>
          </a:ln>
        </p:spPr>
      </p:pic>
      <p:pic>
        <p:nvPicPr>
          <p:cNvPr id="11" name="Picture 10" descr="images (7)">
            <a:extLst>
              <a:ext uri="{FF2B5EF4-FFF2-40B4-BE49-F238E27FC236}">
                <a16:creationId xmlns:a16="http://schemas.microsoft.com/office/drawing/2014/main" id="{F0A5B80F-01E4-45E9-9402-61DEFB8BD29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149391" y="2904174"/>
            <a:ext cx="3492543" cy="1859916"/>
          </a:xfrm>
          <a:prstGeom prst="rect">
            <a:avLst/>
          </a:prstGeom>
          <a:noFill/>
          <a:ln>
            <a:noFill/>
          </a:ln>
        </p:spPr>
      </p:pic>
      <p:pic>
        <p:nvPicPr>
          <p:cNvPr id="12" name="Picture 11" descr="images (5)">
            <a:extLst>
              <a:ext uri="{FF2B5EF4-FFF2-40B4-BE49-F238E27FC236}">
                <a16:creationId xmlns:a16="http://schemas.microsoft.com/office/drawing/2014/main" id="{90B8EA0C-79CC-49B4-A97C-E84697D35FC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233715" y="4764090"/>
            <a:ext cx="2811236" cy="1999615"/>
          </a:xfrm>
          <a:prstGeom prst="rect">
            <a:avLst/>
          </a:prstGeom>
          <a:noFill/>
          <a:ln>
            <a:noFill/>
          </a:ln>
        </p:spPr>
      </p:pic>
      <p:pic>
        <p:nvPicPr>
          <p:cNvPr id="13" name="Picture 12" descr="xa copy 2">
            <a:extLst>
              <a:ext uri="{FF2B5EF4-FFF2-40B4-BE49-F238E27FC236}">
                <a16:creationId xmlns:a16="http://schemas.microsoft.com/office/drawing/2014/main" id="{55C7E84F-E4C2-49EF-ADC7-C0BE9F19D7D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2863" y="4863174"/>
            <a:ext cx="2127251" cy="2033584"/>
          </a:xfrm>
          <a:prstGeom prst="rect">
            <a:avLst/>
          </a:prstGeom>
          <a:noFill/>
          <a:ln>
            <a:noFill/>
          </a:ln>
        </p:spPr>
      </p:pic>
      <p:pic>
        <p:nvPicPr>
          <p:cNvPr id="14" name="Picture 13" descr="images (3)">
            <a:extLst>
              <a:ext uri="{FF2B5EF4-FFF2-40B4-BE49-F238E27FC236}">
                <a16:creationId xmlns:a16="http://schemas.microsoft.com/office/drawing/2014/main" id="{4FDFFD5D-510A-45A7-842F-99040BF6BF4E}"/>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033578" y="5115356"/>
            <a:ext cx="1975257" cy="1510031"/>
          </a:xfrm>
          <a:prstGeom prst="rect">
            <a:avLst/>
          </a:prstGeom>
          <a:noFill/>
          <a:ln>
            <a:noFill/>
          </a:ln>
        </p:spPr>
      </p:pic>
      <p:sp>
        <p:nvSpPr>
          <p:cNvPr id="2" name="Cloud 1"/>
          <p:cNvSpPr/>
          <p:nvPr/>
        </p:nvSpPr>
        <p:spPr>
          <a:xfrm>
            <a:off x="8877856" y="3097522"/>
            <a:ext cx="3237944" cy="1666568"/>
          </a:xfrm>
          <a:prstGeom prst="cloud">
            <a:avLst/>
          </a:prstGeom>
          <a:solidFill>
            <a:schemeClr val="accent2">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00FF"/>
                </a:solidFill>
                <a:latin typeface="Times New Roman" pitchFamily="18" charset="0"/>
                <a:cs typeface="Times New Roman" pitchFamily="18" charset="0"/>
              </a:rPr>
              <a:t>Các hình ảnh trên đều có hình tam giác.</a:t>
            </a:r>
          </a:p>
          <a:p>
            <a:pPr algn="ctr"/>
            <a:endParaRPr lang="vi-VN" dirty="0"/>
          </a:p>
        </p:txBody>
      </p:sp>
    </p:spTree>
    <p:custDataLst>
      <p:tags r:id="rId1"/>
    </p:custDataLst>
    <p:extLst>
      <p:ext uri="{BB962C8B-B14F-4D97-AF65-F5344CB8AC3E}">
        <p14:creationId xmlns:p14="http://schemas.microsoft.com/office/powerpoint/2010/main" val="17343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419" y="102277"/>
            <a:ext cx="10925174" cy="1384995"/>
          </a:xfrm>
          <a:prstGeom prst="rect">
            <a:avLst/>
          </a:prstGeom>
        </p:spPr>
        <p:txBody>
          <a:bodyPr wrap="square" lIns="91440" tIns="45720" rIns="91440" bIns="45720">
            <a:spAutoFit/>
          </a:bodyPr>
          <a:lstStyle/>
          <a:p>
            <a:pPr algn="just"/>
            <a:r>
              <a:rPr lang="en-US" sz="2800" dirty="0">
                <a:latin typeface="Times New Roman" panose="02020603050405020304" pitchFamily="18" charset="0"/>
                <a:cs typeface="Times New Roman" panose="02020603050405020304" pitchFamily="18" charset="0"/>
              </a:rPr>
              <a:t>Các em đã từng thấy những viên gạch lát nền hình vuông có cạnh bằng nhau hoặc những viên gạch hình lục giác đều có cạnh bằng nhau được chồng khít lên nhau. </a:t>
            </a:r>
          </a:p>
        </p:txBody>
      </p:sp>
      <p:sp>
        <p:nvSpPr>
          <p:cNvPr id="6" name="Rectangle 5"/>
          <p:cNvSpPr/>
          <p:nvPr/>
        </p:nvSpPr>
        <p:spPr>
          <a:xfrm>
            <a:off x="241652" y="3748245"/>
            <a:ext cx="4148137" cy="3108543"/>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Nếu có những viên gạch hình tam giác đều có cạnh bằng nhau thì ta cũng xếp chúng được như vậy đấy. Do đó người ta nói các tam giác đều có cạnh bằng nhau là các tam giác bằng nhau.</a:t>
            </a:r>
            <a:endParaRPr lang="vi-VN" sz="2800" dirty="0"/>
          </a:p>
        </p:txBody>
      </p:sp>
      <p:sp>
        <p:nvSpPr>
          <p:cNvPr id="7" name="Rectangle 6"/>
          <p:cNvSpPr/>
          <p:nvPr/>
        </p:nvSpPr>
        <p:spPr>
          <a:xfrm>
            <a:off x="7008470" y="2132986"/>
            <a:ext cx="4834485" cy="3970318"/>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Vậy trong hình học, nếu hai tam giác bất kì có thể chồng khít lên nhau thì chúng có tính chất chung gì đặc biệt và có những cách nào biết được điều đó mà không phải di chuyển các tam giác này không? Chúng ta sẽ tìm hiểu vấn đề đó trong </a:t>
            </a:r>
            <a:r>
              <a:rPr lang="en-US" sz="2800" dirty="0" err="1">
                <a:solidFill>
                  <a:srgbClr val="FF0000"/>
                </a:solidFill>
                <a:latin typeface="Times New Roman" panose="02020603050405020304" pitchFamily="18" charset="0"/>
                <a:cs typeface="Times New Roman" panose="02020603050405020304" pitchFamily="18" charset="0"/>
              </a:rPr>
              <a:t>chương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grpSp>
        <p:nvGrpSpPr>
          <p:cNvPr id="9" name="Group 8"/>
          <p:cNvGrpSpPr/>
          <p:nvPr/>
        </p:nvGrpSpPr>
        <p:grpSpPr>
          <a:xfrm>
            <a:off x="4638758" y="4278980"/>
            <a:ext cx="2123910" cy="1996661"/>
            <a:chOff x="7286625" y="4123149"/>
            <a:chExt cx="2123910" cy="1996661"/>
          </a:xfrm>
        </p:grpSpPr>
        <p:sp>
          <p:nvSpPr>
            <p:cNvPr id="8" name="Isosceles Triangle 7"/>
            <p:cNvSpPr/>
            <p:nvPr/>
          </p:nvSpPr>
          <p:spPr>
            <a:xfrm>
              <a:off x="7286625" y="4123149"/>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sp>
          <p:nvSpPr>
            <p:cNvPr id="13" name="Isosceles Triangle 12"/>
            <p:cNvSpPr/>
            <p:nvPr/>
          </p:nvSpPr>
          <p:spPr>
            <a:xfrm>
              <a:off x="7324721" y="4218397"/>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sp>
          <p:nvSpPr>
            <p:cNvPr id="14" name="Isosceles Triangle 13"/>
            <p:cNvSpPr/>
            <p:nvPr/>
          </p:nvSpPr>
          <p:spPr>
            <a:xfrm>
              <a:off x="7348532" y="4342221"/>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grpSp>
      <p:grpSp>
        <p:nvGrpSpPr>
          <p:cNvPr id="11" name="Group 10"/>
          <p:cNvGrpSpPr/>
          <p:nvPr/>
        </p:nvGrpSpPr>
        <p:grpSpPr>
          <a:xfrm>
            <a:off x="764745" y="1553542"/>
            <a:ext cx="1733544" cy="1790696"/>
            <a:chOff x="8115300" y="3767078"/>
            <a:chExt cx="1733544" cy="1790696"/>
          </a:xfrm>
        </p:grpSpPr>
        <p:sp>
          <p:nvSpPr>
            <p:cNvPr id="10" name="Rectangle 9"/>
            <p:cNvSpPr/>
            <p:nvPr/>
          </p:nvSpPr>
          <p:spPr>
            <a:xfrm>
              <a:off x="8115300" y="3767078"/>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8181972" y="3833750"/>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8234356" y="3943286"/>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 name="Group 14"/>
          <p:cNvGrpSpPr/>
          <p:nvPr/>
        </p:nvGrpSpPr>
        <p:grpSpPr>
          <a:xfrm>
            <a:off x="3638391" y="1553542"/>
            <a:ext cx="1991864" cy="1734927"/>
            <a:chOff x="3957638" y="1435278"/>
            <a:chExt cx="1991864" cy="1734927"/>
          </a:xfrm>
        </p:grpSpPr>
        <p:sp>
          <p:nvSpPr>
            <p:cNvPr id="12" name="Hexagon 11"/>
            <p:cNvSpPr/>
            <p:nvPr/>
          </p:nvSpPr>
          <p:spPr>
            <a:xfrm>
              <a:off x="3957638" y="1435278"/>
              <a:ext cx="1801368"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exagon 20"/>
            <p:cNvSpPr/>
            <p:nvPr/>
          </p:nvSpPr>
          <p:spPr>
            <a:xfrm>
              <a:off x="4052888" y="1487662"/>
              <a:ext cx="1872806"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exagon 21"/>
            <p:cNvSpPr/>
            <p:nvPr/>
          </p:nvSpPr>
          <p:spPr>
            <a:xfrm>
              <a:off x="4148134" y="1555717"/>
              <a:ext cx="1801368"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6861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B324912-7E1F-414B-A8B8-4252AFFCEA94}"/>
              </a:ext>
            </a:extLst>
          </p:cNvPr>
          <p:cNvPicPr>
            <a:picLocks noChangeAspect="1"/>
          </p:cNvPicPr>
          <p:nvPr/>
        </p:nvPicPr>
        <p:blipFill>
          <a:blip r:embed="rId2"/>
          <a:stretch>
            <a:fillRect/>
          </a:stretch>
        </p:blipFill>
        <p:spPr>
          <a:xfrm>
            <a:off x="3923589" y="2015520"/>
            <a:ext cx="3147189" cy="1616589"/>
          </a:xfrm>
          <a:prstGeom prst="rect">
            <a:avLst/>
          </a:prstGeom>
        </p:spPr>
      </p:pic>
      <p:pic>
        <p:nvPicPr>
          <p:cNvPr id="3" name="Hình ảnh 2">
            <a:extLst>
              <a:ext uri="{FF2B5EF4-FFF2-40B4-BE49-F238E27FC236}">
                <a16:creationId xmlns:a16="http://schemas.microsoft.com/office/drawing/2014/main" id="{7EB46593-FFCB-4CF4-BBC1-273F99B70173}"/>
              </a:ext>
            </a:extLst>
          </p:cNvPr>
          <p:cNvPicPr>
            <a:picLocks noChangeAspect="1"/>
          </p:cNvPicPr>
          <p:nvPr/>
        </p:nvPicPr>
        <p:blipFill>
          <a:blip r:embed="rId2"/>
          <a:stretch>
            <a:fillRect/>
          </a:stretch>
        </p:blipFill>
        <p:spPr>
          <a:xfrm>
            <a:off x="6877696" y="2018054"/>
            <a:ext cx="3147189" cy="1616589"/>
          </a:xfrm>
          <a:prstGeom prst="rect">
            <a:avLst/>
          </a:prstGeom>
        </p:spPr>
      </p:pic>
      <p:pic>
        <p:nvPicPr>
          <p:cNvPr id="4" name="Hình ảnh 3">
            <a:extLst>
              <a:ext uri="{FF2B5EF4-FFF2-40B4-BE49-F238E27FC236}">
                <a16:creationId xmlns:a16="http://schemas.microsoft.com/office/drawing/2014/main" id="{1070AB64-9DED-4CF4-AC91-03DCD8B18538}"/>
              </a:ext>
            </a:extLst>
          </p:cNvPr>
          <p:cNvPicPr>
            <a:picLocks noChangeAspect="1"/>
          </p:cNvPicPr>
          <p:nvPr/>
        </p:nvPicPr>
        <p:blipFill>
          <a:blip r:embed="rId2"/>
          <a:stretch>
            <a:fillRect/>
          </a:stretch>
        </p:blipFill>
        <p:spPr>
          <a:xfrm rot="10800000">
            <a:off x="2996039" y="2011799"/>
            <a:ext cx="3147189" cy="1616589"/>
          </a:xfrm>
          <a:prstGeom prst="rect">
            <a:avLst/>
          </a:prstGeom>
        </p:spPr>
      </p:pic>
      <p:pic>
        <p:nvPicPr>
          <p:cNvPr id="5" name="Hình ảnh 4">
            <a:extLst>
              <a:ext uri="{FF2B5EF4-FFF2-40B4-BE49-F238E27FC236}">
                <a16:creationId xmlns:a16="http://schemas.microsoft.com/office/drawing/2014/main" id="{DAE14875-87EB-4886-83C8-8CEE0F271090}"/>
              </a:ext>
            </a:extLst>
          </p:cNvPr>
          <p:cNvPicPr>
            <a:picLocks noChangeAspect="1"/>
          </p:cNvPicPr>
          <p:nvPr/>
        </p:nvPicPr>
        <p:blipFill>
          <a:blip r:embed="rId2"/>
          <a:stretch>
            <a:fillRect/>
          </a:stretch>
        </p:blipFill>
        <p:spPr>
          <a:xfrm rot="10800000">
            <a:off x="5957158" y="2010595"/>
            <a:ext cx="3147189" cy="1616589"/>
          </a:xfrm>
          <a:prstGeom prst="rect">
            <a:avLst/>
          </a:prstGeom>
        </p:spPr>
      </p:pic>
      <p:pic>
        <p:nvPicPr>
          <p:cNvPr id="6" name="Hình ảnh 5">
            <a:extLst>
              <a:ext uri="{FF2B5EF4-FFF2-40B4-BE49-F238E27FC236}">
                <a16:creationId xmlns:a16="http://schemas.microsoft.com/office/drawing/2014/main" id="{3F46DFE1-B092-4F60-A3D2-2F3A39DA5B5F}"/>
              </a:ext>
            </a:extLst>
          </p:cNvPr>
          <p:cNvPicPr>
            <a:picLocks noChangeAspect="1"/>
          </p:cNvPicPr>
          <p:nvPr/>
        </p:nvPicPr>
        <p:blipFill>
          <a:blip r:embed="rId2"/>
          <a:stretch>
            <a:fillRect/>
          </a:stretch>
        </p:blipFill>
        <p:spPr>
          <a:xfrm rot="10800000">
            <a:off x="8911265" y="2018053"/>
            <a:ext cx="3147189" cy="1616589"/>
          </a:xfrm>
          <a:prstGeom prst="rect">
            <a:avLst/>
          </a:prstGeom>
        </p:spPr>
      </p:pic>
      <p:pic>
        <p:nvPicPr>
          <p:cNvPr id="7" name="Hình ảnh 6">
            <a:extLst>
              <a:ext uri="{FF2B5EF4-FFF2-40B4-BE49-F238E27FC236}">
                <a16:creationId xmlns:a16="http://schemas.microsoft.com/office/drawing/2014/main" id="{7681CB9D-418A-48C8-B15A-B11B930D02A3}"/>
              </a:ext>
            </a:extLst>
          </p:cNvPr>
          <p:cNvPicPr>
            <a:picLocks noChangeAspect="1"/>
          </p:cNvPicPr>
          <p:nvPr/>
        </p:nvPicPr>
        <p:blipFill>
          <a:blip r:embed="rId2"/>
          <a:stretch>
            <a:fillRect/>
          </a:stretch>
        </p:blipFill>
        <p:spPr>
          <a:xfrm>
            <a:off x="0" y="2002458"/>
            <a:ext cx="3147189" cy="1616589"/>
          </a:xfrm>
          <a:prstGeom prst="rect">
            <a:avLst/>
          </a:prstGeom>
        </p:spPr>
      </p:pic>
      <p:sp>
        <p:nvSpPr>
          <p:cNvPr id="8" name="Rectangle 10">
            <a:extLst>
              <a:ext uri="{FF2B5EF4-FFF2-40B4-BE49-F238E27FC236}">
                <a16:creationId xmlns:a16="http://schemas.microsoft.com/office/drawing/2014/main" id="{7EE75B4E-B244-4640-80B0-D1A4B6BEFDEA}"/>
              </a:ext>
            </a:extLst>
          </p:cNvPr>
          <p:cNvSpPr/>
          <p:nvPr/>
        </p:nvSpPr>
        <p:spPr>
          <a:xfrm>
            <a:off x="822718" y="296480"/>
            <a:ext cx="11531600" cy="1200329"/>
          </a:xfrm>
          <a:prstGeom prst="rect">
            <a:avLst/>
          </a:prstGeom>
        </p:spPr>
        <p:txBody>
          <a:bodyPr wrap="square">
            <a:spAutoFit/>
          </a:bodyPr>
          <a:lstStyle/>
          <a:p>
            <a:r>
              <a:rPr lang="nl-NL" sz="3600" dirty="0">
                <a:latin typeface="Times New Roman" panose="02020603050405020304" pitchFamily="18" charset="0"/>
                <a:cs typeface="Times New Roman" panose="02020603050405020304" pitchFamily="18" charset="0"/>
              </a:rPr>
              <a:t>Người ta có thể xếp các viên gạch hình tam giác giống hệt nhau để trang trí như sau: </a:t>
            </a:r>
            <a:endParaRPr lang="en-US" sz="3600" dirty="0">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id="{E8DF0D15-7F30-4812-8461-4B659C073CD7}"/>
              </a:ext>
            </a:extLst>
          </p:cNvPr>
          <p:cNvSpPr/>
          <p:nvPr/>
        </p:nvSpPr>
        <p:spPr>
          <a:xfrm>
            <a:off x="1018903" y="4040265"/>
            <a:ext cx="10446956" cy="1754326"/>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E</a:t>
            </a:r>
            <a:r>
              <a:rPr lang="nl-NL" sz="3600">
                <a:latin typeface="Times New Roman" panose="02020603050405020304" pitchFamily="18" charset="0"/>
                <a:cs typeface="Times New Roman" panose="02020603050405020304" pitchFamily="18" charset="0"/>
              </a:rPr>
              <a:t>m </a:t>
            </a:r>
            <a:r>
              <a:rPr lang="nl-NL" sz="3600" dirty="0">
                <a:latin typeface="Times New Roman" panose="02020603050405020304" pitchFamily="18" charset="0"/>
                <a:cs typeface="Times New Roman" panose="02020603050405020304" pitchFamily="18" charset="0"/>
              </a:rPr>
              <a:t>có nhận xét gì về ba góc tại mỗi đỉnh chung của ba tam giác? Từ đó rút ra kết luận gì về vị trí của ba điểm A, B</a:t>
            </a:r>
            <a:r>
              <a:rPr lang="nl-NL" sz="3600">
                <a:latin typeface="Times New Roman" panose="02020603050405020304" pitchFamily="18" charset="0"/>
                <a:cs typeface="Times New Roman" panose="02020603050405020304" pitchFamily="18" charset="0"/>
              </a:rPr>
              <a:t>, C? </a:t>
            </a:r>
            <a:endParaRPr lang="en-US" sz="3600" dirty="0">
              <a:latin typeface="Times New Roman" panose="02020603050405020304" pitchFamily="18" charset="0"/>
              <a:cs typeface="Times New Roman" panose="02020603050405020304" pitchFamily="18" charset="0"/>
            </a:endParaRPr>
          </a:p>
        </p:txBody>
      </p:sp>
      <p:pic>
        <p:nvPicPr>
          <p:cNvPr id="10" name="Picture 12">
            <a:extLst>
              <a:ext uri="{FF2B5EF4-FFF2-40B4-BE49-F238E27FC236}">
                <a16:creationId xmlns:a16="http://schemas.microsoft.com/office/drawing/2014/main" id="{768C2AC6-53F1-426A-8C15-91A1C0D29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72" y="4170894"/>
            <a:ext cx="648546" cy="594226"/>
          </a:xfrm>
          <a:prstGeom prst="rect">
            <a:avLst/>
          </a:prstGeom>
        </p:spPr>
      </p:pic>
      <p:pic>
        <p:nvPicPr>
          <p:cNvPr id="12" name="Hình ảnh 11">
            <a:extLst>
              <a:ext uri="{FF2B5EF4-FFF2-40B4-BE49-F238E27FC236}">
                <a16:creationId xmlns:a16="http://schemas.microsoft.com/office/drawing/2014/main" id="{5BBC9FAE-A13C-480C-A724-77DE172B0DBD}"/>
              </a:ext>
            </a:extLst>
          </p:cNvPr>
          <p:cNvPicPr>
            <a:picLocks noChangeAspect="1"/>
          </p:cNvPicPr>
          <p:nvPr/>
        </p:nvPicPr>
        <p:blipFill>
          <a:blip r:embed="rId4"/>
          <a:stretch>
            <a:fillRect/>
          </a:stretch>
        </p:blipFill>
        <p:spPr>
          <a:xfrm>
            <a:off x="3753967" y="3442993"/>
            <a:ext cx="518160" cy="621792"/>
          </a:xfrm>
          <a:prstGeom prst="rect">
            <a:avLst/>
          </a:prstGeom>
        </p:spPr>
      </p:pic>
      <p:pic>
        <p:nvPicPr>
          <p:cNvPr id="13" name="Hình ảnh 12">
            <a:extLst>
              <a:ext uri="{FF2B5EF4-FFF2-40B4-BE49-F238E27FC236}">
                <a16:creationId xmlns:a16="http://schemas.microsoft.com/office/drawing/2014/main" id="{5A07C573-CB07-4070-B563-8959B99D229A}"/>
              </a:ext>
            </a:extLst>
          </p:cNvPr>
          <p:cNvPicPr>
            <a:picLocks noChangeAspect="1"/>
          </p:cNvPicPr>
          <p:nvPr/>
        </p:nvPicPr>
        <p:blipFill>
          <a:blip r:embed="rId5"/>
          <a:stretch>
            <a:fillRect/>
          </a:stretch>
        </p:blipFill>
        <p:spPr>
          <a:xfrm>
            <a:off x="6726663" y="3444599"/>
            <a:ext cx="518160" cy="621792"/>
          </a:xfrm>
          <a:prstGeom prst="rect">
            <a:avLst/>
          </a:prstGeom>
        </p:spPr>
      </p:pic>
      <p:pic>
        <p:nvPicPr>
          <p:cNvPr id="14" name="Hình ảnh 13">
            <a:extLst>
              <a:ext uri="{FF2B5EF4-FFF2-40B4-BE49-F238E27FC236}">
                <a16:creationId xmlns:a16="http://schemas.microsoft.com/office/drawing/2014/main" id="{0DA87F1C-1740-4EEB-8B2F-7130EF3B21B0}"/>
              </a:ext>
            </a:extLst>
          </p:cNvPr>
          <p:cNvPicPr>
            <a:picLocks noChangeAspect="1"/>
          </p:cNvPicPr>
          <p:nvPr/>
        </p:nvPicPr>
        <p:blipFill>
          <a:blip r:embed="rId6"/>
          <a:stretch>
            <a:fillRect/>
          </a:stretch>
        </p:blipFill>
        <p:spPr>
          <a:xfrm>
            <a:off x="9673916" y="3418472"/>
            <a:ext cx="527304" cy="621792"/>
          </a:xfrm>
          <a:prstGeom prst="rect">
            <a:avLst/>
          </a:prstGeom>
        </p:spPr>
      </p:pic>
      <p:pic>
        <p:nvPicPr>
          <p:cNvPr id="15" name="Hình ảnh 14">
            <a:extLst>
              <a:ext uri="{FF2B5EF4-FFF2-40B4-BE49-F238E27FC236}">
                <a16:creationId xmlns:a16="http://schemas.microsoft.com/office/drawing/2014/main" id="{BF13A6DC-5E59-4806-BEDD-D81EFF4E0A09}"/>
              </a:ext>
            </a:extLst>
          </p:cNvPr>
          <p:cNvPicPr>
            <a:picLocks noChangeAspect="1"/>
          </p:cNvPicPr>
          <p:nvPr/>
        </p:nvPicPr>
        <p:blipFill>
          <a:blip r:embed="rId7"/>
          <a:stretch>
            <a:fillRect/>
          </a:stretch>
        </p:blipFill>
        <p:spPr>
          <a:xfrm>
            <a:off x="5313388" y="1461179"/>
            <a:ext cx="1462175" cy="1462175"/>
          </a:xfrm>
          <a:prstGeom prst="rect">
            <a:avLst/>
          </a:prstGeom>
        </p:spPr>
      </p:pic>
      <p:pic>
        <p:nvPicPr>
          <p:cNvPr id="16" name="Hình ảnh 15">
            <a:extLst>
              <a:ext uri="{FF2B5EF4-FFF2-40B4-BE49-F238E27FC236}">
                <a16:creationId xmlns:a16="http://schemas.microsoft.com/office/drawing/2014/main" id="{DB040BDF-F0AC-4EBA-A8D6-EAE70AB0EF79}"/>
              </a:ext>
            </a:extLst>
          </p:cNvPr>
          <p:cNvPicPr>
            <a:picLocks noChangeAspect="1"/>
          </p:cNvPicPr>
          <p:nvPr/>
        </p:nvPicPr>
        <p:blipFill>
          <a:blip r:embed="rId7"/>
          <a:stretch>
            <a:fillRect/>
          </a:stretch>
        </p:blipFill>
        <p:spPr>
          <a:xfrm>
            <a:off x="8233807" y="1432817"/>
            <a:ext cx="1462175" cy="1462175"/>
          </a:xfrm>
          <a:prstGeom prst="rect">
            <a:avLst/>
          </a:prstGeom>
        </p:spPr>
      </p:pic>
      <p:pic>
        <p:nvPicPr>
          <p:cNvPr id="17" name="Hình ảnh 16">
            <a:extLst>
              <a:ext uri="{FF2B5EF4-FFF2-40B4-BE49-F238E27FC236}">
                <a16:creationId xmlns:a16="http://schemas.microsoft.com/office/drawing/2014/main" id="{1BCC7737-A318-4832-B3DD-1FF810C2AED5}"/>
              </a:ext>
            </a:extLst>
          </p:cNvPr>
          <p:cNvPicPr>
            <a:picLocks noChangeAspect="1"/>
          </p:cNvPicPr>
          <p:nvPr/>
        </p:nvPicPr>
        <p:blipFill>
          <a:blip r:embed="rId7"/>
          <a:stretch>
            <a:fillRect/>
          </a:stretch>
        </p:blipFill>
        <p:spPr>
          <a:xfrm>
            <a:off x="6341902" y="2810752"/>
            <a:ext cx="1462175" cy="1462175"/>
          </a:xfrm>
          <a:prstGeom prst="rect">
            <a:avLst/>
          </a:prstGeom>
        </p:spPr>
      </p:pic>
    </p:spTree>
    <p:extLst>
      <p:ext uri="{BB962C8B-B14F-4D97-AF65-F5344CB8AC3E}">
        <p14:creationId xmlns:p14="http://schemas.microsoft.com/office/powerpoint/2010/main" val="12174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750"/>
                                        <p:tgtEl>
                                          <p:spTgt spid="10"/>
                                        </p:tgtEl>
                                      </p:cBhvr>
                                    </p:animEffect>
                                    <p:anim calcmode="lin" valueType="num">
                                      <p:cBhvr>
                                        <p:cTn id="43" dur="750" fill="hold"/>
                                        <p:tgtEl>
                                          <p:spTgt spid="10"/>
                                        </p:tgtEl>
                                        <p:attrNameLst>
                                          <p:attrName>ppt_x</p:attrName>
                                        </p:attrNameLst>
                                      </p:cBhvr>
                                      <p:tavLst>
                                        <p:tav tm="0">
                                          <p:val>
                                            <p:strVal val="#ppt_x"/>
                                          </p:val>
                                        </p:tav>
                                        <p:tav tm="100000">
                                          <p:val>
                                            <p:strVal val="#ppt_x"/>
                                          </p:val>
                                        </p:tav>
                                      </p:tavLst>
                                    </p:anim>
                                    <p:anim calcmode="lin" valueType="num">
                                      <p:cBhvr>
                                        <p:cTn id="44" dur="750" fill="hold"/>
                                        <p:tgtEl>
                                          <p:spTgt spid="1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50"/>
                                        <p:tgtEl>
                                          <p:spTgt spid="9"/>
                                        </p:tgtEl>
                                      </p:cBhvr>
                                    </p:animEffect>
                                    <p:anim calcmode="lin" valueType="num">
                                      <p:cBhvr>
                                        <p:cTn id="48" dur="750" fill="hold"/>
                                        <p:tgtEl>
                                          <p:spTgt spid="9"/>
                                        </p:tgtEl>
                                        <p:attrNameLst>
                                          <p:attrName>ppt_x</p:attrName>
                                        </p:attrNameLst>
                                      </p:cBhvr>
                                      <p:tavLst>
                                        <p:tav tm="0">
                                          <p:val>
                                            <p:strVal val="#ppt_x"/>
                                          </p:val>
                                        </p:tav>
                                        <p:tav tm="100000">
                                          <p:val>
                                            <p:strVal val="#ppt_x"/>
                                          </p:val>
                                        </p:tav>
                                      </p:tavLst>
                                    </p:anim>
                                    <p:anim calcmode="lin" valueType="num">
                                      <p:cBhvr>
                                        <p:cTn id="49" dur="750" fill="hold"/>
                                        <p:tgtEl>
                                          <p:spTgt spid="9"/>
                                        </p:tgtEl>
                                        <p:attrNameLst>
                                          <p:attrName>ppt_y</p:attrName>
                                        </p:attrNameLst>
                                      </p:cBhvr>
                                      <p:tavLst>
                                        <p:tav tm="0">
                                          <p:val>
                                            <p:strVal val="#ppt_y-.1"/>
                                          </p:val>
                                        </p:tav>
                                        <p:tav tm="100000">
                                          <p:val>
                                            <p:strVal val="#ppt_y"/>
                                          </p:val>
                                        </p:tav>
                                      </p:tavLst>
                                    </p:anim>
                                  </p:childTnLst>
                                </p:cTn>
                              </p:par>
                              <p:par>
                                <p:cTn id="50" presetID="22" presetClass="entr" presetSubtype="8"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par>
                                <p:cTn id="56" presetID="22" presetClass="entr" presetSubtype="8"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par>
                                <p:cTn id="64" presetID="22" presetClass="entr" presetSubtype="4"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par>
                                <p:cTn id="67" presetID="22" presetClass="entr" presetSubtype="4"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nodeType="clickEffect">
                                  <p:stCondLst>
                                    <p:cond delay="0"/>
                                  </p:stCondLst>
                                  <p:childTnLst>
                                    <p:animEffect transition="out" filter="wipe(down)">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22" presetClass="exit" presetSubtype="4" fill="hold" nodeType="withEffect">
                                  <p:stCondLst>
                                    <p:cond delay="0"/>
                                  </p:stCondLst>
                                  <p:childTnLst>
                                    <p:animEffect transition="out" filter="wipe(down)">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p:cNvPicPr>
            <a:picLocks noChangeAspect="1" noChangeArrowheads="1"/>
          </p:cNvPicPr>
          <p:nvPr/>
        </p:nvPicPr>
        <p:blipFill>
          <a:blip r:embed="rId2" cstate="print"/>
          <a:srcRect l="5000" t="35869" r="42819" b="8696"/>
          <a:stretch>
            <a:fillRect/>
          </a:stretch>
        </p:blipFill>
        <p:spPr bwMode="auto">
          <a:xfrm>
            <a:off x="133546" y="4893876"/>
            <a:ext cx="2286000" cy="1862524"/>
          </a:xfrm>
          <a:prstGeom prst="rect">
            <a:avLst/>
          </a:prstGeom>
          <a:noFill/>
          <a:ln w="9525">
            <a:noFill/>
            <a:miter lim="800000"/>
            <a:headEnd/>
            <a:tailEnd/>
          </a:ln>
        </p:spPr>
      </p:pic>
      <p:sp>
        <p:nvSpPr>
          <p:cNvPr id="18" name="Rectangle 6">
            <a:extLst>
              <a:ext uri="{FF2B5EF4-FFF2-40B4-BE49-F238E27FC236}">
                <a16:creationId xmlns:a16="http://schemas.microsoft.com/office/drawing/2014/main" id="{DBADCC20-7777-48DE-B017-494F46635F0B}"/>
              </a:ext>
            </a:extLst>
          </p:cNvPr>
          <p:cNvSpPr>
            <a:spLocks noChangeArrowheads="1"/>
          </p:cNvSpPr>
          <p:nvPr/>
        </p:nvSpPr>
        <p:spPr bwMode="auto">
          <a:xfrm>
            <a:off x="1524000" y="593209"/>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b="1" dirty="0">
                <a:solidFill>
                  <a:srgbClr val="000000"/>
                </a:solidFill>
                <a:latin typeface="Arial" panose="020B0604020202020204" pitchFamily="34" charset="0"/>
                <a:ea typeface="Times New Roman" panose="02020603050405020304" pitchFamily="18" charset="0"/>
              </a:rPr>
              <a:t> </a:t>
            </a:r>
            <a:endParaRPr lang="en-US" altLang="en-US" dirty="0">
              <a:latin typeface="Arial" panose="020B0604020202020204" pitchFamily="34" charset="0"/>
            </a:endParaRPr>
          </a:p>
        </p:txBody>
      </p:sp>
      <p:pic>
        <p:nvPicPr>
          <p:cNvPr id="11" name="Picture 3">
            <a:extLst>
              <a:ext uri="{FF2B5EF4-FFF2-40B4-BE49-F238E27FC236}">
                <a16:creationId xmlns:a16="http://schemas.microsoft.com/office/drawing/2014/main" id="{6A14BD78-C121-4221-BE29-46EDDED0DF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52489" y="213426"/>
            <a:ext cx="2553976" cy="2103548"/>
          </a:xfrm>
          <a:prstGeom prst="rect">
            <a:avLst/>
          </a:prstGeom>
        </p:spPr>
      </p:pic>
      <p:grpSp>
        <p:nvGrpSpPr>
          <p:cNvPr id="19" name="Group 13">
            <a:extLst>
              <a:ext uri="{FF2B5EF4-FFF2-40B4-BE49-F238E27FC236}">
                <a16:creationId xmlns:a16="http://schemas.microsoft.com/office/drawing/2014/main" id="{C01DC38E-4631-49B1-B5E6-86A3BC691FF4}"/>
              </a:ext>
            </a:extLst>
          </p:cNvPr>
          <p:cNvGrpSpPr/>
          <p:nvPr/>
        </p:nvGrpSpPr>
        <p:grpSpPr>
          <a:xfrm rot="3656826">
            <a:off x="10383561" y="2817037"/>
            <a:ext cx="1117203" cy="1703187"/>
            <a:chOff x="0" y="0"/>
            <a:chExt cx="2234407" cy="3406373"/>
          </a:xfrm>
        </p:grpSpPr>
        <p:sp>
          <p:nvSpPr>
            <p:cNvPr id="20" name="AutoShape 14">
              <a:extLst>
                <a:ext uri="{FF2B5EF4-FFF2-40B4-BE49-F238E27FC236}">
                  <a16:creationId xmlns:a16="http://schemas.microsoft.com/office/drawing/2014/main" id="{47E0217E-1848-4D2C-93A1-13D389668999}"/>
                </a:ext>
              </a:extLst>
            </p:cNvPr>
            <p:cNvSpPr/>
            <p:nvPr/>
          </p:nvSpPr>
          <p:spPr>
            <a:xfrm rot="-1658072">
              <a:off x="786468" y="-16978"/>
              <a:ext cx="661472" cy="3440330"/>
            </a:xfrm>
            <a:prstGeom prst="rect">
              <a:avLst/>
            </a:prstGeom>
            <a:solidFill>
              <a:srgbClr val="FFFFFF"/>
            </a:solidFill>
          </p:spPr>
        </p:sp>
        <p:pic>
          <p:nvPicPr>
            <p:cNvPr id="21" name="Picture 15">
              <a:extLst>
                <a:ext uri="{FF2B5EF4-FFF2-40B4-BE49-F238E27FC236}">
                  <a16:creationId xmlns:a16="http://schemas.microsoft.com/office/drawing/2014/main" id="{35FAB114-18BF-460E-A106-9A349EF3A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3469">
              <a:off x="763165" y="-33210"/>
              <a:ext cx="708077" cy="3472794"/>
            </a:xfrm>
            <a:prstGeom prst="rect">
              <a:avLst/>
            </a:prstGeom>
          </p:spPr>
        </p:pic>
      </p:grpSp>
      <p:pic>
        <p:nvPicPr>
          <p:cNvPr id="22" name="Picture 16">
            <a:extLst>
              <a:ext uri="{FF2B5EF4-FFF2-40B4-BE49-F238E27FC236}">
                <a16:creationId xmlns:a16="http://schemas.microsoft.com/office/drawing/2014/main" id="{E06A37D9-3E24-4F75-83B2-315F41C4FF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8763">
            <a:off x="10115284" y="5554071"/>
            <a:ext cx="1653756" cy="986273"/>
          </a:xfrm>
          <a:prstGeom prst="rect">
            <a:avLst/>
          </a:prstGeom>
        </p:spPr>
      </p:pic>
      <p:grpSp>
        <p:nvGrpSpPr>
          <p:cNvPr id="23" name="Group 19">
            <a:extLst>
              <a:ext uri="{FF2B5EF4-FFF2-40B4-BE49-F238E27FC236}">
                <a16:creationId xmlns:a16="http://schemas.microsoft.com/office/drawing/2014/main" id="{352F164B-456F-4FFC-ABB2-4BB743CDA1CA}"/>
              </a:ext>
            </a:extLst>
          </p:cNvPr>
          <p:cNvGrpSpPr/>
          <p:nvPr/>
        </p:nvGrpSpPr>
        <p:grpSpPr>
          <a:xfrm rot="-1386098">
            <a:off x="9688177" y="467118"/>
            <a:ext cx="1443597" cy="736131"/>
            <a:chOff x="0" y="0"/>
            <a:chExt cx="2887194" cy="1472263"/>
          </a:xfrm>
        </p:grpSpPr>
        <p:pic>
          <p:nvPicPr>
            <p:cNvPr id="24" name="Picture 20">
              <a:extLst>
                <a:ext uri="{FF2B5EF4-FFF2-40B4-BE49-F238E27FC236}">
                  <a16:creationId xmlns:a16="http://schemas.microsoft.com/office/drawing/2014/main" id="{BB5CE212-BB69-4F3E-A0C3-107408F9A4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33912" y="20101"/>
              <a:ext cx="2819370" cy="1409685"/>
            </a:xfrm>
            <a:prstGeom prst="rect">
              <a:avLst/>
            </a:prstGeom>
          </p:spPr>
        </p:pic>
        <p:pic>
          <p:nvPicPr>
            <p:cNvPr id="25" name="Picture 21">
              <a:extLst>
                <a:ext uri="{FF2B5EF4-FFF2-40B4-BE49-F238E27FC236}">
                  <a16:creationId xmlns:a16="http://schemas.microsoft.com/office/drawing/2014/main" id="{6457518D-2CBE-4A1F-8294-BEF1981812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887194" cy="1472263"/>
            </a:xfrm>
            <a:prstGeom prst="rect">
              <a:avLst/>
            </a:prstGeom>
          </p:spPr>
        </p:pic>
      </p:grpSp>
      <p:sp>
        <p:nvSpPr>
          <p:cNvPr id="2" name="TextBox 1">
            <a:extLst>
              <a:ext uri="{FF2B5EF4-FFF2-40B4-BE49-F238E27FC236}">
                <a16:creationId xmlns:a16="http://schemas.microsoft.com/office/drawing/2014/main" id="{C76FD492-5692-47F8-AB07-301C0041E16D}"/>
              </a:ext>
            </a:extLst>
          </p:cNvPr>
          <p:cNvSpPr txBox="1"/>
          <p:nvPr/>
        </p:nvSpPr>
        <p:spPr>
          <a:xfrm>
            <a:off x="-18855" y="1417726"/>
            <a:ext cx="10318943" cy="2554545"/>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CHƯƠNG IV: TAM GIÁC BẰNG NHAU</a:t>
            </a:r>
          </a:p>
          <a:p>
            <a:pPr algn="ctr"/>
            <a:r>
              <a:rPr lang="vi-VN" sz="4000" b="1">
                <a:latin typeface="Times New Roman" panose="02020603050405020304" pitchFamily="18" charset="0"/>
                <a:cs typeface="Times New Roman" panose="02020603050405020304" pitchFamily="18" charset="0"/>
              </a:rPr>
              <a:t>Tiết 12 – Bài 12: </a:t>
            </a:r>
          </a:p>
          <a:p>
            <a:pPr algn="ctr"/>
            <a:r>
              <a:rPr lang="vi-VN" sz="4000" b="1">
                <a:latin typeface="Times New Roman" panose="02020603050405020304" pitchFamily="18" charset="0"/>
                <a:cs typeface="Times New Roman" panose="02020603050405020304" pitchFamily="18" charset="0"/>
              </a:rPr>
              <a:t>TỔNG CÁC GÓC TRONG MỘT TAM GIÁC</a:t>
            </a:r>
          </a:p>
          <a:p>
            <a:pPr algn="ct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716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87019" y="0"/>
            <a:ext cx="11069813" cy="954107"/>
          </a:xfrm>
          <a:prstGeom prst="rect">
            <a:avLst/>
          </a:prstGeom>
          <a:noFill/>
        </p:spPr>
        <p:txBody>
          <a:bodyPr wrap="square" rtlCol="0">
            <a:spAutoFit/>
          </a:bodyPr>
          <a:lstStyle/>
          <a:p>
            <a:pPr algn="ctr"/>
            <a:r>
              <a:rPr lang="vi-VN" sz="3200" b="1">
                <a:latin typeface="Times New Roman" panose="02020603050405020304" pitchFamily="18" charset="0"/>
                <a:ea typeface="Calibri" panose="020F0502020204030204" pitchFamily="34" charset="0"/>
              </a:rPr>
              <a:t>Hoạt động theo nhóm bàn</a:t>
            </a:r>
          </a:p>
          <a:p>
            <a:pPr algn="ctr"/>
            <a:r>
              <a:rPr lang="vi-VN" sz="2400" b="1" i="1">
                <a:effectLst/>
                <a:latin typeface="Times New Roman" panose="02020603050405020304" pitchFamily="18" charset="0"/>
                <a:ea typeface="Calibri" panose="020F0502020204030204" pitchFamily="34" charset="0"/>
                <a:cs typeface="Times New Roman" panose="02020603050405020304" pitchFamily="18" charset="0"/>
              </a:rPr>
              <a:t>Hoàn thành phiếu học tập số 1 (thời gian 6 phút)</a:t>
            </a:r>
            <a:endParaRPr lang="en-US" sz="2800" b="1" i="1">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332508" y="1134216"/>
                <a:ext cx="11623965" cy="2600199"/>
              </a:xfrm>
              <a:prstGeom prst="rect">
                <a:avLst/>
              </a:prstGeom>
              <a:noFill/>
            </p:spPr>
            <p:txBody>
              <a:bodyPr wrap="square" rtlCol="0">
                <a:spAutoFit/>
              </a:bodyPr>
              <a:lstStyle/>
              <a:p>
                <a:pPr marL="514350" indent="-514350">
                  <a:lnSpc>
                    <a:spcPct val="150000"/>
                  </a:lnSpc>
                  <a:buAutoNum type="arabicPeriod"/>
                </a:pPr>
                <a:r>
                  <a:rPr lang="en-US" sz="2800">
                    <a:latin typeface="Times New Roman" panose="02020603050405020304" pitchFamily="18" charset="0"/>
                    <a:cs typeface="Times New Roman" panose="02020603050405020304" pitchFamily="18" charset="0"/>
                  </a:rPr>
                  <a:t>Đo ba góc của hình tam giác (được phát), rồi tính tổng số đo các góc đó. </a:t>
                </a:r>
              </a:p>
              <a:p>
                <a:pPr marL="514350" indent="-514350" algn="just">
                  <a:lnSpc>
                    <a:spcPct val="150000"/>
                  </a:lnSpc>
                  <a:buFontTx/>
                  <a:buAutoNum type="arabicPeriod"/>
                </a:pPr>
                <a:r>
                  <a:rPr lang="vi-VN" sz="2800">
                    <a:latin typeface="+mj-lt"/>
                  </a:rPr>
                  <a:t>Sử dụng tam giác vừa đo góc, đánh dấu ba góc là x, y, z. cắt hai góc y, z.</a:t>
                </a:r>
                <a:r>
                  <a:rPr lang="en-US" sz="2800">
                    <a:latin typeface="Times New Roman" panose="02020603050405020304" pitchFamily="18" charset="0"/>
                    <a:cs typeface="Times New Roman" panose="02020603050405020304" pitchFamily="18" charset="0"/>
                  </a:rPr>
                  <a:t> Cắt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𝑦</m:t>
                    </m:r>
                    <m:r>
                      <a:rPr lang="en-US" sz="2800" i="1" dirty="0">
                        <a:latin typeface="Cambria Math" panose="02040503050406030204" pitchFamily="18" charset="0"/>
                        <a:cs typeface="Arial" panose="020B0604020202020204" pitchFamily="34" charset="0"/>
                      </a:rPr>
                      <m:t>, </m:t>
                    </m:r>
                    <m:r>
                      <a:rPr lang="en-US" sz="2800" i="1" dirty="0">
                        <a:latin typeface="Cambria Math" panose="02040503050406030204" pitchFamily="18" charset="0"/>
                        <a:cs typeface="Arial" panose="020B0604020202020204" pitchFamily="34" charset="0"/>
                      </a:rPr>
                      <m:t>𝑧</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hình</a:t>
                </a:r>
                <a:r>
                  <a:rPr lang="en-US" sz="2800">
                    <a:latin typeface="Times New Roman" panose="02020603050405020304" pitchFamily="18" charset="0"/>
                    <a:cs typeface="Times New Roman" panose="02020603050405020304" pitchFamily="18" charset="0"/>
                  </a:rPr>
                  <a:t> vẽ (dán vào phiếu học tập số 1).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đó,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hãy</a:t>
                </a:r>
                <a:r>
                  <a:rPr lang="en-US" sz="2800">
                    <a:latin typeface="Times New Roman" panose="02020603050405020304" pitchFamily="18" charset="0"/>
                    <a:cs typeface="Times New Roman" panose="02020603050405020304" pitchFamily="18" charset="0"/>
                  </a:rPr>
                  <a:t> dự đoán tổng </a:t>
                </a:r>
                <a:r>
                  <a:rPr lang="en-US" sz="2800" dirty="0">
                    <a:latin typeface="Times New Roman" panose="02020603050405020304" pitchFamily="18" charset="0"/>
                    <a:cs typeface="Times New Roman" panose="02020603050405020304" pitchFamily="18" charset="0"/>
                  </a:rPr>
                  <a:t>số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Arial" panose="020B0604020202020204" pitchFamily="34" charset="0"/>
                      </a:rPr>
                      <m:t>𝑥</m:t>
                    </m:r>
                    <m:r>
                      <a:rPr lang="en-US" sz="2800" i="1" dirty="0">
                        <a:latin typeface="Cambria Math" panose="02040503050406030204" pitchFamily="18" charset="0"/>
                        <a:cs typeface="Arial" panose="020B0604020202020204" pitchFamily="34" charset="0"/>
                      </a:rPr>
                      <m:t>, </m:t>
                    </m:r>
                    <m:r>
                      <a:rPr lang="en-US" sz="2800" i="1" dirty="0">
                        <a:latin typeface="Cambria Math" panose="02040503050406030204" pitchFamily="18" charset="0"/>
                        <a:cs typeface="Arial" panose="020B0604020202020204" pitchFamily="34" charset="0"/>
                      </a:rPr>
                      <m:t>𝑦</m:t>
                    </m:r>
                    <m:r>
                      <a:rPr lang="en-US" sz="2800" i="1" dirty="0">
                        <a:latin typeface="Cambria Math" panose="02040503050406030204" pitchFamily="18" charset="0"/>
                        <a:cs typeface="Arial" panose="020B0604020202020204" pitchFamily="34" charset="0"/>
                      </a:rPr>
                      <m:t>, </m:t>
                    </m:r>
                    <m:r>
                      <a:rPr lang="en-US" sz="2800" i="1" dirty="0">
                        <a:latin typeface="Cambria Math" panose="02040503050406030204" pitchFamily="18" charset="0"/>
                        <a:cs typeface="Arial" panose="020B0604020202020204" pitchFamily="34" charset="0"/>
                      </a:rPr>
                      <m:t>𝑧</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32508" y="1134216"/>
                <a:ext cx="11623965" cy="2600199"/>
              </a:xfrm>
              <a:prstGeom prst="rect">
                <a:avLst/>
              </a:prstGeom>
              <a:blipFill>
                <a:blip r:embed="rId2"/>
                <a:stretch>
                  <a:fillRect l="-944" r="-1102" b="-5621"/>
                </a:stretch>
              </a:blipFill>
            </p:spPr>
            <p:txBody>
              <a:bodyPr/>
              <a:lstStyle/>
              <a:p>
                <a:r>
                  <a:rPr lang="vi-VN">
                    <a:noFill/>
                  </a:rPr>
                  <a:t> </a:t>
                </a:r>
              </a:p>
            </p:txBody>
          </p:sp>
        </mc:Fallback>
      </mc:AlternateContent>
      <p:pic>
        <p:nvPicPr>
          <p:cNvPr id="29" name="Picture 2" descr="1">
            <a:hlinkClick r:id="rId3" action="ppaction://hlinkfile"/>
          </p:cNvPr>
          <p:cNvPicPr>
            <a:picLocks noChangeAspect="1"/>
          </p:cNvPicPr>
          <p:nvPr/>
        </p:nvPicPr>
        <p:blipFill>
          <a:blip r:embed="rId4"/>
          <a:stretch>
            <a:fillRect/>
          </a:stretch>
        </p:blipFill>
        <p:spPr>
          <a:xfrm>
            <a:off x="-103698" y="4270443"/>
            <a:ext cx="1329581" cy="2587557"/>
          </a:xfrm>
          <a:prstGeom prst="rect">
            <a:avLst/>
          </a:prstGeom>
          <a:noFill/>
          <a:ln w="9525">
            <a:noFill/>
          </a:ln>
        </p:spPr>
      </p:pic>
      <p:graphicFrame>
        <p:nvGraphicFramePr>
          <p:cNvPr id="2" name="Object 1">
            <a:extLst>
              <a:ext uri="{FF2B5EF4-FFF2-40B4-BE49-F238E27FC236}">
                <a16:creationId xmlns:a16="http://schemas.microsoft.com/office/drawing/2014/main" id="{2239A9A9-C0C2-464A-A017-BC0731A9B1CB}"/>
              </a:ext>
            </a:extLst>
          </p:cNvPr>
          <p:cNvGraphicFramePr>
            <a:graphicFrameLocks noChangeAspect="1"/>
          </p:cNvGraphicFramePr>
          <p:nvPr>
            <p:extLst>
              <p:ext uri="{D42A27DB-BD31-4B8C-83A1-F6EECF244321}">
                <p14:modId xmlns:p14="http://schemas.microsoft.com/office/powerpoint/2010/main" val="1784473726"/>
              </p:ext>
            </p:extLst>
          </p:nvPr>
        </p:nvGraphicFramePr>
        <p:xfrm>
          <a:off x="2671758" y="2641600"/>
          <a:ext cx="959894" cy="215900"/>
        </p:xfrm>
        <a:graphic>
          <a:graphicData uri="http://schemas.openxmlformats.org/presentationml/2006/ole">
            <mc:AlternateContent xmlns:mc="http://schemas.openxmlformats.org/markup-compatibility/2006">
              <mc:Choice xmlns:v="urn:schemas-microsoft-com:vml" Requires="v">
                <p:oleObj name="Equation" r:id="rId5" imgW="914400" imgH="216000" progId="Equation.DSMT4">
                  <p:embed/>
                </p:oleObj>
              </mc:Choice>
              <mc:Fallback>
                <p:oleObj name="Equation" r:id="rId5" imgW="914400" imgH="216000" progId="Equation.DSMT4">
                  <p:embed/>
                  <p:pic>
                    <p:nvPicPr>
                      <p:cNvPr id="0" name=""/>
                      <p:cNvPicPr/>
                      <p:nvPr/>
                    </p:nvPicPr>
                    <p:blipFill>
                      <a:blip r:embed="rId6"/>
                      <a:stretch>
                        <a:fillRect/>
                      </a:stretch>
                    </p:blipFill>
                    <p:spPr>
                      <a:xfrm>
                        <a:off x="2671758" y="2641600"/>
                        <a:ext cx="959894" cy="215900"/>
                      </a:xfrm>
                      <a:prstGeom prst="rect">
                        <a:avLst/>
                      </a:prstGeom>
                    </p:spPr>
                  </p:pic>
                </p:oleObj>
              </mc:Fallback>
            </mc:AlternateContent>
          </a:graphicData>
        </a:graphic>
      </p:graphicFrame>
      <p:pic>
        <p:nvPicPr>
          <p:cNvPr id="11" name="Hình ảnh 4">
            <a:extLst>
              <a:ext uri="{FF2B5EF4-FFF2-40B4-BE49-F238E27FC236}">
                <a16:creationId xmlns:a16="http://schemas.microsoft.com/office/drawing/2014/main" id="{6CA46CD5-6942-4E5A-8EF4-22D91E328879}"/>
              </a:ext>
            </a:extLst>
          </p:cNvPr>
          <p:cNvPicPr>
            <a:picLocks noChangeAspect="1"/>
          </p:cNvPicPr>
          <p:nvPr/>
        </p:nvPicPr>
        <p:blipFill>
          <a:blip r:embed="rId7"/>
          <a:stretch>
            <a:fillRect/>
          </a:stretch>
        </p:blipFill>
        <p:spPr>
          <a:xfrm>
            <a:off x="3151705" y="3672317"/>
            <a:ext cx="5856959" cy="3138964"/>
          </a:xfrm>
          <a:prstGeom prst="rect">
            <a:avLst/>
          </a:prstGeom>
        </p:spPr>
      </p:pic>
      <p:grpSp>
        <p:nvGrpSpPr>
          <p:cNvPr id="12" name="Group 11">
            <a:extLst>
              <a:ext uri="{FF2B5EF4-FFF2-40B4-BE49-F238E27FC236}">
                <a16:creationId xmlns:a16="http://schemas.microsoft.com/office/drawing/2014/main" id="{24BB9D41-429A-4A59-BCEB-5E7474E3AEF1}"/>
              </a:ext>
            </a:extLst>
          </p:cNvPr>
          <p:cNvGrpSpPr/>
          <p:nvPr/>
        </p:nvGrpSpPr>
        <p:grpSpPr>
          <a:xfrm>
            <a:off x="44177" y="0"/>
            <a:ext cx="1033830" cy="785089"/>
            <a:chOff x="892401" y="2355727"/>
            <a:chExt cx="1177633" cy="1177633"/>
          </a:xfrm>
        </p:grpSpPr>
        <p:grpSp>
          <p:nvGrpSpPr>
            <p:cNvPr id="13" name="Group 4">
              <a:extLst>
                <a:ext uri="{FF2B5EF4-FFF2-40B4-BE49-F238E27FC236}">
                  <a16:creationId xmlns:a16="http://schemas.microsoft.com/office/drawing/2014/main" id="{6952F558-B0F5-4E16-BCDB-9E669444D5CA}"/>
                </a:ext>
              </a:extLst>
            </p:cNvPr>
            <p:cNvGrpSpPr/>
            <p:nvPr/>
          </p:nvGrpSpPr>
          <p:grpSpPr>
            <a:xfrm>
              <a:off x="892401" y="2355727"/>
              <a:ext cx="1177633" cy="1177633"/>
              <a:chOff x="0" y="0"/>
              <a:chExt cx="6350000" cy="6350000"/>
            </a:xfrm>
          </p:grpSpPr>
          <p:sp>
            <p:nvSpPr>
              <p:cNvPr id="15" name="Freeform 5">
                <a:extLst>
                  <a:ext uri="{FF2B5EF4-FFF2-40B4-BE49-F238E27FC236}">
                    <a16:creationId xmlns:a16="http://schemas.microsoft.com/office/drawing/2014/main" id="{7C70842F-8C8E-4F47-B7D2-2F96AC974F6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5081"/>
              </a:solidFill>
            </p:spPr>
          </p:sp>
        </p:grpSp>
        <p:pic>
          <p:nvPicPr>
            <p:cNvPr id="14" name="Picture 35">
              <a:extLst>
                <a:ext uri="{FF2B5EF4-FFF2-40B4-BE49-F238E27FC236}">
                  <a16:creationId xmlns:a16="http://schemas.microsoft.com/office/drawing/2014/main" id="{AF648166-ED51-4CCE-8D82-EA57292CE8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9575" y="2700584"/>
              <a:ext cx="577015" cy="487917"/>
            </a:xfrm>
            <a:prstGeom prst="rect">
              <a:avLst/>
            </a:prstGeom>
          </p:spPr>
        </p:pic>
      </p:grpSp>
    </p:spTree>
    <p:extLst>
      <p:ext uri="{BB962C8B-B14F-4D97-AF65-F5344CB8AC3E}">
        <p14:creationId xmlns:p14="http://schemas.microsoft.com/office/powerpoint/2010/main" val="43187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5F7CDB-4891-4732-8935-76181FD73169}"/>
              </a:ext>
            </a:extLst>
          </p:cNvPr>
          <p:cNvSpPr txBox="1"/>
          <p:nvPr/>
        </p:nvSpPr>
        <p:spPr>
          <a:xfrm>
            <a:off x="762000" y="78621"/>
            <a:ext cx="11430000" cy="4733412"/>
          </a:xfrm>
          <a:prstGeom prst="rect">
            <a:avLst/>
          </a:prstGeom>
          <a:noFill/>
        </p:spPr>
        <p:txBody>
          <a:bodyPr wrap="square">
            <a:spAutoFit/>
          </a:bodyPr>
          <a:lstStyle/>
          <a:p>
            <a:pPr algn="ctr">
              <a:spcAft>
                <a:spcPts val="1000"/>
              </a:spcAft>
            </a:pPr>
            <a:r>
              <a:rPr lang="vi-VN" sz="2800" b="1">
                <a:effectLst/>
                <a:latin typeface="Times New Roman" panose="02020603050405020304" pitchFamily="18" charset="0"/>
                <a:ea typeface="Malgun Gothic" panose="020B0503020000020004" pitchFamily="34" charset="-127"/>
                <a:cs typeface="Times New Roman" panose="02020603050405020304" pitchFamily="18" charset="0"/>
              </a:rPr>
              <a:t>PHIẾU HỌC TẬP SỐ 1</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algn="ctr">
              <a:spcAft>
                <a:spcPts val="600"/>
              </a:spcAft>
            </a:pPr>
            <a:r>
              <a:rPr lang="vi-VN" sz="2800" i="1">
                <a:effectLst/>
                <a:latin typeface="Times New Roman" panose="02020603050405020304" pitchFamily="18" charset="0"/>
                <a:ea typeface="Malgun Gothic" panose="020B0503020000020004" pitchFamily="34" charset="-127"/>
                <a:cs typeface="Times New Roman" panose="02020603050405020304" pitchFamily="18" charset="0"/>
              </a:rPr>
              <a:t>(Hoạt động cặp đôi – thời gian </a:t>
            </a:r>
            <a:r>
              <a:rPr lang="en-US" sz="2800" i="1">
                <a:effectLst/>
                <a:latin typeface="Times New Roman" panose="02020603050405020304" pitchFamily="18" charset="0"/>
                <a:ea typeface="Malgun Gothic" panose="020B0503020000020004" pitchFamily="34" charset="-127"/>
                <a:cs typeface="Times New Roman" panose="02020603050405020304" pitchFamily="18" charset="0"/>
              </a:rPr>
              <a:t>6</a:t>
            </a:r>
            <a:r>
              <a:rPr lang="vi-VN" sz="2800" i="1">
                <a:effectLst/>
                <a:latin typeface="Times New Roman" panose="02020603050405020304" pitchFamily="18" charset="0"/>
                <a:ea typeface="Malgun Gothic" panose="020B0503020000020004" pitchFamily="34" charset="-127"/>
                <a:cs typeface="Times New Roman" panose="02020603050405020304" pitchFamily="18" charset="0"/>
              </a:rPr>
              <a:t> phút)</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HĐ1: Đo góc</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indent="228600">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Số đo góc thứ nhất: ……………</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indent="228600">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Số đo góc thứ hai: ……………...</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indent="228600">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Số đo góc thứ ba: ………………</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indent="228600">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Tổng số đo ba góc của tam giác:………………………….</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a:p>
            <a:pPr>
              <a:lnSpc>
                <a:spcPct val="115000"/>
              </a:lnSpc>
              <a:spcAft>
                <a:spcPts val="1000"/>
              </a:spcAft>
            </a:pPr>
            <a:r>
              <a:rPr lang="en-US" sz="2800">
                <a:effectLst/>
                <a:latin typeface="Times New Roman" panose="02020603050405020304" pitchFamily="18" charset="0"/>
                <a:ea typeface="Malgun Gothic" panose="020B0503020000020004" pitchFamily="34" charset="-127"/>
                <a:cs typeface="Times New Roman" panose="02020603050405020304" pitchFamily="18" charset="0"/>
              </a:rPr>
              <a:t>HĐ2: Cắt ghép các góc trong một tam giác và dán vào bên dưới.</a:t>
            </a:r>
            <a:endParaRPr lang="vi-VN" sz="2800">
              <a:effectLst/>
              <a:latin typeface="Arial" panose="020B0604020202020204" pitchFamily="34" charset="0"/>
              <a:ea typeface="Malgun Gothic" panose="020B0503020000020004" pitchFamily="34" charset="-127"/>
              <a:cs typeface="Times New Roman" panose="02020603050405020304" pitchFamily="18" charset="0"/>
            </a:endParaRPr>
          </a:p>
        </p:txBody>
      </p:sp>
      <p:pic>
        <p:nvPicPr>
          <p:cNvPr id="7" name="Online Media 6" title="6 Minute Timer">
            <a:hlinkClick r:id="" action="ppaction://media"/>
            <a:extLst>
              <a:ext uri="{FF2B5EF4-FFF2-40B4-BE49-F238E27FC236}">
                <a16:creationId xmlns:a16="http://schemas.microsoft.com/office/drawing/2014/main" id="{4FE63FEF-83F4-4165-AF0C-DD365F1EDDDB}"/>
              </a:ext>
            </a:extLst>
          </p:cNvPr>
          <p:cNvPicPr>
            <a:picLocks noRot="1" noChangeAspect="1"/>
          </p:cNvPicPr>
          <p:nvPr>
            <a:videoFile r:link="rId1"/>
          </p:nvPr>
        </p:nvPicPr>
        <p:blipFill>
          <a:blip r:embed="rId3"/>
          <a:stretch>
            <a:fillRect/>
          </a:stretch>
        </p:blipFill>
        <p:spPr>
          <a:xfrm>
            <a:off x="9273963" y="0"/>
            <a:ext cx="2918037" cy="1648691"/>
          </a:xfrm>
          <a:prstGeom prst="rect">
            <a:avLst/>
          </a:prstGeom>
        </p:spPr>
      </p:pic>
    </p:spTree>
    <p:extLst>
      <p:ext uri="{BB962C8B-B14F-4D97-AF65-F5344CB8AC3E}">
        <p14:creationId xmlns:p14="http://schemas.microsoft.com/office/powerpoint/2010/main" val="28168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8811" y="-356719"/>
            <a:ext cx="2553976" cy="2103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128179" y="4130897"/>
            <a:ext cx="2553976" cy="210354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25627" y="824296"/>
            <a:ext cx="2532747" cy="2260477"/>
          </a:xfrm>
          <a:prstGeom prst="rect">
            <a:avLst/>
          </a:prstGeom>
        </p:spPr>
      </p:pic>
      <p:pic>
        <p:nvPicPr>
          <p:cNvPr id="13" name="Picture 13">
            <a:hlinkClick r:id="rId6" action="ppaction://hlinkfile"/>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6364" y="3590635"/>
            <a:ext cx="2532747" cy="2260477"/>
          </a:xfrm>
          <a:prstGeom prst="rect">
            <a:avLst/>
          </a:prstGeom>
        </p:spPr>
      </p:pic>
      <p:grpSp>
        <p:nvGrpSpPr>
          <p:cNvPr id="2" name="Group 1">
            <a:extLst>
              <a:ext uri="{FF2B5EF4-FFF2-40B4-BE49-F238E27FC236}">
                <a16:creationId xmlns:a16="http://schemas.microsoft.com/office/drawing/2014/main" id="{121B0A35-8B30-42A0-A719-DA2443E7938D}"/>
              </a:ext>
            </a:extLst>
          </p:cNvPr>
          <p:cNvGrpSpPr/>
          <p:nvPr/>
        </p:nvGrpSpPr>
        <p:grpSpPr>
          <a:xfrm>
            <a:off x="370129" y="1746829"/>
            <a:ext cx="10982300" cy="1027096"/>
            <a:chOff x="314711" y="1654356"/>
            <a:chExt cx="10982300" cy="1027096"/>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C0791798-4674-DEDA-3D70-A5FCFC06916D}"/>
                    </a:ext>
                  </a:extLst>
                </p:cNvPr>
                <p:cNvSpPr/>
                <p:nvPr/>
              </p:nvSpPr>
              <p:spPr>
                <a:xfrm>
                  <a:off x="1225368" y="1746829"/>
                  <a:ext cx="10071643" cy="934623"/>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2400" b="1" dirty="0">
                    <a:solidFill>
                      <a:srgbClr val="E87B69"/>
                    </a:solidFill>
                    <a:latin typeface="Times New Roman" panose="02020603050405020304" pitchFamily="18" charset="0"/>
                    <a:cs typeface="Times New Roman" panose="02020603050405020304" pitchFamily="18" charset="0"/>
                  </a:endParaRPr>
                </a:p>
                <a:p>
                  <a:pPr algn="just"/>
                  <a:r>
                    <a:rPr lang="en-US" sz="2400" b="1" dirty="0">
                      <a:solidFill>
                        <a:srgbClr val="D15081"/>
                      </a:solidFill>
                      <a:latin typeface="Times New Roman" panose="02020603050405020304" pitchFamily="18" charset="0"/>
                      <a:cs typeface="Times New Roman" panose="02020603050405020304" pitchFamily="18" charset="0"/>
                    </a:rPr>
                    <a:t>  </a:t>
                  </a:r>
                  <a:r>
                    <a:rPr lang="en-US" sz="3200" b="1" dirty="0" err="1">
                      <a:solidFill>
                        <a:srgbClr val="D15081"/>
                      </a:solidFill>
                      <a:latin typeface="Times New Roman" panose="02020603050405020304" pitchFamily="18" charset="0"/>
                      <a:cs typeface="Times New Roman" panose="02020603050405020304" pitchFamily="18" charset="0"/>
                    </a:rPr>
                    <a:t>Định</a:t>
                  </a:r>
                  <a:r>
                    <a:rPr lang="en-US" sz="3200" b="1" dirty="0">
                      <a:solidFill>
                        <a:srgbClr val="D15081"/>
                      </a:solidFill>
                      <a:latin typeface="Times New Roman" panose="02020603050405020304" pitchFamily="18" charset="0"/>
                      <a:cs typeface="Times New Roman" panose="02020603050405020304" pitchFamily="18" charset="0"/>
                    </a:rPr>
                    <a:t> </a:t>
                  </a:r>
                  <a:r>
                    <a:rPr lang="en-US" sz="3200" b="1" dirty="0" err="1">
                      <a:solidFill>
                        <a:srgbClr val="D15081"/>
                      </a:solidFill>
                      <a:latin typeface="Times New Roman" panose="02020603050405020304" pitchFamily="18" charset="0"/>
                      <a:cs typeface="Times New Roman" panose="02020603050405020304" pitchFamily="18" charset="0"/>
                    </a:rPr>
                    <a:t>lí</a:t>
                  </a:r>
                  <a:r>
                    <a:rPr lang="en-US" sz="3200" b="1" dirty="0">
                      <a:solidFill>
                        <a:srgbClr val="D1508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Tổng 3 </a:t>
                  </a:r>
                  <a:r>
                    <a:rPr lang="en-US" sz="3200" b="1" dirty="0" err="1">
                      <a:solidFill>
                        <a:schemeClr val="tx1"/>
                      </a:solidFill>
                      <a:latin typeface="Times New Roman" panose="02020603050405020304" pitchFamily="18" charset="0"/>
                      <a:cs typeface="Times New Roman" panose="02020603050405020304" pitchFamily="18" charset="0"/>
                    </a:rPr>
                    <a:t>góc</a:t>
                  </a:r>
                  <a:r>
                    <a:rPr lang="en-US" sz="3200" b="1" dirty="0">
                      <a:solidFill>
                        <a:schemeClr val="tx1"/>
                      </a:solidFill>
                      <a:latin typeface="Times New Roman" panose="02020603050405020304" pitchFamily="18" charset="0"/>
                      <a:cs typeface="Times New Roman" panose="02020603050405020304" pitchFamily="18" charset="0"/>
                    </a:rPr>
                    <a:t> trong một tam </a:t>
                  </a:r>
                  <a:r>
                    <a:rPr lang="en-US" sz="3200" b="1" dirty="0" err="1">
                      <a:solidFill>
                        <a:schemeClr val="tx1"/>
                      </a:solidFill>
                      <a:latin typeface="Times New Roman" panose="02020603050405020304" pitchFamily="18" charset="0"/>
                      <a:cs typeface="Times New Roman" panose="02020603050405020304" pitchFamily="18" charset="0"/>
                    </a:rPr>
                    <a:t>giác</a:t>
                  </a:r>
                  <a:r>
                    <a:rPr lang="en-US" sz="3200" b="1" dirty="0">
                      <a:solidFill>
                        <a:schemeClr val="tx1"/>
                      </a:solidFill>
                      <a:latin typeface="Times New Roman" panose="02020603050405020304" pitchFamily="18" charset="0"/>
                      <a:cs typeface="Times New Roman" panose="02020603050405020304" pitchFamily="18" charset="0"/>
                    </a:rPr>
                    <a:t> bằng </a:t>
                  </a:r>
                  <a14:m>
                    <m:oMath xmlns:m="http://schemas.openxmlformats.org/officeDocument/2006/math">
                      <m:r>
                        <a:rPr lang="en-US" sz="3200" b="1">
                          <a:solidFill>
                            <a:schemeClr val="tx1"/>
                          </a:solidFill>
                          <a:latin typeface="Cambria Math" panose="02040503050406030204" pitchFamily="18" charset="0"/>
                          <a:cs typeface="Arial" panose="020B0604020202020204" pitchFamily="34" charset="0"/>
                        </a:rPr>
                        <m:t>𝟏𝟖𝟎</m:t>
                      </m:r>
                      <m:r>
                        <a:rPr lang="en-US" sz="3200" b="1" i="1">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rgbClr val="E87B69"/>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C0791798-4674-DEDA-3D70-A5FCFC06916D}"/>
                    </a:ext>
                  </a:extLst>
                </p:cNvPr>
                <p:cNvSpPr>
                  <a:spLocks noRot="1" noChangeAspect="1" noMove="1" noResize="1" noEditPoints="1" noAdjustHandles="1" noChangeArrowheads="1" noChangeShapeType="1" noTextEdit="1"/>
                </p:cNvSpPr>
                <p:nvPr/>
              </p:nvSpPr>
              <p:spPr>
                <a:xfrm>
                  <a:off x="1225368" y="1746829"/>
                  <a:ext cx="10071643" cy="934623"/>
                </a:xfrm>
                <a:prstGeom prst="roundRect">
                  <a:avLst>
                    <a:gd name="adj" fmla="val 0"/>
                  </a:avLst>
                </a:prstGeom>
                <a:blipFill>
                  <a:blip r:embed="rId7"/>
                  <a:stretch>
                    <a:fillRect b="-1299"/>
                  </a:stretch>
                </a:blipFill>
              </p:spPr>
              <p:txBody>
                <a:bodyPr/>
                <a:lstStyle/>
                <a:p>
                  <a:r>
                    <a:rPr lang="vi-VN">
                      <a:noFill/>
                    </a:rPr>
                    <a:t> </a:t>
                  </a:r>
                </a:p>
              </p:txBody>
            </p:sp>
          </mc:Fallback>
        </mc:AlternateContent>
        <p:grpSp>
          <p:nvGrpSpPr>
            <p:cNvPr id="14" name="Group 4">
              <a:extLst>
                <a:ext uri="{FF2B5EF4-FFF2-40B4-BE49-F238E27FC236}">
                  <a16:creationId xmlns:a16="http://schemas.microsoft.com/office/drawing/2014/main" id="{16CEA043-7DFE-5D54-2475-89C90B0E9ADB}"/>
                </a:ext>
              </a:extLst>
            </p:cNvPr>
            <p:cNvGrpSpPr/>
            <p:nvPr/>
          </p:nvGrpSpPr>
          <p:grpSpPr>
            <a:xfrm>
              <a:off x="314711" y="1654356"/>
              <a:ext cx="910657" cy="976072"/>
              <a:chOff x="1739376" y="7293902"/>
              <a:chExt cx="6321663" cy="6350000"/>
            </a:xfrm>
          </p:grpSpPr>
          <p:sp>
            <p:nvSpPr>
              <p:cNvPr id="15" name="Freeform 5">
                <a:extLst>
                  <a:ext uri="{FF2B5EF4-FFF2-40B4-BE49-F238E27FC236}">
                    <a16:creationId xmlns:a16="http://schemas.microsoft.com/office/drawing/2014/main" id="{082EAA7E-07D0-BEB1-42DD-9FBD8B87C04C}"/>
                  </a:ext>
                </a:extLst>
              </p:cNvPr>
              <p:cNvSpPr/>
              <p:nvPr/>
            </p:nvSpPr>
            <p:spPr>
              <a:xfrm>
                <a:off x="1739376" y="7293902"/>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5081"/>
              </a:solidFill>
            </p:spPr>
          </p:sp>
        </p:grpSp>
        <p:pic>
          <p:nvPicPr>
            <p:cNvPr id="16" name="Picture 35">
              <a:extLst>
                <a:ext uri="{FF2B5EF4-FFF2-40B4-BE49-F238E27FC236}">
                  <a16:creationId xmlns:a16="http://schemas.microsoft.com/office/drawing/2014/main" id="{1D73769C-AA69-3C9D-FE31-7108DF414AC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938" y="1927453"/>
              <a:ext cx="448203" cy="404406"/>
            </a:xfrm>
            <a:prstGeom prst="rect">
              <a:avLst/>
            </a:prstGeom>
          </p:spPr>
        </p:pic>
      </p:grpSp>
    </p:spTree>
    <p:extLst>
      <p:ext uri="{BB962C8B-B14F-4D97-AF65-F5344CB8AC3E}">
        <p14:creationId xmlns:p14="http://schemas.microsoft.com/office/powerpoint/2010/main" val="243508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1061</Words>
  <Application>Microsoft Office PowerPoint</Application>
  <PresentationFormat>Widescreen</PresentationFormat>
  <Paragraphs>124</Paragraphs>
  <Slides>25</Slides>
  <Notes>2</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Calibri Light</vt:lpstr>
      <vt:lpstr>Cambria Math</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PV</dc:creator>
  <cp:lastModifiedBy>ADMIN</cp:lastModifiedBy>
  <cp:revision>38</cp:revision>
  <dcterms:created xsi:type="dcterms:W3CDTF">2024-10-07T03:15:51Z</dcterms:created>
  <dcterms:modified xsi:type="dcterms:W3CDTF">2024-11-01T15:56:43Z</dcterms:modified>
</cp:coreProperties>
</file>