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microsoft.com/office/2006/relationships/ui/extensibility" Target="/customUI/customUI.xml" Id="Rb38b74171b114d23"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0"/>
  </p:notesMasterIdLst>
  <p:sldIdLst>
    <p:sldId id="256" r:id="rId3"/>
    <p:sldId id="257" r:id="rId4"/>
    <p:sldId id="295" r:id="rId5"/>
    <p:sldId id="258" r:id="rId6"/>
    <p:sldId id="259" r:id="rId7"/>
    <p:sldId id="260" r:id="rId8"/>
    <p:sldId id="261" r:id="rId9"/>
    <p:sldId id="301" r:id="rId10"/>
    <p:sldId id="263" r:id="rId11"/>
    <p:sldId id="264" r:id="rId12"/>
    <p:sldId id="265" r:id="rId13"/>
    <p:sldId id="266" r:id="rId14"/>
    <p:sldId id="290" r:id="rId15"/>
    <p:sldId id="291" r:id="rId16"/>
    <p:sldId id="292" r:id="rId17"/>
    <p:sldId id="300" r:id="rId18"/>
    <p:sldId id="294" r:id="rId19"/>
    <p:sldId id="267" r:id="rId20"/>
    <p:sldId id="272" r:id="rId21"/>
    <p:sldId id="269" r:id="rId22"/>
    <p:sldId id="270" r:id="rId23"/>
    <p:sldId id="271" r:id="rId24"/>
    <p:sldId id="297" r:id="rId25"/>
    <p:sldId id="296" r:id="rId26"/>
    <p:sldId id="299" r:id="rId27"/>
    <p:sldId id="288" r:id="rId28"/>
    <p:sldId id="2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0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8FCC2-81C3-4794-AA54-A1395585D5C4}" type="datetimeFigureOut">
              <a:rPr lang="en-US" smtClean="0"/>
              <a:pPr/>
              <a:t>8/28/2022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CDDD1-3F8B-4E40-86F4-4A1375667D51}" type="slidenum">
              <a:rPr lang="en-US" smtClean="0"/>
              <a:pPr/>
              <a:t>‹#›</a:t>
            </a:fld>
            <a:endParaRPr lang="en-US"/>
          </a:p>
        </p:txBody>
      </p:sp>
    </p:spTree>
    <p:extLst>
      <p:ext uri="{BB962C8B-B14F-4D97-AF65-F5344CB8AC3E}">
        <p14:creationId xmlns:p14="http://schemas.microsoft.com/office/powerpoint/2010/main" val="107356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60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8885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A5F84-A769-739F-1896-F962B5E8C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0D2620-2766-538D-8006-5B003D46A5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893FCF-7E46-2108-6583-783E4547A10C}"/>
              </a:ext>
            </a:extLst>
          </p:cNvPr>
          <p:cNvSpPr>
            <a:spLocks noGrp="1"/>
          </p:cNvSpPr>
          <p:nvPr>
            <p:ph type="dt" sz="half" idx="10"/>
          </p:nvPr>
        </p:nvSpPr>
        <p:spPr/>
        <p:txBody>
          <a:bodyPr/>
          <a:lstStyle/>
          <a:p>
            <a:fld id="{F4C39599-DA62-4A99-BFC3-6594F1F5C8A8}" type="datetimeFigureOut">
              <a:rPr lang="en-US" smtClean="0"/>
              <a:pPr/>
              <a:t>8/28/2022</a:t>
            </a:fld>
            <a:endParaRPr lang="en-US"/>
          </a:p>
        </p:txBody>
      </p:sp>
      <p:sp>
        <p:nvSpPr>
          <p:cNvPr id="5" name="Footer Placeholder 4">
            <a:extLst>
              <a:ext uri="{FF2B5EF4-FFF2-40B4-BE49-F238E27FC236}">
                <a16:creationId xmlns:a16="http://schemas.microsoft.com/office/drawing/2014/main" id="{A33D12EC-FB12-9612-12D0-717C384E7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F2F25-BC8A-2ED9-054D-00E3B5C3D679}"/>
              </a:ext>
            </a:extLst>
          </p:cNvPr>
          <p:cNvSpPr>
            <a:spLocks noGrp="1"/>
          </p:cNvSpPr>
          <p:nvPr>
            <p:ph type="sldNum" sz="quarter" idx="12"/>
          </p:nvPr>
        </p:nvSpPr>
        <p:spPr/>
        <p:txBody>
          <a:bodyPr/>
          <a:lstStyle/>
          <a:p>
            <a:fld id="{EFD0088E-08F3-4DFB-8AB6-B968A06E94E6}" type="slidenum">
              <a:rPr lang="en-US" smtClean="0"/>
              <a:pPr/>
              <a:t>‹#›</a:t>
            </a:fld>
            <a:endParaRPr lang="en-US"/>
          </a:p>
        </p:txBody>
      </p:sp>
    </p:spTree>
    <p:extLst>
      <p:ext uri="{BB962C8B-B14F-4D97-AF65-F5344CB8AC3E}">
        <p14:creationId xmlns:p14="http://schemas.microsoft.com/office/powerpoint/2010/main" val="290032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9400-D2F4-24EA-EA00-2E1AE5A16A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CC31B3-7600-B872-5881-E937839DE3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0D747-ADD9-5092-D476-2BEE06DEC260}"/>
              </a:ext>
            </a:extLst>
          </p:cNvPr>
          <p:cNvSpPr>
            <a:spLocks noGrp="1"/>
          </p:cNvSpPr>
          <p:nvPr>
            <p:ph type="dt" sz="half" idx="10"/>
          </p:nvPr>
        </p:nvSpPr>
        <p:spPr/>
        <p:txBody>
          <a:bodyPr/>
          <a:lstStyle/>
          <a:p>
            <a:fld id="{F4C39599-DA62-4A99-BFC3-6594F1F5C8A8}" type="datetimeFigureOut">
              <a:rPr lang="en-US" smtClean="0"/>
              <a:pPr/>
              <a:t>8/28/2022</a:t>
            </a:fld>
            <a:endParaRPr lang="en-US"/>
          </a:p>
        </p:txBody>
      </p:sp>
      <p:sp>
        <p:nvSpPr>
          <p:cNvPr id="5" name="Footer Placeholder 4">
            <a:extLst>
              <a:ext uri="{FF2B5EF4-FFF2-40B4-BE49-F238E27FC236}">
                <a16:creationId xmlns:a16="http://schemas.microsoft.com/office/drawing/2014/main" id="{629BE387-BB40-2028-50BA-637DD5A53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1804D-2A45-C4A4-A9EB-5238FA16BBBC}"/>
              </a:ext>
            </a:extLst>
          </p:cNvPr>
          <p:cNvSpPr>
            <a:spLocks noGrp="1"/>
          </p:cNvSpPr>
          <p:nvPr>
            <p:ph type="sldNum" sz="quarter" idx="12"/>
          </p:nvPr>
        </p:nvSpPr>
        <p:spPr/>
        <p:txBody>
          <a:bodyPr/>
          <a:lstStyle/>
          <a:p>
            <a:fld id="{EFD0088E-08F3-4DFB-8AB6-B968A06E94E6}" type="slidenum">
              <a:rPr lang="en-US" smtClean="0"/>
              <a:pPr/>
              <a:t>‹#›</a:t>
            </a:fld>
            <a:endParaRPr lang="en-US"/>
          </a:p>
        </p:txBody>
      </p:sp>
    </p:spTree>
    <p:extLst>
      <p:ext uri="{BB962C8B-B14F-4D97-AF65-F5344CB8AC3E}">
        <p14:creationId xmlns:p14="http://schemas.microsoft.com/office/powerpoint/2010/main" val="108910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BCACFF-031F-CFA8-D996-443C26361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B19150-DC23-24F9-8717-6F0BEB70F9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D52C5-0A5E-09D7-1479-11886BB1820E}"/>
              </a:ext>
            </a:extLst>
          </p:cNvPr>
          <p:cNvSpPr>
            <a:spLocks noGrp="1"/>
          </p:cNvSpPr>
          <p:nvPr>
            <p:ph type="dt" sz="half" idx="10"/>
          </p:nvPr>
        </p:nvSpPr>
        <p:spPr/>
        <p:txBody>
          <a:bodyPr/>
          <a:lstStyle/>
          <a:p>
            <a:fld id="{F4C39599-DA62-4A99-BFC3-6594F1F5C8A8}" type="datetimeFigureOut">
              <a:rPr lang="en-US" smtClean="0"/>
              <a:pPr/>
              <a:t>8/28/2022</a:t>
            </a:fld>
            <a:endParaRPr lang="en-US"/>
          </a:p>
        </p:txBody>
      </p:sp>
      <p:sp>
        <p:nvSpPr>
          <p:cNvPr id="5" name="Footer Placeholder 4">
            <a:extLst>
              <a:ext uri="{FF2B5EF4-FFF2-40B4-BE49-F238E27FC236}">
                <a16:creationId xmlns:a16="http://schemas.microsoft.com/office/drawing/2014/main" id="{9A6F8022-F947-7A51-009F-9119129E3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50569-36A5-6BF2-55FA-C7F482825638}"/>
              </a:ext>
            </a:extLst>
          </p:cNvPr>
          <p:cNvSpPr>
            <a:spLocks noGrp="1"/>
          </p:cNvSpPr>
          <p:nvPr>
            <p:ph type="sldNum" sz="quarter" idx="12"/>
          </p:nvPr>
        </p:nvSpPr>
        <p:spPr/>
        <p:txBody>
          <a:bodyPr/>
          <a:lstStyle/>
          <a:p>
            <a:fld id="{EFD0088E-08F3-4DFB-8AB6-B968A06E94E6}" type="slidenum">
              <a:rPr lang="en-US" smtClean="0"/>
              <a:pPr/>
              <a:t>‹#›</a:t>
            </a:fld>
            <a:endParaRPr lang="en-US"/>
          </a:p>
        </p:txBody>
      </p:sp>
    </p:spTree>
    <p:extLst>
      <p:ext uri="{BB962C8B-B14F-4D97-AF65-F5344CB8AC3E}">
        <p14:creationId xmlns:p14="http://schemas.microsoft.com/office/powerpoint/2010/main" val="2779791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676631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099595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38E80B-084D-4A7A-9F88-BB3E4EABE714}"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pPr/>
              <a:t>‹#›</a:t>
            </a:fld>
            <a:endParaRPr lang="en-US"/>
          </a:p>
        </p:txBody>
      </p:sp>
    </p:spTree>
    <p:extLst>
      <p:ext uri="{BB962C8B-B14F-4D97-AF65-F5344CB8AC3E}">
        <p14:creationId xmlns:p14="http://schemas.microsoft.com/office/powerpoint/2010/main" val="634090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pPr/>
              <a:t>‹#›</a:t>
            </a:fld>
            <a:endParaRPr lang="en-US"/>
          </a:p>
        </p:txBody>
      </p:sp>
    </p:spTree>
    <p:extLst>
      <p:ext uri="{BB962C8B-B14F-4D97-AF65-F5344CB8AC3E}">
        <p14:creationId xmlns:p14="http://schemas.microsoft.com/office/powerpoint/2010/main" val="1887953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8E80B-084D-4A7A-9F88-BB3E4EABE714}"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pPr/>
              <a:t>‹#›</a:t>
            </a:fld>
            <a:endParaRPr lang="en-US"/>
          </a:p>
        </p:txBody>
      </p:sp>
    </p:spTree>
    <p:extLst>
      <p:ext uri="{BB962C8B-B14F-4D97-AF65-F5344CB8AC3E}">
        <p14:creationId xmlns:p14="http://schemas.microsoft.com/office/powerpoint/2010/main" val="522233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38E80B-084D-4A7A-9F88-BB3E4EABE714}" type="datetimeFigureOut">
              <a:rPr lang="en-US" smtClean="0"/>
              <a:pPr/>
              <a:t>8/28/2022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pPr/>
              <a:t>‹#›</a:t>
            </a:fld>
            <a:endParaRPr lang="en-US"/>
          </a:p>
        </p:txBody>
      </p:sp>
    </p:spTree>
    <p:extLst>
      <p:ext uri="{BB962C8B-B14F-4D97-AF65-F5344CB8AC3E}">
        <p14:creationId xmlns:p14="http://schemas.microsoft.com/office/powerpoint/2010/main" val="2109717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38E80B-084D-4A7A-9F88-BB3E4EABE714}" type="datetimeFigureOut">
              <a:rPr lang="en-US" smtClean="0"/>
              <a:pPr/>
              <a:t>8/28/2022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7D2AD-FA6F-4A0B-9285-9B0CD075C97E}" type="slidenum">
              <a:rPr lang="en-US" smtClean="0"/>
              <a:pPr/>
              <a:t>‹#›</a:t>
            </a:fld>
            <a:endParaRPr lang="en-US"/>
          </a:p>
        </p:txBody>
      </p:sp>
    </p:spTree>
    <p:extLst>
      <p:ext uri="{BB962C8B-B14F-4D97-AF65-F5344CB8AC3E}">
        <p14:creationId xmlns:p14="http://schemas.microsoft.com/office/powerpoint/2010/main" val="2559888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38E80B-084D-4A7A-9F88-BB3E4EABE714}" type="datetimeFigureOut">
              <a:rPr lang="en-US" smtClean="0"/>
              <a:pPr/>
              <a:t>8/28/2022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7D2AD-FA6F-4A0B-9285-9B0CD075C97E}" type="slidenum">
              <a:rPr lang="en-US" smtClean="0"/>
              <a:pPr/>
              <a:t>‹#›</a:t>
            </a:fld>
            <a:endParaRPr lang="en-US"/>
          </a:p>
        </p:txBody>
      </p:sp>
    </p:spTree>
    <p:extLst>
      <p:ext uri="{BB962C8B-B14F-4D97-AF65-F5344CB8AC3E}">
        <p14:creationId xmlns:p14="http://schemas.microsoft.com/office/powerpoint/2010/main" val="2475738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242F-4DFD-53D1-58EB-59CB3A1127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CE1EC-70C4-6BA4-FF8B-3602868CE6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D3FB1-E478-7746-ACA2-1B864FD55E9E}"/>
              </a:ext>
            </a:extLst>
          </p:cNvPr>
          <p:cNvSpPr>
            <a:spLocks noGrp="1"/>
          </p:cNvSpPr>
          <p:nvPr>
            <p:ph type="dt" sz="half" idx="10"/>
          </p:nvPr>
        </p:nvSpPr>
        <p:spPr/>
        <p:txBody>
          <a:bodyPr/>
          <a:lstStyle/>
          <a:p>
            <a:fld id="{F4C39599-DA62-4A99-BFC3-6594F1F5C8A8}" type="datetimeFigureOut">
              <a:rPr lang="en-US" smtClean="0"/>
              <a:pPr/>
              <a:t>8/28/2022</a:t>
            </a:fld>
            <a:endParaRPr lang="en-US"/>
          </a:p>
        </p:txBody>
      </p:sp>
      <p:sp>
        <p:nvSpPr>
          <p:cNvPr id="5" name="Footer Placeholder 4">
            <a:extLst>
              <a:ext uri="{FF2B5EF4-FFF2-40B4-BE49-F238E27FC236}">
                <a16:creationId xmlns:a16="http://schemas.microsoft.com/office/drawing/2014/main" id="{E5539F02-DDB4-32A9-DEAD-A4E4B46FE1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D75D4-AEB5-5A0A-834B-E6E865BD4886}"/>
              </a:ext>
            </a:extLst>
          </p:cNvPr>
          <p:cNvSpPr>
            <a:spLocks noGrp="1"/>
          </p:cNvSpPr>
          <p:nvPr>
            <p:ph type="sldNum" sz="quarter" idx="12"/>
          </p:nvPr>
        </p:nvSpPr>
        <p:spPr/>
        <p:txBody>
          <a:bodyPr/>
          <a:lstStyle/>
          <a:p>
            <a:fld id="{EFD0088E-08F3-4DFB-8AB6-B968A06E94E6}" type="slidenum">
              <a:rPr lang="en-US" smtClean="0"/>
              <a:pPr/>
              <a:t>‹#›</a:t>
            </a:fld>
            <a:endParaRPr lang="en-US"/>
          </a:p>
        </p:txBody>
      </p:sp>
    </p:spTree>
    <p:extLst>
      <p:ext uri="{BB962C8B-B14F-4D97-AF65-F5344CB8AC3E}">
        <p14:creationId xmlns:p14="http://schemas.microsoft.com/office/powerpoint/2010/main" val="2690193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8E80B-084D-4A7A-9F88-BB3E4EABE714}" type="datetimeFigureOut">
              <a:rPr lang="en-US" smtClean="0"/>
              <a:pPr/>
              <a:t>8/28/2022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7D2AD-FA6F-4A0B-9285-9B0CD075C97E}" type="slidenum">
              <a:rPr lang="en-US" smtClean="0"/>
              <a:pPr/>
              <a:t>‹#›</a:t>
            </a:fld>
            <a:endParaRPr lang="en-US"/>
          </a:p>
        </p:txBody>
      </p:sp>
    </p:spTree>
    <p:extLst>
      <p:ext uri="{BB962C8B-B14F-4D97-AF65-F5344CB8AC3E}">
        <p14:creationId xmlns:p14="http://schemas.microsoft.com/office/powerpoint/2010/main" val="3791294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38E80B-084D-4A7A-9F88-BB3E4EABE714}" type="datetimeFigureOut">
              <a:rPr lang="en-US" smtClean="0"/>
              <a:pPr/>
              <a:t>8/28/2022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pPr/>
              <a:t>‹#›</a:t>
            </a:fld>
            <a:endParaRPr lang="en-US"/>
          </a:p>
        </p:txBody>
      </p:sp>
    </p:spTree>
    <p:extLst>
      <p:ext uri="{BB962C8B-B14F-4D97-AF65-F5344CB8AC3E}">
        <p14:creationId xmlns:p14="http://schemas.microsoft.com/office/powerpoint/2010/main" val="3950091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38E80B-084D-4A7A-9F88-BB3E4EABE714}" type="datetimeFigureOut">
              <a:rPr lang="en-US" smtClean="0"/>
              <a:pPr/>
              <a:t>8/28/2022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pPr/>
              <a:t>‹#›</a:t>
            </a:fld>
            <a:endParaRPr lang="en-US"/>
          </a:p>
        </p:txBody>
      </p:sp>
    </p:spTree>
    <p:extLst>
      <p:ext uri="{BB962C8B-B14F-4D97-AF65-F5344CB8AC3E}">
        <p14:creationId xmlns:p14="http://schemas.microsoft.com/office/powerpoint/2010/main" val="1035506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pPr/>
              <a:t>‹#›</a:t>
            </a:fld>
            <a:endParaRPr lang="en-US"/>
          </a:p>
        </p:txBody>
      </p:sp>
    </p:spTree>
    <p:extLst>
      <p:ext uri="{BB962C8B-B14F-4D97-AF65-F5344CB8AC3E}">
        <p14:creationId xmlns:p14="http://schemas.microsoft.com/office/powerpoint/2010/main" val="3484263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pPr/>
              <a:t>‹#›</a:t>
            </a:fld>
            <a:endParaRPr lang="en-US"/>
          </a:p>
        </p:txBody>
      </p:sp>
    </p:spTree>
    <p:extLst>
      <p:ext uri="{BB962C8B-B14F-4D97-AF65-F5344CB8AC3E}">
        <p14:creationId xmlns:p14="http://schemas.microsoft.com/office/powerpoint/2010/main" val="235365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5314-5F63-D74B-CB6B-75BFD99471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54D1F0-14BA-4A4B-54E9-3EAFBC21E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67D3E7-CAE1-8442-6BBC-7C3BD827BA5A}"/>
              </a:ext>
            </a:extLst>
          </p:cNvPr>
          <p:cNvSpPr>
            <a:spLocks noGrp="1"/>
          </p:cNvSpPr>
          <p:nvPr>
            <p:ph type="dt" sz="half" idx="10"/>
          </p:nvPr>
        </p:nvSpPr>
        <p:spPr/>
        <p:txBody>
          <a:bodyPr/>
          <a:lstStyle/>
          <a:p>
            <a:fld id="{F4C39599-DA62-4A99-BFC3-6594F1F5C8A8}" type="datetimeFigureOut">
              <a:rPr lang="en-US" smtClean="0"/>
              <a:pPr/>
              <a:t>8/28/2022</a:t>
            </a:fld>
            <a:endParaRPr lang="en-US"/>
          </a:p>
        </p:txBody>
      </p:sp>
      <p:sp>
        <p:nvSpPr>
          <p:cNvPr id="5" name="Footer Placeholder 4">
            <a:extLst>
              <a:ext uri="{FF2B5EF4-FFF2-40B4-BE49-F238E27FC236}">
                <a16:creationId xmlns:a16="http://schemas.microsoft.com/office/drawing/2014/main" id="{786FAC8A-BD0F-ED83-5514-AE2727223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49DE0-6111-1895-ABBC-89848D49F1E9}"/>
              </a:ext>
            </a:extLst>
          </p:cNvPr>
          <p:cNvSpPr>
            <a:spLocks noGrp="1"/>
          </p:cNvSpPr>
          <p:nvPr>
            <p:ph type="sldNum" sz="quarter" idx="12"/>
          </p:nvPr>
        </p:nvSpPr>
        <p:spPr/>
        <p:txBody>
          <a:bodyPr/>
          <a:lstStyle/>
          <a:p>
            <a:fld id="{EFD0088E-08F3-4DFB-8AB6-B968A06E94E6}" type="slidenum">
              <a:rPr lang="en-US" smtClean="0"/>
              <a:pPr/>
              <a:t>‹#›</a:t>
            </a:fld>
            <a:endParaRPr lang="en-US"/>
          </a:p>
        </p:txBody>
      </p:sp>
    </p:spTree>
    <p:extLst>
      <p:ext uri="{BB962C8B-B14F-4D97-AF65-F5344CB8AC3E}">
        <p14:creationId xmlns:p14="http://schemas.microsoft.com/office/powerpoint/2010/main" val="225065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8D88-27DF-C7E9-3A9B-D58B0969B3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12974-3666-3F8C-2952-BEEBD25D5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D36239-C0CC-3354-2CAB-B095713A20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B122E6-D697-A2DD-F1B1-27DD64D91D8A}"/>
              </a:ext>
            </a:extLst>
          </p:cNvPr>
          <p:cNvSpPr>
            <a:spLocks noGrp="1"/>
          </p:cNvSpPr>
          <p:nvPr>
            <p:ph type="dt" sz="half" idx="10"/>
          </p:nvPr>
        </p:nvSpPr>
        <p:spPr/>
        <p:txBody>
          <a:bodyPr/>
          <a:lstStyle/>
          <a:p>
            <a:fld id="{F4C39599-DA62-4A99-BFC3-6594F1F5C8A8}" type="datetimeFigureOut">
              <a:rPr lang="en-US" smtClean="0"/>
              <a:pPr/>
              <a:t>8/28/2022</a:t>
            </a:fld>
            <a:endParaRPr lang="en-US"/>
          </a:p>
        </p:txBody>
      </p:sp>
      <p:sp>
        <p:nvSpPr>
          <p:cNvPr id="6" name="Footer Placeholder 5">
            <a:extLst>
              <a:ext uri="{FF2B5EF4-FFF2-40B4-BE49-F238E27FC236}">
                <a16:creationId xmlns:a16="http://schemas.microsoft.com/office/drawing/2014/main" id="{777E3C94-CD0B-A88F-69DE-67F19DE7A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50D7A-EE4D-5AA8-A051-44CFE554E541}"/>
              </a:ext>
            </a:extLst>
          </p:cNvPr>
          <p:cNvSpPr>
            <a:spLocks noGrp="1"/>
          </p:cNvSpPr>
          <p:nvPr>
            <p:ph type="sldNum" sz="quarter" idx="12"/>
          </p:nvPr>
        </p:nvSpPr>
        <p:spPr/>
        <p:txBody>
          <a:bodyPr/>
          <a:lstStyle/>
          <a:p>
            <a:fld id="{EFD0088E-08F3-4DFB-8AB6-B968A06E94E6}" type="slidenum">
              <a:rPr lang="en-US" smtClean="0"/>
              <a:pPr/>
              <a:t>‹#›</a:t>
            </a:fld>
            <a:endParaRPr lang="en-US"/>
          </a:p>
        </p:txBody>
      </p:sp>
    </p:spTree>
    <p:extLst>
      <p:ext uri="{BB962C8B-B14F-4D97-AF65-F5344CB8AC3E}">
        <p14:creationId xmlns:p14="http://schemas.microsoft.com/office/powerpoint/2010/main" val="408682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8B84-F474-6001-FEEC-58CE5480D7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867A4C-CAD6-5ECD-14C8-BFC1E634D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83E90-23CF-052F-B67B-3D3D3C58D9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58B951-BE94-DA7A-7225-35B18C6A7B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2194E-B932-1885-DB2E-1A27E97A94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9D4C0E-71D0-0F48-8EED-6B2D574983D2}"/>
              </a:ext>
            </a:extLst>
          </p:cNvPr>
          <p:cNvSpPr>
            <a:spLocks noGrp="1"/>
          </p:cNvSpPr>
          <p:nvPr>
            <p:ph type="dt" sz="half" idx="10"/>
          </p:nvPr>
        </p:nvSpPr>
        <p:spPr/>
        <p:txBody>
          <a:bodyPr/>
          <a:lstStyle/>
          <a:p>
            <a:fld id="{F4C39599-DA62-4A99-BFC3-6594F1F5C8A8}" type="datetimeFigureOut">
              <a:rPr lang="en-US" smtClean="0"/>
              <a:pPr/>
              <a:t>8/28/2022</a:t>
            </a:fld>
            <a:endParaRPr lang="en-US"/>
          </a:p>
        </p:txBody>
      </p:sp>
      <p:sp>
        <p:nvSpPr>
          <p:cNvPr id="8" name="Footer Placeholder 7">
            <a:extLst>
              <a:ext uri="{FF2B5EF4-FFF2-40B4-BE49-F238E27FC236}">
                <a16:creationId xmlns:a16="http://schemas.microsoft.com/office/drawing/2014/main" id="{DF1724CB-AF32-0318-BA22-A42C72C33B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B50E1F-4663-30D9-4E62-5F5AADBCAF87}"/>
              </a:ext>
            </a:extLst>
          </p:cNvPr>
          <p:cNvSpPr>
            <a:spLocks noGrp="1"/>
          </p:cNvSpPr>
          <p:nvPr>
            <p:ph type="sldNum" sz="quarter" idx="12"/>
          </p:nvPr>
        </p:nvSpPr>
        <p:spPr/>
        <p:txBody>
          <a:bodyPr/>
          <a:lstStyle/>
          <a:p>
            <a:fld id="{EFD0088E-08F3-4DFB-8AB6-B968A06E94E6}" type="slidenum">
              <a:rPr lang="en-US" smtClean="0"/>
              <a:pPr/>
              <a:t>‹#›</a:t>
            </a:fld>
            <a:endParaRPr lang="en-US"/>
          </a:p>
        </p:txBody>
      </p:sp>
    </p:spTree>
    <p:extLst>
      <p:ext uri="{BB962C8B-B14F-4D97-AF65-F5344CB8AC3E}">
        <p14:creationId xmlns:p14="http://schemas.microsoft.com/office/powerpoint/2010/main" val="22806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562BB-3AD6-488C-410B-8130D5CC12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CBE966-C938-F293-6DF0-4B9862F091DB}"/>
              </a:ext>
            </a:extLst>
          </p:cNvPr>
          <p:cNvSpPr>
            <a:spLocks noGrp="1"/>
          </p:cNvSpPr>
          <p:nvPr>
            <p:ph type="dt" sz="half" idx="10"/>
          </p:nvPr>
        </p:nvSpPr>
        <p:spPr/>
        <p:txBody>
          <a:bodyPr/>
          <a:lstStyle/>
          <a:p>
            <a:fld id="{F4C39599-DA62-4A99-BFC3-6594F1F5C8A8}" type="datetimeFigureOut">
              <a:rPr lang="en-US" smtClean="0"/>
              <a:pPr/>
              <a:t>8/28/2022</a:t>
            </a:fld>
            <a:endParaRPr lang="en-US"/>
          </a:p>
        </p:txBody>
      </p:sp>
      <p:sp>
        <p:nvSpPr>
          <p:cNvPr id="4" name="Footer Placeholder 3">
            <a:extLst>
              <a:ext uri="{FF2B5EF4-FFF2-40B4-BE49-F238E27FC236}">
                <a16:creationId xmlns:a16="http://schemas.microsoft.com/office/drawing/2014/main" id="{5781CD76-3CDA-9DF5-7C2C-66D0D515DF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35B596-81C0-2CF1-9FE9-3F572971B97A}"/>
              </a:ext>
            </a:extLst>
          </p:cNvPr>
          <p:cNvSpPr>
            <a:spLocks noGrp="1"/>
          </p:cNvSpPr>
          <p:nvPr>
            <p:ph type="sldNum" sz="quarter" idx="12"/>
          </p:nvPr>
        </p:nvSpPr>
        <p:spPr/>
        <p:txBody>
          <a:bodyPr/>
          <a:lstStyle/>
          <a:p>
            <a:fld id="{EFD0088E-08F3-4DFB-8AB6-B968A06E94E6}" type="slidenum">
              <a:rPr lang="en-US" smtClean="0"/>
              <a:pPr/>
              <a:t>‹#›</a:t>
            </a:fld>
            <a:endParaRPr lang="en-US"/>
          </a:p>
        </p:txBody>
      </p:sp>
    </p:spTree>
    <p:extLst>
      <p:ext uri="{BB962C8B-B14F-4D97-AF65-F5344CB8AC3E}">
        <p14:creationId xmlns:p14="http://schemas.microsoft.com/office/powerpoint/2010/main" val="182471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4402D4-5DCC-6511-5454-D75C62728003}"/>
              </a:ext>
            </a:extLst>
          </p:cNvPr>
          <p:cNvSpPr>
            <a:spLocks noGrp="1"/>
          </p:cNvSpPr>
          <p:nvPr>
            <p:ph type="dt" sz="half" idx="10"/>
          </p:nvPr>
        </p:nvSpPr>
        <p:spPr/>
        <p:txBody>
          <a:bodyPr/>
          <a:lstStyle/>
          <a:p>
            <a:fld id="{F4C39599-DA62-4A99-BFC3-6594F1F5C8A8}" type="datetimeFigureOut">
              <a:rPr lang="en-US" smtClean="0"/>
              <a:pPr/>
              <a:t>8/28/2022</a:t>
            </a:fld>
            <a:endParaRPr lang="en-US"/>
          </a:p>
        </p:txBody>
      </p:sp>
      <p:sp>
        <p:nvSpPr>
          <p:cNvPr id="3" name="Footer Placeholder 2">
            <a:extLst>
              <a:ext uri="{FF2B5EF4-FFF2-40B4-BE49-F238E27FC236}">
                <a16:creationId xmlns:a16="http://schemas.microsoft.com/office/drawing/2014/main" id="{8DD3F3C4-3569-44ED-918F-FE8459934C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5E6778-8E9D-9B31-A44C-135FE0335D95}"/>
              </a:ext>
            </a:extLst>
          </p:cNvPr>
          <p:cNvSpPr>
            <a:spLocks noGrp="1"/>
          </p:cNvSpPr>
          <p:nvPr>
            <p:ph type="sldNum" sz="quarter" idx="12"/>
          </p:nvPr>
        </p:nvSpPr>
        <p:spPr/>
        <p:txBody>
          <a:bodyPr/>
          <a:lstStyle/>
          <a:p>
            <a:fld id="{EFD0088E-08F3-4DFB-8AB6-B968A06E94E6}" type="slidenum">
              <a:rPr lang="en-US" smtClean="0"/>
              <a:pPr/>
              <a:t>‹#›</a:t>
            </a:fld>
            <a:endParaRPr lang="en-US"/>
          </a:p>
        </p:txBody>
      </p:sp>
    </p:spTree>
    <p:extLst>
      <p:ext uri="{BB962C8B-B14F-4D97-AF65-F5344CB8AC3E}">
        <p14:creationId xmlns:p14="http://schemas.microsoft.com/office/powerpoint/2010/main" val="140490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DF9E8-35C1-D14F-B1FF-417BD5EB8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7713F5-9BED-F77A-6F7E-35F20A6252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F6696D-65F1-7F8A-980F-DDFC52792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A8D885-03B5-9345-9B59-341D9AEEA7D9}"/>
              </a:ext>
            </a:extLst>
          </p:cNvPr>
          <p:cNvSpPr>
            <a:spLocks noGrp="1"/>
          </p:cNvSpPr>
          <p:nvPr>
            <p:ph type="dt" sz="half" idx="10"/>
          </p:nvPr>
        </p:nvSpPr>
        <p:spPr/>
        <p:txBody>
          <a:bodyPr/>
          <a:lstStyle/>
          <a:p>
            <a:fld id="{F4C39599-DA62-4A99-BFC3-6594F1F5C8A8}" type="datetimeFigureOut">
              <a:rPr lang="en-US" smtClean="0"/>
              <a:pPr/>
              <a:t>8/28/2022</a:t>
            </a:fld>
            <a:endParaRPr lang="en-US"/>
          </a:p>
        </p:txBody>
      </p:sp>
      <p:sp>
        <p:nvSpPr>
          <p:cNvPr id="6" name="Footer Placeholder 5">
            <a:extLst>
              <a:ext uri="{FF2B5EF4-FFF2-40B4-BE49-F238E27FC236}">
                <a16:creationId xmlns:a16="http://schemas.microsoft.com/office/drawing/2014/main" id="{057C58BD-F264-E3B6-6472-59EEBC06CD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2BC1C-70C4-7571-DC71-66098A0EA569}"/>
              </a:ext>
            </a:extLst>
          </p:cNvPr>
          <p:cNvSpPr>
            <a:spLocks noGrp="1"/>
          </p:cNvSpPr>
          <p:nvPr>
            <p:ph type="sldNum" sz="quarter" idx="12"/>
          </p:nvPr>
        </p:nvSpPr>
        <p:spPr/>
        <p:txBody>
          <a:bodyPr/>
          <a:lstStyle/>
          <a:p>
            <a:fld id="{EFD0088E-08F3-4DFB-8AB6-B968A06E94E6}" type="slidenum">
              <a:rPr lang="en-US" smtClean="0"/>
              <a:pPr/>
              <a:t>‹#›</a:t>
            </a:fld>
            <a:endParaRPr lang="en-US"/>
          </a:p>
        </p:txBody>
      </p:sp>
    </p:spTree>
    <p:extLst>
      <p:ext uri="{BB962C8B-B14F-4D97-AF65-F5344CB8AC3E}">
        <p14:creationId xmlns:p14="http://schemas.microsoft.com/office/powerpoint/2010/main" val="54630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814E-0B8A-284D-5AC1-2A6DB7027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11500F-5918-990B-993B-9AB52A0788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ADE93E-0477-3203-F5C9-922409B30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7D794D-5A66-71AB-B452-9BBDB41917B3}"/>
              </a:ext>
            </a:extLst>
          </p:cNvPr>
          <p:cNvSpPr>
            <a:spLocks noGrp="1"/>
          </p:cNvSpPr>
          <p:nvPr>
            <p:ph type="dt" sz="half" idx="10"/>
          </p:nvPr>
        </p:nvSpPr>
        <p:spPr/>
        <p:txBody>
          <a:bodyPr/>
          <a:lstStyle/>
          <a:p>
            <a:fld id="{F4C39599-DA62-4A99-BFC3-6594F1F5C8A8}" type="datetimeFigureOut">
              <a:rPr lang="en-US" smtClean="0"/>
              <a:pPr/>
              <a:t>8/28/2022</a:t>
            </a:fld>
            <a:endParaRPr lang="en-US"/>
          </a:p>
        </p:txBody>
      </p:sp>
      <p:sp>
        <p:nvSpPr>
          <p:cNvPr id="6" name="Footer Placeholder 5">
            <a:extLst>
              <a:ext uri="{FF2B5EF4-FFF2-40B4-BE49-F238E27FC236}">
                <a16:creationId xmlns:a16="http://schemas.microsoft.com/office/drawing/2014/main" id="{2CDF2261-E520-0F58-896F-A62BB9CA33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614C8-EAD1-3527-32BB-778EDEE429E6}"/>
              </a:ext>
            </a:extLst>
          </p:cNvPr>
          <p:cNvSpPr>
            <a:spLocks noGrp="1"/>
          </p:cNvSpPr>
          <p:nvPr>
            <p:ph type="sldNum" sz="quarter" idx="12"/>
          </p:nvPr>
        </p:nvSpPr>
        <p:spPr/>
        <p:txBody>
          <a:bodyPr/>
          <a:lstStyle/>
          <a:p>
            <a:fld id="{EFD0088E-08F3-4DFB-8AB6-B968A06E94E6}" type="slidenum">
              <a:rPr lang="en-US" smtClean="0"/>
              <a:pPr/>
              <a:t>‹#›</a:t>
            </a:fld>
            <a:endParaRPr lang="en-US"/>
          </a:p>
        </p:txBody>
      </p:sp>
    </p:spTree>
    <p:extLst>
      <p:ext uri="{BB962C8B-B14F-4D97-AF65-F5344CB8AC3E}">
        <p14:creationId xmlns:p14="http://schemas.microsoft.com/office/powerpoint/2010/main" val="259324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1319C4-2CFE-4989-128F-A06E39FF23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041085-C580-78A9-9776-10BC0088A2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9A974-4B8F-047F-E9A1-DA452FB58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39599-DA62-4A99-BFC3-6594F1F5C8A8}" type="datetimeFigureOut">
              <a:rPr lang="en-US" smtClean="0"/>
              <a:pPr/>
              <a:t>8/28/2022</a:t>
            </a:fld>
            <a:endParaRPr lang="en-US"/>
          </a:p>
        </p:txBody>
      </p:sp>
      <p:sp>
        <p:nvSpPr>
          <p:cNvPr id="5" name="Footer Placeholder 4">
            <a:extLst>
              <a:ext uri="{FF2B5EF4-FFF2-40B4-BE49-F238E27FC236}">
                <a16:creationId xmlns:a16="http://schemas.microsoft.com/office/drawing/2014/main" id="{5746E1F3-8AE6-9F20-D783-39F265EF9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4EFF69-751E-AE94-17E0-943E5081FD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0088E-08F3-4DFB-8AB6-B968A06E94E6}" type="slidenum">
              <a:rPr lang="en-US" smtClean="0"/>
              <a:pPr/>
              <a:t>‹#›</a:t>
            </a:fld>
            <a:endParaRPr lang="en-US"/>
          </a:p>
        </p:txBody>
      </p:sp>
    </p:spTree>
    <p:extLst>
      <p:ext uri="{BB962C8B-B14F-4D97-AF65-F5344CB8AC3E}">
        <p14:creationId xmlns:p14="http://schemas.microsoft.com/office/powerpoint/2010/main" val="120504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8000" b="-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138E80B-084D-4A7A-9F88-BB3E4EABE714}" type="datetimeFigureOut">
              <a:rPr lang="en-US" smtClean="0"/>
              <a:pPr/>
              <a:t>8/28/2022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197D2AD-FA6F-4A0B-9285-9B0CD075C97E}" type="slidenum">
              <a:rPr lang="en-US" smtClean="0"/>
              <a:pPr/>
              <a:t>‹#›</a:t>
            </a:fld>
            <a:endParaRPr lang="en-US"/>
          </a:p>
        </p:txBody>
      </p:sp>
    </p:spTree>
    <p:extLst>
      <p:ext uri="{BB962C8B-B14F-4D97-AF65-F5344CB8AC3E}">
        <p14:creationId xmlns:p14="http://schemas.microsoft.com/office/powerpoint/2010/main" val="387179731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3.wdp"/><Relationship Id="rId18" Type="http://schemas.openxmlformats.org/officeDocument/2006/relationships/image" Target="../media/image25.png"/><Relationship Id="rId3" Type="http://schemas.openxmlformats.org/officeDocument/2006/relationships/slideLayout" Target="../slideLayouts/slideLayout14.xml"/><Relationship Id="rId21" Type="http://schemas.openxmlformats.org/officeDocument/2006/relationships/slide" Target="slide18.xml"/><Relationship Id="rId7" Type="http://schemas.microsoft.com/office/2007/relationships/hdphoto" Target="../media/hdphoto1.wdp"/><Relationship Id="rId12" Type="http://schemas.openxmlformats.org/officeDocument/2006/relationships/image" Target="../media/image23.png"/><Relationship Id="rId17" Type="http://schemas.openxmlformats.org/officeDocument/2006/relationships/slide" Target="slide14.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26.png"/><Relationship Id="rId1" Type="http://schemas.microsoft.com/office/2007/relationships/media" Target="../media/media1.mp3"/><Relationship Id="rId6" Type="http://schemas.openxmlformats.org/officeDocument/2006/relationships/image" Target="../media/image21.png"/><Relationship Id="rId11" Type="http://schemas.openxmlformats.org/officeDocument/2006/relationships/slide" Target="slide15.xml"/><Relationship Id="rId5" Type="http://schemas.openxmlformats.org/officeDocument/2006/relationships/slide" Target="slide16.xml"/><Relationship Id="rId15" Type="http://schemas.openxmlformats.org/officeDocument/2006/relationships/image" Target="../media/image24.png"/><Relationship Id="rId23" Type="http://schemas.microsoft.com/office/2007/relationships/hdphoto" Target="../media/hdphoto6.wdp"/><Relationship Id="rId10" Type="http://schemas.microsoft.com/office/2007/relationships/hdphoto" Target="../media/hdphoto2.wdp"/><Relationship Id="rId19" Type="http://schemas.microsoft.com/office/2007/relationships/hdphoto" Target="../media/hdphoto5.wdp"/><Relationship Id="rId4" Type="http://schemas.openxmlformats.org/officeDocument/2006/relationships/image" Target="../media/image1.png"/><Relationship Id="rId9" Type="http://schemas.openxmlformats.org/officeDocument/2006/relationships/image" Target="../media/image22.png"/><Relationship Id="rId14" Type="http://schemas.openxmlformats.org/officeDocument/2006/relationships/slide" Target="slide17.xml"/><Relationship Id="rId22"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5.wdp"/><Relationship Id="rId3" Type="http://schemas.openxmlformats.org/officeDocument/2006/relationships/audio" Target="../media/audio2.wav"/><Relationship Id="rId7" Type="http://schemas.openxmlformats.org/officeDocument/2006/relationships/image" Target="../media/image34.png"/><Relationship Id="rId12" Type="http://schemas.openxmlformats.org/officeDocument/2006/relationships/image" Target="../media/image25.png"/><Relationship Id="rId17" Type="http://schemas.openxmlformats.org/officeDocument/2006/relationships/image" Target="../media/image41.png"/><Relationship Id="rId2" Type="http://schemas.openxmlformats.org/officeDocument/2006/relationships/audio" Target="../media/audio1.wav"/><Relationship Id="rId16" Type="http://schemas.openxmlformats.org/officeDocument/2006/relationships/image" Target="../media/image32.jpeg"/><Relationship Id="rId1" Type="http://schemas.openxmlformats.org/officeDocument/2006/relationships/slideLayout" Target="../slideLayouts/slideLayout15.xml"/><Relationship Id="rId6" Type="http://schemas.openxmlformats.org/officeDocument/2006/relationships/slide" Target="slide13.xml"/><Relationship Id="rId11" Type="http://schemas.openxmlformats.org/officeDocument/2006/relationships/slide" Target="slide14.xml"/><Relationship Id="rId5" Type="http://schemas.openxmlformats.org/officeDocument/2006/relationships/image" Target="../media/image33.png"/><Relationship Id="rId15" Type="http://schemas.openxmlformats.org/officeDocument/2006/relationships/image" Target="../media/image31.png"/><Relationship Id="rId10" Type="http://schemas.openxmlformats.org/officeDocument/2006/relationships/image" Target="../media/image29.png"/><Relationship Id="rId4" Type="http://schemas.openxmlformats.org/officeDocument/2006/relationships/image" Target="../media/image32.png"/><Relationship Id="rId9" Type="http://schemas.openxmlformats.org/officeDocument/2006/relationships/image" Target="../media/image28.png"/><Relationship Id="rId1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slide" Target="slide13.xml"/><Relationship Id="rId10" Type="http://schemas.microsoft.com/office/2007/relationships/hdphoto" Target="../media/hdphoto7.wdp"/><Relationship Id="rId4" Type="http://schemas.openxmlformats.org/officeDocument/2006/relationships/image" Target="../media/image36.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13" Type="http://schemas.microsoft.com/office/2007/relationships/hdphoto" Target="../media/hdphoto8.wdp"/><Relationship Id="rId3" Type="http://schemas.openxmlformats.org/officeDocument/2006/relationships/audio" Target="../media/audio2.wav"/><Relationship Id="rId7" Type="http://schemas.openxmlformats.org/officeDocument/2006/relationships/image" Target="../media/image46.png"/><Relationship Id="rId12"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image" Target="../media/image45.png"/><Relationship Id="rId10" Type="http://schemas.openxmlformats.org/officeDocument/2006/relationships/image" Target="../media/image29.png"/><Relationship Id="rId4" Type="http://schemas.openxmlformats.org/officeDocument/2006/relationships/image" Target="../media/image38.png"/><Relationship Id="rId9" Type="http://schemas.openxmlformats.org/officeDocument/2006/relationships/image" Target="../media/image28.png"/><Relationship Id="rId1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54.png"/><Relationship Id="rId3" Type="http://schemas.openxmlformats.org/officeDocument/2006/relationships/audio" Target="../media/audio2.wav"/><Relationship Id="rId7" Type="http://schemas.openxmlformats.org/officeDocument/2006/relationships/image" Target="../media/image52.png"/><Relationship Id="rId12" Type="http://schemas.microsoft.com/office/2007/relationships/hdphoto" Target="../media/hdphoto9.wdp"/><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51.png"/><Relationship Id="rId11" Type="http://schemas.openxmlformats.org/officeDocument/2006/relationships/image" Target="../media/image40.png"/><Relationship Id="rId5" Type="http://schemas.openxmlformats.org/officeDocument/2006/relationships/slide" Target="slide13.xml"/><Relationship Id="rId10" Type="http://schemas.openxmlformats.org/officeDocument/2006/relationships/slide" Target="slide17.xml"/><Relationship Id="rId4" Type="http://schemas.openxmlformats.org/officeDocument/2006/relationships/image" Target="../media/image50.png"/><Relationship Id="rId9" Type="http://schemas.openxmlformats.org/officeDocument/2006/relationships/image" Target="../media/image29.png"/><Relationship Id="rId1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 y="-71717"/>
            <a:ext cx="12344400" cy="7010400"/>
          </a:xfrm>
          <a:prstGeom prst="rect">
            <a:avLst/>
          </a:prstGeom>
        </p:spPr>
      </p:pic>
      <p:sp>
        <p:nvSpPr>
          <p:cNvPr id="6" name="Rectangle 5">
            <a:extLst>
              <a:ext uri="{FF2B5EF4-FFF2-40B4-BE49-F238E27FC236}">
                <a16:creationId xmlns:a16="http://schemas.microsoft.com/office/drawing/2014/main" id="{8D804D28-7890-CF2B-E6CD-E923B103DC2A}"/>
              </a:ext>
            </a:extLst>
          </p:cNvPr>
          <p:cNvSpPr/>
          <p:nvPr/>
        </p:nvSpPr>
        <p:spPr>
          <a:xfrm>
            <a:off x="2175311" y="1910081"/>
            <a:ext cx="7841377"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FFFF00"/>
                </a:solidFill>
                <a:effectLst/>
              </a:rPr>
              <a:t>CHÀO MỪNG </a:t>
            </a:r>
          </a:p>
          <a:p>
            <a:pPr algn="ctr"/>
            <a:r>
              <a:rPr lang="en-US" sz="5400" b="1" cap="none" spc="0" dirty="0">
                <a:ln/>
                <a:solidFill>
                  <a:srgbClr val="FFFF00"/>
                </a:solidFill>
                <a:effectLst/>
              </a:rPr>
              <a:t>CÁC EM ĐẾN VỚI TIẾT HỌC</a:t>
            </a:r>
          </a:p>
        </p:txBody>
      </p:sp>
      <p:pic>
        <p:nvPicPr>
          <p:cNvPr id="4" name="Picture 3">
            <a:extLst>
              <a:ext uri="{FF2B5EF4-FFF2-40B4-BE49-F238E27FC236}">
                <a16:creationId xmlns:a16="http://schemas.microsoft.com/office/drawing/2014/main" id="{C1CF25E0-1C29-0B28-F323-FC26E3F5C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050" y="4161262"/>
            <a:ext cx="1481686" cy="1362887"/>
          </a:xfrm>
          <a:prstGeom prst="rect">
            <a:avLst/>
          </a:prstGeom>
        </p:spPr>
      </p:pic>
      <p:pic>
        <p:nvPicPr>
          <p:cNvPr id="7" name="Picture 6">
            <a:extLst>
              <a:ext uri="{FF2B5EF4-FFF2-40B4-BE49-F238E27FC236}">
                <a16:creationId xmlns:a16="http://schemas.microsoft.com/office/drawing/2014/main" id="{FB17A49B-28A9-4335-56B0-588CF2F6C2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9997990" y="328733"/>
            <a:ext cx="1084754" cy="1709401"/>
          </a:xfrm>
          <a:prstGeom prst="rect">
            <a:avLst/>
          </a:prstGeom>
        </p:spPr>
      </p:pic>
      <p:grpSp>
        <p:nvGrpSpPr>
          <p:cNvPr id="8" name="Google Shape;651;p34">
            <a:extLst>
              <a:ext uri="{FF2B5EF4-FFF2-40B4-BE49-F238E27FC236}">
                <a16:creationId xmlns:a16="http://schemas.microsoft.com/office/drawing/2014/main" id="{F2B56B72-0236-1BC5-240E-E3EA0C26A55C}"/>
              </a:ext>
            </a:extLst>
          </p:cNvPr>
          <p:cNvGrpSpPr/>
          <p:nvPr/>
        </p:nvGrpSpPr>
        <p:grpSpPr>
          <a:xfrm rot="20862339" flipV="1">
            <a:off x="1399490" y="646953"/>
            <a:ext cx="798624" cy="1145265"/>
            <a:chOff x="3180240" y="1002034"/>
            <a:chExt cx="644507" cy="952054"/>
          </a:xfrm>
        </p:grpSpPr>
        <p:sp>
          <p:nvSpPr>
            <p:cNvPr id="9" name="Google Shape;652;p34">
              <a:extLst>
                <a:ext uri="{FF2B5EF4-FFF2-40B4-BE49-F238E27FC236}">
                  <a16:creationId xmlns:a16="http://schemas.microsoft.com/office/drawing/2014/main" id="{65DE1369-65C5-4CE1-FBF2-7F02B2705407}"/>
                </a:ext>
              </a:extLst>
            </p:cNvPr>
            <p:cNvSpPr/>
            <p:nvPr/>
          </p:nvSpPr>
          <p:spPr>
            <a:xfrm rot="-9550392">
              <a:off x="3618104" y="1025020"/>
              <a:ext cx="171460" cy="229416"/>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3;p34">
              <a:extLst>
                <a:ext uri="{FF2B5EF4-FFF2-40B4-BE49-F238E27FC236}">
                  <a16:creationId xmlns:a16="http://schemas.microsoft.com/office/drawing/2014/main" id="{AB4EBF79-58DB-F31E-8DC9-145310585359}"/>
                </a:ext>
              </a:extLst>
            </p:cNvPr>
            <p:cNvSpPr/>
            <p:nvPr/>
          </p:nvSpPr>
          <p:spPr>
            <a:xfrm rot="-9550392">
              <a:off x="3352244" y="1124777"/>
              <a:ext cx="292375" cy="769908"/>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4;p34">
              <a:extLst>
                <a:ext uri="{FF2B5EF4-FFF2-40B4-BE49-F238E27FC236}">
                  <a16:creationId xmlns:a16="http://schemas.microsoft.com/office/drawing/2014/main" id="{0DCC5B96-9C40-C80C-0C92-3D8FA8920C1A}"/>
                </a:ext>
              </a:extLst>
            </p:cNvPr>
            <p:cNvSpPr/>
            <p:nvPr/>
          </p:nvSpPr>
          <p:spPr>
            <a:xfrm rot="-9550392">
              <a:off x="3708177" y="1036830"/>
              <a:ext cx="81660" cy="77022"/>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5;p34">
              <a:extLst>
                <a:ext uri="{FF2B5EF4-FFF2-40B4-BE49-F238E27FC236}">
                  <a16:creationId xmlns:a16="http://schemas.microsoft.com/office/drawing/2014/main" id="{04376F84-22F8-B178-3FBD-7503BBABA823}"/>
                </a:ext>
              </a:extLst>
            </p:cNvPr>
            <p:cNvSpPr/>
            <p:nvPr/>
          </p:nvSpPr>
          <p:spPr>
            <a:xfrm rot="-9550392">
              <a:off x="3189937" y="1837761"/>
              <a:ext cx="178770" cy="87402"/>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6;p34">
              <a:extLst>
                <a:ext uri="{FF2B5EF4-FFF2-40B4-BE49-F238E27FC236}">
                  <a16:creationId xmlns:a16="http://schemas.microsoft.com/office/drawing/2014/main" id="{0B1733EB-5667-6658-0BF5-B4EA4440C67D}"/>
                </a:ext>
              </a:extLst>
            </p:cNvPr>
            <p:cNvSpPr/>
            <p:nvPr/>
          </p:nvSpPr>
          <p:spPr>
            <a:xfrm rot="-9550392">
              <a:off x="3208839" y="1785021"/>
              <a:ext cx="202566" cy="91036"/>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7;p34">
              <a:extLst>
                <a:ext uri="{FF2B5EF4-FFF2-40B4-BE49-F238E27FC236}">
                  <a16:creationId xmlns:a16="http://schemas.microsoft.com/office/drawing/2014/main" id="{191F587F-5620-4474-9004-435BE4CF9884}"/>
                </a:ext>
              </a:extLst>
            </p:cNvPr>
            <p:cNvSpPr/>
            <p:nvPr/>
          </p:nvSpPr>
          <p:spPr>
            <a:xfrm rot="-9550392">
              <a:off x="3237015" y="1833172"/>
              <a:ext cx="146196" cy="34325"/>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58;p34">
              <a:extLst>
                <a:ext uri="{FF2B5EF4-FFF2-40B4-BE49-F238E27FC236}">
                  <a16:creationId xmlns:a16="http://schemas.microsoft.com/office/drawing/2014/main" id="{F37841FB-0A30-EC0B-8385-A8C853FC8CEF}"/>
                </a:ext>
              </a:extLst>
            </p:cNvPr>
            <p:cNvSpPr/>
            <p:nvPr/>
          </p:nvSpPr>
          <p:spPr>
            <a:xfrm rot="-9550392">
              <a:off x="3233643" y="1797051"/>
              <a:ext cx="146179" cy="34317"/>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59;p34">
              <a:extLst>
                <a:ext uri="{FF2B5EF4-FFF2-40B4-BE49-F238E27FC236}">
                  <a16:creationId xmlns:a16="http://schemas.microsoft.com/office/drawing/2014/main" id="{0924B892-B47B-EC77-6F64-63006BF92CF6}"/>
                </a:ext>
              </a:extLst>
            </p:cNvPr>
            <p:cNvSpPr/>
            <p:nvPr/>
          </p:nvSpPr>
          <p:spPr>
            <a:xfrm rot="-9550392">
              <a:off x="3469194" y="1172228"/>
              <a:ext cx="123370" cy="681361"/>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0;p34">
              <a:extLst>
                <a:ext uri="{FF2B5EF4-FFF2-40B4-BE49-F238E27FC236}">
                  <a16:creationId xmlns:a16="http://schemas.microsoft.com/office/drawing/2014/main" id="{B6FF705B-05DF-9FAA-531F-1EFE2AA419F3}"/>
                </a:ext>
              </a:extLst>
            </p:cNvPr>
            <p:cNvSpPr/>
            <p:nvPr/>
          </p:nvSpPr>
          <p:spPr>
            <a:xfrm rot="-9550392">
              <a:off x="3417392" y="1141834"/>
              <a:ext cx="123370" cy="681345"/>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61;p34">
              <a:extLst>
                <a:ext uri="{FF2B5EF4-FFF2-40B4-BE49-F238E27FC236}">
                  <a16:creationId xmlns:a16="http://schemas.microsoft.com/office/drawing/2014/main" id="{DA9773A9-8CB8-6EC3-7370-05C2BB2BF096}"/>
                </a:ext>
              </a:extLst>
            </p:cNvPr>
            <p:cNvSpPr/>
            <p:nvPr/>
          </p:nvSpPr>
          <p:spPr>
            <a:xfrm rot="-9550392">
              <a:off x="3540548" y="1213687"/>
              <a:ext cx="44614" cy="151580"/>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62;p34">
              <a:extLst>
                <a:ext uri="{FF2B5EF4-FFF2-40B4-BE49-F238E27FC236}">
                  <a16:creationId xmlns:a16="http://schemas.microsoft.com/office/drawing/2014/main" id="{6C7977EE-8F8F-5A34-ADFA-D0A86636B931}"/>
                </a:ext>
              </a:extLst>
            </p:cNvPr>
            <p:cNvSpPr/>
            <p:nvPr/>
          </p:nvSpPr>
          <p:spPr>
            <a:xfrm rot="-9550392">
              <a:off x="3502686" y="1363468"/>
              <a:ext cx="21423" cy="18917"/>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19">
            <a:extLst>
              <a:ext uri="{FF2B5EF4-FFF2-40B4-BE49-F238E27FC236}">
                <a16:creationId xmlns:a16="http://schemas.microsoft.com/office/drawing/2014/main" id="{D1359814-C6D6-65E4-3959-DD9E496227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5900" y="3844416"/>
            <a:ext cx="2095683" cy="2095683"/>
          </a:xfrm>
          <a:prstGeom prst="rect">
            <a:avLst/>
          </a:prstGeom>
        </p:spPr>
      </p:pic>
    </p:spTree>
    <p:extLst>
      <p:ext uri="{BB962C8B-B14F-4D97-AF65-F5344CB8AC3E}">
        <p14:creationId xmlns:p14="http://schemas.microsoft.com/office/powerpoint/2010/main" val="94182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 y="74057"/>
            <a:ext cx="12344400" cy="7010400"/>
          </a:xfrm>
          <a:prstGeom prst="rect">
            <a:avLst/>
          </a:prstGeom>
        </p:spPr>
      </p:pic>
      <p:sp>
        <p:nvSpPr>
          <p:cNvPr id="3" name="Rectangle 2">
            <a:extLst>
              <a:ext uri="{FF2B5EF4-FFF2-40B4-BE49-F238E27FC236}">
                <a16:creationId xmlns:a16="http://schemas.microsoft.com/office/drawing/2014/main" id="{0EBF64EB-33AC-59C1-5D5E-85149C0D03A4}"/>
              </a:ext>
            </a:extLst>
          </p:cNvPr>
          <p:cNvSpPr/>
          <p:nvPr/>
        </p:nvSpPr>
        <p:spPr>
          <a:xfrm>
            <a:off x="4061314" y="286887"/>
            <a:ext cx="4069384" cy="584775"/>
          </a:xfrm>
          <a:prstGeom prst="rect">
            <a:avLst/>
          </a:prstGeom>
          <a:noFill/>
        </p:spPr>
        <p:txBody>
          <a:bodyPr wrap="none" lIns="91440" tIns="45720" rIns="91440" bIns="45720">
            <a:spAutoFit/>
          </a:bodyPr>
          <a:lstStyle/>
          <a:p>
            <a:pPr algn="ctr"/>
            <a:r>
              <a:rPr lang="en-US" sz="3200" b="0" cap="none" spc="0" dirty="0" err="1">
                <a:ln w="0"/>
                <a:solidFill>
                  <a:srgbClr val="FFFF00"/>
                </a:solidFill>
                <a:effectLst>
                  <a:outerShdw blurRad="38100" dist="25400" dir="5400000" algn="ctr" rotWithShape="0">
                    <a:srgbClr val="6E747A">
                      <a:alpha val="43000"/>
                    </a:srgbClr>
                  </a:outerShdw>
                </a:effectLst>
              </a:rPr>
              <a:t>Hoạt</a:t>
            </a:r>
            <a:r>
              <a:rPr lang="en-US" sz="3200" b="0" cap="none" spc="0" dirty="0">
                <a:ln w="0"/>
                <a:solidFill>
                  <a:srgbClr val="FFFF00"/>
                </a:solidFill>
                <a:effectLst>
                  <a:outerShdw blurRad="38100" dist="25400" dir="5400000" algn="ctr" rotWithShape="0">
                    <a:srgbClr val="6E747A">
                      <a:alpha val="43000"/>
                    </a:srgbClr>
                  </a:outerShdw>
                </a:effectLst>
              </a:rPr>
              <a:t> </a:t>
            </a:r>
            <a:r>
              <a:rPr lang="en-US" sz="3200" b="0" cap="none" spc="0" dirty="0" err="1">
                <a:ln w="0"/>
                <a:solidFill>
                  <a:srgbClr val="FFFF00"/>
                </a:solidFill>
                <a:effectLst>
                  <a:outerShdw blurRad="38100" dist="25400" dir="5400000" algn="ctr" rotWithShape="0">
                    <a:srgbClr val="6E747A">
                      <a:alpha val="43000"/>
                    </a:srgbClr>
                  </a:outerShdw>
                </a:effectLst>
              </a:rPr>
              <a:t>động</a:t>
            </a:r>
            <a:r>
              <a:rPr lang="en-US" sz="3200" b="0" cap="none" spc="0" dirty="0">
                <a:ln w="0"/>
                <a:solidFill>
                  <a:srgbClr val="FFFF00"/>
                </a:solidFill>
                <a:effectLst>
                  <a:outerShdw blurRad="38100" dist="25400" dir="5400000" algn="ctr" rotWithShape="0">
                    <a:srgbClr val="6E747A">
                      <a:alpha val="43000"/>
                    </a:srgbClr>
                  </a:outerShdw>
                </a:effectLst>
              </a:rPr>
              <a:t> 3: </a:t>
            </a:r>
            <a:r>
              <a:rPr lang="en-US" sz="3200" b="0" cap="none" spc="0" dirty="0" err="1">
                <a:ln w="0"/>
                <a:solidFill>
                  <a:srgbClr val="FFFF00"/>
                </a:solidFill>
                <a:effectLst>
                  <a:outerShdw blurRad="38100" dist="25400" dir="5400000" algn="ctr" rotWithShape="0">
                    <a:srgbClr val="6E747A">
                      <a:alpha val="43000"/>
                    </a:srgbClr>
                  </a:outerShdw>
                </a:effectLst>
              </a:rPr>
              <a:t>Luyện</a:t>
            </a:r>
            <a:r>
              <a:rPr lang="en-US" sz="3200" b="0" cap="none" spc="0" dirty="0">
                <a:ln w="0"/>
                <a:solidFill>
                  <a:srgbClr val="FFFF00"/>
                </a:solidFill>
                <a:effectLst>
                  <a:outerShdw blurRad="38100" dist="25400" dir="5400000" algn="ctr" rotWithShape="0">
                    <a:srgbClr val="6E747A">
                      <a:alpha val="43000"/>
                    </a:srgbClr>
                  </a:outerShdw>
                </a:effectLst>
              </a:rPr>
              <a:t> tập</a:t>
            </a:r>
          </a:p>
        </p:txBody>
      </p:sp>
      <p:sp>
        <p:nvSpPr>
          <p:cNvPr id="4" name="Rectangle 3">
            <a:extLst>
              <a:ext uri="{FF2B5EF4-FFF2-40B4-BE49-F238E27FC236}">
                <a16:creationId xmlns:a16="http://schemas.microsoft.com/office/drawing/2014/main" id="{D02FFC6E-599E-A243-B566-10E227836B0E}"/>
              </a:ext>
            </a:extLst>
          </p:cNvPr>
          <p:cNvSpPr/>
          <p:nvPr/>
        </p:nvSpPr>
        <p:spPr>
          <a:xfrm>
            <a:off x="786383" y="815959"/>
            <a:ext cx="3635354" cy="584775"/>
          </a:xfrm>
          <a:prstGeom prst="rect">
            <a:avLst/>
          </a:prstGeom>
          <a:noFill/>
        </p:spPr>
        <p:txBody>
          <a:bodyPr wrap="none" lIns="91440" tIns="45720" rIns="91440" bIns="45720">
            <a:spAutoFit/>
          </a:bodyPr>
          <a:lstStyle/>
          <a:p>
            <a:pPr algn="ctr"/>
            <a:r>
              <a:rPr lang="en-US" sz="3200" b="0" cap="none" spc="0" dirty="0" err="1">
                <a:ln w="0"/>
                <a:solidFill>
                  <a:srgbClr val="FFFF00"/>
                </a:solidFill>
                <a:effectLst>
                  <a:outerShdw blurRad="38100" dist="25400" dir="5400000" algn="ctr" rotWithShape="0">
                    <a:srgbClr val="6E747A">
                      <a:alpha val="43000"/>
                    </a:srgbClr>
                  </a:outerShdw>
                </a:effectLst>
              </a:rPr>
              <a:t>Hoạt</a:t>
            </a:r>
            <a:r>
              <a:rPr lang="en-US" sz="3200" b="0" cap="none" spc="0" dirty="0">
                <a:ln w="0"/>
                <a:solidFill>
                  <a:srgbClr val="FFFF00"/>
                </a:solidFill>
                <a:effectLst>
                  <a:outerShdw blurRad="38100" dist="25400" dir="5400000" algn="ctr" rotWithShape="0">
                    <a:srgbClr val="6E747A">
                      <a:alpha val="43000"/>
                    </a:srgbClr>
                  </a:outerShdw>
                </a:effectLst>
              </a:rPr>
              <a:t> </a:t>
            </a:r>
            <a:r>
              <a:rPr lang="en-US" sz="3200" b="0" cap="none" spc="0" dirty="0" err="1">
                <a:ln w="0"/>
                <a:solidFill>
                  <a:srgbClr val="FFFF00"/>
                </a:solidFill>
                <a:effectLst>
                  <a:outerShdw blurRad="38100" dist="25400" dir="5400000" algn="ctr" rotWithShape="0">
                    <a:srgbClr val="6E747A">
                      <a:alpha val="43000"/>
                    </a:srgbClr>
                  </a:outerShdw>
                </a:effectLst>
              </a:rPr>
              <a:t>động</a:t>
            </a:r>
            <a:r>
              <a:rPr lang="en-US" sz="3200" b="0" cap="none" spc="0" dirty="0">
                <a:ln w="0"/>
                <a:solidFill>
                  <a:srgbClr val="FFFF00"/>
                </a:solidFill>
                <a:effectLst>
                  <a:outerShdw blurRad="38100" dist="25400" dir="5400000" algn="ctr" rotWithShape="0">
                    <a:srgbClr val="6E747A">
                      <a:alpha val="43000"/>
                    </a:srgbClr>
                  </a:outerShdw>
                </a:effectLst>
              </a:rPr>
              <a:t> </a:t>
            </a:r>
            <a:r>
              <a:rPr lang="en-US" sz="3200" b="0" cap="none" spc="0" dirty="0" err="1">
                <a:ln w="0"/>
                <a:solidFill>
                  <a:srgbClr val="FFFF00"/>
                </a:solidFill>
                <a:effectLst>
                  <a:outerShdw blurRad="38100" dist="25400" dir="5400000" algn="ctr" rotWithShape="0">
                    <a:srgbClr val="6E747A">
                      <a:alpha val="43000"/>
                    </a:srgbClr>
                  </a:outerShdw>
                </a:effectLst>
              </a:rPr>
              <a:t>nhóm</a:t>
            </a:r>
            <a:r>
              <a:rPr lang="en-US" sz="3200" b="0" cap="none" spc="0" dirty="0">
                <a:ln w="0"/>
                <a:solidFill>
                  <a:srgbClr val="FFFF00"/>
                </a:solidFill>
                <a:effectLst>
                  <a:outerShdw blurRad="38100" dist="25400" dir="5400000" algn="ctr" rotWithShape="0">
                    <a:srgbClr val="6E747A">
                      <a:alpha val="43000"/>
                    </a:srgbClr>
                  </a:outerShdw>
                </a:effectLst>
              </a:rPr>
              <a:t> </a:t>
            </a:r>
            <a:r>
              <a:rPr lang="en-US" sz="3200" b="0" cap="none" spc="0" dirty="0" err="1">
                <a:ln w="0"/>
                <a:solidFill>
                  <a:srgbClr val="FFFF00"/>
                </a:solidFill>
                <a:effectLst>
                  <a:outerShdw blurRad="38100" dist="25400" dir="5400000" algn="ctr" rotWithShape="0">
                    <a:srgbClr val="6E747A">
                      <a:alpha val="43000"/>
                    </a:srgbClr>
                  </a:outerShdw>
                </a:effectLst>
              </a:rPr>
              <a:t>đôi</a:t>
            </a:r>
            <a:endParaRPr lang="en-US" sz="3200" b="0" cap="none" spc="0" dirty="0">
              <a:ln w="0"/>
              <a:solidFill>
                <a:srgbClr val="FFFF00"/>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2B0384C-1300-46B6-DBAA-91E9A355F51F}"/>
                  </a:ext>
                </a:extLst>
              </p:cNvPr>
              <p:cNvSpPr txBox="1"/>
              <p:nvPr/>
            </p:nvSpPr>
            <p:spPr>
              <a:xfrm>
                <a:off x="443754" y="1429474"/>
                <a:ext cx="7248774" cy="1592937"/>
              </a:xfrm>
              <a:prstGeom prst="rect">
                <a:avLst/>
              </a:prstGeom>
              <a:noFill/>
            </p:spPr>
            <p:txBody>
              <a:bodyPr wrap="square" rtlCol="0">
                <a:spAutoFit/>
              </a:bodyPr>
              <a:lstStyle/>
              <a:p>
                <a:r>
                  <a:rPr lang="en-US" sz="2400" b="1" i="1" dirty="0">
                    <a:solidFill>
                      <a:schemeClr val="bg1"/>
                    </a:solidFill>
                    <a:latin typeface="Times New Roman" panose="02020603050405020304" pitchFamily="18" charset="0"/>
                    <a:cs typeface="Times New Roman" panose="02020603050405020304" pitchFamily="18" charset="0"/>
                  </a:rPr>
                  <a:t>Ví </a:t>
                </a:r>
                <a:r>
                  <a:rPr lang="en-US" sz="2400" b="1" i="1" dirty="0" err="1">
                    <a:solidFill>
                      <a:schemeClr val="bg1"/>
                    </a:solidFill>
                    <a:latin typeface="Times New Roman" panose="02020603050405020304" pitchFamily="18" charset="0"/>
                    <a:cs typeface="Times New Roman" panose="02020603050405020304" pitchFamily="18" charset="0"/>
                  </a:rPr>
                  <a:t>dụ</a:t>
                </a:r>
                <a:r>
                  <a:rPr lang="en-US" sz="2400" b="1" i="1" dirty="0">
                    <a:solidFill>
                      <a:schemeClr val="bg1"/>
                    </a:solidFill>
                    <a:latin typeface="Times New Roman" panose="02020603050405020304" pitchFamily="18" charset="0"/>
                    <a:cs typeface="Times New Roman" panose="02020603050405020304" pitchFamily="18" charset="0"/>
                  </a:rPr>
                  <a:t> 1: Cho </a:t>
                </a:r>
                <a:r>
                  <a:rPr lang="en-US" sz="2400" b="1" i="1" dirty="0" err="1">
                    <a:solidFill>
                      <a:schemeClr val="bg1"/>
                    </a:solidFill>
                    <a:latin typeface="Times New Roman" panose="02020603050405020304" pitchFamily="18" charset="0"/>
                    <a:cs typeface="Times New Roman" panose="02020603050405020304" pitchFamily="18" charset="0"/>
                  </a:rPr>
                  <a:t>hai</a:t>
                </a:r>
                <a:r>
                  <a:rPr lang="en-US" sz="2400" b="1" i="1" dirty="0">
                    <a:solidFill>
                      <a:schemeClr val="bg1"/>
                    </a:solidFill>
                    <a:latin typeface="Times New Roman" panose="02020603050405020304" pitchFamily="18" charset="0"/>
                    <a:cs typeface="Times New Roman" panose="02020603050405020304" pitchFamily="18" charset="0"/>
                  </a:rPr>
                  <a:t> tam </a:t>
                </a:r>
                <a:r>
                  <a:rPr lang="en-US" sz="2400" b="1" i="1" dirty="0" err="1">
                    <a:solidFill>
                      <a:schemeClr val="bg1"/>
                    </a:solidFill>
                    <a:latin typeface="Times New Roman" panose="02020603050405020304" pitchFamily="18" charset="0"/>
                    <a:cs typeface="Times New Roman" panose="02020603050405020304" pitchFamily="18" charset="0"/>
                  </a:rPr>
                  <a:t>giác</a:t>
                </a:r>
                <a:r>
                  <a:rPr lang="en-US" sz="2400" b="1" i="1" dirty="0">
                    <a:solidFill>
                      <a:schemeClr val="bg1"/>
                    </a:solidFill>
                    <a:latin typeface="Times New Roman" panose="02020603050405020304" pitchFamily="18" charset="0"/>
                    <a:cs typeface="Times New Roman" panose="02020603050405020304" pitchFamily="18" charset="0"/>
                  </a:rPr>
                  <a:t> ABC </a:t>
                </a:r>
                <a:r>
                  <a:rPr lang="en-US" sz="2400" b="1" i="1" dirty="0" err="1">
                    <a:solidFill>
                      <a:schemeClr val="bg1"/>
                    </a:solidFill>
                    <a:latin typeface="Times New Roman" panose="02020603050405020304" pitchFamily="18" charset="0"/>
                    <a:cs typeface="Times New Roman" panose="02020603050405020304" pitchFamily="18" charset="0"/>
                  </a:rPr>
                  <a:t>và</a:t>
                </a:r>
                <a:r>
                  <a:rPr lang="en-US" sz="2400" b="1" i="1" dirty="0">
                    <a:solidFill>
                      <a:schemeClr val="bg1"/>
                    </a:solidFill>
                    <a:latin typeface="Times New Roman" panose="02020603050405020304" pitchFamily="18" charset="0"/>
                    <a:cs typeface="Times New Roman" panose="02020603050405020304" pitchFamily="18" charset="0"/>
                  </a:rPr>
                  <a:t> MNP </a:t>
                </a:r>
                <a:r>
                  <a:rPr lang="en-US" sz="2400" b="1" i="1" dirty="0" err="1">
                    <a:solidFill>
                      <a:schemeClr val="bg1"/>
                    </a:solidFill>
                    <a:latin typeface="Times New Roman" panose="02020603050405020304" pitchFamily="18" charset="0"/>
                    <a:cs typeface="Times New Roman" panose="02020603050405020304" pitchFamily="18" charset="0"/>
                  </a:rPr>
                  <a:t>có</a:t>
                </a:r>
                <a:r>
                  <a:rPr lang="en-US" sz="2400" b="1" i="1" dirty="0">
                    <a:solidFill>
                      <a:schemeClr val="bg1"/>
                    </a:solidFill>
                    <a:latin typeface="Times New Roman" panose="02020603050405020304" pitchFamily="18" charset="0"/>
                    <a:cs typeface="Times New Roman" panose="02020603050405020304" pitchFamily="18" charset="0"/>
                  </a:rPr>
                  <a:t> AB = MN, BC = NP, CA = PM, </a:t>
                </a:r>
                <a14:m>
                  <m:oMath xmlns:m="http://schemas.openxmlformats.org/officeDocument/2006/math">
                    <m:acc>
                      <m:accPr>
                        <m:chr m:val="̂"/>
                        <m:ctrlPr>
                          <a:rPr lang="en-US" sz="2400" b="1" i="1" smtClean="0">
                            <a:solidFill>
                              <a:schemeClr val="bg1"/>
                            </a:solidFill>
                            <a:latin typeface="Cambria Math" panose="02040503050406030204" pitchFamily="18" charset="0"/>
                            <a:cs typeface="Times New Roman" panose="02020603050405020304" pitchFamily="18" charset="0"/>
                          </a:rPr>
                        </m:ctrlPr>
                      </m:accPr>
                      <m:e>
                        <m:r>
                          <a:rPr lang="en-US" sz="2400" b="1" i="1" smtClean="0">
                            <a:solidFill>
                              <a:schemeClr val="bg1"/>
                            </a:solidFill>
                            <a:latin typeface="Cambria Math" panose="02040503050406030204" pitchFamily="18" charset="0"/>
                            <a:cs typeface="Times New Roman" panose="02020603050405020304" pitchFamily="18" charset="0"/>
                          </a:rPr>
                          <m:t>𝑨</m:t>
                        </m:r>
                      </m:e>
                    </m:acc>
                    <m:r>
                      <a:rPr lang="en-US" sz="2400" b="1" i="1" smtClean="0">
                        <a:solidFill>
                          <a:schemeClr val="bg1"/>
                        </a:solidFill>
                        <a:latin typeface="Cambria Math" panose="02040503050406030204" pitchFamily="18" charset="0"/>
                        <a:cs typeface="Times New Roman" panose="02020603050405020304" pitchFamily="18" charset="0"/>
                      </a:rPr>
                      <m:t>=</m:t>
                    </m:r>
                    <m:acc>
                      <m:accPr>
                        <m:chr m:val="̂"/>
                        <m:ctrlPr>
                          <a:rPr lang="en-US" sz="2400" b="1" i="1" smtClean="0">
                            <a:solidFill>
                              <a:schemeClr val="bg1"/>
                            </a:solidFill>
                            <a:latin typeface="Cambria Math" panose="02040503050406030204" pitchFamily="18" charset="0"/>
                            <a:cs typeface="Times New Roman" panose="02020603050405020304" pitchFamily="18" charset="0"/>
                          </a:rPr>
                        </m:ctrlPr>
                      </m:accPr>
                      <m:e>
                        <m:r>
                          <a:rPr lang="en-US" sz="2400" b="1" i="1" smtClean="0">
                            <a:solidFill>
                              <a:schemeClr val="bg1"/>
                            </a:solidFill>
                            <a:latin typeface="Cambria Math" panose="02040503050406030204" pitchFamily="18" charset="0"/>
                            <a:cs typeface="Times New Roman" panose="02020603050405020304" pitchFamily="18" charset="0"/>
                          </a:rPr>
                          <m:t>𝑴</m:t>
                        </m:r>
                      </m:e>
                    </m:acc>
                    <m:r>
                      <a:rPr lang="en-US" sz="2400" b="1" i="1" smtClean="0">
                        <a:solidFill>
                          <a:schemeClr val="bg1"/>
                        </a:solidFill>
                        <a:latin typeface="Cambria Math" panose="02040503050406030204" pitchFamily="18" charset="0"/>
                        <a:cs typeface="Times New Roman" panose="02020603050405020304" pitchFamily="18" charset="0"/>
                      </a:rPr>
                      <m:t>, </m:t>
                    </m:r>
                    <m:acc>
                      <m:accPr>
                        <m:chr m:val="̂"/>
                        <m:ctrlPr>
                          <a:rPr lang="en-US" sz="2400" b="1" i="1" smtClean="0">
                            <a:solidFill>
                              <a:schemeClr val="bg1"/>
                            </a:solidFill>
                            <a:latin typeface="Cambria Math" panose="02040503050406030204" pitchFamily="18" charset="0"/>
                            <a:cs typeface="Times New Roman" panose="02020603050405020304" pitchFamily="18" charset="0"/>
                          </a:rPr>
                        </m:ctrlPr>
                      </m:accPr>
                      <m:e>
                        <m:r>
                          <a:rPr lang="en-US" sz="2400" b="1" i="1" smtClean="0">
                            <a:solidFill>
                              <a:schemeClr val="bg1"/>
                            </a:solidFill>
                            <a:latin typeface="Cambria Math" panose="02040503050406030204" pitchFamily="18" charset="0"/>
                            <a:cs typeface="Times New Roman" panose="02020603050405020304" pitchFamily="18" charset="0"/>
                          </a:rPr>
                          <m:t>𝑩</m:t>
                        </m:r>
                      </m:e>
                    </m:acc>
                    <m:r>
                      <a:rPr lang="en-US" sz="2400" b="1" i="1" smtClean="0">
                        <a:solidFill>
                          <a:schemeClr val="bg1"/>
                        </a:solidFill>
                        <a:latin typeface="Cambria Math" panose="02040503050406030204" pitchFamily="18" charset="0"/>
                        <a:cs typeface="Times New Roman" panose="02020603050405020304" pitchFamily="18" charset="0"/>
                      </a:rPr>
                      <m:t>=</m:t>
                    </m:r>
                    <m:acc>
                      <m:accPr>
                        <m:chr m:val="̂"/>
                        <m:ctrlPr>
                          <a:rPr lang="en-US" sz="2400" b="1" i="1" smtClean="0">
                            <a:solidFill>
                              <a:schemeClr val="bg1"/>
                            </a:solidFill>
                            <a:latin typeface="Cambria Math" panose="02040503050406030204" pitchFamily="18" charset="0"/>
                            <a:cs typeface="Times New Roman" panose="02020603050405020304" pitchFamily="18" charset="0"/>
                          </a:rPr>
                        </m:ctrlPr>
                      </m:accPr>
                      <m:e>
                        <m:r>
                          <a:rPr lang="en-US" sz="2400" b="1" i="1" smtClean="0">
                            <a:solidFill>
                              <a:schemeClr val="bg1"/>
                            </a:solidFill>
                            <a:latin typeface="Cambria Math" panose="02040503050406030204" pitchFamily="18" charset="0"/>
                            <a:cs typeface="Times New Roman" panose="02020603050405020304" pitchFamily="18" charset="0"/>
                          </a:rPr>
                          <m:t>𝑵</m:t>
                        </m:r>
                      </m:e>
                    </m:acc>
                  </m:oMath>
                </a14:m>
                <a:r>
                  <a:rPr lang="en-US" sz="2400" b="1" i="1" dirty="0">
                    <a:solidFill>
                      <a:schemeClr val="bg1"/>
                    </a:solidFill>
                    <a:latin typeface="Times New Roman" panose="02020603050405020304" pitchFamily="18" charset="0"/>
                    <a:cs typeface="Times New Roman" panose="02020603050405020304" pitchFamily="18" charset="0"/>
                  </a:rPr>
                  <a:t>. Chứng minh rằng:</a:t>
                </a:r>
              </a:p>
              <a:p>
                <a:pPr marL="514350" indent="-514350">
                  <a:buAutoNum type="alphaLcParenR"/>
                </a:pPr>
                <a14:m>
                  <m:oMath xmlns:m="http://schemas.openxmlformats.org/officeDocument/2006/math">
                    <m:acc>
                      <m:accPr>
                        <m:chr m:val="̂"/>
                        <m:ctrlPr>
                          <a:rPr lang="en-US" sz="2400" b="1" i="1" smtClean="0">
                            <a:solidFill>
                              <a:schemeClr val="bg1"/>
                            </a:solidFill>
                            <a:latin typeface="Cambria Math" panose="02040503050406030204" pitchFamily="18" charset="0"/>
                            <a:cs typeface="Times New Roman" panose="02020603050405020304" pitchFamily="18" charset="0"/>
                          </a:rPr>
                        </m:ctrlPr>
                      </m:accPr>
                      <m:e>
                        <m:r>
                          <a:rPr lang="en-US" sz="2400" b="1" i="1" smtClean="0">
                            <a:solidFill>
                              <a:schemeClr val="bg1"/>
                            </a:solidFill>
                            <a:latin typeface="Cambria Math" panose="02040503050406030204" pitchFamily="18" charset="0"/>
                            <a:cs typeface="Times New Roman" panose="02020603050405020304" pitchFamily="18" charset="0"/>
                          </a:rPr>
                          <m:t>𝑪</m:t>
                        </m:r>
                      </m:e>
                    </m:acc>
                    <m:r>
                      <a:rPr lang="en-US" sz="2400" b="1" i="1" smtClean="0">
                        <a:solidFill>
                          <a:schemeClr val="bg1"/>
                        </a:solidFill>
                        <a:latin typeface="Cambria Math" panose="02040503050406030204" pitchFamily="18" charset="0"/>
                        <a:cs typeface="Times New Roman" panose="02020603050405020304" pitchFamily="18" charset="0"/>
                      </a:rPr>
                      <m:t>=</m:t>
                    </m:r>
                    <m:acc>
                      <m:accPr>
                        <m:chr m:val="̂"/>
                        <m:ctrlPr>
                          <a:rPr lang="en-US" sz="2400" b="1" i="1" smtClean="0">
                            <a:solidFill>
                              <a:schemeClr val="bg1"/>
                            </a:solidFill>
                            <a:latin typeface="Cambria Math" panose="02040503050406030204" pitchFamily="18" charset="0"/>
                            <a:cs typeface="Times New Roman" panose="02020603050405020304" pitchFamily="18" charset="0"/>
                          </a:rPr>
                        </m:ctrlPr>
                      </m:accPr>
                      <m:e>
                        <m:r>
                          <a:rPr lang="en-US" sz="2400" b="1" i="1" smtClean="0">
                            <a:solidFill>
                              <a:schemeClr val="bg1"/>
                            </a:solidFill>
                            <a:latin typeface="Cambria Math" panose="02040503050406030204" pitchFamily="18" charset="0"/>
                            <a:cs typeface="Times New Roman" panose="02020603050405020304" pitchFamily="18" charset="0"/>
                          </a:rPr>
                          <m:t>𝑷</m:t>
                        </m:r>
                      </m:e>
                    </m:acc>
                  </m:oMath>
                </a14:m>
                <a:endParaRPr lang="en-US" sz="2400" b="1" i="1" dirty="0">
                  <a:solidFill>
                    <a:schemeClr val="bg1"/>
                  </a:solidFill>
                  <a:latin typeface="Times New Roman" panose="02020603050405020304" pitchFamily="18" charset="0"/>
                  <a:cs typeface="Times New Roman" panose="02020603050405020304" pitchFamily="18" charset="0"/>
                </a:endParaRPr>
              </a:p>
              <a:p>
                <a:pPr marL="514350" indent="-514350">
                  <a:buAutoNum type="alphaLcParenR"/>
                </a:pPr>
                <a14:m>
                  <m:oMath xmlns:m="http://schemas.openxmlformats.org/officeDocument/2006/math">
                    <m:r>
                      <a:rPr lang="en-US" sz="24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𝑨𝑩𝑪</m:t>
                    </m:r>
                    <m:r>
                      <a:rPr lang="en-US" sz="24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𝑴𝑵𝑷</m:t>
                    </m:r>
                  </m:oMath>
                </a14:m>
                <a:endParaRPr lang="en-US" sz="2400" b="1" i="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62B0384C-1300-46B6-DBAA-91E9A355F51F}"/>
                  </a:ext>
                </a:extLst>
              </p:cNvPr>
              <p:cNvSpPr txBox="1">
                <a:spLocks noRot="1" noChangeAspect="1" noMove="1" noResize="1" noEditPoints="1" noAdjustHandles="1" noChangeArrowheads="1" noChangeShapeType="1" noTextEdit="1"/>
              </p:cNvSpPr>
              <p:nvPr/>
            </p:nvSpPr>
            <p:spPr>
              <a:xfrm>
                <a:off x="443754" y="1429474"/>
                <a:ext cx="7248774" cy="1592937"/>
              </a:xfrm>
              <a:prstGeom prst="rect">
                <a:avLst/>
              </a:prstGeom>
              <a:blipFill>
                <a:blip r:embed="rId3"/>
                <a:stretch>
                  <a:fillRect l="-1346" t="-3053" b="-7252"/>
                </a:stretch>
              </a:blipFill>
            </p:spPr>
            <p:txBody>
              <a:bodyPr/>
              <a:lstStyle/>
              <a:p>
                <a:r>
                  <a:rPr lang="vi-VN">
                    <a:noFill/>
                  </a:rPr>
                  <a:t> </a:t>
                </a:r>
              </a:p>
            </p:txBody>
          </p:sp>
        </mc:Fallback>
      </mc:AlternateContent>
      <p:cxnSp>
        <p:nvCxnSpPr>
          <p:cNvPr id="7" name="Straight Connector 6">
            <a:extLst>
              <a:ext uri="{FF2B5EF4-FFF2-40B4-BE49-F238E27FC236}">
                <a16:creationId xmlns:a16="http://schemas.microsoft.com/office/drawing/2014/main" id="{CB5750E6-0213-CFF7-F86F-544D49C6E8B1}"/>
              </a:ext>
            </a:extLst>
          </p:cNvPr>
          <p:cNvCxnSpPr>
            <a:cxnSpLocks/>
          </p:cNvCxnSpPr>
          <p:nvPr/>
        </p:nvCxnSpPr>
        <p:spPr>
          <a:xfrm>
            <a:off x="5282161" y="2391830"/>
            <a:ext cx="0" cy="43921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E2CE4FC-46D0-BEDC-745B-03A254BBF640}"/>
              </a:ext>
            </a:extLst>
          </p:cNvPr>
          <p:cNvSpPr txBox="1"/>
          <p:nvPr/>
        </p:nvSpPr>
        <p:spPr>
          <a:xfrm>
            <a:off x="1030260" y="3041440"/>
            <a:ext cx="1868556" cy="523220"/>
          </a:xfrm>
          <a:prstGeom prst="rect">
            <a:avLst/>
          </a:prstGeom>
          <a:noFill/>
        </p:spPr>
        <p:txBody>
          <a:bodyPr wrap="square" rtlCol="0">
            <a:spAutoFit/>
          </a:bodyPr>
          <a:lstStyle/>
          <a:p>
            <a:r>
              <a:rPr lang="en-US" sz="2800" b="1" i="1" dirty="0" err="1">
                <a:solidFill>
                  <a:srgbClr val="FFFF00"/>
                </a:solidFill>
                <a:latin typeface="Times New Roman" panose="02020603050405020304" pitchFamily="18" charset="0"/>
                <a:cs typeface="Times New Roman" panose="02020603050405020304" pitchFamily="18" charset="0"/>
              </a:rPr>
              <a:t>Giải</a:t>
            </a:r>
            <a:r>
              <a:rPr lang="en-US" sz="2800" b="1" i="1" dirty="0">
                <a:solidFill>
                  <a:srgbClr val="FFFF00"/>
                </a:solidFill>
                <a:latin typeface="Times New Roman" panose="02020603050405020304" pitchFamily="18" charset="0"/>
                <a:cs typeface="Times New Roman" panose="02020603050405020304" pitchFamily="18" charset="0"/>
              </a:rPr>
              <a:t>:</a:t>
            </a:r>
          </a:p>
        </p:txBody>
      </p:sp>
      <p:cxnSp>
        <p:nvCxnSpPr>
          <p:cNvPr id="11" name="Straight Connector 10">
            <a:extLst>
              <a:ext uri="{FF2B5EF4-FFF2-40B4-BE49-F238E27FC236}">
                <a16:creationId xmlns:a16="http://schemas.microsoft.com/office/drawing/2014/main" id="{04FBF6C3-70C3-16A3-7583-6D0950399FF4}"/>
              </a:ext>
            </a:extLst>
          </p:cNvPr>
          <p:cNvCxnSpPr>
            <a:cxnSpLocks/>
          </p:cNvCxnSpPr>
          <p:nvPr/>
        </p:nvCxnSpPr>
        <p:spPr>
          <a:xfrm>
            <a:off x="1020416" y="3667468"/>
            <a:ext cx="0" cy="28030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5979D3-CA3B-2075-B071-4DD8F48BCCB4}"/>
              </a:ext>
            </a:extLst>
          </p:cNvPr>
          <p:cNvCxnSpPr>
            <a:cxnSpLocks/>
          </p:cNvCxnSpPr>
          <p:nvPr/>
        </p:nvCxnSpPr>
        <p:spPr>
          <a:xfrm>
            <a:off x="384321" y="5252149"/>
            <a:ext cx="44394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0D409A0-C152-26DA-98DB-FCC65C791292}"/>
              </a:ext>
            </a:extLst>
          </p:cNvPr>
          <p:cNvSpPr txBox="1"/>
          <p:nvPr/>
        </p:nvSpPr>
        <p:spPr>
          <a:xfrm>
            <a:off x="272644" y="4240693"/>
            <a:ext cx="815201"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GT</a:t>
            </a:r>
          </a:p>
        </p:txBody>
      </p:sp>
      <p:sp>
        <p:nvSpPr>
          <p:cNvPr id="22" name="TextBox 21">
            <a:extLst>
              <a:ext uri="{FF2B5EF4-FFF2-40B4-BE49-F238E27FC236}">
                <a16:creationId xmlns:a16="http://schemas.microsoft.com/office/drawing/2014/main" id="{5A3D2091-8974-D8C8-2664-0571C5E75790}"/>
              </a:ext>
            </a:extLst>
          </p:cNvPr>
          <p:cNvSpPr txBox="1"/>
          <p:nvPr/>
        </p:nvSpPr>
        <p:spPr>
          <a:xfrm>
            <a:off x="305776" y="5519528"/>
            <a:ext cx="815201"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KL</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262A5B6-4161-3E15-8F4A-6216BF33165A}"/>
                  </a:ext>
                </a:extLst>
              </p:cNvPr>
              <p:cNvSpPr txBox="1"/>
              <p:nvPr/>
            </p:nvSpPr>
            <p:spPr>
              <a:xfrm>
                <a:off x="1066797" y="3899858"/>
                <a:ext cx="4289617" cy="1212833"/>
              </a:xfrm>
              <a:prstGeom prst="rect">
                <a:avLst/>
              </a:prstGeom>
              <a:noFill/>
            </p:spPr>
            <p:txBody>
              <a:bodyPr wrap="square" rtlCol="0">
                <a:spAutoFit/>
              </a:bodyPr>
              <a:lstStyle/>
              <a:p>
                <a14:m>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𝑀𝑁𝑃</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vi-VN" sz="2400" b="0" i="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endParaRPr lang="en-US" sz="2400" b="0" i="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𝐴𝐵</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𝑀𝑁</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𝐵𝐶</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𝑁𝑃</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𝐶𝐴</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𝑃𝑀</m:t>
                      </m:r>
                    </m:oMath>
                  </m:oMathPara>
                </a14:m>
                <a:endParaRPr lang="en-US" sz="2400" dirty="0">
                  <a:solidFill>
                    <a:schemeClr val="bg1"/>
                  </a:solidFill>
                  <a:latin typeface="Times New Roman" panose="02020603050405020304" pitchFamily="18" charset="0"/>
                  <a:cs typeface="Times New Roman" panose="02020603050405020304" pitchFamily="18" charset="0"/>
                </a:endParaRPr>
              </a:p>
              <a:p>
                <a14:m>
                  <m:oMath xmlns:m="http://schemas.openxmlformats.org/officeDocument/2006/math">
                    <m:acc>
                      <m:accPr>
                        <m:chr m:val="̂"/>
                        <m:ctrlPr>
                          <a:rPr lang="en-US" sz="2400" i="1" smtClean="0">
                            <a:solidFill>
                              <a:schemeClr val="bg1"/>
                            </a:solidFill>
                            <a:latin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cs typeface="Times New Roman" panose="02020603050405020304" pitchFamily="18" charset="0"/>
                          </a:rPr>
                          <m:t>𝐴</m:t>
                        </m:r>
                      </m:e>
                    </m:acc>
                    <m:r>
                      <a:rPr lang="en-US" sz="2400" b="0" i="1" smtClean="0">
                        <a:solidFill>
                          <a:schemeClr val="bg1"/>
                        </a:solidFill>
                        <a:latin typeface="Cambria Math" panose="02040503050406030204" pitchFamily="18" charset="0"/>
                        <a:cs typeface="Times New Roman" panose="02020603050405020304" pitchFamily="18" charset="0"/>
                      </a:rPr>
                      <m:t>=</m:t>
                    </m:r>
                    <m:acc>
                      <m:accPr>
                        <m:chr m:val="̂"/>
                        <m:ctrlPr>
                          <a:rPr lang="en-US" sz="2400" b="0" i="1" smtClean="0">
                            <a:solidFill>
                              <a:schemeClr val="bg1"/>
                            </a:solidFill>
                            <a:latin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cs typeface="Times New Roman" panose="02020603050405020304" pitchFamily="18" charset="0"/>
                          </a:rPr>
                          <m:t>𝑀</m:t>
                        </m:r>
                      </m:e>
                    </m:acc>
                    <m:r>
                      <a:rPr lang="en-US" sz="2400" b="0" i="1" smtClean="0">
                        <a:solidFill>
                          <a:schemeClr val="bg1"/>
                        </a:solidFill>
                        <a:latin typeface="Cambria Math" panose="02040503050406030204" pitchFamily="18" charset="0"/>
                        <a:cs typeface="Times New Roman" panose="02020603050405020304" pitchFamily="18" charset="0"/>
                      </a:rPr>
                      <m:t>, </m:t>
                    </m:r>
                    <m:acc>
                      <m:accPr>
                        <m:chr m:val="̂"/>
                        <m:ctrlPr>
                          <a:rPr lang="en-US" sz="2400" b="0" i="1" smtClean="0">
                            <a:solidFill>
                              <a:schemeClr val="bg1"/>
                            </a:solidFill>
                            <a:latin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cs typeface="Times New Roman" panose="02020603050405020304" pitchFamily="18" charset="0"/>
                          </a:rPr>
                          <m:t>𝐵</m:t>
                        </m:r>
                      </m:e>
                    </m:acc>
                    <m:r>
                      <a:rPr lang="en-US" sz="2400" b="0" i="1" smtClean="0">
                        <a:solidFill>
                          <a:schemeClr val="bg1"/>
                        </a:solidFill>
                        <a:latin typeface="Cambria Math" panose="02040503050406030204" pitchFamily="18" charset="0"/>
                        <a:cs typeface="Times New Roman" panose="02020603050405020304" pitchFamily="18" charset="0"/>
                      </a:rPr>
                      <m:t>=</m:t>
                    </m:r>
                    <m:acc>
                      <m:accPr>
                        <m:chr m:val="̂"/>
                        <m:ctrlPr>
                          <a:rPr lang="en-US" sz="2400" b="0" i="1" smtClean="0">
                            <a:solidFill>
                              <a:schemeClr val="bg1"/>
                            </a:solidFill>
                            <a:latin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cs typeface="Times New Roman" panose="02020603050405020304" pitchFamily="18" charset="0"/>
                          </a:rPr>
                          <m:t>𝑁</m:t>
                        </m:r>
                      </m:e>
                    </m:acc>
                  </m:oMath>
                </a14:m>
                <a:r>
                  <a:rPr lang="vi-VN"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262A5B6-4161-3E15-8F4A-6216BF33165A}"/>
                  </a:ext>
                </a:extLst>
              </p:cNvPr>
              <p:cNvSpPr txBox="1">
                <a:spLocks noRot="1" noChangeAspect="1" noMove="1" noResize="1" noEditPoints="1" noAdjustHandles="1" noChangeArrowheads="1" noChangeShapeType="1" noTextEdit="1"/>
              </p:cNvSpPr>
              <p:nvPr/>
            </p:nvSpPr>
            <p:spPr>
              <a:xfrm>
                <a:off x="1066797" y="3899858"/>
                <a:ext cx="4289617" cy="1212833"/>
              </a:xfrm>
              <a:prstGeom prst="rect">
                <a:avLst/>
              </a:prstGeom>
              <a:blipFill>
                <a:blip r:embed="rId4"/>
                <a:stretch>
                  <a:fillRect l="-2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07D5009-336B-032E-8D4A-A95F763677D7}"/>
                  </a:ext>
                </a:extLst>
              </p:cNvPr>
              <p:cNvSpPr txBox="1"/>
              <p:nvPr/>
            </p:nvSpPr>
            <p:spPr>
              <a:xfrm>
                <a:off x="1240834" y="5282545"/>
                <a:ext cx="2873965" cy="1212640"/>
              </a:xfrm>
              <a:prstGeom prst="rect">
                <a:avLst/>
              </a:prstGeom>
              <a:noFill/>
            </p:spPr>
            <p:txBody>
              <a:bodyPr wrap="square" rtlCol="0">
                <a:spAutoFit/>
              </a:bodyPr>
              <a:lstStyle/>
              <a:p>
                <a:pPr marL="514350" indent="-514350">
                  <a:buAutoNum type="alphaLcParenR"/>
                </a:pPr>
                <a14:m>
                  <m:oMath xmlns:m="http://schemas.openxmlformats.org/officeDocument/2006/math">
                    <m:acc>
                      <m:accPr>
                        <m:chr m:val="̂"/>
                        <m:ctrlPr>
                          <a:rPr lang="en-US" sz="2400" b="1" i="1" smtClean="0">
                            <a:solidFill>
                              <a:schemeClr val="bg1"/>
                            </a:solidFill>
                            <a:latin typeface="Cambria Math" panose="02040503050406030204" pitchFamily="18" charset="0"/>
                            <a:cs typeface="Times New Roman" panose="02020603050405020304" pitchFamily="18" charset="0"/>
                          </a:rPr>
                        </m:ctrlPr>
                      </m:accPr>
                      <m:e>
                        <m:r>
                          <a:rPr lang="en-US" sz="2400" b="1" i="1" smtClean="0">
                            <a:solidFill>
                              <a:schemeClr val="bg1"/>
                            </a:solidFill>
                            <a:latin typeface="Cambria Math" panose="02040503050406030204" pitchFamily="18" charset="0"/>
                            <a:cs typeface="Times New Roman" panose="02020603050405020304" pitchFamily="18" charset="0"/>
                          </a:rPr>
                          <m:t>𝑪</m:t>
                        </m:r>
                      </m:e>
                    </m:acc>
                    <m:r>
                      <a:rPr lang="en-US" sz="2400" b="1" i="1" smtClean="0">
                        <a:solidFill>
                          <a:schemeClr val="bg1"/>
                        </a:solidFill>
                        <a:latin typeface="Cambria Math" panose="02040503050406030204" pitchFamily="18" charset="0"/>
                        <a:cs typeface="Times New Roman" panose="02020603050405020304" pitchFamily="18" charset="0"/>
                      </a:rPr>
                      <m:t>=</m:t>
                    </m:r>
                    <m:acc>
                      <m:accPr>
                        <m:chr m:val="̂"/>
                        <m:ctrlPr>
                          <a:rPr lang="en-US" sz="2400" b="1" i="1" smtClean="0">
                            <a:solidFill>
                              <a:schemeClr val="bg1"/>
                            </a:solidFill>
                            <a:latin typeface="Cambria Math" panose="02040503050406030204" pitchFamily="18" charset="0"/>
                            <a:cs typeface="Times New Roman" panose="02020603050405020304" pitchFamily="18" charset="0"/>
                          </a:rPr>
                        </m:ctrlPr>
                      </m:accPr>
                      <m:e>
                        <m:r>
                          <a:rPr lang="en-US" sz="2400" b="1" i="1" smtClean="0">
                            <a:solidFill>
                              <a:schemeClr val="bg1"/>
                            </a:solidFill>
                            <a:latin typeface="Cambria Math" panose="02040503050406030204" pitchFamily="18" charset="0"/>
                            <a:cs typeface="Times New Roman" panose="02020603050405020304" pitchFamily="18" charset="0"/>
                          </a:rPr>
                          <m:t>𝑷</m:t>
                        </m:r>
                      </m:e>
                    </m:acc>
                  </m:oMath>
                </a14:m>
                <a:endParaRPr lang="en-US" sz="2400" b="1" i="1" dirty="0">
                  <a:solidFill>
                    <a:schemeClr val="bg1"/>
                  </a:solidFill>
                  <a:latin typeface="Times New Roman" panose="02020603050405020304" pitchFamily="18" charset="0"/>
                  <a:cs typeface="Times New Roman" panose="02020603050405020304" pitchFamily="18" charset="0"/>
                </a:endParaRPr>
              </a:p>
              <a:p>
                <a:pPr marL="514350" indent="-514350">
                  <a:buAutoNum type="alphaLcParenR"/>
                </a:pPr>
                <a14:m>
                  <m:oMath xmlns:m="http://schemas.openxmlformats.org/officeDocument/2006/math">
                    <m:r>
                      <a:rPr lang="en-US" sz="24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𝑨𝑩𝑪</m:t>
                    </m:r>
                    <m:r>
                      <a:rPr lang="en-US" sz="24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𝑴𝑵𝑷</m:t>
                    </m:r>
                  </m:oMath>
                </a14:m>
                <a:endParaRPr lang="en-US" sz="2400" b="1" i="1"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xmlns="" xmlns:a14="http://schemas.microsoft.com/office/drawing/2010/main" id="{607D5009-336B-032E-8D4A-A95F763677D7}"/>
                  </a:ext>
                </a:extLst>
              </p:cNvPr>
              <p:cNvSpPr txBox="1">
                <a:spLocks noRot="1" noChangeAspect="1" noMove="1" noResize="1" noEditPoints="1" noAdjustHandles="1" noChangeArrowheads="1" noChangeShapeType="1" noTextEdit="1"/>
              </p:cNvSpPr>
              <p:nvPr/>
            </p:nvSpPr>
            <p:spPr>
              <a:xfrm>
                <a:off x="1240834" y="5282545"/>
                <a:ext cx="2873965" cy="1212640"/>
              </a:xfrm>
              <a:prstGeom prst="rect">
                <a:avLst/>
              </a:prstGeom>
              <a:blipFill>
                <a:blip r:embed="rId5"/>
                <a:stretch>
                  <a:fillRect l="-3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657C0D3-31CB-742E-2C80-297837952C78}"/>
                  </a:ext>
                </a:extLst>
              </p:cNvPr>
              <p:cNvSpPr txBox="1"/>
              <p:nvPr/>
            </p:nvSpPr>
            <p:spPr>
              <a:xfrm>
                <a:off x="5397143" y="2391830"/>
                <a:ext cx="6570737" cy="4483087"/>
              </a:xfrm>
              <a:prstGeom prst="rect">
                <a:avLst/>
              </a:prstGeom>
              <a:noFill/>
            </p:spPr>
            <p:txBody>
              <a:bodyPr wrap="square" rtlCol="0">
                <a:spAutoFit/>
              </a:bodyPr>
              <a:lstStyle/>
              <a:p>
                <a:r>
                  <a:rPr lang="en-US" sz="24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 </a:t>
                </a:r>
                <a:r>
                  <a:rPr lang="en-US" sz="2400" dirty="0" err="1">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Trong</a:t>
                </a:r>
                <a:r>
                  <a:rPr lang="en-US" sz="24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sz="2400" b="0" i="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sz="2400" b="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ta </a:t>
                </a:r>
                <a:r>
                  <a:rPr lang="en-US" sz="2400" b="0" dirty="0" err="1">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có</a:t>
                </a:r>
                <a:r>
                  <a:rPr lang="en-US" sz="2400" b="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p>
              <a:p>
                <a14:m>
                  <m:oMath xmlns:m="http://schemas.openxmlformats.org/officeDocument/2006/math">
                    <m:acc>
                      <m:accPr>
                        <m:chr m:val="̂"/>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m:t>
                        </m:r>
                      </m:e>
                    </m:acc>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𝐵</m:t>
                        </m:r>
                      </m:e>
                    </m:acc>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𝐶</m:t>
                        </m:r>
                      </m:e>
                    </m:acc>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180</m:t>
                        </m:r>
                      </m:e>
                      <m: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sup>
                    </m:s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ê</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𝐶</m:t>
                        </m:r>
                      </m:e>
                    </m:acc>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180</m:t>
                        </m:r>
                      </m:e>
                      <m: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sup>
                    </m:s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m:t>
                            </m:r>
                          </m:e>
                        </m:acc>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𝐵</m:t>
                            </m:r>
                          </m:e>
                        </m:acc>
                      </m:e>
                    </m:d>
                  </m:oMath>
                </a14:m>
                <a:r>
                  <a:rPr lang="en-US" sz="2400" b="0" i="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(1)</a:t>
                </a:r>
                <a:endParaRPr lang="en-US" sz="2400" i="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sz="2400" b="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Trong </a:t>
                </a:r>
                <a14:m>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𝑀𝑁𝑃</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b="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ta </a:t>
                </a:r>
                <a:r>
                  <a:rPr lang="en-US" sz="2400" b="0" dirty="0" err="1">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có</a:t>
                </a:r>
                <a:r>
                  <a:rPr lang="en-US" sz="2400" b="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p>
              <a:p>
                <a14:m>
                  <m:oMath xmlns:m="http://schemas.openxmlformats.org/officeDocument/2006/math">
                    <m:acc>
                      <m:accPr>
                        <m:chr m:val="̂"/>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𝑀</m:t>
                        </m:r>
                      </m:e>
                    </m:acc>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𝑁</m:t>
                        </m:r>
                      </m:e>
                    </m:acc>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𝑃</m:t>
                        </m:r>
                      </m:e>
                    </m:acc>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180</m:t>
                        </m:r>
                      </m:e>
                      <m: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sup>
                    </m:s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ê</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𝑃</m:t>
                        </m:r>
                      </m:e>
                    </m:acc>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180</m:t>
                        </m:r>
                      </m:e>
                      <m: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sup>
                    </m:s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𝑀</m:t>
                            </m:r>
                          </m:e>
                        </m:acc>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𝑁</m:t>
                            </m:r>
                          </m:e>
                        </m:acc>
                      </m:e>
                    </m:d>
                  </m:oMath>
                </a14:m>
                <a:r>
                  <a:rPr lang="en-US" sz="2400" i="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(2)</a:t>
                </a:r>
              </a:p>
              <a:p>
                <a:r>
                  <a:rPr lang="en-US" sz="24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Vì </a:t>
                </a:r>
                <a14:m>
                  <m:oMath xmlns:m="http://schemas.openxmlformats.org/officeDocument/2006/math">
                    <m:acc>
                      <m:accPr>
                        <m:chr m:val="̂"/>
                        <m:ctrlPr>
                          <a:rPr lang="en-US" sz="2400" i="1" smtClean="0">
                            <a:solidFill>
                              <a:schemeClr val="bg1"/>
                            </a:solidFill>
                            <a:latin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cs typeface="Times New Roman" panose="02020603050405020304" pitchFamily="18" charset="0"/>
                          </a:rPr>
                          <m:t>𝐴</m:t>
                        </m:r>
                      </m:e>
                    </m:acc>
                    <m:r>
                      <a:rPr lang="en-US" sz="2400" b="0" i="1" smtClean="0">
                        <a:solidFill>
                          <a:schemeClr val="bg1"/>
                        </a:solidFill>
                        <a:latin typeface="Cambria Math" panose="02040503050406030204" pitchFamily="18" charset="0"/>
                        <a:cs typeface="Times New Roman" panose="02020603050405020304" pitchFamily="18" charset="0"/>
                      </a:rPr>
                      <m:t>=</m:t>
                    </m:r>
                    <m:acc>
                      <m:accPr>
                        <m:chr m:val="̂"/>
                        <m:ctrlPr>
                          <a:rPr lang="en-US" sz="2400" b="0" i="1" smtClean="0">
                            <a:solidFill>
                              <a:schemeClr val="bg1"/>
                            </a:solidFill>
                            <a:latin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cs typeface="Times New Roman" panose="02020603050405020304" pitchFamily="18" charset="0"/>
                          </a:rPr>
                          <m:t>𝑀</m:t>
                        </m:r>
                      </m:e>
                    </m:acc>
                    <m:r>
                      <a:rPr lang="en-US" sz="2400" b="0" i="1" smtClean="0">
                        <a:solidFill>
                          <a:schemeClr val="bg1"/>
                        </a:solidFill>
                        <a:latin typeface="Cambria Math" panose="02040503050406030204" pitchFamily="18" charset="0"/>
                        <a:cs typeface="Times New Roman" panose="02020603050405020304" pitchFamily="18" charset="0"/>
                      </a:rPr>
                      <m:t>, </m:t>
                    </m:r>
                    <m:acc>
                      <m:accPr>
                        <m:chr m:val="̂"/>
                        <m:ctrlPr>
                          <a:rPr lang="en-US" sz="2400" b="0" i="1" smtClean="0">
                            <a:solidFill>
                              <a:schemeClr val="bg1"/>
                            </a:solidFill>
                            <a:latin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cs typeface="Times New Roman" panose="02020603050405020304" pitchFamily="18" charset="0"/>
                          </a:rPr>
                          <m:t>𝐵</m:t>
                        </m:r>
                      </m:e>
                    </m:acc>
                    <m:r>
                      <a:rPr lang="en-US" sz="2400" b="0" i="1" smtClean="0">
                        <a:solidFill>
                          <a:schemeClr val="bg1"/>
                        </a:solidFill>
                        <a:latin typeface="Cambria Math" panose="02040503050406030204" pitchFamily="18" charset="0"/>
                        <a:cs typeface="Times New Roman" panose="02020603050405020304" pitchFamily="18" charset="0"/>
                      </a:rPr>
                      <m:t>=</m:t>
                    </m:r>
                    <m:acc>
                      <m:accPr>
                        <m:chr m:val="̂"/>
                        <m:ctrlPr>
                          <a:rPr lang="en-US" sz="2400" b="0" i="1" smtClean="0">
                            <a:solidFill>
                              <a:schemeClr val="bg1"/>
                            </a:solidFill>
                            <a:latin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cs typeface="Times New Roman" panose="02020603050405020304" pitchFamily="18" charset="0"/>
                          </a:rPr>
                          <m:t>𝑁</m:t>
                        </m:r>
                      </m:e>
                    </m:acc>
                  </m:oMath>
                </a14:m>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r>
                  <a:rPr lang="vi-VN" sz="2400" dirty="0">
                    <a:solidFill>
                      <a:schemeClr val="bg1"/>
                    </a:solidFill>
                    <a:latin typeface="Times New Roman" panose="02020603050405020304" pitchFamily="18" charset="0"/>
                    <a:cs typeface="Times New Roman" panose="02020603050405020304" pitchFamily="18" charset="0"/>
                  </a:rPr>
                  <a:t> </a:t>
                </a:r>
                <a:r>
                  <a:rPr lang="en-US" sz="2400" i="1" dirty="0">
                    <a:solidFill>
                      <a:srgbClr val="FFFF00"/>
                    </a:solidFill>
                    <a:latin typeface="Times New Roman" panose="02020603050405020304" pitchFamily="18" charset="0"/>
                    <a:cs typeface="Times New Roman" panose="02020603050405020304" pitchFamily="18" charset="0"/>
                  </a:rPr>
                  <a:t>(1) </a:t>
                </a:r>
                <a:r>
                  <a:rPr lang="en-US" sz="2400" dirty="0" err="1">
                    <a:solidFill>
                      <a:schemeClr val="bg1"/>
                    </a:solidFill>
                    <a:latin typeface="Times New Roman" panose="02020603050405020304" pitchFamily="18" charset="0"/>
                    <a:cs typeface="Times New Roman" panose="02020603050405020304" pitchFamily="18" charset="0"/>
                  </a:rPr>
                  <a:t>và</a:t>
                </a:r>
                <a:r>
                  <a:rPr lang="vi-VN" sz="2400" dirty="0">
                    <a:solidFill>
                      <a:schemeClr val="bg1"/>
                    </a:solidFill>
                    <a:latin typeface="Times New Roman" panose="02020603050405020304" pitchFamily="18" charset="0"/>
                    <a:cs typeface="Times New Roman" panose="02020603050405020304" pitchFamily="18" charset="0"/>
                  </a:rPr>
                  <a:t> </a:t>
                </a:r>
                <a:r>
                  <a:rPr lang="en-US" sz="2400" i="1" dirty="0">
                    <a:solidFill>
                      <a:srgbClr val="FFFF00"/>
                    </a:solidFill>
                    <a:latin typeface="Times New Roman" panose="02020603050405020304" pitchFamily="18" charset="0"/>
                    <a:cs typeface="Times New Roman" panose="02020603050405020304" pitchFamily="18" charset="0"/>
                  </a:rPr>
                  <a:t>(2) </a:t>
                </a:r>
                <a:r>
                  <a:rPr lang="en-US" sz="2400" dirty="0">
                    <a:solidFill>
                      <a:schemeClr val="bg1"/>
                    </a:solidFill>
                    <a:latin typeface="Times New Roman" panose="02020603050405020304" pitchFamily="18" charset="0"/>
                    <a:cs typeface="Times New Roman" panose="02020603050405020304" pitchFamily="18" charset="0"/>
                  </a:rPr>
                  <a:t>ta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b="1" i="1" smtClean="0">
                            <a:solidFill>
                              <a:schemeClr val="bg1"/>
                            </a:solidFill>
                            <a:latin typeface="Cambria Math" panose="02040503050406030204" pitchFamily="18" charset="0"/>
                            <a:cs typeface="Times New Roman" panose="02020603050405020304" pitchFamily="18" charset="0"/>
                          </a:rPr>
                        </m:ctrlPr>
                      </m:accPr>
                      <m:e>
                        <m:r>
                          <a:rPr lang="en-US" sz="2400" b="1" i="1" smtClean="0">
                            <a:solidFill>
                              <a:schemeClr val="bg1"/>
                            </a:solidFill>
                            <a:latin typeface="Cambria Math" panose="02040503050406030204" pitchFamily="18" charset="0"/>
                            <a:cs typeface="Times New Roman" panose="02020603050405020304" pitchFamily="18" charset="0"/>
                          </a:rPr>
                          <m:t>𝑪</m:t>
                        </m:r>
                      </m:e>
                    </m:acc>
                    <m:r>
                      <a:rPr lang="en-US" sz="2400" b="1" i="1" smtClean="0">
                        <a:solidFill>
                          <a:schemeClr val="bg1"/>
                        </a:solidFill>
                        <a:latin typeface="Cambria Math" panose="02040503050406030204" pitchFamily="18" charset="0"/>
                        <a:cs typeface="Times New Roman" panose="02020603050405020304" pitchFamily="18" charset="0"/>
                      </a:rPr>
                      <m:t>=</m:t>
                    </m:r>
                    <m:acc>
                      <m:accPr>
                        <m:chr m:val="̂"/>
                        <m:ctrlPr>
                          <a:rPr lang="en-US" sz="2400" b="1" i="1" smtClean="0">
                            <a:solidFill>
                              <a:schemeClr val="bg1"/>
                            </a:solidFill>
                            <a:latin typeface="Cambria Math" panose="02040503050406030204" pitchFamily="18" charset="0"/>
                            <a:cs typeface="Times New Roman" panose="02020603050405020304" pitchFamily="18" charset="0"/>
                          </a:rPr>
                        </m:ctrlPr>
                      </m:accPr>
                      <m:e>
                        <m:r>
                          <a:rPr lang="en-US" sz="2400" b="1" i="1" smtClean="0">
                            <a:solidFill>
                              <a:schemeClr val="bg1"/>
                            </a:solidFill>
                            <a:latin typeface="Cambria Math" panose="02040503050406030204" pitchFamily="18" charset="0"/>
                            <a:cs typeface="Times New Roman" panose="02020603050405020304" pitchFamily="18" charset="0"/>
                          </a:rPr>
                          <m:t>𝑷</m:t>
                        </m:r>
                      </m:e>
                    </m:acc>
                  </m:oMath>
                </a14:m>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b) Hai tam </a:t>
                </a:r>
                <a:r>
                  <a:rPr lang="en-US" sz="2400" dirty="0" err="1">
                    <a:solidFill>
                      <a:schemeClr val="bg1"/>
                    </a:solidFill>
                    <a:latin typeface="Times New Roman" panose="02020603050405020304" pitchFamily="18" charset="0"/>
                    <a:cs typeface="Times New Roman" panose="02020603050405020304" pitchFamily="18" charset="0"/>
                  </a:rPr>
                  <a:t>giác</a:t>
                </a:r>
                <a:r>
                  <a:rPr lang="en-US" sz="2400" dirty="0">
                    <a:solidFill>
                      <a:schemeClr val="bg1"/>
                    </a:solidFill>
                    <a:latin typeface="Times New Roman" panose="02020603050405020304" pitchFamily="18" charset="0"/>
                    <a:cs typeface="Times New Roman" panose="02020603050405020304" pitchFamily="18" charset="0"/>
                  </a:rPr>
                  <a:t> ABC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MNP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a:t>
                </a:r>
              </a:p>
              <a:p>
                <a:pPr/>
                <a14:m>
                  <m:oMathPara xmlns:m="http://schemas.openxmlformats.org/officeDocument/2006/math">
                    <m:oMathParaPr>
                      <m:jc m:val="left"/>
                    </m:oMathParaPr>
                    <m:oMath xmlns:m="http://schemas.openxmlformats.org/officeDocument/2006/math">
                      <m:d>
                        <m:dPr>
                          <m:begChr m:val="{"/>
                          <m:endChr m:val=""/>
                          <m:ctrlPr>
                            <a:rPr lang="en-US" sz="2400" i="1" smtClean="0">
                              <a:solidFill>
                                <a:schemeClr val="bg1"/>
                              </a:solidFill>
                              <a:latin typeface="Cambria Math" panose="02040503050406030204" pitchFamily="18" charset="0"/>
                              <a:cs typeface="Times New Roman" panose="02020603050405020304" pitchFamily="18" charset="0"/>
                            </a:rPr>
                          </m:ctrlPr>
                        </m:dPr>
                        <m:e>
                          <m:eqArr>
                            <m:eqArrPr>
                              <m:ctrlPr>
                                <a:rPr lang="en-US" sz="2400" i="1" smtClean="0">
                                  <a:solidFill>
                                    <a:schemeClr val="bg1"/>
                                  </a:solidFill>
                                  <a:latin typeface="Cambria Math" panose="02040503050406030204" pitchFamily="18" charset="0"/>
                                  <a:cs typeface="Times New Roman" panose="02020603050405020304" pitchFamily="18" charset="0"/>
                                </a:rPr>
                              </m:ctrlPr>
                            </m:eqArr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𝐴𝐵</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𝑀𝑁</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𝐵𝐶</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𝑁𝑃</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𝐶𝐴</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𝑃𝑀</m:t>
                              </m:r>
                              <m:r>
                                <m:rPr>
                                  <m:nor/>
                                </m:rPr>
                                <a:rPr lang="en-US" sz="2400" dirty="0">
                                  <a:solidFill>
                                    <a:schemeClr val="bg1"/>
                                  </a:solidFill>
                                  <a:latin typeface="Times New Roman" panose="02020603050405020304" pitchFamily="18" charset="0"/>
                                  <a:cs typeface="Times New Roman" panose="02020603050405020304" pitchFamily="18" charset="0"/>
                                </a:rPr>
                                <m:t> </m:t>
                              </m:r>
                              <m:r>
                                <a:rPr lang="en-US" sz="2400" b="0" i="1" dirty="0" smtClean="0">
                                  <a:solidFill>
                                    <a:schemeClr val="bg1"/>
                                  </a:solidFill>
                                  <a:latin typeface="Cambria Math" panose="02040503050406030204" pitchFamily="18" charset="0"/>
                                  <a:cs typeface="Times New Roman" panose="02020603050405020304" pitchFamily="18" charset="0"/>
                                </a:rPr>
                                <m:t>(</m:t>
                              </m:r>
                              <m:r>
                                <a:rPr lang="en-US" sz="2400" b="0" i="1" dirty="0" smtClean="0">
                                  <a:solidFill>
                                    <a:schemeClr val="bg1"/>
                                  </a:solidFill>
                                  <a:latin typeface="Cambria Math" panose="02040503050406030204" pitchFamily="18" charset="0"/>
                                  <a:cs typeface="Times New Roman" panose="02020603050405020304" pitchFamily="18" charset="0"/>
                                </a:rPr>
                                <m:t>𝑡h𝑒𝑜</m:t>
                              </m:r>
                              <m:r>
                                <a:rPr lang="en-US" sz="2400" b="0" i="1" dirty="0" smtClean="0">
                                  <a:solidFill>
                                    <a:schemeClr val="bg1"/>
                                  </a:solidFill>
                                  <a:latin typeface="Cambria Math" panose="02040503050406030204" pitchFamily="18" charset="0"/>
                                  <a:cs typeface="Times New Roman" panose="02020603050405020304" pitchFamily="18" charset="0"/>
                                </a:rPr>
                                <m:t> </m:t>
                              </m:r>
                              <m:r>
                                <a:rPr lang="en-US" sz="2400" b="0" i="1" dirty="0" smtClean="0">
                                  <a:solidFill>
                                    <a:schemeClr val="bg1"/>
                                  </a:solidFill>
                                  <a:latin typeface="Cambria Math" panose="02040503050406030204" pitchFamily="18" charset="0"/>
                                  <a:cs typeface="Times New Roman" panose="02020603050405020304" pitchFamily="18" charset="0"/>
                                </a:rPr>
                                <m:t>𝑔𝑖</m:t>
                              </m:r>
                              <m:r>
                                <a:rPr lang="en-US" sz="2400" b="0" i="1" dirty="0" smtClean="0">
                                  <a:solidFill>
                                    <a:schemeClr val="bg1"/>
                                  </a:solidFill>
                                  <a:latin typeface="Cambria Math" panose="02040503050406030204" pitchFamily="18" charset="0"/>
                                  <a:cs typeface="Times New Roman" panose="02020603050405020304" pitchFamily="18" charset="0"/>
                                </a:rPr>
                                <m:t>ả </m:t>
                              </m:r>
                              <m:r>
                                <a:rPr lang="en-US" sz="2400" b="0" i="1" dirty="0" smtClean="0">
                                  <a:solidFill>
                                    <a:schemeClr val="bg1"/>
                                  </a:solidFill>
                                  <a:latin typeface="Cambria Math" panose="02040503050406030204" pitchFamily="18" charset="0"/>
                                  <a:cs typeface="Times New Roman" panose="02020603050405020304" pitchFamily="18" charset="0"/>
                                </a:rPr>
                                <m:t>𝑡h𝑖</m:t>
                              </m:r>
                              <m:r>
                                <a:rPr lang="en-US" sz="2400" b="0" i="1" dirty="0" smtClean="0">
                                  <a:solidFill>
                                    <a:schemeClr val="bg1"/>
                                  </a:solidFill>
                                  <a:latin typeface="Cambria Math" panose="02040503050406030204" pitchFamily="18" charset="0"/>
                                  <a:cs typeface="Times New Roman" panose="02020603050405020304" pitchFamily="18" charset="0"/>
                                </a:rPr>
                                <m:t>ế</m:t>
                              </m:r>
                              <m:r>
                                <a:rPr lang="en-US" sz="2400" b="0" i="1" dirty="0" smtClean="0">
                                  <a:solidFill>
                                    <a:schemeClr val="bg1"/>
                                  </a:solidFill>
                                  <a:latin typeface="Cambria Math" panose="02040503050406030204" pitchFamily="18" charset="0"/>
                                  <a:cs typeface="Times New Roman" panose="02020603050405020304" pitchFamily="18" charset="0"/>
                                </a:rPr>
                                <m:t>𝑡</m:t>
                              </m:r>
                              <m:r>
                                <a:rPr lang="en-US" sz="2400" b="0" i="1" dirty="0" smtClean="0">
                                  <a:solidFill>
                                    <a:schemeClr val="bg1"/>
                                  </a:solidFill>
                                  <a:latin typeface="Cambria Math" panose="02040503050406030204" pitchFamily="18" charset="0"/>
                                  <a:cs typeface="Times New Roman" panose="02020603050405020304" pitchFamily="18" charset="0"/>
                                </a:rPr>
                                <m:t>)</m:t>
                              </m:r>
                            </m:e>
                            <m:e>
                              <m:acc>
                                <m:accPr>
                                  <m:chr m:val="̂"/>
                                  <m:ctrlPr>
                                    <a:rPr lang="en-US" sz="2400" i="1" smtClean="0">
                                      <a:solidFill>
                                        <a:schemeClr val="bg1"/>
                                      </a:solidFill>
                                      <a:latin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cs typeface="Times New Roman" panose="02020603050405020304" pitchFamily="18" charset="0"/>
                                    </a:rPr>
                                    <m:t>𝐴</m:t>
                                  </m:r>
                                </m:e>
                              </m:acc>
                              <m:r>
                                <a:rPr lang="en-US" sz="2400" b="0" i="1" smtClean="0">
                                  <a:solidFill>
                                    <a:schemeClr val="bg1"/>
                                  </a:solidFill>
                                  <a:latin typeface="Cambria Math" panose="02040503050406030204" pitchFamily="18" charset="0"/>
                                  <a:cs typeface="Times New Roman" panose="02020603050405020304" pitchFamily="18" charset="0"/>
                                </a:rPr>
                                <m:t>=</m:t>
                              </m:r>
                              <m:acc>
                                <m:accPr>
                                  <m:chr m:val="̂"/>
                                  <m:ctrlPr>
                                    <a:rPr lang="en-US" sz="2400" b="0" i="1" smtClean="0">
                                      <a:solidFill>
                                        <a:schemeClr val="bg1"/>
                                      </a:solidFill>
                                      <a:latin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cs typeface="Times New Roman" panose="02020603050405020304" pitchFamily="18" charset="0"/>
                                    </a:rPr>
                                    <m:t>𝑀</m:t>
                                  </m:r>
                                </m:e>
                              </m:acc>
                              <m:r>
                                <a:rPr lang="en-US" sz="2400" b="0" i="1" smtClean="0">
                                  <a:solidFill>
                                    <a:schemeClr val="bg1"/>
                                  </a:solidFill>
                                  <a:latin typeface="Cambria Math" panose="02040503050406030204" pitchFamily="18" charset="0"/>
                                  <a:cs typeface="Times New Roman" panose="02020603050405020304" pitchFamily="18" charset="0"/>
                                </a:rPr>
                                <m:t>, </m:t>
                              </m:r>
                              <m:acc>
                                <m:accPr>
                                  <m:chr m:val="̂"/>
                                  <m:ctrlPr>
                                    <a:rPr lang="en-US" sz="2400" b="0" i="1" smtClean="0">
                                      <a:solidFill>
                                        <a:schemeClr val="bg1"/>
                                      </a:solidFill>
                                      <a:latin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cs typeface="Times New Roman" panose="02020603050405020304" pitchFamily="18" charset="0"/>
                                    </a:rPr>
                                    <m:t>𝐵</m:t>
                                  </m:r>
                                </m:e>
                              </m:acc>
                              <m:r>
                                <a:rPr lang="en-US" sz="2400" b="0" i="1" smtClean="0">
                                  <a:solidFill>
                                    <a:schemeClr val="bg1"/>
                                  </a:solidFill>
                                  <a:latin typeface="Cambria Math" panose="02040503050406030204" pitchFamily="18" charset="0"/>
                                  <a:cs typeface="Times New Roman" panose="02020603050405020304" pitchFamily="18" charset="0"/>
                                </a:rPr>
                                <m:t>=</m:t>
                              </m:r>
                              <m:acc>
                                <m:accPr>
                                  <m:chr m:val="̂"/>
                                  <m:ctrlPr>
                                    <a:rPr lang="en-US" sz="2400" b="0" i="1" smtClean="0">
                                      <a:solidFill>
                                        <a:schemeClr val="bg1"/>
                                      </a:solidFill>
                                      <a:latin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cs typeface="Times New Roman" panose="02020603050405020304" pitchFamily="18" charset="0"/>
                                    </a:rPr>
                                    <m:t>𝑁</m:t>
                                  </m:r>
                                </m:e>
                              </m:acc>
                              <m:r>
                                <a:rPr lang="en-US" sz="2400" b="0" i="1" smtClean="0">
                                  <a:solidFill>
                                    <a:schemeClr val="bg1"/>
                                  </a:solidFill>
                                  <a:latin typeface="Cambria Math" panose="02040503050406030204" pitchFamily="18" charset="0"/>
                                  <a:cs typeface="Times New Roman" panose="02020603050405020304" pitchFamily="18" charset="0"/>
                                </a:rPr>
                                <m:t> </m:t>
                              </m:r>
                              <m:d>
                                <m:dPr>
                                  <m:ctrlPr>
                                    <a:rPr lang="en-US" sz="2400" b="0" i="1" smtClean="0">
                                      <a:solidFill>
                                        <a:schemeClr val="bg1"/>
                                      </a:solidFill>
                                      <a:latin typeface="Cambria Math" panose="02040503050406030204" pitchFamily="18" charset="0"/>
                                      <a:cs typeface="Times New Roman" panose="02020603050405020304" pitchFamily="18" charset="0"/>
                                    </a:rPr>
                                  </m:ctrlPr>
                                </m:dPr>
                                <m:e>
                                  <m:r>
                                    <a:rPr lang="en-US" sz="2400" b="0" i="1" smtClean="0">
                                      <a:solidFill>
                                        <a:schemeClr val="bg1"/>
                                      </a:solidFill>
                                      <a:latin typeface="Cambria Math" panose="02040503050406030204" pitchFamily="18" charset="0"/>
                                      <a:cs typeface="Times New Roman" panose="02020603050405020304" pitchFamily="18" charset="0"/>
                                    </a:rPr>
                                    <m:t> </m:t>
                                  </m:r>
                                  <m:r>
                                    <a:rPr lang="en-US" sz="2400" b="0" i="1" smtClean="0">
                                      <a:solidFill>
                                        <a:schemeClr val="bg1"/>
                                      </a:solidFill>
                                      <a:latin typeface="Cambria Math" panose="02040503050406030204" pitchFamily="18" charset="0"/>
                                      <a:cs typeface="Times New Roman" panose="02020603050405020304" pitchFamily="18" charset="0"/>
                                    </a:rPr>
                                    <m:t>𝑔𝑖</m:t>
                                  </m:r>
                                  <m:r>
                                    <a:rPr lang="en-US" sz="2400" b="0" i="1" smtClean="0">
                                      <a:solidFill>
                                        <a:schemeClr val="bg1"/>
                                      </a:solidFill>
                                      <a:latin typeface="Cambria Math" panose="02040503050406030204" pitchFamily="18" charset="0"/>
                                      <a:cs typeface="Times New Roman" panose="02020603050405020304" pitchFamily="18" charset="0"/>
                                    </a:rPr>
                                    <m:t>ả </m:t>
                                  </m:r>
                                  <m:r>
                                    <a:rPr lang="en-US" sz="2400" b="0" i="1" smtClean="0">
                                      <a:solidFill>
                                        <a:schemeClr val="bg1"/>
                                      </a:solidFill>
                                      <a:latin typeface="Cambria Math" panose="02040503050406030204" pitchFamily="18" charset="0"/>
                                      <a:cs typeface="Times New Roman" panose="02020603050405020304" pitchFamily="18" charset="0"/>
                                    </a:rPr>
                                    <m:t>𝑡h𝑖</m:t>
                                  </m:r>
                                  <m:r>
                                    <a:rPr lang="en-US" sz="2400" b="0" i="1" smtClean="0">
                                      <a:solidFill>
                                        <a:schemeClr val="bg1"/>
                                      </a:solidFill>
                                      <a:latin typeface="Cambria Math" panose="02040503050406030204" pitchFamily="18" charset="0"/>
                                      <a:cs typeface="Times New Roman" panose="02020603050405020304" pitchFamily="18" charset="0"/>
                                    </a:rPr>
                                    <m:t>ế</m:t>
                                  </m:r>
                                  <m:r>
                                    <a:rPr lang="en-US" sz="2400" b="0" i="1" smtClean="0">
                                      <a:solidFill>
                                        <a:schemeClr val="bg1"/>
                                      </a:solidFill>
                                      <a:latin typeface="Cambria Math" panose="02040503050406030204" pitchFamily="18" charset="0"/>
                                      <a:cs typeface="Times New Roman" panose="02020603050405020304" pitchFamily="18" charset="0"/>
                                    </a:rPr>
                                    <m:t>𝑡</m:t>
                                  </m:r>
                                </m:e>
                              </m:d>
                              <m:r>
                                <a:rPr lang="en-US" sz="2400" b="0" i="1" smtClean="0">
                                  <a:solidFill>
                                    <a:schemeClr val="bg1"/>
                                  </a:solidFill>
                                  <a:latin typeface="Cambria Math" panose="02040503050406030204" pitchFamily="18" charset="0"/>
                                  <a:cs typeface="Times New Roman" panose="02020603050405020304" pitchFamily="18" charset="0"/>
                                </a:rPr>
                                <m:t>,</m:t>
                              </m:r>
                              <m:acc>
                                <m:accPr>
                                  <m:chr m:val="̂"/>
                                  <m:ctrlPr>
                                    <a:rPr lang="en-US" sz="2400" i="1" smtClean="0">
                                      <a:solidFill>
                                        <a:schemeClr val="bg1"/>
                                      </a:solidFill>
                                      <a:latin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cs typeface="Times New Roman" panose="02020603050405020304" pitchFamily="18" charset="0"/>
                                    </a:rPr>
                                    <m:t>𝐶</m:t>
                                  </m:r>
                                </m:e>
                              </m:acc>
                              <m:r>
                                <a:rPr lang="en-US" sz="2400" b="0" i="1" smtClean="0">
                                  <a:solidFill>
                                    <a:schemeClr val="bg1"/>
                                  </a:solidFill>
                                  <a:latin typeface="Cambria Math" panose="02040503050406030204" pitchFamily="18" charset="0"/>
                                  <a:cs typeface="Times New Roman" panose="02020603050405020304" pitchFamily="18" charset="0"/>
                                </a:rPr>
                                <m:t>=</m:t>
                              </m:r>
                              <m:acc>
                                <m:accPr>
                                  <m:chr m:val="̂"/>
                                  <m:ctrlPr>
                                    <a:rPr lang="en-US" sz="2400" i="1" smtClean="0">
                                      <a:solidFill>
                                        <a:schemeClr val="bg1"/>
                                      </a:solidFill>
                                      <a:latin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cs typeface="Times New Roman" panose="02020603050405020304" pitchFamily="18" charset="0"/>
                                    </a:rPr>
                                    <m:t>𝑃</m:t>
                                  </m:r>
                                </m:e>
                              </m:acc>
                              <m:r>
                                <a:rPr lang="en-US" sz="2400" b="0" i="1" smtClean="0">
                                  <a:solidFill>
                                    <a:schemeClr val="bg1"/>
                                  </a:solidFill>
                                  <a:latin typeface="Cambria Math" panose="02040503050406030204" pitchFamily="18" charset="0"/>
                                  <a:cs typeface="Times New Roman" panose="02020603050405020304" pitchFamily="18" charset="0"/>
                                </a:rPr>
                                <m:t> (</m:t>
                              </m:r>
                              <m:r>
                                <a:rPr lang="en-US" sz="2400" b="0" i="1" smtClean="0">
                                  <a:solidFill>
                                    <a:schemeClr val="bg1"/>
                                  </a:solidFill>
                                  <a:latin typeface="Cambria Math" panose="02040503050406030204" pitchFamily="18" charset="0"/>
                                  <a:cs typeface="Times New Roman" panose="02020603050405020304" pitchFamily="18" charset="0"/>
                                </a:rPr>
                                <m:t>𝑐</m:t>
                              </m:r>
                              <m:r>
                                <a:rPr lang="en-US" sz="2400" b="0" i="1" smtClean="0">
                                  <a:solidFill>
                                    <a:schemeClr val="bg1"/>
                                  </a:solidFill>
                                  <a:latin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cs typeface="Times New Roman" panose="02020603050405020304" pitchFamily="18" charset="0"/>
                                </a:rPr>
                                <m:t>𝑚</m:t>
                              </m:r>
                              <m:r>
                                <a:rPr lang="en-US" sz="2400" b="0" i="1" smtClean="0">
                                  <a:solidFill>
                                    <a:schemeClr val="bg1"/>
                                  </a:solidFill>
                                  <a:latin typeface="Cambria Math" panose="02040503050406030204" pitchFamily="18" charset="0"/>
                                  <a:cs typeface="Times New Roman" panose="02020603050405020304" pitchFamily="18" charset="0"/>
                                </a:rPr>
                                <m:t> </m:t>
                              </m:r>
                              <m:r>
                                <a:rPr lang="en-US" sz="2400" b="0" i="1" smtClean="0">
                                  <a:solidFill>
                                    <a:schemeClr val="bg1"/>
                                  </a:solidFill>
                                  <a:latin typeface="Cambria Math" panose="02040503050406030204" pitchFamily="18" charset="0"/>
                                  <a:cs typeface="Times New Roman" panose="02020603050405020304" pitchFamily="18" charset="0"/>
                                </a:rPr>
                                <m:t>𝑡𝑟</m:t>
                              </m:r>
                              <m:r>
                                <a:rPr lang="en-US" sz="2400" b="0" i="1" smtClean="0">
                                  <a:solidFill>
                                    <a:schemeClr val="bg1"/>
                                  </a:solidFill>
                                  <a:latin typeface="Cambria Math" panose="02040503050406030204" pitchFamily="18" charset="0"/>
                                  <a:cs typeface="Times New Roman" panose="02020603050405020304" pitchFamily="18" charset="0"/>
                                </a:rPr>
                                <m:t>ê</m:t>
                              </m:r>
                              <m:r>
                                <a:rPr lang="en-US" sz="2400" b="0" i="1" smtClean="0">
                                  <a:solidFill>
                                    <a:schemeClr val="bg1"/>
                                  </a:solidFill>
                                  <a:latin typeface="Cambria Math" panose="02040503050406030204" pitchFamily="18" charset="0"/>
                                  <a:cs typeface="Times New Roman" panose="02020603050405020304" pitchFamily="18" charset="0"/>
                                </a:rPr>
                                <m:t>𝑛</m:t>
                              </m:r>
                              <m:r>
                                <a:rPr lang="en-US" sz="2400" b="0" i="1" smtClean="0">
                                  <a:solidFill>
                                    <a:schemeClr val="bg1"/>
                                  </a:solidFill>
                                  <a:latin typeface="Cambria Math" panose="02040503050406030204" pitchFamily="18" charset="0"/>
                                  <a:cs typeface="Times New Roman" panose="02020603050405020304" pitchFamily="18" charset="0"/>
                                </a:rPr>
                                <m:t>)</m:t>
                              </m:r>
                            </m:e>
                          </m:eqArr>
                        </m:e>
                      </m:d>
                    </m:oMath>
                  </m:oMathPara>
                </a14:m>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Vậy hai tam giác ABC và MNP có các cạnh tương ứng bằng nhau, các góc tương ứng bằng nhau.</a:t>
                </a:r>
              </a:p>
              <a:p>
                <a:r>
                  <a:rPr lang="en-US" sz="2400" dirty="0">
                    <a:solidFill>
                      <a:schemeClr val="bg1"/>
                    </a:solidFill>
                    <a:latin typeface="Times New Roman" panose="02020603050405020304" pitchFamily="18" charset="0"/>
                    <a:cs typeface="Times New Roman" panose="02020603050405020304" pitchFamily="18" charset="0"/>
                  </a:rPr>
                  <a:t>Do </a:t>
                </a:r>
                <a:r>
                  <a:rPr lang="en-US" sz="2400" dirty="0" err="1">
                    <a:solidFill>
                      <a:schemeClr val="bg1"/>
                    </a:solidFill>
                    <a:latin typeface="Times New Roman" panose="02020603050405020304" pitchFamily="18" charset="0"/>
                    <a:cs typeface="Times New Roman" panose="02020603050405020304" pitchFamily="18" charset="0"/>
                  </a:rPr>
                  <a:t>đó</a:t>
                </a:r>
                <a:r>
                  <a:rPr lang="en-US" sz="24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𝑀𝑁𝑃</m:t>
                    </m:r>
                  </m:oMath>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B657C0D3-31CB-742E-2C80-297837952C78}"/>
                  </a:ext>
                </a:extLst>
              </p:cNvPr>
              <p:cNvSpPr txBox="1">
                <a:spLocks noRot="1" noChangeAspect="1" noMove="1" noResize="1" noEditPoints="1" noAdjustHandles="1" noChangeArrowheads="1" noChangeShapeType="1" noTextEdit="1"/>
              </p:cNvSpPr>
              <p:nvPr/>
            </p:nvSpPr>
            <p:spPr>
              <a:xfrm>
                <a:off x="5397143" y="2391830"/>
                <a:ext cx="6570737" cy="4483087"/>
              </a:xfrm>
              <a:prstGeom prst="rect">
                <a:avLst/>
              </a:prstGeom>
              <a:blipFill>
                <a:blip r:embed="rId6"/>
                <a:stretch>
                  <a:fillRect l="-1391" t="-1087" b="-2174"/>
                </a:stretch>
              </a:blipFill>
            </p:spPr>
            <p:txBody>
              <a:bodyPr/>
              <a:lstStyle/>
              <a:p>
                <a:r>
                  <a:rPr lang="en-US">
                    <a:noFill/>
                  </a:rPr>
                  <a:t> </a:t>
                </a:r>
              </a:p>
            </p:txBody>
          </p:sp>
        </mc:Fallback>
      </mc:AlternateContent>
      <p:pic>
        <p:nvPicPr>
          <p:cNvPr id="51" name="Picture 50">
            <a:extLst>
              <a:ext uri="{FF2B5EF4-FFF2-40B4-BE49-F238E27FC236}">
                <a16:creationId xmlns:a16="http://schemas.microsoft.com/office/drawing/2014/main" id="{C1A31D36-D358-74DF-1028-D92C979B13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0492" y="606696"/>
            <a:ext cx="4568117" cy="1737360"/>
          </a:xfrm>
          <a:prstGeom prst="rect">
            <a:avLst/>
          </a:prstGeom>
        </p:spPr>
      </p:pic>
    </p:spTree>
    <p:extLst>
      <p:ext uri="{BB962C8B-B14F-4D97-AF65-F5344CB8AC3E}">
        <p14:creationId xmlns:p14="http://schemas.microsoft.com/office/powerpoint/2010/main" val="234942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par>
                                <p:cTn id="24" presetID="16" presetClass="entr" presetSubtype="2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par>
                                <p:cTn id="41" presetID="16" presetClass="entr" presetSubtype="21"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16" presetClass="entr" presetSubtype="21"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5">
                                            <p:txEl>
                                              <p:pRg st="0" end="0"/>
                                            </p:txEl>
                                          </p:spTgt>
                                        </p:tgtEl>
                                        <p:attrNameLst>
                                          <p:attrName>style.visibility</p:attrName>
                                        </p:attrNameLst>
                                      </p:cBhvr>
                                      <p:to>
                                        <p:strVal val="visible"/>
                                      </p:to>
                                    </p:set>
                                    <p:animEffect transition="in" filter="barn(inVertical)">
                                      <p:cBhvr>
                                        <p:cTn id="57" dur="500"/>
                                        <p:tgtEl>
                                          <p:spTgt spid="25">
                                            <p:txEl>
                                              <p:pRg st="0" end="0"/>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25">
                                            <p:txEl>
                                              <p:pRg st="1" end="1"/>
                                            </p:txEl>
                                          </p:spTgt>
                                        </p:tgtEl>
                                        <p:attrNameLst>
                                          <p:attrName>style.visibility</p:attrName>
                                        </p:attrNameLst>
                                      </p:cBhvr>
                                      <p:to>
                                        <p:strVal val="visible"/>
                                      </p:to>
                                    </p:set>
                                    <p:animEffect transition="in" filter="barn(inVertical)">
                                      <p:cBhvr>
                                        <p:cTn id="60" dur="500"/>
                                        <p:tgtEl>
                                          <p:spTgt spid="25">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5">
                                            <p:txEl>
                                              <p:pRg st="2" end="2"/>
                                            </p:txEl>
                                          </p:spTgt>
                                        </p:tgtEl>
                                        <p:attrNameLst>
                                          <p:attrName>style.visibility</p:attrName>
                                        </p:attrNameLst>
                                      </p:cBhvr>
                                      <p:to>
                                        <p:strVal val="visible"/>
                                      </p:to>
                                    </p:set>
                                    <p:animEffect transition="in" filter="barn(inVertical)">
                                      <p:cBhvr>
                                        <p:cTn id="65" dur="500"/>
                                        <p:tgtEl>
                                          <p:spTgt spid="25">
                                            <p:txEl>
                                              <p:pRg st="2" end="2"/>
                                            </p:txEl>
                                          </p:spTgt>
                                        </p:tgtEl>
                                      </p:cBhvr>
                                    </p:animEffect>
                                  </p:childTnLst>
                                </p:cTn>
                              </p:par>
                              <p:par>
                                <p:cTn id="66" presetID="16" presetClass="entr" presetSubtype="21" fill="hold" nodeType="withEffect">
                                  <p:stCondLst>
                                    <p:cond delay="0"/>
                                  </p:stCondLst>
                                  <p:childTnLst>
                                    <p:set>
                                      <p:cBhvr>
                                        <p:cTn id="67" dur="1" fill="hold">
                                          <p:stCondLst>
                                            <p:cond delay="0"/>
                                          </p:stCondLst>
                                        </p:cTn>
                                        <p:tgtEl>
                                          <p:spTgt spid="25">
                                            <p:txEl>
                                              <p:pRg st="3" end="3"/>
                                            </p:txEl>
                                          </p:spTgt>
                                        </p:tgtEl>
                                        <p:attrNameLst>
                                          <p:attrName>style.visibility</p:attrName>
                                        </p:attrNameLst>
                                      </p:cBhvr>
                                      <p:to>
                                        <p:strVal val="visible"/>
                                      </p:to>
                                    </p:set>
                                    <p:animEffect transition="in" filter="barn(inVertical)">
                                      <p:cBhvr>
                                        <p:cTn id="68" dur="500"/>
                                        <p:tgtEl>
                                          <p:spTgt spid="25">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25">
                                            <p:txEl>
                                              <p:pRg st="4" end="4"/>
                                            </p:txEl>
                                          </p:spTgt>
                                        </p:tgtEl>
                                        <p:attrNameLst>
                                          <p:attrName>style.visibility</p:attrName>
                                        </p:attrNameLst>
                                      </p:cBhvr>
                                      <p:to>
                                        <p:strVal val="visible"/>
                                      </p:to>
                                    </p:set>
                                    <p:animEffect transition="in" filter="barn(inVertical)">
                                      <p:cBhvr>
                                        <p:cTn id="73" dur="500"/>
                                        <p:tgtEl>
                                          <p:spTgt spid="25">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25">
                                            <p:txEl>
                                              <p:pRg st="5" end="5"/>
                                            </p:txEl>
                                          </p:spTgt>
                                        </p:tgtEl>
                                        <p:attrNameLst>
                                          <p:attrName>style.visibility</p:attrName>
                                        </p:attrNameLst>
                                      </p:cBhvr>
                                      <p:to>
                                        <p:strVal val="visible"/>
                                      </p:to>
                                    </p:set>
                                    <p:animEffect transition="in" filter="barn(inVertical)">
                                      <p:cBhvr>
                                        <p:cTn id="78" dur="500"/>
                                        <p:tgtEl>
                                          <p:spTgt spid="25">
                                            <p:txEl>
                                              <p:pRg st="5" end="5"/>
                                            </p:txEl>
                                          </p:spTgt>
                                        </p:tgtEl>
                                      </p:cBhvr>
                                    </p:animEffect>
                                  </p:childTnLst>
                                </p:cTn>
                              </p:par>
                              <p:par>
                                <p:cTn id="79" presetID="16" presetClass="entr" presetSubtype="21" fill="hold" nodeType="withEffect">
                                  <p:stCondLst>
                                    <p:cond delay="0"/>
                                  </p:stCondLst>
                                  <p:childTnLst>
                                    <p:set>
                                      <p:cBhvr>
                                        <p:cTn id="80" dur="1" fill="hold">
                                          <p:stCondLst>
                                            <p:cond delay="0"/>
                                          </p:stCondLst>
                                        </p:cTn>
                                        <p:tgtEl>
                                          <p:spTgt spid="25">
                                            <p:txEl>
                                              <p:pRg st="6" end="6"/>
                                            </p:txEl>
                                          </p:spTgt>
                                        </p:tgtEl>
                                        <p:attrNameLst>
                                          <p:attrName>style.visibility</p:attrName>
                                        </p:attrNameLst>
                                      </p:cBhvr>
                                      <p:to>
                                        <p:strVal val="visible"/>
                                      </p:to>
                                    </p:set>
                                    <p:animEffect transition="in" filter="barn(inVertical)">
                                      <p:cBhvr>
                                        <p:cTn id="81" dur="500"/>
                                        <p:tgtEl>
                                          <p:spTgt spid="25">
                                            <p:txEl>
                                              <p:pRg st="6" end="6"/>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25">
                                            <p:txEl>
                                              <p:pRg st="7" end="7"/>
                                            </p:txEl>
                                          </p:spTgt>
                                        </p:tgtEl>
                                        <p:attrNameLst>
                                          <p:attrName>style.visibility</p:attrName>
                                        </p:attrNameLst>
                                      </p:cBhvr>
                                      <p:to>
                                        <p:strVal val="visible"/>
                                      </p:to>
                                    </p:set>
                                    <p:animEffect transition="in" filter="barn(inVertical)">
                                      <p:cBhvr>
                                        <p:cTn id="86" dur="500"/>
                                        <p:tgtEl>
                                          <p:spTgt spid="25">
                                            <p:txEl>
                                              <p:pRg st="7" end="7"/>
                                            </p:txEl>
                                          </p:spTgt>
                                        </p:tgtEl>
                                      </p:cBhvr>
                                    </p:animEffect>
                                  </p:childTnLst>
                                </p:cTn>
                              </p:par>
                              <p:par>
                                <p:cTn id="87" presetID="16" presetClass="entr" presetSubtype="21" fill="hold" nodeType="withEffect">
                                  <p:stCondLst>
                                    <p:cond delay="0"/>
                                  </p:stCondLst>
                                  <p:childTnLst>
                                    <p:set>
                                      <p:cBhvr>
                                        <p:cTn id="88" dur="1" fill="hold">
                                          <p:stCondLst>
                                            <p:cond delay="0"/>
                                          </p:stCondLst>
                                        </p:cTn>
                                        <p:tgtEl>
                                          <p:spTgt spid="25">
                                            <p:txEl>
                                              <p:pRg st="8" end="8"/>
                                            </p:txEl>
                                          </p:spTgt>
                                        </p:tgtEl>
                                        <p:attrNameLst>
                                          <p:attrName>style.visibility</p:attrName>
                                        </p:attrNameLst>
                                      </p:cBhvr>
                                      <p:to>
                                        <p:strVal val="visible"/>
                                      </p:to>
                                    </p:set>
                                    <p:animEffect transition="in" filter="barn(inVertical)">
                                      <p:cBhvr>
                                        <p:cTn id="89" dur="500"/>
                                        <p:tgtEl>
                                          <p:spTgt spid="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animBg="1"/>
      <p:bldP spid="10" grpId="0"/>
      <p:bldP spid="21" grpId="0"/>
      <p:bldP spid="22" grpId="0"/>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 y="-71717"/>
            <a:ext cx="12344400" cy="7010400"/>
          </a:xfrm>
          <a:prstGeom prst="rect">
            <a:avLst/>
          </a:prstGeom>
        </p:spPr>
      </p:pic>
      <p:sp>
        <p:nvSpPr>
          <p:cNvPr id="3" name="Rectangle 2">
            <a:extLst>
              <a:ext uri="{FF2B5EF4-FFF2-40B4-BE49-F238E27FC236}">
                <a16:creationId xmlns:a16="http://schemas.microsoft.com/office/drawing/2014/main" id="{78AF788A-717E-4138-67DF-AFE0277355FC}"/>
              </a:ext>
            </a:extLst>
          </p:cNvPr>
          <p:cNvSpPr/>
          <p:nvPr/>
        </p:nvSpPr>
        <p:spPr>
          <a:xfrm>
            <a:off x="4111850" y="251183"/>
            <a:ext cx="3098349" cy="584775"/>
          </a:xfrm>
          <a:prstGeom prst="rect">
            <a:avLst/>
          </a:prstGeom>
          <a:noFill/>
        </p:spPr>
        <p:txBody>
          <a:bodyPr wrap="none" lIns="91440" tIns="45720" rIns="91440" bIns="45720">
            <a:spAutoFit/>
          </a:bodyPr>
          <a:lstStyle/>
          <a:p>
            <a:pPr algn="ctr"/>
            <a:r>
              <a:rPr lang="en-US" sz="3200" b="0" cap="none" spc="0" dirty="0" err="1">
                <a:ln w="0"/>
                <a:solidFill>
                  <a:srgbClr val="FFFF00"/>
                </a:solidFill>
                <a:effectLst>
                  <a:outerShdw blurRad="38100" dist="25400" dir="5400000" algn="ctr" rotWithShape="0">
                    <a:srgbClr val="6E747A">
                      <a:alpha val="43000"/>
                    </a:srgbClr>
                  </a:outerShdw>
                </a:effectLst>
              </a:rPr>
              <a:t>Hoạt</a:t>
            </a:r>
            <a:r>
              <a:rPr lang="en-US" sz="3200" b="0" cap="none" spc="0" dirty="0">
                <a:ln w="0"/>
                <a:solidFill>
                  <a:srgbClr val="FFFF00"/>
                </a:solidFill>
                <a:effectLst>
                  <a:outerShdw blurRad="38100" dist="25400" dir="5400000" algn="ctr" rotWithShape="0">
                    <a:srgbClr val="6E747A">
                      <a:alpha val="43000"/>
                    </a:srgbClr>
                  </a:outerShdw>
                </a:effectLst>
              </a:rPr>
              <a:t> </a:t>
            </a:r>
            <a:r>
              <a:rPr lang="en-US" sz="3200" b="0" cap="none" spc="0" dirty="0" err="1">
                <a:ln w="0"/>
                <a:solidFill>
                  <a:srgbClr val="FFFF00"/>
                </a:solidFill>
                <a:effectLst>
                  <a:outerShdw blurRad="38100" dist="25400" dir="5400000" algn="ctr" rotWithShape="0">
                    <a:srgbClr val="6E747A">
                      <a:alpha val="43000"/>
                    </a:srgbClr>
                  </a:outerShdw>
                </a:effectLst>
              </a:rPr>
              <a:t>động</a:t>
            </a:r>
            <a:r>
              <a:rPr lang="en-US" sz="3200" b="0" cap="none" spc="0" dirty="0">
                <a:ln w="0"/>
                <a:solidFill>
                  <a:srgbClr val="FFFF00"/>
                </a:solidFill>
                <a:effectLst>
                  <a:outerShdw blurRad="38100" dist="25400" dir="5400000" algn="ctr" rotWithShape="0">
                    <a:srgbClr val="6E747A">
                      <a:alpha val="43000"/>
                    </a:srgbClr>
                  </a:outerShdw>
                </a:effectLst>
              </a:rPr>
              <a:t> </a:t>
            </a:r>
            <a:r>
              <a:rPr lang="en-US" sz="3200" b="0" cap="none" spc="0" dirty="0" err="1">
                <a:ln w="0"/>
                <a:solidFill>
                  <a:srgbClr val="FFFF00"/>
                </a:solidFill>
                <a:effectLst>
                  <a:outerShdw blurRad="38100" dist="25400" dir="5400000" algn="ctr" rotWithShape="0">
                    <a:srgbClr val="6E747A">
                      <a:alpha val="43000"/>
                    </a:srgbClr>
                  </a:outerShdw>
                </a:effectLst>
              </a:rPr>
              <a:t>nhóm</a:t>
            </a:r>
            <a:endParaRPr lang="en-US" sz="3200" b="0" cap="none" spc="0" dirty="0">
              <a:ln w="0"/>
              <a:solidFill>
                <a:srgbClr val="FFFF00"/>
              </a:solidFill>
              <a:effectLst>
                <a:outerShdw blurRad="38100" dist="25400" dir="5400000" algn="ctr" rotWithShape="0">
                  <a:srgbClr val="6E747A">
                    <a:alpha val="43000"/>
                  </a:srgbClr>
                </a:outerShdw>
              </a:effectLst>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5BE1E6B-5395-D082-0BBC-40ABF33CDA9B}"/>
                  </a:ext>
                </a:extLst>
              </p:cNvPr>
              <p:cNvSpPr txBox="1"/>
              <p:nvPr/>
            </p:nvSpPr>
            <p:spPr>
              <a:xfrm>
                <a:off x="440732" y="849589"/>
                <a:ext cx="11337429" cy="1399357"/>
              </a:xfrm>
              <a:prstGeom prst="rect">
                <a:avLst/>
              </a:prstGeom>
              <a:noFill/>
            </p:spPr>
            <p:txBody>
              <a:bodyPr wrap="square" rtlCol="0">
                <a:spAutoFit/>
              </a:bodyPr>
              <a:lstStyle/>
              <a:p>
                <a:r>
                  <a:rPr lang="en-US" sz="2800" b="1" i="1" dirty="0">
                    <a:solidFill>
                      <a:schemeClr val="bg1"/>
                    </a:solidFill>
                    <a:latin typeface="Times New Roman" panose="02020603050405020304" pitchFamily="18" charset="0"/>
                    <a:cs typeface="Times New Roman" panose="02020603050405020304" pitchFamily="18" charset="0"/>
                  </a:rPr>
                  <a:t>Luyện tập 1: Cho tam giác ABC bằng tam giác DEF (Hình 4.13). Biết rằng BC = 4cm, </a:t>
                </a:r>
                <a14:m>
                  <m:oMath xmlns:m="http://schemas.openxmlformats.org/officeDocument/2006/math">
                    <m:acc>
                      <m:accPr>
                        <m:chr m:val="̂"/>
                        <m:ctrlPr>
                          <a:rPr lang="en-US" sz="2800" b="1" i="1" smtClean="0">
                            <a:solidFill>
                              <a:schemeClr val="bg1"/>
                            </a:solidFill>
                            <a:latin typeface="Cambria Math" panose="02040503050406030204" pitchFamily="18" charset="0"/>
                            <a:cs typeface="Times New Roman" panose="02020603050405020304" pitchFamily="18" charset="0"/>
                          </a:rPr>
                        </m:ctrlPr>
                      </m:accPr>
                      <m:e>
                        <m:r>
                          <a:rPr lang="en-US" sz="2800" b="1" i="1" smtClean="0">
                            <a:solidFill>
                              <a:schemeClr val="bg1"/>
                            </a:solidFill>
                            <a:latin typeface="Cambria Math" panose="02040503050406030204" pitchFamily="18" charset="0"/>
                            <a:cs typeface="Times New Roman" panose="02020603050405020304" pitchFamily="18" charset="0"/>
                          </a:rPr>
                          <m:t>𝑨𝑩𝑪</m:t>
                        </m:r>
                      </m:e>
                    </m:acc>
                    <m:r>
                      <a:rPr lang="en-US" sz="2800" b="1" i="1" smtClean="0">
                        <a:solidFill>
                          <a:schemeClr val="bg1"/>
                        </a:solidFill>
                        <a:latin typeface="Cambria Math" panose="02040503050406030204" pitchFamily="18" charset="0"/>
                        <a:cs typeface="Times New Roman" panose="02020603050405020304" pitchFamily="18" charset="0"/>
                      </a:rPr>
                      <m:t>=</m:t>
                    </m:r>
                    <m:sSup>
                      <m:sSupPr>
                        <m:ctrlPr>
                          <a:rPr lang="en-US" sz="2800" b="1" i="1" smtClean="0">
                            <a:solidFill>
                              <a:schemeClr val="bg1"/>
                            </a:solidFill>
                            <a:latin typeface="Cambria Math" panose="02040503050406030204" pitchFamily="18" charset="0"/>
                            <a:cs typeface="Times New Roman" panose="02020603050405020304" pitchFamily="18" charset="0"/>
                          </a:rPr>
                        </m:ctrlPr>
                      </m:sSupPr>
                      <m:e>
                        <m:r>
                          <a:rPr lang="en-US" sz="2800" b="1" i="1" smtClean="0">
                            <a:solidFill>
                              <a:schemeClr val="bg1"/>
                            </a:solidFill>
                            <a:latin typeface="Cambria Math" panose="02040503050406030204" pitchFamily="18" charset="0"/>
                            <a:cs typeface="Times New Roman" panose="02020603050405020304" pitchFamily="18" charset="0"/>
                          </a:rPr>
                          <m:t>𝟒𝟎</m:t>
                        </m:r>
                      </m:e>
                      <m:sup>
                        <m:r>
                          <a:rPr lang="en-US" sz="2800" b="1" i="1" smtClean="0">
                            <a:solidFill>
                              <a:schemeClr val="bg1"/>
                            </a:solidFill>
                            <a:latin typeface="Cambria Math" panose="02040503050406030204" pitchFamily="18" charset="0"/>
                            <a:cs typeface="Times New Roman" panose="02020603050405020304" pitchFamily="18" charset="0"/>
                          </a:rPr>
                          <m:t>𝟎</m:t>
                        </m:r>
                      </m:sup>
                    </m:sSup>
                    <m:r>
                      <a:rPr lang="en-US" sz="2800" b="1" i="1" smtClean="0">
                        <a:solidFill>
                          <a:schemeClr val="bg1"/>
                        </a:solidFill>
                        <a:latin typeface="Cambria Math" panose="02040503050406030204" pitchFamily="18" charset="0"/>
                        <a:cs typeface="Times New Roman" panose="02020603050405020304" pitchFamily="18" charset="0"/>
                      </a:rPr>
                      <m:t>, </m:t>
                    </m:r>
                    <m:acc>
                      <m:accPr>
                        <m:chr m:val="̂"/>
                        <m:ctrlPr>
                          <a:rPr lang="en-US" sz="2800" b="1" i="1" smtClean="0">
                            <a:solidFill>
                              <a:schemeClr val="bg1"/>
                            </a:solidFill>
                            <a:latin typeface="Cambria Math" panose="02040503050406030204" pitchFamily="18" charset="0"/>
                            <a:cs typeface="Times New Roman" panose="02020603050405020304" pitchFamily="18" charset="0"/>
                          </a:rPr>
                        </m:ctrlPr>
                      </m:accPr>
                      <m:e>
                        <m:r>
                          <a:rPr lang="en-US" sz="2800" b="1" i="1" smtClean="0">
                            <a:solidFill>
                              <a:schemeClr val="bg1"/>
                            </a:solidFill>
                            <a:latin typeface="Cambria Math" panose="02040503050406030204" pitchFamily="18" charset="0"/>
                            <a:cs typeface="Times New Roman" panose="02020603050405020304" pitchFamily="18" charset="0"/>
                          </a:rPr>
                          <m:t>𝑨𝑪𝑩</m:t>
                        </m:r>
                      </m:e>
                    </m:acc>
                    <m:r>
                      <a:rPr lang="en-US" sz="2800" b="1" i="1" smtClean="0">
                        <a:solidFill>
                          <a:schemeClr val="bg1"/>
                        </a:solidFill>
                        <a:latin typeface="Cambria Math" panose="02040503050406030204" pitchFamily="18" charset="0"/>
                        <a:cs typeface="Times New Roman" panose="02020603050405020304" pitchFamily="18" charset="0"/>
                      </a:rPr>
                      <m:t>=</m:t>
                    </m:r>
                    <m:sSup>
                      <m:sSupPr>
                        <m:ctrlPr>
                          <a:rPr lang="en-US" sz="2800" b="1" i="1" smtClean="0">
                            <a:solidFill>
                              <a:schemeClr val="bg1"/>
                            </a:solidFill>
                            <a:latin typeface="Cambria Math" panose="02040503050406030204" pitchFamily="18" charset="0"/>
                            <a:cs typeface="Times New Roman" panose="02020603050405020304" pitchFamily="18" charset="0"/>
                          </a:rPr>
                        </m:ctrlPr>
                      </m:sSupPr>
                      <m:e>
                        <m:r>
                          <a:rPr lang="en-US" sz="2800" b="1" i="1" smtClean="0">
                            <a:solidFill>
                              <a:schemeClr val="bg1"/>
                            </a:solidFill>
                            <a:latin typeface="Cambria Math" panose="02040503050406030204" pitchFamily="18" charset="0"/>
                            <a:cs typeface="Times New Roman" panose="02020603050405020304" pitchFamily="18" charset="0"/>
                          </a:rPr>
                          <m:t>𝟔𝟎</m:t>
                        </m:r>
                      </m:e>
                      <m:sup>
                        <m:r>
                          <a:rPr lang="en-US" sz="2800" b="1" i="1" smtClean="0">
                            <a:solidFill>
                              <a:schemeClr val="bg1"/>
                            </a:solidFill>
                            <a:latin typeface="Cambria Math" panose="02040503050406030204" pitchFamily="18" charset="0"/>
                            <a:cs typeface="Times New Roman" panose="02020603050405020304" pitchFamily="18" charset="0"/>
                          </a:rPr>
                          <m:t>𝟎</m:t>
                        </m:r>
                      </m:sup>
                    </m:sSup>
                  </m:oMath>
                </a14:m>
                <a:r>
                  <a:rPr lang="en-US" sz="2800" b="1" i="1" dirty="0">
                    <a:solidFill>
                      <a:schemeClr val="bg1"/>
                    </a:solidFill>
                    <a:latin typeface="Times New Roman" panose="02020603050405020304" pitchFamily="18" charset="0"/>
                    <a:cs typeface="Times New Roman" panose="02020603050405020304" pitchFamily="18" charset="0"/>
                  </a:rPr>
                  <a:t>. Hãy tính độ dài đoạn thẳng EF và số đo góc EDF.</a:t>
                </a:r>
              </a:p>
            </p:txBody>
          </p:sp>
        </mc:Choice>
        <mc:Fallback>
          <p:sp>
            <p:nvSpPr>
              <p:cNvPr id="4" name="TextBox 3">
                <a:extLst>
                  <a:ext uri="{FF2B5EF4-FFF2-40B4-BE49-F238E27FC236}">
                    <a16:creationId xmlns:a16="http://schemas.microsoft.com/office/drawing/2014/main" id="{C5BE1E6B-5395-D082-0BBC-40ABF33CDA9B}"/>
                  </a:ext>
                </a:extLst>
              </p:cNvPr>
              <p:cNvSpPr txBox="1">
                <a:spLocks noRot="1" noChangeAspect="1" noMove="1" noResize="1" noEditPoints="1" noAdjustHandles="1" noChangeArrowheads="1" noChangeShapeType="1" noTextEdit="1"/>
              </p:cNvSpPr>
              <p:nvPr/>
            </p:nvSpPr>
            <p:spPr>
              <a:xfrm>
                <a:off x="440732" y="849589"/>
                <a:ext cx="11337429" cy="1399357"/>
              </a:xfrm>
              <a:prstGeom prst="rect">
                <a:avLst/>
              </a:prstGeom>
              <a:blipFill>
                <a:blip r:embed="rId3"/>
                <a:stretch>
                  <a:fillRect l="-1075" t="-4348" r="-699" b="-1130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563DC0E-8396-711D-20E7-8308CD4BD342}"/>
              </a:ext>
            </a:extLst>
          </p:cNvPr>
          <p:cNvSpPr txBox="1"/>
          <p:nvPr/>
        </p:nvSpPr>
        <p:spPr>
          <a:xfrm>
            <a:off x="539929" y="2155145"/>
            <a:ext cx="1868556" cy="523220"/>
          </a:xfrm>
          <a:prstGeom prst="rect">
            <a:avLst/>
          </a:prstGeom>
          <a:noFill/>
        </p:spPr>
        <p:txBody>
          <a:bodyPr wrap="square" rtlCol="0">
            <a:spAutoFit/>
          </a:bodyPr>
          <a:lstStyle/>
          <a:p>
            <a:r>
              <a:rPr lang="en-US" sz="2800" b="1" i="1" dirty="0" err="1">
                <a:solidFill>
                  <a:srgbClr val="FFFF00"/>
                </a:solidFill>
                <a:latin typeface="Times New Roman" panose="02020603050405020304" pitchFamily="18" charset="0"/>
                <a:cs typeface="Times New Roman" panose="02020603050405020304" pitchFamily="18" charset="0"/>
              </a:rPr>
              <a:t>Giải</a:t>
            </a:r>
            <a:r>
              <a:rPr lang="en-US" sz="2800" b="1" i="1" dirty="0">
                <a:solidFill>
                  <a:srgbClr val="FFFF00"/>
                </a:solidFill>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A072F0F-278C-8826-349F-39617E654FDA}"/>
                  </a:ext>
                </a:extLst>
              </p:cNvPr>
              <p:cNvSpPr txBox="1"/>
              <p:nvPr/>
            </p:nvSpPr>
            <p:spPr>
              <a:xfrm>
                <a:off x="539929" y="2960395"/>
                <a:ext cx="10644906" cy="3207673"/>
              </a:xfrm>
              <a:prstGeom prst="rect">
                <a:avLst/>
              </a:prstGeom>
              <a:no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Vì </a:t>
                </a:r>
                <a14:m>
                  <m:oMath xmlns:m="http://schemas.openxmlformats.org/officeDocument/2006/math">
                    <m:r>
                      <a:rPr lang="en-US" sz="280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sz="28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8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𝐷𝐸𝐹</m:t>
                    </m:r>
                    <m:r>
                      <a:rPr lang="en-US" sz="28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800" dirty="0">
                    <a:solidFill>
                      <a:schemeClr val="bg1"/>
                    </a:solidFill>
                    <a:latin typeface="Times New Roman" panose="02020603050405020304" pitchFamily="18" charset="0"/>
                    <a:cs typeface="Times New Roman" panose="02020603050405020304" pitchFamily="18" charset="0"/>
                  </a:rPr>
                  <a:t>(</a:t>
                </a:r>
                <a:r>
                  <a:rPr lang="en-US" sz="2800" dirty="0" err="1">
                    <a:solidFill>
                      <a:schemeClr val="bg1"/>
                    </a:solidFill>
                    <a:latin typeface="Times New Roman" panose="02020603050405020304" pitchFamily="18" charset="0"/>
                    <a:cs typeface="Times New Roman" panose="02020603050405020304" pitchFamily="18" charset="0"/>
                  </a:rPr>
                  <a:t>gt</a:t>
                </a:r>
                <a:r>
                  <a:rPr lang="en-US" sz="2800" dirty="0">
                    <a:solidFill>
                      <a:schemeClr val="bg1"/>
                    </a:solidFill>
                    <a:latin typeface="Times New Roman" panose="02020603050405020304" pitchFamily="18" charset="0"/>
                    <a:cs typeface="Times New Roman" panose="02020603050405020304" pitchFamily="18" charset="0"/>
                  </a:rPr>
                  <a:t>) </a:t>
                </a:r>
              </a:p>
              <a:p>
                <a:r>
                  <a:rPr lang="en-US" sz="2800" dirty="0">
                    <a:solidFill>
                      <a:schemeClr val="bg1"/>
                    </a:solidFill>
                    <a:latin typeface="Times New Roman" panose="02020603050405020304" pitchFamily="18" charset="0"/>
                    <a:cs typeface="Times New Roman" panose="02020603050405020304" pitchFamily="18" charset="0"/>
                  </a:rPr>
                  <a:t>Nên EF = BC (hai cạnh tương ứng)</a:t>
                </a:r>
              </a:p>
              <a:p>
                <a14:m>
                  <m:oMath xmlns:m="http://schemas.openxmlformats.org/officeDocument/2006/math">
                    <m:acc>
                      <m:accPr>
                        <m:chr m:val="̂"/>
                        <m:ctrlPr>
                          <a:rPr lang="en-US" sz="280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𝐴</m:t>
                        </m:r>
                      </m:e>
                    </m:acc>
                    <m:r>
                      <a:rPr lang="en-US" sz="2800" b="0" i="1" smtClean="0">
                        <a:solidFill>
                          <a:schemeClr val="bg1"/>
                        </a:solidFill>
                        <a:latin typeface="Cambria Math" panose="02040503050406030204" pitchFamily="18" charset="0"/>
                        <a:cs typeface="Times New Roman" panose="02020603050405020304" pitchFamily="18" charset="0"/>
                      </a:rPr>
                      <m:t>=</m:t>
                    </m:r>
                    <m:acc>
                      <m:accPr>
                        <m:chr m:val="̂"/>
                        <m:ctrlPr>
                          <a:rPr lang="en-US" sz="2800" b="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𝐸𝐷𝐹</m:t>
                        </m:r>
                      </m:e>
                    </m:acc>
                  </m:oMath>
                </a14:m>
                <a:r>
                  <a:rPr lang="en-US" sz="2800" dirty="0">
                    <a:solidFill>
                      <a:schemeClr val="bg1"/>
                    </a:solidFill>
                    <a:latin typeface="Times New Roman" panose="02020603050405020304" pitchFamily="18" charset="0"/>
                    <a:cs typeface="Times New Roman" panose="02020603050405020304" pitchFamily="18" charset="0"/>
                  </a:rPr>
                  <a:t> (hai góc tương ứng)</a:t>
                </a:r>
              </a:p>
              <a:p>
                <a:r>
                  <a:rPr lang="en-US" sz="2800" dirty="0" err="1">
                    <a:solidFill>
                      <a:schemeClr val="bg1"/>
                    </a:solidFill>
                    <a:latin typeface="Times New Roman" panose="02020603050405020304" pitchFamily="18" charset="0"/>
                    <a:cs typeface="Times New Roman" panose="02020603050405020304" pitchFamily="18" charset="0"/>
                  </a:rPr>
                  <a:t>Mà</a:t>
                </a:r>
                <a:r>
                  <a:rPr lang="en-US" sz="2800" dirty="0">
                    <a:solidFill>
                      <a:schemeClr val="bg1"/>
                    </a:solidFill>
                    <a:latin typeface="Times New Roman" panose="02020603050405020304" pitchFamily="18" charset="0"/>
                    <a:cs typeface="Times New Roman" panose="02020603050405020304" pitchFamily="18" charset="0"/>
                  </a:rPr>
                  <a:t> BC = 4cm (</a:t>
                </a:r>
                <a:r>
                  <a:rPr lang="en-US" sz="2800" dirty="0" err="1">
                    <a:solidFill>
                      <a:schemeClr val="bg1"/>
                    </a:solidFill>
                    <a:latin typeface="Times New Roman" panose="02020603050405020304" pitchFamily="18" charset="0"/>
                    <a:cs typeface="Times New Roman" panose="02020603050405020304" pitchFamily="18" charset="0"/>
                  </a:rPr>
                  <a:t>gt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nên</a:t>
                </a:r>
                <a:r>
                  <a:rPr lang="en-US" sz="2800" dirty="0">
                    <a:solidFill>
                      <a:schemeClr val="bg1"/>
                    </a:solidFill>
                    <a:latin typeface="Times New Roman" panose="02020603050405020304" pitchFamily="18" charset="0"/>
                    <a:cs typeface="Times New Roman" panose="02020603050405020304" pitchFamily="18" charset="0"/>
                  </a:rPr>
                  <a:t> EF = BC = 4 cm.</a:t>
                </a:r>
              </a:p>
              <a:p>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80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sz="28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800" dirty="0">
                    <a:solidFill>
                      <a:schemeClr val="bg1"/>
                    </a:solidFill>
                    <a:latin typeface="Times New Roman" panose="02020603050405020304" pitchFamily="18" charset="0"/>
                    <a:cs typeface="Times New Roman" panose="02020603050405020304" pitchFamily="18" charset="0"/>
                  </a:rPr>
                  <a:t>ta </a:t>
                </a:r>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𝐴</m:t>
                        </m:r>
                      </m:e>
                    </m:acc>
                    <m:r>
                      <a:rPr lang="en-US" sz="2800" b="0" i="1" smtClean="0">
                        <a:solidFill>
                          <a:schemeClr val="bg1"/>
                        </a:solidFill>
                        <a:latin typeface="Cambria Math" panose="02040503050406030204" pitchFamily="18" charset="0"/>
                        <a:cs typeface="Times New Roman" panose="02020603050405020304" pitchFamily="18" charset="0"/>
                      </a:rPr>
                      <m:t>+</m:t>
                    </m:r>
                    <m:acc>
                      <m:accPr>
                        <m:chr m:val="̂"/>
                        <m:ctrlPr>
                          <a:rPr lang="en-US" sz="2800" b="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𝐵</m:t>
                        </m:r>
                      </m:e>
                    </m:acc>
                    <m:r>
                      <a:rPr lang="en-US" sz="2800" b="0" i="1" smtClean="0">
                        <a:solidFill>
                          <a:schemeClr val="bg1"/>
                        </a:solidFill>
                        <a:latin typeface="Cambria Math" panose="02040503050406030204" pitchFamily="18" charset="0"/>
                        <a:cs typeface="Times New Roman" panose="02020603050405020304" pitchFamily="18" charset="0"/>
                      </a:rPr>
                      <m:t>+</m:t>
                    </m:r>
                    <m:acc>
                      <m:accPr>
                        <m:chr m:val="̂"/>
                        <m:ctrlPr>
                          <a:rPr lang="en-US" sz="2800" b="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𝐶</m:t>
                        </m:r>
                      </m:e>
                    </m:acc>
                    <m:r>
                      <a:rPr lang="en-US" sz="2800" b="0" i="1" smtClean="0">
                        <a:solidFill>
                          <a:schemeClr val="bg1"/>
                        </a:solidFill>
                        <a:latin typeface="Cambria Math" panose="02040503050406030204" pitchFamily="18" charset="0"/>
                        <a:cs typeface="Times New Roman" panose="02020603050405020304" pitchFamily="18" charset="0"/>
                      </a:rPr>
                      <m:t>=</m:t>
                    </m:r>
                    <m:sSup>
                      <m:sSupPr>
                        <m:ctrlPr>
                          <a:rPr lang="en-US" sz="2800" b="0" i="1" smtClean="0">
                            <a:solidFill>
                              <a:schemeClr val="bg1"/>
                            </a:solidFill>
                            <a:latin typeface="Cambria Math" panose="02040503050406030204" pitchFamily="18" charset="0"/>
                            <a:cs typeface="Times New Roman" panose="02020603050405020304" pitchFamily="18" charset="0"/>
                          </a:rPr>
                        </m:ctrlPr>
                      </m:sSupPr>
                      <m:e>
                        <m:r>
                          <a:rPr lang="en-US" sz="2800" b="0" i="1" smtClean="0">
                            <a:solidFill>
                              <a:schemeClr val="bg1"/>
                            </a:solidFill>
                            <a:latin typeface="Cambria Math" panose="02040503050406030204" pitchFamily="18" charset="0"/>
                            <a:cs typeface="Times New Roman" panose="02020603050405020304" pitchFamily="18" charset="0"/>
                          </a:rPr>
                          <m:t>180</m:t>
                        </m:r>
                      </m:e>
                      <m:sup>
                        <m:r>
                          <a:rPr lang="en-US" sz="2800" b="0" i="1" smtClean="0">
                            <a:solidFill>
                              <a:schemeClr val="bg1"/>
                            </a:solidFill>
                            <a:latin typeface="Cambria Math" panose="02040503050406030204" pitchFamily="18" charset="0"/>
                            <a:cs typeface="Times New Roman" panose="02020603050405020304" pitchFamily="18" charset="0"/>
                          </a:rPr>
                          <m:t>0</m:t>
                        </m:r>
                      </m:sup>
                    </m:sSup>
                    <m:r>
                      <a:rPr lang="en-US" sz="2800" b="0" i="1" smtClean="0">
                        <a:solidFill>
                          <a:schemeClr val="bg1"/>
                        </a:solidFill>
                        <a:latin typeface="Cambria Math" panose="02040503050406030204" pitchFamily="18" charset="0"/>
                        <a:cs typeface="Times New Roman" panose="02020603050405020304" pitchFamily="18" charset="0"/>
                      </a:rPr>
                      <m:t> </m:t>
                    </m:r>
                    <m:r>
                      <a:rPr lang="en-US" sz="2800" b="0" i="1" smtClean="0">
                        <a:solidFill>
                          <a:schemeClr val="bg1"/>
                        </a:solidFill>
                        <a:latin typeface="Cambria Math" panose="02040503050406030204" pitchFamily="18" charset="0"/>
                        <a:cs typeface="Times New Roman" panose="02020603050405020304" pitchFamily="18" charset="0"/>
                      </a:rPr>
                      <m:t>𝑛</m:t>
                    </m:r>
                    <m:r>
                      <a:rPr lang="en-US" sz="2800" b="0" i="1" smtClean="0">
                        <a:solidFill>
                          <a:schemeClr val="bg1"/>
                        </a:solidFill>
                        <a:latin typeface="Cambria Math" panose="02040503050406030204" pitchFamily="18" charset="0"/>
                        <a:cs typeface="Times New Roman" panose="02020603050405020304" pitchFamily="18" charset="0"/>
                      </a:rPr>
                      <m:t>ê</m:t>
                    </m:r>
                    <m:r>
                      <a:rPr lang="en-US" sz="2800" b="0" i="1" smtClean="0">
                        <a:solidFill>
                          <a:schemeClr val="bg1"/>
                        </a:solidFill>
                        <a:latin typeface="Cambria Math" panose="02040503050406030204" pitchFamily="18" charset="0"/>
                        <a:cs typeface="Times New Roman" panose="02020603050405020304" pitchFamily="18" charset="0"/>
                      </a:rPr>
                      <m:t>𝑛</m:t>
                    </m:r>
                  </m:oMath>
                </a14:m>
                <a:endParaRPr lang="en-US" sz="2800" b="0" i="1" dirty="0">
                  <a:solidFill>
                    <a:schemeClr val="bg1"/>
                  </a:solidFill>
                  <a:latin typeface="Cambria Math" panose="02040503050406030204" pitchFamily="18" charset="0"/>
                  <a:cs typeface="Times New Roman" panose="02020603050405020304" pitchFamily="18" charset="0"/>
                </a:endParaRPr>
              </a:p>
              <a:p>
                <a14:m>
                  <m:oMath xmlns:m="http://schemas.openxmlformats.org/officeDocument/2006/math">
                    <m:acc>
                      <m:accPr>
                        <m:chr m:val="̂"/>
                        <m:ctrlPr>
                          <a:rPr lang="en-US" sz="2800" b="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𝐴</m:t>
                        </m:r>
                      </m:e>
                    </m:acc>
                    <m:r>
                      <a:rPr lang="en-US" sz="2800" b="0" i="1" smtClean="0">
                        <a:solidFill>
                          <a:schemeClr val="bg1"/>
                        </a:solidFill>
                        <a:latin typeface="Cambria Math" panose="02040503050406030204" pitchFamily="18" charset="0"/>
                        <a:cs typeface="Times New Roman" panose="02020603050405020304" pitchFamily="18" charset="0"/>
                      </a:rPr>
                      <m:t>=</m:t>
                    </m:r>
                    <m:sSup>
                      <m:sSupPr>
                        <m:ctrlPr>
                          <a:rPr lang="en-US" sz="2800" b="0" i="1" smtClean="0">
                            <a:solidFill>
                              <a:schemeClr val="bg1"/>
                            </a:solidFill>
                            <a:latin typeface="Cambria Math" panose="02040503050406030204" pitchFamily="18" charset="0"/>
                            <a:cs typeface="Times New Roman" panose="02020603050405020304" pitchFamily="18" charset="0"/>
                          </a:rPr>
                        </m:ctrlPr>
                      </m:sSupPr>
                      <m:e>
                        <m:r>
                          <a:rPr lang="en-US" sz="2800" b="0" i="1" smtClean="0">
                            <a:solidFill>
                              <a:schemeClr val="bg1"/>
                            </a:solidFill>
                            <a:latin typeface="Cambria Math" panose="02040503050406030204" pitchFamily="18" charset="0"/>
                            <a:cs typeface="Times New Roman" panose="02020603050405020304" pitchFamily="18" charset="0"/>
                          </a:rPr>
                          <m:t>180</m:t>
                        </m:r>
                      </m:e>
                      <m:sup>
                        <m:r>
                          <a:rPr lang="en-US" sz="2800" b="0" i="1" smtClean="0">
                            <a:solidFill>
                              <a:schemeClr val="bg1"/>
                            </a:solidFill>
                            <a:latin typeface="Cambria Math" panose="02040503050406030204" pitchFamily="18" charset="0"/>
                            <a:cs typeface="Times New Roman" panose="02020603050405020304" pitchFamily="18" charset="0"/>
                          </a:rPr>
                          <m:t>0</m:t>
                        </m:r>
                      </m:sup>
                    </m:sSup>
                    <m:r>
                      <a:rPr lang="en-US" sz="2800" b="0" i="1" smtClean="0">
                        <a:solidFill>
                          <a:schemeClr val="bg1"/>
                        </a:solidFill>
                        <a:latin typeface="Cambria Math" panose="02040503050406030204" pitchFamily="18" charset="0"/>
                        <a:cs typeface="Times New Roman" panose="02020603050405020304" pitchFamily="18" charset="0"/>
                      </a:rPr>
                      <m:t>−</m:t>
                    </m:r>
                    <m:d>
                      <m:dPr>
                        <m:ctrlPr>
                          <a:rPr lang="en-US" sz="2800" b="0" i="1" smtClean="0">
                            <a:solidFill>
                              <a:schemeClr val="bg1"/>
                            </a:solidFill>
                            <a:latin typeface="Cambria Math" panose="02040503050406030204" pitchFamily="18" charset="0"/>
                            <a:cs typeface="Times New Roman" panose="02020603050405020304" pitchFamily="18" charset="0"/>
                          </a:rPr>
                        </m:ctrlPr>
                      </m:dPr>
                      <m:e>
                        <m:acc>
                          <m:accPr>
                            <m:chr m:val="̂"/>
                            <m:ctrlPr>
                              <a:rPr lang="en-US" sz="2800" b="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𝐵</m:t>
                            </m:r>
                          </m:e>
                        </m:acc>
                        <m:r>
                          <a:rPr lang="en-US" sz="2800" b="0" i="1" smtClean="0">
                            <a:solidFill>
                              <a:schemeClr val="bg1"/>
                            </a:solidFill>
                            <a:latin typeface="Cambria Math" panose="02040503050406030204" pitchFamily="18" charset="0"/>
                            <a:cs typeface="Times New Roman" panose="02020603050405020304" pitchFamily="18" charset="0"/>
                          </a:rPr>
                          <m:t>+</m:t>
                        </m:r>
                        <m:acc>
                          <m:accPr>
                            <m:chr m:val="̂"/>
                            <m:ctrlPr>
                              <a:rPr lang="en-US" sz="2800" b="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𝐶</m:t>
                            </m:r>
                          </m:e>
                        </m:acc>
                      </m:e>
                    </m:d>
                    <m:r>
                      <a:rPr lang="en-US" sz="2800" b="0" i="1" smtClean="0">
                        <a:solidFill>
                          <a:schemeClr val="bg1"/>
                        </a:solidFill>
                        <a:latin typeface="Cambria Math" panose="02040503050406030204" pitchFamily="18" charset="0"/>
                        <a:cs typeface="Times New Roman" panose="02020603050405020304" pitchFamily="18" charset="0"/>
                      </a:rPr>
                      <m:t>= </m:t>
                    </m:r>
                    <m:sSup>
                      <m:sSupPr>
                        <m:ctrlPr>
                          <a:rPr lang="en-US" sz="2800" b="0" i="1" smtClean="0">
                            <a:solidFill>
                              <a:schemeClr val="bg1"/>
                            </a:solidFill>
                            <a:latin typeface="Cambria Math" panose="02040503050406030204" pitchFamily="18" charset="0"/>
                            <a:cs typeface="Times New Roman" panose="02020603050405020304" pitchFamily="18" charset="0"/>
                          </a:rPr>
                        </m:ctrlPr>
                      </m:sSupPr>
                      <m:e>
                        <m:r>
                          <a:rPr lang="en-US" sz="2800" b="0" i="1" smtClean="0">
                            <a:solidFill>
                              <a:schemeClr val="bg1"/>
                            </a:solidFill>
                            <a:latin typeface="Cambria Math" panose="02040503050406030204" pitchFamily="18" charset="0"/>
                            <a:cs typeface="Times New Roman" panose="02020603050405020304" pitchFamily="18" charset="0"/>
                          </a:rPr>
                          <m:t>180</m:t>
                        </m:r>
                      </m:e>
                      <m:sup>
                        <m:r>
                          <a:rPr lang="en-US" sz="2800" b="0" i="1" smtClean="0">
                            <a:solidFill>
                              <a:schemeClr val="bg1"/>
                            </a:solidFill>
                            <a:latin typeface="Cambria Math" panose="02040503050406030204" pitchFamily="18" charset="0"/>
                            <a:cs typeface="Times New Roman" panose="02020603050405020304" pitchFamily="18" charset="0"/>
                          </a:rPr>
                          <m:t>0</m:t>
                        </m:r>
                      </m:sup>
                    </m:sSup>
                    <m:r>
                      <a:rPr lang="en-US" sz="2800" b="0" i="1" smtClean="0">
                        <a:solidFill>
                          <a:schemeClr val="bg1"/>
                        </a:solidFill>
                        <a:latin typeface="Cambria Math" panose="02040503050406030204" pitchFamily="18" charset="0"/>
                        <a:cs typeface="Times New Roman" panose="02020603050405020304" pitchFamily="18" charset="0"/>
                      </a:rPr>
                      <m:t>−</m:t>
                    </m:r>
                    <m:d>
                      <m:dPr>
                        <m:ctrlPr>
                          <a:rPr lang="en-US" sz="2800" b="0" i="1" smtClean="0">
                            <a:solidFill>
                              <a:schemeClr val="bg1"/>
                            </a:solidFill>
                            <a:latin typeface="Cambria Math" panose="02040503050406030204" pitchFamily="18" charset="0"/>
                            <a:cs typeface="Times New Roman" panose="02020603050405020304" pitchFamily="18" charset="0"/>
                          </a:rPr>
                        </m:ctrlPr>
                      </m:dPr>
                      <m:e>
                        <m:sSup>
                          <m:sSupPr>
                            <m:ctrlPr>
                              <a:rPr lang="en-US" sz="2800" b="0" i="1" smtClean="0">
                                <a:solidFill>
                                  <a:schemeClr val="bg1"/>
                                </a:solidFill>
                                <a:latin typeface="Cambria Math" panose="02040503050406030204" pitchFamily="18" charset="0"/>
                                <a:cs typeface="Times New Roman" panose="02020603050405020304" pitchFamily="18" charset="0"/>
                              </a:rPr>
                            </m:ctrlPr>
                          </m:sSupPr>
                          <m:e>
                            <m:r>
                              <a:rPr lang="en-US" sz="2800" b="0" i="1" smtClean="0">
                                <a:solidFill>
                                  <a:schemeClr val="bg1"/>
                                </a:solidFill>
                                <a:latin typeface="Cambria Math" panose="02040503050406030204" pitchFamily="18" charset="0"/>
                                <a:cs typeface="Times New Roman" panose="02020603050405020304" pitchFamily="18" charset="0"/>
                              </a:rPr>
                              <m:t>40</m:t>
                            </m:r>
                          </m:e>
                          <m:sup>
                            <m:r>
                              <a:rPr lang="en-US" sz="2800" b="0" i="1" smtClean="0">
                                <a:solidFill>
                                  <a:schemeClr val="bg1"/>
                                </a:solidFill>
                                <a:latin typeface="Cambria Math" panose="02040503050406030204" pitchFamily="18" charset="0"/>
                                <a:cs typeface="Times New Roman" panose="02020603050405020304" pitchFamily="18" charset="0"/>
                              </a:rPr>
                              <m:t>0</m:t>
                            </m:r>
                          </m:sup>
                        </m:sSup>
                        <m:r>
                          <a:rPr lang="en-US" sz="2800" b="0" i="1" smtClean="0">
                            <a:solidFill>
                              <a:schemeClr val="bg1"/>
                            </a:solidFill>
                            <a:latin typeface="Cambria Math" panose="02040503050406030204" pitchFamily="18" charset="0"/>
                            <a:cs typeface="Times New Roman" panose="02020603050405020304" pitchFamily="18" charset="0"/>
                          </a:rPr>
                          <m:t>+</m:t>
                        </m:r>
                        <m:sSup>
                          <m:sSupPr>
                            <m:ctrlPr>
                              <a:rPr lang="en-US" sz="2800" b="0" i="1" smtClean="0">
                                <a:solidFill>
                                  <a:schemeClr val="bg1"/>
                                </a:solidFill>
                                <a:latin typeface="Cambria Math" panose="02040503050406030204" pitchFamily="18" charset="0"/>
                                <a:cs typeface="Times New Roman" panose="02020603050405020304" pitchFamily="18" charset="0"/>
                              </a:rPr>
                            </m:ctrlPr>
                          </m:sSupPr>
                          <m:e>
                            <m:r>
                              <a:rPr lang="en-US" sz="2800" b="0" i="1" smtClean="0">
                                <a:solidFill>
                                  <a:schemeClr val="bg1"/>
                                </a:solidFill>
                                <a:latin typeface="Cambria Math" panose="02040503050406030204" pitchFamily="18" charset="0"/>
                                <a:cs typeface="Times New Roman" panose="02020603050405020304" pitchFamily="18" charset="0"/>
                              </a:rPr>
                              <m:t>60</m:t>
                            </m:r>
                          </m:e>
                          <m:sup>
                            <m:r>
                              <a:rPr lang="en-US" sz="2800" b="0" i="1" smtClean="0">
                                <a:solidFill>
                                  <a:schemeClr val="bg1"/>
                                </a:solidFill>
                                <a:latin typeface="Cambria Math" panose="02040503050406030204" pitchFamily="18" charset="0"/>
                                <a:cs typeface="Times New Roman" panose="02020603050405020304" pitchFamily="18" charset="0"/>
                              </a:rPr>
                              <m:t>0</m:t>
                            </m:r>
                          </m:sup>
                        </m:sSup>
                      </m:e>
                    </m:d>
                    <m:r>
                      <a:rPr lang="en-US" sz="2800" b="0" i="1" smtClean="0">
                        <a:solidFill>
                          <a:schemeClr val="bg1"/>
                        </a:solidFill>
                        <a:latin typeface="Cambria Math" panose="02040503050406030204" pitchFamily="18" charset="0"/>
                        <a:cs typeface="Times New Roman" panose="02020603050405020304" pitchFamily="18" charset="0"/>
                      </a:rPr>
                      <m:t>= </m:t>
                    </m:r>
                    <m:sSup>
                      <m:sSupPr>
                        <m:ctrlPr>
                          <a:rPr lang="en-US" sz="2800" b="0" i="1" smtClean="0">
                            <a:solidFill>
                              <a:schemeClr val="bg1"/>
                            </a:solidFill>
                            <a:latin typeface="Cambria Math" panose="02040503050406030204" pitchFamily="18" charset="0"/>
                            <a:cs typeface="Times New Roman" panose="02020603050405020304" pitchFamily="18" charset="0"/>
                          </a:rPr>
                        </m:ctrlPr>
                      </m:sSupPr>
                      <m:e>
                        <m:r>
                          <a:rPr lang="en-US" sz="2800" b="0" i="1" smtClean="0">
                            <a:solidFill>
                              <a:schemeClr val="bg1"/>
                            </a:solidFill>
                            <a:latin typeface="Cambria Math" panose="02040503050406030204" pitchFamily="18" charset="0"/>
                            <a:cs typeface="Times New Roman" panose="02020603050405020304" pitchFamily="18" charset="0"/>
                          </a:rPr>
                          <m:t>180</m:t>
                        </m:r>
                      </m:e>
                      <m:sup>
                        <m:r>
                          <a:rPr lang="en-US" sz="2800" b="0" i="1" smtClean="0">
                            <a:solidFill>
                              <a:schemeClr val="bg1"/>
                            </a:solidFill>
                            <a:latin typeface="Cambria Math" panose="02040503050406030204" pitchFamily="18" charset="0"/>
                            <a:cs typeface="Times New Roman" panose="02020603050405020304" pitchFamily="18" charset="0"/>
                          </a:rPr>
                          <m:t>0</m:t>
                        </m:r>
                      </m:sup>
                    </m:sSup>
                    <m:r>
                      <a:rPr lang="en-US" sz="2800" b="0" i="1" smtClean="0">
                        <a:solidFill>
                          <a:schemeClr val="bg1"/>
                        </a:solidFill>
                        <a:latin typeface="Cambria Math" panose="02040503050406030204" pitchFamily="18" charset="0"/>
                        <a:cs typeface="Times New Roman" panose="02020603050405020304" pitchFamily="18" charset="0"/>
                      </a:rPr>
                      <m:t>−</m:t>
                    </m:r>
                    <m:sSup>
                      <m:sSupPr>
                        <m:ctrlPr>
                          <a:rPr lang="en-US" sz="2800" b="0" i="1" smtClean="0">
                            <a:solidFill>
                              <a:schemeClr val="bg1"/>
                            </a:solidFill>
                            <a:latin typeface="Cambria Math" panose="02040503050406030204" pitchFamily="18" charset="0"/>
                            <a:cs typeface="Times New Roman" panose="02020603050405020304" pitchFamily="18" charset="0"/>
                          </a:rPr>
                        </m:ctrlPr>
                      </m:sSupPr>
                      <m:e>
                        <m:r>
                          <a:rPr lang="en-US" sz="2800" b="0" i="1" smtClean="0">
                            <a:solidFill>
                              <a:schemeClr val="bg1"/>
                            </a:solidFill>
                            <a:latin typeface="Cambria Math" panose="02040503050406030204" pitchFamily="18" charset="0"/>
                            <a:cs typeface="Times New Roman" panose="02020603050405020304" pitchFamily="18" charset="0"/>
                          </a:rPr>
                          <m:t>100</m:t>
                        </m:r>
                      </m:e>
                      <m:sup>
                        <m:r>
                          <a:rPr lang="en-US" sz="2800" b="0" i="1" smtClean="0">
                            <a:solidFill>
                              <a:schemeClr val="bg1"/>
                            </a:solidFill>
                            <a:latin typeface="Cambria Math" panose="02040503050406030204" pitchFamily="18" charset="0"/>
                            <a:cs typeface="Times New Roman" panose="02020603050405020304" pitchFamily="18" charset="0"/>
                          </a:rPr>
                          <m:t>0</m:t>
                        </m:r>
                      </m:sup>
                    </m:sSup>
                    <m:r>
                      <a:rPr lang="en-US" sz="2800" b="0" i="1" smtClean="0">
                        <a:solidFill>
                          <a:schemeClr val="bg1"/>
                        </a:solidFill>
                        <a:latin typeface="Cambria Math" panose="02040503050406030204" pitchFamily="18" charset="0"/>
                        <a:cs typeface="Times New Roman" panose="02020603050405020304" pitchFamily="18" charset="0"/>
                      </a:rPr>
                      <m:t>=</m:t>
                    </m:r>
                    <m:sSup>
                      <m:sSupPr>
                        <m:ctrlPr>
                          <a:rPr lang="en-US" sz="2800" b="0" i="1" smtClean="0">
                            <a:solidFill>
                              <a:schemeClr val="bg1"/>
                            </a:solidFill>
                            <a:latin typeface="Cambria Math" panose="02040503050406030204" pitchFamily="18" charset="0"/>
                            <a:cs typeface="Times New Roman" panose="02020603050405020304" pitchFamily="18" charset="0"/>
                          </a:rPr>
                        </m:ctrlPr>
                      </m:sSupPr>
                      <m:e>
                        <m:r>
                          <a:rPr lang="en-US" sz="2800" b="0" i="1" smtClean="0">
                            <a:solidFill>
                              <a:schemeClr val="bg1"/>
                            </a:solidFill>
                            <a:latin typeface="Cambria Math" panose="02040503050406030204" pitchFamily="18" charset="0"/>
                            <a:cs typeface="Times New Roman" panose="02020603050405020304" pitchFamily="18" charset="0"/>
                          </a:rPr>
                          <m:t>80</m:t>
                        </m:r>
                      </m:e>
                      <m:sup>
                        <m:r>
                          <a:rPr lang="en-US" sz="2800" b="0" i="1" smtClean="0">
                            <a:solidFill>
                              <a:schemeClr val="bg1"/>
                            </a:solidFill>
                            <a:latin typeface="Cambria Math" panose="02040503050406030204" pitchFamily="18" charset="0"/>
                            <a:cs typeface="Times New Roman" panose="02020603050405020304" pitchFamily="18" charset="0"/>
                          </a:rPr>
                          <m:t>0</m:t>
                        </m:r>
                      </m:sup>
                    </m:sSup>
                  </m:oMath>
                </a14:m>
                <a:r>
                  <a:rPr lang="vi-VN" sz="2800" dirty="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err="1">
                    <a:solidFill>
                      <a:schemeClr val="bg1"/>
                    </a:solidFill>
                    <a:latin typeface="Times New Roman" panose="02020603050405020304" pitchFamily="18" charset="0"/>
                    <a:cs typeface="Times New Roman" panose="02020603050405020304" pitchFamily="18" charset="0"/>
                  </a:rPr>
                  <a:t>Mà</a:t>
                </a:r>
                <a14:m>
                  <m:oMath xmlns:m="http://schemas.openxmlformats.org/officeDocument/2006/math">
                    <m:acc>
                      <m:accPr>
                        <m:chr m:val="̂"/>
                        <m:ctrlPr>
                          <a:rPr lang="en-US" sz="280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𝐴</m:t>
                        </m:r>
                      </m:e>
                    </m:acc>
                    <m:r>
                      <a:rPr lang="en-US" sz="2800" b="0" i="1" smtClean="0">
                        <a:solidFill>
                          <a:schemeClr val="bg1"/>
                        </a:solidFill>
                        <a:latin typeface="Cambria Math" panose="02040503050406030204" pitchFamily="18" charset="0"/>
                        <a:cs typeface="Times New Roman" panose="02020603050405020304" pitchFamily="18" charset="0"/>
                      </a:rPr>
                      <m:t>=</m:t>
                    </m:r>
                    <m:acc>
                      <m:accPr>
                        <m:chr m:val="̂"/>
                        <m:ctrlPr>
                          <a:rPr lang="en-US" sz="2800" b="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𝐸𝐷𝐹</m:t>
                        </m:r>
                      </m:e>
                    </m:acc>
                  </m:oMath>
                </a14:m>
                <a:r>
                  <a:rPr lang="en-US" sz="2800" dirty="0">
                    <a:solidFill>
                      <a:schemeClr val="bg1"/>
                    </a:solidFill>
                    <a:latin typeface="Times New Roman" panose="02020603050405020304" pitchFamily="18" charset="0"/>
                    <a:cs typeface="Times New Roman" panose="02020603050405020304" pitchFamily="18" charset="0"/>
                  </a:rPr>
                  <a:t> (chứng minh trên) nên </a:t>
                </a:r>
                <a14:m>
                  <m:oMath xmlns:m="http://schemas.openxmlformats.org/officeDocument/2006/math">
                    <m:acc>
                      <m:accPr>
                        <m:chr m:val="̂"/>
                        <m:ctrlPr>
                          <a:rPr lang="en-US" sz="280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𝐴</m:t>
                        </m:r>
                      </m:e>
                    </m:acc>
                    <m:r>
                      <a:rPr lang="en-US" sz="2800" b="0" i="1" smtClean="0">
                        <a:solidFill>
                          <a:schemeClr val="bg1"/>
                        </a:solidFill>
                        <a:latin typeface="Cambria Math" panose="02040503050406030204" pitchFamily="18" charset="0"/>
                        <a:cs typeface="Times New Roman" panose="02020603050405020304" pitchFamily="18" charset="0"/>
                      </a:rPr>
                      <m:t>=</m:t>
                    </m:r>
                    <m:acc>
                      <m:accPr>
                        <m:chr m:val="̂"/>
                        <m:ctrlPr>
                          <a:rPr lang="en-US" sz="2800" b="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𝐸𝐷𝐹</m:t>
                        </m:r>
                      </m:e>
                    </m:acc>
                  </m:oMath>
                </a14:m>
                <a:r>
                  <a:rPr lang="en-US" sz="2800" dirty="0">
                    <a:solidFill>
                      <a:schemeClr val="bg1"/>
                    </a:solidFill>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800" b="0" i="1" smtClean="0">
                            <a:solidFill>
                              <a:schemeClr val="bg1"/>
                            </a:solidFill>
                            <a:latin typeface="Cambria Math" panose="02040503050406030204" pitchFamily="18" charset="0"/>
                            <a:cs typeface="Times New Roman" panose="02020603050405020304" pitchFamily="18" charset="0"/>
                          </a:rPr>
                        </m:ctrlPr>
                      </m:sSupPr>
                      <m:e>
                        <m:r>
                          <a:rPr lang="en-US" sz="2800" b="0" i="1" smtClean="0">
                            <a:solidFill>
                              <a:schemeClr val="bg1"/>
                            </a:solidFill>
                            <a:latin typeface="Cambria Math" panose="02040503050406030204" pitchFamily="18" charset="0"/>
                            <a:cs typeface="Times New Roman" panose="02020603050405020304" pitchFamily="18" charset="0"/>
                          </a:rPr>
                          <m:t>80</m:t>
                        </m:r>
                      </m:e>
                      <m:sup>
                        <m:r>
                          <a:rPr lang="en-US" sz="2800" b="0" i="1" smtClean="0">
                            <a:solidFill>
                              <a:schemeClr val="bg1"/>
                            </a:solidFill>
                            <a:latin typeface="Cambria Math" panose="02040503050406030204" pitchFamily="18" charset="0"/>
                            <a:cs typeface="Times New Roman" panose="02020603050405020304" pitchFamily="18" charset="0"/>
                          </a:rPr>
                          <m:t>0</m:t>
                        </m:r>
                      </m:sup>
                    </m:sSup>
                  </m:oMath>
                </a14:m>
                <a:endParaRPr lang="en-US" sz="2800" dirty="0">
                  <a:solidFill>
                    <a:schemeClr val="bg1"/>
                  </a:solidFill>
                  <a:latin typeface="Times New Roman" panose="02020603050405020304" pitchFamily="18"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9A072F0F-278C-8826-349F-39617E654FDA}"/>
                  </a:ext>
                </a:extLst>
              </p:cNvPr>
              <p:cNvSpPr txBox="1">
                <a:spLocks noRot="1" noChangeAspect="1" noMove="1" noResize="1" noEditPoints="1" noAdjustHandles="1" noChangeArrowheads="1" noChangeShapeType="1" noTextEdit="1"/>
              </p:cNvSpPr>
              <p:nvPr/>
            </p:nvSpPr>
            <p:spPr>
              <a:xfrm>
                <a:off x="539929" y="2960395"/>
                <a:ext cx="10644906" cy="3207673"/>
              </a:xfrm>
              <a:prstGeom prst="rect">
                <a:avLst/>
              </a:prstGeom>
              <a:blipFill>
                <a:blip r:embed="rId4"/>
                <a:stretch>
                  <a:fillRect l="-1203" t="-2091" b="-4563"/>
                </a:stretch>
              </a:blipFill>
            </p:spPr>
            <p:txBody>
              <a:bodyPr/>
              <a:lstStyle/>
              <a:p>
                <a:r>
                  <a:rPr lang="en-US">
                    <a:noFill/>
                  </a:rPr>
                  <a:t> </a:t>
                </a:r>
              </a:p>
            </p:txBody>
          </p:sp>
        </mc:Fallback>
      </mc:AlternateContent>
      <p:grpSp>
        <p:nvGrpSpPr>
          <p:cNvPr id="42" name="Group 41"/>
          <p:cNvGrpSpPr/>
          <p:nvPr/>
        </p:nvGrpSpPr>
        <p:grpSpPr>
          <a:xfrm>
            <a:off x="7080368" y="1902114"/>
            <a:ext cx="4827129" cy="2614019"/>
            <a:chOff x="7080368" y="1902114"/>
            <a:chExt cx="4827129" cy="2614019"/>
          </a:xfrm>
        </p:grpSpPr>
        <p:grpSp>
          <p:nvGrpSpPr>
            <p:cNvPr id="40" name="Group 39"/>
            <p:cNvGrpSpPr/>
            <p:nvPr/>
          </p:nvGrpSpPr>
          <p:grpSpPr>
            <a:xfrm>
              <a:off x="7080368" y="1902114"/>
              <a:ext cx="4827129" cy="2126328"/>
              <a:chOff x="7080368" y="1902114"/>
              <a:chExt cx="4827129" cy="2126328"/>
            </a:xfrm>
          </p:grpSpPr>
          <p:grpSp>
            <p:nvGrpSpPr>
              <p:cNvPr id="38" name="Group 37"/>
              <p:cNvGrpSpPr/>
              <p:nvPr/>
            </p:nvGrpSpPr>
            <p:grpSpPr>
              <a:xfrm>
                <a:off x="7080368" y="1931946"/>
                <a:ext cx="2318971" cy="2096496"/>
                <a:chOff x="7080368" y="1931946"/>
                <a:chExt cx="2318971" cy="2096496"/>
              </a:xfrm>
            </p:grpSpPr>
            <p:grpSp>
              <p:nvGrpSpPr>
                <p:cNvPr id="33" name="Group 32"/>
                <p:cNvGrpSpPr/>
                <p:nvPr/>
              </p:nvGrpSpPr>
              <p:grpSpPr>
                <a:xfrm>
                  <a:off x="7224947" y="2363779"/>
                  <a:ext cx="2016000" cy="1204975"/>
                  <a:chOff x="7224947" y="2363779"/>
                  <a:chExt cx="2016000" cy="1204975"/>
                </a:xfrm>
              </p:grpSpPr>
              <p:cxnSp>
                <p:nvCxnSpPr>
                  <p:cNvPr id="21" name="Straight Connector 20"/>
                  <p:cNvCxnSpPr/>
                  <p:nvPr/>
                </p:nvCxnSpPr>
                <p:spPr>
                  <a:xfrm flipH="1">
                    <a:off x="7229437" y="2367645"/>
                    <a:ext cx="1464668" cy="118550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24947" y="3557012"/>
                    <a:ext cx="2016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694105" y="2363779"/>
                    <a:ext cx="546503" cy="120497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9006952" y="3543381"/>
                  <a:ext cx="392387"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C</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080368" y="3566777"/>
                  <a:ext cx="367884"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B</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430496" y="1931946"/>
                  <a:ext cx="392387"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A</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7904226" y="3545860"/>
                  <a:ext cx="722463" cy="400110"/>
                </a:xfrm>
                <a:prstGeom prst="rect">
                  <a:avLst/>
                </a:prstGeom>
                <a:noFill/>
              </p:spPr>
              <p:txBody>
                <a:bodyPr wrap="square" rtlCol="0">
                  <a:spAutoFit/>
                </a:bodyPr>
                <a:lstStyle/>
                <a:p>
                  <a:r>
                    <a:rPr lang="en-US" sz="2000" dirty="0">
                      <a:solidFill>
                        <a:srgbClr val="FFFF00"/>
                      </a:solidFill>
                      <a:latin typeface="Times New Roman" panose="02020603050405020304" pitchFamily="18" charset="0"/>
                      <a:cs typeface="Times New Roman" panose="02020603050405020304" pitchFamily="18" charset="0"/>
                    </a:rPr>
                    <a:t>4 cm</a:t>
                  </a:r>
                  <a:endParaRPr lang="vi-VN" sz="2000" dirty="0">
                    <a:solidFill>
                      <a:srgbClr val="FFFF0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7402593" y="3233428"/>
                  <a:ext cx="528331" cy="400110"/>
                </a:xfrm>
                <a:prstGeom prst="rect">
                  <a:avLst/>
                </a:prstGeom>
                <a:noFill/>
              </p:spPr>
              <p:txBody>
                <a:bodyPr wrap="square" rtlCol="0">
                  <a:spAutoFit/>
                </a:bodyPr>
                <a:lstStyle/>
                <a:p>
                  <a:r>
                    <a:rPr lang="en-US" sz="2000" dirty="0">
                      <a:solidFill>
                        <a:srgbClr val="FFFF00"/>
                      </a:solidFill>
                      <a:latin typeface="Times New Roman" panose="02020603050405020304" pitchFamily="18" charset="0"/>
                      <a:cs typeface="Times New Roman" panose="02020603050405020304" pitchFamily="18" charset="0"/>
                    </a:rPr>
                    <a:t>40</a:t>
                  </a:r>
                  <a:r>
                    <a:rPr lang="en-US" sz="2000" baseline="30000" dirty="0">
                      <a:solidFill>
                        <a:srgbClr val="FFFF00"/>
                      </a:solidFill>
                      <a:latin typeface="Times New Roman" panose="02020603050405020304" pitchFamily="18" charset="0"/>
                      <a:cs typeface="Times New Roman" panose="02020603050405020304" pitchFamily="18" charset="0"/>
                    </a:rPr>
                    <a:t>0</a:t>
                  </a:r>
                  <a:endParaRPr lang="vi-VN" sz="2000" dirty="0">
                    <a:solidFill>
                      <a:srgbClr val="FFFF00"/>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8643034" y="3202233"/>
                  <a:ext cx="528331" cy="400110"/>
                </a:xfrm>
                <a:prstGeom prst="rect">
                  <a:avLst/>
                </a:prstGeom>
                <a:noFill/>
              </p:spPr>
              <p:txBody>
                <a:bodyPr wrap="square" rtlCol="0">
                  <a:spAutoFit/>
                </a:bodyPr>
                <a:lstStyle/>
                <a:p>
                  <a:r>
                    <a:rPr lang="en-US" sz="2000" dirty="0">
                      <a:solidFill>
                        <a:srgbClr val="FFFF00"/>
                      </a:solidFill>
                      <a:latin typeface="Times New Roman" panose="02020603050405020304" pitchFamily="18" charset="0"/>
                      <a:cs typeface="Times New Roman" panose="02020603050405020304" pitchFamily="18" charset="0"/>
                    </a:rPr>
                    <a:t>60</a:t>
                  </a:r>
                  <a:r>
                    <a:rPr lang="en-US" sz="2000" baseline="30000" dirty="0">
                      <a:solidFill>
                        <a:srgbClr val="FFFF00"/>
                      </a:solidFill>
                      <a:latin typeface="Times New Roman" panose="02020603050405020304" pitchFamily="18" charset="0"/>
                      <a:cs typeface="Times New Roman" panose="02020603050405020304" pitchFamily="18" charset="0"/>
                    </a:rPr>
                    <a:t>0</a:t>
                  </a:r>
                  <a:endParaRPr lang="vi-VN" sz="2000" dirty="0">
                    <a:solidFill>
                      <a:srgbClr val="FFFF00"/>
                    </a:solidFill>
                    <a:latin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9590785" y="1902114"/>
                <a:ext cx="2316712" cy="2124995"/>
                <a:chOff x="9590785" y="1902114"/>
                <a:chExt cx="2316712" cy="2124995"/>
              </a:xfrm>
            </p:grpSpPr>
            <p:sp>
              <p:nvSpPr>
                <p:cNvPr id="12" name="TextBox 11"/>
                <p:cNvSpPr txBox="1"/>
                <p:nvPr/>
              </p:nvSpPr>
              <p:spPr>
                <a:xfrm>
                  <a:off x="11502645" y="3543380"/>
                  <a:ext cx="404852"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E</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9590785" y="3565444"/>
                  <a:ext cx="360592"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F</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071802" y="1902114"/>
                  <a:ext cx="585269"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D</a:t>
                  </a:r>
                  <a:endParaRPr lang="vi-VN" sz="2400" dirty="0">
                    <a:solidFill>
                      <a:srgbClr val="FFFF00"/>
                    </a:solidFill>
                    <a:latin typeface="Times New Roman" panose="02020603050405020304" pitchFamily="18" charset="0"/>
                    <a:cs typeface="Times New Roman" panose="02020603050405020304" pitchFamily="18" charset="0"/>
                  </a:endParaRPr>
                </a:p>
              </p:txBody>
            </p:sp>
            <p:grpSp>
              <p:nvGrpSpPr>
                <p:cNvPr id="34" name="Group 33"/>
                <p:cNvGrpSpPr/>
                <p:nvPr/>
              </p:nvGrpSpPr>
              <p:grpSpPr>
                <a:xfrm flipH="1">
                  <a:off x="9741141" y="2368344"/>
                  <a:ext cx="2016000" cy="1204975"/>
                  <a:chOff x="7224947" y="2363779"/>
                  <a:chExt cx="2016000" cy="1204975"/>
                </a:xfrm>
              </p:grpSpPr>
              <p:cxnSp>
                <p:nvCxnSpPr>
                  <p:cNvPr id="35" name="Straight Connector 34"/>
                  <p:cNvCxnSpPr/>
                  <p:nvPr/>
                </p:nvCxnSpPr>
                <p:spPr>
                  <a:xfrm flipH="1">
                    <a:off x="7229437" y="2367645"/>
                    <a:ext cx="1464668" cy="118550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224947" y="3557012"/>
                    <a:ext cx="2016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694105" y="2363779"/>
                    <a:ext cx="546503" cy="120497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grpSp>
        <p:sp>
          <p:nvSpPr>
            <p:cNvPr id="41" name="Rectangle 40"/>
            <p:cNvSpPr/>
            <p:nvPr/>
          </p:nvSpPr>
          <p:spPr>
            <a:xfrm>
              <a:off x="8822883" y="4054468"/>
              <a:ext cx="1415772" cy="461665"/>
            </a:xfrm>
            <a:prstGeom prst="rect">
              <a:avLst/>
            </a:prstGeom>
          </p:spPr>
          <p:txBody>
            <a:bodyPr wrap="none">
              <a:spAutoFit/>
            </a:bodyPr>
            <a:lstStyle/>
            <a:p>
              <a:r>
                <a:rPr lang="en-US" sz="2400" dirty="0">
                  <a:solidFill>
                    <a:srgbClr val="FFFF00"/>
                  </a:solidFill>
                  <a:latin typeface="Times New Roman" panose="02020603050405020304" pitchFamily="18" charset="0"/>
                  <a:cs typeface="Times New Roman" panose="02020603050405020304" pitchFamily="18" charset="0"/>
                </a:rPr>
                <a:t>Hình 4.13</a:t>
              </a:r>
              <a:endParaRPr lang="vi-VN" sz="24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6335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barn(inVertical)">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barn(inVertical)">
                                      <p:cBhvr>
                                        <p:cTn id="34" dur="500"/>
                                        <p:tgtEl>
                                          <p:spTgt spid="8">
                                            <p:txEl>
                                              <p:pRg st="1" end="1"/>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arn(inVertical)">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barn(inVertical)">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barn(inVertical)">
                                      <p:cBhvr>
                                        <p:cTn id="47" dur="500"/>
                                        <p:tgtEl>
                                          <p:spTgt spid="8">
                                            <p:txEl>
                                              <p:pRg st="4" end="4"/>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8">
                                            <p:txEl>
                                              <p:pRg st="5" end="5"/>
                                            </p:txEl>
                                          </p:spTgt>
                                        </p:tgtEl>
                                        <p:attrNameLst>
                                          <p:attrName>style.visibility</p:attrName>
                                        </p:attrNameLst>
                                      </p:cBhvr>
                                      <p:to>
                                        <p:strVal val="visible"/>
                                      </p:to>
                                    </p:set>
                                    <p:animEffect transition="in" filter="barn(inVertical)">
                                      <p:cBhvr>
                                        <p:cTn id="50" dur="500"/>
                                        <p:tgtEl>
                                          <p:spTgt spid="8">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animEffect transition="in" filter="barn(inVertical)">
                                      <p:cBhvr>
                                        <p:cTn id="55"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 y="-71717"/>
            <a:ext cx="12344400" cy="7010400"/>
          </a:xfrm>
          <a:prstGeom prst="rect">
            <a:avLst/>
          </a:prstGeom>
        </p:spPr>
      </p:pic>
      <p:sp>
        <p:nvSpPr>
          <p:cNvPr id="2" name="Rectangle 1">
            <a:extLst>
              <a:ext uri="{FF2B5EF4-FFF2-40B4-BE49-F238E27FC236}">
                <a16:creationId xmlns:a16="http://schemas.microsoft.com/office/drawing/2014/main" id="{8BCA52F3-4DCD-7A7D-FBD3-18C59A9BA0D3}"/>
              </a:ext>
            </a:extLst>
          </p:cNvPr>
          <p:cNvSpPr/>
          <p:nvPr/>
        </p:nvSpPr>
        <p:spPr>
          <a:xfrm>
            <a:off x="703153" y="519970"/>
            <a:ext cx="10785710"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rgbClr val="FFFF00"/>
                </a:solidFill>
                <a:effectLst/>
              </a:rPr>
              <a:t>TRÒ CHƠI TIÊU DIỆT VIRUT COVID 19</a:t>
            </a:r>
          </a:p>
          <a:p>
            <a:pPr algn="ctr"/>
            <a:r>
              <a:rPr lang="en-US" sz="5400" b="1" dirty="0">
                <a:ln/>
                <a:solidFill>
                  <a:srgbClr val="FFFF00"/>
                </a:solidFill>
              </a:rPr>
              <a:t>“AI NHANH HƠN”</a:t>
            </a:r>
            <a:endParaRPr lang="en-US" sz="5400" b="1" cap="none" spc="0" dirty="0">
              <a:ln/>
              <a:solidFill>
                <a:srgbClr val="FFFF00"/>
              </a:solidFill>
              <a:effectLst/>
            </a:endParaRPr>
          </a:p>
        </p:txBody>
      </p:sp>
      <p:sp>
        <p:nvSpPr>
          <p:cNvPr id="3" name="TextBox 2">
            <a:extLst>
              <a:ext uri="{FF2B5EF4-FFF2-40B4-BE49-F238E27FC236}">
                <a16:creationId xmlns:a16="http://schemas.microsoft.com/office/drawing/2014/main" id="{A44B225F-1414-ACE5-825C-E2852F9132E3}"/>
              </a:ext>
            </a:extLst>
          </p:cNvPr>
          <p:cNvSpPr txBox="1"/>
          <p:nvPr/>
        </p:nvSpPr>
        <p:spPr>
          <a:xfrm>
            <a:off x="968188" y="2519082"/>
            <a:ext cx="10659036" cy="3892861"/>
          </a:xfrm>
          <a:prstGeom prst="rect">
            <a:avLst/>
          </a:prstGeom>
          <a:noFill/>
        </p:spPr>
        <p:txBody>
          <a:bodyPr wrap="square" rtlCol="0">
            <a:spAutoFit/>
          </a:bodyPr>
          <a:lstStyle/>
          <a:p>
            <a:pPr>
              <a:lnSpc>
                <a:spcPct val="150000"/>
              </a:lnSpc>
            </a:pPr>
            <a:r>
              <a:rPr lang="en-US" sz="2800" b="1" i="1" dirty="0" err="1">
                <a:solidFill>
                  <a:schemeClr val="bg1"/>
                </a:solidFill>
                <a:latin typeface="Times New Roman" panose="02020603050405020304" pitchFamily="18" charset="0"/>
                <a:cs typeface="Times New Roman" panose="02020603050405020304" pitchFamily="18" charset="0"/>
              </a:rPr>
              <a:t>Luật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chơi</a:t>
            </a:r>
            <a:r>
              <a:rPr lang="en-US" sz="2800" b="1" i="1" dirty="0">
                <a:solidFill>
                  <a:schemeClr val="bg1"/>
                </a:solidFill>
                <a:latin typeface="Times New Roman" panose="02020603050405020304" pitchFamily="18" charset="0"/>
                <a:cs typeface="Times New Roman" panose="02020603050405020304" pitchFamily="18" charset="0"/>
              </a:rPr>
              <a:t>: </a:t>
            </a:r>
            <a:r>
              <a:rPr lang="de-DE" sz="2800" dirty="0">
                <a:solidFill>
                  <a:schemeClr val="bg1"/>
                </a:solidFill>
                <a:effectLst/>
                <a:latin typeface="Times New Roman" panose="02020603050405020304" pitchFamily="18" charset="0"/>
                <a:ea typeface="Times New Roman" panose="02020603050405020304" pitchFamily="18" charset="0"/>
              </a:rPr>
              <a:t>Có 4 câu hỏi tương ứng với các chủng virut covid 19 hiện nay, sau khi câu hỏi xuất hiện bạn nào gi</a:t>
            </a:r>
            <a:r>
              <a:rPr lang="vi-VN" sz="2800" dirty="0">
                <a:solidFill>
                  <a:schemeClr val="bg1"/>
                </a:solidFill>
                <a:effectLst/>
                <a:latin typeface="Times New Roman" panose="02020603050405020304" pitchFamily="18" charset="0"/>
                <a:ea typeface="Times New Roman" panose="02020603050405020304" pitchFamily="18" charset="0"/>
              </a:rPr>
              <a:t>ơ</a:t>
            </a:r>
            <a:r>
              <a:rPr lang="de-DE" sz="2800" dirty="0">
                <a:solidFill>
                  <a:schemeClr val="bg1"/>
                </a:solidFill>
                <a:effectLst/>
                <a:latin typeface="Times New Roman" panose="02020603050405020304" pitchFamily="18" charset="0"/>
                <a:ea typeface="Times New Roman" panose="02020603050405020304" pitchFamily="18" charset="0"/>
              </a:rPr>
              <a:t> tay nhanh nhất sẽ </a:t>
            </a:r>
            <a:r>
              <a:rPr lang="en-US" sz="2800" dirty="0" err="1">
                <a:solidFill>
                  <a:schemeClr val="bg1"/>
                </a:solidFill>
                <a:latin typeface="Times New Roman" panose="02020603050405020304" pitchFamily="18" charset="0"/>
                <a:ea typeface="Times New Roman" panose="02020603050405020304" pitchFamily="18" charset="0"/>
              </a:rPr>
              <a:t>dành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được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quyền</a:t>
            </a:r>
            <a:r>
              <a:rPr lang="de-DE" sz="2800" dirty="0">
                <a:solidFill>
                  <a:schemeClr val="bg1"/>
                </a:solidFill>
                <a:effectLst/>
                <a:latin typeface="Times New Roman" panose="02020603050405020304" pitchFamily="18" charset="0"/>
                <a:ea typeface="Times New Roman" panose="02020603050405020304" pitchFamily="18" charset="0"/>
              </a:rPr>
              <a:t> </a:t>
            </a:r>
            <a:r>
              <a:rPr lang="vi-VN" sz="2800" dirty="0">
                <a:solidFill>
                  <a:schemeClr val="bg1"/>
                </a:solidFill>
                <a:effectLst/>
                <a:latin typeface="Times New Roman" panose="02020603050405020304" pitchFamily="18" charset="0"/>
                <a:ea typeface="Times New Roman" panose="02020603050405020304" pitchFamily="18" charset="0"/>
              </a:rPr>
              <a:t>để</a:t>
            </a:r>
            <a:r>
              <a:rPr lang="de-DE" sz="2800" dirty="0">
                <a:solidFill>
                  <a:schemeClr val="bg1"/>
                </a:solidFill>
                <a:effectLst/>
                <a:latin typeface="Times New Roman" panose="02020603050405020304" pitchFamily="18" charset="0"/>
                <a:ea typeface="Times New Roman" panose="02020603050405020304" pitchFamily="18" charset="0"/>
              </a:rPr>
              <a:t> trả lời. Mỗi câu trả lời </a:t>
            </a:r>
            <a:r>
              <a:rPr lang="vi-VN" sz="2800" dirty="0">
                <a:solidFill>
                  <a:schemeClr val="bg1"/>
                </a:solidFill>
                <a:effectLst/>
                <a:latin typeface="Times New Roman" panose="02020603050405020304" pitchFamily="18" charset="0"/>
                <a:ea typeface="Times New Roman" panose="02020603050405020304" pitchFamily="18" charset="0"/>
              </a:rPr>
              <a:t>đúng</a:t>
            </a:r>
            <a:r>
              <a:rPr lang="de-DE" sz="2800" dirty="0">
                <a:solidFill>
                  <a:schemeClr val="bg1"/>
                </a:solidFill>
                <a:effectLst/>
                <a:latin typeface="Times New Roman" panose="02020603050405020304" pitchFamily="18" charset="0"/>
                <a:ea typeface="Times New Roman" panose="02020603050405020304" pitchFamily="18" charset="0"/>
              </a:rPr>
              <a:t> một chủng virut covid 19 sẽ được tiêu diệt, tương ứng học sinh sẽ </a:t>
            </a:r>
            <a:r>
              <a:rPr lang="vi-VN" sz="2800" dirty="0">
                <a:solidFill>
                  <a:schemeClr val="bg1"/>
                </a:solidFill>
                <a:effectLst/>
                <a:latin typeface="Times New Roman" panose="02020603050405020304" pitchFamily="18" charset="0"/>
                <a:ea typeface="Times New Roman" panose="02020603050405020304" pitchFamily="18" charset="0"/>
              </a:rPr>
              <a:t>được</a:t>
            </a:r>
            <a:r>
              <a:rPr lang="de-DE" sz="2800" dirty="0">
                <a:solidFill>
                  <a:schemeClr val="bg1"/>
                </a:solidFill>
                <a:effectLst/>
                <a:latin typeface="Times New Roman" panose="02020603050405020304" pitchFamily="18" charset="0"/>
                <a:ea typeface="Times New Roman" panose="02020603050405020304" pitchFamily="18" charset="0"/>
              </a:rPr>
              <a:t> 1 phần th</a:t>
            </a:r>
            <a:r>
              <a:rPr lang="vi-VN" sz="2800" dirty="0">
                <a:solidFill>
                  <a:schemeClr val="bg1"/>
                </a:solidFill>
                <a:effectLst/>
                <a:latin typeface="Times New Roman" panose="02020603050405020304" pitchFamily="18" charset="0"/>
                <a:ea typeface="Times New Roman" panose="02020603050405020304" pitchFamily="18" charset="0"/>
              </a:rPr>
              <a:t>ưởng</a:t>
            </a:r>
            <a:r>
              <a:rPr lang="de-DE" sz="2800" dirty="0">
                <a:solidFill>
                  <a:schemeClr val="bg1"/>
                </a:solidFill>
                <a:effectLst/>
                <a:latin typeface="Times New Roman" panose="02020603050405020304" pitchFamily="18" charset="0"/>
                <a:ea typeface="Times New Roman" panose="02020603050405020304" pitchFamily="18" charset="0"/>
              </a:rPr>
              <a:t> của giáo viên, nếu trả lời sai sẽ nh</a:t>
            </a:r>
            <a:r>
              <a:rPr lang="vi-VN" sz="2800" dirty="0">
                <a:solidFill>
                  <a:schemeClr val="bg1"/>
                </a:solidFill>
                <a:effectLst/>
                <a:latin typeface="Times New Roman" panose="02020603050405020304" pitchFamily="18" charset="0"/>
                <a:ea typeface="Times New Roman" panose="02020603050405020304" pitchFamily="18" charset="0"/>
              </a:rPr>
              <a:t>ường</a:t>
            </a:r>
            <a:r>
              <a:rPr lang="de-DE" sz="2800" dirty="0">
                <a:solidFill>
                  <a:schemeClr val="bg1"/>
                </a:solidFill>
                <a:effectLst/>
                <a:latin typeface="Times New Roman" panose="02020603050405020304" pitchFamily="18" charset="0"/>
                <a:ea typeface="Times New Roman" panose="02020603050405020304" pitchFamily="18" charset="0"/>
              </a:rPr>
              <a:t> quyền trả lời cho bạn khác.</a:t>
            </a:r>
            <a:endParaRPr lang="en-US" sz="2800" dirty="0">
              <a:solidFill>
                <a:schemeClr val="bg1"/>
              </a:solidFill>
              <a:effectLst/>
              <a:latin typeface="Times New Roman" panose="02020603050405020304" pitchFamily="18" charset="0"/>
              <a:ea typeface="Times New Roman" panose="02020603050405020304" pitchFamily="18" charset="0"/>
            </a:endParaRP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7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t="-50000" r="-72000" b="-21000"/>
          </a:stretch>
        </a:blipFill>
        <a:effectLst/>
      </p:bgPr>
    </p:bg>
    <p:spTree>
      <p:nvGrpSpPr>
        <p:cNvPr id="1" name=""/>
        <p:cNvGrpSpPr/>
        <p:nvPr/>
      </p:nvGrpSpPr>
      <p:grpSpPr>
        <a:xfrm>
          <a:off x="0" y="0"/>
          <a:ext cx="0" cy="0"/>
          <a:chOff x="0" y="0"/>
          <a:chExt cx="0" cy="0"/>
        </a:xfrm>
      </p:grpSpPr>
      <p:pic>
        <p:nvPicPr>
          <p:cNvPr id="6" name="Picture 5">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055118" y="795410"/>
            <a:ext cx="2226840" cy="2404989"/>
          </a:xfrm>
          <a:prstGeom prst="rect">
            <a:avLst/>
          </a:prstGeom>
        </p:spPr>
      </p:pic>
      <p:pic>
        <p:nvPicPr>
          <p:cNvPr id="7" name="Picture 6">
            <a:hlinkClick r:id="rId8" action="ppaction://hlinksldjump"/>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54342" y1="38532" x2="54342" y2="38532"/>
                        <a14:foregroundMark x1="36476" y1="49083" x2="35732" y2="38532"/>
                        <a14:foregroundMark x1="49380" y1="66514" x2="64764" y2="52982"/>
                        <a14:foregroundMark x1="45161" y1="44725" x2="60546" y2="36697"/>
                      </a14:backgroundRemoval>
                    </a14:imgEffect>
                  </a14:imgLayer>
                </a14:imgProps>
              </a:ext>
              <a:ext uri="{28A0092B-C50C-407E-A947-70E740481C1C}">
                <a14:useLocalDpi xmlns:a14="http://schemas.microsoft.com/office/drawing/2010/main" val="0"/>
              </a:ext>
            </a:extLst>
          </a:blip>
          <a:stretch>
            <a:fillRect/>
          </a:stretch>
        </p:blipFill>
        <p:spPr>
          <a:xfrm>
            <a:off x="4535056" y="3265919"/>
            <a:ext cx="2235200" cy="2235200"/>
          </a:xfrm>
          <a:prstGeom prst="rect">
            <a:avLst/>
          </a:prstGeom>
        </p:spPr>
      </p:pic>
      <p:pic>
        <p:nvPicPr>
          <p:cNvPr id="8" name="Picture 7">
            <a:hlinkClick r:id="rId11" action="ppaction://hlinksldjump"/>
          </p:cNvPr>
          <p:cNvPicPr>
            <a:picLocks noChangeAspect="1"/>
          </p:cNvPicPr>
          <p:nvPr/>
        </p:nvPicPr>
        <p:blipFill>
          <a:blip r:embed="rId12" cstate="print">
            <a:duotone>
              <a:prstClr val="black"/>
              <a:schemeClr val="accent6">
                <a:tint val="45000"/>
                <a:satMod val="400000"/>
              </a:schemeClr>
            </a:duotone>
            <a:extLst>
              <a:ext uri="{BEBA8EAE-BF5A-486C-A8C5-ECC9F3942E4B}">
                <a14:imgProps xmlns:a14="http://schemas.microsoft.com/office/drawing/2010/main">
                  <a14:imgLayer r:embed="rId13">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4646941" y="870281"/>
            <a:ext cx="3174297" cy="2902499"/>
          </a:xfrm>
          <a:prstGeom prst="rect">
            <a:avLst/>
          </a:prstGeom>
        </p:spPr>
      </p:pic>
      <p:pic>
        <p:nvPicPr>
          <p:cNvPr id="9" name="Picture 8">
            <a:hlinkClick r:id="rId14" action="ppaction://hlinksldjump"/>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6914968" y="4074200"/>
            <a:ext cx="2892420" cy="3123815"/>
          </a:xfrm>
          <a:prstGeom prst="rect">
            <a:avLst/>
          </a:prstGeom>
        </p:spPr>
      </p:pic>
      <p:pic>
        <p:nvPicPr>
          <p:cNvPr id="10" name="Picture 9">
            <a:hlinkClick r:id="rId17" action="ppaction://hlinksldjump"/>
          </p:cNvPr>
          <p:cNvPicPr>
            <a:picLocks noChangeAspect="1"/>
          </p:cNvPicPr>
          <p:nvPr/>
        </p:nvPicPr>
        <p:blipFill>
          <a:blip r:embed="rId18" cstate="print">
            <a:biLevel thresh="75000"/>
            <a:extLst>
              <a:ext uri="{BEBA8EAE-BF5A-486C-A8C5-ECC9F3942E4B}">
                <a14:imgProps xmlns:a14="http://schemas.microsoft.com/office/drawing/2010/main">
                  <a14:imgLayer r:embed="rId19">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724241" y="3662802"/>
            <a:ext cx="2601616" cy="2809746"/>
          </a:xfrm>
          <a:prstGeom prst="rect">
            <a:avLst/>
          </a:prstGeom>
        </p:spPr>
      </p:pic>
      <p:pic>
        <p:nvPicPr>
          <p:cNvPr id="16" name="Stranger_Dang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822036" y="5131231"/>
            <a:ext cx="812800" cy="812800"/>
          </a:xfrm>
          <a:prstGeom prst="rect">
            <a:avLst/>
          </a:prstGeom>
        </p:spPr>
      </p:pic>
      <p:sp>
        <p:nvSpPr>
          <p:cNvPr id="19" name="Rounded Rectangle 18"/>
          <p:cNvSpPr/>
          <p:nvPr/>
        </p:nvSpPr>
        <p:spPr>
          <a:xfrm>
            <a:off x="2033558" y="5954336"/>
            <a:ext cx="1346136" cy="83194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4400" dirty="0">
                <a:solidFill>
                  <a:prstClr val="black"/>
                </a:solidFill>
                <a:latin typeface="Calibri"/>
              </a:rPr>
              <a:t>1</a:t>
            </a:r>
          </a:p>
        </p:txBody>
      </p:sp>
      <p:sp>
        <p:nvSpPr>
          <p:cNvPr id="20" name="Rounded Rectangle 19"/>
          <p:cNvSpPr/>
          <p:nvPr/>
        </p:nvSpPr>
        <p:spPr>
          <a:xfrm>
            <a:off x="7304766" y="1074058"/>
            <a:ext cx="951728" cy="92453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4400" dirty="0">
                <a:solidFill>
                  <a:prstClr val="black"/>
                </a:solidFill>
                <a:latin typeface="Calibri"/>
              </a:rPr>
              <a:t>2</a:t>
            </a:r>
          </a:p>
        </p:txBody>
      </p:sp>
      <p:sp>
        <p:nvSpPr>
          <p:cNvPr id="21" name="Rounded Rectangle 20"/>
          <p:cNvSpPr/>
          <p:nvPr/>
        </p:nvSpPr>
        <p:spPr>
          <a:xfrm>
            <a:off x="9734760" y="2769553"/>
            <a:ext cx="1154222" cy="75357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4000" dirty="0">
                <a:solidFill>
                  <a:prstClr val="black"/>
                </a:solidFill>
                <a:latin typeface="Calibri"/>
              </a:rPr>
              <a:t>3</a:t>
            </a:r>
          </a:p>
        </p:txBody>
      </p:sp>
      <p:sp>
        <p:nvSpPr>
          <p:cNvPr id="22" name="Rounded Rectangle 21"/>
          <p:cNvSpPr/>
          <p:nvPr/>
        </p:nvSpPr>
        <p:spPr>
          <a:xfrm>
            <a:off x="9055118" y="5376159"/>
            <a:ext cx="1003282" cy="87224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4000" dirty="0">
                <a:solidFill>
                  <a:prstClr val="black"/>
                </a:solidFill>
                <a:latin typeface="Calibri"/>
              </a:rPr>
              <a:t>4</a:t>
            </a:r>
          </a:p>
        </p:txBody>
      </p:sp>
      <p:pic>
        <p:nvPicPr>
          <p:cNvPr id="24" name="Picture 23">
            <a:hlinkClick r:id="rId21" action="ppaction://hlinksldjump"/>
          </p:cNvPr>
          <p:cNvPicPr>
            <a:picLocks noChangeAspect="1"/>
          </p:cNvPicPr>
          <p:nvPr/>
        </p:nvPicPr>
        <p:blipFill>
          <a:blip r:embed="rId22">
            <a:extLst>
              <a:ext uri="{BEBA8EAE-BF5A-486C-A8C5-ECC9F3942E4B}">
                <a14:imgProps xmlns:a14="http://schemas.microsoft.com/office/drawing/2010/main">
                  <a14:imgLayer r:embed="rId2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600" y="460763"/>
            <a:ext cx="2235200" cy="2235200"/>
          </a:xfrm>
          <a:prstGeom prst="rect">
            <a:avLst/>
          </a:prstGeom>
        </p:spPr>
      </p:pic>
      <p:sp>
        <p:nvSpPr>
          <p:cNvPr id="18" name="Notched Right Arrow 17">
            <a:hlinkClick r:id="rId21" action="ppaction://hlinksldjump"/>
          </p:cNvPr>
          <p:cNvSpPr/>
          <p:nvPr/>
        </p:nvSpPr>
        <p:spPr>
          <a:xfrm>
            <a:off x="10988104" y="6383867"/>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spTree>
    <p:extLst>
      <p:ext uri="{BB962C8B-B14F-4D97-AF65-F5344CB8AC3E}">
        <p14:creationId xmlns:p14="http://schemas.microsoft.com/office/powerpoint/2010/main" val="379320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mediacall" presetSubtype="0" fill="hold" nodeType="withEffect">
                                  <p:stCondLst>
                                    <p:cond delay="0"/>
                                  </p:stCondLst>
                                  <p:childTnLst>
                                    <p:cmd type="call" cmd="playFrom(0.0)">
                                      <p:cBhvr>
                                        <p:cTn id="12"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withEffect">
                                  <p:stCondLst>
                                    <p:cond delay="0"/>
                                  </p:stCondLst>
                                  <p:childTnLst>
                                    <p:anim calcmode="lin" valueType="num">
                                      <p:cBhvr>
                                        <p:cTn id="17" dur="1000"/>
                                        <p:tgtEl>
                                          <p:spTgt spid="6"/>
                                        </p:tgtEl>
                                        <p:attrNameLst>
                                          <p:attrName>ppt_w</p:attrName>
                                        </p:attrNameLst>
                                      </p:cBhvr>
                                      <p:tavLst>
                                        <p:tav tm="0">
                                          <p:val>
                                            <p:strVal val="ppt_w"/>
                                          </p:val>
                                        </p:tav>
                                        <p:tav tm="100000">
                                          <p:val>
                                            <p:fltVal val="0"/>
                                          </p:val>
                                        </p:tav>
                                      </p:tavLst>
                                    </p:anim>
                                    <p:anim calcmode="lin" valueType="num">
                                      <p:cBhvr>
                                        <p:cTn id="18" dur="1000"/>
                                        <p:tgtEl>
                                          <p:spTgt spid="6"/>
                                        </p:tgtEl>
                                        <p:attrNameLst>
                                          <p:attrName>ppt_h</p:attrName>
                                        </p:attrNameLst>
                                      </p:cBhvr>
                                      <p:tavLst>
                                        <p:tav tm="0">
                                          <p:val>
                                            <p:strVal val="ppt_h"/>
                                          </p:val>
                                        </p:tav>
                                        <p:tav tm="100000">
                                          <p:val>
                                            <p:fltVal val="0"/>
                                          </p:val>
                                        </p:tav>
                                      </p:tavLst>
                                    </p:anim>
                                    <p:anim calcmode="lin" valueType="num">
                                      <p:cBhvr>
                                        <p:cTn id="19" dur="1000"/>
                                        <p:tgtEl>
                                          <p:spTgt spid="6"/>
                                        </p:tgtEl>
                                        <p:attrNameLst>
                                          <p:attrName>style.rotation</p:attrName>
                                        </p:attrNameLst>
                                      </p:cBhvr>
                                      <p:tavLst>
                                        <p:tav tm="0">
                                          <p:val>
                                            <p:fltVal val="0"/>
                                          </p:val>
                                        </p:tav>
                                        <p:tav tm="100000">
                                          <p:val>
                                            <p:fltVal val="90"/>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10"/>
                                        </p:tgtEl>
                                        <p:attrNameLst>
                                          <p:attrName>ppt_w</p:attrName>
                                        </p:attrNameLst>
                                      </p:cBhvr>
                                      <p:tavLst>
                                        <p:tav tm="0">
                                          <p:val>
                                            <p:strVal val="ppt_w"/>
                                          </p:val>
                                        </p:tav>
                                        <p:tav tm="100000">
                                          <p:val>
                                            <p:fltVal val="0"/>
                                          </p:val>
                                        </p:tav>
                                      </p:tavLst>
                                    </p:anim>
                                    <p:anim calcmode="lin" valueType="num">
                                      <p:cBhvr>
                                        <p:cTn id="30" dur="1000"/>
                                        <p:tgtEl>
                                          <p:spTgt spid="10"/>
                                        </p:tgtEl>
                                        <p:attrNameLst>
                                          <p:attrName>ppt_h</p:attrName>
                                        </p:attrNameLst>
                                      </p:cBhvr>
                                      <p:tavLst>
                                        <p:tav tm="0">
                                          <p:val>
                                            <p:strVal val="ppt_h"/>
                                          </p:val>
                                        </p:tav>
                                        <p:tav tm="100000">
                                          <p:val>
                                            <p:fltVal val="0"/>
                                          </p:val>
                                        </p:tav>
                                      </p:tavLst>
                                    </p:anim>
                                    <p:anim calcmode="lin" valueType="num">
                                      <p:cBhvr>
                                        <p:cTn id="31" dur="1000"/>
                                        <p:tgtEl>
                                          <p:spTgt spid="10"/>
                                        </p:tgtEl>
                                        <p:attrNameLst>
                                          <p:attrName>style.rotation</p:attrName>
                                        </p:attrNameLst>
                                      </p:cBhvr>
                                      <p:tavLst>
                                        <p:tav tm="0">
                                          <p:val>
                                            <p:fltVal val="0"/>
                                          </p:val>
                                        </p:tav>
                                        <p:tav tm="100000">
                                          <p:val>
                                            <p:fltVal val="90"/>
                                          </p:val>
                                        </p:tav>
                                      </p:tavLst>
                                    </p:anim>
                                    <p:animEffect transition="out" filter="fade">
                                      <p:cBhvr>
                                        <p:cTn id="32" dur="1000"/>
                                        <p:tgtEl>
                                          <p:spTgt spid="10"/>
                                        </p:tgtEl>
                                      </p:cBhvr>
                                    </p:animEffect>
                                    <p:set>
                                      <p:cBhvr>
                                        <p:cTn id="33" dur="1" fill="hold">
                                          <p:stCondLst>
                                            <p:cond delay="999"/>
                                          </p:stCondLst>
                                        </p:cTn>
                                        <p:tgtEl>
                                          <p:spTgt spid="1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31" presetClass="exit" presetSubtype="0" fill="hold" nodeType="clickEffect">
                                  <p:stCondLst>
                                    <p:cond delay="0"/>
                                  </p:stCondLst>
                                  <p:childTnLst>
                                    <p:anim calcmode="lin" valueType="num">
                                      <p:cBhvr>
                                        <p:cTn id="41" dur="1000"/>
                                        <p:tgtEl>
                                          <p:spTgt spid="8"/>
                                        </p:tgtEl>
                                        <p:attrNameLst>
                                          <p:attrName>ppt_w</p:attrName>
                                        </p:attrNameLst>
                                      </p:cBhvr>
                                      <p:tavLst>
                                        <p:tav tm="0">
                                          <p:val>
                                            <p:strVal val="ppt_w"/>
                                          </p:val>
                                        </p:tav>
                                        <p:tav tm="100000">
                                          <p:val>
                                            <p:fltVal val="0"/>
                                          </p:val>
                                        </p:tav>
                                      </p:tavLst>
                                    </p:anim>
                                    <p:anim calcmode="lin" valueType="num">
                                      <p:cBhvr>
                                        <p:cTn id="42" dur="1000"/>
                                        <p:tgtEl>
                                          <p:spTgt spid="8"/>
                                        </p:tgtEl>
                                        <p:attrNameLst>
                                          <p:attrName>ppt_h</p:attrName>
                                        </p:attrNameLst>
                                      </p:cBhvr>
                                      <p:tavLst>
                                        <p:tav tm="0">
                                          <p:val>
                                            <p:strVal val="ppt_h"/>
                                          </p:val>
                                        </p:tav>
                                        <p:tav tm="100000">
                                          <p:val>
                                            <p:fltVal val="0"/>
                                          </p:val>
                                        </p:tav>
                                      </p:tavLst>
                                    </p:anim>
                                    <p:anim calcmode="lin" valueType="num">
                                      <p:cBhvr>
                                        <p:cTn id="43" dur="1000"/>
                                        <p:tgtEl>
                                          <p:spTgt spid="8"/>
                                        </p:tgtEl>
                                        <p:attrNameLst>
                                          <p:attrName>style.rotation</p:attrName>
                                        </p:attrNameLst>
                                      </p:cBhvr>
                                      <p:tavLst>
                                        <p:tav tm="0">
                                          <p:val>
                                            <p:fltVal val="0"/>
                                          </p:val>
                                        </p:tav>
                                        <p:tav tm="100000">
                                          <p:val>
                                            <p:fltVal val="90"/>
                                          </p:val>
                                        </p:tav>
                                      </p:tavLst>
                                    </p:anim>
                                    <p:animEffect transition="out" filter="fade">
                                      <p:cBhvr>
                                        <p:cTn id="44" dur="1000"/>
                                        <p:tgtEl>
                                          <p:spTgt spid="8"/>
                                        </p:tgtEl>
                                      </p:cBhvr>
                                    </p:animEffect>
                                    <p:set>
                                      <p:cBhvr>
                                        <p:cTn id="45" dur="1" fill="hold">
                                          <p:stCondLst>
                                            <p:cond delay="999"/>
                                          </p:stCondLst>
                                        </p:cTn>
                                        <p:tgtEl>
                                          <p:spTgt spid="8"/>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1" presetClass="exit" presetSubtype="0" fill="hold" nodeType="clickEffect">
                                  <p:stCondLst>
                                    <p:cond delay="0"/>
                                  </p:stCondLst>
                                  <p:childTnLst>
                                    <p:anim calcmode="lin" valueType="num">
                                      <p:cBhvr>
                                        <p:cTn id="53" dur="1000"/>
                                        <p:tgtEl>
                                          <p:spTgt spid="7"/>
                                        </p:tgtEl>
                                        <p:attrNameLst>
                                          <p:attrName>ppt_w</p:attrName>
                                        </p:attrNameLst>
                                      </p:cBhvr>
                                      <p:tavLst>
                                        <p:tav tm="0">
                                          <p:val>
                                            <p:strVal val="ppt_w"/>
                                          </p:val>
                                        </p:tav>
                                        <p:tav tm="100000">
                                          <p:val>
                                            <p:fltVal val="0"/>
                                          </p:val>
                                        </p:tav>
                                      </p:tavLst>
                                    </p:anim>
                                    <p:anim calcmode="lin" valueType="num">
                                      <p:cBhvr>
                                        <p:cTn id="54" dur="1000"/>
                                        <p:tgtEl>
                                          <p:spTgt spid="7"/>
                                        </p:tgtEl>
                                        <p:attrNameLst>
                                          <p:attrName>ppt_h</p:attrName>
                                        </p:attrNameLst>
                                      </p:cBhvr>
                                      <p:tavLst>
                                        <p:tav tm="0">
                                          <p:val>
                                            <p:strVal val="ppt_h"/>
                                          </p:val>
                                        </p:tav>
                                        <p:tav tm="100000">
                                          <p:val>
                                            <p:fltVal val="0"/>
                                          </p:val>
                                        </p:tav>
                                      </p:tavLst>
                                    </p:anim>
                                    <p:anim calcmode="lin" valueType="num">
                                      <p:cBhvr>
                                        <p:cTn id="55" dur="1000"/>
                                        <p:tgtEl>
                                          <p:spTgt spid="7"/>
                                        </p:tgtEl>
                                        <p:attrNameLst>
                                          <p:attrName>style.rotation</p:attrName>
                                        </p:attrNameLst>
                                      </p:cBhvr>
                                      <p:tavLst>
                                        <p:tav tm="0">
                                          <p:val>
                                            <p:fltVal val="0"/>
                                          </p:val>
                                        </p:tav>
                                        <p:tav tm="100000">
                                          <p:val>
                                            <p:fltVal val="90"/>
                                          </p:val>
                                        </p:tav>
                                      </p:tavLst>
                                    </p:anim>
                                    <p:animEffect transition="out" filter="fade">
                                      <p:cBhvr>
                                        <p:cTn id="56" dur="1000"/>
                                        <p:tgtEl>
                                          <p:spTgt spid="7"/>
                                        </p:tgtEl>
                                      </p:cBhvr>
                                    </p:animEffect>
                                    <p:set>
                                      <p:cBhvr>
                                        <p:cTn id="57"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9"/>
                    </p:tgtEl>
                  </p:cond>
                </p:stCondLst>
                <p:endSync evt="end" delay="0">
                  <p:rtn val="all"/>
                </p:endSync>
                <p:childTnLst>
                  <p:par>
                    <p:cTn id="59" fill="hold">
                      <p:stCondLst>
                        <p:cond delay="0"/>
                      </p:stCondLst>
                      <p:childTnLst>
                        <p:par>
                          <p:cTn id="60" fill="hold">
                            <p:stCondLst>
                              <p:cond delay="0"/>
                            </p:stCondLst>
                            <p:childTnLst>
                              <p:par>
                                <p:cTn id="61" presetID="31" presetClass="exit" presetSubtype="0" fill="hold" nodeType="clickEffect">
                                  <p:stCondLst>
                                    <p:cond delay="0"/>
                                  </p:stCondLst>
                                  <p:childTnLst>
                                    <p:anim calcmode="lin" valueType="num">
                                      <p:cBhvr>
                                        <p:cTn id="62" dur="1000"/>
                                        <p:tgtEl>
                                          <p:spTgt spid="9"/>
                                        </p:tgtEl>
                                        <p:attrNameLst>
                                          <p:attrName>ppt_w</p:attrName>
                                        </p:attrNameLst>
                                      </p:cBhvr>
                                      <p:tavLst>
                                        <p:tav tm="0">
                                          <p:val>
                                            <p:strVal val="ppt_w"/>
                                          </p:val>
                                        </p:tav>
                                        <p:tav tm="100000">
                                          <p:val>
                                            <p:fltVal val="0"/>
                                          </p:val>
                                        </p:tav>
                                      </p:tavLst>
                                    </p:anim>
                                    <p:anim calcmode="lin" valueType="num">
                                      <p:cBhvr>
                                        <p:cTn id="63" dur="1000"/>
                                        <p:tgtEl>
                                          <p:spTgt spid="9"/>
                                        </p:tgtEl>
                                        <p:attrNameLst>
                                          <p:attrName>ppt_h</p:attrName>
                                        </p:attrNameLst>
                                      </p:cBhvr>
                                      <p:tavLst>
                                        <p:tav tm="0">
                                          <p:val>
                                            <p:strVal val="ppt_h"/>
                                          </p:val>
                                        </p:tav>
                                        <p:tav tm="100000">
                                          <p:val>
                                            <p:fltVal val="0"/>
                                          </p:val>
                                        </p:tav>
                                      </p:tavLst>
                                    </p:anim>
                                    <p:anim calcmode="lin" valueType="num">
                                      <p:cBhvr>
                                        <p:cTn id="64" dur="1000"/>
                                        <p:tgtEl>
                                          <p:spTgt spid="9"/>
                                        </p:tgtEl>
                                        <p:attrNameLst>
                                          <p:attrName>style.rotation</p:attrName>
                                        </p:attrNameLst>
                                      </p:cBhvr>
                                      <p:tavLst>
                                        <p:tav tm="0">
                                          <p:val>
                                            <p:fltVal val="0"/>
                                          </p:val>
                                        </p:tav>
                                        <p:tav tm="100000">
                                          <p:val>
                                            <p:fltVal val="90"/>
                                          </p:val>
                                        </p:tav>
                                      </p:tavLst>
                                    </p:anim>
                                    <p:animEffect transition="out" filter="fade">
                                      <p:cBhvr>
                                        <p:cTn id="65" dur="1000"/>
                                        <p:tgtEl>
                                          <p:spTgt spid="9"/>
                                        </p:tgtEl>
                                      </p:cBhvr>
                                    </p:animEffect>
                                    <p:set>
                                      <p:cBhvr>
                                        <p:cTn id="66" dur="1" fill="hold">
                                          <p:stCondLst>
                                            <p:cond delay="999"/>
                                          </p:stCondLst>
                                        </p:cTn>
                                        <p:tgtEl>
                                          <p:spTgt spid="9"/>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7547" numSld="8">
                <p:cTn id="70" fill="hold" display="0">
                  <p:stCondLst>
                    <p:cond delay="indefinite"/>
                  </p:stCondLst>
                  <p:endCondLst>
                    <p:cond evt="onStopAudio" delay="0">
                      <p:tgtEl>
                        <p:sldTgt/>
                      </p:tgtEl>
                    </p:cond>
                  </p:endCondLst>
                </p:cTn>
                <p:tgtEl>
                  <p:spTgt spid="16"/>
                </p:tgtEl>
              </p:cMediaNode>
            </p:audio>
            <p:seq concurrent="1" nextAc="seek">
              <p:cTn id="71" restart="whenNotActive" fill="hold" evtFilter="cancelBubble" nodeType="interactiveSeq">
                <p:stCondLst>
                  <p:cond evt="onClick" delay="0">
                    <p:tgtEl>
                      <p:spTgt spid="24"/>
                    </p:tgtEl>
                  </p:cond>
                </p:stCondLst>
                <p:endSync evt="end" delay="0">
                  <p:rtn val="all"/>
                </p:endSync>
                <p:childTnLst>
                  <p:par>
                    <p:cTn id="72" fill="hold">
                      <p:stCondLst>
                        <p:cond delay="0"/>
                      </p:stCondLst>
                      <p:childTnLst>
                        <p:par>
                          <p:cTn id="73" fill="hold">
                            <p:stCondLst>
                              <p:cond delay="0"/>
                            </p:stCondLst>
                            <p:childTnLst>
                              <p:par>
                                <p:cTn id="74" presetID="31" presetClass="exit" presetSubtype="0" fill="hold" nodeType="clickEffect">
                                  <p:stCondLst>
                                    <p:cond delay="0"/>
                                  </p:stCondLst>
                                  <p:childTnLst>
                                    <p:anim calcmode="lin" valueType="num">
                                      <p:cBhvr>
                                        <p:cTn id="75" dur="1000"/>
                                        <p:tgtEl>
                                          <p:spTgt spid="24"/>
                                        </p:tgtEl>
                                        <p:attrNameLst>
                                          <p:attrName>ppt_w</p:attrName>
                                        </p:attrNameLst>
                                      </p:cBhvr>
                                      <p:tavLst>
                                        <p:tav tm="0">
                                          <p:val>
                                            <p:strVal val="ppt_w"/>
                                          </p:val>
                                        </p:tav>
                                        <p:tav tm="100000">
                                          <p:val>
                                            <p:fltVal val="0"/>
                                          </p:val>
                                        </p:tav>
                                      </p:tavLst>
                                    </p:anim>
                                    <p:anim calcmode="lin" valueType="num">
                                      <p:cBhvr>
                                        <p:cTn id="76" dur="1000"/>
                                        <p:tgtEl>
                                          <p:spTgt spid="24"/>
                                        </p:tgtEl>
                                        <p:attrNameLst>
                                          <p:attrName>ppt_h</p:attrName>
                                        </p:attrNameLst>
                                      </p:cBhvr>
                                      <p:tavLst>
                                        <p:tav tm="0">
                                          <p:val>
                                            <p:strVal val="ppt_h"/>
                                          </p:val>
                                        </p:tav>
                                        <p:tav tm="100000">
                                          <p:val>
                                            <p:fltVal val="0"/>
                                          </p:val>
                                        </p:tav>
                                      </p:tavLst>
                                    </p:anim>
                                    <p:anim calcmode="lin" valueType="num">
                                      <p:cBhvr>
                                        <p:cTn id="77" dur="1000"/>
                                        <p:tgtEl>
                                          <p:spTgt spid="24"/>
                                        </p:tgtEl>
                                        <p:attrNameLst>
                                          <p:attrName>style.rotation</p:attrName>
                                        </p:attrNameLst>
                                      </p:cBhvr>
                                      <p:tavLst>
                                        <p:tav tm="0">
                                          <p:val>
                                            <p:fltVal val="0"/>
                                          </p:val>
                                        </p:tav>
                                        <p:tav tm="100000">
                                          <p:val>
                                            <p:fltVal val="90"/>
                                          </p:val>
                                        </p:tav>
                                      </p:tavLst>
                                    </p:anim>
                                    <p:animEffect transition="out" filter="fade">
                                      <p:cBhvr>
                                        <p:cTn id="78" dur="1000"/>
                                        <p:tgtEl>
                                          <p:spTgt spid="24"/>
                                        </p:tgtEl>
                                      </p:cBhvr>
                                    </p:animEffect>
                                    <p:set>
                                      <p:cBhvr>
                                        <p:cTn id="79"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384611" y="158311"/>
            <a:ext cx="8737601" cy="1426979"/>
            <a:chOff x="1012373" y="333247"/>
            <a:chExt cx="7327179" cy="672669"/>
          </a:xfrm>
        </p:grpSpPr>
        <p:sp>
          <p:nvSpPr>
            <p:cNvPr id="5" name="Rounded Rectangle 4"/>
            <p:cNvSpPr/>
            <p:nvPr/>
          </p:nvSpPr>
          <p:spPr>
            <a:xfrm>
              <a:off x="1012373" y="354915"/>
              <a:ext cx="7327179" cy="651001"/>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mc:AlternateContent xmlns:mc="http://schemas.openxmlformats.org/markup-compatibility/2006" xmlns:a14="http://schemas.microsoft.com/office/drawing/2010/main">
          <mc:Choice Requires="a14">
            <p:sp>
              <p:nvSpPr>
                <p:cNvPr id="6" name="TextBox 5"/>
                <p:cNvSpPr txBox="1"/>
                <p:nvPr/>
              </p:nvSpPr>
              <p:spPr>
                <a:xfrm>
                  <a:off x="1012373" y="333247"/>
                  <a:ext cx="6427569" cy="539259"/>
                </a:xfrm>
                <a:prstGeom prst="rect">
                  <a:avLst/>
                </a:prstGeom>
                <a:noFill/>
              </p:spPr>
              <p:txBody>
                <a:bodyPr wrap="square" rtlCol="0">
                  <a:spAutoFit/>
                </a:bodyPr>
                <a:lstStyle/>
                <a:p>
                  <a:pPr algn="ctr" defTabSz="1219170"/>
                  <a:r>
                    <a:rPr lang="en-US" sz="3000" b="1" dirty="0">
                      <a:solidFill>
                        <a:prstClr val="black"/>
                      </a:solidFill>
                      <a:latin typeface="Times New Roman" panose="02020603050405020304" pitchFamily="18" charset="0"/>
                      <a:ea typeface="AvantGarde" pitchFamily="2" charset="0"/>
                      <a:cs typeface="Times New Roman" panose="02020603050405020304" pitchFamily="18" charset="0"/>
                    </a:rPr>
                    <a:t>Cho </a:t>
                  </a:r>
                  <a14:m>
                    <m:oMath xmlns:m="http://schemas.openxmlformats.org/officeDocument/2006/math">
                      <m:r>
                        <a:rPr lang="en-US" sz="3000" b="1" i="1" smtClean="0">
                          <a:solidFill>
                            <a:prstClr val="black"/>
                          </a:solidFill>
                          <a:latin typeface="Cambria Math" panose="02040503050406030204" pitchFamily="18" charset="0"/>
                          <a:ea typeface="Cambria Math" panose="02040503050406030204" pitchFamily="18" charset="0"/>
                          <a:cs typeface="AvantGarde" pitchFamily="2" charset="0"/>
                        </a:rPr>
                        <m:t>∆</m:t>
                      </m:r>
                      <m:r>
                        <a:rPr lang="en-US" sz="3000" b="1" i="1" smtClean="0">
                          <a:solidFill>
                            <a:prstClr val="black"/>
                          </a:solidFill>
                          <a:latin typeface="Cambria Math" panose="02040503050406030204" pitchFamily="18" charset="0"/>
                          <a:ea typeface="Cambria Math" panose="02040503050406030204" pitchFamily="18" charset="0"/>
                          <a:cs typeface="AvantGarde" pitchFamily="2" charset="0"/>
                        </a:rPr>
                        <m:t>𝑨𝑩𝑪</m:t>
                      </m:r>
                      <m:r>
                        <a:rPr lang="en-US" sz="3000" b="1" i="1" smtClean="0">
                          <a:solidFill>
                            <a:prstClr val="black"/>
                          </a:solidFill>
                          <a:latin typeface="Cambria Math" panose="02040503050406030204" pitchFamily="18" charset="0"/>
                          <a:ea typeface="Cambria Math" panose="02040503050406030204" pitchFamily="18" charset="0"/>
                          <a:cs typeface="AvantGarde" pitchFamily="2" charset="0"/>
                        </a:rPr>
                        <m:t>= ∆</m:t>
                      </m:r>
                      <m:r>
                        <a:rPr lang="en-US" sz="3000" b="1" i="1" smtClean="0">
                          <a:solidFill>
                            <a:prstClr val="black"/>
                          </a:solidFill>
                          <a:latin typeface="Cambria Math" panose="02040503050406030204" pitchFamily="18" charset="0"/>
                          <a:ea typeface="Cambria Math" panose="02040503050406030204" pitchFamily="18" charset="0"/>
                          <a:cs typeface="AvantGarde" pitchFamily="2" charset="0"/>
                        </a:rPr>
                        <m:t>𝑴𝑵𝑷</m:t>
                      </m:r>
                      <m:r>
                        <a:rPr lang="en-US" sz="3000" b="1" i="1" smtClean="0">
                          <a:solidFill>
                            <a:prstClr val="black"/>
                          </a:solidFill>
                          <a:latin typeface="Cambria Math" panose="02040503050406030204" pitchFamily="18" charset="0"/>
                          <a:ea typeface="Cambria Math" panose="02040503050406030204" pitchFamily="18" charset="0"/>
                          <a:cs typeface="AvantGarde" pitchFamily="2" charset="0"/>
                        </a:rPr>
                        <m:t>, </m:t>
                      </m:r>
                    </m:oMath>
                  </a14:m>
                  <a:endParaRPr lang="en-US" sz="3000" b="1" i="1" dirty="0">
                    <a:solidFill>
                      <a:prstClr val="black"/>
                    </a:solidFill>
                    <a:latin typeface="Cambria Math" panose="02040503050406030204" pitchFamily="18" charset="0"/>
                    <a:ea typeface="Cambria Math" panose="02040503050406030204" pitchFamily="18" charset="0"/>
                    <a:cs typeface="AvantGarde" pitchFamily="2" charset="0"/>
                  </a:endParaRPr>
                </a:p>
                <a:p>
                  <a:pPr algn="ctr" defTabSz="1219170"/>
                  <a14:m>
                    <m:oMathPara xmlns:m="http://schemas.openxmlformats.org/officeDocument/2006/math">
                      <m:oMathParaPr>
                        <m:jc m:val="centerGroup"/>
                      </m:oMathParaPr>
                      <m:oMath xmlns:m="http://schemas.openxmlformats.org/officeDocument/2006/math">
                        <m:r>
                          <a:rPr lang="en-US" sz="3000" b="1" i="1" smtClean="0">
                            <a:solidFill>
                              <a:prstClr val="black"/>
                            </a:solidFill>
                            <a:latin typeface="Cambria Math" panose="02040503050406030204" pitchFamily="18" charset="0"/>
                            <a:ea typeface="Cambria Math" panose="02040503050406030204" pitchFamily="18" charset="0"/>
                            <a:cs typeface="AvantGarde" pitchFamily="2" charset="0"/>
                          </a:rPr>
                          <m:t>𝒃𝒊</m:t>
                        </m:r>
                        <m:r>
                          <a:rPr lang="en-US" sz="3000" b="1" i="1" smtClean="0">
                            <a:solidFill>
                              <a:prstClr val="black"/>
                            </a:solidFill>
                            <a:latin typeface="Cambria Math" panose="02040503050406030204" pitchFamily="18" charset="0"/>
                            <a:ea typeface="Cambria Math" panose="02040503050406030204" pitchFamily="18" charset="0"/>
                            <a:cs typeface="AvantGarde" pitchFamily="2" charset="0"/>
                          </a:rPr>
                          <m:t>ế</m:t>
                        </m:r>
                        <m:r>
                          <a:rPr lang="en-US" sz="3000" b="1" i="1" smtClean="0">
                            <a:solidFill>
                              <a:prstClr val="black"/>
                            </a:solidFill>
                            <a:latin typeface="Cambria Math" panose="02040503050406030204" pitchFamily="18" charset="0"/>
                            <a:ea typeface="Cambria Math" panose="02040503050406030204" pitchFamily="18" charset="0"/>
                            <a:cs typeface="AvantGarde" pitchFamily="2" charset="0"/>
                          </a:rPr>
                          <m:t>𝒕</m:t>
                        </m:r>
                        <m:r>
                          <a:rPr lang="en-US" sz="3000" b="1" i="1" smtClean="0">
                            <a:solidFill>
                              <a:prstClr val="black"/>
                            </a:solidFill>
                            <a:latin typeface="Cambria Math" panose="02040503050406030204" pitchFamily="18" charset="0"/>
                            <a:ea typeface="Cambria Math" panose="02040503050406030204" pitchFamily="18" charset="0"/>
                            <a:cs typeface="AvantGarde" pitchFamily="2" charset="0"/>
                          </a:rPr>
                          <m:t> </m:t>
                        </m:r>
                        <m:acc>
                          <m:accPr>
                            <m:chr m:val="̂"/>
                            <m:ctrlPr>
                              <a:rPr lang="en-US" sz="3000" b="1" i="1" smtClean="0">
                                <a:solidFill>
                                  <a:prstClr val="black"/>
                                </a:solidFill>
                                <a:latin typeface="Cambria Math" panose="02040503050406030204" pitchFamily="18" charset="0"/>
                                <a:ea typeface="Cambria Math" panose="02040503050406030204" pitchFamily="18" charset="0"/>
                              </a:rPr>
                            </m:ctrlPr>
                          </m:accPr>
                          <m:e>
                            <m:r>
                              <a:rPr lang="en-US" sz="3000" b="1" i="1" smtClean="0">
                                <a:solidFill>
                                  <a:prstClr val="black"/>
                                </a:solidFill>
                                <a:latin typeface="Cambria Math" panose="02040503050406030204" pitchFamily="18" charset="0"/>
                                <a:ea typeface="Cambria Math" panose="02040503050406030204" pitchFamily="18" charset="0"/>
                              </a:rPr>
                              <m:t>𝑩</m:t>
                            </m:r>
                          </m:e>
                        </m:acc>
                        <m:r>
                          <a:rPr lang="en-US" sz="3000" b="1" i="1" smtClean="0">
                            <a:solidFill>
                              <a:prstClr val="black"/>
                            </a:solidFill>
                            <a:latin typeface="Cambria Math" panose="02040503050406030204" pitchFamily="18" charset="0"/>
                            <a:ea typeface="Cambria Math" panose="02040503050406030204" pitchFamily="18" charset="0"/>
                          </a:rPr>
                          <m:t>=</m:t>
                        </m:r>
                        <m:sSup>
                          <m:sSupPr>
                            <m:ctrlPr>
                              <a:rPr lang="en-US" sz="3000" b="1" i="1" smtClean="0">
                                <a:solidFill>
                                  <a:prstClr val="black"/>
                                </a:solidFill>
                                <a:latin typeface="Cambria Math" panose="02040503050406030204" pitchFamily="18" charset="0"/>
                                <a:ea typeface="Cambria Math" panose="02040503050406030204" pitchFamily="18" charset="0"/>
                              </a:rPr>
                            </m:ctrlPr>
                          </m:sSupPr>
                          <m:e>
                            <m:r>
                              <a:rPr lang="en-US" sz="3000" b="1" i="1" smtClean="0">
                                <a:solidFill>
                                  <a:prstClr val="black"/>
                                </a:solidFill>
                                <a:latin typeface="Cambria Math" panose="02040503050406030204" pitchFamily="18" charset="0"/>
                                <a:ea typeface="Cambria Math" panose="02040503050406030204" pitchFamily="18" charset="0"/>
                              </a:rPr>
                              <m:t>𝟒𝟎</m:t>
                            </m:r>
                          </m:e>
                          <m:sup>
                            <m:r>
                              <a:rPr lang="en-US" sz="3000" b="1" i="1" smtClean="0">
                                <a:solidFill>
                                  <a:prstClr val="black"/>
                                </a:solidFill>
                                <a:latin typeface="Cambria Math" panose="02040503050406030204" pitchFamily="18" charset="0"/>
                                <a:ea typeface="Cambria Math" panose="02040503050406030204" pitchFamily="18" charset="0"/>
                              </a:rPr>
                              <m:t>𝟎</m:t>
                            </m:r>
                          </m:sup>
                        </m:sSup>
                        <m:r>
                          <a:rPr lang="en-US" sz="3000" b="1" i="1" smtClean="0">
                            <a:solidFill>
                              <a:prstClr val="black"/>
                            </a:solidFill>
                            <a:latin typeface="Cambria Math" panose="02040503050406030204" pitchFamily="18" charset="0"/>
                            <a:ea typeface="Cambria Math" panose="02040503050406030204" pitchFamily="18" charset="0"/>
                          </a:rPr>
                          <m:t>, </m:t>
                        </m:r>
                        <m:acc>
                          <m:accPr>
                            <m:chr m:val="̂"/>
                            <m:ctrlPr>
                              <a:rPr lang="en-US" sz="3000" b="1" i="1" smtClean="0">
                                <a:solidFill>
                                  <a:prstClr val="black"/>
                                </a:solidFill>
                                <a:latin typeface="Cambria Math" panose="02040503050406030204" pitchFamily="18" charset="0"/>
                                <a:ea typeface="Cambria Math" panose="02040503050406030204" pitchFamily="18" charset="0"/>
                              </a:rPr>
                            </m:ctrlPr>
                          </m:accPr>
                          <m:e>
                            <m:r>
                              <a:rPr lang="en-US" sz="3000" b="1" i="1" smtClean="0">
                                <a:solidFill>
                                  <a:prstClr val="black"/>
                                </a:solidFill>
                                <a:latin typeface="Cambria Math" panose="02040503050406030204" pitchFamily="18" charset="0"/>
                                <a:ea typeface="Cambria Math" panose="02040503050406030204" pitchFamily="18" charset="0"/>
                              </a:rPr>
                              <m:t>𝑪</m:t>
                            </m:r>
                          </m:e>
                        </m:acc>
                        <m:r>
                          <a:rPr lang="en-US" sz="3000" b="1" i="1" smtClean="0">
                            <a:solidFill>
                              <a:prstClr val="black"/>
                            </a:solidFill>
                            <a:latin typeface="Cambria Math" panose="02040503050406030204" pitchFamily="18" charset="0"/>
                            <a:ea typeface="Cambria Math" panose="02040503050406030204" pitchFamily="18" charset="0"/>
                          </a:rPr>
                          <m:t>=</m:t>
                        </m:r>
                        <m:sSup>
                          <m:sSupPr>
                            <m:ctrlPr>
                              <a:rPr lang="en-US" sz="3000" b="1" i="1" smtClean="0">
                                <a:solidFill>
                                  <a:prstClr val="black"/>
                                </a:solidFill>
                                <a:latin typeface="Cambria Math" panose="02040503050406030204" pitchFamily="18" charset="0"/>
                                <a:ea typeface="Cambria Math" panose="02040503050406030204" pitchFamily="18" charset="0"/>
                              </a:rPr>
                            </m:ctrlPr>
                          </m:sSupPr>
                          <m:e>
                            <m:r>
                              <a:rPr lang="en-US" sz="3000" b="1" i="1" smtClean="0">
                                <a:solidFill>
                                  <a:prstClr val="black"/>
                                </a:solidFill>
                                <a:latin typeface="Cambria Math" panose="02040503050406030204" pitchFamily="18" charset="0"/>
                                <a:ea typeface="Cambria Math" panose="02040503050406030204" pitchFamily="18" charset="0"/>
                              </a:rPr>
                              <m:t>𝟔𝟎</m:t>
                            </m:r>
                          </m:e>
                          <m:sup>
                            <m:r>
                              <a:rPr lang="en-US" sz="3000" b="1" i="1" smtClean="0">
                                <a:solidFill>
                                  <a:prstClr val="black"/>
                                </a:solidFill>
                                <a:latin typeface="Cambria Math" panose="02040503050406030204" pitchFamily="18" charset="0"/>
                                <a:ea typeface="Cambria Math" panose="02040503050406030204" pitchFamily="18" charset="0"/>
                              </a:rPr>
                              <m:t>𝟎</m:t>
                            </m:r>
                          </m:sup>
                        </m:sSup>
                        <m:r>
                          <a:rPr lang="en-US" sz="3000" b="1" i="1" smtClean="0">
                            <a:solidFill>
                              <a:prstClr val="black"/>
                            </a:solidFill>
                            <a:latin typeface="Cambria Math" panose="02040503050406030204" pitchFamily="18" charset="0"/>
                            <a:ea typeface="Cambria Math" panose="02040503050406030204" pitchFamily="18" charset="0"/>
                          </a:rPr>
                          <m:t>, </m:t>
                        </m:r>
                        <m:r>
                          <a:rPr lang="en-US" sz="3000" b="1" i="1" smtClean="0">
                            <a:solidFill>
                              <a:prstClr val="black"/>
                            </a:solidFill>
                            <a:latin typeface="Cambria Math" panose="02040503050406030204" pitchFamily="18" charset="0"/>
                            <a:ea typeface="Cambria Math" panose="02040503050406030204" pitchFamily="18" charset="0"/>
                          </a:rPr>
                          <m:t>𝒕𝒉</m:t>
                        </m:r>
                        <m:r>
                          <a:rPr lang="en-US" sz="3000" b="1" i="1" smtClean="0">
                            <a:solidFill>
                              <a:prstClr val="black"/>
                            </a:solidFill>
                            <a:latin typeface="Cambria Math" panose="02040503050406030204" pitchFamily="18" charset="0"/>
                            <a:ea typeface="Cambria Math" panose="02040503050406030204" pitchFamily="18" charset="0"/>
                          </a:rPr>
                          <m:t>ì </m:t>
                        </m:r>
                        <m:r>
                          <a:rPr lang="en-US" sz="3000" b="1" i="1" smtClean="0">
                            <a:solidFill>
                              <a:prstClr val="black"/>
                            </a:solidFill>
                            <a:latin typeface="Cambria Math" panose="02040503050406030204" pitchFamily="18" charset="0"/>
                            <a:ea typeface="Cambria Math" panose="02040503050406030204" pitchFamily="18" charset="0"/>
                          </a:rPr>
                          <m:t>𝒔</m:t>
                        </m:r>
                        <m:r>
                          <a:rPr lang="en-US" sz="3000" b="1" i="1" smtClean="0">
                            <a:solidFill>
                              <a:prstClr val="black"/>
                            </a:solidFill>
                            <a:latin typeface="Cambria Math" panose="02040503050406030204" pitchFamily="18" charset="0"/>
                            <a:ea typeface="Cambria Math" panose="02040503050406030204" pitchFamily="18" charset="0"/>
                          </a:rPr>
                          <m:t>ố đ</m:t>
                        </m:r>
                        <m:r>
                          <a:rPr lang="en-US" sz="3000" b="1" i="1" smtClean="0">
                            <a:solidFill>
                              <a:prstClr val="black"/>
                            </a:solidFill>
                            <a:latin typeface="Cambria Math" panose="02040503050406030204" pitchFamily="18" charset="0"/>
                            <a:ea typeface="Cambria Math" panose="02040503050406030204" pitchFamily="18" charset="0"/>
                          </a:rPr>
                          <m:t>𝒐</m:t>
                        </m:r>
                        <m:r>
                          <a:rPr lang="en-US" sz="3000" b="1" i="1" smtClean="0">
                            <a:solidFill>
                              <a:prstClr val="black"/>
                            </a:solidFill>
                            <a:latin typeface="Cambria Math" panose="02040503050406030204" pitchFamily="18" charset="0"/>
                            <a:ea typeface="Cambria Math" panose="02040503050406030204" pitchFamily="18" charset="0"/>
                          </a:rPr>
                          <m:t> </m:t>
                        </m:r>
                        <m:r>
                          <a:rPr lang="en-US" sz="3000" b="1" i="1" smtClean="0">
                            <a:solidFill>
                              <a:prstClr val="black"/>
                            </a:solidFill>
                            <a:latin typeface="Cambria Math" panose="02040503050406030204" pitchFamily="18" charset="0"/>
                            <a:ea typeface="Cambria Math" panose="02040503050406030204" pitchFamily="18" charset="0"/>
                          </a:rPr>
                          <m:t>𝒈</m:t>
                        </m:r>
                        <m:r>
                          <a:rPr lang="en-US" sz="3000" b="1" i="1" smtClean="0">
                            <a:solidFill>
                              <a:prstClr val="black"/>
                            </a:solidFill>
                            <a:latin typeface="Cambria Math" panose="02040503050406030204" pitchFamily="18" charset="0"/>
                            <a:ea typeface="Cambria Math" panose="02040503050406030204" pitchFamily="18" charset="0"/>
                          </a:rPr>
                          <m:t>ó</m:t>
                        </m:r>
                        <m:r>
                          <a:rPr lang="en-US" sz="3000" b="1" i="1" smtClean="0">
                            <a:solidFill>
                              <a:prstClr val="black"/>
                            </a:solidFill>
                            <a:latin typeface="Cambria Math" panose="02040503050406030204" pitchFamily="18" charset="0"/>
                            <a:ea typeface="Cambria Math" panose="02040503050406030204" pitchFamily="18" charset="0"/>
                          </a:rPr>
                          <m:t>𝒄</m:t>
                        </m:r>
                        <m:r>
                          <a:rPr lang="en-US" sz="3000" b="1" i="1" smtClean="0">
                            <a:solidFill>
                              <a:prstClr val="black"/>
                            </a:solidFill>
                            <a:latin typeface="Cambria Math" panose="02040503050406030204" pitchFamily="18" charset="0"/>
                            <a:ea typeface="Cambria Math" panose="02040503050406030204" pitchFamily="18" charset="0"/>
                          </a:rPr>
                          <m:t> </m:t>
                        </m:r>
                        <m:r>
                          <a:rPr lang="en-US" sz="3000" b="1" i="1" smtClean="0">
                            <a:solidFill>
                              <a:prstClr val="black"/>
                            </a:solidFill>
                            <a:latin typeface="Cambria Math" panose="02040503050406030204" pitchFamily="18" charset="0"/>
                            <a:ea typeface="Cambria Math" panose="02040503050406030204" pitchFamily="18" charset="0"/>
                          </a:rPr>
                          <m:t>𝑴</m:t>
                        </m:r>
                        <m:r>
                          <a:rPr lang="en-US" sz="3000" b="1" i="1" smtClean="0">
                            <a:solidFill>
                              <a:prstClr val="black"/>
                            </a:solidFill>
                            <a:latin typeface="Cambria Math" panose="02040503050406030204" pitchFamily="18" charset="0"/>
                            <a:ea typeface="Cambria Math" panose="02040503050406030204" pitchFamily="18" charset="0"/>
                          </a:rPr>
                          <m:t> </m:t>
                        </m:r>
                        <m:r>
                          <a:rPr lang="en-US" sz="3000" b="1" i="1" smtClean="0">
                            <a:solidFill>
                              <a:prstClr val="black"/>
                            </a:solidFill>
                            <a:latin typeface="Cambria Math" panose="02040503050406030204" pitchFamily="18" charset="0"/>
                            <a:ea typeface="Cambria Math" panose="02040503050406030204" pitchFamily="18" charset="0"/>
                          </a:rPr>
                          <m:t>𝒍</m:t>
                        </m:r>
                        <m:r>
                          <a:rPr lang="en-US" sz="3000" b="1" i="1" smtClean="0">
                            <a:solidFill>
                              <a:prstClr val="black"/>
                            </a:solidFill>
                            <a:latin typeface="Cambria Math" panose="02040503050406030204" pitchFamily="18" charset="0"/>
                            <a:ea typeface="Cambria Math" panose="02040503050406030204" pitchFamily="18" charset="0"/>
                          </a:rPr>
                          <m:t>à</m:t>
                        </m:r>
                      </m:oMath>
                    </m:oMathPara>
                  </a14:m>
                  <a:endParaRPr lang="en-US" sz="3000" b="1" dirty="0">
                    <a:solidFill>
                      <a:prstClr val="black"/>
                    </a:solidFill>
                    <a:latin typeface="Times New Roman" panose="02020603050405020304" pitchFamily="18" charset="0"/>
                    <a:ea typeface="AvantGarde" pitchFamily="2"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12373" y="333247"/>
                  <a:ext cx="6427569" cy="539259"/>
                </a:xfrm>
                <a:prstGeom prst="rect">
                  <a:avLst/>
                </a:prstGeom>
                <a:blipFill>
                  <a:blip r:embed="rId4"/>
                  <a:stretch>
                    <a:fillRect/>
                  </a:stretch>
                </a:blipFill>
              </p:spPr>
              <p:txBody>
                <a:bodyPr/>
                <a:lstStyle/>
                <a:p>
                  <a:r>
                    <a:rPr lang="en-US">
                      <a:noFill/>
                    </a:rPr>
                    <a:t> </a:t>
                  </a:r>
                </a:p>
              </p:txBody>
            </p:sp>
          </mc:Fallback>
        </mc:AlternateContent>
      </p:grpSp>
      <p:grpSp>
        <p:nvGrpSpPr>
          <p:cNvPr id="12" name="Group 11"/>
          <p:cNvGrpSpPr/>
          <p:nvPr/>
        </p:nvGrpSpPr>
        <p:grpSpPr>
          <a:xfrm>
            <a:off x="1862522" y="1955799"/>
            <a:ext cx="8737600" cy="1016000"/>
            <a:chOff x="1524000" y="1809750"/>
            <a:chExt cx="6553200" cy="762000"/>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mc:AlternateContent xmlns:mc="http://schemas.openxmlformats.org/markup-compatibility/2006" xmlns:a14="http://schemas.microsoft.com/office/drawing/2010/main">
          <mc:Choice Requires="a14">
            <p:sp>
              <p:nvSpPr>
                <p:cNvPr id="8" name="TextBox 7"/>
                <p:cNvSpPr txBox="1"/>
                <p:nvPr/>
              </p:nvSpPr>
              <p:spPr>
                <a:xfrm>
                  <a:off x="1578427" y="1907722"/>
                  <a:ext cx="6418218" cy="448633"/>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A. </a:t>
                  </a:r>
                  <a14:m>
                    <m:oMath xmlns:m="http://schemas.openxmlformats.org/officeDocument/2006/math">
                      <m:acc>
                        <m:accPr>
                          <m:chr m:val="̂"/>
                          <m:ctrlPr>
                            <a:rPr lang="en-US" sz="3200" b="1" i="1" smtClean="0">
                              <a:solidFill>
                                <a:prstClr val="black"/>
                              </a:solidFill>
                              <a:latin typeface="Cambria Math" panose="02040503050406030204" pitchFamily="18" charset="0"/>
                              <a:ea typeface="Cambria Math" panose="02040503050406030204" pitchFamily="18" charset="0"/>
                            </a:rPr>
                          </m:ctrlPr>
                        </m:accPr>
                        <m:e>
                          <m:r>
                            <a:rPr lang="en-US" sz="3200" b="1" i="1" smtClean="0">
                              <a:solidFill>
                                <a:prstClr val="black"/>
                              </a:solidFill>
                              <a:latin typeface="Cambria Math" panose="02040503050406030204" pitchFamily="18" charset="0"/>
                              <a:ea typeface="Cambria Math" panose="02040503050406030204" pitchFamily="18" charset="0"/>
                            </a:rPr>
                            <m:t>𝑴</m:t>
                          </m:r>
                        </m:e>
                      </m:acc>
                      <m:r>
                        <a:rPr lang="en-US" sz="3200" b="1" i="1" smtClean="0">
                          <a:solidFill>
                            <a:prstClr val="black"/>
                          </a:solidFill>
                          <a:latin typeface="Cambria Math" panose="02040503050406030204" pitchFamily="18" charset="0"/>
                          <a:ea typeface="Cambria Math" panose="02040503050406030204" pitchFamily="18" charset="0"/>
                        </a:rPr>
                        <m:t>=</m:t>
                      </m:r>
                      <m:sSup>
                        <m:sSupPr>
                          <m:ctrlPr>
                            <a:rPr lang="en-US" sz="3200" b="1" i="1" smtClean="0">
                              <a:solidFill>
                                <a:prstClr val="black"/>
                              </a:solidFill>
                              <a:latin typeface="Cambria Math" panose="02040503050406030204" pitchFamily="18" charset="0"/>
                              <a:ea typeface="Cambria Math" panose="02040503050406030204" pitchFamily="18" charset="0"/>
                            </a:rPr>
                          </m:ctrlPr>
                        </m:sSupPr>
                        <m:e>
                          <m:r>
                            <a:rPr lang="en-US" sz="3200" b="1" i="1" smtClean="0">
                              <a:solidFill>
                                <a:prstClr val="black"/>
                              </a:solidFill>
                              <a:latin typeface="Cambria Math" panose="02040503050406030204" pitchFamily="18" charset="0"/>
                              <a:ea typeface="Cambria Math" panose="02040503050406030204" pitchFamily="18" charset="0"/>
                            </a:rPr>
                            <m:t>𝟒𝟎</m:t>
                          </m:r>
                        </m:e>
                        <m:sup>
                          <m:r>
                            <a:rPr lang="en-US" sz="3200" b="1" i="1" smtClean="0">
                              <a:solidFill>
                                <a:prstClr val="black"/>
                              </a:solidFill>
                              <a:latin typeface="Cambria Math" panose="02040503050406030204" pitchFamily="18" charset="0"/>
                              <a:ea typeface="Cambria Math" panose="02040503050406030204" pitchFamily="18" charset="0"/>
                            </a:rPr>
                            <m:t>𝟎</m:t>
                          </m:r>
                        </m:sup>
                      </m:sSup>
                    </m:oMath>
                  </a14:m>
                  <a:endParaRPr lang="en-US" sz="3200" b="1" dirty="0">
                    <a:solidFill>
                      <a:prstClr val="black"/>
                    </a:solidFill>
                    <a:latin typeface="AvantGarde" pitchFamily="2" charset="0"/>
                    <a:ea typeface="AvantGarde" pitchFamily="2" charset="0"/>
                    <a:cs typeface="AvantGarde" pitchFamily="2"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578427" y="1907722"/>
                  <a:ext cx="6418218" cy="448633"/>
                </a:xfrm>
                <a:prstGeom prst="rect">
                  <a:avLst/>
                </a:prstGeom>
                <a:blipFill>
                  <a:blip r:embed="rId5"/>
                  <a:stretch>
                    <a:fillRect l="-1781" t="-10204" b="-33673"/>
                  </a:stretch>
                </a:blipFill>
              </p:spPr>
              <p:txBody>
                <a:bodyPr/>
                <a:lstStyle/>
                <a:p>
                  <a:r>
                    <a:rPr lang="en-US">
                      <a:noFill/>
                    </a:rPr>
                    <a:t> </a:t>
                  </a:r>
                </a:p>
              </p:txBody>
            </p:sp>
          </mc:Fallback>
        </mc:AlternateContent>
      </p:grpSp>
      <p:sp>
        <p:nvSpPr>
          <p:cNvPr id="9" name="Notched Right Arrow 8">
            <a:hlinkClick r:id="rId6"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27" name="Group 26"/>
          <p:cNvGrpSpPr/>
          <p:nvPr/>
        </p:nvGrpSpPr>
        <p:grpSpPr>
          <a:xfrm>
            <a:off x="1862524" y="3174999"/>
            <a:ext cx="8737600" cy="1016000"/>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mc:AlternateContent xmlns:mc="http://schemas.openxmlformats.org/markup-compatibility/2006" xmlns:a14="http://schemas.microsoft.com/office/drawing/2010/main">
          <mc:Choice Requires="a14">
            <p:sp>
              <p:nvSpPr>
                <p:cNvPr id="29" name="TextBox 28"/>
                <p:cNvSpPr txBox="1"/>
                <p:nvPr/>
              </p:nvSpPr>
              <p:spPr>
                <a:xfrm>
                  <a:off x="1578427" y="1907722"/>
                  <a:ext cx="6418218" cy="448633"/>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B. </a:t>
                  </a:r>
                  <a14:m>
                    <m:oMath xmlns:m="http://schemas.openxmlformats.org/officeDocument/2006/math">
                      <m:acc>
                        <m:accPr>
                          <m:chr m:val="̂"/>
                          <m:ctrlPr>
                            <a:rPr lang="en-US" sz="3200" b="1" i="1" smtClean="0">
                              <a:solidFill>
                                <a:prstClr val="black"/>
                              </a:solidFill>
                              <a:latin typeface="Cambria Math" panose="02040503050406030204" pitchFamily="18" charset="0"/>
                              <a:ea typeface="Cambria Math" panose="02040503050406030204" pitchFamily="18" charset="0"/>
                            </a:rPr>
                          </m:ctrlPr>
                        </m:accPr>
                        <m:e>
                          <m:r>
                            <a:rPr lang="en-US" sz="3200" b="1" i="1" smtClean="0">
                              <a:solidFill>
                                <a:prstClr val="black"/>
                              </a:solidFill>
                              <a:latin typeface="Cambria Math" panose="02040503050406030204" pitchFamily="18" charset="0"/>
                              <a:ea typeface="Cambria Math" panose="02040503050406030204" pitchFamily="18" charset="0"/>
                            </a:rPr>
                            <m:t>𝑴</m:t>
                          </m:r>
                        </m:e>
                      </m:acc>
                      <m:r>
                        <a:rPr lang="en-US" sz="3200" b="1" i="1" smtClean="0">
                          <a:solidFill>
                            <a:prstClr val="black"/>
                          </a:solidFill>
                          <a:latin typeface="Cambria Math" panose="02040503050406030204" pitchFamily="18" charset="0"/>
                          <a:ea typeface="Cambria Math" panose="02040503050406030204" pitchFamily="18" charset="0"/>
                        </a:rPr>
                        <m:t>=</m:t>
                      </m:r>
                      <m:sSup>
                        <m:sSupPr>
                          <m:ctrlPr>
                            <a:rPr lang="en-US" sz="3200" b="1" i="1" smtClean="0">
                              <a:solidFill>
                                <a:prstClr val="black"/>
                              </a:solidFill>
                              <a:latin typeface="Cambria Math" panose="02040503050406030204" pitchFamily="18" charset="0"/>
                              <a:ea typeface="Cambria Math" panose="02040503050406030204" pitchFamily="18" charset="0"/>
                            </a:rPr>
                          </m:ctrlPr>
                        </m:sSupPr>
                        <m:e>
                          <m:r>
                            <a:rPr lang="en-US" sz="3200" b="1" i="1" smtClean="0">
                              <a:solidFill>
                                <a:prstClr val="black"/>
                              </a:solidFill>
                              <a:latin typeface="Cambria Math" panose="02040503050406030204" pitchFamily="18" charset="0"/>
                              <a:ea typeface="Cambria Math" panose="02040503050406030204" pitchFamily="18" charset="0"/>
                            </a:rPr>
                            <m:t>𝟔𝟎</m:t>
                          </m:r>
                        </m:e>
                        <m:sup>
                          <m:r>
                            <a:rPr lang="en-US" sz="3200" b="1" i="1" smtClean="0">
                              <a:solidFill>
                                <a:prstClr val="black"/>
                              </a:solidFill>
                              <a:latin typeface="Cambria Math" panose="02040503050406030204" pitchFamily="18" charset="0"/>
                              <a:ea typeface="Cambria Math" panose="02040503050406030204" pitchFamily="18" charset="0"/>
                            </a:rPr>
                            <m:t>𝟎</m:t>
                          </m:r>
                        </m:sup>
                      </m:sSup>
                    </m:oMath>
                  </a14:m>
                  <a:endParaRPr lang="en-US" sz="3200" b="1" dirty="0">
                    <a:solidFill>
                      <a:prstClr val="black"/>
                    </a:solidFill>
                    <a:latin typeface="AvantGarde" pitchFamily="2" charset="0"/>
                    <a:ea typeface="AvantGarde" pitchFamily="2" charset="0"/>
                    <a:cs typeface="AvantGarde" pitchFamily="2"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578427" y="1907722"/>
                  <a:ext cx="6418218" cy="448633"/>
                </a:xfrm>
                <a:prstGeom prst="rect">
                  <a:avLst/>
                </a:prstGeom>
                <a:blipFill>
                  <a:blip r:embed="rId7"/>
                  <a:stretch>
                    <a:fillRect l="-1781" t="-10204" b="-33673"/>
                  </a:stretch>
                </a:blipFill>
              </p:spPr>
              <p:txBody>
                <a:bodyPr/>
                <a:lstStyle/>
                <a:p>
                  <a:r>
                    <a:rPr lang="en-US">
                      <a:noFill/>
                    </a:rPr>
                    <a:t> </a:t>
                  </a:r>
                </a:p>
              </p:txBody>
            </p:sp>
          </mc:Fallback>
        </mc:AlternateContent>
      </p:grpSp>
      <p:grpSp>
        <p:nvGrpSpPr>
          <p:cNvPr id="30" name="Group 29"/>
          <p:cNvGrpSpPr/>
          <p:nvPr/>
        </p:nvGrpSpPr>
        <p:grpSpPr>
          <a:xfrm>
            <a:off x="1862524" y="4408714"/>
            <a:ext cx="8737600" cy="1016000"/>
            <a:chOff x="1524000" y="1809750"/>
            <a:chExt cx="6553200" cy="762000"/>
          </a:xfrm>
        </p:grpSpPr>
        <p:sp>
          <p:nvSpPr>
            <p:cNvPr id="31" name="Rectangle 30"/>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mc:AlternateContent xmlns:mc="http://schemas.openxmlformats.org/markup-compatibility/2006" xmlns:a14="http://schemas.microsoft.com/office/drawing/2010/main">
          <mc:Choice Requires="a14">
            <p:sp>
              <p:nvSpPr>
                <p:cNvPr id="32" name="TextBox 31"/>
                <p:cNvSpPr txBox="1"/>
                <p:nvPr/>
              </p:nvSpPr>
              <p:spPr>
                <a:xfrm>
                  <a:off x="1578427" y="1907722"/>
                  <a:ext cx="6418218" cy="448633"/>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C. </a:t>
                  </a:r>
                  <a14:m>
                    <m:oMath xmlns:m="http://schemas.openxmlformats.org/officeDocument/2006/math">
                      <m:acc>
                        <m:accPr>
                          <m:chr m:val="̂"/>
                          <m:ctrlPr>
                            <a:rPr lang="en-US" sz="3200" b="1" i="1" smtClean="0">
                              <a:solidFill>
                                <a:prstClr val="black"/>
                              </a:solidFill>
                              <a:latin typeface="Cambria Math" panose="02040503050406030204" pitchFamily="18" charset="0"/>
                              <a:ea typeface="Cambria Math" panose="02040503050406030204" pitchFamily="18" charset="0"/>
                            </a:rPr>
                          </m:ctrlPr>
                        </m:accPr>
                        <m:e>
                          <m:r>
                            <a:rPr lang="en-US" sz="3200" b="1" i="1" smtClean="0">
                              <a:solidFill>
                                <a:prstClr val="black"/>
                              </a:solidFill>
                              <a:latin typeface="Cambria Math" panose="02040503050406030204" pitchFamily="18" charset="0"/>
                              <a:ea typeface="Cambria Math" panose="02040503050406030204" pitchFamily="18" charset="0"/>
                            </a:rPr>
                            <m:t>𝑴</m:t>
                          </m:r>
                        </m:e>
                      </m:acc>
                      <m:r>
                        <a:rPr lang="en-US" sz="3200" b="1" i="1" smtClean="0">
                          <a:solidFill>
                            <a:prstClr val="black"/>
                          </a:solidFill>
                          <a:latin typeface="Cambria Math" panose="02040503050406030204" pitchFamily="18" charset="0"/>
                          <a:ea typeface="Cambria Math" panose="02040503050406030204" pitchFamily="18" charset="0"/>
                        </a:rPr>
                        <m:t>=</m:t>
                      </m:r>
                      <m:sSup>
                        <m:sSupPr>
                          <m:ctrlPr>
                            <a:rPr lang="en-US" sz="3200" b="1" i="1" smtClean="0">
                              <a:solidFill>
                                <a:prstClr val="black"/>
                              </a:solidFill>
                              <a:latin typeface="Cambria Math" panose="02040503050406030204" pitchFamily="18" charset="0"/>
                              <a:ea typeface="Cambria Math" panose="02040503050406030204" pitchFamily="18" charset="0"/>
                            </a:rPr>
                          </m:ctrlPr>
                        </m:sSupPr>
                        <m:e>
                          <m:r>
                            <a:rPr lang="en-US" sz="3200" b="1" i="1" smtClean="0">
                              <a:solidFill>
                                <a:prstClr val="black"/>
                              </a:solidFill>
                              <a:latin typeface="Cambria Math" panose="02040503050406030204" pitchFamily="18" charset="0"/>
                              <a:ea typeface="Cambria Math" panose="02040503050406030204" pitchFamily="18" charset="0"/>
                            </a:rPr>
                            <m:t>𝟖𝟎</m:t>
                          </m:r>
                        </m:e>
                        <m:sup>
                          <m:r>
                            <a:rPr lang="en-US" sz="3200" b="1" i="1" smtClean="0">
                              <a:solidFill>
                                <a:prstClr val="black"/>
                              </a:solidFill>
                              <a:latin typeface="Cambria Math" panose="02040503050406030204" pitchFamily="18" charset="0"/>
                              <a:ea typeface="Cambria Math" panose="02040503050406030204" pitchFamily="18" charset="0"/>
                            </a:rPr>
                            <m:t>𝟎</m:t>
                          </m:r>
                        </m:sup>
                      </m:sSup>
                    </m:oMath>
                  </a14:m>
                  <a:endParaRPr lang="en-US" sz="3200" b="1" dirty="0">
                    <a:solidFill>
                      <a:prstClr val="black"/>
                    </a:solidFill>
                    <a:latin typeface="AvantGarde" pitchFamily="2" charset="0"/>
                    <a:ea typeface="AvantGarde" pitchFamily="2" charset="0"/>
                    <a:cs typeface="AvantGarde" pitchFamily="2"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578427" y="1907722"/>
                  <a:ext cx="6418218" cy="448633"/>
                </a:xfrm>
                <a:prstGeom prst="rect">
                  <a:avLst/>
                </a:prstGeom>
                <a:blipFill>
                  <a:blip r:embed="rId8"/>
                  <a:stretch>
                    <a:fillRect l="-1781" t="-10204" b="-33673"/>
                  </a:stretch>
                </a:blipFill>
              </p:spPr>
              <p:txBody>
                <a:bodyPr/>
                <a:lstStyle/>
                <a:p>
                  <a:r>
                    <a:rPr lang="en-US">
                      <a:noFill/>
                    </a:rPr>
                    <a:t> </a:t>
                  </a:r>
                </a:p>
              </p:txBody>
            </p:sp>
          </mc:Fallback>
        </mc:AlternateContent>
      </p:grpSp>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11554" y="4321628"/>
            <a:ext cx="1088571" cy="1064987"/>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26070" y="3175000"/>
            <a:ext cx="1001484" cy="962880"/>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91234" y="1971475"/>
            <a:ext cx="1001484" cy="962880"/>
          </a:xfrm>
          <a:prstGeom prst="rect">
            <a:avLst/>
          </a:prstGeom>
        </p:spPr>
      </p:pic>
      <p:pic>
        <p:nvPicPr>
          <p:cNvPr id="21" name="Picture 20">
            <a:hlinkClick r:id="rId11" action="ppaction://hlinksldjump"/>
          </p:cNvPr>
          <p:cNvPicPr>
            <a:picLocks noChangeAspect="1"/>
          </p:cNvPicPr>
          <p:nvPr/>
        </p:nvPicPr>
        <p:blipFill>
          <a:blip r:embed="rId12" cstate="print">
            <a:biLevel thresh="75000"/>
            <a:extLst>
              <a:ext uri="{BEBA8EAE-BF5A-486C-A8C5-ECC9F3942E4B}">
                <a14:imgProps xmlns:a14="http://schemas.microsoft.com/office/drawing/2010/main">
                  <a14:imgLayer r:embed="rId13">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630619" y="-53372"/>
            <a:ext cx="1755840" cy="1896309"/>
          </a:xfrm>
          <a:prstGeom prst="rect">
            <a:avLst/>
          </a:prstGeom>
        </p:spPr>
      </p:pic>
      <p:pic>
        <p:nvPicPr>
          <p:cNvPr id="1026" name="Picture 2" descr="Sá»­ dá»¥ng virus Ebola Äá»... Äiá»u trá» ung thÆ° nÃ£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953" y="2027463"/>
            <a:ext cx="1309008" cy="8726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Ãºm A/B vÃ  tÃ¡c háº¡i cá»§a nÃ³ trong thá»i Äiá»m dá»ch Covid 19 | Medlatec"/>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21111"/>
          <a:stretch/>
        </p:blipFill>
        <p:spPr bwMode="auto">
          <a:xfrm>
            <a:off x="255863" y="3149140"/>
            <a:ext cx="1478989" cy="10545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 ÄÆ°á»ng xÃ¢m nháº­p táº¿ bÃ o cá»§a nCoV. - Bá»nh Viá»n Nhi Äá»ng ThÃ nh Phá»"/>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3007" y="4491774"/>
            <a:ext cx="1554900" cy="93294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87062FED-702C-4C34-C0A8-1F521EFAC5E8}"/>
              </a:ext>
            </a:extLst>
          </p:cNvPr>
          <p:cNvGrpSpPr/>
          <p:nvPr/>
        </p:nvGrpSpPr>
        <p:grpSpPr>
          <a:xfrm>
            <a:off x="1871487" y="5568578"/>
            <a:ext cx="8737600" cy="1016000"/>
            <a:chOff x="1524000" y="1809750"/>
            <a:chExt cx="6553200" cy="762000"/>
          </a:xfrm>
        </p:grpSpPr>
        <p:sp>
          <p:nvSpPr>
            <p:cNvPr id="23" name="Rectangle 22">
              <a:extLst>
                <a:ext uri="{FF2B5EF4-FFF2-40B4-BE49-F238E27FC236}">
                  <a16:creationId xmlns:a16="http://schemas.microsoft.com/office/drawing/2014/main" id="{E2B3691A-49BC-B95A-5AA4-1B5FDB781B4D}"/>
                </a:ext>
              </a:extLst>
            </p:cNvPr>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BEA8A70-AE39-E81E-AA3C-928B5B1FA1B2}"/>
                    </a:ext>
                  </a:extLst>
                </p:cNvPr>
                <p:cNvSpPr txBox="1"/>
                <p:nvPr/>
              </p:nvSpPr>
              <p:spPr>
                <a:xfrm>
                  <a:off x="1578427" y="1907722"/>
                  <a:ext cx="6418218" cy="448633"/>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D. </a:t>
                  </a:r>
                  <a14:m>
                    <m:oMath xmlns:m="http://schemas.openxmlformats.org/officeDocument/2006/math">
                      <m:acc>
                        <m:accPr>
                          <m:chr m:val="̂"/>
                          <m:ctrlPr>
                            <a:rPr lang="en-US" sz="3200" b="1" i="1" smtClean="0">
                              <a:solidFill>
                                <a:prstClr val="black"/>
                              </a:solidFill>
                              <a:latin typeface="Cambria Math" panose="02040503050406030204" pitchFamily="18" charset="0"/>
                              <a:ea typeface="Cambria Math" panose="02040503050406030204" pitchFamily="18" charset="0"/>
                            </a:rPr>
                          </m:ctrlPr>
                        </m:accPr>
                        <m:e>
                          <m:r>
                            <a:rPr lang="en-US" sz="3200" b="1" i="1" smtClean="0">
                              <a:solidFill>
                                <a:prstClr val="black"/>
                              </a:solidFill>
                              <a:latin typeface="Cambria Math" panose="02040503050406030204" pitchFamily="18" charset="0"/>
                              <a:ea typeface="Cambria Math" panose="02040503050406030204" pitchFamily="18" charset="0"/>
                            </a:rPr>
                            <m:t>𝑴</m:t>
                          </m:r>
                        </m:e>
                      </m:acc>
                      <m:r>
                        <a:rPr lang="en-US" sz="3200" b="1" i="1" smtClean="0">
                          <a:solidFill>
                            <a:prstClr val="black"/>
                          </a:solidFill>
                          <a:latin typeface="Cambria Math" panose="02040503050406030204" pitchFamily="18" charset="0"/>
                          <a:ea typeface="Cambria Math" panose="02040503050406030204" pitchFamily="18" charset="0"/>
                        </a:rPr>
                        <m:t>=</m:t>
                      </m:r>
                      <m:sSup>
                        <m:sSupPr>
                          <m:ctrlPr>
                            <a:rPr lang="en-US" sz="3200" b="1" i="1" smtClean="0">
                              <a:solidFill>
                                <a:prstClr val="black"/>
                              </a:solidFill>
                              <a:latin typeface="Cambria Math" panose="02040503050406030204" pitchFamily="18" charset="0"/>
                              <a:ea typeface="Cambria Math" panose="02040503050406030204" pitchFamily="18" charset="0"/>
                            </a:rPr>
                          </m:ctrlPr>
                        </m:sSupPr>
                        <m:e>
                          <m:r>
                            <a:rPr lang="en-US" sz="3200" b="1" i="1" smtClean="0">
                              <a:solidFill>
                                <a:prstClr val="black"/>
                              </a:solidFill>
                              <a:latin typeface="Cambria Math" panose="02040503050406030204" pitchFamily="18" charset="0"/>
                              <a:ea typeface="Cambria Math" panose="02040503050406030204" pitchFamily="18" charset="0"/>
                            </a:rPr>
                            <m:t>𝟏𝟎𝟎</m:t>
                          </m:r>
                        </m:e>
                        <m:sup>
                          <m:r>
                            <a:rPr lang="en-US" sz="3200" b="1" i="1" smtClean="0">
                              <a:solidFill>
                                <a:prstClr val="black"/>
                              </a:solidFill>
                              <a:latin typeface="Cambria Math" panose="02040503050406030204" pitchFamily="18" charset="0"/>
                              <a:ea typeface="Cambria Math" panose="02040503050406030204" pitchFamily="18" charset="0"/>
                            </a:rPr>
                            <m:t>𝟎</m:t>
                          </m:r>
                        </m:sup>
                      </m:sSup>
                    </m:oMath>
                  </a14:m>
                  <a:endParaRPr lang="en-US" sz="3200" b="1" dirty="0">
                    <a:solidFill>
                      <a:prstClr val="black"/>
                    </a:solidFill>
                    <a:latin typeface="AvantGarde" pitchFamily="2" charset="0"/>
                    <a:ea typeface="AvantGarde" pitchFamily="2" charset="0"/>
                    <a:cs typeface="AvantGarde" pitchFamily="2" charset="0"/>
                  </a:endParaRPr>
                </a:p>
              </p:txBody>
            </p:sp>
          </mc:Choice>
          <mc:Fallback xmlns="">
            <p:sp>
              <p:nvSpPr>
                <p:cNvPr id="24" name="TextBox 23">
                  <a:extLst>
                    <a:ext uri="{FF2B5EF4-FFF2-40B4-BE49-F238E27FC236}">
                      <a16:creationId xmlns:a14="http://schemas.microsoft.com/office/drawing/2010/main" xmlns:a16="http://schemas.microsoft.com/office/drawing/2014/main" xmlns="" id="{BBEA8A70-AE39-E81E-AA3C-928B5B1FA1B2}"/>
                    </a:ext>
                  </a:extLst>
                </p:cNvPr>
                <p:cNvSpPr txBox="1">
                  <a:spLocks noRot="1" noChangeAspect="1" noMove="1" noResize="1" noEditPoints="1" noAdjustHandles="1" noChangeArrowheads="1" noChangeShapeType="1" noTextEdit="1"/>
                </p:cNvSpPr>
                <p:nvPr/>
              </p:nvSpPr>
              <p:spPr>
                <a:xfrm>
                  <a:off x="1578427" y="1907722"/>
                  <a:ext cx="6418218" cy="448633"/>
                </a:xfrm>
                <a:prstGeom prst="rect">
                  <a:avLst/>
                </a:prstGeom>
                <a:blipFill>
                  <a:blip r:embed="rId17"/>
                  <a:stretch>
                    <a:fillRect l="-1852" t="-10204" b="-33673"/>
                  </a:stretch>
                </a:blipFill>
              </p:spPr>
              <p:txBody>
                <a:bodyPr/>
                <a:lstStyle/>
                <a:p>
                  <a:r>
                    <a:rPr lang="en-US">
                      <a:noFill/>
                    </a:rPr>
                    <a:t> </a:t>
                  </a:r>
                </a:p>
              </p:txBody>
            </p:sp>
          </mc:Fallback>
        </mc:AlternateContent>
      </p:grpSp>
      <p:pic>
        <p:nvPicPr>
          <p:cNvPr id="25" name="Picture 24">
            <a:extLst>
              <a:ext uri="{FF2B5EF4-FFF2-40B4-BE49-F238E27FC236}">
                <a16:creationId xmlns:a16="http://schemas.microsoft.com/office/drawing/2014/main" id="{B9F5D525-66B7-4FDC-8B89-8B92518A9ED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00199" y="5584254"/>
            <a:ext cx="1001484" cy="962880"/>
          </a:xfrm>
          <a:prstGeom prst="rect">
            <a:avLst/>
          </a:prstGeom>
        </p:spPr>
      </p:pic>
      <p:pic>
        <p:nvPicPr>
          <p:cNvPr id="26" name="Picture 2" descr="Sá»­ dá»¥ng virus Ebola Äá»... Äiá»u trá» ung thÆ° nÃ£o">
            <a:extLst>
              <a:ext uri="{FF2B5EF4-FFF2-40B4-BE49-F238E27FC236}">
                <a16:creationId xmlns:a16="http://schemas.microsoft.com/office/drawing/2014/main" id="{B05E9F6F-8796-7DA6-5EF3-8CE29DE1C6B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4918" y="5640242"/>
            <a:ext cx="1309008" cy="87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20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23" presetClass="entr" presetSubtype="32" fill="hold" nodeType="clickEffect">
                                  <p:stCondLst>
                                    <p:cond delay="1000"/>
                                  </p:stCondLst>
                                  <p:childTnLst>
                                    <p:set>
                                      <p:cBhvr>
                                        <p:cTn id="36" dur="1" fill="hold">
                                          <p:stCondLst>
                                            <p:cond delay="0"/>
                                          </p:stCondLst>
                                        </p:cTn>
                                        <p:tgtEl>
                                          <p:spTgt spid="36"/>
                                        </p:tgtEl>
                                        <p:attrNameLst>
                                          <p:attrName>style.visibility</p:attrName>
                                        </p:attrNameLst>
                                      </p:cBhvr>
                                      <p:to>
                                        <p:strVal val="visible"/>
                                      </p:to>
                                    </p:set>
                                    <p:anim calcmode="lin" valueType="num">
                                      <p:cBhvr>
                                        <p:cTn id="37" dur="250" fill="hold"/>
                                        <p:tgtEl>
                                          <p:spTgt spid="36"/>
                                        </p:tgtEl>
                                        <p:attrNameLst>
                                          <p:attrName>ppt_w</p:attrName>
                                        </p:attrNameLst>
                                      </p:cBhvr>
                                      <p:tavLst>
                                        <p:tav tm="0">
                                          <p:val>
                                            <p:strVal val="4*#ppt_w"/>
                                          </p:val>
                                        </p:tav>
                                        <p:tav tm="100000">
                                          <p:val>
                                            <p:strVal val="#ppt_w"/>
                                          </p:val>
                                        </p:tav>
                                      </p:tavLst>
                                    </p:anim>
                                    <p:anim calcmode="lin" valueType="num">
                                      <p:cBhvr>
                                        <p:cTn id="38"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0"/>
                  </p:tgtEl>
                </p:cond>
              </p:nextCondLst>
            </p:seq>
            <p:seq concurrent="1" nextAc="seek">
              <p:cTn id="39" restart="whenNotActive" fill="hold" evtFilter="cancelBubble" nodeType="interactiveSeq">
                <p:stCondLst>
                  <p:cond evt="onClick" delay="0">
                    <p:tgtEl>
                      <p:spTgt spid="27"/>
                    </p:tgtEl>
                  </p:cond>
                </p:stCondLst>
                <p:endSync evt="end" delay="0">
                  <p:rtn val="all"/>
                </p:endSync>
                <p:childTnLst>
                  <p:par>
                    <p:cTn id="40" fill="hold">
                      <p:stCondLst>
                        <p:cond delay="0"/>
                      </p:stCondLst>
                      <p:childTnLst>
                        <p:par>
                          <p:cTn id="41" fill="hold">
                            <p:stCondLst>
                              <p:cond delay="0"/>
                            </p:stCondLst>
                            <p:childTnLst>
                              <p:par>
                                <p:cTn id="42" presetID="23" presetClass="entr" presetSubtype="32" fill="hold" nodeType="clickEffect">
                                  <p:stCondLst>
                                    <p:cond delay="1000"/>
                                  </p:stCondLst>
                                  <p:childTnLst>
                                    <p:set>
                                      <p:cBhvr>
                                        <p:cTn id="43" dur="1" fill="hold">
                                          <p:stCondLst>
                                            <p:cond delay="0"/>
                                          </p:stCondLst>
                                        </p:cTn>
                                        <p:tgtEl>
                                          <p:spTgt spid="37"/>
                                        </p:tgtEl>
                                        <p:attrNameLst>
                                          <p:attrName>style.visibility</p:attrName>
                                        </p:attrNameLst>
                                      </p:cBhvr>
                                      <p:to>
                                        <p:strVal val="visible"/>
                                      </p:to>
                                    </p:set>
                                    <p:anim calcmode="lin" valueType="num">
                                      <p:cBhvr>
                                        <p:cTn id="44" dur="250" fill="hold"/>
                                        <p:tgtEl>
                                          <p:spTgt spid="37"/>
                                        </p:tgtEl>
                                        <p:attrNameLst>
                                          <p:attrName>ppt_w</p:attrName>
                                        </p:attrNameLst>
                                      </p:cBhvr>
                                      <p:tavLst>
                                        <p:tav tm="0">
                                          <p:val>
                                            <p:strVal val="4*#ppt_w"/>
                                          </p:val>
                                        </p:tav>
                                        <p:tav tm="100000">
                                          <p:val>
                                            <p:strVal val="#ppt_w"/>
                                          </p:val>
                                        </p:tav>
                                      </p:tavLst>
                                    </p:anim>
                                    <p:anim calcmode="lin" valueType="num">
                                      <p:cBhvr>
                                        <p:cTn id="45"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7"/>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23" presetClass="entr" presetSubtype="32" fill="hold" nodeType="clickEffect">
                                  <p:stCondLst>
                                    <p:cond delay="100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strVal val="4*#ppt_w"/>
                                          </p:val>
                                        </p:tav>
                                        <p:tav tm="100000">
                                          <p:val>
                                            <p:strVal val="#ppt_w"/>
                                          </p:val>
                                        </p:tav>
                                      </p:tavLst>
                                    </p:anim>
                                    <p:anim calcmode="lin" valueType="num">
                                      <p:cBhvr>
                                        <p:cTn id="52"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31" presetClass="exit" presetSubtype="0" fill="hold" nodeType="clickEffect">
                                  <p:stCondLst>
                                    <p:cond delay="0"/>
                                  </p:stCondLst>
                                  <p:childTnLst>
                                    <p:anim calcmode="lin" valueType="num">
                                      <p:cBhvr>
                                        <p:cTn id="57" dur="1000"/>
                                        <p:tgtEl>
                                          <p:spTgt spid="21"/>
                                        </p:tgtEl>
                                        <p:attrNameLst>
                                          <p:attrName>ppt_w</p:attrName>
                                        </p:attrNameLst>
                                      </p:cBhvr>
                                      <p:tavLst>
                                        <p:tav tm="0">
                                          <p:val>
                                            <p:strVal val="ppt_w"/>
                                          </p:val>
                                        </p:tav>
                                        <p:tav tm="100000">
                                          <p:val>
                                            <p:fltVal val="0"/>
                                          </p:val>
                                        </p:tav>
                                      </p:tavLst>
                                    </p:anim>
                                    <p:anim calcmode="lin" valueType="num">
                                      <p:cBhvr>
                                        <p:cTn id="58" dur="1000"/>
                                        <p:tgtEl>
                                          <p:spTgt spid="21"/>
                                        </p:tgtEl>
                                        <p:attrNameLst>
                                          <p:attrName>ppt_h</p:attrName>
                                        </p:attrNameLst>
                                      </p:cBhvr>
                                      <p:tavLst>
                                        <p:tav tm="0">
                                          <p:val>
                                            <p:strVal val="ppt_h"/>
                                          </p:val>
                                        </p:tav>
                                        <p:tav tm="100000">
                                          <p:val>
                                            <p:fltVal val="0"/>
                                          </p:val>
                                        </p:tav>
                                      </p:tavLst>
                                    </p:anim>
                                    <p:anim calcmode="lin" valueType="num">
                                      <p:cBhvr>
                                        <p:cTn id="59" dur="1000"/>
                                        <p:tgtEl>
                                          <p:spTgt spid="21"/>
                                        </p:tgtEl>
                                        <p:attrNameLst>
                                          <p:attrName>style.rotation</p:attrName>
                                        </p:attrNameLst>
                                      </p:cBhvr>
                                      <p:tavLst>
                                        <p:tav tm="0">
                                          <p:val>
                                            <p:fltVal val="0"/>
                                          </p:val>
                                        </p:tav>
                                        <p:tav tm="100000">
                                          <p:val>
                                            <p:fltVal val="90"/>
                                          </p:val>
                                        </p:tav>
                                      </p:tavLst>
                                    </p:anim>
                                    <p:animEffect transition="out" filter="fade">
                                      <p:cBhvr>
                                        <p:cTn id="60" dur="1000"/>
                                        <p:tgtEl>
                                          <p:spTgt spid="21"/>
                                        </p:tgtEl>
                                      </p:cBhvr>
                                    </p:animEffect>
                                    <p:set>
                                      <p:cBhvr>
                                        <p:cTn id="61"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23" presetClass="entr" presetSubtype="32" fill="hold" nodeType="clickEffect">
                                  <p:stCondLst>
                                    <p:cond delay="10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250" fill="hold"/>
                                        <p:tgtEl>
                                          <p:spTgt spid="25"/>
                                        </p:tgtEl>
                                        <p:attrNameLst>
                                          <p:attrName>ppt_w</p:attrName>
                                        </p:attrNameLst>
                                      </p:cBhvr>
                                      <p:tavLst>
                                        <p:tav tm="0">
                                          <p:val>
                                            <p:strVal val="4*#ppt_w"/>
                                          </p:val>
                                        </p:tav>
                                        <p:tav tm="100000">
                                          <p:val>
                                            <p:strVal val="#ppt_w"/>
                                          </p:val>
                                        </p:tav>
                                      </p:tavLst>
                                    </p:anim>
                                    <p:anim calcmode="lin" valueType="num">
                                      <p:cBhvr>
                                        <p:cTn id="68"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27200" y="473219"/>
            <a:ext cx="9042400" cy="1507981"/>
            <a:chOff x="1295400" y="354915"/>
            <a:chExt cx="67818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mc:AlternateContent xmlns:mc="http://schemas.openxmlformats.org/markup-compatibility/2006" xmlns:a14="http://schemas.microsoft.com/office/drawing/2010/main">
          <mc:Choice Requires="a14">
            <p:sp>
              <p:nvSpPr>
                <p:cNvPr id="6" name="TextBox 5"/>
                <p:cNvSpPr txBox="1"/>
                <p:nvPr/>
              </p:nvSpPr>
              <p:spPr>
                <a:xfrm>
                  <a:off x="1295400" y="451711"/>
                  <a:ext cx="6553200" cy="615871"/>
                </a:xfrm>
                <a:prstGeom prst="rect">
                  <a:avLst/>
                </a:prstGeom>
                <a:noFill/>
              </p:spPr>
              <p:txBody>
                <a:bodyPr wrap="square" rtlCol="0">
                  <a:spAutoFit/>
                </a:bodyPr>
                <a:lstStyle/>
                <a:p>
                  <a:pPr algn="ctr" defTabSz="1219170"/>
                  <a:r>
                    <a:rPr lang="en-US" sz="3000" b="1" dirty="0">
                      <a:solidFill>
                        <a:prstClr val="black"/>
                      </a:solidFill>
                      <a:latin typeface="Times New Roman" panose="02020603050405020304" pitchFamily="18" charset="0"/>
                      <a:ea typeface="AvantGarde" pitchFamily="2" charset="0"/>
                      <a:cs typeface="Times New Roman" panose="02020603050405020304" pitchFamily="18" charset="0"/>
                    </a:rPr>
                    <a:t>Cho </a:t>
                  </a:r>
                  <a14:m>
                    <m:oMath xmlns:m="http://schemas.openxmlformats.org/officeDocument/2006/math">
                      <m:r>
                        <a:rPr lang="en-US" sz="3000" b="1" i="1" smtClean="0">
                          <a:solidFill>
                            <a:prstClr val="black"/>
                          </a:solidFill>
                          <a:latin typeface="Cambria Math" panose="02040503050406030204" pitchFamily="18" charset="0"/>
                          <a:ea typeface="Cambria Math" panose="02040503050406030204" pitchFamily="18" charset="0"/>
                          <a:cs typeface="AvantGarde" pitchFamily="2" charset="0"/>
                        </a:rPr>
                        <m:t>∆</m:t>
                      </m:r>
                      <m:r>
                        <a:rPr lang="en-US" sz="3000" b="1" i="1" smtClean="0">
                          <a:solidFill>
                            <a:prstClr val="black"/>
                          </a:solidFill>
                          <a:latin typeface="Cambria Math" panose="02040503050406030204" pitchFamily="18" charset="0"/>
                          <a:ea typeface="Cambria Math" panose="02040503050406030204" pitchFamily="18" charset="0"/>
                          <a:cs typeface="AvantGarde" pitchFamily="2" charset="0"/>
                        </a:rPr>
                        <m:t>𝑨𝑩𝑪</m:t>
                      </m:r>
                      <m:r>
                        <a:rPr lang="en-US" sz="3000" b="1" i="1" smtClean="0">
                          <a:solidFill>
                            <a:prstClr val="black"/>
                          </a:solidFill>
                          <a:latin typeface="Cambria Math" panose="02040503050406030204" pitchFamily="18" charset="0"/>
                          <a:ea typeface="Cambria Math" panose="02040503050406030204" pitchFamily="18" charset="0"/>
                          <a:cs typeface="AvantGarde" pitchFamily="2" charset="0"/>
                        </a:rPr>
                        <m:t>= ∆</m:t>
                      </m:r>
                      <m:r>
                        <a:rPr lang="en-US" sz="3000" b="1" i="1" smtClean="0">
                          <a:solidFill>
                            <a:prstClr val="black"/>
                          </a:solidFill>
                          <a:latin typeface="Cambria Math" panose="02040503050406030204" pitchFamily="18" charset="0"/>
                          <a:ea typeface="Cambria Math" panose="02040503050406030204" pitchFamily="18" charset="0"/>
                          <a:cs typeface="AvantGarde" pitchFamily="2" charset="0"/>
                        </a:rPr>
                        <m:t>𝑴𝑵𝑷</m:t>
                      </m:r>
                    </m:oMath>
                  </a14:m>
                  <a:r>
                    <a:rPr lang="en-US" sz="3000" b="1" dirty="0">
                      <a:solidFill>
                        <a:prstClr val="black"/>
                      </a:solidFill>
                      <a:latin typeface="Times New Roman" panose="02020603050405020304" pitchFamily="18" charset="0"/>
                      <a:ea typeface="AvantGarde" pitchFamily="2" charset="0"/>
                      <a:cs typeface="Times New Roman" panose="02020603050405020304" pitchFamily="18" charset="0"/>
                    </a:rPr>
                    <a:t>, </a:t>
                  </a:r>
                  <a:r>
                    <a:rPr lang="en-US" sz="3000" b="1" dirty="0" err="1">
                      <a:solidFill>
                        <a:prstClr val="black"/>
                      </a:solidFill>
                      <a:latin typeface="Times New Roman" panose="02020603050405020304" pitchFamily="18" charset="0"/>
                      <a:ea typeface="AvantGarde" pitchFamily="2" charset="0"/>
                      <a:cs typeface="Times New Roman" panose="02020603050405020304" pitchFamily="18" charset="0"/>
                    </a:rPr>
                    <a:t>biết</a:t>
                  </a:r>
                  <a:r>
                    <a:rPr lang="en-US" sz="3000" b="1" dirty="0">
                      <a:solidFill>
                        <a:prstClr val="black"/>
                      </a:solidFill>
                      <a:latin typeface="Times New Roman" panose="02020603050405020304" pitchFamily="18" charset="0"/>
                      <a:ea typeface="AvantGarde" pitchFamily="2" charset="0"/>
                      <a:cs typeface="Times New Roman" panose="02020603050405020304" pitchFamily="18" charset="0"/>
                    </a:rPr>
                    <a:t> AB = 3 cm, AC = 4 cm, BC = 5 cm</a:t>
                  </a:r>
                  <a:r>
                    <a:rPr lang="en-US" sz="3000" b="1">
                      <a:solidFill>
                        <a:prstClr val="black"/>
                      </a:solidFill>
                      <a:latin typeface="Times New Roman" panose="02020603050405020304" pitchFamily="18" charset="0"/>
                      <a:ea typeface="AvantGarde" pitchFamily="2" charset="0"/>
                      <a:cs typeface="Times New Roman" panose="02020603050405020304" pitchFamily="18" charset="0"/>
                    </a:rPr>
                    <a:t>, thì</a:t>
                  </a:r>
                  <a:r>
                    <a:rPr lang="vi-VN" sz="3000" b="1">
                      <a:solidFill>
                        <a:prstClr val="black"/>
                      </a:solidFill>
                      <a:latin typeface="Times New Roman" panose="02020603050405020304" pitchFamily="18" charset="0"/>
                      <a:ea typeface="AvantGarde" pitchFamily="2" charset="0"/>
                      <a:cs typeface="Times New Roman" panose="02020603050405020304" pitchFamily="18" charset="0"/>
                    </a:rPr>
                    <a:t> </a:t>
                  </a:r>
                  <a:r>
                    <a:rPr lang="en-US" sz="3000" b="1">
                      <a:solidFill>
                        <a:prstClr val="black"/>
                      </a:solidFill>
                      <a:latin typeface="Times New Roman" panose="02020603050405020304" pitchFamily="18" charset="0"/>
                      <a:ea typeface="AvantGarde" pitchFamily="2" charset="0"/>
                      <a:cs typeface="Times New Roman" panose="02020603050405020304" pitchFamily="18" charset="0"/>
                    </a:rPr>
                    <a:t>độ</a:t>
                  </a:r>
                  <a:r>
                    <a:rPr lang="vi-VN" sz="3000" b="1">
                      <a:solidFill>
                        <a:prstClr val="black"/>
                      </a:solidFill>
                      <a:latin typeface="Times New Roman" panose="02020603050405020304" pitchFamily="18" charset="0"/>
                      <a:ea typeface="AvantGarde" pitchFamily="2" charset="0"/>
                      <a:cs typeface="Times New Roman" panose="02020603050405020304" pitchFamily="18" charset="0"/>
                    </a:rPr>
                    <a:t> </a:t>
                  </a:r>
                  <a:r>
                    <a:rPr lang="en-US" sz="3000" b="1">
                      <a:solidFill>
                        <a:prstClr val="black"/>
                      </a:solidFill>
                      <a:latin typeface="Times New Roman" panose="02020603050405020304" pitchFamily="18" charset="0"/>
                      <a:ea typeface="AvantGarde" pitchFamily="2" charset="0"/>
                      <a:cs typeface="Times New Roman" panose="02020603050405020304" pitchFamily="18" charset="0"/>
                    </a:rPr>
                    <a:t>dài</a:t>
                  </a:r>
                  <a:r>
                    <a:rPr lang="vi-VN" sz="3000" b="1">
                      <a:solidFill>
                        <a:prstClr val="black"/>
                      </a:solidFill>
                      <a:latin typeface="Times New Roman" panose="02020603050405020304" pitchFamily="18" charset="0"/>
                      <a:ea typeface="AvantGarde" pitchFamily="2" charset="0"/>
                      <a:cs typeface="Times New Roman" panose="02020603050405020304" pitchFamily="18" charset="0"/>
                    </a:rPr>
                    <a:t> </a:t>
                  </a:r>
                  <a:r>
                    <a:rPr lang="en-US" sz="3000" b="1">
                      <a:solidFill>
                        <a:prstClr val="black"/>
                      </a:solidFill>
                      <a:latin typeface="Times New Roman" panose="02020603050405020304" pitchFamily="18" charset="0"/>
                      <a:ea typeface="AvantGarde" pitchFamily="2" charset="0"/>
                      <a:cs typeface="Times New Roman" panose="02020603050405020304" pitchFamily="18" charset="0"/>
                    </a:rPr>
                    <a:t>cạnh </a:t>
                  </a:r>
                  <a:r>
                    <a:rPr lang="en-US" sz="3000" b="1" dirty="0">
                      <a:solidFill>
                        <a:prstClr val="black"/>
                      </a:solidFill>
                      <a:latin typeface="Times New Roman" panose="02020603050405020304" pitchFamily="18" charset="0"/>
                      <a:ea typeface="AvantGarde" pitchFamily="2" charset="0"/>
                      <a:cs typeface="Times New Roman" panose="02020603050405020304" pitchFamily="18" charset="0"/>
                    </a:rPr>
                    <a:t>MN </a:t>
                  </a:r>
                  <a:r>
                    <a:rPr lang="en-US" sz="3000" b="1" dirty="0" err="1">
                      <a:solidFill>
                        <a:prstClr val="black"/>
                      </a:solidFill>
                      <a:latin typeface="Times New Roman" panose="02020603050405020304" pitchFamily="18" charset="0"/>
                      <a:ea typeface="AvantGarde" pitchFamily="2" charset="0"/>
                      <a:cs typeface="Times New Roman" panose="02020603050405020304" pitchFamily="18" charset="0"/>
                    </a:rPr>
                    <a:t>là</a:t>
                  </a:r>
                  <a:r>
                    <a:rPr lang="en-US" sz="3000" b="1" dirty="0">
                      <a:solidFill>
                        <a:prstClr val="black"/>
                      </a:solidFill>
                      <a:latin typeface="Times New Roman" panose="02020603050405020304" pitchFamily="18" charset="0"/>
                      <a:ea typeface="AvantGarde" pitchFamily="2" charset="0"/>
                      <a:cs typeface="Times New Roman" panose="02020603050405020304" pitchFamily="18"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95400" y="451711"/>
                  <a:ext cx="6553200" cy="615871"/>
                </a:xfrm>
                <a:prstGeom prst="rect">
                  <a:avLst/>
                </a:prstGeom>
                <a:blipFill>
                  <a:blip r:embed="rId4"/>
                  <a:stretch>
                    <a:fillRect t="-7831" b="-18072"/>
                  </a:stretch>
                </a:blipFill>
              </p:spPr>
              <p:txBody>
                <a:bodyPr/>
                <a:lstStyle/>
                <a:p>
                  <a:r>
                    <a:rPr lang="en-US">
                      <a:noFill/>
                    </a:rPr>
                    <a:t> </a:t>
                  </a:r>
                </a:p>
              </p:txBody>
            </p:sp>
          </mc:Fallback>
        </mc:AlternateContent>
      </p:grpSp>
      <p:grpSp>
        <p:nvGrpSpPr>
          <p:cNvPr id="12" name="Group 11"/>
          <p:cNvGrpSpPr/>
          <p:nvPr/>
        </p:nvGrpSpPr>
        <p:grpSpPr>
          <a:xfrm>
            <a:off x="983978" y="2305423"/>
            <a:ext cx="8737600" cy="1016000"/>
            <a:chOff x="1524000" y="1809750"/>
            <a:chExt cx="6553200" cy="762000"/>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8" name="TextBox 7"/>
            <p:cNvSpPr txBox="1"/>
            <p:nvPr/>
          </p:nvSpPr>
          <p:spPr>
            <a:xfrm>
              <a:off x="1578427" y="1907722"/>
              <a:ext cx="6418218" cy="500090"/>
            </a:xfrm>
            <a:prstGeom prst="rect">
              <a:avLst/>
            </a:prstGeom>
            <a:noFill/>
          </p:spPr>
          <p:txBody>
            <a:bodyPr wrap="square" rtlCol="0">
              <a:spAutoFit/>
            </a:bodyPr>
            <a:lstStyle/>
            <a:p>
              <a:pPr defTabSz="1219170"/>
              <a:r>
                <a:rPr lang="en-US" sz="3733" b="1" dirty="0">
                  <a:solidFill>
                    <a:prstClr val="black"/>
                  </a:solidFill>
                  <a:latin typeface="AvantGarde" pitchFamily="2" charset="0"/>
                  <a:ea typeface="AvantGarde" pitchFamily="2" charset="0"/>
                  <a:cs typeface="AvantGarde" pitchFamily="2" charset="0"/>
                </a:rPr>
                <a:t>A. MN = 4cm</a:t>
              </a:r>
            </a:p>
          </p:txBody>
        </p:sp>
      </p:grpSp>
      <p:sp>
        <p:nvSpPr>
          <p:cNvPr id="9" name="Notched Right Arrow 8">
            <a:hlinkClick r:id="rId5"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27" name="Group 26"/>
          <p:cNvGrpSpPr/>
          <p:nvPr/>
        </p:nvGrpSpPr>
        <p:grpSpPr>
          <a:xfrm>
            <a:off x="983980" y="3524623"/>
            <a:ext cx="8737600" cy="1016000"/>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29" name="TextBox 28"/>
            <p:cNvSpPr txBox="1"/>
            <p:nvPr/>
          </p:nvSpPr>
          <p:spPr>
            <a:xfrm>
              <a:off x="1578427" y="1907722"/>
              <a:ext cx="6418218" cy="500090"/>
            </a:xfrm>
            <a:prstGeom prst="rect">
              <a:avLst/>
            </a:prstGeom>
            <a:noFill/>
          </p:spPr>
          <p:txBody>
            <a:bodyPr wrap="square" rtlCol="0">
              <a:spAutoFit/>
            </a:bodyPr>
            <a:lstStyle/>
            <a:p>
              <a:pPr defTabSz="1219170"/>
              <a:r>
                <a:rPr lang="en-US" sz="3733" b="1" dirty="0">
                  <a:solidFill>
                    <a:prstClr val="black"/>
                  </a:solidFill>
                  <a:latin typeface="AvantGarde" pitchFamily="2" charset="0"/>
                  <a:ea typeface="AvantGarde" pitchFamily="2" charset="0"/>
                  <a:cs typeface="AvantGarde" pitchFamily="2" charset="0"/>
                </a:rPr>
                <a:t>B. MN = 3 cm</a:t>
              </a:r>
            </a:p>
          </p:txBody>
        </p:sp>
      </p:grpSp>
      <p:grpSp>
        <p:nvGrpSpPr>
          <p:cNvPr id="30" name="Group 29"/>
          <p:cNvGrpSpPr/>
          <p:nvPr/>
        </p:nvGrpSpPr>
        <p:grpSpPr>
          <a:xfrm>
            <a:off x="983980" y="4722478"/>
            <a:ext cx="8737600" cy="1016000"/>
            <a:chOff x="1524000" y="1809750"/>
            <a:chExt cx="6553200" cy="762000"/>
          </a:xfrm>
        </p:grpSpPr>
        <p:sp>
          <p:nvSpPr>
            <p:cNvPr id="31" name="Rectangle 30"/>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32" name="TextBox 31"/>
            <p:cNvSpPr txBox="1"/>
            <p:nvPr/>
          </p:nvSpPr>
          <p:spPr>
            <a:xfrm>
              <a:off x="1578427" y="1907722"/>
              <a:ext cx="6418218" cy="500090"/>
            </a:xfrm>
            <a:prstGeom prst="rect">
              <a:avLst/>
            </a:prstGeom>
            <a:noFill/>
          </p:spPr>
          <p:txBody>
            <a:bodyPr wrap="square" rtlCol="0">
              <a:spAutoFit/>
            </a:bodyPr>
            <a:lstStyle/>
            <a:p>
              <a:pPr defTabSz="1219170"/>
              <a:r>
                <a:rPr lang="en-US" sz="3733" b="1" dirty="0">
                  <a:solidFill>
                    <a:prstClr val="black"/>
                  </a:solidFill>
                  <a:latin typeface="AvantGarde" pitchFamily="2" charset="0"/>
                  <a:ea typeface="AvantGarde" pitchFamily="2" charset="0"/>
                  <a:cs typeface="AvantGarde" pitchFamily="2" charset="0"/>
                </a:rPr>
                <a:t>C. MN = 5 cm</a:t>
              </a:r>
            </a:p>
          </p:txBody>
        </p:sp>
      </p:grpSp>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5430" y="3471571"/>
            <a:ext cx="1088571" cy="1064987"/>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5431" y="4732053"/>
            <a:ext cx="1001484" cy="962880"/>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2690" y="2321098"/>
            <a:ext cx="1001484" cy="962880"/>
          </a:xfrm>
          <a:prstGeom prst="rect">
            <a:avLst/>
          </a:prstGeom>
        </p:spPr>
      </p:pic>
      <p:pic>
        <p:nvPicPr>
          <p:cNvPr id="21" name="Picture 20">
            <a:hlinkClick r:id="rId8" action="ppaction://hlinksldjump"/>
          </p:cNvPr>
          <p:cNvPicPr>
            <a:picLocks noChangeAspect="1"/>
          </p:cNvPicPr>
          <p:nvPr/>
        </p:nvPicPr>
        <p:blipFill>
          <a:blip r:embed="rId9" cstate="print">
            <a:duotone>
              <a:prstClr val="black"/>
              <a:schemeClr val="accent6">
                <a:tint val="45000"/>
                <a:satMod val="400000"/>
              </a:schemeClr>
            </a:duotone>
            <a:extLst>
              <a:ext uri="{BEBA8EAE-BF5A-486C-A8C5-ECC9F3942E4B}">
                <a14:imgProps xmlns:a14="http://schemas.microsoft.com/office/drawing/2010/main">
                  <a14:imgLayer r:embed="rId10">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504944" y="603600"/>
            <a:ext cx="2444511" cy="2235200"/>
          </a:xfrm>
          <a:prstGeom prst="rect">
            <a:avLst/>
          </a:prstGeom>
        </p:spPr>
      </p:pic>
      <p:grpSp>
        <p:nvGrpSpPr>
          <p:cNvPr id="19" name="Group 18">
            <a:extLst>
              <a:ext uri="{FF2B5EF4-FFF2-40B4-BE49-F238E27FC236}">
                <a16:creationId xmlns:a16="http://schemas.microsoft.com/office/drawing/2014/main" id="{65D9BF1C-4C73-CF4A-FBA0-0F5EA3B6868E}"/>
              </a:ext>
            </a:extLst>
          </p:cNvPr>
          <p:cNvGrpSpPr/>
          <p:nvPr/>
        </p:nvGrpSpPr>
        <p:grpSpPr>
          <a:xfrm>
            <a:off x="1003860" y="5845792"/>
            <a:ext cx="8737600" cy="1016000"/>
            <a:chOff x="1524000" y="1809750"/>
            <a:chExt cx="6553200" cy="762000"/>
          </a:xfrm>
        </p:grpSpPr>
        <p:sp>
          <p:nvSpPr>
            <p:cNvPr id="20" name="Rectangle 19">
              <a:extLst>
                <a:ext uri="{FF2B5EF4-FFF2-40B4-BE49-F238E27FC236}">
                  <a16:creationId xmlns:a16="http://schemas.microsoft.com/office/drawing/2014/main" id="{28B0495C-8686-346E-F5A4-59CAD0A3F683}"/>
                </a:ext>
              </a:extLst>
            </p:cNvPr>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22" name="TextBox 21">
              <a:extLst>
                <a:ext uri="{FF2B5EF4-FFF2-40B4-BE49-F238E27FC236}">
                  <a16:creationId xmlns:a16="http://schemas.microsoft.com/office/drawing/2014/main" id="{D94754E2-FE47-7392-D859-8864C5645B24}"/>
                </a:ext>
              </a:extLst>
            </p:cNvPr>
            <p:cNvSpPr txBox="1"/>
            <p:nvPr/>
          </p:nvSpPr>
          <p:spPr>
            <a:xfrm>
              <a:off x="1578427" y="1907722"/>
              <a:ext cx="6418218" cy="500090"/>
            </a:xfrm>
            <a:prstGeom prst="rect">
              <a:avLst/>
            </a:prstGeom>
            <a:noFill/>
          </p:spPr>
          <p:txBody>
            <a:bodyPr wrap="square" rtlCol="0">
              <a:spAutoFit/>
            </a:bodyPr>
            <a:lstStyle/>
            <a:p>
              <a:pPr defTabSz="1219170"/>
              <a:r>
                <a:rPr lang="en-US" sz="3733" b="1" dirty="0">
                  <a:solidFill>
                    <a:prstClr val="black"/>
                  </a:solidFill>
                  <a:latin typeface="AvantGarde" pitchFamily="2" charset="0"/>
                  <a:ea typeface="AvantGarde" pitchFamily="2" charset="0"/>
                  <a:cs typeface="AvantGarde" pitchFamily="2" charset="0"/>
                </a:rPr>
                <a:t>D. MN = 7cm</a:t>
              </a:r>
            </a:p>
          </p:txBody>
        </p:sp>
      </p:grpSp>
      <p:pic>
        <p:nvPicPr>
          <p:cNvPr id="23" name="Picture 22">
            <a:extLst>
              <a:ext uri="{FF2B5EF4-FFF2-40B4-BE49-F238E27FC236}">
                <a16:creationId xmlns:a16="http://schemas.microsoft.com/office/drawing/2014/main" id="{A93A41B2-17C8-DB5A-A92B-0AFD0F0C66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25311" y="5855367"/>
            <a:ext cx="1001484" cy="962880"/>
          </a:xfrm>
          <a:prstGeom prst="rect">
            <a:avLst/>
          </a:prstGeom>
        </p:spPr>
      </p:pic>
    </p:spTree>
    <p:extLst>
      <p:ext uri="{BB962C8B-B14F-4D97-AF65-F5344CB8AC3E}">
        <p14:creationId xmlns:p14="http://schemas.microsoft.com/office/powerpoint/2010/main" val="122453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par>
                                <p:cTn id="17" presetID="2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23" presetClass="entr" presetSubtype="32" fill="hold" nodeType="clickEffect">
                                  <p:stCondLst>
                                    <p:cond delay="1000"/>
                                  </p:stCondLst>
                                  <p:childTnLst>
                                    <p:set>
                                      <p:cBhvr>
                                        <p:cTn id="24" dur="1" fill="hold">
                                          <p:stCondLst>
                                            <p:cond delay="0"/>
                                          </p:stCondLst>
                                        </p:cTn>
                                        <p:tgtEl>
                                          <p:spTgt spid="36"/>
                                        </p:tgtEl>
                                        <p:attrNameLst>
                                          <p:attrName>style.visibility</p:attrName>
                                        </p:attrNameLst>
                                      </p:cBhvr>
                                      <p:to>
                                        <p:strVal val="visible"/>
                                      </p:to>
                                    </p:set>
                                    <p:anim calcmode="lin" valueType="num">
                                      <p:cBhvr>
                                        <p:cTn id="25" dur="250" fill="hold"/>
                                        <p:tgtEl>
                                          <p:spTgt spid="36"/>
                                        </p:tgtEl>
                                        <p:attrNameLst>
                                          <p:attrName>ppt_w</p:attrName>
                                        </p:attrNameLst>
                                      </p:cBhvr>
                                      <p:tavLst>
                                        <p:tav tm="0">
                                          <p:val>
                                            <p:strVal val="4*#ppt_w"/>
                                          </p:val>
                                        </p:tav>
                                        <p:tav tm="100000">
                                          <p:val>
                                            <p:strVal val="#ppt_w"/>
                                          </p:val>
                                        </p:tav>
                                      </p:tavLst>
                                    </p:anim>
                                    <p:anim calcmode="lin" valueType="num">
                                      <p:cBhvr>
                                        <p:cTn id="26"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23" presetClass="entr" presetSubtype="32" fill="hold" nodeType="clickEffect">
                                  <p:stCondLst>
                                    <p:cond delay="1000"/>
                                  </p:stCondLst>
                                  <p:childTnLst>
                                    <p:set>
                                      <p:cBhvr>
                                        <p:cTn id="31" dur="1" fill="hold">
                                          <p:stCondLst>
                                            <p:cond delay="0"/>
                                          </p:stCondLst>
                                        </p:cTn>
                                        <p:tgtEl>
                                          <p:spTgt spid="38"/>
                                        </p:tgtEl>
                                        <p:attrNameLst>
                                          <p:attrName>style.visibility</p:attrName>
                                        </p:attrNameLst>
                                      </p:cBhvr>
                                      <p:to>
                                        <p:strVal val="visible"/>
                                      </p:to>
                                    </p:set>
                                    <p:anim calcmode="lin" valueType="num">
                                      <p:cBhvr>
                                        <p:cTn id="32" dur="250" fill="hold"/>
                                        <p:tgtEl>
                                          <p:spTgt spid="38"/>
                                        </p:tgtEl>
                                        <p:attrNameLst>
                                          <p:attrName>ppt_w</p:attrName>
                                        </p:attrNameLst>
                                      </p:cBhvr>
                                      <p:tavLst>
                                        <p:tav tm="0">
                                          <p:val>
                                            <p:strVal val="4*#ppt_w"/>
                                          </p:val>
                                        </p:tav>
                                        <p:tav tm="100000">
                                          <p:val>
                                            <p:strVal val="#ppt_w"/>
                                          </p:val>
                                        </p:tav>
                                      </p:tavLst>
                                    </p:anim>
                                    <p:anim calcmode="lin" valueType="num">
                                      <p:cBhvr>
                                        <p:cTn id="33"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30"/>
                    </p:tgtEl>
                  </p:cond>
                </p:stCondLst>
                <p:endSync evt="end" delay="0">
                  <p:rtn val="all"/>
                </p:endSync>
                <p:childTnLst>
                  <p:par>
                    <p:cTn id="35" fill="hold">
                      <p:stCondLst>
                        <p:cond delay="0"/>
                      </p:stCondLst>
                      <p:childTnLst>
                        <p:par>
                          <p:cTn id="36" fill="hold">
                            <p:stCondLst>
                              <p:cond delay="0"/>
                            </p:stCondLst>
                            <p:childTnLst>
                              <p:par>
                                <p:cTn id="37" presetID="23" presetClass="entr" presetSubtype="32" fill="hold" nodeType="clickEffect">
                                  <p:stCondLst>
                                    <p:cond delay="1000"/>
                                  </p:stCondLst>
                                  <p:childTnLst>
                                    <p:set>
                                      <p:cBhvr>
                                        <p:cTn id="38" dur="1" fill="hold">
                                          <p:stCondLst>
                                            <p:cond delay="0"/>
                                          </p:stCondLst>
                                        </p:cTn>
                                        <p:tgtEl>
                                          <p:spTgt spid="37"/>
                                        </p:tgtEl>
                                        <p:attrNameLst>
                                          <p:attrName>style.visibility</p:attrName>
                                        </p:attrNameLst>
                                      </p:cBhvr>
                                      <p:to>
                                        <p:strVal val="visible"/>
                                      </p:to>
                                    </p:set>
                                    <p:anim calcmode="lin" valueType="num">
                                      <p:cBhvr>
                                        <p:cTn id="39" dur="250" fill="hold"/>
                                        <p:tgtEl>
                                          <p:spTgt spid="37"/>
                                        </p:tgtEl>
                                        <p:attrNameLst>
                                          <p:attrName>ppt_w</p:attrName>
                                        </p:attrNameLst>
                                      </p:cBhvr>
                                      <p:tavLst>
                                        <p:tav tm="0">
                                          <p:val>
                                            <p:strVal val="4*#ppt_w"/>
                                          </p:val>
                                        </p:tav>
                                        <p:tav tm="100000">
                                          <p:val>
                                            <p:strVal val="#ppt_w"/>
                                          </p:val>
                                        </p:tav>
                                      </p:tavLst>
                                    </p:anim>
                                    <p:anim calcmode="lin" valueType="num">
                                      <p:cBhvr>
                                        <p:cTn id="40"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0"/>
                  </p:tgtEl>
                </p:cond>
              </p:nextCondLst>
            </p:seq>
            <p:seq concurrent="1" nextAc="seek">
              <p:cTn id="41" restart="whenNotActive" fill="hold" evtFilter="cancelBubble" nodeType="interactiveSeq">
                <p:stCondLst>
                  <p:cond evt="onClick" delay="0">
                    <p:tgtEl>
                      <p:spTgt spid="21"/>
                    </p:tgtEl>
                  </p:cond>
                </p:stCondLst>
                <p:endSync evt="end" delay="0">
                  <p:rtn val="all"/>
                </p:endSync>
                <p:childTnLst>
                  <p:par>
                    <p:cTn id="42" fill="hold">
                      <p:stCondLst>
                        <p:cond delay="0"/>
                      </p:stCondLst>
                      <p:childTnLst>
                        <p:par>
                          <p:cTn id="43" fill="hold">
                            <p:stCondLst>
                              <p:cond delay="0"/>
                            </p:stCondLst>
                            <p:childTnLst>
                              <p:par>
                                <p:cTn id="44" presetID="31" presetClass="exit" presetSubtype="0" fill="hold" nodeType="clickEffect">
                                  <p:stCondLst>
                                    <p:cond delay="0"/>
                                  </p:stCondLst>
                                  <p:childTnLst>
                                    <p:anim calcmode="lin" valueType="num">
                                      <p:cBhvr>
                                        <p:cTn id="45" dur="1000"/>
                                        <p:tgtEl>
                                          <p:spTgt spid="21"/>
                                        </p:tgtEl>
                                        <p:attrNameLst>
                                          <p:attrName>ppt_w</p:attrName>
                                        </p:attrNameLst>
                                      </p:cBhvr>
                                      <p:tavLst>
                                        <p:tav tm="0">
                                          <p:val>
                                            <p:strVal val="ppt_w"/>
                                          </p:val>
                                        </p:tav>
                                        <p:tav tm="100000">
                                          <p:val>
                                            <p:fltVal val="0"/>
                                          </p:val>
                                        </p:tav>
                                      </p:tavLst>
                                    </p:anim>
                                    <p:anim calcmode="lin" valueType="num">
                                      <p:cBhvr>
                                        <p:cTn id="46" dur="1000"/>
                                        <p:tgtEl>
                                          <p:spTgt spid="21"/>
                                        </p:tgtEl>
                                        <p:attrNameLst>
                                          <p:attrName>ppt_h</p:attrName>
                                        </p:attrNameLst>
                                      </p:cBhvr>
                                      <p:tavLst>
                                        <p:tav tm="0">
                                          <p:val>
                                            <p:strVal val="ppt_h"/>
                                          </p:val>
                                        </p:tav>
                                        <p:tav tm="100000">
                                          <p:val>
                                            <p:fltVal val="0"/>
                                          </p:val>
                                        </p:tav>
                                      </p:tavLst>
                                    </p:anim>
                                    <p:anim calcmode="lin" valueType="num">
                                      <p:cBhvr>
                                        <p:cTn id="47" dur="1000"/>
                                        <p:tgtEl>
                                          <p:spTgt spid="21"/>
                                        </p:tgtEl>
                                        <p:attrNameLst>
                                          <p:attrName>style.rotation</p:attrName>
                                        </p:attrNameLst>
                                      </p:cBhvr>
                                      <p:tavLst>
                                        <p:tav tm="0">
                                          <p:val>
                                            <p:fltVal val="0"/>
                                          </p:val>
                                        </p:tav>
                                        <p:tav tm="100000">
                                          <p:val>
                                            <p:fltVal val="90"/>
                                          </p:val>
                                        </p:tav>
                                      </p:tavLst>
                                    </p:anim>
                                    <p:animEffect transition="out" filter="fade">
                                      <p:cBhvr>
                                        <p:cTn id="48" dur="1000"/>
                                        <p:tgtEl>
                                          <p:spTgt spid="21"/>
                                        </p:tgtEl>
                                      </p:cBhvr>
                                    </p:animEffect>
                                    <p:set>
                                      <p:cBhvr>
                                        <p:cTn id="49"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3" presetClass="entr" presetSubtype="32" fill="hold" nodeType="clickEffect">
                                  <p:stCondLst>
                                    <p:cond delay="10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250" fill="hold"/>
                                        <p:tgtEl>
                                          <p:spTgt spid="23"/>
                                        </p:tgtEl>
                                        <p:attrNameLst>
                                          <p:attrName>ppt_w</p:attrName>
                                        </p:attrNameLst>
                                      </p:cBhvr>
                                      <p:tavLst>
                                        <p:tav tm="0">
                                          <p:val>
                                            <p:strVal val="4*#ppt_w"/>
                                          </p:val>
                                        </p:tav>
                                        <p:tav tm="100000">
                                          <p:val>
                                            <p:strVal val="#ppt_w"/>
                                          </p:val>
                                        </p:tav>
                                      </p:tavLst>
                                    </p:anim>
                                    <p:anim calcmode="lin" valueType="num">
                                      <p:cBhvr>
                                        <p:cTn id="56"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71718" y="279401"/>
            <a:ext cx="10697883" cy="1422400"/>
            <a:chOff x="1395999" y="282064"/>
            <a:chExt cx="6681201" cy="800099"/>
          </a:xfrm>
        </p:grpSpPr>
        <p:sp>
          <p:nvSpPr>
            <p:cNvPr id="5" name="Rounded Rectangle 4"/>
            <p:cNvSpPr/>
            <p:nvPr/>
          </p:nvSpPr>
          <p:spPr>
            <a:xfrm>
              <a:off x="1524000" y="282064"/>
              <a:ext cx="6553200" cy="800099"/>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mc:AlternateContent xmlns:mc="http://schemas.openxmlformats.org/markup-compatibility/2006" xmlns:a14="http://schemas.microsoft.com/office/drawing/2010/main">
          <mc:Choice Requires="a14">
            <p:sp>
              <p:nvSpPr>
                <p:cNvPr id="6" name="TextBox 5"/>
                <p:cNvSpPr txBox="1"/>
                <p:nvPr/>
              </p:nvSpPr>
              <p:spPr>
                <a:xfrm>
                  <a:off x="1395999" y="324324"/>
                  <a:ext cx="6553200" cy="551977"/>
                </a:xfrm>
                <a:prstGeom prst="rect">
                  <a:avLst/>
                </a:prstGeom>
                <a:noFill/>
              </p:spPr>
              <p:txBody>
                <a:bodyPr wrap="square" rtlCol="0">
                  <a:spAutoFit/>
                </a:bodyPr>
                <a:lstStyle/>
                <a:p>
                  <a:pPr algn="ctr" defTabSz="1219170"/>
                  <a:r>
                    <a:rPr lang="en-US" sz="2800" b="1" dirty="0">
                      <a:solidFill>
                        <a:prstClr val="black"/>
                      </a:solidFill>
                      <a:latin typeface="Times New Roman" panose="02020603050405020304" pitchFamily="18" charset="0"/>
                      <a:ea typeface="AvantGarde" pitchFamily="2" charset="0"/>
                      <a:cs typeface="Times New Roman" panose="02020603050405020304" pitchFamily="18" charset="0"/>
                    </a:rPr>
                    <a:t>Cho </a:t>
                  </a:r>
                  <a14:m>
                    <m:oMath xmlns:m="http://schemas.openxmlformats.org/officeDocument/2006/math">
                      <m:r>
                        <a:rPr lang="en-US" sz="2800" b="1" i="1" smtClean="0">
                          <a:solidFill>
                            <a:prstClr val="black"/>
                          </a:solidFill>
                          <a:latin typeface="Cambria Math" panose="02040503050406030204" pitchFamily="18" charset="0"/>
                          <a:ea typeface="Cambria Math" panose="02040503050406030204" pitchFamily="18" charset="0"/>
                          <a:cs typeface="AvantGarde" pitchFamily="2" charset="0"/>
                        </a:rPr>
                        <m:t>∆</m:t>
                      </m:r>
                      <m:r>
                        <a:rPr lang="en-US" sz="2800" b="1" i="1" smtClean="0">
                          <a:solidFill>
                            <a:prstClr val="black"/>
                          </a:solidFill>
                          <a:latin typeface="Cambria Math" panose="02040503050406030204" pitchFamily="18" charset="0"/>
                          <a:ea typeface="Cambria Math" panose="02040503050406030204" pitchFamily="18" charset="0"/>
                          <a:cs typeface="AvantGarde" pitchFamily="2" charset="0"/>
                        </a:rPr>
                        <m:t>𝑨𝑩𝑪</m:t>
                      </m:r>
                      <m:r>
                        <a:rPr lang="en-US" sz="2800" b="1" i="1" smtClean="0">
                          <a:solidFill>
                            <a:prstClr val="black"/>
                          </a:solidFill>
                          <a:latin typeface="Cambria Math" panose="02040503050406030204" pitchFamily="18" charset="0"/>
                          <a:ea typeface="Cambria Math" panose="02040503050406030204" pitchFamily="18" charset="0"/>
                          <a:cs typeface="AvantGarde" pitchFamily="2" charset="0"/>
                        </a:rPr>
                        <m:t> </m:t>
                      </m:r>
                      <m:r>
                        <a:rPr lang="en-US" sz="2800" b="1" i="1" smtClean="0">
                          <a:solidFill>
                            <a:prstClr val="black"/>
                          </a:solidFill>
                          <a:latin typeface="Cambria Math" panose="02040503050406030204" pitchFamily="18" charset="0"/>
                          <a:ea typeface="Cambria Math" panose="02040503050406030204" pitchFamily="18" charset="0"/>
                          <a:cs typeface="AvantGarde" pitchFamily="2" charset="0"/>
                        </a:rPr>
                        <m:t>𝒗</m:t>
                      </m:r>
                      <m:r>
                        <a:rPr lang="en-US" sz="2800" b="1" i="1" smtClean="0">
                          <a:solidFill>
                            <a:prstClr val="black"/>
                          </a:solidFill>
                          <a:latin typeface="Cambria Math" panose="02040503050406030204" pitchFamily="18" charset="0"/>
                          <a:ea typeface="Cambria Math" panose="02040503050406030204" pitchFamily="18" charset="0"/>
                          <a:cs typeface="AvantGarde" pitchFamily="2" charset="0"/>
                        </a:rPr>
                        <m:t>à ∆</m:t>
                      </m:r>
                      <m:r>
                        <a:rPr lang="en-US" sz="2800" b="1" i="1" smtClean="0">
                          <a:solidFill>
                            <a:prstClr val="black"/>
                          </a:solidFill>
                          <a:latin typeface="Cambria Math" panose="02040503050406030204" pitchFamily="18" charset="0"/>
                          <a:ea typeface="Cambria Math" panose="02040503050406030204" pitchFamily="18" charset="0"/>
                          <a:cs typeface="AvantGarde" pitchFamily="2" charset="0"/>
                        </a:rPr>
                        <m:t>𝑫𝑬𝑭</m:t>
                      </m:r>
                    </m:oMath>
                  </a14:m>
                  <a:r>
                    <a:rPr lang="en-US" sz="2800" b="1" dirty="0">
                      <a:solidFill>
                        <a:prstClr val="black"/>
                      </a:solidFill>
                      <a:latin typeface="Times New Roman" panose="02020603050405020304" pitchFamily="18" charset="0"/>
                      <a:ea typeface="AvantGarde" pitchFamily="2" charset="0"/>
                      <a:cs typeface="Times New Roman" panose="02020603050405020304" pitchFamily="18" charset="0"/>
                    </a:rPr>
                    <a:t>, </a:t>
                  </a:r>
                  <a:r>
                    <a:rPr lang="en-US" sz="2800" b="1" dirty="0" err="1">
                      <a:solidFill>
                        <a:prstClr val="black"/>
                      </a:solidFill>
                      <a:latin typeface="Times New Roman" panose="02020603050405020304" pitchFamily="18" charset="0"/>
                      <a:ea typeface="AvantGarde" pitchFamily="2" charset="0"/>
                      <a:cs typeface="Times New Roman" panose="02020603050405020304" pitchFamily="18" charset="0"/>
                    </a:rPr>
                    <a:t>có</a:t>
                  </a:r>
                  <a:r>
                    <a:rPr lang="en-US" sz="2800" b="1" dirty="0">
                      <a:solidFill>
                        <a:prstClr val="black"/>
                      </a:solidFill>
                      <a:latin typeface="Times New Roman" panose="02020603050405020304" pitchFamily="18" charset="0"/>
                      <a:ea typeface="AvantGarde" pitchFamily="2" charset="0"/>
                      <a:cs typeface="Times New Roman" panose="02020603050405020304" pitchFamily="18" charset="0"/>
                    </a:rPr>
                    <a:t> AB = DE; BC = EF; AC = DF </a:t>
                  </a:r>
                  <a:r>
                    <a:rPr lang="en-US" sz="2800" b="1" dirty="0" err="1">
                      <a:solidFill>
                        <a:prstClr val="black"/>
                      </a:solidFill>
                      <a:latin typeface="Times New Roman" panose="02020603050405020304" pitchFamily="18" charset="0"/>
                      <a:ea typeface="AvantGarde" pitchFamily="2" charset="0"/>
                      <a:cs typeface="Times New Roman" panose="02020603050405020304" pitchFamily="18" charset="0"/>
                    </a:rPr>
                    <a:t>và</a:t>
                  </a:r>
                  <a:r>
                    <a:rPr lang="vi-VN" sz="2800" b="1" dirty="0">
                      <a:solidFill>
                        <a:prstClr val="black"/>
                      </a:solidFill>
                      <a:latin typeface="Times New Roman" panose="02020603050405020304" pitchFamily="18" charset="0"/>
                      <a:ea typeface="AvantGarde" pitchFamily="2" charset="0"/>
                      <a:cs typeface="Times New Roman" panose="02020603050405020304" pitchFamily="18" charset="0"/>
                    </a:rPr>
                    <a:t> </a:t>
                  </a:r>
                  <a14:m>
                    <m:oMath xmlns:m="http://schemas.openxmlformats.org/officeDocument/2006/math">
                      <m:acc>
                        <m:accPr>
                          <m:chr m:val="̂"/>
                          <m:ctrlPr>
                            <a:rPr lang="en-US" sz="2800" b="1" i="1" smtClean="0">
                              <a:solidFill>
                                <a:prstClr val="black"/>
                              </a:solidFill>
                              <a:latin typeface="Cambria Math" panose="02040503050406030204" pitchFamily="18" charset="0"/>
                            </a:rPr>
                          </m:ctrlPr>
                        </m:accPr>
                        <m:e>
                          <m:r>
                            <a:rPr lang="en-US" sz="2800" b="1" i="1" smtClean="0">
                              <a:solidFill>
                                <a:prstClr val="black"/>
                              </a:solidFill>
                              <a:latin typeface="Cambria Math" panose="02040503050406030204" pitchFamily="18" charset="0"/>
                            </a:rPr>
                            <m:t>𝑨</m:t>
                          </m:r>
                        </m:e>
                      </m:acc>
                      <m:r>
                        <a:rPr lang="en-US" sz="2800" b="1" i="1" smtClean="0">
                          <a:solidFill>
                            <a:prstClr val="black"/>
                          </a:solidFill>
                          <a:latin typeface="Cambria Math" panose="02040503050406030204" pitchFamily="18" charset="0"/>
                        </a:rPr>
                        <m:t>=</m:t>
                      </m:r>
                      <m:acc>
                        <m:accPr>
                          <m:chr m:val="̂"/>
                          <m:ctrlPr>
                            <a:rPr lang="en-US" sz="2800" b="1" i="1" smtClean="0">
                              <a:solidFill>
                                <a:prstClr val="black"/>
                              </a:solidFill>
                              <a:latin typeface="Cambria Math" panose="02040503050406030204" pitchFamily="18" charset="0"/>
                            </a:rPr>
                          </m:ctrlPr>
                        </m:accPr>
                        <m:e>
                          <m:r>
                            <a:rPr lang="en-US" sz="2800" b="1" i="1" smtClean="0">
                              <a:solidFill>
                                <a:prstClr val="black"/>
                              </a:solidFill>
                              <a:latin typeface="Cambria Math" panose="02040503050406030204" pitchFamily="18" charset="0"/>
                            </a:rPr>
                            <m:t>𝑫</m:t>
                          </m:r>
                        </m:e>
                      </m:acc>
                      <m:r>
                        <a:rPr lang="en-US" sz="2800" b="1" i="1" smtClean="0">
                          <a:solidFill>
                            <a:prstClr val="black"/>
                          </a:solidFill>
                          <a:latin typeface="Cambria Math" panose="02040503050406030204" pitchFamily="18" charset="0"/>
                        </a:rPr>
                        <m:t>,  </m:t>
                      </m:r>
                      <m:acc>
                        <m:accPr>
                          <m:chr m:val="̂"/>
                          <m:ctrlPr>
                            <a:rPr lang="en-US" sz="2800" b="1" i="1" smtClean="0">
                              <a:solidFill>
                                <a:prstClr val="black"/>
                              </a:solidFill>
                              <a:latin typeface="Cambria Math" panose="02040503050406030204" pitchFamily="18" charset="0"/>
                            </a:rPr>
                          </m:ctrlPr>
                        </m:accPr>
                        <m:e>
                          <m:r>
                            <a:rPr lang="en-US" sz="2800" b="1" i="1" smtClean="0">
                              <a:solidFill>
                                <a:prstClr val="black"/>
                              </a:solidFill>
                              <a:latin typeface="Cambria Math" panose="02040503050406030204" pitchFamily="18" charset="0"/>
                            </a:rPr>
                            <m:t>𝑩</m:t>
                          </m:r>
                        </m:e>
                      </m:acc>
                      <m:r>
                        <a:rPr lang="en-US" sz="2800" b="1" i="1" smtClean="0">
                          <a:solidFill>
                            <a:prstClr val="black"/>
                          </a:solidFill>
                          <a:latin typeface="Cambria Math" panose="02040503050406030204" pitchFamily="18" charset="0"/>
                        </a:rPr>
                        <m:t>=</m:t>
                      </m:r>
                      <m:acc>
                        <m:accPr>
                          <m:chr m:val="̂"/>
                          <m:ctrlPr>
                            <a:rPr lang="en-US" sz="2800" b="1" i="1" smtClean="0">
                              <a:solidFill>
                                <a:prstClr val="black"/>
                              </a:solidFill>
                              <a:latin typeface="Cambria Math" panose="02040503050406030204" pitchFamily="18" charset="0"/>
                            </a:rPr>
                          </m:ctrlPr>
                        </m:accPr>
                        <m:e>
                          <m:r>
                            <a:rPr lang="en-US" sz="2800" b="1" i="1" smtClean="0">
                              <a:solidFill>
                                <a:prstClr val="black"/>
                              </a:solidFill>
                              <a:latin typeface="Cambria Math" panose="02040503050406030204" pitchFamily="18" charset="0"/>
                            </a:rPr>
                            <m:t>𝑬</m:t>
                          </m:r>
                        </m:e>
                      </m:acc>
                      <m:r>
                        <a:rPr lang="en-US" sz="2800" b="1" i="1" smtClean="0">
                          <a:solidFill>
                            <a:prstClr val="black"/>
                          </a:solidFill>
                          <a:latin typeface="Cambria Math" panose="02040503050406030204" pitchFamily="18" charset="0"/>
                        </a:rPr>
                        <m:t>, </m:t>
                      </m:r>
                      <m:acc>
                        <m:accPr>
                          <m:chr m:val="̂"/>
                          <m:ctrlPr>
                            <a:rPr lang="en-US" sz="2800" b="1" i="1" smtClean="0">
                              <a:solidFill>
                                <a:prstClr val="black"/>
                              </a:solidFill>
                              <a:latin typeface="Cambria Math" panose="02040503050406030204" pitchFamily="18" charset="0"/>
                            </a:rPr>
                          </m:ctrlPr>
                        </m:accPr>
                        <m:e>
                          <m:r>
                            <a:rPr lang="en-US" sz="2800" b="1" i="1" smtClean="0">
                              <a:solidFill>
                                <a:prstClr val="black"/>
                              </a:solidFill>
                              <a:latin typeface="Cambria Math" panose="02040503050406030204" pitchFamily="18" charset="0"/>
                            </a:rPr>
                            <m:t>𝑪</m:t>
                          </m:r>
                        </m:e>
                      </m:acc>
                      <m:r>
                        <a:rPr lang="en-US" sz="2800" b="1" i="1" smtClean="0">
                          <a:solidFill>
                            <a:prstClr val="black"/>
                          </a:solidFill>
                          <a:latin typeface="Cambria Math" panose="02040503050406030204" pitchFamily="18" charset="0"/>
                        </a:rPr>
                        <m:t>=</m:t>
                      </m:r>
                      <m:acc>
                        <m:accPr>
                          <m:chr m:val="̂"/>
                          <m:ctrlPr>
                            <a:rPr lang="en-US" sz="2800" b="1" i="1" smtClean="0">
                              <a:solidFill>
                                <a:prstClr val="black"/>
                              </a:solidFill>
                              <a:latin typeface="Cambria Math" panose="02040503050406030204" pitchFamily="18" charset="0"/>
                            </a:rPr>
                          </m:ctrlPr>
                        </m:accPr>
                        <m:e>
                          <m:r>
                            <a:rPr lang="en-US" sz="2800" b="1" i="1" smtClean="0">
                              <a:solidFill>
                                <a:prstClr val="black"/>
                              </a:solidFill>
                              <a:latin typeface="Cambria Math" panose="02040503050406030204" pitchFamily="18" charset="0"/>
                            </a:rPr>
                            <m:t>𝑭</m:t>
                          </m:r>
                        </m:e>
                      </m:acc>
                    </m:oMath>
                  </a14:m>
                  <a:r>
                    <a:rPr lang="en-US" sz="2800" b="1" dirty="0">
                      <a:solidFill>
                        <a:prstClr val="black"/>
                      </a:solidFill>
                      <a:latin typeface="Times New Roman" panose="02020603050405020304" pitchFamily="18" charset="0"/>
                      <a:ea typeface="AvantGarde" pitchFamily="2" charset="0"/>
                      <a:cs typeface="Times New Roman" panose="02020603050405020304" pitchFamily="18" charset="0"/>
                    </a:rPr>
                    <a:t>. </a:t>
                  </a:r>
                  <a:r>
                    <a:rPr lang="en-US" sz="2800" b="1" dirty="0" err="1">
                      <a:solidFill>
                        <a:prstClr val="black"/>
                      </a:solidFill>
                      <a:latin typeface="Times New Roman" panose="02020603050405020304" pitchFamily="18" charset="0"/>
                      <a:ea typeface="AvantGarde" pitchFamily="2" charset="0"/>
                      <a:cs typeface="Times New Roman" panose="02020603050405020304" pitchFamily="18" charset="0"/>
                    </a:rPr>
                    <a:t>Khẳng</a:t>
                  </a:r>
                  <a:r>
                    <a:rPr lang="vi-VN" sz="2800" b="1" dirty="0">
                      <a:solidFill>
                        <a:prstClr val="black"/>
                      </a:solidFill>
                      <a:latin typeface="Times New Roman" panose="02020603050405020304" pitchFamily="18" charset="0"/>
                      <a:ea typeface="AvantGarde" pitchFamily="2" charset="0"/>
                      <a:cs typeface="Times New Roman" panose="02020603050405020304" pitchFamily="18" charset="0"/>
                    </a:rPr>
                    <a:t> </a:t>
                  </a:r>
                  <a:r>
                    <a:rPr lang="en-US" sz="2800" b="1" dirty="0" err="1">
                      <a:solidFill>
                        <a:prstClr val="black"/>
                      </a:solidFill>
                      <a:latin typeface="Times New Roman" panose="02020603050405020304" pitchFamily="18" charset="0"/>
                      <a:ea typeface="AvantGarde" pitchFamily="2" charset="0"/>
                      <a:cs typeface="Times New Roman" panose="02020603050405020304" pitchFamily="18" charset="0"/>
                    </a:rPr>
                    <a:t>định</a:t>
                  </a:r>
                  <a:r>
                    <a:rPr lang="vi-VN" sz="2800" b="1" dirty="0">
                      <a:solidFill>
                        <a:prstClr val="black"/>
                      </a:solidFill>
                      <a:latin typeface="Times New Roman" panose="02020603050405020304" pitchFamily="18" charset="0"/>
                      <a:ea typeface="AvantGarde" pitchFamily="2" charset="0"/>
                      <a:cs typeface="Times New Roman" panose="02020603050405020304" pitchFamily="18" charset="0"/>
                    </a:rPr>
                    <a:t> </a:t>
                  </a:r>
                  <a:r>
                    <a:rPr lang="en-US" sz="2800" b="1" dirty="0" err="1">
                      <a:solidFill>
                        <a:prstClr val="black"/>
                      </a:solidFill>
                      <a:latin typeface="Times New Roman" panose="02020603050405020304" pitchFamily="18" charset="0"/>
                      <a:ea typeface="AvantGarde" pitchFamily="2" charset="0"/>
                      <a:cs typeface="Times New Roman" panose="02020603050405020304" pitchFamily="18" charset="0"/>
                    </a:rPr>
                    <a:t>nào</a:t>
                  </a:r>
                  <a:r>
                    <a:rPr lang="vi-VN" sz="2800" b="1" dirty="0">
                      <a:solidFill>
                        <a:prstClr val="black"/>
                      </a:solidFill>
                      <a:latin typeface="Times New Roman" panose="02020603050405020304" pitchFamily="18" charset="0"/>
                      <a:ea typeface="AvantGarde" pitchFamily="2" charset="0"/>
                      <a:cs typeface="Times New Roman" panose="02020603050405020304" pitchFamily="18" charset="0"/>
                    </a:rPr>
                    <a:t> </a:t>
                  </a:r>
                  <a:r>
                    <a:rPr lang="en-US" sz="2800" b="1" dirty="0" err="1">
                      <a:solidFill>
                        <a:prstClr val="black"/>
                      </a:solidFill>
                      <a:latin typeface="Times New Roman" panose="02020603050405020304" pitchFamily="18" charset="0"/>
                      <a:ea typeface="AvantGarde" pitchFamily="2" charset="0"/>
                      <a:cs typeface="Times New Roman" panose="02020603050405020304" pitchFamily="18" charset="0"/>
                    </a:rPr>
                    <a:t>sau</a:t>
                  </a:r>
                  <a:r>
                    <a:rPr lang="vi-VN" sz="2800" b="1" dirty="0">
                      <a:solidFill>
                        <a:prstClr val="black"/>
                      </a:solidFill>
                      <a:latin typeface="Times New Roman" panose="02020603050405020304" pitchFamily="18" charset="0"/>
                      <a:ea typeface="AvantGarde" pitchFamily="2" charset="0"/>
                      <a:cs typeface="Times New Roman" panose="02020603050405020304" pitchFamily="18" charset="0"/>
                    </a:rPr>
                    <a:t> </a:t>
                  </a:r>
                  <a:r>
                    <a:rPr lang="en-US" sz="2800" b="1" dirty="0" err="1">
                      <a:solidFill>
                        <a:prstClr val="black"/>
                      </a:solidFill>
                      <a:latin typeface="Times New Roman" panose="02020603050405020304" pitchFamily="18" charset="0"/>
                      <a:ea typeface="AvantGarde" pitchFamily="2" charset="0"/>
                      <a:cs typeface="Times New Roman" panose="02020603050405020304" pitchFamily="18" charset="0"/>
                    </a:rPr>
                    <a:t>đây</a:t>
                  </a:r>
                  <a:r>
                    <a:rPr lang="vi-VN" sz="2800" b="1" dirty="0">
                      <a:solidFill>
                        <a:prstClr val="black"/>
                      </a:solidFill>
                      <a:latin typeface="Times New Roman" panose="02020603050405020304" pitchFamily="18" charset="0"/>
                      <a:ea typeface="AvantGarde" pitchFamily="2" charset="0"/>
                      <a:cs typeface="Times New Roman" panose="02020603050405020304" pitchFamily="18" charset="0"/>
                    </a:rPr>
                    <a:t> </a:t>
                  </a:r>
                  <a:r>
                    <a:rPr lang="en-US" sz="2800" b="1" dirty="0" err="1">
                      <a:solidFill>
                        <a:prstClr val="black"/>
                      </a:solidFill>
                      <a:latin typeface="Times New Roman" panose="02020603050405020304" pitchFamily="18" charset="0"/>
                      <a:ea typeface="AvantGarde" pitchFamily="2" charset="0"/>
                      <a:cs typeface="Times New Roman" panose="02020603050405020304" pitchFamily="18" charset="0"/>
                    </a:rPr>
                    <a:t>đúng</a:t>
                  </a:r>
                  <a:r>
                    <a:rPr lang="en-US" sz="2800" b="1" dirty="0">
                      <a:solidFill>
                        <a:prstClr val="black"/>
                      </a:solidFill>
                      <a:latin typeface="Times New Roman" panose="02020603050405020304" pitchFamily="18" charset="0"/>
                      <a:ea typeface="AvantGarde" pitchFamily="2" charset="0"/>
                      <a:cs typeface="Times New Roman" panose="02020603050405020304" pitchFamily="18"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395999" y="324324"/>
                  <a:ext cx="6553200" cy="551977"/>
                </a:xfrm>
                <a:prstGeom prst="rect">
                  <a:avLst/>
                </a:prstGeom>
                <a:blipFill>
                  <a:blip r:embed="rId4"/>
                  <a:stretch>
                    <a:fillRect t="-4348" b="-16770"/>
                  </a:stretch>
                </a:blipFill>
              </p:spPr>
              <p:txBody>
                <a:bodyPr/>
                <a:lstStyle/>
                <a:p>
                  <a:r>
                    <a:rPr lang="en-US">
                      <a:noFill/>
                    </a:rPr>
                    <a:t> </a:t>
                  </a:r>
                </a:p>
              </p:txBody>
            </p:sp>
          </mc:Fallback>
        </mc:AlternateContent>
      </p:grpSp>
      <p:grpSp>
        <p:nvGrpSpPr>
          <p:cNvPr id="3" name="Group 11"/>
          <p:cNvGrpSpPr/>
          <p:nvPr/>
        </p:nvGrpSpPr>
        <p:grpSpPr>
          <a:xfrm>
            <a:off x="1131452" y="3515127"/>
            <a:ext cx="8737600" cy="909312"/>
            <a:chOff x="1524000" y="1809750"/>
            <a:chExt cx="6553200" cy="762000"/>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mc:AlternateContent xmlns:mc="http://schemas.openxmlformats.org/markup-compatibility/2006" xmlns:a14="http://schemas.microsoft.com/office/drawing/2010/main">
          <mc:Choice Requires="a14">
            <p:sp>
              <p:nvSpPr>
                <p:cNvPr id="8" name="TextBox 7"/>
                <p:cNvSpPr txBox="1"/>
                <p:nvPr/>
              </p:nvSpPr>
              <p:spPr>
                <a:xfrm>
                  <a:off x="1580608" y="1862544"/>
                  <a:ext cx="6418218" cy="346438"/>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B. </a:t>
                  </a:r>
                  <a14:m>
                    <m:oMath xmlns:m="http://schemas.openxmlformats.org/officeDocument/2006/math">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𝑨𝑪𝑩</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 ∆</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𝑬𝑫𝑭</m:t>
                      </m:r>
                    </m:oMath>
                  </a14:m>
                  <a:endParaRPr lang="en-US" sz="3200" b="1" dirty="0">
                    <a:solidFill>
                      <a:prstClr val="black"/>
                    </a:solidFill>
                    <a:latin typeface="AvantGarde" pitchFamily="2" charset="0"/>
                    <a:ea typeface="AvantGarde" pitchFamily="2" charset="0"/>
                    <a:cs typeface="AvantGarde" pitchFamily="2"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580608" y="1862544"/>
                  <a:ext cx="6418218" cy="346438"/>
                </a:xfrm>
                <a:prstGeom prst="rect">
                  <a:avLst/>
                </a:prstGeom>
                <a:blipFill>
                  <a:blip r:embed="rId5"/>
                  <a:stretch>
                    <a:fillRect l="-1852" t="-17647" b="-89706"/>
                  </a:stretch>
                </a:blipFill>
              </p:spPr>
              <p:txBody>
                <a:bodyPr/>
                <a:lstStyle/>
                <a:p>
                  <a:r>
                    <a:rPr lang="en-US">
                      <a:noFill/>
                    </a:rPr>
                    <a:t> </a:t>
                  </a:r>
                </a:p>
              </p:txBody>
            </p:sp>
          </mc:Fallback>
        </mc:AlternateContent>
      </p:grpSp>
      <p:sp>
        <p:nvSpPr>
          <p:cNvPr id="9" name="Notched Right Arrow 8">
            <a:hlinkClick r:id="rId6"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4" name="Group 26"/>
          <p:cNvGrpSpPr/>
          <p:nvPr/>
        </p:nvGrpSpPr>
        <p:grpSpPr>
          <a:xfrm>
            <a:off x="1131452" y="2332370"/>
            <a:ext cx="8737600" cy="874988"/>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mc:AlternateContent xmlns:mc="http://schemas.openxmlformats.org/markup-compatibility/2006" xmlns:a14="http://schemas.microsoft.com/office/drawing/2010/main">
          <mc:Choice Requires="a14">
            <p:sp>
              <p:nvSpPr>
                <p:cNvPr id="29" name="TextBox 28"/>
                <p:cNvSpPr txBox="1"/>
                <p:nvPr/>
              </p:nvSpPr>
              <p:spPr>
                <a:xfrm>
                  <a:off x="1601291" y="1829832"/>
                  <a:ext cx="6418218" cy="313272"/>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A. </a:t>
                  </a:r>
                  <a14:m>
                    <m:oMath xmlns:m="http://schemas.openxmlformats.org/officeDocument/2006/math">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𝑨𝑩𝑪</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 ∆</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𝑫𝑬𝑭</m:t>
                      </m:r>
                    </m:oMath>
                  </a14:m>
                  <a:endParaRPr lang="en-US" sz="3200" b="1" dirty="0">
                    <a:solidFill>
                      <a:prstClr val="black"/>
                    </a:solidFill>
                    <a:latin typeface="AvantGarde" pitchFamily="2" charset="0"/>
                    <a:ea typeface="AvantGarde" pitchFamily="2" charset="0"/>
                    <a:cs typeface="AvantGarde" pitchFamily="2"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601291" y="1829832"/>
                  <a:ext cx="6418218" cy="313272"/>
                </a:xfrm>
                <a:prstGeom prst="rect">
                  <a:avLst/>
                </a:prstGeom>
                <a:blipFill>
                  <a:blip r:embed="rId7"/>
                  <a:stretch>
                    <a:fillRect l="-1853" t="-20339" b="-118644"/>
                  </a:stretch>
                </a:blipFill>
              </p:spPr>
              <p:txBody>
                <a:bodyPr/>
                <a:lstStyle/>
                <a:p>
                  <a:r>
                    <a:rPr lang="en-US">
                      <a:noFill/>
                    </a:rPr>
                    <a:t> </a:t>
                  </a:r>
                </a:p>
              </p:txBody>
            </p:sp>
          </mc:Fallback>
        </mc:AlternateContent>
      </p:grpSp>
      <p:grpSp>
        <p:nvGrpSpPr>
          <p:cNvPr id="10" name="Group 29"/>
          <p:cNvGrpSpPr/>
          <p:nvPr/>
        </p:nvGrpSpPr>
        <p:grpSpPr>
          <a:xfrm>
            <a:off x="1068190" y="4673969"/>
            <a:ext cx="8786351" cy="987153"/>
            <a:chOff x="1521482" y="1690472"/>
            <a:chExt cx="6589763" cy="986862"/>
          </a:xfrm>
        </p:grpSpPr>
        <p:sp>
          <p:nvSpPr>
            <p:cNvPr id="31" name="Rectangle 30"/>
            <p:cNvSpPr/>
            <p:nvPr/>
          </p:nvSpPr>
          <p:spPr>
            <a:xfrm>
              <a:off x="1558045" y="1690472"/>
              <a:ext cx="6553200" cy="986862"/>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mc:AlternateContent xmlns:mc="http://schemas.openxmlformats.org/markup-compatibility/2006" xmlns:a14="http://schemas.microsoft.com/office/drawing/2010/main">
          <mc:Choice Requires="a14">
            <p:sp>
              <p:nvSpPr>
                <p:cNvPr id="32" name="TextBox 31"/>
                <p:cNvSpPr txBox="1"/>
                <p:nvPr/>
              </p:nvSpPr>
              <p:spPr>
                <a:xfrm>
                  <a:off x="1521482" y="1769919"/>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C. </a:t>
                  </a:r>
                  <a14:m>
                    <m:oMath xmlns:m="http://schemas.openxmlformats.org/officeDocument/2006/math">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𝑨𝑩𝑪</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 ∆</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𝑫𝑭𝑬</m:t>
                      </m:r>
                    </m:oMath>
                  </a14:m>
                  <a:endParaRPr lang="en-US" sz="3200" b="1" dirty="0">
                    <a:solidFill>
                      <a:prstClr val="black"/>
                    </a:solidFill>
                    <a:latin typeface="AvantGarde" pitchFamily="2" charset="0"/>
                    <a:ea typeface="AvantGarde" pitchFamily="2" charset="0"/>
                    <a:cs typeface="AvantGarde" pitchFamily="2"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521482" y="1769919"/>
                  <a:ext cx="6418218" cy="438581"/>
                </a:xfrm>
                <a:prstGeom prst="rect">
                  <a:avLst/>
                </a:prstGeom>
                <a:blipFill>
                  <a:blip r:embed="rId8"/>
                  <a:stretch>
                    <a:fillRect l="-1781" t="-16667" b="-79167"/>
                  </a:stretch>
                </a:blipFill>
              </p:spPr>
              <p:txBody>
                <a:bodyPr/>
                <a:lstStyle/>
                <a:p>
                  <a:r>
                    <a:rPr lang="en-US">
                      <a:noFill/>
                    </a:rPr>
                    <a:t> </a:t>
                  </a:r>
                </a:p>
              </p:txBody>
            </p:sp>
          </mc:Fallback>
        </mc:AlternateContent>
      </p:grpSp>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10959" y="2511077"/>
            <a:ext cx="1088571" cy="655126"/>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53056" y="4852454"/>
            <a:ext cx="1001484" cy="722373"/>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53057" y="3676800"/>
            <a:ext cx="1001484" cy="680718"/>
          </a:xfrm>
          <a:prstGeom prst="rect">
            <a:avLst/>
          </a:prstGeom>
        </p:spPr>
      </p:pic>
      <p:pic>
        <p:nvPicPr>
          <p:cNvPr id="22" name="Picture 21">
            <a:hlinkClick r:id="rId11" action="ppaction://hlinksldjump"/>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074171" y="301277"/>
            <a:ext cx="2046111" cy="2209800"/>
          </a:xfrm>
          <a:prstGeom prst="rect">
            <a:avLst/>
          </a:prstGeom>
        </p:spPr>
      </p:pic>
      <p:grpSp>
        <p:nvGrpSpPr>
          <p:cNvPr id="11" name="Group 18">
            <a:extLst>
              <a:ext uri="{FF2B5EF4-FFF2-40B4-BE49-F238E27FC236}">
                <a16:creationId xmlns:a16="http://schemas.microsoft.com/office/drawing/2014/main" id="{3A532547-91CF-9CDD-0EFC-3645CBFDBD8E}"/>
              </a:ext>
            </a:extLst>
          </p:cNvPr>
          <p:cNvGrpSpPr/>
          <p:nvPr/>
        </p:nvGrpSpPr>
        <p:grpSpPr>
          <a:xfrm>
            <a:off x="1082701" y="5883717"/>
            <a:ext cx="8786351" cy="859302"/>
            <a:chOff x="1521482" y="1690472"/>
            <a:chExt cx="6589763" cy="986862"/>
          </a:xfrm>
        </p:grpSpPr>
        <p:sp>
          <p:nvSpPr>
            <p:cNvPr id="20" name="Rectangle 19">
              <a:extLst>
                <a:ext uri="{FF2B5EF4-FFF2-40B4-BE49-F238E27FC236}">
                  <a16:creationId xmlns:a16="http://schemas.microsoft.com/office/drawing/2014/main" id="{38679A5B-D2EC-2F1A-9D79-9FC9C6A6A477}"/>
                </a:ext>
              </a:extLst>
            </p:cNvPr>
            <p:cNvSpPr/>
            <p:nvPr/>
          </p:nvSpPr>
          <p:spPr>
            <a:xfrm>
              <a:off x="1558045" y="1690472"/>
              <a:ext cx="6553200" cy="986862"/>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15B0E70-D8EB-7819-3E41-E6F0FEAA78F7}"/>
                    </a:ext>
                  </a:extLst>
                </p:cNvPr>
                <p:cNvSpPr txBox="1"/>
                <p:nvPr/>
              </p:nvSpPr>
              <p:spPr>
                <a:xfrm>
                  <a:off x="1521482" y="1769919"/>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D. </a:t>
                  </a:r>
                  <a14:m>
                    <m:oMath xmlns:m="http://schemas.openxmlformats.org/officeDocument/2006/math">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𝑨𝑩𝑪</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 ∆</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𝑭𝑫𝑬</m:t>
                      </m:r>
                    </m:oMath>
                  </a14:m>
                  <a:endParaRPr lang="en-US" sz="3200" b="1" dirty="0">
                    <a:solidFill>
                      <a:prstClr val="black"/>
                    </a:solidFill>
                    <a:latin typeface="AvantGarde" pitchFamily="2" charset="0"/>
                    <a:ea typeface="AvantGarde" pitchFamily="2" charset="0"/>
                    <a:cs typeface="AvantGarde" pitchFamily="2" charset="0"/>
                  </a:endParaRPr>
                </a:p>
              </p:txBody>
            </p:sp>
          </mc:Choice>
          <mc:Fallback xmlns="">
            <p:sp>
              <p:nvSpPr>
                <p:cNvPr id="21" name="TextBox 20">
                  <a:extLst>
                    <a:ext uri="{FF2B5EF4-FFF2-40B4-BE49-F238E27FC236}">
                      <a16:creationId xmlns:a14="http://schemas.microsoft.com/office/drawing/2010/main" xmlns="" xmlns:a16="http://schemas.microsoft.com/office/drawing/2014/main" id="{915B0E70-D8EB-7819-3E41-E6F0FEAA78F7}"/>
                    </a:ext>
                  </a:extLst>
                </p:cNvPr>
                <p:cNvSpPr txBox="1">
                  <a:spLocks noRot="1" noChangeAspect="1" noMove="1" noResize="1" noEditPoints="1" noAdjustHandles="1" noChangeArrowheads="1" noChangeShapeType="1" noTextEdit="1"/>
                </p:cNvSpPr>
                <p:nvPr/>
              </p:nvSpPr>
              <p:spPr>
                <a:xfrm>
                  <a:off x="1521482" y="1769919"/>
                  <a:ext cx="6418218" cy="438581"/>
                </a:xfrm>
                <a:prstGeom prst="rect">
                  <a:avLst/>
                </a:prstGeom>
                <a:blipFill>
                  <a:blip r:embed="rId14"/>
                  <a:stretch>
                    <a:fillRect l="-1853" t="-19355" b="-108065"/>
                  </a:stretch>
                </a:blipFill>
              </p:spPr>
              <p:txBody>
                <a:bodyPr/>
                <a:lstStyle/>
                <a:p>
                  <a:r>
                    <a:rPr lang="en-US">
                      <a:noFill/>
                    </a:rPr>
                    <a:t> </a:t>
                  </a:r>
                </a:p>
              </p:txBody>
            </p:sp>
          </mc:Fallback>
        </mc:AlternateContent>
      </p:grpSp>
      <p:pic>
        <p:nvPicPr>
          <p:cNvPr id="23" name="Picture 22">
            <a:extLst>
              <a:ext uri="{FF2B5EF4-FFF2-40B4-BE49-F238E27FC236}">
                <a16:creationId xmlns:a16="http://schemas.microsoft.com/office/drawing/2014/main" id="{5541D977-EDA0-6250-8228-2D5D39ECFC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67567" y="6062203"/>
            <a:ext cx="1001484" cy="628815"/>
          </a:xfrm>
          <a:prstGeom prst="rect">
            <a:avLst/>
          </a:prstGeom>
        </p:spPr>
      </p:pic>
    </p:spTree>
    <p:extLst>
      <p:ext uri="{BB962C8B-B14F-4D97-AF65-F5344CB8AC3E}">
        <p14:creationId xmlns:p14="http://schemas.microsoft.com/office/powerpoint/2010/main" val="180829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2"/>
                                        </p:tgtEl>
                                        <p:attrNameLst>
                                          <p:attrName>r</p:attrName>
                                        </p:attrNameLst>
                                      </p:cBhvr>
                                    </p:animRot>
                                    <p:animRot by="-240000">
                                      <p:cBhvr>
                                        <p:cTn id="10" dur="200" fill="hold">
                                          <p:stCondLst>
                                            <p:cond delay="200"/>
                                          </p:stCondLst>
                                        </p:cTn>
                                        <p:tgtEl>
                                          <p:spTgt spid="22"/>
                                        </p:tgtEl>
                                        <p:attrNameLst>
                                          <p:attrName>r</p:attrName>
                                        </p:attrNameLst>
                                      </p:cBhvr>
                                    </p:animRot>
                                    <p:animRot by="240000">
                                      <p:cBhvr>
                                        <p:cTn id="11" dur="200" fill="hold">
                                          <p:stCondLst>
                                            <p:cond delay="400"/>
                                          </p:stCondLst>
                                        </p:cTn>
                                        <p:tgtEl>
                                          <p:spTgt spid="22"/>
                                        </p:tgtEl>
                                        <p:attrNameLst>
                                          <p:attrName>r</p:attrName>
                                        </p:attrNameLst>
                                      </p:cBhvr>
                                    </p:animRot>
                                    <p:animRot by="-240000">
                                      <p:cBhvr>
                                        <p:cTn id="12" dur="200" fill="hold">
                                          <p:stCondLst>
                                            <p:cond delay="600"/>
                                          </p:stCondLst>
                                        </p:cTn>
                                        <p:tgtEl>
                                          <p:spTgt spid="22"/>
                                        </p:tgtEl>
                                        <p:attrNameLst>
                                          <p:attrName>r</p:attrName>
                                        </p:attrNameLst>
                                      </p:cBhvr>
                                    </p:animRot>
                                    <p:animRot by="120000">
                                      <p:cBhvr>
                                        <p:cTn id="13" dur="200" fill="hold">
                                          <p:stCondLst>
                                            <p:cond delay="800"/>
                                          </p:stCondLst>
                                        </p:cTn>
                                        <p:tgtEl>
                                          <p:spTgt spid="22"/>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23" presetClass="entr" presetSubtype="32" fill="hold" nodeType="clickEffect">
                                  <p:stCondLst>
                                    <p:cond delay="1000"/>
                                  </p:stCondLst>
                                  <p:childTnLst>
                                    <p:set>
                                      <p:cBhvr>
                                        <p:cTn id="30" dur="1" fill="hold">
                                          <p:stCondLst>
                                            <p:cond delay="0"/>
                                          </p:stCondLst>
                                        </p:cTn>
                                        <p:tgtEl>
                                          <p:spTgt spid="36"/>
                                        </p:tgtEl>
                                        <p:attrNameLst>
                                          <p:attrName>style.visibility</p:attrName>
                                        </p:attrNameLst>
                                      </p:cBhvr>
                                      <p:to>
                                        <p:strVal val="visible"/>
                                      </p:to>
                                    </p:set>
                                    <p:anim calcmode="lin" valueType="num">
                                      <p:cBhvr>
                                        <p:cTn id="31" dur="250" fill="hold"/>
                                        <p:tgtEl>
                                          <p:spTgt spid="36"/>
                                        </p:tgtEl>
                                        <p:attrNameLst>
                                          <p:attrName>ppt_w</p:attrName>
                                        </p:attrNameLst>
                                      </p:cBhvr>
                                      <p:tavLst>
                                        <p:tav tm="0">
                                          <p:val>
                                            <p:strVal val="4*#ppt_w"/>
                                          </p:val>
                                        </p:tav>
                                        <p:tav tm="100000">
                                          <p:val>
                                            <p:strVal val="#ppt_w"/>
                                          </p:val>
                                        </p:tav>
                                      </p:tavLst>
                                    </p:anim>
                                    <p:anim calcmode="lin" valueType="num">
                                      <p:cBhvr>
                                        <p:cTn id="32"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23" presetClass="entr" presetSubtype="32" fill="hold" nodeType="clickEffect">
                                  <p:stCondLst>
                                    <p:cond delay="1000"/>
                                  </p:stCondLst>
                                  <p:childTnLst>
                                    <p:set>
                                      <p:cBhvr>
                                        <p:cTn id="37" dur="1" fill="hold">
                                          <p:stCondLst>
                                            <p:cond delay="0"/>
                                          </p:stCondLst>
                                        </p:cTn>
                                        <p:tgtEl>
                                          <p:spTgt spid="38"/>
                                        </p:tgtEl>
                                        <p:attrNameLst>
                                          <p:attrName>style.visibility</p:attrName>
                                        </p:attrNameLst>
                                      </p:cBhvr>
                                      <p:to>
                                        <p:strVal val="visible"/>
                                      </p:to>
                                    </p:set>
                                    <p:anim calcmode="lin" valueType="num">
                                      <p:cBhvr>
                                        <p:cTn id="38" dur="250" fill="hold"/>
                                        <p:tgtEl>
                                          <p:spTgt spid="38"/>
                                        </p:tgtEl>
                                        <p:attrNameLst>
                                          <p:attrName>ppt_w</p:attrName>
                                        </p:attrNameLst>
                                      </p:cBhvr>
                                      <p:tavLst>
                                        <p:tav tm="0">
                                          <p:val>
                                            <p:strVal val="4*#ppt_w"/>
                                          </p:val>
                                        </p:tav>
                                        <p:tav tm="100000">
                                          <p:val>
                                            <p:strVal val="#ppt_w"/>
                                          </p:val>
                                        </p:tav>
                                      </p:tavLst>
                                    </p:anim>
                                    <p:anim calcmode="lin" valueType="num">
                                      <p:cBhvr>
                                        <p:cTn id="39"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23" presetClass="entr" presetSubtype="32" fill="hold" nodeType="clickEffect">
                                  <p:stCondLst>
                                    <p:cond delay="1000"/>
                                  </p:stCondLst>
                                  <p:childTnLst>
                                    <p:set>
                                      <p:cBhvr>
                                        <p:cTn id="44" dur="1" fill="hold">
                                          <p:stCondLst>
                                            <p:cond delay="0"/>
                                          </p:stCondLst>
                                        </p:cTn>
                                        <p:tgtEl>
                                          <p:spTgt spid="37"/>
                                        </p:tgtEl>
                                        <p:attrNameLst>
                                          <p:attrName>style.visibility</p:attrName>
                                        </p:attrNameLst>
                                      </p:cBhvr>
                                      <p:to>
                                        <p:strVal val="visible"/>
                                      </p:to>
                                    </p:set>
                                    <p:anim calcmode="lin" valueType="num">
                                      <p:cBhvr>
                                        <p:cTn id="45" dur="250" fill="hold"/>
                                        <p:tgtEl>
                                          <p:spTgt spid="37"/>
                                        </p:tgtEl>
                                        <p:attrNameLst>
                                          <p:attrName>ppt_w</p:attrName>
                                        </p:attrNameLst>
                                      </p:cBhvr>
                                      <p:tavLst>
                                        <p:tav tm="0">
                                          <p:val>
                                            <p:strVal val="4*#ppt_w"/>
                                          </p:val>
                                        </p:tav>
                                        <p:tav tm="100000">
                                          <p:val>
                                            <p:strVal val="#ppt_w"/>
                                          </p:val>
                                        </p:tav>
                                      </p:tavLst>
                                    </p:anim>
                                    <p:anim calcmode="lin" valueType="num">
                                      <p:cBhvr>
                                        <p:cTn id="46"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22"/>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nodeType="withEffect">
                                  <p:stCondLst>
                                    <p:cond delay="0"/>
                                  </p:stCondLst>
                                  <p:childTnLst>
                                    <p:anim calcmode="lin" valueType="num">
                                      <p:cBhvr>
                                        <p:cTn id="51" dur="1000"/>
                                        <p:tgtEl>
                                          <p:spTgt spid="22"/>
                                        </p:tgtEl>
                                        <p:attrNameLst>
                                          <p:attrName>ppt_w</p:attrName>
                                        </p:attrNameLst>
                                      </p:cBhvr>
                                      <p:tavLst>
                                        <p:tav tm="0">
                                          <p:val>
                                            <p:strVal val="ppt_w"/>
                                          </p:val>
                                        </p:tav>
                                        <p:tav tm="100000">
                                          <p:val>
                                            <p:fltVal val="0"/>
                                          </p:val>
                                        </p:tav>
                                      </p:tavLst>
                                    </p:anim>
                                    <p:anim calcmode="lin" valueType="num">
                                      <p:cBhvr>
                                        <p:cTn id="52" dur="1000"/>
                                        <p:tgtEl>
                                          <p:spTgt spid="22"/>
                                        </p:tgtEl>
                                        <p:attrNameLst>
                                          <p:attrName>ppt_h</p:attrName>
                                        </p:attrNameLst>
                                      </p:cBhvr>
                                      <p:tavLst>
                                        <p:tav tm="0">
                                          <p:val>
                                            <p:strVal val="ppt_h"/>
                                          </p:val>
                                        </p:tav>
                                        <p:tav tm="100000">
                                          <p:val>
                                            <p:fltVal val="0"/>
                                          </p:val>
                                        </p:tav>
                                      </p:tavLst>
                                    </p:anim>
                                    <p:anim calcmode="lin" valueType="num">
                                      <p:cBhvr>
                                        <p:cTn id="53" dur="1000"/>
                                        <p:tgtEl>
                                          <p:spTgt spid="22"/>
                                        </p:tgtEl>
                                        <p:attrNameLst>
                                          <p:attrName>style.rotation</p:attrName>
                                        </p:attrNameLst>
                                      </p:cBhvr>
                                      <p:tavLst>
                                        <p:tav tm="0">
                                          <p:val>
                                            <p:fltVal val="0"/>
                                          </p:val>
                                        </p:tav>
                                        <p:tav tm="100000">
                                          <p:val>
                                            <p:fltVal val="90"/>
                                          </p:val>
                                        </p:tav>
                                      </p:tavLst>
                                    </p:anim>
                                    <p:animEffect transition="out" filter="fade">
                                      <p:cBhvr>
                                        <p:cTn id="54" dur="1000"/>
                                        <p:tgtEl>
                                          <p:spTgt spid="22"/>
                                        </p:tgtEl>
                                      </p:cBhvr>
                                    </p:animEffect>
                                    <p:set>
                                      <p:cBhvr>
                                        <p:cTn id="55"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23" presetClass="entr" presetSubtype="32" fill="hold" nodeType="clickEffect">
                                  <p:stCondLst>
                                    <p:cond delay="1000"/>
                                  </p:stCondLst>
                                  <p:childTnLst>
                                    <p:set>
                                      <p:cBhvr>
                                        <p:cTn id="60" dur="1" fill="hold">
                                          <p:stCondLst>
                                            <p:cond delay="0"/>
                                          </p:stCondLst>
                                        </p:cTn>
                                        <p:tgtEl>
                                          <p:spTgt spid="23"/>
                                        </p:tgtEl>
                                        <p:attrNameLst>
                                          <p:attrName>style.visibility</p:attrName>
                                        </p:attrNameLst>
                                      </p:cBhvr>
                                      <p:to>
                                        <p:strVal val="visible"/>
                                      </p:to>
                                    </p:set>
                                    <p:anim calcmode="lin" valueType="num">
                                      <p:cBhvr>
                                        <p:cTn id="61" dur="250" fill="hold"/>
                                        <p:tgtEl>
                                          <p:spTgt spid="23"/>
                                        </p:tgtEl>
                                        <p:attrNameLst>
                                          <p:attrName>ppt_w</p:attrName>
                                        </p:attrNameLst>
                                      </p:cBhvr>
                                      <p:tavLst>
                                        <p:tav tm="0">
                                          <p:val>
                                            <p:strVal val="4*#ppt_w"/>
                                          </p:val>
                                        </p:tav>
                                        <p:tav tm="100000">
                                          <p:val>
                                            <p:strVal val="#ppt_w"/>
                                          </p:val>
                                        </p:tav>
                                      </p:tavLst>
                                    </p:anim>
                                    <p:anim calcmode="lin" valueType="num">
                                      <p:cBhvr>
                                        <p:cTn id="62"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1"/>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87931" y="88148"/>
            <a:ext cx="8737600" cy="1939780"/>
            <a:chOff x="965948" y="173395"/>
            <a:chExt cx="6553200" cy="914400"/>
          </a:xfrm>
        </p:grpSpPr>
        <p:sp>
          <p:nvSpPr>
            <p:cNvPr id="5" name="Rounded Rectangle 4"/>
            <p:cNvSpPr/>
            <p:nvPr/>
          </p:nvSpPr>
          <p:spPr>
            <a:xfrm>
              <a:off x="965948" y="17339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6" name="TextBox 5"/>
            <p:cNvSpPr txBox="1"/>
            <p:nvPr/>
          </p:nvSpPr>
          <p:spPr>
            <a:xfrm>
              <a:off x="1023451" y="228332"/>
              <a:ext cx="3824220" cy="652878"/>
            </a:xfrm>
            <a:prstGeom prst="rect">
              <a:avLst/>
            </a:prstGeom>
            <a:noFill/>
          </p:spPr>
          <p:txBody>
            <a:bodyPr wrap="square" rtlCol="0">
              <a:spAutoFit/>
            </a:bodyPr>
            <a:lstStyle/>
            <a:p>
              <a:pPr algn="just" defTabSz="1219170"/>
              <a:r>
                <a:rPr lang="en-US" sz="2800" b="1" dirty="0">
                  <a:solidFill>
                    <a:prstClr val="black"/>
                  </a:solidFill>
                  <a:latin typeface="Times New Roman" panose="02020603050405020304" pitchFamily="18" charset="0"/>
                  <a:ea typeface="AvantGarde" pitchFamily="2" charset="0"/>
                  <a:cs typeface="Times New Roman" panose="02020603050405020304" pitchFamily="18" charset="0"/>
                </a:rPr>
                <a:t>Cho hình vẽ, biết AB song </a:t>
              </a:r>
              <a:r>
                <a:rPr lang="en-US" sz="2800" b="1" dirty="0" err="1">
                  <a:solidFill>
                    <a:prstClr val="black"/>
                  </a:solidFill>
                  <a:latin typeface="Times New Roman" panose="02020603050405020304" pitchFamily="18" charset="0"/>
                  <a:ea typeface="AvantGarde" pitchFamily="2" charset="0"/>
                  <a:cs typeface="Times New Roman" panose="02020603050405020304" pitchFamily="18" charset="0"/>
                </a:rPr>
                <a:t>song</a:t>
              </a:r>
              <a:r>
                <a:rPr lang="en-US" sz="2800" b="1" dirty="0">
                  <a:solidFill>
                    <a:prstClr val="black"/>
                  </a:solidFill>
                  <a:latin typeface="Times New Roman" panose="02020603050405020304" pitchFamily="18" charset="0"/>
                  <a:ea typeface="AvantGarde" pitchFamily="2" charset="0"/>
                  <a:cs typeface="Times New Roman" panose="02020603050405020304" pitchFamily="18" charset="0"/>
                </a:rPr>
                <a:t> với DE.</a:t>
              </a:r>
            </a:p>
            <a:p>
              <a:pPr algn="just" defTabSz="1219170"/>
              <a:r>
                <a:rPr lang="en-US" sz="2800" b="1" dirty="0">
                  <a:solidFill>
                    <a:prstClr val="black"/>
                  </a:solidFill>
                  <a:latin typeface="Times New Roman" panose="02020603050405020304" pitchFamily="18" charset="0"/>
                  <a:ea typeface="AvantGarde" pitchFamily="2" charset="0"/>
                  <a:cs typeface="Times New Roman" panose="02020603050405020304" pitchFamily="18" charset="0"/>
                </a:rPr>
                <a:t>Khẳng định nào sau đây đúng?</a:t>
              </a:r>
            </a:p>
          </p:txBody>
        </p:sp>
      </p:grpSp>
      <p:grpSp>
        <p:nvGrpSpPr>
          <p:cNvPr id="12" name="Group 11"/>
          <p:cNvGrpSpPr/>
          <p:nvPr/>
        </p:nvGrpSpPr>
        <p:grpSpPr>
          <a:xfrm>
            <a:off x="966050" y="2278528"/>
            <a:ext cx="8737600" cy="877048"/>
            <a:chOff x="1524000" y="1809750"/>
            <a:chExt cx="6553200" cy="762000"/>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mc:AlternateContent xmlns:mc="http://schemas.openxmlformats.org/markup-compatibility/2006" xmlns:a14="http://schemas.microsoft.com/office/drawing/2010/main">
          <mc:Choice Requires="a14">
            <p:sp>
              <p:nvSpPr>
                <p:cNvPr id="8" name="TextBox 7"/>
                <p:cNvSpPr txBox="1"/>
                <p:nvPr/>
              </p:nvSpPr>
              <p:spPr>
                <a:xfrm>
                  <a:off x="1578427" y="1907722"/>
                  <a:ext cx="6418218" cy="438581"/>
                </a:xfrm>
                <a:prstGeom prst="rect">
                  <a:avLst/>
                </a:prstGeom>
                <a:noFill/>
              </p:spPr>
              <p:txBody>
                <a:bodyPr wrap="square" rtlCol="0">
                  <a:spAutoFit/>
                </a:bodyPr>
                <a:lstStyle/>
                <a:p>
                  <a:pPr algn="just" defTabSz="1219170"/>
                  <a:r>
                    <a:rPr lang="en-US" sz="3200" b="1" dirty="0">
                      <a:solidFill>
                        <a:prstClr val="black"/>
                      </a:solidFill>
                      <a:latin typeface="AvantGarde" pitchFamily="2" charset="0"/>
                      <a:ea typeface="AvantGarde" pitchFamily="2" charset="0"/>
                      <a:cs typeface="AvantGarde" pitchFamily="2" charset="0"/>
                    </a:rPr>
                    <a:t>A. </a:t>
                  </a:r>
                  <a14:m>
                    <m:oMath xmlns:m="http://schemas.openxmlformats.org/officeDocument/2006/math">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𝑪𝑨𝑩</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 ∆</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𝑫𝑬𝑪</m:t>
                      </m:r>
                    </m:oMath>
                  </a14:m>
                  <a:endParaRPr lang="en-US" sz="3200" b="1" dirty="0">
                    <a:solidFill>
                      <a:prstClr val="black"/>
                    </a:solidFill>
                    <a:latin typeface="AvantGarde" pitchFamily="2" charset="0"/>
                    <a:ea typeface="AvantGarde" pitchFamily="2" charset="0"/>
                    <a:cs typeface="AvantGarde" pitchFamily="2"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578427" y="1907722"/>
                  <a:ext cx="6418218" cy="438581"/>
                </a:xfrm>
                <a:prstGeom prst="rect">
                  <a:avLst/>
                </a:prstGeom>
                <a:blipFill>
                  <a:blip r:embed="rId4"/>
                  <a:stretch>
                    <a:fillRect l="-1781" t="-14458" b="-55422"/>
                  </a:stretch>
                </a:blipFill>
              </p:spPr>
              <p:txBody>
                <a:bodyPr/>
                <a:lstStyle/>
                <a:p>
                  <a:r>
                    <a:rPr lang="en-US">
                      <a:noFill/>
                    </a:rPr>
                    <a:t> </a:t>
                  </a:r>
                </a:p>
              </p:txBody>
            </p:sp>
          </mc:Fallback>
        </mc:AlternateContent>
      </p:grpSp>
      <p:sp>
        <p:nvSpPr>
          <p:cNvPr id="9" name="Notched Right Arrow 8">
            <a:hlinkClick r:id="rId5"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27" name="Group 26"/>
          <p:cNvGrpSpPr/>
          <p:nvPr/>
        </p:nvGrpSpPr>
        <p:grpSpPr>
          <a:xfrm>
            <a:off x="966052" y="3497728"/>
            <a:ext cx="8737600" cy="877048"/>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mc:AlternateContent xmlns:mc="http://schemas.openxmlformats.org/markup-compatibility/2006" xmlns:a14="http://schemas.microsoft.com/office/drawing/2010/main">
          <mc:Choice Requires="a14">
            <p:sp>
              <p:nvSpPr>
                <p:cNvPr id="29" name="TextBox 28"/>
                <p:cNvSpPr txBox="1"/>
                <p:nvPr/>
              </p:nvSpPr>
              <p:spPr>
                <a:xfrm>
                  <a:off x="1578427" y="1907722"/>
                  <a:ext cx="6418218" cy="438581"/>
                </a:xfrm>
                <a:prstGeom prst="rect">
                  <a:avLst/>
                </a:prstGeom>
                <a:noFill/>
              </p:spPr>
              <p:txBody>
                <a:bodyPr wrap="square" rtlCol="0">
                  <a:spAutoFit/>
                </a:bodyPr>
                <a:lstStyle/>
                <a:p>
                  <a:pPr algn="just" defTabSz="1219170"/>
                  <a:r>
                    <a:rPr lang="en-US" sz="3200" b="1" dirty="0">
                      <a:solidFill>
                        <a:prstClr val="black"/>
                      </a:solidFill>
                      <a:latin typeface="AvantGarde" pitchFamily="2" charset="0"/>
                      <a:ea typeface="AvantGarde" pitchFamily="2" charset="0"/>
                      <a:cs typeface="AvantGarde" pitchFamily="2" charset="0"/>
                    </a:rPr>
                    <a:t>B. </a:t>
                  </a:r>
                  <a14:m>
                    <m:oMath xmlns:m="http://schemas.openxmlformats.org/officeDocument/2006/math">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𝑪𝑨𝑩</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 ∆</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𝑬𝑫𝑪</m:t>
                      </m:r>
                    </m:oMath>
                  </a14:m>
                  <a:endParaRPr lang="en-US" sz="3200" b="1" dirty="0">
                    <a:solidFill>
                      <a:prstClr val="black"/>
                    </a:solidFill>
                    <a:latin typeface="AvantGarde" pitchFamily="2" charset="0"/>
                    <a:ea typeface="AvantGarde" pitchFamily="2" charset="0"/>
                    <a:cs typeface="AvantGarde" pitchFamily="2"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578427" y="1907722"/>
                  <a:ext cx="6418218" cy="438581"/>
                </a:xfrm>
                <a:prstGeom prst="rect">
                  <a:avLst/>
                </a:prstGeom>
                <a:blipFill>
                  <a:blip r:embed="rId6"/>
                  <a:stretch>
                    <a:fillRect l="-1781" t="-14458" b="-55422"/>
                  </a:stretch>
                </a:blipFill>
              </p:spPr>
              <p:txBody>
                <a:bodyPr/>
                <a:lstStyle/>
                <a:p>
                  <a:r>
                    <a:rPr lang="en-US">
                      <a:noFill/>
                    </a:rPr>
                    <a:t> </a:t>
                  </a:r>
                </a:p>
              </p:txBody>
            </p:sp>
          </mc:Fallback>
        </mc:AlternateContent>
      </p:grpSp>
      <p:grpSp>
        <p:nvGrpSpPr>
          <p:cNvPr id="30" name="Group 29"/>
          <p:cNvGrpSpPr/>
          <p:nvPr/>
        </p:nvGrpSpPr>
        <p:grpSpPr>
          <a:xfrm>
            <a:off x="966050" y="4749112"/>
            <a:ext cx="8737600" cy="800042"/>
            <a:chOff x="1524000" y="1809750"/>
            <a:chExt cx="6553200" cy="973364"/>
          </a:xfrm>
        </p:grpSpPr>
        <p:sp>
          <p:nvSpPr>
            <p:cNvPr id="31" name="Rectangle 30"/>
            <p:cNvSpPr/>
            <p:nvPr/>
          </p:nvSpPr>
          <p:spPr>
            <a:xfrm>
              <a:off x="1524000" y="1809750"/>
              <a:ext cx="6553200" cy="973364"/>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mc:AlternateContent xmlns:mc="http://schemas.openxmlformats.org/markup-compatibility/2006" xmlns:a14="http://schemas.microsoft.com/office/drawing/2010/main">
          <mc:Choice Requires="a14">
            <p:sp>
              <p:nvSpPr>
                <p:cNvPr id="32" name="TextBox 31"/>
                <p:cNvSpPr txBox="1"/>
                <p:nvPr/>
              </p:nvSpPr>
              <p:spPr>
                <a:xfrm>
                  <a:off x="1578427" y="1907722"/>
                  <a:ext cx="6418218" cy="438581"/>
                </a:xfrm>
                <a:prstGeom prst="rect">
                  <a:avLst/>
                </a:prstGeom>
                <a:noFill/>
              </p:spPr>
              <p:txBody>
                <a:bodyPr wrap="square" rtlCol="0">
                  <a:spAutoFit/>
                </a:bodyPr>
                <a:lstStyle/>
                <a:p>
                  <a:pPr algn="just" defTabSz="1219170"/>
                  <a:r>
                    <a:rPr lang="en-US" sz="3200" b="1" dirty="0">
                      <a:solidFill>
                        <a:prstClr val="black"/>
                      </a:solidFill>
                      <a:latin typeface="AvantGarde" pitchFamily="2" charset="0"/>
                      <a:ea typeface="AvantGarde" pitchFamily="2" charset="0"/>
                      <a:cs typeface="AvantGarde" pitchFamily="2" charset="0"/>
                    </a:rPr>
                    <a:t>C. </a:t>
                  </a:r>
                  <a14:m>
                    <m:oMath xmlns:m="http://schemas.openxmlformats.org/officeDocument/2006/math">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𝑪𝑨𝑩</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 ∆</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𝑪𝑬𝑫</m:t>
                      </m:r>
                    </m:oMath>
                  </a14:m>
                  <a:endParaRPr lang="en-US" sz="3200" b="1" dirty="0">
                    <a:solidFill>
                      <a:prstClr val="black"/>
                    </a:solidFill>
                    <a:latin typeface="AvantGarde" pitchFamily="2" charset="0"/>
                    <a:ea typeface="AvantGarde" pitchFamily="2" charset="0"/>
                    <a:cs typeface="AvantGarde" pitchFamily="2"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578427" y="1907722"/>
                  <a:ext cx="6418218" cy="438581"/>
                </a:xfrm>
                <a:prstGeom prst="rect">
                  <a:avLst/>
                </a:prstGeom>
                <a:blipFill>
                  <a:blip r:embed="rId7"/>
                  <a:stretch>
                    <a:fillRect l="-1781" t="-20339" b="-118644"/>
                  </a:stretch>
                </a:blipFill>
              </p:spPr>
              <p:txBody>
                <a:bodyPr/>
                <a:lstStyle/>
                <a:p>
                  <a:r>
                    <a:rPr lang="en-US">
                      <a:noFill/>
                    </a:rPr>
                    <a:t> </a:t>
                  </a:r>
                </a:p>
              </p:txBody>
            </p:sp>
          </mc:Fallback>
        </mc:AlternateContent>
      </p:grpSp>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5080" y="4662025"/>
            <a:ext cx="1088571" cy="656512"/>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29598" y="3497729"/>
            <a:ext cx="1001484" cy="831193"/>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94762" y="2294204"/>
            <a:ext cx="1001484" cy="831193"/>
          </a:xfrm>
          <a:prstGeom prst="rect">
            <a:avLst/>
          </a:prstGeom>
        </p:spPr>
      </p:pic>
      <p:pic>
        <p:nvPicPr>
          <p:cNvPr id="22" name="Picture 21">
            <a:hlinkClick r:id="rId10" action="ppaction://hlinksldjump"/>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9903937" y="-130189"/>
            <a:ext cx="2166656" cy="2339989"/>
          </a:xfrm>
          <a:prstGeom prst="rect">
            <a:avLst/>
          </a:prstGeom>
        </p:spPr>
      </p:pic>
      <p:grpSp>
        <p:nvGrpSpPr>
          <p:cNvPr id="19" name="Group 18">
            <a:extLst>
              <a:ext uri="{FF2B5EF4-FFF2-40B4-BE49-F238E27FC236}">
                <a16:creationId xmlns:a16="http://schemas.microsoft.com/office/drawing/2014/main" id="{907BF8AE-8B82-4222-AA28-F5C3B137F3C1}"/>
              </a:ext>
            </a:extLst>
          </p:cNvPr>
          <p:cNvGrpSpPr/>
          <p:nvPr/>
        </p:nvGrpSpPr>
        <p:grpSpPr>
          <a:xfrm>
            <a:off x="938786" y="5780488"/>
            <a:ext cx="8737600" cy="872822"/>
            <a:chOff x="1524000" y="1809750"/>
            <a:chExt cx="6553200" cy="762000"/>
          </a:xfrm>
        </p:grpSpPr>
        <p:sp>
          <p:nvSpPr>
            <p:cNvPr id="20" name="Rectangle 19">
              <a:extLst>
                <a:ext uri="{FF2B5EF4-FFF2-40B4-BE49-F238E27FC236}">
                  <a16:creationId xmlns:a16="http://schemas.microsoft.com/office/drawing/2014/main" id="{7A7930FE-ECBA-DC06-4197-D67332543DBE}"/>
                </a:ext>
              </a:extLst>
            </p:cNvPr>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E9B39BB-F6F1-BE7D-3F78-D010FC006693}"/>
                    </a:ext>
                  </a:extLst>
                </p:cNvPr>
                <p:cNvSpPr txBox="1"/>
                <p:nvPr/>
              </p:nvSpPr>
              <p:spPr>
                <a:xfrm>
                  <a:off x="1568488" y="1907722"/>
                  <a:ext cx="6418218" cy="438581"/>
                </a:xfrm>
                <a:prstGeom prst="rect">
                  <a:avLst/>
                </a:prstGeom>
                <a:noFill/>
              </p:spPr>
              <p:txBody>
                <a:bodyPr wrap="square" rtlCol="0">
                  <a:spAutoFit/>
                </a:bodyPr>
                <a:lstStyle/>
                <a:p>
                  <a:pPr algn="just" defTabSz="1219170"/>
                  <a:r>
                    <a:rPr lang="en-US" sz="3200" b="1" dirty="0">
                      <a:solidFill>
                        <a:prstClr val="black"/>
                      </a:solidFill>
                      <a:latin typeface="AvantGarde" pitchFamily="2" charset="0"/>
                      <a:ea typeface="AvantGarde" pitchFamily="2" charset="0"/>
                      <a:cs typeface="AvantGarde" pitchFamily="2" charset="0"/>
                    </a:rPr>
                    <a:t>D. </a:t>
                  </a:r>
                  <a14:m>
                    <m:oMath xmlns:m="http://schemas.openxmlformats.org/officeDocument/2006/math">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𝑪𝑨𝑩</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 ∆</m:t>
                      </m:r>
                      <m:r>
                        <a:rPr lang="en-US" sz="3200" b="1" i="1" smtClean="0">
                          <a:solidFill>
                            <a:prstClr val="black"/>
                          </a:solidFill>
                          <a:latin typeface="Cambria Math" panose="02040503050406030204" pitchFamily="18" charset="0"/>
                          <a:ea typeface="Cambria Math" panose="02040503050406030204" pitchFamily="18" charset="0"/>
                          <a:cs typeface="AvantGarde" pitchFamily="2" charset="0"/>
                        </a:rPr>
                        <m:t>𝑬𝑪𝑫</m:t>
                      </m:r>
                    </m:oMath>
                  </a14:m>
                  <a:endParaRPr lang="en-US" sz="3200" b="1" dirty="0">
                    <a:solidFill>
                      <a:prstClr val="black"/>
                    </a:solidFill>
                    <a:latin typeface="AvantGarde" pitchFamily="2" charset="0"/>
                    <a:ea typeface="AvantGarde" pitchFamily="2" charset="0"/>
                    <a:cs typeface="AvantGarde" pitchFamily="2" charset="0"/>
                  </a:endParaRPr>
                </a:p>
              </p:txBody>
            </p:sp>
          </mc:Choice>
          <mc:Fallback xmlns="">
            <p:sp>
              <p:nvSpPr>
                <p:cNvPr id="21" name="TextBox 20">
                  <a:extLst>
                    <a:ext uri="{FF2B5EF4-FFF2-40B4-BE49-F238E27FC236}">
                      <a16:creationId xmlns:a14="http://schemas.microsoft.com/office/drawing/2010/main" xmlns:a16="http://schemas.microsoft.com/office/drawing/2014/main" xmlns="" id="{0E9B39BB-F6F1-BE7D-3F78-D010FC006693}"/>
                    </a:ext>
                  </a:extLst>
                </p:cNvPr>
                <p:cNvSpPr txBox="1">
                  <a:spLocks noRot="1" noChangeAspect="1" noMove="1" noResize="1" noEditPoints="1" noAdjustHandles="1" noChangeArrowheads="1" noChangeShapeType="1" noTextEdit="1"/>
                </p:cNvSpPr>
                <p:nvPr/>
              </p:nvSpPr>
              <p:spPr>
                <a:xfrm>
                  <a:off x="1568488" y="1907722"/>
                  <a:ext cx="6418218" cy="438581"/>
                </a:xfrm>
                <a:prstGeom prst="rect">
                  <a:avLst/>
                </a:prstGeom>
                <a:blipFill>
                  <a:blip r:embed="rId13"/>
                  <a:stretch>
                    <a:fillRect l="-1852" t="-14634" b="-57317"/>
                  </a:stretch>
                </a:blipFill>
              </p:spPr>
              <p:txBody>
                <a:bodyPr/>
                <a:lstStyle/>
                <a:p>
                  <a:r>
                    <a:rPr lang="en-US">
                      <a:noFill/>
                    </a:rPr>
                    <a:t> </a:t>
                  </a:r>
                </a:p>
              </p:txBody>
            </p:sp>
          </mc:Fallback>
        </mc:AlternateContent>
      </p:grpSp>
      <p:pic>
        <p:nvPicPr>
          <p:cNvPr id="23" name="Picture 22">
            <a:extLst>
              <a:ext uri="{FF2B5EF4-FFF2-40B4-BE49-F238E27FC236}">
                <a16:creationId xmlns:a16="http://schemas.microsoft.com/office/drawing/2014/main" id="{1FAD152E-83AD-8847-E2BA-614A786D15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02332" y="5780489"/>
            <a:ext cx="1001484" cy="827188"/>
          </a:xfrm>
          <a:prstGeom prst="rect">
            <a:avLst/>
          </a:prstGeom>
        </p:spPr>
      </p:pic>
      <p:pic>
        <p:nvPicPr>
          <p:cNvPr id="3" name="Picture 2">
            <a:extLst>
              <a:ext uri="{FF2B5EF4-FFF2-40B4-BE49-F238E27FC236}">
                <a16:creationId xmlns:a16="http://schemas.microsoft.com/office/drawing/2014/main" id="{764340A4-616B-E57F-2904-547BAB7866F2}"/>
              </a:ext>
            </a:extLst>
          </p:cNvPr>
          <p:cNvPicPr>
            <a:picLocks noChangeAspect="1"/>
          </p:cNvPicPr>
          <p:nvPr/>
        </p:nvPicPr>
        <p:blipFill>
          <a:blip r:embed="rId14"/>
          <a:stretch>
            <a:fillRect/>
          </a:stretch>
        </p:blipFill>
        <p:spPr>
          <a:xfrm>
            <a:off x="6628171" y="372950"/>
            <a:ext cx="3263522" cy="1228775"/>
          </a:xfrm>
          <a:prstGeom prst="rect">
            <a:avLst/>
          </a:prstGeom>
        </p:spPr>
      </p:pic>
    </p:spTree>
    <p:extLst>
      <p:ext uri="{BB962C8B-B14F-4D97-AF65-F5344CB8AC3E}">
        <p14:creationId xmlns:p14="http://schemas.microsoft.com/office/powerpoint/2010/main" val="77706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par>
                                <p:cTn id="17" presetID="2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23" presetClass="entr" presetSubtype="32" fill="hold" nodeType="clickEffect">
                                  <p:stCondLst>
                                    <p:cond delay="1000"/>
                                  </p:stCondLst>
                                  <p:childTnLst>
                                    <p:set>
                                      <p:cBhvr>
                                        <p:cTn id="24" dur="1" fill="hold">
                                          <p:stCondLst>
                                            <p:cond delay="0"/>
                                          </p:stCondLst>
                                        </p:cTn>
                                        <p:tgtEl>
                                          <p:spTgt spid="36"/>
                                        </p:tgtEl>
                                        <p:attrNameLst>
                                          <p:attrName>style.visibility</p:attrName>
                                        </p:attrNameLst>
                                      </p:cBhvr>
                                      <p:to>
                                        <p:strVal val="visible"/>
                                      </p:to>
                                    </p:set>
                                    <p:anim calcmode="lin" valueType="num">
                                      <p:cBhvr>
                                        <p:cTn id="25" dur="250" fill="hold"/>
                                        <p:tgtEl>
                                          <p:spTgt spid="36"/>
                                        </p:tgtEl>
                                        <p:attrNameLst>
                                          <p:attrName>ppt_w</p:attrName>
                                        </p:attrNameLst>
                                      </p:cBhvr>
                                      <p:tavLst>
                                        <p:tav tm="0">
                                          <p:val>
                                            <p:strVal val="4*#ppt_w"/>
                                          </p:val>
                                        </p:tav>
                                        <p:tav tm="100000">
                                          <p:val>
                                            <p:strVal val="#ppt_w"/>
                                          </p:val>
                                        </p:tav>
                                      </p:tavLst>
                                    </p:anim>
                                    <p:anim calcmode="lin" valueType="num">
                                      <p:cBhvr>
                                        <p:cTn id="26"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0"/>
                  </p:tgtEl>
                </p:cond>
              </p:nextCondLst>
            </p:seq>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23" presetClass="entr" presetSubtype="32" fill="hold" nodeType="clickEffect">
                                  <p:stCondLst>
                                    <p:cond delay="10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250" fill="hold"/>
                                        <p:tgtEl>
                                          <p:spTgt spid="37"/>
                                        </p:tgtEl>
                                        <p:attrNameLst>
                                          <p:attrName>ppt_w</p:attrName>
                                        </p:attrNameLst>
                                      </p:cBhvr>
                                      <p:tavLst>
                                        <p:tav tm="0">
                                          <p:val>
                                            <p:strVal val="4*#ppt_w"/>
                                          </p:val>
                                        </p:tav>
                                        <p:tav tm="100000">
                                          <p:val>
                                            <p:strVal val="#ppt_w"/>
                                          </p:val>
                                        </p:tav>
                                      </p:tavLst>
                                    </p:anim>
                                    <p:anim calcmode="lin" valueType="num">
                                      <p:cBhvr>
                                        <p:cTn id="33"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7"/>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23" presetClass="entr" presetSubtype="32" fill="hold" nodeType="clickEffect">
                                  <p:stCondLst>
                                    <p:cond delay="1000"/>
                                  </p:stCondLst>
                                  <p:childTnLst>
                                    <p:set>
                                      <p:cBhvr>
                                        <p:cTn id="38" dur="1" fill="hold">
                                          <p:stCondLst>
                                            <p:cond delay="0"/>
                                          </p:stCondLst>
                                        </p:cTn>
                                        <p:tgtEl>
                                          <p:spTgt spid="38"/>
                                        </p:tgtEl>
                                        <p:attrNameLst>
                                          <p:attrName>style.visibility</p:attrName>
                                        </p:attrNameLst>
                                      </p:cBhvr>
                                      <p:to>
                                        <p:strVal val="visible"/>
                                      </p:to>
                                    </p:set>
                                    <p:anim calcmode="lin" valueType="num">
                                      <p:cBhvr>
                                        <p:cTn id="39" dur="250" fill="hold"/>
                                        <p:tgtEl>
                                          <p:spTgt spid="38"/>
                                        </p:tgtEl>
                                        <p:attrNameLst>
                                          <p:attrName>ppt_w</p:attrName>
                                        </p:attrNameLst>
                                      </p:cBhvr>
                                      <p:tavLst>
                                        <p:tav tm="0">
                                          <p:val>
                                            <p:strVal val="4*#ppt_w"/>
                                          </p:val>
                                        </p:tav>
                                        <p:tav tm="100000">
                                          <p:val>
                                            <p:strVal val="#ppt_w"/>
                                          </p:val>
                                        </p:tav>
                                      </p:tavLst>
                                    </p:anim>
                                    <p:anim calcmode="lin" valueType="num">
                                      <p:cBhvr>
                                        <p:cTn id="40"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31" presetClass="exit" presetSubtype="0" fill="hold" nodeType="clickEffect">
                                  <p:stCondLst>
                                    <p:cond delay="0"/>
                                  </p:stCondLst>
                                  <p:childTnLst>
                                    <p:anim calcmode="lin" valueType="num">
                                      <p:cBhvr>
                                        <p:cTn id="45" dur="1000"/>
                                        <p:tgtEl>
                                          <p:spTgt spid="22"/>
                                        </p:tgtEl>
                                        <p:attrNameLst>
                                          <p:attrName>ppt_w</p:attrName>
                                        </p:attrNameLst>
                                      </p:cBhvr>
                                      <p:tavLst>
                                        <p:tav tm="0">
                                          <p:val>
                                            <p:strVal val="ppt_w"/>
                                          </p:val>
                                        </p:tav>
                                        <p:tav tm="100000">
                                          <p:val>
                                            <p:fltVal val="0"/>
                                          </p:val>
                                        </p:tav>
                                      </p:tavLst>
                                    </p:anim>
                                    <p:anim calcmode="lin" valueType="num">
                                      <p:cBhvr>
                                        <p:cTn id="46" dur="1000"/>
                                        <p:tgtEl>
                                          <p:spTgt spid="22"/>
                                        </p:tgtEl>
                                        <p:attrNameLst>
                                          <p:attrName>ppt_h</p:attrName>
                                        </p:attrNameLst>
                                      </p:cBhvr>
                                      <p:tavLst>
                                        <p:tav tm="0">
                                          <p:val>
                                            <p:strVal val="ppt_h"/>
                                          </p:val>
                                        </p:tav>
                                        <p:tav tm="100000">
                                          <p:val>
                                            <p:fltVal val="0"/>
                                          </p:val>
                                        </p:tav>
                                      </p:tavLst>
                                    </p:anim>
                                    <p:anim calcmode="lin" valueType="num">
                                      <p:cBhvr>
                                        <p:cTn id="47" dur="1000"/>
                                        <p:tgtEl>
                                          <p:spTgt spid="22"/>
                                        </p:tgtEl>
                                        <p:attrNameLst>
                                          <p:attrName>style.rotation</p:attrName>
                                        </p:attrNameLst>
                                      </p:cBhvr>
                                      <p:tavLst>
                                        <p:tav tm="0">
                                          <p:val>
                                            <p:fltVal val="0"/>
                                          </p:val>
                                        </p:tav>
                                        <p:tav tm="100000">
                                          <p:val>
                                            <p:fltVal val="90"/>
                                          </p:val>
                                        </p:tav>
                                      </p:tavLst>
                                    </p:anim>
                                    <p:animEffect transition="out" filter="fade">
                                      <p:cBhvr>
                                        <p:cTn id="48" dur="1000"/>
                                        <p:tgtEl>
                                          <p:spTgt spid="22"/>
                                        </p:tgtEl>
                                      </p:cBhvr>
                                    </p:animEffect>
                                    <p:set>
                                      <p:cBhvr>
                                        <p:cTn id="49"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3" presetClass="entr" presetSubtype="32" fill="hold" nodeType="clickEffect">
                                  <p:stCondLst>
                                    <p:cond delay="10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250" fill="hold"/>
                                        <p:tgtEl>
                                          <p:spTgt spid="23"/>
                                        </p:tgtEl>
                                        <p:attrNameLst>
                                          <p:attrName>ppt_w</p:attrName>
                                        </p:attrNameLst>
                                      </p:cBhvr>
                                      <p:tavLst>
                                        <p:tav tm="0">
                                          <p:val>
                                            <p:strVal val="4*#ppt_w"/>
                                          </p:val>
                                        </p:tav>
                                        <p:tav tm="100000">
                                          <p:val>
                                            <p:strVal val="#ppt_w"/>
                                          </p:val>
                                        </p:tav>
                                      </p:tavLst>
                                    </p:anim>
                                    <p:anim calcmode="lin" valueType="num">
                                      <p:cBhvr>
                                        <p:cTn id="56"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 y="-71717"/>
            <a:ext cx="12344400" cy="7010400"/>
          </a:xfrm>
          <a:prstGeom prst="rect">
            <a:avLst/>
          </a:prstGeom>
        </p:spPr>
      </p:pic>
      <p:grpSp>
        <p:nvGrpSpPr>
          <p:cNvPr id="3" name="Google Shape;1222;p50">
            <a:extLst>
              <a:ext uri="{FF2B5EF4-FFF2-40B4-BE49-F238E27FC236}">
                <a16:creationId xmlns:a16="http://schemas.microsoft.com/office/drawing/2014/main" id="{425F928C-18F1-7D48-A42F-E1757CC4DBD5}"/>
              </a:ext>
            </a:extLst>
          </p:cNvPr>
          <p:cNvGrpSpPr/>
          <p:nvPr/>
        </p:nvGrpSpPr>
        <p:grpSpPr>
          <a:xfrm>
            <a:off x="5576047" y="397150"/>
            <a:ext cx="5825571" cy="5975582"/>
            <a:chOff x="7567300" y="1541100"/>
            <a:chExt cx="3167100" cy="3386750"/>
          </a:xfrm>
        </p:grpSpPr>
        <p:sp>
          <p:nvSpPr>
            <p:cNvPr id="4" name="Google Shape;1223;p50">
              <a:extLst>
                <a:ext uri="{FF2B5EF4-FFF2-40B4-BE49-F238E27FC236}">
                  <a16:creationId xmlns:a16="http://schemas.microsoft.com/office/drawing/2014/main" id="{E51E8E4B-F17D-033C-215D-67673AF31C3E}"/>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24;p50">
              <a:extLst>
                <a:ext uri="{FF2B5EF4-FFF2-40B4-BE49-F238E27FC236}">
                  <a16:creationId xmlns:a16="http://schemas.microsoft.com/office/drawing/2014/main" id="{C4413058-6D85-CED6-7164-4132E022C1B1}"/>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25;p50">
              <a:extLst>
                <a:ext uri="{FF2B5EF4-FFF2-40B4-BE49-F238E27FC236}">
                  <a16:creationId xmlns:a16="http://schemas.microsoft.com/office/drawing/2014/main" id="{983EB12D-003A-F566-0133-112C7EDFFA31}"/>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26;p50">
              <a:extLst>
                <a:ext uri="{FF2B5EF4-FFF2-40B4-BE49-F238E27FC236}">
                  <a16:creationId xmlns:a16="http://schemas.microsoft.com/office/drawing/2014/main" id="{0174BF44-DEC8-D32D-8543-2E7BEE8D2C61}"/>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27;p50">
              <a:extLst>
                <a:ext uri="{FF2B5EF4-FFF2-40B4-BE49-F238E27FC236}">
                  <a16:creationId xmlns:a16="http://schemas.microsoft.com/office/drawing/2014/main" id="{7D4133D8-4661-2B55-F52F-E72C0BEBB518}"/>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28;p50">
              <a:extLst>
                <a:ext uri="{FF2B5EF4-FFF2-40B4-BE49-F238E27FC236}">
                  <a16:creationId xmlns:a16="http://schemas.microsoft.com/office/drawing/2014/main" id="{259C6231-9AC2-0758-C00B-4F3BF48B3E5B}"/>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29;p50">
              <a:extLst>
                <a:ext uri="{FF2B5EF4-FFF2-40B4-BE49-F238E27FC236}">
                  <a16:creationId xmlns:a16="http://schemas.microsoft.com/office/drawing/2014/main" id="{4E6A31D7-4FA4-82ED-4E2C-8F301FD08EEC}"/>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30;p50">
              <a:extLst>
                <a:ext uri="{FF2B5EF4-FFF2-40B4-BE49-F238E27FC236}">
                  <a16:creationId xmlns:a16="http://schemas.microsoft.com/office/drawing/2014/main" id="{F28DED1D-C149-ADF2-A86D-48E312130708}"/>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31;p50">
              <a:extLst>
                <a:ext uri="{FF2B5EF4-FFF2-40B4-BE49-F238E27FC236}">
                  <a16:creationId xmlns:a16="http://schemas.microsoft.com/office/drawing/2014/main" id="{5DA9F6E8-CBFA-6A53-CB96-447C9BFF6A75}"/>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32;p50">
              <a:extLst>
                <a:ext uri="{FF2B5EF4-FFF2-40B4-BE49-F238E27FC236}">
                  <a16:creationId xmlns:a16="http://schemas.microsoft.com/office/drawing/2014/main" id="{5D7298F7-B490-2893-19B1-10B46D38B1FB}"/>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33;p50">
              <a:extLst>
                <a:ext uri="{FF2B5EF4-FFF2-40B4-BE49-F238E27FC236}">
                  <a16:creationId xmlns:a16="http://schemas.microsoft.com/office/drawing/2014/main" id="{EC5AB66C-E6E2-62EA-2A8E-79F63E4BE5D6}"/>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34;p50">
              <a:extLst>
                <a:ext uri="{FF2B5EF4-FFF2-40B4-BE49-F238E27FC236}">
                  <a16:creationId xmlns:a16="http://schemas.microsoft.com/office/drawing/2014/main" id="{726D7EE5-80FA-4A97-DBF7-7415F44CA6AA}"/>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35;p50">
              <a:extLst>
                <a:ext uri="{FF2B5EF4-FFF2-40B4-BE49-F238E27FC236}">
                  <a16:creationId xmlns:a16="http://schemas.microsoft.com/office/drawing/2014/main" id="{CFD99245-DEED-C23A-8E8B-7720FEDF6F82}"/>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36;p50">
              <a:extLst>
                <a:ext uri="{FF2B5EF4-FFF2-40B4-BE49-F238E27FC236}">
                  <a16:creationId xmlns:a16="http://schemas.microsoft.com/office/drawing/2014/main" id="{8459159E-6FFF-BF7D-8127-549991D3087C}"/>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37;p50">
              <a:extLst>
                <a:ext uri="{FF2B5EF4-FFF2-40B4-BE49-F238E27FC236}">
                  <a16:creationId xmlns:a16="http://schemas.microsoft.com/office/drawing/2014/main" id="{D6FBE70D-84BF-0D6C-CA40-8FCCF33CECE4}"/>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38;p50">
              <a:extLst>
                <a:ext uri="{FF2B5EF4-FFF2-40B4-BE49-F238E27FC236}">
                  <a16:creationId xmlns:a16="http://schemas.microsoft.com/office/drawing/2014/main" id="{C5F546A1-B55F-6A99-B843-B7FF91769315}"/>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39;p50">
              <a:extLst>
                <a:ext uri="{FF2B5EF4-FFF2-40B4-BE49-F238E27FC236}">
                  <a16:creationId xmlns:a16="http://schemas.microsoft.com/office/drawing/2014/main" id="{DE8D5131-00C8-890C-EA21-E81394FC8C3F}"/>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40;p50">
              <a:extLst>
                <a:ext uri="{FF2B5EF4-FFF2-40B4-BE49-F238E27FC236}">
                  <a16:creationId xmlns:a16="http://schemas.microsoft.com/office/drawing/2014/main" id="{680B84D7-8CDB-CF59-6345-B3F4C26FDB10}"/>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41;p50">
              <a:extLst>
                <a:ext uri="{FF2B5EF4-FFF2-40B4-BE49-F238E27FC236}">
                  <a16:creationId xmlns:a16="http://schemas.microsoft.com/office/drawing/2014/main" id="{0B9C0FE8-1A6E-FD3F-5603-93E27ADEB103}"/>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42;p50">
              <a:extLst>
                <a:ext uri="{FF2B5EF4-FFF2-40B4-BE49-F238E27FC236}">
                  <a16:creationId xmlns:a16="http://schemas.microsoft.com/office/drawing/2014/main" id="{8C9AAB25-15F9-CC4A-1A50-0682C5FE2B07}"/>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247;p50">
            <a:extLst>
              <a:ext uri="{FF2B5EF4-FFF2-40B4-BE49-F238E27FC236}">
                <a16:creationId xmlns:a16="http://schemas.microsoft.com/office/drawing/2014/main" id="{9D124BB1-3B37-A1E2-24CA-860B2A0ADE36}"/>
              </a:ext>
            </a:extLst>
          </p:cNvPr>
          <p:cNvGrpSpPr/>
          <p:nvPr/>
        </p:nvGrpSpPr>
        <p:grpSpPr>
          <a:xfrm>
            <a:off x="899483" y="1065024"/>
            <a:ext cx="3940171" cy="2993167"/>
            <a:chOff x="-365541" y="942781"/>
            <a:chExt cx="4142171" cy="3337526"/>
          </a:xfrm>
        </p:grpSpPr>
        <p:sp>
          <p:nvSpPr>
            <p:cNvPr id="26" name="Google Shape;1248;p50">
              <a:extLst>
                <a:ext uri="{FF2B5EF4-FFF2-40B4-BE49-F238E27FC236}">
                  <a16:creationId xmlns:a16="http://schemas.microsoft.com/office/drawing/2014/main" id="{E9F26519-5550-E7F7-297F-E81979A630BA}"/>
                </a:ext>
              </a:extLst>
            </p:cNvPr>
            <p:cNvSpPr/>
            <p:nvPr/>
          </p:nvSpPr>
          <p:spPr>
            <a:xfrm rot="-664392">
              <a:off x="-81235" y="1302043"/>
              <a:ext cx="3636879" cy="26537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49;p50">
              <a:extLst>
                <a:ext uri="{FF2B5EF4-FFF2-40B4-BE49-F238E27FC236}">
                  <a16:creationId xmlns:a16="http://schemas.microsoft.com/office/drawing/2014/main" id="{8D1AA47C-414D-9C9E-E366-00B384DD4DE5}"/>
                </a:ext>
              </a:extLst>
            </p:cNvPr>
            <p:cNvSpPr/>
            <p:nvPr/>
          </p:nvSpPr>
          <p:spPr>
            <a:xfrm rot="-664392">
              <a:off x="-144556" y="1267333"/>
              <a:ext cx="3636879" cy="265371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257;p50">
            <a:extLst>
              <a:ext uri="{FF2B5EF4-FFF2-40B4-BE49-F238E27FC236}">
                <a16:creationId xmlns:a16="http://schemas.microsoft.com/office/drawing/2014/main" id="{D31F944F-1ED5-8FB5-C9C5-A2AD090DF26D}"/>
              </a:ext>
            </a:extLst>
          </p:cNvPr>
          <p:cNvGrpSpPr/>
          <p:nvPr/>
        </p:nvGrpSpPr>
        <p:grpSpPr>
          <a:xfrm>
            <a:off x="281086" y="173570"/>
            <a:ext cx="1873462" cy="1784311"/>
            <a:chOff x="1938604" y="1358625"/>
            <a:chExt cx="1232946" cy="1174275"/>
          </a:xfrm>
        </p:grpSpPr>
        <p:sp>
          <p:nvSpPr>
            <p:cNvPr id="29" name="Google Shape;1258;p50">
              <a:extLst>
                <a:ext uri="{FF2B5EF4-FFF2-40B4-BE49-F238E27FC236}">
                  <a16:creationId xmlns:a16="http://schemas.microsoft.com/office/drawing/2014/main" id="{5806566E-DC14-89F8-F3F5-8C1166BFEFD2}"/>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59;p50">
              <a:extLst>
                <a:ext uri="{FF2B5EF4-FFF2-40B4-BE49-F238E27FC236}">
                  <a16:creationId xmlns:a16="http://schemas.microsoft.com/office/drawing/2014/main" id="{EE94F985-30B5-6383-E2B7-D306546A95B6}"/>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0;p50">
              <a:extLst>
                <a:ext uri="{FF2B5EF4-FFF2-40B4-BE49-F238E27FC236}">
                  <a16:creationId xmlns:a16="http://schemas.microsoft.com/office/drawing/2014/main" id="{E85B02ED-CBD8-B984-F10F-2EFF911E764E}"/>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61;p50">
              <a:extLst>
                <a:ext uri="{FF2B5EF4-FFF2-40B4-BE49-F238E27FC236}">
                  <a16:creationId xmlns:a16="http://schemas.microsoft.com/office/drawing/2014/main" id="{B3CE4D8A-E1B1-04AF-0E83-4FD38371E39F}"/>
                </a:ext>
              </a:extLst>
            </p:cNvPr>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a:extLst>
              <a:ext uri="{FF2B5EF4-FFF2-40B4-BE49-F238E27FC236}">
                <a16:creationId xmlns:a16="http://schemas.microsoft.com/office/drawing/2014/main" id="{3CB441C0-E3AC-FE43-6B11-3A71B232E290}"/>
              </a:ext>
            </a:extLst>
          </p:cNvPr>
          <p:cNvSpPr txBox="1"/>
          <p:nvPr/>
        </p:nvSpPr>
        <p:spPr>
          <a:xfrm>
            <a:off x="6358996" y="1354777"/>
            <a:ext cx="4703592" cy="3323987"/>
          </a:xfrm>
          <a:prstGeom prst="rect">
            <a:avLst/>
          </a:prstGeom>
          <a:noFill/>
        </p:spPr>
        <p:txBody>
          <a:bodyPr wrap="square" rtlCol="0">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Trong thực tế rất nhiều công trình kiến trúc, biểu tượng ở Việt Nam và trên thế giới được thiết kế sử dụng hình dạng tam giác và hai tam giác bằng nhau. </a:t>
            </a:r>
          </a:p>
        </p:txBody>
      </p:sp>
      <p:sp>
        <p:nvSpPr>
          <p:cNvPr id="34" name="TextBox 33">
            <a:extLst>
              <a:ext uri="{FF2B5EF4-FFF2-40B4-BE49-F238E27FC236}">
                <a16:creationId xmlns:a16="http://schemas.microsoft.com/office/drawing/2014/main" id="{47F4987B-8C06-2143-68F5-6383D1599EFE}"/>
              </a:ext>
            </a:extLst>
          </p:cNvPr>
          <p:cNvSpPr txBox="1"/>
          <p:nvPr/>
        </p:nvSpPr>
        <p:spPr>
          <a:xfrm rot="20954967">
            <a:off x="1310971" y="1958637"/>
            <a:ext cx="2946707" cy="707886"/>
          </a:xfrm>
          <a:prstGeom prst="rect">
            <a:avLst/>
          </a:prstGeom>
          <a:noFill/>
        </p:spPr>
        <p:txBody>
          <a:bodyPr wrap="square" rtlCol="0">
            <a:spAutoFit/>
          </a:bodyPr>
          <a:lstStyle/>
          <a:p>
            <a:pPr algn="ctr"/>
            <a:r>
              <a:rPr lang="en-US" sz="4000" b="1" dirty="0">
                <a:solidFill>
                  <a:schemeClr val="accent5">
                    <a:lumMod val="75000"/>
                  </a:schemeClr>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13742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fill="hold"/>
                                        <p:tgtEl>
                                          <p:spTgt spid="33"/>
                                        </p:tgtEl>
                                        <p:attrNameLst>
                                          <p:attrName>ppt_x</p:attrName>
                                        </p:attrNameLst>
                                      </p:cBhvr>
                                      <p:tavLst>
                                        <p:tav tm="0">
                                          <p:val>
                                            <p:strVal val="#ppt_x"/>
                                          </p:val>
                                        </p:tav>
                                        <p:tav tm="100000">
                                          <p:val>
                                            <p:strVal val="#ppt_x"/>
                                          </p:val>
                                        </p:tav>
                                      </p:tavLst>
                                    </p:anim>
                                    <p:anim calcmode="lin" valueType="num">
                                      <p:cBhvr additive="base">
                                        <p:cTn id="15" dur="500" fill="hold"/>
                                        <p:tgtEl>
                                          <p:spTgt spid="33"/>
                                        </p:tgtEl>
                                        <p:attrNameLst>
                                          <p:attrName>ppt_y</p:attrName>
                                        </p:attrNameLst>
                                      </p:cBhvr>
                                      <p:tavLst>
                                        <p:tav tm="0">
                                          <p:val>
                                            <p:strVal val="0-#ppt_h/2"/>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 y="-71717"/>
            <a:ext cx="12344400" cy="7010400"/>
          </a:xfrm>
          <a:prstGeom prst="rect">
            <a:avLst/>
          </a:prstGeom>
        </p:spPr>
      </p:pic>
      <p:pic>
        <p:nvPicPr>
          <p:cNvPr id="4" name="Picture 3" descr="Nhờ vật lý, ta đã biết cách người Ai Cập cổ đại xây kim tự tháp Giza - kỳ quan thế giới như thế nào - Ảnh 1.">
            <a:extLst>
              <a:ext uri="{FF2B5EF4-FFF2-40B4-BE49-F238E27FC236}">
                <a16:creationId xmlns:a16="http://schemas.microsoft.com/office/drawing/2014/main" id="{94C49C4C-D72C-2D21-8673-217BEE10CAAA}"/>
              </a:ext>
            </a:extLst>
          </p:cNvPr>
          <p:cNvPicPr>
            <a:picLocks noChangeAspect="1"/>
          </p:cNvPicPr>
          <p:nvPr/>
        </p:nvPicPr>
        <p:blipFill>
          <a:blip r:embed="rId3"/>
          <a:srcRect/>
          <a:stretch>
            <a:fillRect/>
          </a:stretch>
        </p:blipFill>
        <p:spPr bwMode="auto">
          <a:xfrm>
            <a:off x="2305050" y="1647142"/>
            <a:ext cx="7290080" cy="4475667"/>
          </a:xfrm>
          <a:prstGeom prst="rect">
            <a:avLst/>
          </a:prstGeom>
          <a:noFill/>
          <a:ln w="9525">
            <a:noFill/>
            <a:miter lim="800000"/>
            <a:headEnd/>
            <a:tailEnd/>
          </a:ln>
        </p:spPr>
      </p:pic>
      <p:sp>
        <p:nvSpPr>
          <p:cNvPr id="6" name="TextBox 5">
            <a:extLst>
              <a:ext uri="{FF2B5EF4-FFF2-40B4-BE49-F238E27FC236}">
                <a16:creationId xmlns:a16="http://schemas.microsoft.com/office/drawing/2014/main" id="{A2E9AD8B-7D64-373C-279A-AC919BC41F08}"/>
              </a:ext>
            </a:extLst>
          </p:cNvPr>
          <p:cNvSpPr txBox="1"/>
          <p:nvPr/>
        </p:nvSpPr>
        <p:spPr>
          <a:xfrm>
            <a:off x="1389528" y="735191"/>
            <a:ext cx="9717741" cy="553998"/>
          </a:xfrm>
          <a:prstGeom prst="rect">
            <a:avLst/>
          </a:prstGeom>
          <a:noFill/>
        </p:spPr>
        <p:txBody>
          <a:bodyPr wrap="square">
            <a:spAutoFit/>
          </a:bodyPr>
          <a:lstStyle/>
          <a:p>
            <a:pPr algn="just"/>
            <a:r>
              <a:rPr lang="vi-VN" sz="3000" dirty="0">
                <a:solidFill>
                  <a:schemeClr val="bg1"/>
                </a:solidFill>
                <a:effectLst/>
                <a:latin typeface="Times New Roman" panose="02020603050405020304" pitchFamily="18" charset="0"/>
                <a:ea typeface="Times New Roman" panose="02020603050405020304" pitchFamily="18" charset="0"/>
              </a:rPr>
              <a:t>Các mặt của kim tự tháp là các tam giác vuông cân bằng nhau</a:t>
            </a:r>
            <a:endParaRPr lang="en-US" sz="3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610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2344400" cy="7010400"/>
          </a:xfrm>
          <a:prstGeom prst="rect">
            <a:avLst/>
          </a:prstGeom>
        </p:spPr>
      </p:pic>
      <p:sp>
        <p:nvSpPr>
          <p:cNvPr id="2" name="Rectangle 1">
            <a:extLst>
              <a:ext uri="{FF2B5EF4-FFF2-40B4-BE49-F238E27FC236}">
                <a16:creationId xmlns:a16="http://schemas.microsoft.com/office/drawing/2014/main" id="{351CA820-82B6-9599-CE32-1EB8CBD5A40B}"/>
              </a:ext>
            </a:extLst>
          </p:cNvPr>
          <p:cNvSpPr/>
          <p:nvPr/>
        </p:nvSpPr>
        <p:spPr>
          <a:xfrm>
            <a:off x="279966" y="538173"/>
            <a:ext cx="11632094"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bg1"/>
                </a:solidFill>
              </a:rPr>
              <a:t>BÀI 13: HAI TAM GIÁC BẰNG NHAU</a:t>
            </a:r>
          </a:p>
          <a:p>
            <a:pPr algn="ctr"/>
            <a:r>
              <a:rPr lang="en-US" sz="4000" b="1" cap="none" spc="0" dirty="0">
                <a:ln/>
                <a:solidFill>
                  <a:schemeClr val="bg1"/>
                </a:solidFill>
                <a:effectLst/>
              </a:rPr>
              <a:t>TRƯỜNG HỢP BẰNG NHAU THỨ NHẤT CỦA TAM GIÁC</a:t>
            </a:r>
          </a:p>
        </p:txBody>
      </p:sp>
      <p:sp>
        <p:nvSpPr>
          <p:cNvPr id="3" name="Rectangle 2">
            <a:extLst>
              <a:ext uri="{FF2B5EF4-FFF2-40B4-BE49-F238E27FC236}">
                <a16:creationId xmlns:a16="http://schemas.microsoft.com/office/drawing/2014/main" id="{89A06875-59AA-FF74-5760-F02F22948BEA}"/>
              </a:ext>
            </a:extLst>
          </p:cNvPr>
          <p:cNvSpPr/>
          <p:nvPr/>
        </p:nvSpPr>
        <p:spPr>
          <a:xfrm>
            <a:off x="2320504" y="2413358"/>
            <a:ext cx="6498061"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a:ln/>
                <a:solidFill>
                  <a:srgbClr val="FFFF00"/>
                </a:solidFill>
                <a:effectLst/>
              </a:rPr>
              <a:t>1. HAI TAM GIÁC BẰNG NHAU</a:t>
            </a:r>
          </a:p>
        </p:txBody>
      </p:sp>
      <p:sp>
        <p:nvSpPr>
          <p:cNvPr id="7" name="Rectangle 6">
            <a:extLst>
              <a:ext uri="{FF2B5EF4-FFF2-40B4-BE49-F238E27FC236}">
                <a16:creationId xmlns:a16="http://schemas.microsoft.com/office/drawing/2014/main" id="{868DA858-5B81-FF29-5BB4-2B5F15A12E83}"/>
              </a:ext>
            </a:extLst>
          </p:cNvPr>
          <p:cNvSpPr/>
          <p:nvPr/>
        </p:nvSpPr>
        <p:spPr>
          <a:xfrm>
            <a:off x="4215188" y="3921687"/>
            <a:ext cx="6612323"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a:ln/>
                <a:solidFill>
                  <a:srgbClr val="FFFF00"/>
                </a:solidFill>
                <a:effectLst/>
              </a:rPr>
              <a:t>2. TRƯỜNG HỢP BẰNG NHAU </a:t>
            </a:r>
          </a:p>
          <a:p>
            <a:pPr algn="ctr"/>
            <a:r>
              <a:rPr lang="en-US" sz="4000" b="1" cap="none" spc="0" dirty="0">
                <a:ln/>
                <a:solidFill>
                  <a:srgbClr val="FFFF00"/>
                </a:solidFill>
                <a:effectLst/>
              </a:rPr>
              <a:t>THỨ NHẤT CỦA TAM GIÁC</a:t>
            </a:r>
          </a:p>
        </p:txBody>
      </p:sp>
      <p:sp>
        <p:nvSpPr>
          <p:cNvPr id="13" name="Star: 8 Points 12">
            <a:extLst>
              <a:ext uri="{FF2B5EF4-FFF2-40B4-BE49-F238E27FC236}">
                <a16:creationId xmlns:a16="http://schemas.microsoft.com/office/drawing/2014/main" id="{B729D80C-4211-B86D-A081-035AD9B0DDD8}"/>
              </a:ext>
            </a:extLst>
          </p:cNvPr>
          <p:cNvSpPr/>
          <p:nvPr/>
        </p:nvSpPr>
        <p:spPr>
          <a:xfrm>
            <a:off x="942110" y="2281383"/>
            <a:ext cx="1311565" cy="964876"/>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tx1"/>
                </a:solidFill>
                <a:latin typeface="Times New Roman" panose="02020603050405020304" pitchFamily="18" charset="0"/>
                <a:cs typeface="Times New Roman" panose="02020603050405020304" pitchFamily="18" charset="0"/>
              </a:rPr>
              <a:t>Tiết</a:t>
            </a:r>
            <a:r>
              <a:rPr lang="en-US" sz="2400" b="1" i="1" dirty="0">
                <a:solidFill>
                  <a:schemeClr val="tx1"/>
                </a:solidFill>
                <a:latin typeface="Times New Roman" panose="02020603050405020304" pitchFamily="18" charset="0"/>
                <a:cs typeface="Times New Roman" panose="02020603050405020304" pitchFamily="18" charset="0"/>
              </a:rPr>
              <a:t> 1</a:t>
            </a:r>
          </a:p>
        </p:txBody>
      </p:sp>
      <p:sp>
        <p:nvSpPr>
          <p:cNvPr id="14" name="Star: 8 Points 13">
            <a:extLst>
              <a:ext uri="{FF2B5EF4-FFF2-40B4-BE49-F238E27FC236}">
                <a16:creationId xmlns:a16="http://schemas.microsoft.com/office/drawing/2014/main" id="{4AB42344-AE8E-8A3C-CBC4-673EDC3D7393}"/>
              </a:ext>
            </a:extLst>
          </p:cNvPr>
          <p:cNvSpPr/>
          <p:nvPr/>
        </p:nvSpPr>
        <p:spPr>
          <a:xfrm>
            <a:off x="2794000" y="4003958"/>
            <a:ext cx="1311565" cy="964876"/>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tx1"/>
                </a:solidFill>
                <a:latin typeface="Times New Roman" panose="02020603050405020304" pitchFamily="18" charset="0"/>
                <a:cs typeface="Times New Roman" panose="02020603050405020304" pitchFamily="18" charset="0"/>
              </a:rPr>
              <a:t>Tiết</a:t>
            </a:r>
            <a:r>
              <a:rPr lang="en-US" sz="2400" b="1" i="1" dirty="0">
                <a:solidFill>
                  <a:schemeClr val="tx1"/>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268823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 y="-71717"/>
            <a:ext cx="12344400" cy="7010400"/>
          </a:xfrm>
          <a:prstGeom prst="rect">
            <a:avLst/>
          </a:prstGeom>
        </p:spPr>
      </p:pic>
      <p:pic>
        <p:nvPicPr>
          <p:cNvPr id="3" name="Picture 2">
            <a:extLst>
              <a:ext uri="{FF2B5EF4-FFF2-40B4-BE49-F238E27FC236}">
                <a16:creationId xmlns:a16="http://schemas.microsoft.com/office/drawing/2014/main" id="{B9596294-BEAE-6B3A-F352-0407F70759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989" y="1630485"/>
            <a:ext cx="8814022" cy="4627526"/>
          </a:xfrm>
          <a:prstGeom prst="rect">
            <a:avLst/>
          </a:prstGeom>
          <a:noFill/>
          <a:ln>
            <a:noFill/>
          </a:ln>
        </p:spPr>
      </p:pic>
      <p:sp>
        <p:nvSpPr>
          <p:cNvPr id="6" name="TextBox 5">
            <a:extLst>
              <a:ext uri="{FF2B5EF4-FFF2-40B4-BE49-F238E27FC236}">
                <a16:creationId xmlns:a16="http://schemas.microsoft.com/office/drawing/2014/main" id="{941CC3A7-AE79-DE9C-5958-5B70148D3BFC}"/>
              </a:ext>
            </a:extLst>
          </p:cNvPr>
          <p:cNvSpPr txBox="1"/>
          <p:nvPr/>
        </p:nvSpPr>
        <p:spPr>
          <a:xfrm>
            <a:off x="2115670" y="609685"/>
            <a:ext cx="8830235" cy="1015663"/>
          </a:xfrm>
          <a:prstGeom prst="rect">
            <a:avLst/>
          </a:prstGeom>
          <a:noFill/>
        </p:spPr>
        <p:txBody>
          <a:bodyPr wrap="square">
            <a:spAutoFit/>
          </a:bodyPr>
          <a:lstStyle/>
          <a:p>
            <a:pPr algn="just"/>
            <a:r>
              <a:rPr lang="en-US" sz="3000" dirty="0">
                <a:solidFill>
                  <a:schemeClr val="bg1"/>
                </a:solidFill>
                <a:effectLst/>
                <a:latin typeface="Times New Roman" panose="02020603050405020304" pitchFamily="18" charset="0"/>
                <a:ea typeface="Times New Roman" panose="02020603050405020304" pitchFamily="18" charset="0"/>
              </a:rPr>
              <a:t>Thành cầu Long Biên có các thanh chắn lan can cầu tạo thành các cặp tam giác bằng nhau…</a:t>
            </a:r>
          </a:p>
        </p:txBody>
      </p:sp>
    </p:spTree>
    <p:extLst>
      <p:ext uri="{BB962C8B-B14F-4D97-AF65-F5344CB8AC3E}">
        <p14:creationId xmlns:p14="http://schemas.microsoft.com/office/powerpoint/2010/main" val="422410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 y="-71717"/>
            <a:ext cx="12344400" cy="7010400"/>
          </a:xfrm>
          <a:prstGeom prst="rect">
            <a:avLst/>
          </a:prstGeom>
        </p:spPr>
      </p:pic>
      <p:sp>
        <p:nvSpPr>
          <p:cNvPr id="4" name="TextBox 3">
            <a:extLst>
              <a:ext uri="{FF2B5EF4-FFF2-40B4-BE49-F238E27FC236}">
                <a16:creationId xmlns:a16="http://schemas.microsoft.com/office/drawing/2014/main" id="{FFDF1F92-A7CA-A7E5-9EE2-36541208D2ED}"/>
              </a:ext>
            </a:extLst>
          </p:cNvPr>
          <p:cNvSpPr txBox="1"/>
          <p:nvPr/>
        </p:nvSpPr>
        <p:spPr>
          <a:xfrm>
            <a:off x="1775012" y="455311"/>
            <a:ext cx="9426388" cy="553998"/>
          </a:xfrm>
          <a:prstGeom prst="rect">
            <a:avLst/>
          </a:prstGeom>
          <a:noFill/>
        </p:spPr>
        <p:txBody>
          <a:bodyPr wrap="square">
            <a:spAutoFit/>
          </a:bodyPr>
          <a:lstStyle/>
          <a:p>
            <a:pPr algn="just"/>
            <a:r>
              <a:rPr lang="en-US" sz="3000" dirty="0">
                <a:solidFill>
                  <a:schemeClr val="bg1"/>
                </a:solidFill>
                <a:effectLst/>
                <a:latin typeface="Times New Roman" panose="02020603050405020304" pitchFamily="18" charset="0"/>
                <a:ea typeface="Times New Roman" panose="02020603050405020304" pitchFamily="18" charset="0"/>
              </a:rPr>
              <a:t>Một số trang trí sử dụng các hình tam giác bằng nhau:</a:t>
            </a:r>
          </a:p>
        </p:txBody>
      </p:sp>
      <p:pic>
        <p:nvPicPr>
          <p:cNvPr id="6" name="Picture 5">
            <a:extLst>
              <a:ext uri="{FF2B5EF4-FFF2-40B4-BE49-F238E27FC236}">
                <a16:creationId xmlns:a16="http://schemas.microsoft.com/office/drawing/2014/main" id="{51811AD2-77C9-3D83-C6B7-8433295EA0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351" y="1310289"/>
            <a:ext cx="5058754" cy="2676756"/>
          </a:xfrm>
          <a:prstGeom prst="rect">
            <a:avLst/>
          </a:prstGeom>
          <a:noFill/>
          <a:ln>
            <a:noFill/>
          </a:ln>
        </p:spPr>
      </p:pic>
      <p:pic>
        <p:nvPicPr>
          <p:cNvPr id="7" name="Picture 6">
            <a:extLst>
              <a:ext uri="{FF2B5EF4-FFF2-40B4-BE49-F238E27FC236}">
                <a16:creationId xmlns:a16="http://schemas.microsoft.com/office/drawing/2014/main" id="{F5F8AE8E-0527-ECA6-2382-3A482A3F7866}"/>
              </a:ext>
            </a:extLst>
          </p:cNvPr>
          <p:cNvPicPr>
            <a:picLocks noChangeAspect="1"/>
          </p:cNvPicPr>
          <p:nvPr/>
        </p:nvPicPr>
        <p:blipFill rotWithShape="1">
          <a:blip r:embed="rId4">
            <a:extLst>
              <a:ext uri="{28A0092B-C50C-407E-A947-70E740481C1C}">
                <a14:useLocalDpi xmlns:a14="http://schemas.microsoft.com/office/drawing/2010/main" val="0"/>
              </a:ext>
            </a:extLst>
          </a:blip>
          <a:srcRect l="11950"/>
          <a:stretch/>
        </p:blipFill>
        <p:spPr bwMode="auto">
          <a:xfrm>
            <a:off x="7474839" y="1310289"/>
            <a:ext cx="4294810" cy="4877677"/>
          </a:xfrm>
          <a:prstGeom prst="rect">
            <a:avLst/>
          </a:prstGeom>
          <a:noFill/>
          <a:ln>
            <a:noFill/>
          </a:ln>
          <a:extLst>
            <a:ext uri="{53640926-AAD7-44D8-BBD7-CCE9431645EC}">
              <a14:shadowObscured xmlns:a14="http://schemas.microsoft.com/office/drawing/2010/main"/>
            </a:ext>
          </a:extLst>
        </p:spPr>
      </p:pic>
      <p:pic>
        <p:nvPicPr>
          <p:cNvPr id="9" name="Picture 8" descr="1">
            <a:extLst>
              <a:ext uri="{FF2B5EF4-FFF2-40B4-BE49-F238E27FC236}">
                <a16:creationId xmlns:a16="http://schemas.microsoft.com/office/drawing/2014/main" id="{70F65C37-80A1-B6EE-C358-BA058EC271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4057" y="4035007"/>
            <a:ext cx="5058754" cy="2487054"/>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221680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6"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 y="-71717"/>
            <a:ext cx="12344400" cy="7010400"/>
          </a:xfrm>
          <a:prstGeom prst="rect">
            <a:avLst/>
          </a:prstGeom>
        </p:spPr>
      </p:pic>
      <p:pic>
        <p:nvPicPr>
          <p:cNvPr id="3" name="Picture 2" descr="2">
            <a:extLst>
              <a:ext uri="{FF2B5EF4-FFF2-40B4-BE49-F238E27FC236}">
                <a16:creationId xmlns:a16="http://schemas.microsoft.com/office/drawing/2014/main" id="{EEB26FC8-0735-88AE-4040-95984DC634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673" y="1394706"/>
            <a:ext cx="5518567" cy="3935954"/>
          </a:xfrm>
          <a:prstGeom prst="rect">
            <a:avLst/>
          </a:prstGeom>
          <a:noFill/>
          <a:ln w="9525">
            <a:solidFill>
              <a:schemeClr val="bg1"/>
            </a:solidFill>
            <a:miter lim="800000"/>
            <a:headEnd/>
            <a:tailEnd/>
          </a:ln>
        </p:spPr>
      </p:pic>
      <p:pic>
        <p:nvPicPr>
          <p:cNvPr id="4" name="Picture 3">
            <a:extLst>
              <a:ext uri="{FF2B5EF4-FFF2-40B4-BE49-F238E27FC236}">
                <a16:creationId xmlns:a16="http://schemas.microsoft.com/office/drawing/2014/main" id="{37F493C7-BB9B-6A8D-8087-6EC37859E4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5984" y="2187909"/>
            <a:ext cx="5442343" cy="3746726"/>
          </a:xfrm>
          <a:prstGeom prst="rect">
            <a:avLst/>
          </a:prstGeom>
          <a:noFill/>
          <a:ln>
            <a:noFill/>
          </a:ln>
        </p:spPr>
      </p:pic>
      <p:sp>
        <p:nvSpPr>
          <p:cNvPr id="6" name="TextBox 5">
            <a:extLst>
              <a:ext uri="{FF2B5EF4-FFF2-40B4-BE49-F238E27FC236}">
                <a16:creationId xmlns:a16="http://schemas.microsoft.com/office/drawing/2014/main" id="{E2539BF1-0F8A-D156-9699-B70B910AE0CB}"/>
              </a:ext>
            </a:extLst>
          </p:cNvPr>
          <p:cNvSpPr txBox="1"/>
          <p:nvPr/>
        </p:nvSpPr>
        <p:spPr>
          <a:xfrm>
            <a:off x="582706" y="455311"/>
            <a:ext cx="10981765" cy="1015663"/>
          </a:xfrm>
          <a:prstGeom prst="rect">
            <a:avLst/>
          </a:prstGeom>
          <a:noFill/>
        </p:spPr>
        <p:txBody>
          <a:bodyPr wrap="square">
            <a:spAutoFit/>
          </a:bodyPr>
          <a:lstStyle/>
          <a:p>
            <a:pPr algn="just"/>
            <a:r>
              <a:rPr lang="en-US" sz="3000" dirty="0">
                <a:solidFill>
                  <a:schemeClr val="bg1"/>
                </a:solidFill>
                <a:effectLst/>
                <a:latin typeface="Times New Roman" panose="02020603050405020304" pitchFamily="18" charset="0"/>
                <a:ea typeface="Times New Roman" panose="02020603050405020304" pitchFamily="18" charset="0"/>
              </a:rPr>
              <a:t>Một số công trình nổi tiếng thế giới cũng sử dụng các tam giác bằng nhau:</a:t>
            </a:r>
          </a:p>
        </p:txBody>
      </p:sp>
    </p:spTree>
    <p:extLst>
      <p:ext uri="{BB962C8B-B14F-4D97-AF65-F5344CB8AC3E}">
        <p14:creationId xmlns:p14="http://schemas.microsoft.com/office/powerpoint/2010/main" val="5624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596294-BEAE-6B3A-F352-0407F70759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602315" cy="2941320"/>
          </a:xfrm>
          <a:prstGeom prst="rect">
            <a:avLst/>
          </a:prstGeom>
          <a:noFill/>
          <a:ln>
            <a:noFill/>
          </a:ln>
        </p:spPr>
      </p:pic>
      <p:pic>
        <p:nvPicPr>
          <p:cNvPr id="7" name="Picture 6" descr="1">
            <a:extLst>
              <a:ext uri="{FF2B5EF4-FFF2-40B4-BE49-F238E27FC236}">
                <a16:creationId xmlns:a16="http://schemas.microsoft.com/office/drawing/2014/main" id="{70F65C37-80A1-B6EE-C358-BA058EC271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
            <a:ext cx="6278981" cy="3086959"/>
          </a:xfrm>
          <a:prstGeom prst="rect">
            <a:avLst/>
          </a:prstGeom>
          <a:noFill/>
          <a:ln w="9525">
            <a:solidFill>
              <a:schemeClr val="bg1"/>
            </a:solidFill>
            <a:miter lim="800000"/>
            <a:headEnd/>
            <a:tailEnd/>
          </a:ln>
        </p:spPr>
      </p:pic>
      <p:pic>
        <p:nvPicPr>
          <p:cNvPr id="8" name="Picture 7" descr="2">
            <a:extLst>
              <a:ext uri="{FF2B5EF4-FFF2-40B4-BE49-F238E27FC236}">
                <a16:creationId xmlns:a16="http://schemas.microsoft.com/office/drawing/2014/main" id="{EEB26FC8-0735-88AE-4040-95984DC634A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315988"/>
            <a:ext cx="4495799" cy="3413760"/>
          </a:xfrm>
          <a:prstGeom prst="rect">
            <a:avLst/>
          </a:prstGeom>
          <a:noFill/>
          <a:ln w="9525">
            <a:solidFill>
              <a:schemeClr val="bg1"/>
            </a:solidFill>
            <a:miter lim="800000"/>
            <a:headEnd/>
            <a:tailEnd/>
          </a:ln>
        </p:spPr>
      </p:pic>
      <p:pic>
        <p:nvPicPr>
          <p:cNvPr id="9" name="Picture 8">
            <a:extLst>
              <a:ext uri="{FF2B5EF4-FFF2-40B4-BE49-F238E27FC236}">
                <a16:creationId xmlns:a16="http://schemas.microsoft.com/office/drawing/2014/main" id="{37F493C7-BB9B-6A8D-8087-6EC37859E4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1479" y="3315988"/>
            <a:ext cx="4382985" cy="3542012"/>
          </a:xfrm>
          <a:prstGeom prst="rect">
            <a:avLst/>
          </a:prstGeom>
          <a:noFill/>
          <a:ln>
            <a:noFill/>
          </a:ln>
        </p:spPr>
      </p:pic>
      <p:sp>
        <p:nvSpPr>
          <p:cNvPr id="10" name="Rectangle 9"/>
          <p:cNvSpPr/>
          <p:nvPr/>
        </p:nvSpPr>
        <p:spPr>
          <a:xfrm>
            <a:off x="4968239" y="3315988"/>
            <a:ext cx="2590801" cy="3416320"/>
          </a:xfrm>
          <a:prstGeom prst="rect">
            <a:avLst/>
          </a:prstGeom>
        </p:spPr>
        <p:txBody>
          <a:bodyPr wrap="square">
            <a:spAutoFit/>
          </a:bodyPr>
          <a:lstStyle/>
          <a:p>
            <a:pPr algn="just">
              <a:lnSpc>
                <a:spcPct val="150000"/>
              </a:lnSpc>
              <a:spcAft>
                <a:spcPts val="0"/>
              </a:spcAft>
            </a:pPr>
            <a:r>
              <a:rPr lang="vi-VN"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Tại sao khi xây dựng công trình, các thanh sắt thường được gắn thành hình tam giác?</a:t>
            </a:r>
          </a:p>
        </p:txBody>
      </p:sp>
      <p:sp>
        <p:nvSpPr>
          <p:cNvPr id="4" name="Rectangle 3"/>
          <p:cNvSpPr/>
          <p:nvPr/>
        </p:nvSpPr>
        <p:spPr>
          <a:xfrm>
            <a:off x="4729160" y="3009502"/>
            <a:ext cx="3302319" cy="3785652"/>
          </a:xfrm>
          <a:prstGeom prst="rect">
            <a:avLst/>
          </a:prstGeom>
        </p:spPr>
        <p:txBody>
          <a:bodyPr wrap="square">
            <a:spAutoFit/>
          </a:bodyPr>
          <a:lstStyle/>
          <a:p>
            <a:r>
              <a:rPr lang="vi-VN" sz="2400" dirty="0">
                <a:solidFill>
                  <a:srgbClr val="00B050"/>
                </a:solidFill>
                <a:latin typeface="Times New Roman" panose="02020603050405020304" pitchFamily="18" charset="0"/>
                <a:ea typeface="Times New Roman" panose="02020603050405020304" pitchFamily="18" charset="0"/>
              </a:rPr>
              <a:t>Khi độ dài ba cạnh của một tam giác đã xác định thì hình dạng và kích thước của tam giác đó cũng hoàn toàn xác định. Chính vì thế, trong các công trình xây dựng, các thanh sắt thường được ghép, tạo với nhau thành các tam giác. </a:t>
            </a:r>
            <a:endParaRPr lang="vi-VN" sz="2400" dirty="0">
              <a:solidFill>
                <a:srgbClr val="00B050"/>
              </a:solidFill>
            </a:endParaRPr>
          </a:p>
        </p:txBody>
      </p:sp>
    </p:spTree>
    <p:extLst>
      <p:ext uri="{BB962C8B-B14F-4D97-AF65-F5344CB8AC3E}">
        <p14:creationId xmlns:p14="http://schemas.microsoft.com/office/powerpoint/2010/main" val="56685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par>
                          <p:cTn id="15" fill="hold">
                            <p:stCondLst>
                              <p:cond delay="500"/>
                            </p:stCondLst>
                            <p:childTnLst>
                              <p:par>
                                <p:cTn id="16" presetID="6"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3417" y="312738"/>
            <a:ext cx="3217602" cy="3246530"/>
          </a:xfrm>
          <a:prstGeom prst="rect">
            <a:avLst/>
          </a:prstGeom>
        </p:spPr>
        <p:txBody>
          <a:bodyPr wrap="square">
            <a:spAutoFit/>
          </a:bodyPr>
          <a:lstStyle/>
          <a:p>
            <a:pPr algn="just">
              <a:lnSpc>
                <a:spcPct val="150000"/>
              </a:lnSpc>
              <a:spcAft>
                <a:spcPts val="0"/>
              </a:spcAft>
            </a:pPr>
            <a:r>
              <a:rPr lang="vi-VN" sz="2800" dirty="0">
                <a:solidFill>
                  <a:srgbClr val="FF0000"/>
                </a:solidFill>
                <a:latin typeface="Times New Roman" panose="02020603050405020304" pitchFamily="18" charset="0"/>
                <a:ea typeface="Times New Roman" panose="02020603050405020304" pitchFamily="18" charset="0"/>
              </a:rPr>
              <a:t>Em có nhận xét gì khi sử dụng các hình tam giác/tam giác bằng nhau để trang trí?</a:t>
            </a:r>
          </a:p>
        </p:txBody>
      </p:sp>
      <p:pic>
        <p:nvPicPr>
          <p:cNvPr id="1026" name="Picture 2" descr="https://tse3.mm.bing.net/th?id=OIP.QV7C28BeMuKv_YuNG6v4JQHaHC&amp;pid=Api&amp;P=0&amp;w=161&amp;h=1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979" y="2949296"/>
            <a:ext cx="3863793" cy="36718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bongbayhidro.com/wp-content/uploads/2020/08/118364068_340941887290507_348353226697402526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054" y="3982029"/>
            <a:ext cx="4902662" cy="3320415"/>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0" descr="https://gotrangtri.vn/wp-content/uploads/2016/10/tam-gi%C3%A1c-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3" name="Picture 12"/>
          <p:cNvPicPr>
            <a:picLocks noChangeAspect="1"/>
          </p:cNvPicPr>
          <p:nvPr/>
        </p:nvPicPr>
        <p:blipFill>
          <a:blip r:embed="rId4"/>
          <a:stretch>
            <a:fillRect/>
          </a:stretch>
        </p:blipFill>
        <p:spPr>
          <a:xfrm>
            <a:off x="8429625" y="-64293"/>
            <a:ext cx="3762375" cy="2837602"/>
          </a:xfrm>
          <a:prstGeom prst="rect">
            <a:avLst/>
          </a:prstGeom>
        </p:spPr>
      </p:pic>
      <p:pic>
        <p:nvPicPr>
          <p:cNvPr id="1036" name="Picture 12" descr="https://tse1.mm.bing.net/th?id=OIP.RHzDmhfc3jD42_XmyaIcxQHaGZ&amp;pid=Api&amp;P=0&amp;w=180&amp;h=1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7937"/>
            <a:ext cx="4214813" cy="365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87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08544"/>
            <a:ext cx="6081791" cy="2677656"/>
          </a:xfrm>
          <a:prstGeom prst="rect">
            <a:avLst/>
          </a:prstGeom>
        </p:spPr>
        <p:txBody>
          <a:bodyPr wrap="square">
            <a:spAutoFit/>
          </a:bodyPr>
          <a:lstStyle/>
          <a:p>
            <a:pPr algn="just"/>
            <a:r>
              <a:rPr lang="en-US" sz="2800" b="1" dirty="0">
                <a:solidFill>
                  <a:srgbClr val="212529"/>
                </a:solidFill>
                <a:latin typeface="Times New Roman" panose="02020603050405020304" pitchFamily="18" charset="0"/>
                <a:cs typeface="Times New Roman" panose="02020603050405020304" pitchFamily="18" charset="0"/>
              </a:rPr>
              <a:t>H</a:t>
            </a:r>
            <a:r>
              <a:rPr lang="vi-VN" sz="2800" b="1" dirty="0">
                <a:solidFill>
                  <a:srgbClr val="212529"/>
                </a:solidFill>
                <a:latin typeface="Times New Roman" panose="02020603050405020304" pitchFamily="18" charset="0"/>
                <a:cs typeface="Times New Roman" panose="02020603050405020304" pitchFamily="18" charset="0"/>
              </a:rPr>
              <a:t>ình tam giác là biểu tượng của sức mạnh và sự chiến đấu, chiến thắng. </a:t>
            </a:r>
            <a:r>
              <a:rPr lang="vi-VN" sz="2800" dirty="0">
                <a:solidFill>
                  <a:srgbClr val="212529"/>
                </a:solidFill>
                <a:latin typeface="Times New Roman" panose="02020603050405020304" pitchFamily="18" charset="0"/>
                <a:cs typeface="Times New Roman" panose="02020603050405020304" pitchFamily="18" charset="0"/>
              </a:rPr>
              <a:t>Trong tâm lý học, tam giác là một hình dạng đầy năng lượng và sống động</a:t>
            </a:r>
            <a:r>
              <a:rPr lang="en-US" sz="2800" dirty="0">
                <a:solidFill>
                  <a:srgbClr val="212529"/>
                </a:solidFill>
                <a:latin typeface="Times New Roman" panose="02020603050405020304" pitchFamily="18" charset="0"/>
                <a:cs typeface="Times New Roman" panose="02020603050405020304" pitchFamily="18" charset="0"/>
              </a:rPr>
              <a:t>, </a:t>
            </a:r>
            <a:r>
              <a:rPr lang="vi-VN" sz="2800" dirty="0">
                <a:solidFill>
                  <a:srgbClr val="212529"/>
                </a:solidFill>
                <a:latin typeface="Times New Roman" panose="02020603050405020304" pitchFamily="18" charset="0"/>
                <a:cs typeface="Times New Roman" panose="02020603050405020304" pitchFamily="18" charset="0"/>
              </a:rPr>
              <a:t>thể hiện tinh thần vững chãi, sự gắn kết bền chặt và tinh thần cầu tiến</a:t>
            </a:r>
            <a:r>
              <a:rPr lang="en-US" sz="2800" dirty="0">
                <a:solidFill>
                  <a:srgbClr val="212529"/>
                </a:solidFill>
                <a:latin typeface="Times New Roman" panose="02020603050405020304" pitchFamily="18" charset="0"/>
                <a:cs typeface="Times New Roman" panose="02020603050405020304" pitchFamily="18" charset="0"/>
              </a:rPr>
              <a:t>…</a:t>
            </a:r>
            <a:endParaRPr lang="vi-VN" sz="2800" b="0" i="0" dirty="0">
              <a:solidFill>
                <a:srgbClr val="212529"/>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80470" y="1"/>
            <a:ext cx="6572707" cy="3108543"/>
          </a:xfrm>
          <a:prstGeom prst="rect">
            <a:avLst/>
          </a:prstGeom>
        </p:spPr>
        <p:txBody>
          <a:bodyPr wrap="square">
            <a:spAutoFit/>
          </a:bodyPr>
          <a:lstStyle/>
          <a:p>
            <a:pPr algn="just"/>
            <a:r>
              <a:rPr lang="en-US" sz="2800" dirty="0">
                <a:solidFill>
                  <a:srgbClr val="212529"/>
                </a:solidFill>
                <a:latin typeface="Times New Roman" panose="02020603050405020304" pitchFamily="18" charset="0"/>
                <a:cs typeface="Times New Roman" panose="02020603050405020304" pitchFamily="18" charset="0"/>
              </a:rPr>
              <a:t> </a:t>
            </a:r>
            <a:r>
              <a:rPr lang="vi-VN" sz="2800" b="1" dirty="0">
                <a:solidFill>
                  <a:srgbClr val="212529"/>
                </a:solidFill>
                <a:latin typeface="Times New Roman" panose="02020603050405020304" pitchFamily="18" charset="0"/>
                <a:cs typeface="Times New Roman" panose="02020603050405020304" pitchFamily="18" charset="0"/>
              </a:rPr>
              <a:t>Hình tam giác là một hình khối rất đẹp và cũng rất biến hóa</a:t>
            </a:r>
            <a:r>
              <a:rPr lang="en-US" sz="2800" b="1" dirty="0">
                <a:solidFill>
                  <a:srgbClr val="212529"/>
                </a:solidFill>
                <a:latin typeface="Times New Roman" panose="02020603050405020304" pitchFamily="18" charset="0"/>
                <a:cs typeface="Times New Roman" panose="02020603050405020304" pitchFamily="18" charset="0"/>
              </a:rPr>
              <a:t>.</a:t>
            </a:r>
            <a:r>
              <a:rPr lang="en-US" sz="2800" dirty="0">
                <a:solidFill>
                  <a:srgbClr val="212529"/>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Nếu như hình tròn, hình vuông đã có sự cố định nhất định về mặt kết cấu thì hình tam giác có thể thay đổi đa dạng để trở thành tam giác vuông, tam giác cân</a:t>
            </a:r>
            <a:r>
              <a:rPr lang="en-US" sz="2800" dirty="0">
                <a:latin typeface="Times New Roman" panose="02020603050405020304" pitchFamily="18" charset="0"/>
                <a:cs typeface="Times New Roman" panose="02020603050405020304" pitchFamily="18" charset="0"/>
              </a:rPr>
              <a:t>, tam giác đều</a:t>
            </a:r>
            <a:r>
              <a:rPr lang="vi-VN" sz="2800" dirty="0">
                <a:latin typeface="Times New Roman" panose="02020603050405020304" pitchFamily="18" charset="0"/>
                <a:cs typeface="Times New Roman" panose="02020603050405020304" pitchFamily="18" charset="0"/>
              </a:rPr>
              <a:t> hay đơn giản là một hình tam giác thường</a:t>
            </a:r>
          </a:p>
        </p:txBody>
      </p:sp>
      <p:pic>
        <p:nvPicPr>
          <p:cNvPr id="7" name="Picture 6"/>
          <p:cNvPicPr>
            <a:picLocks noChangeAspect="1"/>
          </p:cNvPicPr>
          <p:nvPr/>
        </p:nvPicPr>
        <p:blipFill>
          <a:blip r:embed="rId2"/>
          <a:stretch>
            <a:fillRect/>
          </a:stretch>
        </p:blipFill>
        <p:spPr>
          <a:xfrm>
            <a:off x="6861835" y="1271951"/>
            <a:ext cx="3514618" cy="983015"/>
          </a:xfrm>
          <a:prstGeom prst="rect">
            <a:avLst/>
          </a:prstGeom>
        </p:spPr>
      </p:pic>
      <p:pic>
        <p:nvPicPr>
          <p:cNvPr id="10" name="Picture 9"/>
          <p:cNvPicPr>
            <a:picLocks noChangeAspect="1"/>
          </p:cNvPicPr>
          <p:nvPr/>
        </p:nvPicPr>
        <p:blipFill>
          <a:blip r:embed="rId3"/>
          <a:stretch>
            <a:fillRect/>
          </a:stretch>
        </p:blipFill>
        <p:spPr>
          <a:xfrm>
            <a:off x="6352414" y="2687818"/>
            <a:ext cx="2473534" cy="1839456"/>
          </a:xfrm>
          <a:prstGeom prst="rect">
            <a:avLst/>
          </a:prstGeom>
        </p:spPr>
      </p:pic>
      <p:pic>
        <p:nvPicPr>
          <p:cNvPr id="11" name="Picture 10"/>
          <p:cNvPicPr>
            <a:picLocks noChangeAspect="1"/>
          </p:cNvPicPr>
          <p:nvPr/>
        </p:nvPicPr>
        <p:blipFill>
          <a:blip r:embed="rId4"/>
          <a:stretch>
            <a:fillRect/>
          </a:stretch>
        </p:blipFill>
        <p:spPr>
          <a:xfrm>
            <a:off x="9528449" y="3086216"/>
            <a:ext cx="1634997" cy="1096410"/>
          </a:xfrm>
          <a:prstGeom prst="rect">
            <a:avLst/>
          </a:prstGeom>
        </p:spPr>
      </p:pic>
      <p:pic>
        <p:nvPicPr>
          <p:cNvPr id="12" name="Picture 11"/>
          <p:cNvPicPr>
            <a:picLocks noChangeAspect="1"/>
          </p:cNvPicPr>
          <p:nvPr/>
        </p:nvPicPr>
        <p:blipFill>
          <a:blip r:embed="rId5"/>
          <a:stretch>
            <a:fillRect/>
          </a:stretch>
        </p:blipFill>
        <p:spPr>
          <a:xfrm>
            <a:off x="6669091" y="0"/>
            <a:ext cx="4381847" cy="1142748"/>
          </a:xfrm>
          <a:prstGeom prst="rect">
            <a:avLst/>
          </a:prstGeom>
        </p:spPr>
      </p:pic>
      <p:sp>
        <p:nvSpPr>
          <p:cNvPr id="13" name="Rectangle 12"/>
          <p:cNvSpPr/>
          <p:nvPr/>
        </p:nvSpPr>
        <p:spPr>
          <a:xfrm>
            <a:off x="0" y="5826615"/>
            <a:ext cx="6096000" cy="954107"/>
          </a:xfrm>
          <a:prstGeom prst="rect">
            <a:avLst/>
          </a:prstGeom>
        </p:spPr>
        <p:txBody>
          <a:bodyPr>
            <a:spAutoFit/>
          </a:bodyPr>
          <a:lstStyle/>
          <a:p>
            <a:pPr algn="just"/>
            <a:r>
              <a:rPr lang="en-US" sz="2800" dirty="0">
                <a:solidFill>
                  <a:srgbClr val="212529"/>
                </a:solidFill>
                <a:latin typeface="Times New Roman" panose="02020603050405020304" pitchFamily="18" charset="0"/>
                <a:cs typeface="Times New Roman" panose="02020603050405020304" pitchFamily="18" charset="0"/>
              </a:rPr>
              <a:t>H</a:t>
            </a:r>
            <a:r>
              <a:rPr lang="vi-VN" sz="2800" dirty="0">
                <a:solidFill>
                  <a:srgbClr val="212529"/>
                </a:solidFill>
                <a:latin typeface="Times New Roman" panose="02020603050405020304" pitchFamily="18" charset="0"/>
                <a:cs typeface="Times New Roman" panose="02020603050405020304" pitchFamily="18" charset="0"/>
              </a:rPr>
              <a:t>ình tam giác là biểu tượng </a:t>
            </a:r>
            <a:r>
              <a:rPr lang="vi-VN" sz="2800" b="1" i="1" dirty="0">
                <a:solidFill>
                  <a:srgbClr val="FF0000"/>
                </a:solidFill>
                <a:latin typeface="Times New Roman" panose="02020603050405020304" pitchFamily="18" charset="0"/>
                <a:cs typeface="Times New Roman" panose="02020603050405020304" pitchFamily="18" charset="0"/>
              </a:rPr>
              <a:t>dẫn dắt thu hút người </a:t>
            </a:r>
            <a:r>
              <a:rPr lang="en-US" sz="2800" b="1" i="1" dirty="0">
                <a:solidFill>
                  <a:srgbClr val="FF0000"/>
                </a:solidFill>
                <a:latin typeface="Times New Roman" panose="02020603050405020304" pitchFamily="18" charset="0"/>
                <a:cs typeface="Times New Roman" panose="02020603050405020304" pitchFamily="18" charset="0"/>
              </a:rPr>
              <a:t>nhìn</a:t>
            </a:r>
            <a:endParaRPr lang="vi-VN" sz="2800" b="0" i="0" dirty="0">
              <a:solidFill>
                <a:srgbClr val="FF0000"/>
              </a:solidFill>
              <a:effectLst/>
              <a:latin typeface="Times New Roman" panose="02020603050405020304" pitchFamily="18" charset="0"/>
              <a:cs typeface="Times New Roman" panose="02020603050405020304" pitchFamily="18" charset="0"/>
            </a:endParaRPr>
          </a:p>
        </p:txBody>
      </p:sp>
      <p:pic>
        <p:nvPicPr>
          <p:cNvPr id="4098" name="Picture 2" descr="https://cf.shopee.vn/file/0f212e8dd146c8ef81f1d12b62aea6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3177" y="4718544"/>
            <a:ext cx="1872007" cy="1872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stretch>
            <a:fillRect/>
          </a:stretch>
        </p:blipFill>
        <p:spPr>
          <a:xfrm>
            <a:off x="8860014" y="4788583"/>
            <a:ext cx="2895600" cy="1466850"/>
          </a:xfrm>
          <a:prstGeom prst="rect">
            <a:avLst/>
          </a:prstGeom>
        </p:spPr>
      </p:pic>
    </p:spTree>
    <p:extLst>
      <p:ext uri="{BB962C8B-B14F-4D97-AF65-F5344CB8AC3E}">
        <p14:creationId xmlns:p14="http://schemas.microsoft.com/office/powerpoint/2010/main" val="317130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098"/>
                                        </p:tgtEl>
                                        <p:attrNameLst>
                                          <p:attrName>style.visibility</p:attrName>
                                        </p:attrNameLst>
                                      </p:cBhvr>
                                      <p:to>
                                        <p:strVal val="visible"/>
                                      </p:to>
                                    </p:set>
                                    <p:animEffect transition="in" filter="fade">
                                      <p:cBhvr>
                                        <p:cTn id="38" dur="1000"/>
                                        <p:tgtEl>
                                          <p:spTgt spid="4098"/>
                                        </p:tgtEl>
                                      </p:cBhvr>
                                    </p:animEffect>
                                    <p:anim calcmode="lin" valueType="num">
                                      <p:cBhvr>
                                        <p:cTn id="39" dur="1000" fill="hold"/>
                                        <p:tgtEl>
                                          <p:spTgt spid="4098"/>
                                        </p:tgtEl>
                                        <p:attrNameLst>
                                          <p:attrName>ppt_x</p:attrName>
                                        </p:attrNameLst>
                                      </p:cBhvr>
                                      <p:tavLst>
                                        <p:tav tm="0">
                                          <p:val>
                                            <p:strVal val="#ppt_x"/>
                                          </p:val>
                                        </p:tav>
                                        <p:tav tm="100000">
                                          <p:val>
                                            <p:strVal val="#ppt_x"/>
                                          </p:val>
                                        </p:tav>
                                      </p:tavLst>
                                    </p:anim>
                                    <p:anim calcmode="lin" valueType="num">
                                      <p:cBhvr>
                                        <p:cTn id="40" dur="1000" fill="hold"/>
                                        <p:tgtEl>
                                          <p:spTgt spid="4098"/>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964967" y="1191617"/>
            <a:ext cx="4036800" cy="2072000"/>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endParaRPr sz="2800"/>
          </a:p>
        </p:txBody>
      </p:sp>
      <p:grpSp>
        <p:nvGrpSpPr>
          <p:cNvPr id="1149" name="Google Shape;1149;p48"/>
          <p:cNvGrpSpPr/>
          <p:nvPr/>
        </p:nvGrpSpPr>
        <p:grpSpPr>
          <a:xfrm>
            <a:off x="6520070" y="1133251"/>
            <a:ext cx="5012063" cy="2072000"/>
            <a:chOff x="5179975" y="849938"/>
            <a:chExt cx="3027750" cy="1554000"/>
          </a:xfrm>
          <a:solidFill>
            <a:schemeClr val="accent2">
              <a:lumMod val="40000"/>
              <a:lumOff val="60000"/>
            </a:schemeClr>
          </a:solidFill>
        </p:grpSpPr>
        <p:sp>
          <p:nvSpPr>
            <p:cNvPr id="1150" name="Google Shape;1150;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endParaRPr sz="2800"/>
            </a:p>
          </p:txBody>
        </p:sp>
        <p:sp>
          <p:nvSpPr>
            <p:cNvPr id="1151" name="Google Shape;1151;p48"/>
            <p:cNvSpPr/>
            <p:nvPr/>
          </p:nvSpPr>
          <p:spPr>
            <a:xfrm>
              <a:off x="7981525" y="849950"/>
              <a:ext cx="226200" cy="226200"/>
            </a:xfrm>
            <a:prstGeom prst="rtTriangle">
              <a:avLst/>
            </a:prstGeom>
            <a:grpFill/>
            <a:ln>
              <a:noFill/>
            </a:ln>
          </p:spPr>
          <p:txBody>
            <a:bodyPr spcFirstLastPara="1" wrap="square" lIns="121900" tIns="121900" rIns="121900" bIns="121900" anchor="ctr" anchorCtr="0">
              <a:noAutofit/>
            </a:bodyPr>
            <a:lstStyle/>
            <a:p>
              <a:endParaRPr sz="2800"/>
            </a:p>
          </p:txBody>
        </p:sp>
      </p:grpSp>
      <p:sp>
        <p:nvSpPr>
          <p:cNvPr id="1152" name="Google Shape;1152;p48"/>
          <p:cNvSpPr/>
          <p:nvPr/>
        </p:nvSpPr>
        <p:spPr>
          <a:xfrm>
            <a:off x="6964967" y="3655667"/>
            <a:ext cx="4036800" cy="2072000"/>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endParaRPr sz="2800"/>
          </a:p>
        </p:txBody>
      </p:sp>
      <p:grpSp>
        <p:nvGrpSpPr>
          <p:cNvPr id="1153" name="Google Shape;1153;p48"/>
          <p:cNvGrpSpPr/>
          <p:nvPr/>
        </p:nvGrpSpPr>
        <p:grpSpPr>
          <a:xfrm>
            <a:off x="6906632" y="3597299"/>
            <a:ext cx="5011815" cy="2750492"/>
            <a:chOff x="5179975" y="849938"/>
            <a:chExt cx="3027750" cy="1554000"/>
          </a:xfrm>
          <a:solidFill>
            <a:schemeClr val="accent2">
              <a:lumMod val="40000"/>
              <a:lumOff val="60000"/>
            </a:schemeClr>
          </a:solidFill>
        </p:grpSpPr>
        <p:sp>
          <p:nvSpPr>
            <p:cNvPr id="1154" name="Google Shape;1154;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endParaRPr sz="2800"/>
            </a:p>
          </p:txBody>
        </p:sp>
        <p:sp>
          <p:nvSpPr>
            <p:cNvPr id="1155" name="Google Shape;1155;p48"/>
            <p:cNvSpPr/>
            <p:nvPr/>
          </p:nvSpPr>
          <p:spPr>
            <a:xfrm>
              <a:off x="7981525" y="849950"/>
              <a:ext cx="226200" cy="226200"/>
            </a:xfrm>
            <a:prstGeom prst="rtTriangle">
              <a:avLst/>
            </a:prstGeom>
            <a:grpFill/>
            <a:ln>
              <a:noFill/>
            </a:ln>
          </p:spPr>
          <p:txBody>
            <a:bodyPr spcFirstLastPara="1" wrap="square" lIns="121900" tIns="121900" rIns="121900" bIns="121900" anchor="ctr" anchorCtr="0">
              <a:noAutofit/>
            </a:bodyPr>
            <a:lstStyle/>
            <a:p>
              <a:endParaRPr sz="2800"/>
            </a:p>
          </p:txBody>
        </p:sp>
      </p:grpSp>
      <p:sp>
        <p:nvSpPr>
          <p:cNvPr id="1156" name="Google Shape;1156;p48"/>
          <p:cNvSpPr/>
          <p:nvPr/>
        </p:nvSpPr>
        <p:spPr>
          <a:xfrm>
            <a:off x="1311204" y="4002473"/>
            <a:ext cx="4036800" cy="2072000"/>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endParaRPr sz="2800"/>
          </a:p>
        </p:txBody>
      </p:sp>
      <p:grpSp>
        <p:nvGrpSpPr>
          <p:cNvPr id="1157" name="Google Shape;1157;p48"/>
          <p:cNvGrpSpPr/>
          <p:nvPr/>
        </p:nvGrpSpPr>
        <p:grpSpPr>
          <a:xfrm>
            <a:off x="927652" y="4002473"/>
            <a:ext cx="4449419" cy="2072000"/>
            <a:chOff x="5179975" y="849938"/>
            <a:chExt cx="3027750" cy="1554000"/>
          </a:xfrm>
          <a:solidFill>
            <a:schemeClr val="accent2">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endParaRPr sz="2800"/>
            </a:p>
          </p:txBody>
        </p:sp>
        <p:sp>
          <p:nvSpPr>
            <p:cNvPr id="1159" name="Google Shape;1159;p48"/>
            <p:cNvSpPr/>
            <p:nvPr/>
          </p:nvSpPr>
          <p:spPr>
            <a:xfrm>
              <a:off x="7981525" y="849950"/>
              <a:ext cx="226200" cy="226200"/>
            </a:xfrm>
            <a:prstGeom prst="rtTriangle">
              <a:avLst/>
            </a:prstGeom>
            <a:grpFill/>
            <a:ln>
              <a:noFill/>
            </a:ln>
          </p:spPr>
          <p:txBody>
            <a:bodyPr spcFirstLastPara="1" wrap="square" lIns="121900" tIns="121900" rIns="121900" bIns="121900" anchor="ctr" anchorCtr="0">
              <a:noAutofit/>
            </a:bodyPr>
            <a:lstStyle/>
            <a:p>
              <a:endParaRPr sz="2800"/>
            </a:p>
          </p:txBody>
        </p:sp>
      </p:grpSp>
      <p:sp>
        <p:nvSpPr>
          <p:cNvPr id="1160" name="Google Shape;1160;p48"/>
          <p:cNvSpPr/>
          <p:nvPr/>
        </p:nvSpPr>
        <p:spPr>
          <a:xfrm>
            <a:off x="1767101" y="3714601"/>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endParaRPr sz="2800"/>
          </a:p>
        </p:txBody>
      </p:sp>
      <p:sp>
        <p:nvSpPr>
          <p:cNvPr id="1161" name="Google Shape;1161;p48"/>
          <p:cNvSpPr/>
          <p:nvPr/>
        </p:nvSpPr>
        <p:spPr>
          <a:xfrm>
            <a:off x="6670068" y="1006370"/>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endParaRPr sz="2800"/>
          </a:p>
        </p:txBody>
      </p:sp>
      <p:sp>
        <p:nvSpPr>
          <p:cNvPr id="1162" name="Google Shape;1162;p48"/>
          <p:cNvSpPr/>
          <p:nvPr/>
        </p:nvSpPr>
        <p:spPr>
          <a:xfrm>
            <a:off x="7205068" y="3375100"/>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endParaRPr sz="2800"/>
          </a:p>
        </p:txBody>
      </p:sp>
      <p:sp>
        <p:nvSpPr>
          <p:cNvPr id="1163" name="Google Shape;1163;p48"/>
          <p:cNvSpPr txBox="1">
            <a:spLocks noGrp="1"/>
          </p:cNvSpPr>
          <p:nvPr>
            <p:ph type="title"/>
          </p:nvPr>
        </p:nvSpPr>
        <p:spPr>
          <a:xfrm>
            <a:off x="659866" y="557532"/>
            <a:ext cx="5309587" cy="1414400"/>
          </a:xfrm>
          <a:prstGeom prst="rect">
            <a:avLst/>
          </a:prstGeom>
        </p:spPr>
        <p:txBody>
          <a:bodyPr spcFirstLastPara="1" vert="horz" wrap="square" lIns="121900" tIns="121900" rIns="121900" bIns="121900" rtlCol="0" anchor="t" anchorCtr="0">
            <a:noAutofit/>
          </a:bodyPr>
          <a:lstStyle/>
          <a:p>
            <a:pPr algn="ctr"/>
            <a:r>
              <a:rPr lang="en-US" sz="4000" dirty="0">
                <a:latin typeface="+mn-lt"/>
              </a:rPr>
              <a:t>HƯỚNG DẪN VỀ NHÀ</a:t>
            </a:r>
            <a:endParaRPr sz="4000" dirty="0">
              <a:latin typeface="+mn-lt"/>
            </a:endParaRPr>
          </a:p>
        </p:txBody>
      </p:sp>
      <p:sp>
        <p:nvSpPr>
          <p:cNvPr id="1164" name="Google Shape;1164;p48"/>
          <p:cNvSpPr txBox="1">
            <a:spLocks noGrp="1"/>
          </p:cNvSpPr>
          <p:nvPr>
            <p:ph type="subTitle" idx="1"/>
          </p:nvPr>
        </p:nvSpPr>
        <p:spPr>
          <a:xfrm>
            <a:off x="2455253" y="3685338"/>
            <a:ext cx="3486800" cy="560800"/>
          </a:xfrm>
          <a:prstGeom prst="rect">
            <a:avLst/>
          </a:prstGeom>
        </p:spPr>
        <p:txBody>
          <a:bodyPr spcFirstLastPara="1" vert="horz" wrap="square" lIns="121900" tIns="121900" rIns="121900" bIns="121900" rtlCol="0" anchor="t" anchorCtr="0">
            <a:noAutofit/>
          </a:bodyPr>
          <a:lstStyle/>
          <a:p>
            <a:pPr marL="0" indent="0"/>
            <a:r>
              <a:rPr lang="en-US" sz="2800" dirty="0">
                <a:latin typeface="+mn-lt"/>
              </a:rPr>
              <a:t>01</a:t>
            </a:r>
            <a:endParaRPr sz="2800" dirty="0">
              <a:latin typeface="+mn-lt"/>
            </a:endParaRPr>
          </a:p>
        </p:txBody>
      </p:sp>
      <p:sp>
        <p:nvSpPr>
          <p:cNvPr id="1165" name="Google Shape;1165;p48"/>
          <p:cNvSpPr txBox="1">
            <a:spLocks noGrp="1"/>
          </p:cNvSpPr>
          <p:nvPr>
            <p:ph type="subTitle" idx="2"/>
          </p:nvPr>
        </p:nvSpPr>
        <p:spPr>
          <a:xfrm>
            <a:off x="1087082" y="4534010"/>
            <a:ext cx="4130337" cy="841200"/>
          </a:xfrm>
          <a:prstGeom prst="rect">
            <a:avLst/>
          </a:prstGeom>
        </p:spPr>
        <p:txBody>
          <a:bodyPr spcFirstLastPara="1" vert="horz" wrap="square" lIns="121900" tIns="121900" rIns="121900" bIns="121900" rtlCol="0" anchor="t" anchorCtr="0">
            <a:noAutofit/>
          </a:bodyPr>
          <a:lstStyle/>
          <a:p>
            <a:pPr marL="0" indent="0" algn="just">
              <a:lnSpc>
                <a:spcPct val="150000"/>
              </a:lnSpc>
            </a:pPr>
            <a:r>
              <a:rPr lang="en-US" dirty="0" err="1"/>
              <a:t>Ôn</a:t>
            </a:r>
            <a:r>
              <a:rPr lang="en-US" dirty="0"/>
              <a:t> </a:t>
            </a:r>
            <a:r>
              <a:rPr lang="en-US" dirty="0" err="1"/>
              <a:t>tập</a:t>
            </a:r>
            <a:r>
              <a:rPr lang="en-US" dirty="0"/>
              <a:t> </a:t>
            </a:r>
            <a:r>
              <a:rPr lang="en-US" dirty="0" err="1"/>
              <a:t>các</a:t>
            </a:r>
            <a:r>
              <a:rPr lang="en-US" dirty="0"/>
              <a:t> </a:t>
            </a:r>
            <a:r>
              <a:rPr lang="en-US" dirty="0" err="1"/>
              <a:t>kiến</a:t>
            </a:r>
            <a:r>
              <a:rPr lang="en-US" dirty="0"/>
              <a:t> </a:t>
            </a:r>
            <a:r>
              <a:rPr lang="en-US" dirty="0" err="1"/>
              <a:t>thức</a:t>
            </a:r>
            <a:r>
              <a:rPr lang="en-US" dirty="0"/>
              <a:t> </a:t>
            </a:r>
            <a:r>
              <a:rPr lang="en-US" dirty="0" err="1"/>
              <a:t>đã</a:t>
            </a:r>
            <a:r>
              <a:rPr lang="en-US" dirty="0"/>
              <a:t> </a:t>
            </a:r>
            <a:r>
              <a:rPr lang="en-US" dirty="0" err="1"/>
              <a:t>học</a:t>
            </a:r>
            <a:endParaRPr dirty="0"/>
          </a:p>
        </p:txBody>
      </p:sp>
      <p:sp>
        <p:nvSpPr>
          <p:cNvPr id="1166" name="Google Shape;1166;p48"/>
          <p:cNvSpPr txBox="1">
            <a:spLocks noGrp="1"/>
          </p:cNvSpPr>
          <p:nvPr>
            <p:ph type="subTitle" idx="3"/>
          </p:nvPr>
        </p:nvSpPr>
        <p:spPr>
          <a:xfrm>
            <a:off x="7442705" y="3375266"/>
            <a:ext cx="3486800" cy="560800"/>
          </a:xfrm>
          <a:prstGeom prst="rect">
            <a:avLst/>
          </a:prstGeom>
        </p:spPr>
        <p:txBody>
          <a:bodyPr spcFirstLastPara="1" vert="horz" wrap="square" lIns="121900" tIns="121900" rIns="121900" bIns="121900" rtlCol="0" anchor="t" anchorCtr="0">
            <a:noAutofit/>
          </a:bodyPr>
          <a:lstStyle/>
          <a:p>
            <a:pPr marL="0" indent="0"/>
            <a:r>
              <a:rPr lang="en-US" sz="2800" dirty="0">
                <a:latin typeface="+mn-lt"/>
              </a:rPr>
              <a:t>03</a:t>
            </a:r>
            <a:endParaRPr sz="2800" dirty="0">
              <a:latin typeface="+mn-lt"/>
            </a:endParaRPr>
          </a:p>
        </p:txBody>
      </p:sp>
      <p:sp>
        <p:nvSpPr>
          <p:cNvPr id="1167" name="Google Shape;1167;p48"/>
          <p:cNvSpPr txBox="1">
            <a:spLocks noGrp="1"/>
          </p:cNvSpPr>
          <p:nvPr>
            <p:ph type="subTitle" idx="4"/>
          </p:nvPr>
        </p:nvSpPr>
        <p:spPr>
          <a:xfrm>
            <a:off x="7107754" y="3552309"/>
            <a:ext cx="3486800" cy="841200"/>
          </a:xfrm>
          <a:prstGeom prst="rect">
            <a:avLst/>
          </a:prstGeom>
        </p:spPr>
        <p:txBody>
          <a:bodyPr spcFirstLastPara="1" vert="horz" wrap="square" lIns="121900" tIns="121900" rIns="121900" bIns="121900" rtlCol="0" anchor="t" anchorCtr="0">
            <a:noAutofit/>
          </a:bodyPr>
          <a:lstStyle/>
          <a:p>
            <a:pPr marL="0" indent="0" algn="just">
              <a:lnSpc>
                <a:spcPct val="150000"/>
              </a:lnSpc>
            </a:pPr>
            <a:r>
              <a:rPr lang="en-US" dirty="0" err="1"/>
              <a:t>Chuẩn</a:t>
            </a:r>
            <a:r>
              <a:rPr lang="en-US" dirty="0"/>
              <a:t> </a:t>
            </a:r>
            <a:r>
              <a:rPr lang="en-US" dirty="0" err="1"/>
              <a:t>bị</a:t>
            </a:r>
            <a:r>
              <a:rPr lang="en-US" dirty="0"/>
              <a:t> </a:t>
            </a:r>
            <a:r>
              <a:rPr lang="en-US" dirty="0" err="1"/>
              <a:t>trước</a:t>
            </a:r>
            <a:r>
              <a:rPr lang="en-US" dirty="0"/>
              <a:t> </a:t>
            </a:r>
            <a:r>
              <a:rPr lang="en-US" dirty="0" err="1"/>
              <a:t>phần</a:t>
            </a:r>
            <a:r>
              <a:rPr lang="en-US" dirty="0"/>
              <a:t> 2: </a:t>
            </a:r>
            <a:r>
              <a:rPr lang="en-US" dirty="0" err="1"/>
              <a:t>Trường</a:t>
            </a:r>
            <a:r>
              <a:rPr lang="en-US" dirty="0"/>
              <a:t> </a:t>
            </a:r>
            <a:r>
              <a:rPr lang="en-US" dirty="0" err="1"/>
              <a:t>hợp</a:t>
            </a:r>
            <a:r>
              <a:rPr lang="en-US" dirty="0"/>
              <a:t> </a:t>
            </a:r>
            <a:r>
              <a:rPr lang="en-US" dirty="0" err="1"/>
              <a:t>bằng</a:t>
            </a:r>
            <a:r>
              <a:rPr lang="en-US" dirty="0"/>
              <a:t> </a:t>
            </a:r>
            <a:r>
              <a:rPr lang="en-US" dirty="0" err="1"/>
              <a:t>nhau</a:t>
            </a:r>
            <a:r>
              <a:rPr lang="en-US" dirty="0"/>
              <a:t> </a:t>
            </a:r>
            <a:r>
              <a:rPr lang="en-US" dirty="0" err="1"/>
              <a:t>thứ</a:t>
            </a:r>
            <a:r>
              <a:rPr lang="en-US" dirty="0"/>
              <a:t> </a:t>
            </a:r>
            <a:r>
              <a:rPr lang="en-US" dirty="0" err="1"/>
              <a:t>nhất</a:t>
            </a:r>
            <a:r>
              <a:rPr lang="en-US" dirty="0"/>
              <a:t> </a:t>
            </a:r>
            <a:r>
              <a:rPr lang="en-US" dirty="0" err="1"/>
              <a:t>của</a:t>
            </a:r>
            <a:r>
              <a:rPr lang="en-US" dirty="0"/>
              <a:t> tam </a:t>
            </a:r>
            <a:r>
              <a:rPr lang="en-US" dirty="0" err="1"/>
              <a:t>giác</a:t>
            </a:r>
            <a:r>
              <a:rPr lang="en-US" dirty="0"/>
              <a:t>.</a:t>
            </a:r>
            <a:endParaRPr dirty="0"/>
          </a:p>
        </p:txBody>
      </p:sp>
      <p:sp>
        <p:nvSpPr>
          <p:cNvPr id="1168" name="Google Shape;1168;p48"/>
          <p:cNvSpPr txBox="1">
            <a:spLocks noGrp="1"/>
          </p:cNvSpPr>
          <p:nvPr>
            <p:ph type="subTitle" idx="5"/>
          </p:nvPr>
        </p:nvSpPr>
        <p:spPr>
          <a:xfrm>
            <a:off x="7306033" y="923670"/>
            <a:ext cx="3486800" cy="560800"/>
          </a:xfrm>
          <a:prstGeom prst="rect">
            <a:avLst/>
          </a:prstGeom>
        </p:spPr>
        <p:txBody>
          <a:bodyPr spcFirstLastPara="1" vert="horz" wrap="square" lIns="121900" tIns="121900" rIns="121900" bIns="121900" rtlCol="0" anchor="t" anchorCtr="0">
            <a:noAutofit/>
          </a:bodyPr>
          <a:lstStyle/>
          <a:p>
            <a:pPr marL="0" indent="0"/>
            <a:r>
              <a:rPr lang="en-US" sz="2800" dirty="0">
                <a:latin typeface="+mn-lt"/>
              </a:rPr>
              <a:t>02</a:t>
            </a:r>
            <a:endParaRPr sz="2800" dirty="0">
              <a:latin typeface="+mn-lt"/>
            </a:endParaRPr>
          </a:p>
        </p:txBody>
      </p:sp>
      <p:sp>
        <p:nvSpPr>
          <p:cNvPr id="1169" name="Google Shape;1169;p48"/>
          <p:cNvSpPr txBox="1">
            <a:spLocks noGrp="1"/>
          </p:cNvSpPr>
          <p:nvPr>
            <p:ph type="subTitle" idx="6"/>
          </p:nvPr>
        </p:nvSpPr>
        <p:spPr>
          <a:xfrm>
            <a:off x="6906634" y="1323397"/>
            <a:ext cx="4390032" cy="841200"/>
          </a:xfrm>
          <a:prstGeom prst="rect">
            <a:avLst/>
          </a:prstGeom>
        </p:spPr>
        <p:txBody>
          <a:bodyPr spcFirstLastPara="1" vert="horz" wrap="square" lIns="121900" tIns="121900" rIns="121900" bIns="121900" rtlCol="0" anchor="t" anchorCtr="0">
            <a:noAutofit/>
          </a:bodyPr>
          <a:lstStyle/>
          <a:p>
            <a:pPr marL="0" indent="0" algn="just">
              <a:lnSpc>
                <a:spcPct val="150000"/>
              </a:lnSpc>
            </a:pPr>
            <a:r>
              <a:rPr lang="en-US" dirty="0" err="1"/>
              <a:t>Hoàn</a:t>
            </a:r>
            <a:r>
              <a:rPr lang="en-US" dirty="0"/>
              <a:t> </a:t>
            </a:r>
            <a:r>
              <a:rPr lang="en-US" dirty="0" err="1"/>
              <a:t>thành</a:t>
            </a:r>
            <a:r>
              <a:rPr lang="en-US" dirty="0"/>
              <a:t> </a:t>
            </a:r>
            <a:r>
              <a:rPr lang="en-US" dirty="0" err="1"/>
              <a:t>các</a:t>
            </a:r>
            <a:r>
              <a:rPr lang="en-US" dirty="0"/>
              <a:t> </a:t>
            </a:r>
            <a:r>
              <a:rPr lang="en-US" dirty="0" err="1"/>
              <a:t>bài</a:t>
            </a:r>
            <a:r>
              <a:rPr lang="en-US" dirty="0"/>
              <a:t> tập 4.11 (SGK – Trang 69), 4.10; 4.11; 4.12 (SBT – Trang 59)</a:t>
            </a:r>
            <a:endParaRPr dirty="0"/>
          </a:p>
        </p:txBody>
      </p:sp>
      <p:pic>
        <p:nvPicPr>
          <p:cNvPr id="24" name="Picture 23">
            <a:extLst>
              <a:ext uri="{FF2B5EF4-FFF2-40B4-BE49-F238E27FC236}">
                <a16:creationId xmlns:a16="http://schemas.microsoft.com/office/drawing/2014/main" id="{FACC4B92-D53A-67CB-9655-F3B1518F97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334" y="1231872"/>
            <a:ext cx="3124706" cy="2279448"/>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Effect transition="in" filter="fade">
                                      <p:cBhvr>
                                        <p:cTn id="7" dur="500"/>
                                        <p:tgtEl>
                                          <p:spTgt spid="116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60"/>
                                        </p:tgtEl>
                                        <p:attrNameLst>
                                          <p:attrName>style.visibility</p:attrName>
                                        </p:attrNameLst>
                                      </p:cBhvr>
                                      <p:to>
                                        <p:strVal val="visible"/>
                                      </p:to>
                                    </p:set>
                                    <p:animEffect transition="in" filter="blinds(horizontal)">
                                      <p:cBhvr>
                                        <p:cTn id="15" dur="500"/>
                                        <p:tgtEl>
                                          <p:spTgt spid="116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64">
                                            <p:txEl>
                                              <p:pRg st="0" end="0"/>
                                            </p:txEl>
                                          </p:spTgt>
                                        </p:tgtEl>
                                        <p:attrNameLst>
                                          <p:attrName>style.visibility</p:attrName>
                                        </p:attrNameLst>
                                      </p:cBhvr>
                                      <p:to>
                                        <p:strVal val="visible"/>
                                      </p:to>
                                    </p:set>
                                    <p:animEffect transition="in" filter="blinds(horizontal)">
                                      <p:cBhvr>
                                        <p:cTn id="18" dur="500"/>
                                        <p:tgtEl>
                                          <p:spTgt spid="1164">
                                            <p:txEl>
                                              <p:pRg st="0" end="0"/>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65">
                                            <p:txEl>
                                              <p:pRg st="0" end="0"/>
                                            </p:txEl>
                                          </p:spTgt>
                                        </p:tgtEl>
                                        <p:attrNameLst>
                                          <p:attrName>style.visibility</p:attrName>
                                        </p:attrNameLst>
                                      </p:cBhvr>
                                      <p:to>
                                        <p:strVal val="visible"/>
                                      </p:to>
                                    </p:set>
                                    <p:animEffect transition="in" filter="blinds(horizontal)">
                                      <p:cBhvr>
                                        <p:cTn id="21" dur="500"/>
                                        <p:tgtEl>
                                          <p:spTgt spid="1165">
                                            <p:txEl>
                                              <p:pRg st="0" end="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157"/>
                                        </p:tgtEl>
                                        <p:attrNameLst>
                                          <p:attrName>style.visibility</p:attrName>
                                        </p:attrNameLst>
                                      </p:cBhvr>
                                      <p:to>
                                        <p:strVal val="visible"/>
                                      </p:to>
                                    </p:set>
                                    <p:animEffect transition="in" filter="blinds(horizontal)">
                                      <p:cBhvr>
                                        <p:cTn id="24" dur="500"/>
                                        <p:tgtEl>
                                          <p:spTgt spid="115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56"/>
                                        </p:tgtEl>
                                        <p:attrNameLst>
                                          <p:attrName>style.visibility</p:attrName>
                                        </p:attrNameLst>
                                      </p:cBhvr>
                                      <p:to>
                                        <p:strVal val="visible"/>
                                      </p:to>
                                    </p:set>
                                    <p:animEffect transition="in" filter="blinds(horizontal)">
                                      <p:cBhvr>
                                        <p:cTn id="27" dur="500"/>
                                        <p:tgtEl>
                                          <p:spTgt spid="11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61"/>
                                        </p:tgtEl>
                                        <p:attrNameLst>
                                          <p:attrName>style.visibility</p:attrName>
                                        </p:attrNameLst>
                                      </p:cBhvr>
                                      <p:to>
                                        <p:strVal val="visible"/>
                                      </p:to>
                                    </p:set>
                                    <p:animEffect transition="in" filter="fade">
                                      <p:cBhvr>
                                        <p:cTn id="32" dur="500"/>
                                        <p:tgtEl>
                                          <p:spTgt spid="1161"/>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1168">
                                            <p:txEl>
                                              <p:pRg st="0" end="0"/>
                                            </p:txEl>
                                          </p:spTgt>
                                        </p:tgtEl>
                                        <p:attrNameLst>
                                          <p:attrName>style.visibility</p:attrName>
                                        </p:attrNameLst>
                                      </p:cBhvr>
                                      <p:to>
                                        <p:strVal val="visible"/>
                                      </p:to>
                                    </p:set>
                                    <p:animEffect transition="in" filter="strips(downRight)">
                                      <p:cBhvr>
                                        <p:cTn id="35" dur="500"/>
                                        <p:tgtEl>
                                          <p:spTgt spid="1168">
                                            <p:txEl>
                                              <p:pRg st="0" end="0"/>
                                            </p:txEl>
                                          </p:spTgt>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1169">
                                            <p:txEl>
                                              <p:pRg st="0" end="0"/>
                                            </p:txEl>
                                          </p:spTgt>
                                        </p:tgtEl>
                                        <p:attrNameLst>
                                          <p:attrName>style.visibility</p:attrName>
                                        </p:attrNameLst>
                                      </p:cBhvr>
                                      <p:to>
                                        <p:strVal val="visible"/>
                                      </p:to>
                                    </p:set>
                                    <p:animEffect transition="in" filter="strips(downRight)">
                                      <p:cBhvr>
                                        <p:cTn id="38" dur="500"/>
                                        <p:tgtEl>
                                          <p:spTgt spid="1169">
                                            <p:txEl>
                                              <p:pRg st="0" end="0"/>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1149"/>
                                        </p:tgtEl>
                                        <p:attrNameLst>
                                          <p:attrName>style.visibility</p:attrName>
                                        </p:attrNameLst>
                                      </p:cBhvr>
                                      <p:to>
                                        <p:strVal val="visible"/>
                                      </p:to>
                                    </p:set>
                                    <p:animEffect transition="in" filter="strips(downRight)">
                                      <p:cBhvr>
                                        <p:cTn id="41" dur="500"/>
                                        <p:tgtEl>
                                          <p:spTgt spid="1149"/>
                                        </p:tgtEl>
                                      </p:cBhvr>
                                    </p:animEffect>
                                  </p:childTnLst>
                                </p:cTn>
                              </p:par>
                              <p:par>
                                <p:cTn id="42" presetID="18" presetClass="entr" presetSubtype="6" fill="hold" grpId="0" nodeType="withEffect">
                                  <p:stCondLst>
                                    <p:cond delay="0"/>
                                  </p:stCondLst>
                                  <p:childTnLst>
                                    <p:set>
                                      <p:cBhvr>
                                        <p:cTn id="43" dur="1" fill="hold">
                                          <p:stCondLst>
                                            <p:cond delay="0"/>
                                          </p:stCondLst>
                                        </p:cTn>
                                        <p:tgtEl>
                                          <p:spTgt spid="1148"/>
                                        </p:tgtEl>
                                        <p:attrNameLst>
                                          <p:attrName>style.visibility</p:attrName>
                                        </p:attrNameLst>
                                      </p:cBhvr>
                                      <p:to>
                                        <p:strVal val="visible"/>
                                      </p:to>
                                    </p:set>
                                    <p:animEffect transition="in" filter="strips(downRight)">
                                      <p:cBhvr>
                                        <p:cTn id="44" dur="500"/>
                                        <p:tgtEl>
                                          <p:spTgt spid="114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62"/>
                                        </p:tgtEl>
                                        <p:attrNameLst>
                                          <p:attrName>style.visibility</p:attrName>
                                        </p:attrNameLst>
                                      </p:cBhvr>
                                      <p:to>
                                        <p:strVal val="visible"/>
                                      </p:to>
                                    </p:set>
                                    <p:animEffect transition="in" filter="fade">
                                      <p:cBhvr>
                                        <p:cTn id="49" dur="500"/>
                                        <p:tgtEl>
                                          <p:spTgt spid="116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166">
                                            <p:txEl>
                                              <p:pRg st="0" end="0"/>
                                            </p:txEl>
                                          </p:spTgt>
                                        </p:tgtEl>
                                        <p:attrNameLst>
                                          <p:attrName>style.visibility</p:attrName>
                                        </p:attrNameLst>
                                      </p:cBhvr>
                                      <p:to>
                                        <p:strVal val="visible"/>
                                      </p:to>
                                    </p:set>
                                    <p:animEffect transition="in" filter="checkerboard(across)">
                                      <p:cBhvr>
                                        <p:cTn id="52" dur="500"/>
                                        <p:tgtEl>
                                          <p:spTgt spid="1166">
                                            <p:txEl>
                                              <p:pRg st="0" end="0"/>
                                            </p:txEl>
                                          </p:spTgt>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167">
                                            <p:txEl>
                                              <p:pRg st="0" end="0"/>
                                            </p:txEl>
                                          </p:spTgt>
                                        </p:tgtEl>
                                        <p:attrNameLst>
                                          <p:attrName>style.visibility</p:attrName>
                                        </p:attrNameLst>
                                      </p:cBhvr>
                                      <p:to>
                                        <p:strVal val="visible"/>
                                      </p:to>
                                    </p:set>
                                    <p:animEffect transition="in" filter="checkerboard(across)">
                                      <p:cBhvr>
                                        <p:cTn id="55" dur="500"/>
                                        <p:tgtEl>
                                          <p:spTgt spid="1167">
                                            <p:txEl>
                                              <p:pRg st="0" end="0"/>
                                            </p:txEl>
                                          </p:spTgt>
                                        </p:tgtEl>
                                      </p:cBhvr>
                                    </p:animEffect>
                                  </p:childTnLst>
                                </p:cTn>
                              </p:par>
                              <p:par>
                                <p:cTn id="56" presetID="5" presetClass="entr" presetSubtype="10" fill="hold" nodeType="withEffect">
                                  <p:stCondLst>
                                    <p:cond delay="0"/>
                                  </p:stCondLst>
                                  <p:childTnLst>
                                    <p:set>
                                      <p:cBhvr>
                                        <p:cTn id="57" dur="1" fill="hold">
                                          <p:stCondLst>
                                            <p:cond delay="0"/>
                                          </p:stCondLst>
                                        </p:cTn>
                                        <p:tgtEl>
                                          <p:spTgt spid="1153"/>
                                        </p:tgtEl>
                                        <p:attrNameLst>
                                          <p:attrName>style.visibility</p:attrName>
                                        </p:attrNameLst>
                                      </p:cBhvr>
                                      <p:to>
                                        <p:strVal val="visible"/>
                                      </p:to>
                                    </p:set>
                                    <p:animEffect transition="in" filter="checkerboard(across)">
                                      <p:cBhvr>
                                        <p:cTn id="58" dur="500"/>
                                        <p:tgtEl>
                                          <p:spTgt spid="1153"/>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152"/>
                                        </p:tgtEl>
                                        <p:attrNameLst>
                                          <p:attrName>style.visibility</p:attrName>
                                        </p:attrNameLst>
                                      </p:cBhvr>
                                      <p:to>
                                        <p:strVal val="visible"/>
                                      </p:to>
                                    </p:set>
                                    <p:animEffect transition="in" filter="checkerboard(across)">
                                      <p:cBhvr>
                                        <p:cTn id="61" dur="500"/>
                                        <p:tgtEl>
                                          <p:spTgt spid="1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2" grpId="0" animBg="1"/>
      <p:bldP spid="1156" grpId="0" animBg="1"/>
      <p:bldP spid="1160" grpId="0" animBg="1"/>
      <p:bldP spid="1161" grpId="0" animBg="1"/>
      <p:bldP spid="1162" grpId="0" animBg="1"/>
      <p:bldP spid="1163" grpId="0"/>
      <p:bldP spid="1164" grpId="0" build="p"/>
      <p:bldP spid="1165" grpId="0" build="p"/>
      <p:bldP spid="1166" grpId="0" build="p"/>
      <p:bldP spid="1167" grpId="0" build="p"/>
      <p:bldP spid="1168" grpId="0" build="p"/>
      <p:bldP spid="116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pic>
        <p:nvPicPr>
          <p:cNvPr id="46" name="Picture 45">
            <a:extLst>
              <a:ext uri="{FF2B5EF4-FFF2-40B4-BE49-F238E27FC236}">
                <a16:creationId xmlns:a16="http://schemas.microsoft.com/office/drawing/2014/main" id="{1E37BEF5-B7F4-DCEE-4C94-137E5518E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3" y="-71717"/>
            <a:ext cx="12344400" cy="7010400"/>
          </a:xfrm>
          <a:prstGeom prst="rect">
            <a:avLst/>
          </a:prstGeom>
        </p:spPr>
      </p:pic>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endParaRPr sz="2400"/>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endParaRPr sz="2400"/>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endParaRPr sz="2400"/>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endParaRPr sz="2400"/>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endParaRPr sz="2400"/>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endParaRPr sz="2400"/>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endParaRPr sz="2400"/>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endParaRPr sz="2400"/>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endParaRPr sz="2400"/>
            </a:p>
          </p:txBody>
        </p:sp>
      </p:grpSp>
      <p:sp>
        <p:nvSpPr>
          <p:cNvPr id="4" name="TextBox 3"/>
          <p:cNvSpPr txBox="1"/>
          <p:nvPr/>
        </p:nvSpPr>
        <p:spPr>
          <a:xfrm>
            <a:off x="2392453" y="1946633"/>
            <a:ext cx="7287803" cy="2193806"/>
          </a:xfrm>
          <a:prstGeom prst="rect">
            <a:avLst/>
          </a:prstGeom>
          <a:noFill/>
        </p:spPr>
        <p:txBody>
          <a:bodyPr wrap="square" rtlCol="0">
            <a:spAutoFit/>
          </a:bodyPr>
          <a:lstStyle/>
          <a:p>
            <a:pPr algn="ctr">
              <a:lnSpc>
                <a:spcPct val="150000"/>
              </a:lnSpc>
            </a:pPr>
            <a:r>
              <a:rPr lang="en-US" sz="4800" b="1" dirty="0"/>
              <a:t>HẸN GẶP LẠI CÁC EM TRONG TIẾT HỌC SAU!</a:t>
            </a:r>
          </a:p>
        </p:txBody>
      </p:sp>
    </p:spTree>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2344400" cy="7010400"/>
          </a:xfrm>
          <a:prstGeom prst="rect">
            <a:avLst/>
          </a:prstGeom>
        </p:spPr>
      </p:pic>
      <p:grpSp>
        <p:nvGrpSpPr>
          <p:cNvPr id="8" name="Google Shape;1513;p58">
            <a:extLst>
              <a:ext uri="{FF2B5EF4-FFF2-40B4-BE49-F238E27FC236}">
                <a16:creationId xmlns:a16="http://schemas.microsoft.com/office/drawing/2014/main" id="{EF07C1AE-4286-8A11-F616-6F2E394F8933}"/>
              </a:ext>
            </a:extLst>
          </p:cNvPr>
          <p:cNvGrpSpPr/>
          <p:nvPr/>
        </p:nvGrpSpPr>
        <p:grpSpPr>
          <a:xfrm rot="176628">
            <a:off x="2207990" y="627783"/>
            <a:ext cx="7776023" cy="5967917"/>
            <a:chOff x="658094" y="1385968"/>
            <a:chExt cx="5053805" cy="5778793"/>
          </a:xfrm>
        </p:grpSpPr>
        <p:grpSp>
          <p:nvGrpSpPr>
            <p:cNvPr id="9" name="Google Shape;1514;p58">
              <a:extLst>
                <a:ext uri="{FF2B5EF4-FFF2-40B4-BE49-F238E27FC236}">
                  <a16:creationId xmlns:a16="http://schemas.microsoft.com/office/drawing/2014/main" id="{382B4686-D658-8EB9-2364-93696219721F}"/>
                </a:ext>
              </a:extLst>
            </p:cNvPr>
            <p:cNvGrpSpPr/>
            <p:nvPr/>
          </p:nvGrpSpPr>
          <p:grpSpPr>
            <a:xfrm rot="-179539">
              <a:off x="658094" y="1385968"/>
              <a:ext cx="5053805" cy="5778793"/>
              <a:chOff x="1732250" y="435101"/>
              <a:chExt cx="5053990" cy="5779004"/>
            </a:xfrm>
          </p:grpSpPr>
          <p:sp>
            <p:nvSpPr>
              <p:cNvPr id="11" name="Google Shape;1515;p58">
                <a:extLst>
                  <a:ext uri="{FF2B5EF4-FFF2-40B4-BE49-F238E27FC236}">
                    <a16:creationId xmlns:a16="http://schemas.microsoft.com/office/drawing/2014/main" id="{816749DF-BCC8-8525-CC01-6FD8535B2F3B}"/>
                  </a:ext>
                </a:extLst>
              </p:cNvPr>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endParaRPr sz="2400"/>
              </a:p>
            </p:txBody>
          </p:sp>
          <p:sp>
            <p:nvSpPr>
              <p:cNvPr id="12" name="Google Shape;1516;p58">
                <a:extLst>
                  <a:ext uri="{FF2B5EF4-FFF2-40B4-BE49-F238E27FC236}">
                    <a16:creationId xmlns:a16="http://schemas.microsoft.com/office/drawing/2014/main" id="{0751C461-77B6-8B10-3AEA-392D8C4CE790}"/>
                  </a:ext>
                </a:extLst>
              </p:cNvPr>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endParaRPr sz="2400"/>
              </a:p>
            </p:txBody>
          </p:sp>
          <p:sp>
            <p:nvSpPr>
              <p:cNvPr id="15" name="Google Shape;1517;p58">
                <a:extLst>
                  <a:ext uri="{FF2B5EF4-FFF2-40B4-BE49-F238E27FC236}">
                    <a16:creationId xmlns:a16="http://schemas.microsoft.com/office/drawing/2014/main" id="{1299A1C5-F764-6770-067A-B5FB5D73B93A}"/>
                  </a:ext>
                </a:extLst>
              </p:cNvPr>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 name="Google Shape;1518;p58">
                <a:extLst>
                  <a:ext uri="{FF2B5EF4-FFF2-40B4-BE49-F238E27FC236}">
                    <a16:creationId xmlns:a16="http://schemas.microsoft.com/office/drawing/2014/main" id="{9F749748-A726-E0DC-8B49-40133E5C9EDB}"/>
                  </a:ext>
                </a:extLst>
              </p:cNvPr>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 name="Google Shape;1519;p58">
                <a:extLst>
                  <a:ext uri="{FF2B5EF4-FFF2-40B4-BE49-F238E27FC236}">
                    <a16:creationId xmlns:a16="http://schemas.microsoft.com/office/drawing/2014/main" id="{43C5FCEE-66C4-5CE2-67E2-53B230920BF9}"/>
                  </a:ext>
                </a:extLst>
              </p:cNvPr>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8" name="Google Shape;1520;p58">
                <a:extLst>
                  <a:ext uri="{FF2B5EF4-FFF2-40B4-BE49-F238E27FC236}">
                    <a16:creationId xmlns:a16="http://schemas.microsoft.com/office/drawing/2014/main" id="{4E35B20A-FE9A-DBF7-6735-B1C851DE609E}"/>
                  </a:ext>
                </a:extLst>
              </p:cNvPr>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 name="Google Shape;1521;p58">
                <a:extLst>
                  <a:ext uri="{FF2B5EF4-FFF2-40B4-BE49-F238E27FC236}">
                    <a16:creationId xmlns:a16="http://schemas.microsoft.com/office/drawing/2014/main" id="{A6FA09C2-CCBA-F26C-C5F9-648AE8C904E2}"/>
                  </a:ext>
                </a:extLst>
              </p:cNvPr>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 name="Google Shape;1522;p58">
                <a:extLst>
                  <a:ext uri="{FF2B5EF4-FFF2-40B4-BE49-F238E27FC236}">
                    <a16:creationId xmlns:a16="http://schemas.microsoft.com/office/drawing/2014/main" id="{86A490F8-B17D-0EE6-D105-4722D8BE6A0E}"/>
                  </a:ext>
                </a:extLst>
              </p:cNvPr>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 name="Google Shape;1523;p58">
                <a:extLst>
                  <a:ext uri="{FF2B5EF4-FFF2-40B4-BE49-F238E27FC236}">
                    <a16:creationId xmlns:a16="http://schemas.microsoft.com/office/drawing/2014/main" id="{63DEE86F-CD12-F786-E4CB-BAC125AD1E9D}"/>
                  </a:ext>
                </a:extLst>
              </p:cNvPr>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sp>
            <p:nvSpPr>
              <p:cNvPr id="22" name="Google Shape;1524;p58">
                <a:extLst>
                  <a:ext uri="{FF2B5EF4-FFF2-40B4-BE49-F238E27FC236}">
                    <a16:creationId xmlns:a16="http://schemas.microsoft.com/office/drawing/2014/main" id="{F570F3D7-9F66-EC6E-23B5-1B3A5E8B8881}"/>
                  </a:ext>
                </a:extLst>
              </p:cNvPr>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sp>
            <p:nvSpPr>
              <p:cNvPr id="23" name="Google Shape;1525;p58">
                <a:extLst>
                  <a:ext uri="{FF2B5EF4-FFF2-40B4-BE49-F238E27FC236}">
                    <a16:creationId xmlns:a16="http://schemas.microsoft.com/office/drawing/2014/main" id="{F10AB45D-ADBE-BD43-CE68-7FF05882C056}"/>
                  </a:ext>
                </a:extLst>
              </p:cNvPr>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sp>
            <p:nvSpPr>
              <p:cNvPr id="24" name="Google Shape;1526;p58">
                <a:extLst>
                  <a:ext uri="{FF2B5EF4-FFF2-40B4-BE49-F238E27FC236}">
                    <a16:creationId xmlns:a16="http://schemas.microsoft.com/office/drawing/2014/main" id="{CAAF3FD2-590E-B835-4D16-20E3782DD666}"/>
                  </a:ext>
                </a:extLst>
              </p:cNvPr>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sp>
            <p:nvSpPr>
              <p:cNvPr id="25" name="Google Shape;1527;p58">
                <a:extLst>
                  <a:ext uri="{FF2B5EF4-FFF2-40B4-BE49-F238E27FC236}">
                    <a16:creationId xmlns:a16="http://schemas.microsoft.com/office/drawing/2014/main" id="{41624717-37A3-7BA6-9AC7-D716B4D1216D}"/>
                  </a:ext>
                </a:extLst>
              </p:cNvPr>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sp>
            <p:nvSpPr>
              <p:cNvPr id="26" name="Google Shape;1528;p58">
                <a:extLst>
                  <a:ext uri="{FF2B5EF4-FFF2-40B4-BE49-F238E27FC236}">
                    <a16:creationId xmlns:a16="http://schemas.microsoft.com/office/drawing/2014/main" id="{D1EC5F3F-C755-8125-CF3B-990D071A04E5}"/>
                  </a:ext>
                </a:extLst>
              </p:cNvPr>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endParaRPr sz="2400"/>
              </a:p>
            </p:txBody>
          </p:sp>
        </p:grpSp>
        <p:sp>
          <p:nvSpPr>
            <p:cNvPr id="10" name="Google Shape;1529;p58">
              <a:extLst>
                <a:ext uri="{FF2B5EF4-FFF2-40B4-BE49-F238E27FC236}">
                  <a16:creationId xmlns:a16="http://schemas.microsoft.com/office/drawing/2014/main" id="{ECEC1529-8F8B-E188-0DAC-9B516047C27C}"/>
                </a:ext>
              </a:extLst>
            </p:cNvPr>
            <p:cNvSpPr/>
            <p:nvPr/>
          </p:nvSpPr>
          <p:spPr>
            <a:xfrm rot="21420423">
              <a:off x="1709609" y="2080854"/>
              <a:ext cx="3450212" cy="4068448"/>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endParaRPr sz="2400"/>
            </a:p>
          </p:txBody>
        </p:sp>
      </p:grpSp>
      <p:sp>
        <p:nvSpPr>
          <p:cNvPr id="27" name="Rectangle 26">
            <a:extLst>
              <a:ext uri="{FF2B5EF4-FFF2-40B4-BE49-F238E27FC236}">
                <a16:creationId xmlns:a16="http://schemas.microsoft.com/office/drawing/2014/main" id="{4381C5AB-4020-E6BB-32C7-DB1F88EE587B}"/>
              </a:ext>
            </a:extLst>
          </p:cNvPr>
          <p:cNvSpPr/>
          <p:nvPr/>
        </p:nvSpPr>
        <p:spPr>
          <a:xfrm>
            <a:off x="4450865" y="3044621"/>
            <a:ext cx="3823766"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a:ln/>
                <a:solidFill>
                  <a:srgbClr val="FF0000"/>
                </a:solidFill>
                <a:effectLst/>
              </a:rPr>
              <a:t>1. HAI TAM GIÁC BẰNG NHAU</a:t>
            </a:r>
          </a:p>
        </p:txBody>
      </p:sp>
      <p:sp>
        <p:nvSpPr>
          <p:cNvPr id="28" name="Star: 8 Points 27">
            <a:extLst>
              <a:ext uri="{FF2B5EF4-FFF2-40B4-BE49-F238E27FC236}">
                <a16:creationId xmlns:a16="http://schemas.microsoft.com/office/drawing/2014/main" id="{F61F0EBA-E997-1D6A-1EB9-DFB6599272DE}"/>
              </a:ext>
            </a:extLst>
          </p:cNvPr>
          <p:cNvSpPr/>
          <p:nvPr/>
        </p:nvSpPr>
        <p:spPr>
          <a:xfrm>
            <a:off x="5850063" y="1778926"/>
            <a:ext cx="1311565" cy="964876"/>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tx1"/>
                </a:solidFill>
                <a:latin typeface="Times New Roman" panose="02020603050405020304" pitchFamily="18" charset="0"/>
                <a:cs typeface="Times New Roman" panose="02020603050405020304" pitchFamily="18" charset="0"/>
              </a:rPr>
              <a:t>Tiết</a:t>
            </a:r>
            <a:r>
              <a:rPr lang="en-US" sz="2400" b="1" i="1" dirty="0">
                <a:solidFill>
                  <a:schemeClr val="tx1"/>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52467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344400" cy="7010400"/>
          </a:xfrm>
          <a:prstGeom prst="rect">
            <a:avLst/>
          </a:prstGeom>
        </p:spPr>
      </p:pic>
      <p:sp>
        <p:nvSpPr>
          <p:cNvPr id="3" name="Rectangle 2">
            <a:extLst>
              <a:ext uri="{FF2B5EF4-FFF2-40B4-BE49-F238E27FC236}">
                <a16:creationId xmlns:a16="http://schemas.microsoft.com/office/drawing/2014/main" id="{CE7B1469-4F92-641F-0B95-B32477D36AB2}"/>
              </a:ext>
            </a:extLst>
          </p:cNvPr>
          <p:cNvSpPr/>
          <p:nvPr/>
        </p:nvSpPr>
        <p:spPr>
          <a:xfrm>
            <a:off x="3816655" y="252050"/>
            <a:ext cx="4300088"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err="1">
                <a:ln/>
                <a:solidFill>
                  <a:schemeClr val="bg1"/>
                </a:solidFill>
                <a:effectLst/>
              </a:rPr>
              <a:t>Hoạt</a:t>
            </a:r>
            <a:r>
              <a:rPr lang="en-US" sz="3600" b="1" cap="none" spc="0" dirty="0">
                <a:ln/>
                <a:solidFill>
                  <a:schemeClr val="bg1"/>
                </a:solidFill>
                <a:effectLst/>
              </a:rPr>
              <a:t> </a:t>
            </a:r>
            <a:r>
              <a:rPr lang="en-US" sz="3600" b="1" cap="none" spc="0" dirty="0" err="1">
                <a:ln/>
                <a:solidFill>
                  <a:schemeClr val="bg1"/>
                </a:solidFill>
                <a:effectLst/>
              </a:rPr>
              <a:t>động</a:t>
            </a:r>
            <a:r>
              <a:rPr lang="en-US" sz="3600" b="1" cap="none" spc="0" dirty="0">
                <a:ln/>
                <a:solidFill>
                  <a:schemeClr val="bg1"/>
                </a:solidFill>
                <a:effectLst/>
              </a:rPr>
              <a:t> 1: </a:t>
            </a:r>
            <a:r>
              <a:rPr lang="en-US" sz="3600" b="1" cap="none" spc="0" dirty="0" err="1">
                <a:ln/>
                <a:solidFill>
                  <a:schemeClr val="bg1"/>
                </a:solidFill>
                <a:effectLst/>
              </a:rPr>
              <a:t>Mở</a:t>
            </a:r>
            <a:r>
              <a:rPr lang="en-US" sz="3600" b="1" cap="none" spc="0" dirty="0">
                <a:ln/>
                <a:solidFill>
                  <a:schemeClr val="bg1"/>
                </a:solidFill>
                <a:effectLst/>
              </a:rPr>
              <a:t> </a:t>
            </a:r>
            <a:r>
              <a:rPr lang="en-US" sz="3600" b="1" cap="none" spc="0" dirty="0" err="1">
                <a:ln/>
                <a:solidFill>
                  <a:schemeClr val="bg1"/>
                </a:solidFill>
                <a:effectLst/>
              </a:rPr>
              <a:t>đầu</a:t>
            </a:r>
            <a:endParaRPr lang="en-US" sz="3600" b="1" cap="none" spc="0" dirty="0">
              <a:ln/>
              <a:solidFill>
                <a:schemeClr val="bg1"/>
              </a:solidFill>
              <a:effectLst/>
            </a:endParaRPr>
          </a:p>
        </p:txBody>
      </p:sp>
      <p:cxnSp>
        <p:nvCxnSpPr>
          <p:cNvPr id="4" name="Straight Connector 3">
            <a:extLst>
              <a:ext uri="{FF2B5EF4-FFF2-40B4-BE49-F238E27FC236}">
                <a16:creationId xmlns:a16="http://schemas.microsoft.com/office/drawing/2014/main" id="{A9C2327E-0308-364C-0418-9963940C944E}"/>
              </a:ext>
            </a:extLst>
          </p:cNvPr>
          <p:cNvCxnSpPr/>
          <p:nvPr/>
        </p:nvCxnSpPr>
        <p:spPr>
          <a:xfrm>
            <a:off x="6114469" y="1080655"/>
            <a:ext cx="0" cy="55252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4F32EAB-A283-6C53-63B7-628CB45A89E8}"/>
              </a:ext>
            </a:extLst>
          </p:cNvPr>
          <p:cNvSpPr txBox="1"/>
          <p:nvPr/>
        </p:nvSpPr>
        <p:spPr>
          <a:xfrm>
            <a:off x="318953" y="831849"/>
            <a:ext cx="5795516" cy="1384995"/>
          </a:xfrm>
          <a:prstGeom prst="rect">
            <a:avLst/>
          </a:prstGeom>
          <a:noFill/>
        </p:spPr>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Câu</a:t>
            </a:r>
            <a:r>
              <a:rPr lang="en-US" sz="2800" b="1" dirty="0">
                <a:solidFill>
                  <a:schemeClr val="bg1"/>
                </a:solidFill>
                <a:latin typeface="Times New Roman" panose="02020603050405020304" pitchFamily="18" charset="0"/>
                <a:cs typeface="Times New Roman" panose="02020603050405020304" pitchFamily="18" charset="0"/>
              </a:rPr>
              <a:t> 1: </a:t>
            </a:r>
            <a:r>
              <a:rPr lang="en-US" sz="2800" b="1" dirty="0" err="1">
                <a:solidFill>
                  <a:schemeClr val="bg1"/>
                </a:solidFill>
                <a:latin typeface="Times New Roman" panose="02020603050405020304" pitchFamily="18" charset="0"/>
                <a:cs typeface="Times New Roman" panose="02020603050405020304" pitchFamily="18" charset="0"/>
              </a:rPr>
              <a:t>Em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hãy</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tìm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thẳng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bằng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nhau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hình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vẽ</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dưới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đây</a:t>
            </a:r>
            <a:r>
              <a:rPr lang="en-US" sz="2800" b="1" dirty="0">
                <a:solidFill>
                  <a:schemeClr val="bg1"/>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79A8F265-7A51-A919-4596-FD7429C7B653}"/>
              </a:ext>
            </a:extLst>
          </p:cNvPr>
          <p:cNvSpPr txBox="1"/>
          <p:nvPr/>
        </p:nvSpPr>
        <p:spPr>
          <a:xfrm>
            <a:off x="6185629" y="889939"/>
            <a:ext cx="5320146" cy="954107"/>
          </a:xfrm>
          <a:prstGeom prst="rect">
            <a:avLst/>
          </a:prstGeom>
          <a:noFill/>
        </p:spPr>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Câu</a:t>
            </a:r>
            <a:r>
              <a:rPr lang="en-US" sz="2800" b="1" dirty="0">
                <a:solidFill>
                  <a:schemeClr val="bg1"/>
                </a:solidFill>
                <a:latin typeface="Times New Roman" panose="02020603050405020304" pitchFamily="18" charset="0"/>
                <a:cs typeface="Times New Roman" panose="02020603050405020304" pitchFamily="18" charset="0"/>
              </a:rPr>
              <a:t> 2: </a:t>
            </a:r>
            <a:r>
              <a:rPr lang="en-US" sz="2800" b="1" dirty="0" err="1">
                <a:solidFill>
                  <a:schemeClr val="bg1"/>
                </a:solidFill>
                <a:latin typeface="Times New Roman" panose="02020603050405020304" pitchFamily="18" charset="0"/>
                <a:cs typeface="Times New Roman" panose="02020603050405020304" pitchFamily="18" charset="0"/>
              </a:rPr>
              <a:t>Em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hãy</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tìm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góc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bằng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nhau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hình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vẽ</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dưới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đây</a:t>
            </a:r>
            <a:r>
              <a:rPr lang="en-US" sz="2800" b="1" dirty="0">
                <a:solidFill>
                  <a:schemeClr val="bg1"/>
                </a:solidFill>
                <a:latin typeface="Times New Roman" panose="02020603050405020304" pitchFamily="18" charset="0"/>
                <a:cs typeface="Times New Roman" panose="02020603050405020304" pitchFamily="18" charset="0"/>
              </a:rPr>
              <a:t>. </a:t>
            </a:r>
          </a:p>
        </p:txBody>
      </p:sp>
      <p:cxnSp>
        <p:nvCxnSpPr>
          <p:cNvPr id="9" name="Straight Connector 8">
            <a:extLst>
              <a:ext uri="{FF2B5EF4-FFF2-40B4-BE49-F238E27FC236}">
                <a16:creationId xmlns:a16="http://schemas.microsoft.com/office/drawing/2014/main" id="{79F90552-604A-2D44-523C-A137FADEA16A}"/>
              </a:ext>
            </a:extLst>
          </p:cNvPr>
          <p:cNvCxnSpPr/>
          <p:nvPr/>
        </p:nvCxnSpPr>
        <p:spPr>
          <a:xfrm>
            <a:off x="757382" y="2429164"/>
            <a:ext cx="145934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B0F62D-0FF9-5187-27F5-465A07B7F91B}"/>
              </a:ext>
            </a:extLst>
          </p:cNvPr>
          <p:cNvCxnSpPr>
            <a:cxnSpLocks/>
          </p:cNvCxnSpPr>
          <p:nvPr/>
        </p:nvCxnSpPr>
        <p:spPr>
          <a:xfrm>
            <a:off x="4174836" y="2429164"/>
            <a:ext cx="905160" cy="8266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79A961-8CC1-6325-5081-A392F3161187}"/>
              </a:ext>
            </a:extLst>
          </p:cNvPr>
          <p:cNvCxnSpPr>
            <a:cxnSpLocks/>
          </p:cNvCxnSpPr>
          <p:nvPr/>
        </p:nvCxnSpPr>
        <p:spPr>
          <a:xfrm>
            <a:off x="466436" y="3255818"/>
            <a:ext cx="278476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9970230-7E7B-07CC-55FA-29D2CCA26603}"/>
              </a:ext>
            </a:extLst>
          </p:cNvPr>
          <p:cNvSpPr txBox="1"/>
          <p:nvPr/>
        </p:nvSpPr>
        <p:spPr>
          <a:xfrm>
            <a:off x="1244608" y="2013527"/>
            <a:ext cx="676554"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3 cm</a:t>
            </a:r>
          </a:p>
        </p:txBody>
      </p:sp>
      <p:sp>
        <p:nvSpPr>
          <p:cNvPr id="16" name="TextBox 15">
            <a:extLst>
              <a:ext uri="{FF2B5EF4-FFF2-40B4-BE49-F238E27FC236}">
                <a16:creationId xmlns:a16="http://schemas.microsoft.com/office/drawing/2014/main" id="{0489DFBC-AB77-F5BB-86B3-2AECD9ACE38C}"/>
              </a:ext>
            </a:extLst>
          </p:cNvPr>
          <p:cNvSpPr txBox="1"/>
          <p:nvPr/>
        </p:nvSpPr>
        <p:spPr>
          <a:xfrm>
            <a:off x="510316" y="2424544"/>
            <a:ext cx="367137"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A</a:t>
            </a:r>
          </a:p>
        </p:txBody>
      </p:sp>
      <p:sp>
        <p:nvSpPr>
          <p:cNvPr id="17" name="TextBox 16">
            <a:extLst>
              <a:ext uri="{FF2B5EF4-FFF2-40B4-BE49-F238E27FC236}">
                <a16:creationId xmlns:a16="http://schemas.microsoft.com/office/drawing/2014/main" id="{641BA4AB-51D3-B32F-2DB8-A1635D4EAAC8}"/>
              </a:ext>
            </a:extLst>
          </p:cNvPr>
          <p:cNvSpPr txBox="1"/>
          <p:nvPr/>
        </p:nvSpPr>
        <p:spPr>
          <a:xfrm>
            <a:off x="2033158" y="2433785"/>
            <a:ext cx="367137"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B</a:t>
            </a:r>
          </a:p>
        </p:txBody>
      </p:sp>
      <p:sp>
        <p:nvSpPr>
          <p:cNvPr id="18" name="TextBox 17">
            <a:extLst>
              <a:ext uri="{FF2B5EF4-FFF2-40B4-BE49-F238E27FC236}">
                <a16:creationId xmlns:a16="http://schemas.microsoft.com/office/drawing/2014/main" id="{66E9A674-A55B-0964-22A3-60C72A372AED}"/>
              </a:ext>
            </a:extLst>
          </p:cNvPr>
          <p:cNvSpPr txBox="1"/>
          <p:nvPr/>
        </p:nvSpPr>
        <p:spPr>
          <a:xfrm>
            <a:off x="1397008" y="2895594"/>
            <a:ext cx="676554"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6 cm</a:t>
            </a:r>
          </a:p>
        </p:txBody>
      </p:sp>
      <p:sp>
        <p:nvSpPr>
          <p:cNvPr id="19" name="TextBox 18">
            <a:extLst>
              <a:ext uri="{FF2B5EF4-FFF2-40B4-BE49-F238E27FC236}">
                <a16:creationId xmlns:a16="http://schemas.microsoft.com/office/drawing/2014/main" id="{15CEC415-B375-C741-373F-C035D9065828}"/>
              </a:ext>
            </a:extLst>
          </p:cNvPr>
          <p:cNvSpPr txBox="1"/>
          <p:nvPr/>
        </p:nvSpPr>
        <p:spPr>
          <a:xfrm>
            <a:off x="330209" y="3306611"/>
            <a:ext cx="367137"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C</a:t>
            </a:r>
          </a:p>
        </p:txBody>
      </p:sp>
      <p:sp>
        <p:nvSpPr>
          <p:cNvPr id="20" name="TextBox 19">
            <a:extLst>
              <a:ext uri="{FF2B5EF4-FFF2-40B4-BE49-F238E27FC236}">
                <a16:creationId xmlns:a16="http://schemas.microsoft.com/office/drawing/2014/main" id="{430179D9-FBB5-EA05-2AB4-C5F2353892E5}"/>
              </a:ext>
            </a:extLst>
          </p:cNvPr>
          <p:cNvSpPr txBox="1"/>
          <p:nvPr/>
        </p:nvSpPr>
        <p:spPr>
          <a:xfrm>
            <a:off x="3099958" y="3315852"/>
            <a:ext cx="367137"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D</a:t>
            </a:r>
          </a:p>
        </p:txBody>
      </p:sp>
      <p:sp>
        <p:nvSpPr>
          <p:cNvPr id="21" name="TextBox 20">
            <a:extLst>
              <a:ext uri="{FF2B5EF4-FFF2-40B4-BE49-F238E27FC236}">
                <a16:creationId xmlns:a16="http://schemas.microsoft.com/office/drawing/2014/main" id="{05485EA2-4A51-9A6F-7910-95CA80F6A407}"/>
              </a:ext>
            </a:extLst>
          </p:cNvPr>
          <p:cNvSpPr txBox="1"/>
          <p:nvPr/>
        </p:nvSpPr>
        <p:spPr>
          <a:xfrm rot="2569449">
            <a:off x="4463484" y="2516904"/>
            <a:ext cx="676554"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3 cm</a:t>
            </a:r>
          </a:p>
        </p:txBody>
      </p:sp>
      <p:sp>
        <p:nvSpPr>
          <p:cNvPr id="22" name="TextBox 21">
            <a:extLst>
              <a:ext uri="{FF2B5EF4-FFF2-40B4-BE49-F238E27FC236}">
                <a16:creationId xmlns:a16="http://schemas.microsoft.com/office/drawing/2014/main" id="{D1878135-ECF6-4F9E-94C6-36037DEFFF07}"/>
              </a:ext>
            </a:extLst>
          </p:cNvPr>
          <p:cNvSpPr txBox="1"/>
          <p:nvPr/>
        </p:nvSpPr>
        <p:spPr>
          <a:xfrm>
            <a:off x="3812317" y="2355271"/>
            <a:ext cx="367137"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E</a:t>
            </a:r>
          </a:p>
        </p:txBody>
      </p:sp>
      <p:sp>
        <p:nvSpPr>
          <p:cNvPr id="23" name="TextBox 22">
            <a:extLst>
              <a:ext uri="{FF2B5EF4-FFF2-40B4-BE49-F238E27FC236}">
                <a16:creationId xmlns:a16="http://schemas.microsoft.com/office/drawing/2014/main" id="{1FCEF253-FF93-4553-7EEC-1BCE1662EF56}"/>
              </a:ext>
            </a:extLst>
          </p:cNvPr>
          <p:cNvSpPr txBox="1"/>
          <p:nvPr/>
        </p:nvSpPr>
        <p:spPr>
          <a:xfrm>
            <a:off x="4762508" y="3269669"/>
            <a:ext cx="367137"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F</a:t>
            </a:r>
          </a:p>
        </p:txBody>
      </p:sp>
      <p:sp>
        <p:nvSpPr>
          <p:cNvPr id="24" name="Oval 23">
            <a:extLst>
              <a:ext uri="{FF2B5EF4-FFF2-40B4-BE49-F238E27FC236}">
                <a16:creationId xmlns:a16="http://schemas.microsoft.com/office/drawing/2014/main" id="{2723A236-F78B-774C-BD37-6E3E481ABAC2}"/>
              </a:ext>
            </a:extLst>
          </p:cNvPr>
          <p:cNvSpPr/>
          <p:nvPr/>
        </p:nvSpPr>
        <p:spPr>
          <a:xfrm>
            <a:off x="757382" y="2382859"/>
            <a:ext cx="45719" cy="5092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C446097-98E4-9461-D8D2-12E17F1C7143}"/>
              </a:ext>
            </a:extLst>
          </p:cNvPr>
          <p:cNvSpPr/>
          <p:nvPr/>
        </p:nvSpPr>
        <p:spPr>
          <a:xfrm>
            <a:off x="715819" y="2332061"/>
            <a:ext cx="88903" cy="1660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CDD0ACB-9BD6-54B2-D698-1E4EF763A533}"/>
              </a:ext>
            </a:extLst>
          </p:cNvPr>
          <p:cNvSpPr/>
          <p:nvPr/>
        </p:nvSpPr>
        <p:spPr>
          <a:xfrm>
            <a:off x="2207482" y="2336680"/>
            <a:ext cx="88903" cy="1660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1CBCDF7-3BDE-BB90-0373-3A0A0DB2F0D6}"/>
              </a:ext>
            </a:extLst>
          </p:cNvPr>
          <p:cNvSpPr/>
          <p:nvPr/>
        </p:nvSpPr>
        <p:spPr>
          <a:xfrm rot="2743286">
            <a:off x="4100948" y="2327443"/>
            <a:ext cx="88903" cy="1660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FEAFA90-5F2C-B0B3-67A3-AC938BD2542F}"/>
              </a:ext>
            </a:extLst>
          </p:cNvPr>
          <p:cNvSpPr/>
          <p:nvPr/>
        </p:nvSpPr>
        <p:spPr>
          <a:xfrm rot="2743286">
            <a:off x="5064981" y="3172563"/>
            <a:ext cx="88903" cy="1660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BA853E0-00A7-F043-89E5-145C7E0C86B9}"/>
              </a:ext>
            </a:extLst>
          </p:cNvPr>
          <p:cNvSpPr/>
          <p:nvPr/>
        </p:nvSpPr>
        <p:spPr>
          <a:xfrm>
            <a:off x="369462" y="3149477"/>
            <a:ext cx="88903" cy="1660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63BFA3F-83D6-C87F-77AE-62CF8A6BBC8E}"/>
              </a:ext>
            </a:extLst>
          </p:cNvPr>
          <p:cNvSpPr/>
          <p:nvPr/>
        </p:nvSpPr>
        <p:spPr>
          <a:xfrm>
            <a:off x="3251200" y="3165847"/>
            <a:ext cx="88903" cy="1660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53B2BA03-5A18-50DE-E6B3-63CB3B940206}"/>
              </a:ext>
            </a:extLst>
          </p:cNvPr>
          <p:cNvGrpSpPr/>
          <p:nvPr/>
        </p:nvGrpSpPr>
        <p:grpSpPr>
          <a:xfrm>
            <a:off x="6405432" y="2320685"/>
            <a:ext cx="1231610" cy="1153139"/>
            <a:chOff x="6405432" y="2320685"/>
            <a:chExt cx="1231610" cy="1153139"/>
          </a:xfrm>
        </p:grpSpPr>
        <p:cxnSp>
          <p:nvCxnSpPr>
            <p:cNvPr id="32" name="Straight Connector 31">
              <a:extLst>
                <a:ext uri="{FF2B5EF4-FFF2-40B4-BE49-F238E27FC236}">
                  <a16:creationId xmlns:a16="http://schemas.microsoft.com/office/drawing/2014/main" id="{A36E7565-7301-CECB-DA17-D8D2CBE4E212}"/>
                </a:ext>
              </a:extLst>
            </p:cNvPr>
            <p:cNvCxnSpPr/>
            <p:nvPr/>
          </p:nvCxnSpPr>
          <p:spPr>
            <a:xfrm>
              <a:off x="6405432" y="2320685"/>
              <a:ext cx="697332" cy="11490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62CEF6F-650B-597C-286C-CEE18DF032EC}"/>
                </a:ext>
              </a:extLst>
            </p:cNvPr>
            <p:cNvCxnSpPr>
              <a:cxnSpLocks/>
            </p:cNvCxnSpPr>
            <p:nvPr/>
          </p:nvCxnSpPr>
          <p:spPr>
            <a:xfrm flipH="1">
              <a:off x="7104918" y="2332545"/>
              <a:ext cx="532124" cy="11412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7F21062F-1955-16F2-2BBE-6A878875947A}"/>
              </a:ext>
            </a:extLst>
          </p:cNvPr>
          <p:cNvGrpSpPr/>
          <p:nvPr/>
        </p:nvGrpSpPr>
        <p:grpSpPr>
          <a:xfrm rot="3795451">
            <a:off x="9962086" y="2201495"/>
            <a:ext cx="1483047" cy="1223831"/>
            <a:chOff x="5897223" y="2315443"/>
            <a:chExt cx="1483047" cy="1223831"/>
          </a:xfrm>
        </p:grpSpPr>
        <p:cxnSp>
          <p:nvCxnSpPr>
            <p:cNvPr id="37" name="Straight Connector 36">
              <a:extLst>
                <a:ext uri="{FF2B5EF4-FFF2-40B4-BE49-F238E27FC236}">
                  <a16:creationId xmlns:a16="http://schemas.microsoft.com/office/drawing/2014/main" id="{ABC84C9D-9289-1EE3-8647-08964AF09F71}"/>
                </a:ext>
              </a:extLst>
            </p:cNvPr>
            <p:cNvCxnSpPr>
              <a:cxnSpLocks/>
            </p:cNvCxnSpPr>
            <p:nvPr/>
          </p:nvCxnSpPr>
          <p:spPr>
            <a:xfrm rot="17804549">
              <a:off x="6534051" y="2546334"/>
              <a:ext cx="1" cy="12736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4160240-826E-AF43-7BF4-092B125A2B04}"/>
                </a:ext>
              </a:extLst>
            </p:cNvPr>
            <p:cNvCxnSpPr>
              <a:cxnSpLocks/>
            </p:cNvCxnSpPr>
            <p:nvPr/>
          </p:nvCxnSpPr>
          <p:spPr>
            <a:xfrm rot="17804549" flipH="1">
              <a:off x="6768354" y="2927359"/>
              <a:ext cx="122383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CB9A900-E522-0D7D-00D2-75CDAD46A29B}"/>
              </a:ext>
            </a:extLst>
          </p:cNvPr>
          <p:cNvGrpSpPr/>
          <p:nvPr/>
        </p:nvGrpSpPr>
        <p:grpSpPr>
          <a:xfrm rot="3795451">
            <a:off x="8172589" y="2542750"/>
            <a:ext cx="1231610" cy="1153139"/>
            <a:chOff x="6405432" y="2320685"/>
            <a:chExt cx="1231610" cy="1153139"/>
          </a:xfrm>
        </p:grpSpPr>
        <p:cxnSp>
          <p:nvCxnSpPr>
            <p:cNvPr id="40" name="Straight Connector 39">
              <a:extLst>
                <a:ext uri="{FF2B5EF4-FFF2-40B4-BE49-F238E27FC236}">
                  <a16:creationId xmlns:a16="http://schemas.microsoft.com/office/drawing/2014/main" id="{C3BA8A32-EB45-C073-76F6-888D46AA9D5E}"/>
                </a:ext>
              </a:extLst>
            </p:cNvPr>
            <p:cNvCxnSpPr/>
            <p:nvPr/>
          </p:nvCxnSpPr>
          <p:spPr>
            <a:xfrm>
              <a:off x="6405432" y="2320685"/>
              <a:ext cx="697332" cy="11490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2677DDC-AB21-1CCB-A526-2B51427AE9E5}"/>
                </a:ext>
              </a:extLst>
            </p:cNvPr>
            <p:cNvCxnSpPr>
              <a:cxnSpLocks/>
            </p:cNvCxnSpPr>
            <p:nvPr/>
          </p:nvCxnSpPr>
          <p:spPr>
            <a:xfrm flipH="1">
              <a:off x="7104918" y="2332545"/>
              <a:ext cx="532124" cy="11412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5C367BCE-730A-1E76-7B46-7BA267A44CED}"/>
              </a:ext>
            </a:extLst>
          </p:cNvPr>
          <p:cNvSpPr/>
          <p:nvPr/>
        </p:nvSpPr>
        <p:spPr>
          <a:xfrm>
            <a:off x="10425365" y="3331937"/>
            <a:ext cx="122989" cy="147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c 45">
            <a:extLst>
              <a:ext uri="{FF2B5EF4-FFF2-40B4-BE49-F238E27FC236}">
                <a16:creationId xmlns:a16="http://schemas.microsoft.com/office/drawing/2014/main" id="{F084B0E1-CD6E-4D8B-FF76-7DDAF811EBEB}"/>
              </a:ext>
            </a:extLst>
          </p:cNvPr>
          <p:cNvSpPr/>
          <p:nvPr/>
        </p:nvSpPr>
        <p:spPr>
          <a:xfrm rot="20895747">
            <a:off x="6639126" y="3125668"/>
            <a:ext cx="598023" cy="202426"/>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a:extLst>
              <a:ext uri="{FF2B5EF4-FFF2-40B4-BE49-F238E27FC236}">
                <a16:creationId xmlns:a16="http://schemas.microsoft.com/office/drawing/2014/main" id="{F7FDC6D3-D281-E10C-0C43-1A0F5AD4BCD7}"/>
              </a:ext>
            </a:extLst>
          </p:cNvPr>
          <p:cNvSpPr/>
          <p:nvPr/>
        </p:nvSpPr>
        <p:spPr>
          <a:xfrm rot="2622841">
            <a:off x="8158510" y="3121050"/>
            <a:ext cx="598023" cy="202426"/>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51EF899A-84A2-EA2F-321C-4B3A57E5D49A}"/>
              </a:ext>
            </a:extLst>
          </p:cNvPr>
          <p:cNvSpPr txBox="1"/>
          <p:nvPr/>
        </p:nvSpPr>
        <p:spPr>
          <a:xfrm>
            <a:off x="6493163" y="3669779"/>
            <a:ext cx="95973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1</a:t>
            </a:r>
          </a:p>
        </p:txBody>
      </p:sp>
      <p:sp>
        <p:nvSpPr>
          <p:cNvPr id="49" name="TextBox 48">
            <a:extLst>
              <a:ext uri="{FF2B5EF4-FFF2-40B4-BE49-F238E27FC236}">
                <a16:creationId xmlns:a16="http://schemas.microsoft.com/office/drawing/2014/main" id="{BF2F712E-C45B-74CB-AF4D-26435D945BE1}"/>
              </a:ext>
            </a:extLst>
          </p:cNvPr>
          <p:cNvSpPr txBox="1"/>
          <p:nvPr/>
        </p:nvSpPr>
        <p:spPr>
          <a:xfrm>
            <a:off x="8363219" y="3643247"/>
            <a:ext cx="95973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2</a:t>
            </a:r>
          </a:p>
        </p:txBody>
      </p:sp>
      <p:sp>
        <p:nvSpPr>
          <p:cNvPr id="50" name="TextBox 49">
            <a:extLst>
              <a:ext uri="{FF2B5EF4-FFF2-40B4-BE49-F238E27FC236}">
                <a16:creationId xmlns:a16="http://schemas.microsoft.com/office/drawing/2014/main" id="{4D1476C8-866F-D9AA-F747-1D0089E61EF3}"/>
              </a:ext>
            </a:extLst>
          </p:cNvPr>
          <p:cNvSpPr txBox="1"/>
          <p:nvPr/>
        </p:nvSpPr>
        <p:spPr>
          <a:xfrm>
            <a:off x="10477683" y="3646346"/>
            <a:ext cx="95973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3</a:t>
            </a:r>
          </a:p>
        </p:txBody>
      </p:sp>
      <p:sp>
        <p:nvSpPr>
          <p:cNvPr id="51" name="TextBox 50">
            <a:extLst>
              <a:ext uri="{FF2B5EF4-FFF2-40B4-BE49-F238E27FC236}">
                <a16:creationId xmlns:a16="http://schemas.microsoft.com/office/drawing/2014/main" id="{5DD32D97-A9E0-DE98-969B-8FD28831CE54}"/>
              </a:ext>
            </a:extLst>
          </p:cNvPr>
          <p:cNvSpPr txBox="1"/>
          <p:nvPr/>
        </p:nvSpPr>
        <p:spPr>
          <a:xfrm>
            <a:off x="330209" y="3928703"/>
            <a:ext cx="1219196" cy="461665"/>
          </a:xfrm>
          <a:prstGeom prst="rect">
            <a:avLst/>
          </a:prstGeom>
          <a:noFill/>
        </p:spPr>
        <p:txBody>
          <a:bodyPr wrap="square" rtlCol="0">
            <a:spAutoFit/>
          </a:bodyPr>
          <a:lstStyle/>
          <a:p>
            <a:r>
              <a:rPr lang="en-US" sz="2400" dirty="0" err="1">
                <a:solidFill>
                  <a:srgbClr val="FFFF00"/>
                </a:solidFill>
                <a:latin typeface="Times New Roman" panose="02020603050405020304" pitchFamily="18" charset="0"/>
                <a:cs typeface="Times New Roman" panose="02020603050405020304" pitchFamily="18" charset="0"/>
              </a:rPr>
              <a:t>Trả</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lời</a:t>
            </a:r>
            <a:r>
              <a:rPr lang="en-US" sz="2400" dirty="0">
                <a:solidFill>
                  <a:srgbClr val="FFFF00"/>
                </a:solidFill>
                <a:latin typeface="Times New Roman" panose="02020603050405020304" pitchFamily="18" charset="0"/>
                <a:cs typeface="Times New Roman" panose="02020603050405020304" pitchFamily="18" charset="0"/>
              </a:rPr>
              <a:t>:</a:t>
            </a:r>
          </a:p>
        </p:txBody>
      </p:sp>
      <p:sp>
        <p:nvSpPr>
          <p:cNvPr id="52" name="TextBox 51">
            <a:extLst>
              <a:ext uri="{FF2B5EF4-FFF2-40B4-BE49-F238E27FC236}">
                <a16:creationId xmlns:a16="http://schemas.microsoft.com/office/drawing/2014/main" id="{7721AA43-DF91-4567-A359-5E28B76608F1}"/>
              </a:ext>
            </a:extLst>
          </p:cNvPr>
          <p:cNvSpPr txBox="1"/>
          <p:nvPr/>
        </p:nvSpPr>
        <p:spPr>
          <a:xfrm>
            <a:off x="768472" y="4421983"/>
            <a:ext cx="5055031" cy="954107"/>
          </a:xfrm>
          <a:prstGeom prst="rect">
            <a:avLst/>
          </a:prstGeom>
          <a:no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Ta </a:t>
            </a:r>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đoạn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thẳng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bằng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nhau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a:t>
            </a:r>
          </a:p>
          <a:p>
            <a:r>
              <a:rPr lang="en-US" sz="2800" dirty="0">
                <a:solidFill>
                  <a:schemeClr val="bg1"/>
                </a:solidFill>
                <a:latin typeface="Times New Roman" panose="02020603050405020304" pitchFamily="18" charset="0"/>
                <a:cs typeface="Times New Roman" panose="02020603050405020304" pitchFamily="18" charset="0"/>
              </a:rPr>
              <a:t>	AB = EF (</a:t>
            </a:r>
            <a:r>
              <a:rPr lang="en-US" sz="2800" dirty="0" err="1">
                <a:solidFill>
                  <a:schemeClr val="bg1"/>
                </a:solidFill>
                <a:latin typeface="Times New Roman" panose="02020603050405020304" pitchFamily="18" charset="0"/>
                <a:cs typeface="Times New Roman" panose="02020603050405020304" pitchFamily="18" charset="0"/>
              </a:rPr>
              <a:t>Vì</a:t>
            </a:r>
            <a:r>
              <a:rPr lang="en-US" sz="2800" dirty="0">
                <a:solidFill>
                  <a:schemeClr val="bg1"/>
                </a:solidFill>
                <a:latin typeface="Times New Roman" panose="02020603050405020304" pitchFamily="18" charset="0"/>
                <a:cs typeface="Times New Roman" panose="02020603050405020304" pitchFamily="18" charset="0"/>
              </a:rPr>
              <a:t> 3 cm = 3 cm)</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0B40C1A2-A206-167C-BEA4-ADEEB6DB261C}"/>
              </a:ext>
            </a:extLst>
          </p:cNvPr>
          <p:cNvSpPr txBox="1"/>
          <p:nvPr/>
        </p:nvSpPr>
        <p:spPr>
          <a:xfrm>
            <a:off x="6301536" y="4154995"/>
            <a:ext cx="1219196" cy="461665"/>
          </a:xfrm>
          <a:prstGeom prst="rect">
            <a:avLst/>
          </a:prstGeom>
          <a:noFill/>
        </p:spPr>
        <p:txBody>
          <a:bodyPr wrap="square" rtlCol="0">
            <a:spAutoFit/>
          </a:bodyPr>
          <a:lstStyle/>
          <a:p>
            <a:r>
              <a:rPr lang="en-US" sz="2400" dirty="0" err="1">
                <a:solidFill>
                  <a:srgbClr val="FFFF00"/>
                </a:solidFill>
                <a:latin typeface="Times New Roman" panose="02020603050405020304" pitchFamily="18" charset="0"/>
                <a:cs typeface="Times New Roman" panose="02020603050405020304" pitchFamily="18" charset="0"/>
              </a:rPr>
              <a:t>Trả</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lời</a:t>
            </a:r>
            <a:r>
              <a:rPr lang="en-US" sz="2400" dirty="0">
                <a:solidFill>
                  <a:srgbClr val="FFFF00"/>
                </a:solidFill>
                <a:latin typeface="Times New Roman" panose="02020603050405020304" pitchFamily="18" charset="0"/>
                <a:cs typeface="Times New Roman" panose="02020603050405020304" pitchFamily="18" charset="0"/>
              </a:rPr>
              <a:t>:</a:t>
            </a:r>
          </a:p>
        </p:txBody>
      </p:sp>
      <p:sp>
        <p:nvSpPr>
          <p:cNvPr id="54" name="TextBox 53">
            <a:extLst>
              <a:ext uri="{FF2B5EF4-FFF2-40B4-BE49-F238E27FC236}">
                <a16:creationId xmlns:a16="http://schemas.microsoft.com/office/drawing/2014/main" id="{36CEB5D8-8665-25D7-B853-B3ADAF797FA8}"/>
              </a:ext>
            </a:extLst>
          </p:cNvPr>
          <p:cNvSpPr txBox="1"/>
          <p:nvPr/>
        </p:nvSpPr>
        <p:spPr>
          <a:xfrm>
            <a:off x="6257608" y="4640415"/>
            <a:ext cx="5055031" cy="1384995"/>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góc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bằng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nhau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a:t>
            </a:r>
          </a:p>
          <a:p>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Góc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hình</a:t>
            </a:r>
            <a:r>
              <a:rPr lang="en-US" sz="2800" dirty="0">
                <a:solidFill>
                  <a:schemeClr val="bg1"/>
                </a:solidFill>
                <a:latin typeface="Times New Roman" panose="02020603050405020304" pitchFamily="18" charset="0"/>
                <a:cs typeface="Times New Roman" panose="02020603050405020304" pitchFamily="18" charset="0"/>
              </a:rPr>
              <a:t> 1 </a:t>
            </a:r>
            <a:r>
              <a:rPr lang="en-US" sz="2800" dirty="0" err="1">
                <a:solidFill>
                  <a:schemeClr val="bg1"/>
                </a:solidFill>
                <a:latin typeface="Times New Roman" panose="02020603050405020304" pitchFamily="18" charset="0"/>
                <a:cs typeface="Times New Roman" panose="02020603050405020304" pitchFamily="18" charset="0"/>
              </a:rPr>
              <a:t>bằng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góc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hình</a:t>
            </a:r>
            <a:r>
              <a:rPr lang="en-US" sz="2800" dirty="0">
                <a:solidFill>
                  <a:schemeClr val="bg1"/>
                </a:solidFill>
                <a:latin typeface="Times New Roman" panose="02020603050405020304" pitchFamily="18" charset="0"/>
                <a:cs typeface="Times New Roman" panose="02020603050405020304" pitchFamily="18" charset="0"/>
              </a:rPr>
              <a:t> 2 </a:t>
            </a:r>
          </a:p>
          <a:p>
            <a:r>
              <a:rPr lang="en-US" sz="2800"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55" name="Rectangle: Rounded Corners 54">
            <a:extLst>
              <a:ext uri="{FF2B5EF4-FFF2-40B4-BE49-F238E27FC236}">
                <a16:creationId xmlns:a16="http://schemas.microsoft.com/office/drawing/2014/main" id="{31DBA4A5-15F4-C8C8-16DC-02E8942E9389}"/>
              </a:ext>
            </a:extLst>
          </p:cNvPr>
          <p:cNvSpPr/>
          <p:nvPr/>
        </p:nvSpPr>
        <p:spPr>
          <a:xfrm>
            <a:off x="466436" y="5664978"/>
            <a:ext cx="11182759" cy="938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Thế</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nào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là</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hai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đoạn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thẳng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bằng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nhau</a:t>
            </a:r>
            <a:r>
              <a:rPr lang="en-US" sz="2800" b="1" i="1" dirty="0">
                <a:solidFill>
                  <a:schemeClr val="tx1"/>
                </a:solidFill>
                <a:latin typeface="Times New Roman" panose="02020603050405020304" pitchFamily="18" charset="0"/>
                <a:cs typeface="Times New Roman" panose="02020603050405020304" pitchFamily="18" charset="0"/>
              </a:rPr>
              <a:t>? Hai </a:t>
            </a:r>
            <a:r>
              <a:rPr lang="en-US" sz="2800" b="1" i="1" dirty="0" err="1">
                <a:solidFill>
                  <a:schemeClr val="tx1"/>
                </a:solidFill>
                <a:latin typeface="Times New Roman" panose="02020603050405020304" pitchFamily="18" charset="0"/>
                <a:cs typeface="Times New Roman" panose="02020603050405020304" pitchFamily="18" charset="0"/>
              </a:rPr>
              <a:t>góc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bằng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nhau</a:t>
            </a:r>
            <a:r>
              <a:rPr lang="en-US" sz="2800" b="1" i="1" dirty="0">
                <a:solidFill>
                  <a:schemeClr val="tx1"/>
                </a:solidFill>
                <a:latin typeface="Times New Roman" panose="02020603050405020304" pitchFamily="18" charset="0"/>
                <a:cs typeface="Times New Roman" panose="02020603050405020304" pitchFamily="18" charset="0"/>
              </a:rPr>
              <a:t>?</a:t>
            </a:r>
          </a:p>
        </p:txBody>
      </p:sp>
      <p:pic>
        <p:nvPicPr>
          <p:cNvPr id="56" name="Picture 55">
            <a:extLst>
              <a:ext uri="{FF2B5EF4-FFF2-40B4-BE49-F238E27FC236}">
                <a16:creationId xmlns:a16="http://schemas.microsoft.com/office/drawing/2014/main" id="{7A0A2C6F-FA93-EC02-F1A4-FF31614BBC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6588">
            <a:off x="555799" y="267145"/>
            <a:ext cx="785456" cy="785456"/>
          </a:xfrm>
          <a:prstGeom prst="rect">
            <a:avLst/>
          </a:prstGeom>
        </p:spPr>
      </p:pic>
      <p:pic>
        <p:nvPicPr>
          <p:cNvPr id="57" name="Picture 56">
            <a:extLst>
              <a:ext uri="{FF2B5EF4-FFF2-40B4-BE49-F238E27FC236}">
                <a16:creationId xmlns:a16="http://schemas.microsoft.com/office/drawing/2014/main" id="{2A6C7842-42AA-5F73-EC3A-D27A5699BB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6588">
            <a:off x="10443865" y="168534"/>
            <a:ext cx="785456" cy="785456"/>
          </a:xfrm>
          <a:prstGeom prst="rect">
            <a:avLst/>
          </a:prstGeom>
        </p:spPr>
      </p:pic>
      <p:pic>
        <p:nvPicPr>
          <p:cNvPr id="58" name="Picture 57">
            <a:extLst>
              <a:ext uri="{FF2B5EF4-FFF2-40B4-BE49-F238E27FC236}">
                <a16:creationId xmlns:a16="http://schemas.microsoft.com/office/drawing/2014/main" id="{C66A7839-D5EC-470A-9B01-7FBCC269A4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6588">
            <a:off x="942283" y="5664241"/>
            <a:ext cx="785456" cy="785456"/>
          </a:xfrm>
          <a:prstGeom prst="rect">
            <a:avLst/>
          </a:prstGeom>
        </p:spPr>
      </p:pic>
    </p:spTree>
    <p:extLst>
      <p:ext uri="{BB962C8B-B14F-4D97-AF65-F5344CB8AC3E}">
        <p14:creationId xmlns:p14="http://schemas.microsoft.com/office/powerpoint/2010/main" val="122268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arn(inVertical)">
                                      <p:cBhvr>
                                        <p:cTn id="60" dur="500"/>
                                        <p:tgtEl>
                                          <p:spTgt spid="2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arn(inVertical)">
                                      <p:cBhvr>
                                        <p:cTn id="66" dur="500"/>
                                        <p:tgtEl>
                                          <p:spTgt spid="27"/>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arn(inVertical)">
                                      <p:cBhvr>
                                        <p:cTn id="69" dur="500"/>
                                        <p:tgtEl>
                                          <p:spTgt spid="28"/>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arn(inVertical)">
                                      <p:cBhvr>
                                        <p:cTn id="72" dur="500"/>
                                        <p:tgtEl>
                                          <p:spTgt spid="29"/>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arn(inVertical)">
                                      <p:cBhvr>
                                        <p:cTn id="75" dur="500"/>
                                        <p:tgtEl>
                                          <p:spTgt spid="30"/>
                                        </p:tgtEl>
                                      </p:cBhvr>
                                    </p:animEffect>
                                  </p:childTnLst>
                                </p:cTn>
                              </p:par>
                              <p:par>
                                <p:cTn id="76" presetID="16" presetClass="entr" presetSubtype="21"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barn(inVertical)">
                                      <p:cBhvr>
                                        <p:cTn id="78" dur="500"/>
                                        <p:tgtEl>
                                          <p:spTgt spid="35"/>
                                        </p:tgtEl>
                                      </p:cBhvr>
                                    </p:animEffect>
                                  </p:childTnLst>
                                </p:cTn>
                              </p:par>
                              <p:par>
                                <p:cTn id="79" presetID="16" presetClass="entr" presetSubtype="21"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barn(inVertical)">
                                      <p:cBhvr>
                                        <p:cTn id="81" dur="500"/>
                                        <p:tgtEl>
                                          <p:spTgt spid="36"/>
                                        </p:tgtEl>
                                      </p:cBhvr>
                                    </p:animEffect>
                                  </p:childTnLst>
                                </p:cTn>
                              </p:par>
                              <p:par>
                                <p:cTn id="82" presetID="16" presetClass="entr" presetSubtype="21" fill="hold"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barn(inVertical)">
                                      <p:cBhvr>
                                        <p:cTn id="84" dur="500"/>
                                        <p:tgtEl>
                                          <p:spTgt spid="39"/>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barn(inVertical)">
                                      <p:cBhvr>
                                        <p:cTn id="87" dur="500"/>
                                        <p:tgtEl>
                                          <p:spTgt spid="45"/>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barn(inVertical)">
                                      <p:cBhvr>
                                        <p:cTn id="90" dur="500"/>
                                        <p:tgtEl>
                                          <p:spTgt spid="46"/>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barn(inVertical)">
                                      <p:cBhvr>
                                        <p:cTn id="93" dur="500"/>
                                        <p:tgtEl>
                                          <p:spTgt spid="47"/>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barn(inVertical)">
                                      <p:cBhvr>
                                        <p:cTn id="96" dur="500"/>
                                        <p:tgtEl>
                                          <p:spTgt spid="48"/>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barn(inVertical)">
                                      <p:cBhvr>
                                        <p:cTn id="99" dur="500"/>
                                        <p:tgtEl>
                                          <p:spTgt spid="49"/>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barn(inVertical)">
                                      <p:cBhvr>
                                        <p:cTn id="102" dur="500"/>
                                        <p:tgtEl>
                                          <p:spTgt spid="50"/>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1000"/>
                                        <p:tgtEl>
                                          <p:spTgt spid="51"/>
                                        </p:tgtEl>
                                      </p:cBhvr>
                                    </p:animEffect>
                                    <p:anim calcmode="lin" valueType="num">
                                      <p:cBhvr>
                                        <p:cTn id="108" dur="1000" fill="hold"/>
                                        <p:tgtEl>
                                          <p:spTgt spid="51"/>
                                        </p:tgtEl>
                                        <p:attrNameLst>
                                          <p:attrName>ppt_x</p:attrName>
                                        </p:attrNameLst>
                                      </p:cBhvr>
                                      <p:tavLst>
                                        <p:tav tm="0">
                                          <p:val>
                                            <p:strVal val="#ppt_x"/>
                                          </p:val>
                                        </p:tav>
                                        <p:tav tm="100000">
                                          <p:val>
                                            <p:strVal val="#ppt_x"/>
                                          </p:val>
                                        </p:tav>
                                      </p:tavLst>
                                    </p:anim>
                                    <p:anim calcmode="lin" valueType="num">
                                      <p:cBhvr>
                                        <p:cTn id="10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barn(inVertical)">
                                      <p:cBhvr>
                                        <p:cTn id="114" dur="500"/>
                                        <p:tgtEl>
                                          <p:spTgt spid="52"/>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fade">
                                      <p:cBhvr>
                                        <p:cTn id="119" dur="1000"/>
                                        <p:tgtEl>
                                          <p:spTgt spid="53"/>
                                        </p:tgtEl>
                                      </p:cBhvr>
                                    </p:animEffect>
                                    <p:anim calcmode="lin" valueType="num">
                                      <p:cBhvr>
                                        <p:cTn id="120" dur="1000" fill="hold"/>
                                        <p:tgtEl>
                                          <p:spTgt spid="53"/>
                                        </p:tgtEl>
                                        <p:attrNameLst>
                                          <p:attrName>ppt_x</p:attrName>
                                        </p:attrNameLst>
                                      </p:cBhvr>
                                      <p:tavLst>
                                        <p:tav tm="0">
                                          <p:val>
                                            <p:strVal val="#ppt_x"/>
                                          </p:val>
                                        </p:tav>
                                        <p:tav tm="100000">
                                          <p:val>
                                            <p:strVal val="#ppt_x"/>
                                          </p:val>
                                        </p:tav>
                                      </p:tavLst>
                                    </p:anim>
                                    <p:anim calcmode="lin" valueType="num">
                                      <p:cBhvr>
                                        <p:cTn id="12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54"/>
                                        </p:tgtEl>
                                        <p:attrNameLst>
                                          <p:attrName>style.visibility</p:attrName>
                                        </p:attrNameLst>
                                      </p:cBhvr>
                                      <p:to>
                                        <p:strVal val="visible"/>
                                      </p:to>
                                    </p:set>
                                    <p:animEffect transition="in" filter="barn(inVertical)">
                                      <p:cBhvr>
                                        <p:cTn id="126" dur="500"/>
                                        <p:tgtEl>
                                          <p:spTgt spid="54"/>
                                        </p:tgtEl>
                                      </p:cBhvr>
                                    </p:animEffect>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10" presetClass="entr" presetSubtype="0" fill="hold" nodeType="with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fade">
                                      <p:cBhvr>
                                        <p:cTn id="13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5" grpId="0"/>
      <p:bldP spid="16" grpId="0"/>
      <p:bldP spid="17" grpId="0"/>
      <p:bldP spid="18" grpId="0"/>
      <p:bldP spid="19" grpId="0"/>
      <p:bldP spid="20" grpId="0"/>
      <p:bldP spid="21" grpId="0"/>
      <p:bldP spid="22" grpId="0"/>
      <p:bldP spid="23" grpId="0"/>
      <p:bldP spid="24" grpId="0" animBg="1"/>
      <p:bldP spid="25" grpId="0" animBg="1"/>
      <p:bldP spid="26" grpId="0" animBg="1"/>
      <p:bldP spid="27" grpId="0" animBg="1"/>
      <p:bldP spid="28" grpId="0" animBg="1"/>
      <p:bldP spid="29" grpId="0" animBg="1"/>
      <p:bldP spid="30" grpId="0" animBg="1"/>
      <p:bldP spid="45" grpId="0" animBg="1"/>
      <p:bldP spid="46" grpId="0" animBg="1"/>
      <p:bldP spid="47" grpId="0" animBg="1"/>
      <p:bldP spid="48" grpId="0"/>
      <p:bldP spid="49" grpId="0"/>
      <p:bldP spid="50" grpId="0"/>
      <p:bldP spid="51" grpId="0"/>
      <p:bldP spid="52" grpId="0"/>
      <p:bldP spid="53" grpId="0"/>
      <p:bldP spid="54" grpId="0"/>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5" y="-76200"/>
            <a:ext cx="12344400" cy="7010400"/>
          </a:xfrm>
          <a:prstGeom prst="rect">
            <a:avLst/>
          </a:prstGeom>
        </p:spPr>
      </p:pic>
      <p:sp>
        <p:nvSpPr>
          <p:cNvPr id="2" name="TextBox 1">
            <a:extLst>
              <a:ext uri="{FF2B5EF4-FFF2-40B4-BE49-F238E27FC236}">
                <a16:creationId xmlns:a16="http://schemas.microsoft.com/office/drawing/2014/main" id="{84752B83-AD95-1230-0044-4D91ADFD0716}"/>
              </a:ext>
            </a:extLst>
          </p:cNvPr>
          <p:cNvSpPr txBox="1"/>
          <p:nvPr/>
        </p:nvSpPr>
        <p:spPr>
          <a:xfrm>
            <a:off x="914400" y="680028"/>
            <a:ext cx="8821271" cy="1307537"/>
          </a:xfrm>
          <a:prstGeom prst="rect">
            <a:avLst/>
          </a:prstGeom>
          <a:noFill/>
          <a:ln w="28575">
            <a:solidFill>
              <a:schemeClr val="bg1"/>
            </a:solidFill>
          </a:ln>
        </p:spPr>
        <p:txBody>
          <a:bodyPr wrap="square" rtlCol="0">
            <a:spAutoFit/>
          </a:bodyPr>
          <a:lstStyle/>
          <a:p>
            <a:pPr marL="457200" indent="-457200">
              <a:lnSpc>
                <a:spcPct val="150000"/>
              </a:lnSpc>
              <a:buFontTx/>
              <a:buChar char="-"/>
            </a:pPr>
            <a:r>
              <a:rPr lang="en-US" sz="2800" dirty="0">
                <a:solidFill>
                  <a:schemeClr val="bg1"/>
                </a:solidFill>
                <a:latin typeface="Times New Roman" panose="02020603050405020304" pitchFamily="18" charset="0"/>
                <a:cs typeface="Times New Roman" panose="02020603050405020304" pitchFamily="18" charset="0"/>
              </a:rPr>
              <a:t>Hai </a:t>
            </a:r>
            <a:r>
              <a:rPr lang="en-US" sz="2800" dirty="0" err="1">
                <a:solidFill>
                  <a:schemeClr val="bg1"/>
                </a:solidFill>
                <a:latin typeface="Times New Roman" panose="02020603050405020304" pitchFamily="18" charset="0"/>
                <a:cs typeface="Times New Roman" panose="02020603050405020304" pitchFamily="18" charset="0"/>
              </a:rPr>
              <a:t>đoạn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thẳng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bằng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nhau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nếu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chúng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cùng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độ</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dài</a:t>
            </a:r>
            <a:r>
              <a:rPr lang="en-US" sz="2800" dirty="0">
                <a:solidFill>
                  <a:schemeClr val="bg1"/>
                </a:solidFill>
                <a:latin typeface="Times New Roman" panose="02020603050405020304" pitchFamily="18" charset="0"/>
                <a:cs typeface="Times New Roman" panose="02020603050405020304" pitchFamily="18" charset="0"/>
              </a:rPr>
              <a:t>.</a:t>
            </a:r>
          </a:p>
          <a:p>
            <a:pPr marL="457200" indent="-457200">
              <a:lnSpc>
                <a:spcPct val="150000"/>
              </a:lnSpc>
              <a:buFontTx/>
              <a:buChar char="-"/>
            </a:pPr>
            <a:r>
              <a:rPr lang="en-US" sz="2800" dirty="0">
                <a:solidFill>
                  <a:schemeClr val="bg1"/>
                </a:solidFill>
                <a:latin typeface="Times New Roman" panose="02020603050405020304" pitchFamily="18" charset="0"/>
                <a:cs typeface="Times New Roman" panose="02020603050405020304" pitchFamily="18" charset="0"/>
              </a:rPr>
              <a:t>Hai </a:t>
            </a:r>
            <a:r>
              <a:rPr lang="en-US" sz="2800" dirty="0" err="1">
                <a:solidFill>
                  <a:schemeClr val="bg1"/>
                </a:solidFill>
                <a:latin typeface="Times New Roman" panose="02020603050405020304" pitchFamily="18" charset="0"/>
                <a:cs typeface="Times New Roman" panose="02020603050405020304" pitchFamily="18" charset="0"/>
              </a:rPr>
              <a:t>góc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bằng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nhau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nếu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chúng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cùng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góc</a:t>
            </a:r>
            <a:r>
              <a:rPr lang="en-US" sz="2800" dirty="0">
                <a:solidFill>
                  <a:schemeClr val="bg1"/>
                </a:solidFill>
                <a:latin typeface="Times New Roman" panose="02020603050405020304" pitchFamily="18" charset="0"/>
                <a:cs typeface="Times New Roman" panose="02020603050405020304" pitchFamily="18" charset="0"/>
              </a:rPr>
              <a:t>.</a:t>
            </a:r>
          </a:p>
        </p:txBody>
      </p:sp>
      <p:sp>
        <p:nvSpPr>
          <p:cNvPr id="3" name="Thought Bubble: Cloud 2">
            <a:extLst>
              <a:ext uri="{FF2B5EF4-FFF2-40B4-BE49-F238E27FC236}">
                <a16:creationId xmlns:a16="http://schemas.microsoft.com/office/drawing/2014/main" id="{A78C7E42-472C-6CDC-949C-762A7764788E}"/>
              </a:ext>
            </a:extLst>
          </p:cNvPr>
          <p:cNvSpPr/>
          <p:nvPr/>
        </p:nvSpPr>
        <p:spPr>
          <a:xfrm>
            <a:off x="5199529" y="2093981"/>
            <a:ext cx="6696635" cy="2955097"/>
          </a:xfrm>
          <a:prstGeom prst="cloudCallout">
            <a:avLst>
              <a:gd name="adj1" fmla="val -62144"/>
              <a:gd name="adj2" fmla="val 696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tx1"/>
                </a:solidFill>
                <a:latin typeface="Times New Roman" panose="02020603050405020304" pitchFamily="18" charset="0"/>
                <a:cs typeface="Times New Roman" panose="02020603050405020304" pitchFamily="18" charset="0"/>
              </a:rPr>
              <a:t>Vậy</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hai</a:t>
            </a:r>
            <a:r>
              <a:rPr lang="en-US" sz="2800" b="1" i="1" dirty="0">
                <a:solidFill>
                  <a:schemeClr val="tx1"/>
                </a:solidFill>
                <a:latin typeface="Times New Roman" panose="02020603050405020304" pitchFamily="18" charset="0"/>
                <a:cs typeface="Times New Roman" panose="02020603050405020304" pitchFamily="18" charset="0"/>
              </a:rPr>
              <a:t> tam </a:t>
            </a:r>
            <a:r>
              <a:rPr lang="en-US" sz="2800" b="1" i="1" dirty="0" err="1">
                <a:solidFill>
                  <a:schemeClr val="tx1"/>
                </a:solidFill>
                <a:latin typeface="Times New Roman" panose="02020603050405020304" pitchFamily="18" charset="0"/>
                <a:cs typeface="Times New Roman" panose="02020603050405020304" pitchFamily="18" charset="0"/>
              </a:rPr>
              <a:t>giác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như</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thế</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nào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thì</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được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gọi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là</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bằng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nhau</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và</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làm</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thế</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nào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để</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kiểm</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tra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được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hai</a:t>
            </a:r>
            <a:r>
              <a:rPr lang="en-US" sz="2800" b="1" i="1" dirty="0">
                <a:solidFill>
                  <a:schemeClr val="tx1"/>
                </a:solidFill>
                <a:latin typeface="Times New Roman" panose="02020603050405020304" pitchFamily="18" charset="0"/>
                <a:cs typeface="Times New Roman" panose="02020603050405020304" pitchFamily="18" charset="0"/>
              </a:rPr>
              <a:t> tam </a:t>
            </a:r>
            <a:r>
              <a:rPr lang="en-US" sz="2800" b="1" i="1" dirty="0" err="1">
                <a:solidFill>
                  <a:schemeClr val="tx1"/>
                </a:solidFill>
                <a:latin typeface="Times New Roman" panose="02020603050405020304" pitchFamily="18" charset="0"/>
                <a:cs typeface="Times New Roman" panose="02020603050405020304" pitchFamily="18" charset="0"/>
              </a:rPr>
              <a:t>giác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đó</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bằng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nhau</a:t>
            </a:r>
            <a:r>
              <a:rPr lang="en-US" sz="2800" b="1" i="1" dirty="0">
                <a:solidFill>
                  <a:schemeClr val="tx1"/>
                </a:solidFill>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8D605BE9-1811-5729-03C1-30CB95779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436" y="4294093"/>
            <a:ext cx="2254624" cy="2254624"/>
          </a:xfrm>
          <a:prstGeom prst="rect">
            <a:avLst/>
          </a:prstGeom>
        </p:spPr>
      </p:pic>
    </p:spTree>
    <p:extLst>
      <p:ext uri="{BB962C8B-B14F-4D97-AF65-F5344CB8AC3E}">
        <p14:creationId xmlns:p14="http://schemas.microsoft.com/office/powerpoint/2010/main" val="416142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 y="-71717"/>
            <a:ext cx="12344400" cy="7010400"/>
          </a:xfrm>
          <a:prstGeom prst="rect">
            <a:avLst/>
          </a:prstGeom>
        </p:spPr>
      </p:pic>
      <p:sp>
        <p:nvSpPr>
          <p:cNvPr id="3" name="Rectangle 2">
            <a:extLst>
              <a:ext uri="{FF2B5EF4-FFF2-40B4-BE49-F238E27FC236}">
                <a16:creationId xmlns:a16="http://schemas.microsoft.com/office/drawing/2014/main" id="{02214E61-A27C-4854-52C0-0BA6849A109E}"/>
              </a:ext>
            </a:extLst>
          </p:cNvPr>
          <p:cNvSpPr/>
          <p:nvPr/>
        </p:nvSpPr>
        <p:spPr>
          <a:xfrm>
            <a:off x="1888889" y="261830"/>
            <a:ext cx="7558544"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err="1">
                <a:ln/>
                <a:solidFill>
                  <a:srgbClr val="FFFF00"/>
                </a:solidFill>
                <a:effectLst/>
              </a:rPr>
              <a:t>Hoạt</a:t>
            </a:r>
            <a:r>
              <a:rPr lang="en-US" sz="4000" b="1" cap="none" spc="0" dirty="0">
                <a:ln/>
                <a:solidFill>
                  <a:srgbClr val="FFFF00"/>
                </a:solidFill>
                <a:effectLst/>
              </a:rPr>
              <a:t> </a:t>
            </a:r>
            <a:r>
              <a:rPr lang="en-US" sz="4000" b="1" cap="none" spc="0" dirty="0" err="1">
                <a:ln/>
                <a:solidFill>
                  <a:srgbClr val="FFFF00"/>
                </a:solidFill>
                <a:effectLst/>
              </a:rPr>
              <a:t>động</a:t>
            </a:r>
            <a:r>
              <a:rPr lang="en-US" sz="4000" b="1" cap="none" spc="0" dirty="0">
                <a:ln/>
                <a:solidFill>
                  <a:srgbClr val="FFFF00"/>
                </a:solidFill>
                <a:effectLst/>
              </a:rPr>
              <a:t> 2: </a:t>
            </a:r>
            <a:r>
              <a:rPr lang="en-US" sz="4000" b="1" cap="none" spc="0" dirty="0" err="1">
                <a:ln/>
                <a:solidFill>
                  <a:srgbClr val="FFFF00"/>
                </a:solidFill>
                <a:effectLst/>
              </a:rPr>
              <a:t>Hình</a:t>
            </a:r>
            <a:r>
              <a:rPr lang="en-US" sz="4000" b="1" cap="none" spc="0" dirty="0">
                <a:ln/>
                <a:solidFill>
                  <a:srgbClr val="FFFF00"/>
                </a:solidFill>
                <a:effectLst/>
              </a:rPr>
              <a:t> </a:t>
            </a:r>
            <a:r>
              <a:rPr lang="en-US" sz="4000" b="1" cap="none" spc="0" dirty="0" err="1">
                <a:ln/>
                <a:solidFill>
                  <a:srgbClr val="FFFF00"/>
                </a:solidFill>
                <a:effectLst/>
              </a:rPr>
              <a:t>thành</a:t>
            </a:r>
            <a:r>
              <a:rPr lang="en-US" sz="4000" b="1" cap="none" spc="0" dirty="0">
                <a:ln/>
                <a:solidFill>
                  <a:srgbClr val="FFFF00"/>
                </a:solidFill>
                <a:effectLst/>
              </a:rPr>
              <a:t> </a:t>
            </a:r>
            <a:r>
              <a:rPr lang="en-US" sz="4000" b="1" cap="none" spc="0" dirty="0" err="1">
                <a:ln/>
                <a:solidFill>
                  <a:srgbClr val="FFFF00"/>
                </a:solidFill>
                <a:effectLst/>
              </a:rPr>
              <a:t>kiến</a:t>
            </a:r>
            <a:r>
              <a:rPr lang="en-US" sz="4000" b="1" cap="none" spc="0" dirty="0">
                <a:ln/>
                <a:solidFill>
                  <a:srgbClr val="FFFF00"/>
                </a:solidFill>
                <a:effectLst/>
              </a:rPr>
              <a:t> </a:t>
            </a:r>
            <a:r>
              <a:rPr lang="en-US" sz="4000" b="1" cap="none" spc="0" dirty="0" err="1">
                <a:ln/>
                <a:solidFill>
                  <a:srgbClr val="FFFF00"/>
                </a:solidFill>
                <a:effectLst/>
              </a:rPr>
              <a:t>thức</a:t>
            </a:r>
            <a:endParaRPr lang="en-US" sz="4000" b="1" cap="none" spc="0" dirty="0">
              <a:ln/>
              <a:solidFill>
                <a:srgbClr val="FFFF00"/>
              </a:solidFill>
              <a:effectLst/>
            </a:endParaRPr>
          </a:p>
        </p:txBody>
      </p:sp>
      <p:sp>
        <p:nvSpPr>
          <p:cNvPr id="4" name="Rectangle 3">
            <a:extLst>
              <a:ext uri="{FF2B5EF4-FFF2-40B4-BE49-F238E27FC236}">
                <a16:creationId xmlns:a16="http://schemas.microsoft.com/office/drawing/2014/main" id="{A04675A7-310C-E86C-35A8-C4A4B1A011A4}"/>
              </a:ext>
            </a:extLst>
          </p:cNvPr>
          <p:cNvSpPr/>
          <p:nvPr/>
        </p:nvSpPr>
        <p:spPr>
          <a:xfrm>
            <a:off x="339735" y="1176231"/>
            <a:ext cx="5242141"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chemeClr val="bg1"/>
                </a:solidFill>
                <a:effectLst/>
              </a:rPr>
              <a:t>1. HAI TAM GIÁC BẰNG NHAU</a:t>
            </a:r>
          </a:p>
        </p:txBody>
      </p:sp>
      <p:sp>
        <p:nvSpPr>
          <p:cNvPr id="2" name="TextBox 1">
            <a:extLst>
              <a:ext uri="{FF2B5EF4-FFF2-40B4-BE49-F238E27FC236}">
                <a16:creationId xmlns:a16="http://schemas.microsoft.com/office/drawing/2014/main" id="{CA0EE51B-C527-4D19-0B7F-FED989104C40}"/>
              </a:ext>
            </a:extLst>
          </p:cNvPr>
          <p:cNvSpPr txBox="1"/>
          <p:nvPr/>
        </p:nvSpPr>
        <p:spPr>
          <a:xfrm>
            <a:off x="717175" y="1954306"/>
            <a:ext cx="8730257" cy="523220"/>
          </a:xfrm>
          <a:prstGeom prst="rect">
            <a:avLst/>
          </a:prstGeom>
          <a:noFill/>
        </p:spPr>
        <p:txBody>
          <a:bodyPr wrap="square" rtlCol="0">
            <a:spAutoFit/>
          </a:bodyPr>
          <a:lstStyle/>
          <a:p>
            <a:r>
              <a:rPr lang="en-US" sz="2800" b="1" i="1" dirty="0">
                <a:solidFill>
                  <a:schemeClr val="bg1"/>
                </a:solidFill>
                <a:latin typeface="Times New Roman" panose="02020603050405020304" pitchFamily="18" charset="0"/>
                <a:cs typeface="Times New Roman" panose="02020603050405020304" pitchFamily="18" charset="0"/>
              </a:rPr>
              <a:t>HĐ 1: </a:t>
            </a:r>
            <a:r>
              <a:rPr lang="en-US" sz="2800" b="1" i="1" dirty="0" err="1">
                <a:solidFill>
                  <a:schemeClr val="bg1"/>
                </a:solidFill>
                <a:latin typeface="Times New Roman" panose="02020603050405020304" pitchFamily="18" charset="0"/>
                <a:cs typeface="Times New Roman" panose="02020603050405020304" pitchFamily="18" charset="0"/>
              </a:rPr>
              <a:t>Gấp</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đôi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một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tờ</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giấy</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rồi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cắt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như</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hình</a:t>
            </a:r>
            <a:r>
              <a:rPr lang="en-US" sz="2800" b="1" i="1" dirty="0">
                <a:solidFill>
                  <a:schemeClr val="bg1"/>
                </a:solidFill>
                <a:latin typeface="Times New Roman" panose="02020603050405020304" pitchFamily="18" charset="0"/>
                <a:cs typeface="Times New Roman" panose="02020603050405020304" pitchFamily="18" charset="0"/>
              </a:rPr>
              <a:t> 4.9 </a:t>
            </a:r>
          </a:p>
        </p:txBody>
      </p:sp>
      <p:pic>
        <p:nvPicPr>
          <p:cNvPr id="7" name="Picture 6">
            <a:extLst>
              <a:ext uri="{FF2B5EF4-FFF2-40B4-BE49-F238E27FC236}">
                <a16:creationId xmlns:a16="http://schemas.microsoft.com/office/drawing/2014/main" id="{861B3840-ACD1-0306-2127-BFFB4D709431}"/>
              </a:ext>
            </a:extLst>
          </p:cNvPr>
          <p:cNvPicPr>
            <a:picLocks noChangeAspect="1"/>
          </p:cNvPicPr>
          <p:nvPr/>
        </p:nvPicPr>
        <p:blipFill>
          <a:blip r:embed="rId3"/>
          <a:stretch>
            <a:fillRect/>
          </a:stretch>
        </p:blipFill>
        <p:spPr>
          <a:xfrm>
            <a:off x="1480580" y="2745596"/>
            <a:ext cx="8961897" cy="2941575"/>
          </a:xfrm>
          <a:prstGeom prst="rect">
            <a:avLst/>
          </a:prstGeom>
        </p:spPr>
      </p:pic>
    </p:spTree>
    <p:extLst>
      <p:ext uri="{BB962C8B-B14F-4D97-AF65-F5344CB8AC3E}">
        <p14:creationId xmlns:p14="http://schemas.microsoft.com/office/powerpoint/2010/main" val="162054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2344400" cy="7010400"/>
          </a:xfrm>
          <a:prstGeom prst="rect">
            <a:avLst/>
          </a:prstGeom>
        </p:spPr>
      </p:pic>
      <p:sp>
        <p:nvSpPr>
          <p:cNvPr id="2" name="Rectangle 1">
            <a:extLst>
              <a:ext uri="{FF2B5EF4-FFF2-40B4-BE49-F238E27FC236}">
                <a16:creationId xmlns:a16="http://schemas.microsoft.com/office/drawing/2014/main" id="{7513DDB9-BC20-71ED-75EA-B7C1772FD530}"/>
              </a:ext>
            </a:extLst>
          </p:cNvPr>
          <p:cNvSpPr/>
          <p:nvPr/>
        </p:nvSpPr>
        <p:spPr>
          <a:xfrm>
            <a:off x="1228163" y="824753"/>
            <a:ext cx="4052047"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D600B5F2-B6A6-3AFE-5966-8E9CFE5BEC11}"/>
              </a:ext>
            </a:extLst>
          </p:cNvPr>
          <p:cNvCxnSpPr/>
          <p:nvPr/>
        </p:nvCxnSpPr>
        <p:spPr>
          <a:xfrm>
            <a:off x="3236259" y="322729"/>
            <a:ext cx="0" cy="29135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rrow: Curved Up 5">
            <a:extLst>
              <a:ext uri="{FF2B5EF4-FFF2-40B4-BE49-F238E27FC236}">
                <a16:creationId xmlns:a16="http://schemas.microsoft.com/office/drawing/2014/main" id="{41FB47B0-9A84-466F-F1EA-CA55ADF1292D}"/>
              </a:ext>
            </a:extLst>
          </p:cNvPr>
          <p:cNvSpPr/>
          <p:nvPr/>
        </p:nvSpPr>
        <p:spPr>
          <a:xfrm rot="10800000" flipH="1">
            <a:off x="2788025" y="519952"/>
            <a:ext cx="950257" cy="215153"/>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E6212E92-8640-6702-6686-6F400AED3ABF}"/>
              </a:ext>
            </a:extLst>
          </p:cNvPr>
          <p:cNvSpPr/>
          <p:nvPr/>
        </p:nvSpPr>
        <p:spPr>
          <a:xfrm>
            <a:off x="7593106" y="824753"/>
            <a:ext cx="2492188"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9648A17-C15F-BA2F-C374-05F7C93BBDC2}"/>
              </a:ext>
            </a:extLst>
          </p:cNvPr>
          <p:cNvCxnSpPr/>
          <p:nvPr/>
        </p:nvCxnSpPr>
        <p:spPr>
          <a:xfrm>
            <a:off x="5916706" y="1779494"/>
            <a:ext cx="1165412"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a16="http://schemas.microsoft.com/office/drawing/2014/main" id="{4B65B4F0-5416-420E-02A7-E3665D3CE1EC}"/>
              </a:ext>
            </a:extLst>
          </p:cNvPr>
          <p:cNvSpPr/>
          <p:nvPr/>
        </p:nvSpPr>
        <p:spPr>
          <a:xfrm rot="16200000">
            <a:off x="8722660" y="1062318"/>
            <a:ext cx="1290918" cy="1434351"/>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D6C9590-E34D-2224-27EC-AEBAF56F2CEE}"/>
              </a:ext>
            </a:extLst>
          </p:cNvPr>
          <p:cNvCxnSpPr/>
          <p:nvPr/>
        </p:nvCxnSpPr>
        <p:spPr>
          <a:xfrm>
            <a:off x="645457" y="4079581"/>
            <a:ext cx="1165412"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Isosceles Triangle 16">
            <a:extLst>
              <a:ext uri="{FF2B5EF4-FFF2-40B4-BE49-F238E27FC236}">
                <a16:creationId xmlns:a16="http://schemas.microsoft.com/office/drawing/2014/main" id="{132D0C3C-7297-783A-FD0C-52053B37C0A6}"/>
              </a:ext>
            </a:extLst>
          </p:cNvPr>
          <p:cNvSpPr/>
          <p:nvPr/>
        </p:nvSpPr>
        <p:spPr>
          <a:xfrm rot="16200000">
            <a:off x="2581835" y="3357283"/>
            <a:ext cx="1290918" cy="1434351"/>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A0BF111-D4CD-783F-FEFF-51303690B61E}"/>
              </a:ext>
            </a:extLst>
          </p:cNvPr>
          <p:cNvSpPr/>
          <p:nvPr/>
        </p:nvSpPr>
        <p:spPr>
          <a:xfrm rot="16200000">
            <a:off x="2581836" y="3357283"/>
            <a:ext cx="1290918" cy="1434351"/>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Arrow: Striped Right 13">
            <a:extLst>
              <a:ext uri="{FF2B5EF4-FFF2-40B4-BE49-F238E27FC236}">
                <a16:creationId xmlns:a16="http://schemas.microsoft.com/office/drawing/2014/main" id="{AA078E2C-9365-C9EE-2732-34963A70D0AB}"/>
              </a:ext>
            </a:extLst>
          </p:cNvPr>
          <p:cNvSpPr/>
          <p:nvPr/>
        </p:nvSpPr>
        <p:spPr>
          <a:xfrm flipH="1">
            <a:off x="7888936" y="2814911"/>
            <a:ext cx="4007227" cy="1739153"/>
          </a:xfrm>
          <a:prstGeom prst="strip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Hai tam </a:t>
            </a:r>
            <a:r>
              <a:rPr lang="en-US" sz="2800" b="1" dirty="0" err="1">
                <a:solidFill>
                  <a:schemeClr val="tx1"/>
                </a:solidFill>
                <a:latin typeface="Times New Roman" panose="02020603050405020304" pitchFamily="18" charset="0"/>
                <a:cs typeface="Times New Roman" panose="02020603050405020304" pitchFamily="18" charset="0"/>
              </a:rPr>
              <a:t>giác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chồng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nhau</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49857908-9082-7324-AB5D-19442710131E}"/>
              </a:ext>
            </a:extLst>
          </p:cNvPr>
          <p:cNvSpPr/>
          <p:nvPr/>
        </p:nvSpPr>
        <p:spPr>
          <a:xfrm>
            <a:off x="779928" y="5091943"/>
            <a:ext cx="6813176" cy="14433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Theo </a:t>
            </a:r>
            <a:r>
              <a:rPr lang="en-US" sz="2400" dirty="0" err="1">
                <a:solidFill>
                  <a:schemeClr val="bg1"/>
                </a:solidFill>
                <a:latin typeface="Times New Roman" panose="02020603050405020304" pitchFamily="18" charset="0"/>
                <a:cs typeface="Times New Roman" panose="02020603050405020304" pitchFamily="18" charset="0"/>
              </a:rPr>
              <a:t>em</a:t>
            </a:r>
            <a:r>
              <a:rPr lang="en-US" sz="2400" dirty="0">
                <a:solidFill>
                  <a:schemeClr val="bg1"/>
                </a:solidFill>
                <a:latin typeface="Times New Roman" panose="02020603050405020304" pitchFamily="18"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a:p>
            <a:pPr marL="342900" indent="-342900">
              <a:buFontTx/>
              <a:buChar char="-"/>
            </a:pP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cạnh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ứng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nhau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cs typeface="Times New Roman" panose="02020603050405020304" pitchFamily="18" charset="0"/>
              </a:rPr>
              <a:t>?</a:t>
            </a:r>
            <a:endParaRPr lang="vi-VN" sz="2400" dirty="0">
              <a:solidFill>
                <a:schemeClr val="bg1"/>
              </a:solidFill>
              <a:latin typeface="Times New Roman" panose="02020603050405020304" pitchFamily="18" charset="0"/>
              <a:cs typeface="Times New Roman" panose="02020603050405020304" pitchFamily="18" charset="0"/>
            </a:endParaRPr>
          </a:p>
          <a:p>
            <a:pPr marL="342900" indent="-342900">
              <a:buFontTx/>
              <a:buChar char="-"/>
            </a:pP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góc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ứng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nhau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cs typeface="Times New Roman" panose="02020603050405020304" pitchFamily="18" charset="0"/>
              </a:rPr>
              <a:t>?</a:t>
            </a:r>
          </a:p>
        </p:txBody>
      </p:sp>
      <p:pic>
        <p:nvPicPr>
          <p:cNvPr id="19" name="Picture 18">
            <a:extLst>
              <a:ext uri="{FF2B5EF4-FFF2-40B4-BE49-F238E27FC236}">
                <a16:creationId xmlns:a16="http://schemas.microsoft.com/office/drawing/2014/main" id="{9B908106-F4E2-D37E-5B44-2CF92BEB14F4}"/>
              </a:ext>
            </a:extLst>
          </p:cNvPr>
          <p:cNvPicPr>
            <a:picLocks noChangeAspect="1"/>
          </p:cNvPicPr>
          <p:nvPr/>
        </p:nvPicPr>
        <p:blipFill>
          <a:blip r:embed="rId3"/>
          <a:stretch>
            <a:fillRect/>
          </a:stretch>
        </p:blipFill>
        <p:spPr>
          <a:xfrm>
            <a:off x="8475106" y="4495787"/>
            <a:ext cx="2834886" cy="2141406"/>
          </a:xfrm>
          <a:prstGeom prst="rect">
            <a:avLst/>
          </a:prstGeom>
        </p:spPr>
      </p:pic>
    </p:spTree>
    <p:extLst>
      <p:ext uri="{BB962C8B-B14F-4D97-AF65-F5344CB8AC3E}">
        <p14:creationId xmlns:p14="http://schemas.microsoft.com/office/powerpoint/2010/main" val="168778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grpId="0" nodeType="clickEffect">
                                  <p:stCondLst>
                                    <p:cond delay="0"/>
                                  </p:stCondLst>
                                  <p:childTnLst>
                                    <p:animMotion origin="layout" path="M -3.54167E-6 -1.48148E-6 L 0.25 -1.48148E-6 " pathEditMode="relative" rAng="0" ptsTypes="AA">
                                      <p:cBhvr>
                                        <p:cTn id="48" dur="2000" fill="hold"/>
                                        <p:tgtEl>
                                          <p:spTgt spid="12"/>
                                        </p:tgtEl>
                                        <p:attrNameLst>
                                          <p:attrName>ppt_x</p:attrName>
                                          <p:attrName>ppt_y</p:attrName>
                                        </p:attrNameLst>
                                      </p:cBhvr>
                                      <p:rCtr x="12500" y="0"/>
                                    </p:animMotion>
                                  </p:childTnLst>
                                </p:cTn>
                              </p:par>
                              <p:par>
                                <p:cTn id="49" presetID="1" presetClass="entr"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0" grpId="0" animBg="1"/>
      <p:bldP spid="17" grpId="0" animBg="1"/>
      <p:bldP spid="12" grpId="0" animBg="1"/>
      <p:bldP spid="12" grpId="1" animBg="1"/>
      <p:bldP spid="12" grpId="2" animBg="1"/>
      <p:bldP spid="14"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 y="-71717"/>
            <a:ext cx="12344400" cy="7010400"/>
          </a:xfrm>
          <a:prstGeom prst="rect">
            <a:avLst/>
          </a:prstGeom>
        </p:spPr>
      </p:pic>
      <p:sp>
        <p:nvSpPr>
          <p:cNvPr id="2" name="TextBox 1">
            <a:extLst>
              <a:ext uri="{FF2B5EF4-FFF2-40B4-BE49-F238E27FC236}">
                <a16:creationId xmlns:a16="http://schemas.microsoft.com/office/drawing/2014/main" id="{64C3ADBA-04CC-F3A9-CBAB-5B390A9CEF02}"/>
              </a:ext>
            </a:extLst>
          </p:cNvPr>
          <p:cNvSpPr txBox="1"/>
          <p:nvPr/>
        </p:nvSpPr>
        <p:spPr>
          <a:xfrm>
            <a:off x="663387" y="564776"/>
            <a:ext cx="11089342" cy="954107"/>
          </a:xfrm>
          <a:prstGeom prst="rect">
            <a:avLst/>
          </a:prstGeom>
          <a:noFill/>
        </p:spPr>
        <p:txBody>
          <a:bodyPr wrap="square" rtlCol="0">
            <a:spAutoFit/>
          </a:bodyPr>
          <a:lstStyle/>
          <a:p>
            <a:r>
              <a:rPr lang="en-US" sz="2800" b="1" i="1" u="sng" dirty="0" err="1">
                <a:solidFill>
                  <a:srgbClr val="FFFF00"/>
                </a:solidFill>
                <a:latin typeface="Times New Roman" panose="02020603050405020304" pitchFamily="18" charset="0"/>
                <a:cs typeface="Times New Roman" panose="02020603050405020304" pitchFamily="18" charset="0"/>
              </a:rPr>
              <a:t>Định</a:t>
            </a:r>
            <a:r>
              <a:rPr lang="en-US" sz="2800" b="1" i="1" u="sng" dirty="0">
                <a:solidFill>
                  <a:srgbClr val="FFFF00"/>
                </a:solidFill>
                <a:latin typeface="Times New Roman" panose="02020603050405020304" pitchFamily="18" charset="0"/>
                <a:cs typeface="Times New Roman" panose="02020603050405020304" pitchFamily="18" charset="0"/>
              </a:rPr>
              <a:t> </a:t>
            </a:r>
            <a:r>
              <a:rPr lang="en-US" sz="2800" b="1" i="1" u="sng" dirty="0" err="1">
                <a:solidFill>
                  <a:srgbClr val="FFFF00"/>
                </a:solidFill>
                <a:latin typeface="Times New Roman" panose="02020603050405020304" pitchFamily="18" charset="0"/>
                <a:cs typeface="Times New Roman" panose="02020603050405020304" pitchFamily="18" charset="0"/>
              </a:rPr>
              <a:t>nghĩa</a:t>
            </a:r>
            <a:r>
              <a:rPr lang="en-US" sz="2800" b="1" i="1" u="sng" dirty="0">
                <a:solidFill>
                  <a:srgbClr val="FFFF00"/>
                </a:solidFill>
                <a:latin typeface="Times New Roman" panose="02020603050405020304" pitchFamily="18" charset="0"/>
                <a:cs typeface="Times New Roman" panose="02020603050405020304" pitchFamily="18" charset="0"/>
              </a:rPr>
              <a:t>: </a:t>
            </a:r>
            <a:r>
              <a:rPr lang="en-US" sz="2800" b="1" i="1" dirty="0">
                <a:solidFill>
                  <a:schemeClr val="bg1"/>
                </a:solidFill>
                <a:latin typeface="Times New Roman" panose="02020603050405020304" pitchFamily="18" charset="0"/>
                <a:cs typeface="Times New Roman" panose="02020603050405020304" pitchFamily="18" charset="0"/>
              </a:rPr>
              <a:t>Hai tam </a:t>
            </a:r>
            <a:r>
              <a:rPr lang="en-US" sz="2800" b="1" i="1" dirty="0" err="1">
                <a:solidFill>
                  <a:schemeClr val="bg1"/>
                </a:solidFill>
                <a:latin typeface="Times New Roman" panose="02020603050405020304" pitchFamily="18" charset="0"/>
                <a:cs typeface="Times New Roman" panose="02020603050405020304" pitchFamily="18" charset="0"/>
              </a:rPr>
              <a:t>giác</a:t>
            </a:r>
            <a:r>
              <a:rPr lang="en-US" sz="2800" b="1" i="1" dirty="0">
                <a:solidFill>
                  <a:schemeClr val="bg1"/>
                </a:solidFill>
                <a:latin typeface="Times New Roman" panose="02020603050405020304" pitchFamily="18" charset="0"/>
                <a:cs typeface="Times New Roman" panose="02020603050405020304" pitchFamily="18" charset="0"/>
              </a:rPr>
              <a:t> ABC </a:t>
            </a:r>
            <a:r>
              <a:rPr lang="en-US" sz="2800" b="1" i="1" dirty="0" err="1">
                <a:solidFill>
                  <a:schemeClr val="bg1"/>
                </a:solidFill>
                <a:latin typeface="Times New Roman" panose="02020603050405020304" pitchFamily="18" charset="0"/>
                <a:cs typeface="Times New Roman" panose="02020603050405020304" pitchFamily="18" charset="0"/>
              </a:rPr>
              <a:t>và</a:t>
            </a:r>
            <a:r>
              <a:rPr lang="en-US" sz="2800" b="1" i="1" dirty="0">
                <a:solidFill>
                  <a:schemeClr val="bg1"/>
                </a:solidFill>
                <a:latin typeface="Times New Roman" panose="02020603050405020304" pitchFamily="18" charset="0"/>
                <a:cs typeface="Times New Roman" panose="02020603050405020304" pitchFamily="18" charset="0"/>
              </a:rPr>
              <a:t> A’B’C’ </a:t>
            </a:r>
            <a:r>
              <a:rPr lang="en-US" sz="2800" b="1" i="1" dirty="0" err="1">
                <a:solidFill>
                  <a:schemeClr val="bg1"/>
                </a:solidFill>
                <a:latin typeface="Times New Roman" panose="02020603050405020304" pitchFamily="18" charset="0"/>
                <a:cs typeface="Times New Roman" panose="02020603050405020304" pitchFamily="18" charset="0"/>
              </a:rPr>
              <a:t>bằng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nhau</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nếu</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chúng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có</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các</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cạnh</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tương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ứng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bằng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nhau</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và</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các</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góc</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tương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ứng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bằng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nhau</a:t>
            </a:r>
            <a:r>
              <a:rPr lang="en-US" sz="2800" b="1" i="1" dirty="0">
                <a:solidFill>
                  <a:schemeClr val="bg1"/>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3594340-2288-BB88-57B3-85E9894D8E4B}"/>
                  </a:ext>
                </a:extLst>
              </p:cNvPr>
              <p:cNvSpPr txBox="1"/>
              <p:nvPr/>
            </p:nvSpPr>
            <p:spPr>
              <a:xfrm>
                <a:off x="2039471" y="2384612"/>
                <a:ext cx="5311967" cy="11190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solidFill>
                                <a:schemeClr val="bg1"/>
                              </a:solidFill>
                              <a:latin typeface="Cambria Math" panose="02040503050406030204" pitchFamily="18" charset="0"/>
                            </a:rPr>
                          </m:ctrlPr>
                        </m:dPr>
                        <m:e>
                          <m:eqArr>
                            <m:eqArrPr>
                              <m:ctrlPr>
                                <a:rPr lang="en-US" sz="2800" i="1" smtClean="0">
                                  <a:solidFill>
                                    <a:schemeClr val="bg1"/>
                                  </a:solidFill>
                                  <a:latin typeface="Cambria Math" panose="02040503050406030204" pitchFamily="18" charset="0"/>
                                </a:rPr>
                              </m:ctrlPr>
                            </m:eqArrPr>
                            <m:e>
                              <m:r>
                                <a:rPr lang="en-US" sz="2800" b="0" i="1" smtClean="0">
                                  <a:solidFill>
                                    <a:schemeClr val="bg1"/>
                                  </a:solidFill>
                                  <a:latin typeface="Cambria Math" panose="02040503050406030204" pitchFamily="18" charset="0"/>
                                </a:rPr>
                                <m:t>𝐴𝐵</m:t>
                              </m:r>
                              <m:r>
                                <a:rPr lang="en-US" sz="2800" b="0" i="1" smtClean="0">
                                  <a:solidFill>
                                    <a:schemeClr val="bg1"/>
                                  </a:solidFill>
                                  <a:latin typeface="Cambria Math" panose="02040503050406030204" pitchFamily="18" charset="0"/>
                                </a:rPr>
                                <m:t>=</m:t>
                              </m:r>
                              <m:sSup>
                                <m:sSupPr>
                                  <m:ctrlPr>
                                    <a:rPr lang="en-US" sz="2800" b="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𝐴</m:t>
                                  </m:r>
                                </m:e>
                                <m:sup>
                                  <m:r>
                                    <a:rPr lang="en-US" sz="2800" b="0" i="1" smtClean="0">
                                      <a:solidFill>
                                        <a:schemeClr val="bg1"/>
                                      </a:solidFill>
                                      <a:latin typeface="Cambria Math" panose="02040503050406030204" pitchFamily="18" charset="0"/>
                                    </a:rPr>
                                    <m:t>′</m:t>
                                  </m:r>
                                </m:sup>
                              </m:sSup>
                              <m:sSup>
                                <m:sSupPr>
                                  <m:ctrlPr>
                                    <a:rPr lang="en-US" sz="2800" b="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𝐵</m:t>
                                  </m:r>
                                </m:e>
                                <m:sup>
                                  <m:r>
                                    <a:rPr lang="en-US" sz="2800" b="0" i="1" smtClean="0">
                                      <a:solidFill>
                                        <a:schemeClr val="bg1"/>
                                      </a:solidFill>
                                      <a:latin typeface="Cambria Math" panose="02040503050406030204" pitchFamily="18" charset="0"/>
                                    </a:rPr>
                                    <m:t>′</m:t>
                                  </m:r>
                                </m:sup>
                              </m:sSup>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𝐴𝐶</m:t>
                              </m:r>
                              <m:r>
                                <a:rPr lang="en-US" sz="2800" b="0" i="1" smtClean="0">
                                  <a:solidFill>
                                    <a:schemeClr val="bg1"/>
                                  </a:solidFill>
                                  <a:latin typeface="Cambria Math" panose="02040503050406030204" pitchFamily="18" charset="0"/>
                                </a:rPr>
                                <m:t>=</m:t>
                              </m:r>
                              <m:sSup>
                                <m:sSupPr>
                                  <m:ctrlPr>
                                    <a:rPr lang="en-US" sz="2800" b="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𝐴</m:t>
                                  </m:r>
                                </m:e>
                                <m:sup>
                                  <m:r>
                                    <a:rPr lang="en-US" sz="2800" b="0" i="1" smtClean="0">
                                      <a:solidFill>
                                        <a:schemeClr val="bg1"/>
                                      </a:solidFill>
                                      <a:latin typeface="Cambria Math" panose="02040503050406030204" pitchFamily="18" charset="0"/>
                                    </a:rPr>
                                    <m:t>′</m:t>
                                  </m:r>
                                </m:sup>
                              </m:sSup>
                              <m:sSup>
                                <m:sSupPr>
                                  <m:ctrlPr>
                                    <a:rPr lang="en-US" sz="2800" b="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𝐶</m:t>
                                  </m:r>
                                </m:e>
                                <m:sup>
                                  <m:r>
                                    <a:rPr lang="en-US" sz="2800" b="0" i="1" smtClean="0">
                                      <a:solidFill>
                                        <a:schemeClr val="bg1"/>
                                      </a:solidFill>
                                      <a:latin typeface="Cambria Math" panose="02040503050406030204" pitchFamily="18" charset="0"/>
                                    </a:rPr>
                                    <m:t>′</m:t>
                                  </m:r>
                                </m:sup>
                              </m:sSup>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𝐵𝐶</m:t>
                              </m:r>
                              <m:r>
                                <a:rPr lang="en-US" sz="2800" b="0" i="1" smtClean="0">
                                  <a:solidFill>
                                    <a:schemeClr val="bg1"/>
                                  </a:solidFill>
                                  <a:latin typeface="Cambria Math" panose="02040503050406030204" pitchFamily="18" charset="0"/>
                                </a:rPr>
                                <m:t>=</m:t>
                              </m:r>
                              <m:sSup>
                                <m:sSupPr>
                                  <m:ctrlPr>
                                    <a:rPr lang="en-US" sz="2800" b="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𝐵</m:t>
                                  </m:r>
                                </m:e>
                                <m:sup>
                                  <m:r>
                                    <a:rPr lang="en-US" sz="2800" b="0" i="1" smtClean="0">
                                      <a:solidFill>
                                        <a:schemeClr val="bg1"/>
                                      </a:solidFill>
                                      <a:latin typeface="Cambria Math" panose="02040503050406030204" pitchFamily="18" charset="0"/>
                                    </a:rPr>
                                    <m:t>′</m:t>
                                  </m:r>
                                </m:sup>
                              </m:sSup>
                              <m:r>
                                <a:rPr lang="en-US" sz="2800" b="0" i="1" smtClean="0">
                                  <a:solidFill>
                                    <a:schemeClr val="bg1"/>
                                  </a:solidFill>
                                  <a:latin typeface="Cambria Math" panose="02040503050406030204" pitchFamily="18" charset="0"/>
                                </a:rPr>
                                <m:t>𝐶</m:t>
                              </m:r>
                              <m:r>
                                <a:rPr lang="en-US" sz="2800" b="0" i="1" smtClean="0">
                                  <a:solidFill>
                                    <a:schemeClr val="bg1"/>
                                  </a:solidFill>
                                  <a:latin typeface="Cambria Math" panose="02040503050406030204" pitchFamily="18" charset="0"/>
                                </a:rPr>
                                <m:t>′</m:t>
                              </m:r>
                            </m:e>
                            <m:e>
                              <m:acc>
                                <m:accPr>
                                  <m:chr m:val="̂"/>
                                  <m:ctrlPr>
                                    <a:rPr lang="en-US" sz="2800" i="1" smtClean="0">
                                      <a:solidFill>
                                        <a:schemeClr val="bg1"/>
                                      </a:solidFill>
                                      <a:latin typeface="Cambria Math" panose="02040503050406030204" pitchFamily="18" charset="0"/>
                                    </a:rPr>
                                  </m:ctrlPr>
                                </m:accPr>
                                <m:e>
                                  <m:r>
                                    <a:rPr lang="en-US" sz="2800" b="0" i="1" smtClean="0">
                                      <a:solidFill>
                                        <a:schemeClr val="bg1"/>
                                      </a:solidFill>
                                      <a:latin typeface="Cambria Math" panose="02040503050406030204" pitchFamily="18" charset="0"/>
                                    </a:rPr>
                                    <m:t>𝐴</m:t>
                                  </m:r>
                                </m:e>
                              </m:acc>
                              <m:r>
                                <a:rPr lang="en-US" sz="2800" b="0" i="1" smtClean="0">
                                  <a:solidFill>
                                    <a:schemeClr val="bg1"/>
                                  </a:solidFill>
                                  <a:latin typeface="Cambria Math" panose="02040503050406030204" pitchFamily="18" charset="0"/>
                                </a:rPr>
                                <m:t>=</m:t>
                              </m:r>
                              <m:acc>
                                <m:accPr>
                                  <m:chr m:val="̂"/>
                                  <m:ctrlPr>
                                    <a:rPr lang="en-US" sz="2800" b="0" i="1" smtClean="0">
                                      <a:solidFill>
                                        <a:schemeClr val="bg1"/>
                                      </a:solidFill>
                                      <a:latin typeface="Cambria Math" panose="02040503050406030204" pitchFamily="18" charset="0"/>
                                    </a:rPr>
                                  </m:ctrlPr>
                                </m:accPr>
                                <m:e>
                                  <m:r>
                                    <a:rPr lang="en-US" sz="2800" b="0" i="1" smtClean="0">
                                      <a:solidFill>
                                        <a:schemeClr val="bg1"/>
                                      </a:solidFill>
                                      <a:latin typeface="Cambria Math" panose="02040503050406030204" pitchFamily="18" charset="0"/>
                                    </a:rPr>
                                    <m:t>𝐴</m:t>
                                  </m:r>
                                  <m:r>
                                    <a:rPr lang="en-US" sz="2800" b="0" i="1" smtClean="0">
                                      <a:solidFill>
                                        <a:schemeClr val="bg1"/>
                                      </a:solidFill>
                                      <a:latin typeface="Cambria Math" panose="02040503050406030204" pitchFamily="18" charset="0"/>
                                    </a:rPr>
                                    <m:t>′</m:t>
                                  </m:r>
                                </m:e>
                              </m:acc>
                              <m:r>
                                <a:rPr lang="en-US" sz="2800" b="0" i="1" smtClean="0">
                                  <a:solidFill>
                                    <a:schemeClr val="bg1"/>
                                  </a:solidFill>
                                  <a:latin typeface="Cambria Math" panose="02040503050406030204" pitchFamily="18" charset="0"/>
                                </a:rPr>
                                <m:t>, </m:t>
                              </m:r>
                              <m:acc>
                                <m:accPr>
                                  <m:chr m:val="̂"/>
                                  <m:ctrlPr>
                                    <a:rPr lang="en-US" sz="2800" b="0" i="1" smtClean="0">
                                      <a:solidFill>
                                        <a:schemeClr val="bg1"/>
                                      </a:solidFill>
                                      <a:latin typeface="Cambria Math" panose="02040503050406030204" pitchFamily="18" charset="0"/>
                                    </a:rPr>
                                  </m:ctrlPr>
                                </m:accPr>
                                <m:e>
                                  <m:r>
                                    <a:rPr lang="en-US" sz="2800" b="0" i="1" smtClean="0">
                                      <a:solidFill>
                                        <a:schemeClr val="bg1"/>
                                      </a:solidFill>
                                      <a:latin typeface="Cambria Math" panose="02040503050406030204" pitchFamily="18" charset="0"/>
                                    </a:rPr>
                                    <m:t>𝐵</m:t>
                                  </m:r>
                                </m:e>
                              </m:acc>
                              <m:r>
                                <a:rPr lang="en-US" sz="2800" b="0" i="1" smtClean="0">
                                  <a:solidFill>
                                    <a:schemeClr val="bg1"/>
                                  </a:solidFill>
                                  <a:latin typeface="Cambria Math" panose="02040503050406030204" pitchFamily="18" charset="0"/>
                                </a:rPr>
                                <m:t>= </m:t>
                              </m:r>
                              <m:acc>
                                <m:accPr>
                                  <m:chr m:val="̂"/>
                                  <m:ctrlPr>
                                    <a:rPr lang="en-US" sz="2800" b="0" i="1" smtClean="0">
                                      <a:solidFill>
                                        <a:schemeClr val="bg1"/>
                                      </a:solidFill>
                                      <a:latin typeface="Cambria Math" panose="02040503050406030204" pitchFamily="18" charset="0"/>
                                    </a:rPr>
                                  </m:ctrlPr>
                                </m:accPr>
                                <m:e>
                                  <m:r>
                                    <a:rPr lang="en-US" sz="2800" b="0" i="1" smtClean="0">
                                      <a:solidFill>
                                        <a:schemeClr val="bg1"/>
                                      </a:solidFill>
                                      <a:latin typeface="Cambria Math" panose="02040503050406030204" pitchFamily="18" charset="0"/>
                                    </a:rPr>
                                    <m:t>𝐵</m:t>
                                  </m:r>
                                  <m:r>
                                    <a:rPr lang="en-US" sz="2800" b="0" i="1" smtClean="0">
                                      <a:solidFill>
                                        <a:schemeClr val="bg1"/>
                                      </a:solidFill>
                                      <a:latin typeface="Cambria Math" panose="02040503050406030204" pitchFamily="18" charset="0"/>
                                    </a:rPr>
                                    <m:t>′</m:t>
                                  </m:r>
                                </m:e>
                              </m:acc>
                              <m:r>
                                <a:rPr lang="en-US" sz="2800" b="0" i="1" smtClean="0">
                                  <a:solidFill>
                                    <a:schemeClr val="bg1"/>
                                  </a:solidFill>
                                  <a:latin typeface="Cambria Math" panose="02040503050406030204" pitchFamily="18" charset="0"/>
                                </a:rPr>
                                <m:t>, </m:t>
                              </m:r>
                              <m:acc>
                                <m:accPr>
                                  <m:chr m:val="̂"/>
                                  <m:ctrlPr>
                                    <a:rPr lang="en-US" sz="2800" b="0" i="1" smtClean="0">
                                      <a:solidFill>
                                        <a:schemeClr val="bg1"/>
                                      </a:solidFill>
                                      <a:latin typeface="Cambria Math" panose="02040503050406030204" pitchFamily="18" charset="0"/>
                                    </a:rPr>
                                  </m:ctrlPr>
                                </m:accPr>
                                <m:e>
                                  <m:r>
                                    <a:rPr lang="en-US" sz="2800" b="0" i="1" smtClean="0">
                                      <a:solidFill>
                                        <a:schemeClr val="bg1"/>
                                      </a:solidFill>
                                      <a:latin typeface="Cambria Math" panose="02040503050406030204" pitchFamily="18" charset="0"/>
                                    </a:rPr>
                                    <m:t>𝐶</m:t>
                                  </m:r>
                                </m:e>
                              </m:acc>
                              <m:r>
                                <a:rPr lang="en-US" sz="2800" b="0" i="1" smtClean="0">
                                  <a:solidFill>
                                    <a:schemeClr val="bg1"/>
                                  </a:solidFill>
                                  <a:latin typeface="Cambria Math" panose="02040503050406030204" pitchFamily="18" charset="0"/>
                                </a:rPr>
                                <m:t>= </m:t>
                              </m:r>
                              <m:acc>
                                <m:accPr>
                                  <m:chr m:val="̂"/>
                                  <m:ctrlPr>
                                    <a:rPr lang="en-US" sz="2800" b="0" i="1" smtClean="0">
                                      <a:solidFill>
                                        <a:schemeClr val="bg1"/>
                                      </a:solidFill>
                                      <a:latin typeface="Cambria Math" panose="02040503050406030204" pitchFamily="18" charset="0"/>
                                    </a:rPr>
                                  </m:ctrlPr>
                                </m:accPr>
                                <m:e>
                                  <m:r>
                                    <a:rPr lang="en-US" sz="2800" b="0" i="1" smtClean="0">
                                      <a:solidFill>
                                        <a:schemeClr val="bg1"/>
                                      </a:solidFill>
                                      <a:latin typeface="Cambria Math" panose="02040503050406030204" pitchFamily="18" charset="0"/>
                                    </a:rPr>
                                    <m:t>𝐶</m:t>
                                  </m:r>
                                  <m:r>
                                    <a:rPr lang="en-US" sz="2800" b="0" i="1" smtClean="0">
                                      <a:solidFill>
                                        <a:schemeClr val="bg1"/>
                                      </a:solidFill>
                                      <a:latin typeface="Cambria Math" panose="02040503050406030204" pitchFamily="18" charset="0"/>
                                    </a:rPr>
                                    <m:t>′</m:t>
                                  </m:r>
                                </m:e>
                              </m:acc>
                              <m:r>
                                <a:rPr lang="vi-VN" sz="2800" b="0" i="1" smtClean="0">
                                  <a:solidFill>
                                    <a:schemeClr val="bg1"/>
                                  </a:solidFill>
                                  <a:latin typeface="Cambria Math" panose="02040503050406030204" pitchFamily="18" charset="0"/>
                                </a:rPr>
                                <m:t>                    </m:t>
                              </m:r>
                            </m:e>
                          </m:eqArr>
                        </m:e>
                      </m:d>
                    </m:oMath>
                  </m:oMathPara>
                </a14:m>
                <a:endParaRPr lang="en-US" sz="2800" dirty="0">
                  <a:solidFill>
                    <a:schemeClr val="bg1"/>
                  </a:solidFill>
                </a:endParaRPr>
              </a:p>
            </p:txBody>
          </p:sp>
        </mc:Choice>
        <mc:Fallback xmlns="">
          <p:sp>
            <p:nvSpPr>
              <p:cNvPr id="6" name="TextBox 5">
                <a:extLst>
                  <a:ext uri="{FF2B5EF4-FFF2-40B4-BE49-F238E27FC236}">
                    <a16:creationId xmlns:a16="http://schemas.microsoft.com/office/drawing/2014/main" id="{73594340-2288-BB88-57B3-85E9894D8E4B}"/>
                  </a:ext>
                </a:extLst>
              </p:cNvPr>
              <p:cNvSpPr txBox="1">
                <a:spLocks noRot="1" noChangeAspect="1" noMove="1" noResize="1" noEditPoints="1" noAdjustHandles="1" noChangeArrowheads="1" noChangeShapeType="1" noTextEdit="1"/>
              </p:cNvSpPr>
              <p:nvPr/>
            </p:nvSpPr>
            <p:spPr>
              <a:xfrm>
                <a:off x="2039471" y="2384612"/>
                <a:ext cx="5311967" cy="11190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49DD7A9-B05E-209C-D800-D38EC5FD5878}"/>
                  </a:ext>
                </a:extLst>
              </p:cNvPr>
              <p:cNvSpPr txBox="1"/>
              <p:nvPr/>
            </p:nvSpPr>
            <p:spPr>
              <a:xfrm>
                <a:off x="663387" y="1686440"/>
                <a:ext cx="11089342" cy="523220"/>
              </a:xfrm>
              <a:prstGeom prst="rect">
                <a:avLst/>
              </a:prstGeom>
              <a:noFill/>
            </p:spPr>
            <p:txBody>
              <a:bodyPr wrap="square" rtlCol="0">
                <a:spAutoFit/>
              </a:bodyPr>
              <a:lstStyle/>
              <a:p>
                <a:r>
                  <a:rPr lang="en-US" sz="2800" b="1" i="1" u="sng" dirty="0">
                    <a:solidFill>
                      <a:srgbClr val="FFFF00"/>
                    </a:solidFill>
                    <a:latin typeface="Times New Roman" panose="02020603050405020304" pitchFamily="18" charset="0"/>
                    <a:cs typeface="Times New Roman" panose="02020603050405020304" pitchFamily="18" charset="0"/>
                  </a:rPr>
                  <a:t>Kí </a:t>
                </a:r>
                <a:r>
                  <a:rPr lang="en-US" sz="2800" b="1" i="1" u="sng" dirty="0" err="1">
                    <a:solidFill>
                      <a:srgbClr val="FFFF00"/>
                    </a:solidFill>
                    <a:latin typeface="Times New Roman" panose="02020603050405020304" pitchFamily="18" charset="0"/>
                    <a:cs typeface="Times New Roman" panose="02020603050405020304" pitchFamily="18" charset="0"/>
                  </a:rPr>
                  <a:t>hiệu</a:t>
                </a:r>
                <a:r>
                  <a:rPr lang="en-US" sz="2800" b="1" i="1" u="sng" dirty="0">
                    <a:solidFill>
                      <a:srgbClr val="FFFF00"/>
                    </a:solidFill>
                    <a:latin typeface="Times New Roman" panose="02020603050405020304" pitchFamily="18" charset="0"/>
                    <a:cs typeface="Times New Roman" panose="02020603050405020304" pitchFamily="18" charset="0"/>
                  </a:rPr>
                  <a:t>:</a:t>
                </a:r>
                <a14:m>
                  <m:oMath xmlns:m="http://schemas.openxmlformats.org/officeDocument/2006/math">
                    <m:r>
                      <a:rPr lang="en-US" sz="28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𝑨𝑩𝑪</m:t>
                    </m:r>
                    <m:r>
                      <a:rPr lang="en-US" sz="28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sz="28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𝑨</m:t>
                        </m:r>
                      </m:e>
                      <m:sup>
                        <m:r>
                          <a:rPr lang="en-US" sz="28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sz="28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𝑩</m:t>
                        </m:r>
                      </m:e>
                      <m:sup>
                        <m:r>
                          <a:rPr lang="en-US" sz="28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sz="28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𝑪</m:t>
                    </m:r>
                    <m:r>
                      <a:rPr lang="en-US" sz="28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800" b="1" i="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F49DD7A9-B05E-209C-D800-D38EC5FD5878}"/>
                  </a:ext>
                </a:extLst>
              </p:cNvPr>
              <p:cNvSpPr txBox="1">
                <a:spLocks noRot="1" noChangeAspect="1" noMove="1" noResize="1" noEditPoints="1" noAdjustHandles="1" noChangeArrowheads="1" noChangeShapeType="1" noTextEdit="1"/>
              </p:cNvSpPr>
              <p:nvPr/>
            </p:nvSpPr>
            <p:spPr>
              <a:xfrm>
                <a:off x="663387" y="1686440"/>
                <a:ext cx="11089342" cy="523220"/>
              </a:xfrm>
              <a:prstGeom prst="rect">
                <a:avLst/>
              </a:prstGeom>
              <a:blipFill>
                <a:blip r:embed="rId4"/>
                <a:stretch>
                  <a:fillRect l="-1154" t="-12941" b="-32941"/>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id="{5F506CD5-855A-7DB4-4E2D-6676B1C01A5E}"/>
              </a:ext>
            </a:extLst>
          </p:cNvPr>
          <p:cNvSpPr txBox="1"/>
          <p:nvPr/>
        </p:nvSpPr>
        <p:spPr>
          <a:xfrm>
            <a:off x="1255058" y="2635041"/>
            <a:ext cx="977153" cy="584775"/>
          </a:xfrm>
          <a:prstGeom prst="rect">
            <a:avLst/>
          </a:prstGeom>
          <a:noFill/>
        </p:spPr>
        <p:txBody>
          <a:bodyPr wrap="square" rtlCol="0">
            <a:spAutoFit/>
          </a:bodyPr>
          <a:lstStyle/>
          <a:p>
            <a:r>
              <a:rPr lang="en-US" sz="3200" b="1" dirty="0">
                <a:solidFill>
                  <a:schemeClr val="bg1"/>
                </a:solidFill>
                <a:sym typeface="Wingdings" panose="05000000000000000000" pitchFamily="2" charset="2"/>
              </a:rPr>
              <a:t> </a:t>
            </a:r>
            <a:endParaRPr lang="en-US" sz="3200" b="1" dirty="0">
              <a:solidFill>
                <a:schemeClr val="bg1"/>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2BD4816-6F2F-4C12-E3B4-229C537B311E}"/>
                  </a:ext>
                </a:extLst>
              </p:cNvPr>
              <p:cNvSpPr txBox="1"/>
              <p:nvPr/>
            </p:nvSpPr>
            <p:spPr>
              <a:xfrm>
                <a:off x="663387" y="4016187"/>
                <a:ext cx="11089342" cy="2533001"/>
              </a:xfrm>
              <a:prstGeom prst="rect">
                <a:avLst/>
              </a:prstGeom>
              <a:noFill/>
            </p:spPr>
            <p:txBody>
              <a:bodyPr wrap="square" rtlCol="0">
                <a:spAutoFit/>
              </a:bodyPr>
              <a:lstStyle/>
              <a:p>
                <a:r>
                  <a:rPr lang="en-US" sz="2800" b="1" i="1" u="sng" dirty="0">
                    <a:solidFill>
                      <a:srgbClr val="FFFF00"/>
                    </a:solidFill>
                    <a:latin typeface="Times New Roman" panose="02020603050405020304" pitchFamily="18" charset="0"/>
                    <a:cs typeface="Times New Roman" panose="02020603050405020304" pitchFamily="18" charset="0"/>
                  </a:rPr>
                  <a:t>Khí </a:t>
                </a:r>
                <a:r>
                  <a:rPr lang="en-US" sz="2800" b="1" i="1" u="sng" dirty="0" err="1">
                    <a:solidFill>
                      <a:srgbClr val="FFFF00"/>
                    </a:solidFill>
                    <a:latin typeface="Times New Roman" panose="02020603050405020304" pitchFamily="18" charset="0"/>
                    <a:cs typeface="Times New Roman" panose="02020603050405020304" pitchFamily="18" charset="0"/>
                  </a:rPr>
                  <a:t>đó</a:t>
                </a:r>
                <a:r>
                  <a:rPr lang="en-US" sz="2800" b="1" i="1" u="sng" dirty="0">
                    <a:solidFill>
                      <a:srgbClr val="FFFF00"/>
                    </a:solidFill>
                    <a:latin typeface="Times New Roman" panose="02020603050405020304" pitchFamily="18" charset="0"/>
                    <a:cs typeface="Times New Roman" panose="02020603050405020304" pitchFamily="18" charset="0"/>
                  </a:rPr>
                  <a:t>: </a:t>
                </a:r>
                <a:endParaRPr lang="en-US" sz="2800" b="1" i="1"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2800" b="1" i="1" dirty="0">
                    <a:solidFill>
                      <a:schemeClr val="bg1"/>
                    </a:solidFill>
                    <a:latin typeface="Times New Roman" panose="02020603050405020304" pitchFamily="18" charset="0"/>
                    <a:cs typeface="Times New Roman" panose="02020603050405020304" pitchFamily="18" charset="0"/>
                  </a:rPr>
                  <a:t>+ Hai đỉnh A và A’ ( B và B’, C và C’) là hai đỉnh tương ứng.</a:t>
                </a:r>
              </a:p>
              <a:p>
                <a:pPr>
                  <a:lnSpc>
                    <a:spcPct val="150000"/>
                  </a:lnSpc>
                </a:pPr>
                <a:r>
                  <a:rPr lang="en-US" sz="2800" b="1" i="1" dirty="0">
                    <a:solidFill>
                      <a:schemeClr val="bg1"/>
                    </a:solidFill>
                    <a:latin typeface="Times New Roman" panose="02020603050405020304" pitchFamily="18" charset="0"/>
                    <a:cs typeface="Times New Roman" panose="02020603050405020304" pitchFamily="18" charset="0"/>
                  </a:rPr>
                  <a:t>+ Hai góc </a:t>
                </a:r>
                <a14:m>
                  <m:oMath xmlns:m="http://schemas.openxmlformats.org/officeDocument/2006/math">
                    <m:acc>
                      <m:accPr>
                        <m:chr m:val="̂"/>
                        <m:ctrlPr>
                          <a:rPr lang="en-US" sz="2800" b="1" i="1" smtClean="0">
                            <a:solidFill>
                              <a:schemeClr val="bg1"/>
                            </a:solidFill>
                            <a:latin typeface="Cambria Math" panose="02040503050406030204" pitchFamily="18" charset="0"/>
                            <a:cs typeface="Times New Roman" panose="02020603050405020304" pitchFamily="18" charset="0"/>
                          </a:rPr>
                        </m:ctrlPr>
                      </m:accPr>
                      <m:e>
                        <m:r>
                          <a:rPr lang="en-US" sz="2800" b="1" i="1" smtClean="0">
                            <a:solidFill>
                              <a:schemeClr val="bg1"/>
                            </a:solidFill>
                            <a:latin typeface="Cambria Math" panose="02040503050406030204" pitchFamily="18" charset="0"/>
                            <a:cs typeface="Times New Roman" panose="02020603050405020304" pitchFamily="18" charset="0"/>
                          </a:rPr>
                          <m:t>𝑨</m:t>
                        </m:r>
                      </m:e>
                    </m:acc>
                    <m:r>
                      <a:rPr lang="en-US" sz="2800" b="1" i="1" smtClean="0">
                        <a:solidFill>
                          <a:schemeClr val="bg1"/>
                        </a:solidFill>
                        <a:latin typeface="Cambria Math" panose="02040503050406030204" pitchFamily="18" charset="0"/>
                        <a:cs typeface="Times New Roman" panose="02020603050405020304" pitchFamily="18" charset="0"/>
                      </a:rPr>
                      <m:t> </m:t>
                    </m:r>
                    <m:r>
                      <a:rPr lang="en-US" sz="2800" b="1" i="1" smtClean="0">
                        <a:solidFill>
                          <a:schemeClr val="bg1"/>
                        </a:solidFill>
                        <a:latin typeface="Cambria Math" panose="02040503050406030204" pitchFamily="18" charset="0"/>
                        <a:cs typeface="Times New Roman" panose="02020603050405020304" pitchFamily="18" charset="0"/>
                      </a:rPr>
                      <m:t>𝒗</m:t>
                    </m:r>
                    <m:r>
                      <a:rPr lang="en-US" sz="2800" b="1" i="1" smtClean="0">
                        <a:solidFill>
                          <a:schemeClr val="bg1"/>
                        </a:solidFill>
                        <a:latin typeface="Cambria Math" panose="02040503050406030204" pitchFamily="18" charset="0"/>
                        <a:cs typeface="Times New Roman" panose="02020603050405020304" pitchFamily="18" charset="0"/>
                      </a:rPr>
                      <m:t>à </m:t>
                    </m:r>
                    <m:acc>
                      <m:accPr>
                        <m:chr m:val="̂"/>
                        <m:ctrlPr>
                          <a:rPr lang="en-US" sz="2800" b="1" i="1" smtClean="0">
                            <a:solidFill>
                              <a:schemeClr val="bg1"/>
                            </a:solidFill>
                            <a:latin typeface="Cambria Math" panose="02040503050406030204" pitchFamily="18" charset="0"/>
                            <a:cs typeface="Times New Roman" panose="02020603050405020304" pitchFamily="18" charset="0"/>
                          </a:rPr>
                        </m:ctrlPr>
                      </m:accPr>
                      <m:e>
                        <m:r>
                          <a:rPr lang="en-US" sz="2800" b="1" i="1" smtClean="0">
                            <a:solidFill>
                              <a:schemeClr val="bg1"/>
                            </a:solidFill>
                            <a:latin typeface="Cambria Math" panose="02040503050406030204" pitchFamily="18" charset="0"/>
                            <a:cs typeface="Times New Roman" panose="02020603050405020304" pitchFamily="18" charset="0"/>
                          </a:rPr>
                          <m:t>𝑨</m:t>
                        </m:r>
                        <m:r>
                          <a:rPr lang="en-US" sz="2800" b="1" i="1" smtClean="0">
                            <a:solidFill>
                              <a:schemeClr val="bg1"/>
                            </a:solidFill>
                            <a:latin typeface="Cambria Math" panose="02040503050406030204" pitchFamily="18" charset="0"/>
                            <a:cs typeface="Times New Roman" panose="02020603050405020304" pitchFamily="18" charset="0"/>
                          </a:rPr>
                          <m:t>′</m:t>
                        </m:r>
                      </m:e>
                    </m:acc>
                    <m:r>
                      <a:rPr lang="en-US" sz="2800" b="1" i="1" smtClean="0">
                        <a:solidFill>
                          <a:schemeClr val="bg1"/>
                        </a:solidFill>
                        <a:latin typeface="Cambria Math" panose="02040503050406030204" pitchFamily="18" charset="0"/>
                        <a:cs typeface="Times New Roman" panose="02020603050405020304" pitchFamily="18" charset="0"/>
                      </a:rPr>
                      <m:t> (</m:t>
                    </m:r>
                    <m:acc>
                      <m:accPr>
                        <m:chr m:val="̂"/>
                        <m:ctrlPr>
                          <a:rPr lang="en-US" sz="2800" b="1" i="1" smtClean="0">
                            <a:solidFill>
                              <a:schemeClr val="bg1"/>
                            </a:solidFill>
                            <a:latin typeface="Cambria Math" panose="02040503050406030204" pitchFamily="18" charset="0"/>
                            <a:cs typeface="Times New Roman" panose="02020603050405020304" pitchFamily="18" charset="0"/>
                          </a:rPr>
                        </m:ctrlPr>
                      </m:accPr>
                      <m:e>
                        <m:r>
                          <a:rPr lang="en-US" sz="2800" b="1" i="1" smtClean="0">
                            <a:solidFill>
                              <a:schemeClr val="bg1"/>
                            </a:solidFill>
                            <a:latin typeface="Cambria Math" panose="02040503050406030204" pitchFamily="18" charset="0"/>
                            <a:cs typeface="Times New Roman" panose="02020603050405020304" pitchFamily="18" charset="0"/>
                          </a:rPr>
                          <m:t>𝑩</m:t>
                        </m:r>
                      </m:e>
                    </m:acc>
                    <m:r>
                      <a:rPr lang="en-US" sz="2800" b="1" i="1" smtClean="0">
                        <a:solidFill>
                          <a:schemeClr val="bg1"/>
                        </a:solidFill>
                        <a:latin typeface="Cambria Math" panose="02040503050406030204" pitchFamily="18" charset="0"/>
                        <a:cs typeface="Times New Roman" panose="02020603050405020304" pitchFamily="18" charset="0"/>
                      </a:rPr>
                      <m:t> </m:t>
                    </m:r>
                    <m:r>
                      <a:rPr lang="en-US" sz="2800" b="1" i="1" smtClean="0">
                        <a:solidFill>
                          <a:schemeClr val="bg1"/>
                        </a:solidFill>
                        <a:latin typeface="Cambria Math" panose="02040503050406030204" pitchFamily="18" charset="0"/>
                        <a:cs typeface="Times New Roman" panose="02020603050405020304" pitchFamily="18" charset="0"/>
                      </a:rPr>
                      <m:t>𝒗</m:t>
                    </m:r>
                    <m:r>
                      <a:rPr lang="en-US" sz="2800" b="1" i="1" smtClean="0">
                        <a:solidFill>
                          <a:schemeClr val="bg1"/>
                        </a:solidFill>
                        <a:latin typeface="Cambria Math" panose="02040503050406030204" pitchFamily="18" charset="0"/>
                        <a:cs typeface="Times New Roman" panose="02020603050405020304" pitchFamily="18" charset="0"/>
                      </a:rPr>
                      <m:t>à </m:t>
                    </m:r>
                    <m:acc>
                      <m:accPr>
                        <m:chr m:val="̂"/>
                        <m:ctrlPr>
                          <a:rPr lang="en-US" sz="2800" b="1" i="1" smtClean="0">
                            <a:solidFill>
                              <a:schemeClr val="bg1"/>
                            </a:solidFill>
                            <a:latin typeface="Cambria Math" panose="02040503050406030204" pitchFamily="18" charset="0"/>
                            <a:cs typeface="Times New Roman" panose="02020603050405020304" pitchFamily="18" charset="0"/>
                          </a:rPr>
                        </m:ctrlPr>
                      </m:accPr>
                      <m:e>
                        <m:r>
                          <a:rPr lang="en-US" sz="2800" b="1" i="1" smtClean="0">
                            <a:solidFill>
                              <a:schemeClr val="bg1"/>
                            </a:solidFill>
                            <a:latin typeface="Cambria Math" panose="02040503050406030204" pitchFamily="18" charset="0"/>
                            <a:cs typeface="Times New Roman" panose="02020603050405020304" pitchFamily="18" charset="0"/>
                          </a:rPr>
                          <m:t>𝑩</m:t>
                        </m:r>
                        <m:r>
                          <a:rPr lang="en-US" sz="2800" b="1" i="1" smtClean="0">
                            <a:solidFill>
                              <a:schemeClr val="bg1"/>
                            </a:solidFill>
                            <a:latin typeface="Cambria Math" panose="02040503050406030204" pitchFamily="18" charset="0"/>
                            <a:cs typeface="Times New Roman" panose="02020603050405020304" pitchFamily="18" charset="0"/>
                          </a:rPr>
                          <m:t>′</m:t>
                        </m:r>
                      </m:e>
                    </m:acc>
                    <m:r>
                      <a:rPr lang="en-US" sz="2800" b="1" i="1" smtClean="0">
                        <a:solidFill>
                          <a:schemeClr val="bg1"/>
                        </a:solidFill>
                        <a:latin typeface="Cambria Math" panose="02040503050406030204" pitchFamily="18" charset="0"/>
                        <a:cs typeface="Times New Roman" panose="02020603050405020304" pitchFamily="18" charset="0"/>
                      </a:rPr>
                      <m:t>, </m:t>
                    </m:r>
                    <m:acc>
                      <m:accPr>
                        <m:chr m:val="̂"/>
                        <m:ctrlPr>
                          <a:rPr lang="en-US" sz="2800" b="1" i="1" smtClean="0">
                            <a:solidFill>
                              <a:schemeClr val="bg1"/>
                            </a:solidFill>
                            <a:latin typeface="Cambria Math" panose="02040503050406030204" pitchFamily="18" charset="0"/>
                            <a:cs typeface="Times New Roman" panose="02020603050405020304" pitchFamily="18" charset="0"/>
                          </a:rPr>
                        </m:ctrlPr>
                      </m:accPr>
                      <m:e>
                        <m:r>
                          <a:rPr lang="en-US" sz="2800" b="1" i="1" smtClean="0">
                            <a:solidFill>
                              <a:schemeClr val="bg1"/>
                            </a:solidFill>
                            <a:latin typeface="Cambria Math" panose="02040503050406030204" pitchFamily="18" charset="0"/>
                            <a:cs typeface="Times New Roman" panose="02020603050405020304" pitchFamily="18" charset="0"/>
                          </a:rPr>
                          <m:t>𝑪</m:t>
                        </m:r>
                      </m:e>
                    </m:acc>
                    <m:r>
                      <a:rPr lang="en-US" sz="2800" b="1" i="1" smtClean="0">
                        <a:solidFill>
                          <a:schemeClr val="bg1"/>
                        </a:solidFill>
                        <a:latin typeface="Cambria Math" panose="02040503050406030204" pitchFamily="18" charset="0"/>
                        <a:cs typeface="Times New Roman" panose="02020603050405020304" pitchFamily="18" charset="0"/>
                      </a:rPr>
                      <m:t> </m:t>
                    </m:r>
                    <m:r>
                      <a:rPr lang="en-US" sz="2800" b="1" i="1" smtClean="0">
                        <a:solidFill>
                          <a:schemeClr val="bg1"/>
                        </a:solidFill>
                        <a:latin typeface="Cambria Math" panose="02040503050406030204" pitchFamily="18" charset="0"/>
                        <a:cs typeface="Times New Roman" panose="02020603050405020304" pitchFamily="18" charset="0"/>
                      </a:rPr>
                      <m:t>𝒗</m:t>
                    </m:r>
                    <m:r>
                      <a:rPr lang="en-US" sz="2800" b="1" i="1" smtClean="0">
                        <a:solidFill>
                          <a:schemeClr val="bg1"/>
                        </a:solidFill>
                        <a:latin typeface="Cambria Math" panose="02040503050406030204" pitchFamily="18" charset="0"/>
                        <a:cs typeface="Times New Roman" panose="02020603050405020304" pitchFamily="18" charset="0"/>
                      </a:rPr>
                      <m:t>à </m:t>
                    </m:r>
                    <m:acc>
                      <m:accPr>
                        <m:chr m:val="̂"/>
                        <m:ctrlPr>
                          <a:rPr lang="en-US" sz="2800" b="1" i="1" smtClean="0">
                            <a:solidFill>
                              <a:schemeClr val="bg1"/>
                            </a:solidFill>
                            <a:latin typeface="Cambria Math" panose="02040503050406030204" pitchFamily="18" charset="0"/>
                            <a:cs typeface="Times New Roman" panose="02020603050405020304" pitchFamily="18" charset="0"/>
                          </a:rPr>
                        </m:ctrlPr>
                      </m:accPr>
                      <m:e>
                        <m:r>
                          <a:rPr lang="en-US" sz="2800" b="1" i="1" smtClean="0">
                            <a:solidFill>
                              <a:schemeClr val="bg1"/>
                            </a:solidFill>
                            <a:latin typeface="Cambria Math" panose="02040503050406030204" pitchFamily="18" charset="0"/>
                            <a:cs typeface="Times New Roman" panose="02020603050405020304" pitchFamily="18" charset="0"/>
                          </a:rPr>
                          <m:t>𝑪</m:t>
                        </m:r>
                        <m:r>
                          <a:rPr lang="en-US" sz="2800" b="1" i="1" smtClean="0">
                            <a:solidFill>
                              <a:schemeClr val="bg1"/>
                            </a:solidFill>
                            <a:latin typeface="Cambria Math" panose="02040503050406030204" pitchFamily="18" charset="0"/>
                            <a:cs typeface="Times New Roman" panose="02020603050405020304" pitchFamily="18" charset="0"/>
                          </a:rPr>
                          <m:t>′</m:t>
                        </m:r>
                      </m:e>
                    </m:acc>
                    <m:r>
                      <a:rPr lang="en-US" sz="2800" b="1" i="1" smtClean="0">
                        <a:solidFill>
                          <a:schemeClr val="bg1"/>
                        </a:solidFill>
                        <a:latin typeface="Cambria Math" panose="02040503050406030204" pitchFamily="18" charset="0"/>
                        <a:cs typeface="Times New Roman" panose="02020603050405020304" pitchFamily="18" charset="0"/>
                      </a:rPr>
                      <m:t>) </m:t>
                    </m:r>
                  </m:oMath>
                </a14:m>
                <a:r>
                  <a:rPr lang="en-US" sz="2800" b="1" i="1" dirty="0">
                    <a:solidFill>
                      <a:schemeClr val="bg1"/>
                    </a:solidFill>
                    <a:latin typeface="Times New Roman" panose="02020603050405020304" pitchFamily="18" charset="0"/>
                    <a:cs typeface="Times New Roman" panose="02020603050405020304" pitchFamily="18" charset="0"/>
                  </a:rPr>
                  <a:t>là hai góc tương ứng.</a:t>
                </a:r>
              </a:p>
              <a:p>
                <a:pPr>
                  <a:lnSpc>
                    <a:spcPct val="150000"/>
                  </a:lnSpc>
                </a:pPr>
                <a:r>
                  <a:rPr lang="en-US" sz="2800" b="1" i="1" dirty="0">
                    <a:solidFill>
                      <a:schemeClr val="bg1"/>
                    </a:solidFill>
                    <a:latin typeface="Times New Roman" panose="02020603050405020304" pitchFamily="18" charset="0"/>
                    <a:cs typeface="Times New Roman" panose="02020603050405020304" pitchFamily="18" charset="0"/>
                  </a:rPr>
                  <a:t>+ Hai cạnh AB và A’B’ (AC và A’C’, BC và B’C’) là hai cạnh tương ứng.</a:t>
                </a:r>
              </a:p>
            </p:txBody>
          </p:sp>
        </mc:Choice>
        <mc:Fallback xmlns="">
          <p:sp>
            <p:nvSpPr>
              <p:cNvPr id="12" name="TextBox 11">
                <a:extLst>
                  <a:ext uri="{FF2B5EF4-FFF2-40B4-BE49-F238E27FC236}">
                    <a16:creationId xmlns:a16="http://schemas.microsoft.com/office/drawing/2014/main" id="{02BD4816-6F2F-4C12-E3B4-229C537B311E}"/>
                  </a:ext>
                </a:extLst>
              </p:cNvPr>
              <p:cNvSpPr txBox="1">
                <a:spLocks noRot="1" noChangeAspect="1" noMove="1" noResize="1" noEditPoints="1" noAdjustHandles="1" noChangeArrowheads="1" noChangeShapeType="1" noTextEdit="1"/>
              </p:cNvSpPr>
              <p:nvPr/>
            </p:nvSpPr>
            <p:spPr>
              <a:xfrm>
                <a:off x="663387" y="4016187"/>
                <a:ext cx="11089342" cy="2533001"/>
              </a:xfrm>
              <a:prstGeom prst="rect">
                <a:avLst/>
              </a:prstGeom>
              <a:blipFill>
                <a:blip r:embed="rId5"/>
                <a:stretch>
                  <a:fillRect l="-1154" t="-2651" b="-2892"/>
                </a:stretch>
              </a:blipFill>
            </p:spPr>
            <p:txBody>
              <a:bodyPr/>
              <a:lstStyle/>
              <a:p>
                <a:r>
                  <a:rPr lang="vi-VN">
                    <a:noFill/>
                  </a:rPr>
                  <a:t> </a:t>
                </a:r>
              </a:p>
            </p:txBody>
          </p:sp>
        </mc:Fallback>
      </mc:AlternateContent>
      <p:grpSp>
        <p:nvGrpSpPr>
          <p:cNvPr id="29" name="Group 28"/>
          <p:cNvGrpSpPr/>
          <p:nvPr/>
        </p:nvGrpSpPr>
        <p:grpSpPr>
          <a:xfrm>
            <a:off x="7684873" y="1636334"/>
            <a:ext cx="4027155" cy="2123610"/>
            <a:chOff x="7684873" y="1636334"/>
            <a:chExt cx="4027155" cy="2123610"/>
          </a:xfrm>
        </p:grpSpPr>
        <p:grpSp>
          <p:nvGrpSpPr>
            <p:cNvPr id="18" name="Group 17"/>
            <p:cNvGrpSpPr/>
            <p:nvPr/>
          </p:nvGrpSpPr>
          <p:grpSpPr>
            <a:xfrm>
              <a:off x="7934904" y="2069282"/>
              <a:ext cx="1443038" cy="1192119"/>
              <a:chOff x="7729537" y="2136869"/>
              <a:chExt cx="1443038" cy="1192119"/>
            </a:xfrm>
          </p:grpSpPr>
          <p:cxnSp>
            <p:nvCxnSpPr>
              <p:cNvPr id="4" name="Straight Connector 3"/>
              <p:cNvCxnSpPr/>
              <p:nvPr/>
            </p:nvCxnSpPr>
            <p:spPr>
              <a:xfrm flipH="1">
                <a:off x="7729538" y="2136869"/>
                <a:ext cx="528637" cy="119211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29537" y="3328987"/>
                <a:ext cx="14430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258175" y="2136869"/>
                <a:ext cx="914400" cy="119211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9905300" y="2097999"/>
              <a:ext cx="1443038" cy="1192119"/>
              <a:chOff x="7729537" y="2136869"/>
              <a:chExt cx="1443038" cy="1192119"/>
            </a:xfrm>
          </p:grpSpPr>
          <p:cxnSp>
            <p:nvCxnSpPr>
              <p:cNvPr id="20" name="Straight Connector 19"/>
              <p:cNvCxnSpPr/>
              <p:nvPr/>
            </p:nvCxnSpPr>
            <p:spPr>
              <a:xfrm flipH="1">
                <a:off x="7729538" y="2136869"/>
                <a:ext cx="528637" cy="119211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729537" y="3328987"/>
                <a:ext cx="14430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58175" y="2136869"/>
                <a:ext cx="914400" cy="119211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1185193" y="3288196"/>
              <a:ext cx="526835"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C’</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9125078" y="3247769"/>
              <a:ext cx="392387"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C</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7684873" y="3257534"/>
              <a:ext cx="392387"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B</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9744988" y="3298279"/>
              <a:ext cx="569118"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B’</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8264036" y="1636334"/>
              <a:ext cx="392387"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A</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10234432" y="1688047"/>
              <a:ext cx="585269"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A’</a:t>
              </a:r>
              <a:endParaRPr lang="vi-VN" sz="24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7934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anim calcmode="lin" valueType="num">
                                      <p:cBhvr>
                                        <p:cTn id="11" dur="1000" fill="hold"/>
                                        <p:tgtEl>
                                          <p:spTgt spid="29"/>
                                        </p:tgtEl>
                                        <p:attrNameLst>
                                          <p:attrName>ppt_x</p:attrName>
                                        </p:attrNameLst>
                                      </p:cBhvr>
                                      <p:tavLst>
                                        <p:tav tm="0">
                                          <p:val>
                                            <p:strVal val="#ppt_x"/>
                                          </p:val>
                                        </p:tav>
                                        <p:tav tm="100000">
                                          <p:val>
                                            <p:strVal val="#ppt_x"/>
                                          </p:val>
                                        </p:tav>
                                      </p:tavLst>
                                    </p:anim>
                                    <p:anim calcmode="lin" valueType="num">
                                      <p:cBhvr>
                                        <p:cTn id="1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9"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849D55-20DD-4862-7AD3-1E95E636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76200"/>
            <a:ext cx="12344400" cy="7010400"/>
          </a:xfrm>
          <a:prstGeom prst="rect">
            <a:avLst/>
          </a:prstGeom>
        </p:spPr>
      </p:pic>
      <p:pic>
        <p:nvPicPr>
          <p:cNvPr id="3" name="Picture 2">
            <a:extLst>
              <a:ext uri="{FF2B5EF4-FFF2-40B4-BE49-F238E27FC236}">
                <a16:creationId xmlns:a16="http://schemas.microsoft.com/office/drawing/2014/main" id="{64E49345-62E4-4B78-ECC1-027CB9A2DC86}"/>
              </a:ext>
            </a:extLst>
          </p:cNvPr>
          <p:cNvPicPr>
            <a:picLocks noChangeAspect="1"/>
          </p:cNvPicPr>
          <p:nvPr/>
        </p:nvPicPr>
        <p:blipFill>
          <a:blip r:embed="rId3"/>
          <a:stretch>
            <a:fillRect/>
          </a:stretch>
        </p:blipFill>
        <p:spPr>
          <a:xfrm>
            <a:off x="788893" y="975796"/>
            <a:ext cx="822472" cy="719663"/>
          </a:xfrm>
          <a:prstGeom prst="rect">
            <a:avLst/>
          </a:prstGeom>
        </p:spPr>
      </p:pic>
      <p:sp>
        <p:nvSpPr>
          <p:cNvPr id="4" name="TextBox 3">
            <a:extLst>
              <a:ext uri="{FF2B5EF4-FFF2-40B4-BE49-F238E27FC236}">
                <a16:creationId xmlns:a16="http://schemas.microsoft.com/office/drawing/2014/main" id="{528769EA-E474-0B5E-28A2-7D6CA84D7673}"/>
              </a:ext>
            </a:extLst>
          </p:cNvPr>
          <p:cNvSpPr txBox="1"/>
          <p:nvPr/>
        </p:nvSpPr>
        <p:spPr>
          <a:xfrm>
            <a:off x="1783977" y="975796"/>
            <a:ext cx="9619130" cy="1384995"/>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Biết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hai</a:t>
            </a:r>
            <a:r>
              <a:rPr lang="en-US" sz="2800" dirty="0">
                <a:solidFill>
                  <a:schemeClr val="bg1"/>
                </a:solidFill>
                <a:latin typeface="Times New Roman" panose="02020603050405020304" pitchFamily="18" charset="0"/>
                <a:cs typeface="Times New Roman" panose="02020603050405020304" pitchFamily="18" charset="0"/>
              </a:rPr>
              <a:t> tam </a:t>
            </a:r>
            <a:r>
              <a:rPr lang="en-US" sz="2800" dirty="0" err="1">
                <a:solidFill>
                  <a:schemeClr val="bg1"/>
                </a:solidFill>
                <a:latin typeface="Times New Roman" panose="02020603050405020304" pitchFamily="18" charset="0"/>
                <a:cs typeface="Times New Roman" panose="02020603050405020304" pitchFamily="18" charset="0"/>
              </a:rPr>
              <a:t>giác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hình</a:t>
            </a:r>
            <a:r>
              <a:rPr lang="en-US" sz="2800" dirty="0">
                <a:solidFill>
                  <a:schemeClr val="bg1"/>
                </a:solidFill>
                <a:latin typeface="Times New Roman" panose="02020603050405020304" pitchFamily="18" charset="0"/>
                <a:cs typeface="Times New Roman" panose="02020603050405020304" pitchFamily="18" charset="0"/>
              </a:rPr>
              <a:t> 4.11 </a:t>
            </a:r>
            <a:r>
              <a:rPr lang="en-US" sz="2800" dirty="0" err="1">
                <a:solidFill>
                  <a:schemeClr val="bg1"/>
                </a:solidFill>
                <a:latin typeface="Times New Roman" panose="02020603050405020304" pitchFamily="18" charset="0"/>
                <a:cs typeface="Times New Roman" panose="02020603050405020304" pitchFamily="18" charset="0"/>
              </a:rPr>
              <a:t>bằng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nhau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em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hãy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chỉ</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cặp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cạnh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tương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ứng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cặp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góc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tương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ứng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viết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đúng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hiệu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bằng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nhau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cặp</a:t>
            </a:r>
            <a:r>
              <a:rPr lang="en-US" sz="2800" dirty="0">
                <a:solidFill>
                  <a:schemeClr val="bg1"/>
                </a:solidFill>
                <a:latin typeface="Times New Roman" panose="02020603050405020304" pitchFamily="18" charset="0"/>
                <a:cs typeface="Times New Roman" panose="02020603050405020304" pitchFamily="18" charset="0"/>
              </a:rPr>
              <a:t> tam </a:t>
            </a:r>
            <a:r>
              <a:rPr lang="en-US" sz="2800" dirty="0" err="1">
                <a:solidFill>
                  <a:schemeClr val="bg1"/>
                </a:solidFill>
                <a:latin typeface="Times New Roman" panose="02020603050405020304" pitchFamily="18" charset="0"/>
                <a:cs typeface="Times New Roman" panose="02020603050405020304" pitchFamily="18" charset="0"/>
              </a:rPr>
              <a:t>giác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đó</a:t>
            </a:r>
            <a:r>
              <a:rPr lang="en-US" sz="2800" dirty="0">
                <a:solidFill>
                  <a:schemeClr val="bg1"/>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8E404F3C-DD42-4EA6-A75B-3D621CA8F7B2}"/>
              </a:ext>
            </a:extLst>
          </p:cNvPr>
          <p:cNvSpPr/>
          <p:nvPr/>
        </p:nvSpPr>
        <p:spPr>
          <a:xfrm>
            <a:off x="3667772" y="286887"/>
            <a:ext cx="4856458" cy="707886"/>
          </a:xfrm>
          <a:prstGeom prst="rect">
            <a:avLst/>
          </a:prstGeom>
          <a:noFill/>
        </p:spPr>
        <p:txBody>
          <a:bodyPr wrap="none" lIns="91440" tIns="45720" rIns="91440" bIns="45720">
            <a:spAutoFit/>
          </a:bodyPr>
          <a:lstStyle/>
          <a:p>
            <a:pPr algn="ctr"/>
            <a:r>
              <a:rPr lang="en-US" sz="4000" b="0" cap="none" spc="0" dirty="0">
                <a:ln w="0"/>
                <a:solidFill>
                  <a:srgbClr val="FFFF00"/>
                </a:solidFill>
                <a:effectLst>
                  <a:outerShdw blurRad="38100" dist="25400" dir="5400000" algn="ctr" rotWithShape="0">
                    <a:srgbClr val="6E747A">
                      <a:alpha val="43000"/>
                    </a:srgbClr>
                  </a:outerShdw>
                </a:effectLst>
              </a:rPr>
              <a:t>HOẠT ĐỘNG CÁ NHÂN</a:t>
            </a:r>
          </a:p>
        </p:txBody>
      </p:sp>
      <p:sp>
        <p:nvSpPr>
          <p:cNvPr id="9" name="TextBox 8">
            <a:extLst>
              <a:ext uri="{FF2B5EF4-FFF2-40B4-BE49-F238E27FC236}">
                <a16:creationId xmlns:a16="http://schemas.microsoft.com/office/drawing/2014/main" id="{DE3896BE-BF79-5D7B-62D0-48253146E830}"/>
              </a:ext>
            </a:extLst>
          </p:cNvPr>
          <p:cNvSpPr txBox="1"/>
          <p:nvPr/>
        </p:nvSpPr>
        <p:spPr>
          <a:xfrm>
            <a:off x="466165" y="2617694"/>
            <a:ext cx="2250141" cy="523220"/>
          </a:xfrm>
          <a:prstGeom prst="rect">
            <a:avLst/>
          </a:prstGeom>
          <a:noFill/>
        </p:spPr>
        <p:txBody>
          <a:bodyPr wrap="square" rtlCol="0">
            <a:spAutoFit/>
          </a:bodyPr>
          <a:lstStyle/>
          <a:p>
            <a:r>
              <a:rPr lang="en-US" sz="2800" dirty="0" err="1">
                <a:solidFill>
                  <a:srgbClr val="FFFF00"/>
                </a:solidFill>
                <a:latin typeface="Times New Roman" panose="02020603050405020304" pitchFamily="18" charset="0"/>
                <a:cs typeface="Times New Roman" panose="02020603050405020304" pitchFamily="18" charset="0"/>
              </a:rPr>
              <a:t>Trả</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lời</a:t>
            </a:r>
            <a:r>
              <a:rPr lang="en-US" sz="2800" dirty="0">
                <a:solidFill>
                  <a:srgbClr val="FFFF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60C4100-A0E1-885C-793D-C7058D71712B}"/>
                  </a:ext>
                </a:extLst>
              </p:cNvPr>
              <p:cNvSpPr txBox="1"/>
              <p:nvPr/>
            </p:nvSpPr>
            <p:spPr>
              <a:xfrm>
                <a:off x="627529" y="3429000"/>
                <a:ext cx="6660777" cy="2692019"/>
              </a:xfrm>
              <a:prstGeom prst="rect">
                <a:avLst/>
              </a:prstGeom>
              <a:no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 Các cặp cạnh tương ứng là:</a:t>
                </a:r>
              </a:p>
              <a:p>
                <a:r>
                  <a:rPr lang="en-US" sz="2800" dirty="0">
                    <a:solidFill>
                      <a:schemeClr val="bg1"/>
                    </a:solidFill>
                    <a:latin typeface="Times New Roman" panose="02020603050405020304" pitchFamily="18" charset="0"/>
                    <a:cs typeface="Times New Roman" panose="02020603050405020304" pitchFamily="18" charset="0"/>
                  </a:rPr>
                  <a:t>	DE = GH, DF = GK, EF = HK</a:t>
                </a:r>
              </a:p>
              <a:p>
                <a:r>
                  <a:rPr lang="en-US" sz="2800" dirty="0">
                    <a:solidFill>
                      <a:schemeClr val="bg1"/>
                    </a:solidFill>
                    <a:latin typeface="Times New Roman" panose="02020603050405020304" pitchFamily="18" charset="0"/>
                    <a:cs typeface="Times New Roman" panose="02020603050405020304" pitchFamily="18" charset="0"/>
                  </a:rPr>
                  <a:t>+ Các cặp góc tương ứng là:</a:t>
                </a:r>
              </a:p>
              <a:p>
                <a:r>
                  <a:rPr lang="vi-VN" sz="2800" dirty="0">
                    <a:solidFill>
                      <a:schemeClr val="bg1"/>
                    </a:solidFill>
                    <a:cs typeface="Times New Roman" panose="02020603050405020304" pitchFamily="18" charset="0"/>
                  </a:rPr>
                  <a:t>         </a:t>
                </a:r>
                <a14:m>
                  <m:oMath xmlns:m="http://schemas.openxmlformats.org/officeDocument/2006/math">
                    <m:acc>
                      <m:accPr>
                        <m:chr m:val="̂"/>
                        <m:ctrlPr>
                          <a:rPr lang="en-US" sz="280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𝐷</m:t>
                        </m:r>
                      </m:e>
                    </m:acc>
                    <m:r>
                      <a:rPr lang="en-US" sz="2800" b="0" i="1" smtClean="0">
                        <a:solidFill>
                          <a:schemeClr val="bg1"/>
                        </a:solidFill>
                        <a:latin typeface="Cambria Math" panose="02040503050406030204" pitchFamily="18" charset="0"/>
                        <a:cs typeface="Times New Roman" panose="02020603050405020304" pitchFamily="18" charset="0"/>
                      </a:rPr>
                      <m:t>=</m:t>
                    </m:r>
                    <m:acc>
                      <m:accPr>
                        <m:chr m:val="̂"/>
                        <m:ctrlPr>
                          <a:rPr lang="en-US" sz="2800" b="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𝐺</m:t>
                        </m:r>
                      </m:e>
                    </m:acc>
                    <m:r>
                      <a:rPr lang="en-US" sz="2800" b="0" i="1" smtClean="0">
                        <a:solidFill>
                          <a:schemeClr val="bg1"/>
                        </a:solidFill>
                        <a:latin typeface="Cambria Math" panose="02040503050406030204" pitchFamily="18" charset="0"/>
                        <a:cs typeface="Times New Roman" panose="02020603050405020304" pitchFamily="18" charset="0"/>
                      </a:rPr>
                      <m:t>, </m:t>
                    </m:r>
                    <m:acc>
                      <m:accPr>
                        <m:chr m:val="̂"/>
                        <m:ctrlPr>
                          <a:rPr lang="en-US" sz="2800" b="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𝐸</m:t>
                        </m:r>
                      </m:e>
                    </m:acc>
                    <m:r>
                      <a:rPr lang="en-US" sz="2800" b="0" i="1" smtClean="0">
                        <a:solidFill>
                          <a:schemeClr val="bg1"/>
                        </a:solidFill>
                        <a:latin typeface="Cambria Math" panose="02040503050406030204" pitchFamily="18" charset="0"/>
                        <a:cs typeface="Times New Roman" panose="02020603050405020304" pitchFamily="18" charset="0"/>
                      </a:rPr>
                      <m:t>=</m:t>
                    </m:r>
                    <m:acc>
                      <m:accPr>
                        <m:chr m:val="̂"/>
                        <m:ctrlPr>
                          <a:rPr lang="en-US" sz="2800" b="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𝐻</m:t>
                        </m:r>
                      </m:e>
                    </m:acc>
                    <m:r>
                      <a:rPr lang="en-US" sz="2800" b="0" i="1" smtClean="0">
                        <a:solidFill>
                          <a:schemeClr val="bg1"/>
                        </a:solidFill>
                        <a:latin typeface="Cambria Math" panose="02040503050406030204" pitchFamily="18" charset="0"/>
                        <a:cs typeface="Times New Roman" panose="02020603050405020304" pitchFamily="18" charset="0"/>
                      </a:rPr>
                      <m:t>, </m:t>
                    </m:r>
                    <m:acc>
                      <m:accPr>
                        <m:chr m:val="̂"/>
                        <m:ctrlPr>
                          <a:rPr lang="en-US" sz="2800" b="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𝐹</m:t>
                        </m:r>
                      </m:e>
                    </m:acc>
                    <m:r>
                      <a:rPr lang="en-US" sz="2800" b="0" i="1" smtClean="0">
                        <a:solidFill>
                          <a:schemeClr val="bg1"/>
                        </a:solidFill>
                        <a:latin typeface="Cambria Math" panose="02040503050406030204" pitchFamily="18" charset="0"/>
                        <a:cs typeface="Times New Roman" panose="02020603050405020304" pitchFamily="18" charset="0"/>
                      </a:rPr>
                      <m:t>=</m:t>
                    </m:r>
                    <m:acc>
                      <m:accPr>
                        <m:chr m:val="̂"/>
                        <m:ctrlPr>
                          <a:rPr lang="en-US" sz="2800" b="0" i="1" smtClean="0">
                            <a:solidFill>
                              <a:schemeClr val="bg1"/>
                            </a:solidFill>
                            <a:latin typeface="Cambria Math" panose="02040503050406030204" pitchFamily="18" charset="0"/>
                            <a:cs typeface="Times New Roman" panose="02020603050405020304" pitchFamily="18" charset="0"/>
                          </a:rPr>
                        </m:ctrlPr>
                      </m:accPr>
                      <m:e>
                        <m:r>
                          <a:rPr lang="en-US" sz="2800" b="0" i="1" smtClean="0">
                            <a:solidFill>
                              <a:schemeClr val="bg1"/>
                            </a:solidFill>
                            <a:latin typeface="Cambria Math" panose="02040503050406030204" pitchFamily="18" charset="0"/>
                            <a:cs typeface="Times New Roman" panose="02020603050405020304" pitchFamily="18" charset="0"/>
                          </a:rPr>
                          <m:t>𝐾</m:t>
                        </m:r>
                      </m:e>
                    </m:acc>
                  </m:oMath>
                </a14:m>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 Kí hiệu bằng nhau của cặp tam giác:</a:t>
                </a:r>
              </a:p>
              <a:p>
                <a:r>
                  <a:rPr lang="vi-VN" sz="2800" dirty="0">
                    <a:solidFill>
                      <a:schemeClr val="bg1"/>
                    </a:solidFill>
                    <a:ea typeface="Cambria Math" panose="02040503050406030204" pitchFamily="18" charset="0"/>
                    <a:cs typeface="Times New Roman" panose="02020603050405020304" pitchFamily="18" charset="0"/>
                  </a:rPr>
                  <a:t>         </a:t>
                </a:r>
                <a14:m>
                  <m:oMath xmlns:m="http://schemas.openxmlformats.org/officeDocument/2006/math">
                    <m:r>
                      <a:rPr lang="en-US" sz="280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𝐷𝐸𝐹</m:t>
                    </m:r>
                    <m:r>
                      <a:rPr lang="en-US" sz="28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8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𝐺𝐻𝐾</m:t>
                    </m:r>
                  </m:oMath>
                </a14:m>
                <a:endParaRPr lang="en-US" sz="2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60C4100-A0E1-885C-793D-C7058D71712B}"/>
                  </a:ext>
                </a:extLst>
              </p:cNvPr>
              <p:cNvSpPr txBox="1">
                <a:spLocks noRot="1" noChangeAspect="1" noMove="1" noResize="1" noEditPoints="1" noAdjustHandles="1" noChangeArrowheads="1" noChangeShapeType="1" noTextEdit="1"/>
              </p:cNvSpPr>
              <p:nvPr/>
            </p:nvSpPr>
            <p:spPr>
              <a:xfrm>
                <a:off x="627529" y="3429000"/>
                <a:ext cx="6660777" cy="2692019"/>
              </a:xfrm>
              <a:prstGeom prst="rect">
                <a:avLst/>
              </a:prstGeom>
              <a:blipFill>
                <a:blip r:embed="rId4"/>
                <a:stretch>
                  <a:fillRect l="-1921" t="-2494"/>
                </a:stretch>
              </a:blipFill>
            </p:spPr>
            <p:txBody>
              <a:bodyPr/>
              <a:lstStyle/>
              <a:p>
                <a:r>
                  <a:rPr lang="en-US">
                    <a:noFill/>
                  </a:rPr>
                  <a:t> </a:t>
                </a:r>
              </a:p>
            </p:txBody>
          </p:sp>
        </mc:Fallback>
      </mc:AlternateContent>
      <p:grpSp>
        <p:nvGrpSpPr>
          <p:cNvPr id="59" name="Group 58"/>
          <p:cNvGrpSpPr/>
          <p:nvPr/>
        </p:nvGrpSpPr>
        <p:grpSpPr>
          <a:xfrm>
            <a:off x="6566649" y="2164774"/>
            <a:ext cx="5479405" cy="2645003"/>
            <a:chOff x="6566649" y="2164774"/>
            <a:chExt cx="5479405" cy="2645003"/>
          </a:xfrm>
        </p:grpSpPr>
        <p:grpSp>
          <p:nvGrpSpPr>
            <p:cNvPr id="57" name="Group 56"/>
            <p:cNvGrpSpPr/>
            <p:nvPr/>
          </p:nvGrpSpPr>
          <p:grpSpPr>
            <a:xfrm>
              <a:off x="6566649" y="2164774"/>
              <a:ext cx="5479405" cy="2233406"/>
              <a:chOff x="6453822" y="1926929"/>
              <a:chExt cx="5479405" cy="2233406"/>
            </a:xfrm>
          </p:grpSpPr>
          <p:sp>
            <p:nvSpPr>
              <p:cNvPr id="14" name="TextBox 13"/>
              <p:cNvSpPr txBox="1"/>
              <p:nvPr/>
            </p:nvSpPr>
            <p:spPr>
              <a:xfrm>
                <a:off x="10017733" y="3681006"/>
                <a:ext cx="526835"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H</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092904" y="3593765"/>
                <a:ext cx="474483" cy="461665"/>
              </a:xfrm>
              <a:prstGeom prst="rect">
                <a:avLst/>
              </a:prstGeom>
              <a:noFill/>
            </p:spPr>
            <p:txBody>
              <a:bodyPr wrap="square" rtlCol="0">
                <a:spAutoFit/>
              </a:bodyPr>
              <a:lstStyle/>
              <a:p>
                <a:r>
                  <a:rPr lang="en-US" sz="2400">
                    <a:solidFill>
                      <a:srgbClr val="FFFF00"/>
                    </a:solidFill>
                    <a:latin typeface="Times New Roman" panose="02020603050405020304" pitchFamily="18" charset="0"/>
                    <a:cs typeface="Times New Roman" panose="02020603050405020304" pitchFamily="18" charset="0"/>
                  </a:rPr>
                  <a:t>E</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453822" y="3429000"/>
                <a:ext cx="392387"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D</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9541821" y="1951926"/>
                <a:ext cx="569118"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K</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377669" y="1926929"/>
                <a:ext cx="303138" cy="46267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F</a:t>
                </a:r>
                <a:endParaRPr lang="vi-VN" sz="2400" dirty="0">
                  <a:solidFill>
                    <a:srgbClr val="FFFF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1347958" y="3698670"/>
                <a:ext cx="585269"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G</a:t>
                </a:r>
                <a:endParaRPr lang="vi-VN" sz="2400" dirty="0">
                  <a:solidFill>
                    <a:srgbClr val="FFFF00"/>
                  </a:solidFill>
                  <a:latin typeface="Times New Roman" panose="02020603050405020304" pitchFamily="18" charset="0"/>
                  <a:cs typeface="Times New Roman" panose="02020603050405020304" pitchFamily="18" charset="0"/>
                </a:endParaRPr>
              </a:p>
            </p:txBody>
          </p:sp>
          <p:grpSp>
            <p:nvGrpSpPr>
              <p:cNvPr id="43" name="Group 42"/>
              <p:cNvGrpSpPr/>
              <p:nvPr/>
            </p:nvGrpSpPr>
            <p:grpSpPr>
              <a:xfrm>
                <a:off x="6831465" y="2349031"/>
                <a:ext cx="1959225" cy="1488372"/>
                <a:chOff x="5832692" y="1962472"/>
                <a:chExt cx="1959225" cy="1488372"/>
              </a:xfrm>
            </p:grpSpPr>
            <p:grpSp>
              <p:nvGrpSpPr>
                <p:cNvPr id="42" name="Group 41"/>
                <p:cNvGrpSpPr/>
                <p:nvPr/>
              </p:nvGrpSpPr>
              <p:grpSpPr>
                <a:xfrm>
                  <a:off x="5832692" y="1962472"/>
                  <a:ext cx="1959225" cy="1488372"/>
                  <a:chOff x="5832692" y="1962472"/>
                  <a:chExt cx="1959225" cy="1488372"/>
                </a:xfrm>
              </p:grpSpPr>
              <p:cxnSp>
                <p:nvCxnSpPr>
                  <p:cNvPr id="33" name="Straight Connector 32"/>
                  <p:cNvCxnSpPr/>
                  <p:nvPr/>
                </p:nvCxnSpPr>
                <p:spPr>
                  <a:xfrm flipV="1">
                    <a:off x="7270896" y="2740307"/>
                    <a:ext cx="216000" cy="676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5832692" y="1962472"/>
                    <a:ext cx="1959225" cy="1488372"/>
                    <a:chOff x="7538337" y="2538915"/>
                    <a:chExt cx="1959225" cy="1488372"/>
                  </a:xfrm>
                </p:grpSpPr>
                <p:grpSp>
                  <p:nvGrpSpPr>
                    <p:cNvPr id="29" name="Group 28"/>
                    <p:cNvGrpSpPr/>
                    <p:nvPr/>
                  </p:nvGrpSpPr>
                  <p:grpSpPr>
                    <a:xfrm>
                      <a:off x="7538337" y="2538915"/>
                      <a:ext cx="1959225" cy="1381059"/>
                      <a:chOff x="7538337" y="2538915"/>
                      <a:chExt cx="1959225" cy="1381059"/>
                    </a:xfrm>
                  </p:grpSpPr>
                  <p:cxnSp>
                    <p:nvCxnSpPr>
                      <p:cNvPr id="23" name="Straight Connector 22"/>
                      <p:cNvCxnSpPr/>
                      <p:nvPr/>
                    </p:nvCxnSpPr>
                    <p:spPr>
                      <a:xfrm flipH="1">
                        <a:off x="7538339" y="2540324"/>
                        <a:ext cx="1959223" cy="137965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538337" y="3901359"/>
                        <a:ext cx="1260000" cy="386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790767" y="2538915"/>
                        <a:ext cx="696152" cy="137719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a:off x="8259856" y="3295906"/>
                      <a:ext cx="180000" cy="10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976541" y="3397297"/>
                      <a:ext cx="216000" cy="676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3662" y="3827619"/>
                      <a:ext cx="0" cy="180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112826" y="3847287"/>
                      <a:ext cx="0" cy="180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cxnSp>
              <p:nvCxnSpPr>
                <p:cNvPr id="39" name="Straight Connector 38"/>
                <p:cNvCxnSpPr/>
                <p:nvPr/>
              </p:nvCxnSpPr>
              <p:spPr>
                <a:xfrm>
                  <a:off x="6447944" y="3249000"/>
                  <a:ext cx="0" cy="180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flipH="1">
                <a:off x="9602318" y="2336226"/>
                <a:ext cx="1959225" cy="1488372"/>
                <a:chOff x="5832692" y="1962472"/>
                <a:chExt cx="1959225" cy="1488372"/>
              </a:xfrm>
            </p:grpSpPr>
            <p:grpSp>
              <p:nvGrpSpPr>
                <p:cNvPr id="45" name="Group 44"/>
                <p:cNvGrpSpPr/>
                <p:nvPr/>
              </p:nvGrpSpPr>
              <p:grpSpPr>
                <a:xfrm>
                  <a:off x="5832692" y="1962472"/>
                  <a:ext cx="1959225" cy="1488372"/>
                  <a:chOff x="5832692" y="1962472"/>
                  <a:chExt cx="1959225" cy="1488372"/>
                </a:xfrm>
              </p:grpSpPr>
              <p:cxnSp>
                <p:nvCxnSpPr>
                  <p:cNvPr id="47" name="Straight Connector 46"/>
                  <p:cNvCxnSpPr/>
                  <p:nvPr/>
                </p:nvCxnSpPr>
                <p:spPr>
                  <a:xfrm flipV="1">
                    <a:off x="7270896" y="2740307"/>
                    <a:ext cx="216000" cy="676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5832692" y="1962472"/>
                    <a:ext cx="1959225" cy="1488372"/>
                    <a:chOff x="7538337" y="2538915"/>
                    <a:chExt cx="1959225" cy="1488372"/>
                  </a:xfrm>
                </p:grpSpPr>
                <p:grpSp>
                  <p:nvGrpSpPr>
                    <p:cNvPr id="49" name="Group 48"/>
                    <p:cNvGrpSpPr/>
                    <p:nvPr/>
                  </p:nvGrpSpPr>
                  <p:grpSpPr>
                    <a:xfrm>
                      <a:off x="7538337" y="2538915"/>
                      <a:ext cx="1959225" cy="1381059"/>
                      <a:chOff x="7538337" y="2538915"/>
                      <a:chExt cx="1959225" cy="1381059"/>
                    </a:xfrm>
                  </p:grpSpPr>
                  <p:cxnSp>
                    <p:nvCxnSpPr>
                      <p:cNvPr id="54" name="Straight Connector 53"/>
                      <p:cNvCxnSpPr/>
                      <p:nvPr/>
                    </p:nvCxnSpPr>
                    <p:spPr>
                      <a:xfrm flipH="1">
                        <a:off x="7538339" y="2540324"/>
                        <a:ext cx="1959223" cy="137965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538337" y="3901359"/>
                        <a:ext cx="1260000" cy="386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8790767" y="2538915"/>
                        <a:ext cx="696152" cy="137719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a:xfrm>
                      <a:off x="8259856" y="3295906"/>
                      <a:ext cx="180000" cy="10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976541" y="3397297"/>
                      <a:ext cx="216000" cy="676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063662" y="3827619"/>
                      <a:ext cx="0" cy="180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112826" y="3847287"/>
                      <a:ext cx="0" cy="180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cxnSp>
              <p:nvCxnSpPr>
                <p:cNvPr id="46" name="Straight Connector 45"/>
                <p:cNvCxnSpPr/>
                <p:nvPr/>
              </p:nvCxnSpPr>
              <p:spPr>
                <a:xfrm>
                  <a:off x="6447944" y="3249000"/>
                  <a:ext cx="0" cy="180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58" name="Rectangle 57"/>
            <p:cNvSpPr/>
            <p:nvPr/>
          </p:nvSpPr>
          <p:spPr>
            <a:xfrm>
              <a:off x="8643051" y="4348112"/>
              <a:ext cx="1485115" cy="461665"/>
            </a:xfrm>
            <a:prstGeom prst="rect">
              <a:avLst/>
            </a:prstGeom>
          </p:spPr>
          <p:txBody>
            <a:bodyPr wrap="square">
              <a:spAutoFit/>
            </a:bodyPr>
            <a:lstStyle/>
            <a:p>
              <a:r>
                <a:rPr lang="en-US" sz="2400" dirty="0">
                  <a:solidFill>
                    <a:srgbClr val="FFFF00"/>
                  </a:solidFill>
                  <a:latin typeface="Times New Roman" panose="02020603050405020304" pitchFamily="18" charset="0"/>
                  <a:cs typeface="Times New Roman" panose="02020603050405020304" pitchFamily="18" charset="0"/>
                </a:rPr>
                <a:t>Hình 4.11</a:t>
              </a:r>
              <a:endParaRPr lang="vi-VN" sz="24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7987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 presetClass="entr" presetSubtype="0"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barn(inVertical)">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barn(inVertical)">
                                      <p:cBhvr>
                                        <p:cTn id="34" dur="500"/>
                                        <p:tgtEl>
                                          <p:spTgt spid="1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barn(inVertical)">
                                      <p:cBhvr>
                                        <p:cTn id="39" dur="500"/>
                                        <p:tgtEl>
                                          <p:spTgt spid="10">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
                                            <p:txEl>
                                              <p:pRg st="3" end="3"/>
                                            </p:txEl>
                                          </p:spTgt>
                                        </p:tgtEl>
                                        <p:attrNameLst>
                                          <p:attrName>style.visibility</p:attrName>
                                        </p:attrNameLst>
                                      </p:cBhvr>
                                      <p:to>
                                        <p:strVal val="visible"/>
                                      </p:to>
                                    </p:set>
                                    <p:animEffect transition="in" filter="barn(inVertical)">
                                      <p:cBhvr>
                                        <p:cTn id="44" dur="500"/>
                                        <p:tgtEl>
                                          <p:spTgt spid="10">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barn(inVertical)">
                                      <p:cBhvr>
                                        <p:cTn id="49" dur="500"/>
                                        <p:tgtEl>
                                          <p:spTgt spid="10">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0">
                                            <p:txEl>
                                              <p:pRg st="5" end="5"/>
                                            </p:txEl>
                                          </p:spTgt>
                                        </p:tgtEl>
                                        <p:attrNameLst>
                                          <p:attrName>style.visibility</p:attrName>
                                        </p:attrNameLst>
                                      </p:cBhvr>
                                      <p:to>
                                        <p:strVal val="visible"/>
                                      </p:to>
                                    </p:set>
                                    <p:animEffect transition="in" filter="barn(inVertical)">
                                      <p:cBhvr>
                                        <p:cTn id="54"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xml>
</file>

<file path=docProps/app.xml><?xml version="1.0" encoding="utf-8"?>
<Properties xmlns="http://schemas.openxmlformats.org/officeDocument/2006/extended-properties" xmlns:vt="http://schemas.openxmlformats.org/officeDocument/2006/docPropsVTypes">
  <TotalTime>711</TotalTime>
  <Words>1573</Words>
  <Application>Microsoft Office PowerPoint</Application>
  <PresentationFormat>Widescreen</PresentationFormat>
  <Paragraphs>166</Paragraphs>
  <Slides>27</Slides>
  <Notes>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AvantGarde</vt:lpstr>
      <vt:lpstr>Calibri</vt:lpstr>
      <vt:lpstr>Calibri Light</vt:lpstr>
      <vt:lpstr>Cambria Math</vt:lpstr>
      <vt:lpstr>Delius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Nga Nguyen</dc:creator>
  <cp:lastModifiedBy>Phạm Minh Huy</cp:lastModifiedBy>
  <cp:revision>87</cp:revision>
  <dcterms:created xsi:type="dcterms:W3CDTF">2022-06-21T09:17:59Z</dcterms:created>
  <dcterms:modified xsi:type="dcterms:W3CDTF">2022-08-28T00:26:30Z</dcterms:modified>
</cp:coreProperties>
</file>