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7" d="100"/>
          <a:sy n="77" d="100"/>
        </p:scale>
        <p:origin x="-156"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225B0-2A42-4F04-8F32-D5B3F1CCA1B1}" type="datetimeFigureOut">
              <a:rPr lang="en-US" smtClean="0"/>
              <a:t>22/07/2021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60756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225B0-2A42-4F04-8F32-D5B3F1CCA1B1}" type="datetimeFigureOut">
              <a:rPr lang="en-US" smtClean="0"/>
              <a:t>22/07/2021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54101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225B0-2A42-4F04-8F32-D5B3F1CCA1B1}" type="datetimeFigureOut">
              <a:rPr lang="en-US" smtClean="0"/>
              <a:t>22/07/2021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281685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225B0-2A42-4F04-8F32-D5B3F1CCA1B1}" type="datetimeFigureOut">
              <a:rPr lang="en-US" smtClean="0"/>
              <a:t>22/07/2021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38571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225B0-2A42-4F04-8F32-D5B3F1CCA1B1}" type="datetimeFigureOut">
              <a:rPr lang="en-US" smtClean="0"/>
              <a:t>22/07/2021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202835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225B0-2A42-4F04-8F32-D5B3F1CCA1B1}" type="datetimeFigureOut">
              <a:rPr lang="en-US" smtClean="0"/>
              <a:t>22/07/2021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90149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225B0-2A42-4F04-8F32-D5B3F1CCA1B1}" type="datetimeFigureOut">
              <a:rPr lang="en-US" smtClean="0"/>
              <a:t>22/07/2021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33442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225B0-2A42-4F04-8F32-D5B3F1CCA1B1}" type="datetimeFigureOut">
              <a:rPr lang="en-US" smtClean="0"/>
              <a:t>22/07/2021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86518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225B0-2A42-4F04-8F32-D5B3F1CCA1B1}" type="datetimeFigureOut">
              <a:rPr lang="en-US" smtClean="0"/>
              <a:t>22/07/2021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304763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225B0-2A42-4F04-8F32-D5B3F1CCA1B1}" type="datetimeFigureOut">
              <a:rPr lang="en-US" smtClean="0"/>
              <a:t>22/07/2021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0628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225B0-2A42-4F04-8F32-D5B3F1CCA1B1}" type="datetimeFigureOut">
              <a:rPr lang="en-US" smtClean="0"/>
              <a:t>22/07/2021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286436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361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225B0-2A42-4F04-8F32-D5B3F1CCA1B1}" type="datetimeFigureOut">
              <a:rPr lang="en-US" smtClean="0"/>
              <a:t>22/07/2021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A26C4-F15E-469E-848A-F3FBEC5372CA}" type="slidenum">
              <a:rPr lang="en-US" smtClean="0"/>
              <a:t>‹#›</a:t>
            </a:fld>
            <a:endParaRPr lang="en-US"/>
          </a:p>
        </p:txBody>
      </p:sp>
    </p:spTree>
    <p:extLst>
      <p:ext uri="{BB962C8B-B14F-4D97-AF65-F5344CB8AC3E}">
        <p14:creationId xmlns:p14="http://schemas.microsoft.com/office/powerpoint/2010/main" val="69530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2.bin"/><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b="1" smtClean="0">
                <a:solidFill>
                  <a:srgbClr val="FFFF00"/>
                </a:solidFill>
                <a:latin typeface="Times New Roman" panose="02020603050405020304" pitchFamily="18" charset="0"/>
                <a:cs typeface="Times New Roman" panose="02020603050405020304" pitchFamily="18" charset="0"/>
              </a:rPr>
              <a:t>HOẠT ĐỘNG KHỞI ĐỘNG</a:t>
            </a:r>
            <a:r>
              <a:rPr lang="en-US" sz="3500" u="sng" smtClean="0">
                <a:solidFill>
                  <a:srgbClr val="FFFF00"/>
                </a:solidFill>
                <a:latin typeface="Times New Roman" panose="02020603050405020304" pitchFamily="18" charset="0"/>
                <a:cs typeface="Times New Roman" panose="02020603050405020304" pitchFamily="18" charset="0"/>
              </a:rPr>
              <a:t/>
            </a:r>
            <a:br>
              <a:rPr lang="en-US" sz="3500" u="sng" smtClean="0">
                <a:solidFill>
                  <a:srgbClr val="FFFF00"/>
                </a:solidFill>
                <a:latin typeface="Times New Roman" panose="02020603050405020304" pitchFamily="18" charset="0"/>
                <a:cs typeface="Times New Roman" panose="02020603050405020304" pitchFamily="18" charset="0"/>
              </a:rPr>
            </a:br>
            <a:endParaRPr lang="en-US" sz="3500">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37753" y="1537854"/>
            <a:ext cx="8063346" cy="4062651"/>
          </a:xfrm>
          <a:prstGeom prst="rect">
            <a:avLst/>
          </a:prstGeom>
          <a:noFill/>
        </p:spPr>
        <p:txBody>
          <a:bodyPr wrap="square" rtlCol="0">
            <a:spAutoFit/>
          </a:bodyPr>
          <a:lstStyle/>
          <a:p>
            <a:r>
              <a:rPr lang="en-US" sz="2500" b="1" i="1" smtClean="0">
                <a:solidFill>
                  <a:srgbClr val="FFFF00"/>
                </a:solidFill>
                <a:latin typeface="Times New Roman" panose="02020603050405020304" pitchFamily="18" charset="0"/>
                <a:cs typeface="Times New Roman" panose="02020603050405020304" pitchFamily="18" charset="0"/>
              </a:rPr>
              <a:t>Giao </a:t>
            </a:r>
            <a:r>
              <a:rPr lang="en-US" sz="2500" b="1" i="1">
                <a:solidFill>
                  <a:srgbClr val="FFFF00"/>
                </a:solidFill>
                <a:latin typeface="Times New Roman" panose="02020603050405020304" pitchFamily="18" charset="0"/>
                <a:cs typeface="Times New Roman" panose="02020603050405020304" pitchFamily="18" charset="0"/>
              </a:rPr>
              <a:t>nhiệm vụ học tập</a:t>
            </a:r>
            <a:endParaRPr lang="en-US" sz="2500">
              <a:solidFill>
                <a:srgbClr val="FFFF00"/>
              </a:solidFill>
              <a:latin typeface="Times New Roman" panose="02020603050405020304" pitchFamily="18" charset="0"/>
              <a:cs typeface="Times New Roman" panose="02020603050405020304" pitchFamily="18" charset="0"/>
            </a:endParaRPr>
          </a:p>
          <a:p>
            <a:r>
              <a:rPr lang="en-US" sz="2500" smtClean="0">
                <a:solidFill>
                  <a:schemeClr val="bg1"/>
                </a:solidFill>
                <a:latin typeface="Times New Roman" panose="02020603050405020304" pitchFamily="18" charset="0"/>
                <a:cs typeface="Times New Roman" panose="02020603050405020304" pitchFamily="18" charset="0"/>
              </a:rPr>
              <a:t>- Chia </a:t>
            </a:r>
            <a:r>
              <a:rPr lang="en-US" sz="2500">
                <a:solidFill>
                  <a:schemeClr val="bg1"/>
                </a:solidFill>
                <a:latin typeface="Times New Roman" panose="02020603050405020304" pitchFamily="18" charset="0"/>
                <a:cs typeface="Times New Roman" panose="02020603050405020304" pitchFamily="18" charset="0"/>
              </a:rPr>
              <a:t>học </a:t>
            </a:r>
            <a:r>
              <a:rPr lang="en-US" sz="2500" smtClean="0">
                <a:solidFill>
                  <a:schemeClr val="bg1"/>
                </a:solidFill>
                <a:latin typeface="Times New Roman" panose="02020603050405020304" pitchFamily="18" charset="0"/>
                <a:cs typeface="Times New Roman" panose="02020603050405020304" pitchFamily="18" charset="0"/>
              </a:rPr>
              <a:t>sinh trong lớp </a:t>
            </a:r>
            <a:r>
              <a:rPr lang="en-US" sz="2500">
                <a:solidFill>
                  <a:schemeClr val="bg1"/>
                </a:solidFill>
                <a:latin typeface="Times New Roman" panose="02020603050405020304" pitchFamily="18" charset="0"/>
                <a:cs typeface="Times New Roman" panose="02020603050405020304" pitchFamily="18" charset="0"/>
              </a:rPr>
              <a:t>thành 3 </a:t>
            </a:r>
            <a:r>
              <a:rPr lang="en-US" sz="2500" smtClean="0">
                <a:solidFill>
                  <a:schemeClr val="bg1"/>
                </a:solidFill>
                <a:latin typeface="Times New Roman" panose="02020603050405020304" pitchFamily="18" charset="0"/>
                <a:cs typeface="Times New Roman" panose="02020603050405020304" pitchFamily="18" charset="0"/>
              </a:rPr>
              <a:t>đội. </a:t>
            </a:r>
          </a:p>
          <a:p>
            <a:r>
              <a:rPr lang="en-US" sz="2500">
                <a:solidFill>
                  <a:schemeClr val="bg1"/>
                </a:solidFill>
                <a:latin typeface="Times New Roman" panose="02020603050405020304" pitchFamily="18" charset="0"/>
                <a:cs typeface="Times New Roman" panose="02020603050405020304" pitchFamily="18" charset="0"/>
              </a:rPr>
              <a:t>- Đọc đoạn hội thoại trang 17</a:t>
            </a:r>
            <a:r>
              <a:rPr lang="en-US" sz="2500" smtClean="0">
                <a:solidFill>
                  <a:schemeClr val="bg1"/>
                </a:solidFill>
                <a:latin typeface="Times New Roman" panose="02020603050405020304" pitchFamily="18" charset="0"/>
                <a:cs typeface="Times New Roman" panose="02020603050405020304" pitchFamily="18" charset="0"/>
              </a:rPr>
              <a:t>.</a:t>
            </a:r>
            <a:endParaRPr lang="en-US" sz="2500" u="sng">
              <a:solidFill>
                <a:schemeClr val="bg1"/>
              </a:solidFill>
              <a:latin typeface="Times New Roman" panose="02020603050405020304" pitchFamily="18" charset="0"/>
              <a:cs typeface="Times New Roman" panose="02020603050405020304" pitchFamily="18" charset="0"/>
            </a:endParaRPr>
          </a:p>
          <a:p>
            <a:r>
              <a:rPr lang="en-US" sz="2500" smtClean="0">
                <a:solidFill>
                  <a:schemeClr val="bg1"/>
                </a:solidFill>
                <a:latin typeface="Times New Roman" panose="02020603050405020304" pitchFamily="18" charset="0"/>
                <a:cs typeface="Times New Roman" panose="02020603050405020304" pitchFamily="18" charset="0"/>
              </a:rPr>
              <a:t>- Mỗi </a:t>
            </a:r>
            <a:r>
              <a:rPr lang="en-US" sz="2500">
                <a:solidFill>
                  <a:schemeClr val="bg1"/>
                </a:solidFill>
                <a:latin typeface="Times New Roman" panose="02020603050405020304" pitchFamily="18" charset="0"/>
                <a:cs typeface="Times New Roman" panose="02020603050405020304" pitchFamily="18" charset="0"/>
              </a:rPr>
              <a:t>đội có thời gian 2 phút vừa đọc vừa trả lời câu hỏi của đội mình (đội 1 câu 1; đội 2 câu 2; đội 3 câu 3</a:t>
            </a:r>
            <a:r>
              <a:rPr lang="en-US" sz="2500" smtClean="0">
                <a:solidFill>
                  <a:schemeClr val="bg1"/>
                </a:solidFill>
                <a:latin typeface="Times New Roman" panose="02020603050405020304" pitchFamily="18" charset="0"/>
                <a:cs typeface="Times New Roman" panose="02020603050405020304" pitchFamily="18" charset="0"/>
              </a:rPr>
              <a:t>)</a:t>
            </a:r>
          </a:p>
          <a:p>
            <a:r>
              <a:rPr lang="en-US" sz="2500" b="1" i="1" smtClean="0">
                <a:solidFill>
                  <a:srgbClr val="FFFF00"/>
                </a:solidFill>
                <a:latin typeface="Times New Roman" panose="02020603050405020304" pitchFamily="18" charset="0"/>
                <a:cs typeface="Times New Roman" panose="02020603050405020304" pitchFamily="18" charset="0"/>
              </a:rPr>
              <a:t>Đánh </a:t>
            </a:r>
            <a:r>
              <a:rPr lang="en-US" sz="2500" b="1" i="1">
                <a:solidFill>
                  <a:srgbClr val="FFFF00"/>
                </a:solidFill>
                <a:latin typeface="Times New Roman" panose="02020603050405020304" pitchFamily="18" charset="0"/>
                <a:cs typeface="Times New Roman" panose="02020603050405020304" pitchFamily="18" charset="0"/>
              </a:rPr>
              <a:t>giá hoạt động</a:t>
            </a:r>
            <a:r>
              <a:rPr lang="en-US" sz="2500" b="1">
                <a:solidFill>
                  <a:srgbClr val="FFFF00"/>
                </a:solidFill>
                <a:latin typeface="Times New Roman" panose="02020603050405020304" pitchFamily="18" charset="0"/>
                <a:cs typeface="Times New Roman" panose="02020603050405020304" pitchFamily="18" charset="0"/>
              </a:rPr>
              <a:t>: </a:t>
            </a:r>
            <a:endParaRPr lang="en-US" sz="2500" u="sng">
              <a:solidFill>
                <a:srgbClr val="FFFF00"/>
              </a:solidFill>
              <a:latin typeface="Times New Roman" panose="02020603050405020304" pitchFamily="18" charset="0"/>
              <a:cs typeface="Times New Roman" panose="02020603050405020304" pitchFamily="18" charset="0"/>
            </a:endParaRPr>
          </a:p>
          <a:p>
            <a:r>
              <a:rPr lang="en-US" sz="2500" smtClean="0">
                <a:solidFill>
                  <a:schemeClr val="bg1"/>
                </a:solidFill>
                <a:latin typeface="Times New Roman" panose="02020603050405020304" pitchFamily="18" charset="0"/>
                <a:cs typeface="Times New Roman" panose="02020603050405020304" pitchFamily="18" charset="0"/>
              </a:rPr>
              <a:t>- Các </a:t>
            </a:r>
            <a:r>
              <a:rPr lang="en-US" sz="2500">
                <a:solidFill>
                  <a:schemeClr val="bg1"/>
                </a:solidFill>
                <a:latin typeface="Times New Roman" panose="02020603050405020304" pitchFamily="18" charset="0"/>
                <a:cs typeface="Times New Roman" panose="02020603050405020304" pitchFamily="18" charset="0"/>
              </a:rPr>
              <a:t>nhóm cử đại diện trình bày tại chỗ -&gt; các nhóm khác nhận xét, phản biện (nếu có)</a:t>
            </a:r>
          </a:p>
          <a:p>
            <a:pPr marL="342900" indent="-342900">
              <a:buFontTx/>
              <a:buChar char="-"/>
            </a:pPr>
            <a:endParaRPr lang="en-US" sz="2500" u="sng">
              <a:solidFill>
                <a:schemeClr val="bg1"/>
              </a:solidFill>
              <a:latin typeface="Times New Roman" panose="02020603050405020304" pitchFamily="18" charset="0"/>
              <a:cs typeface="Times New Roman" panose="02020603050405020304" pitchFamily="18" charset="0"/>
            </a:endParaRPr>
          </a:p>
          <a:p>
            <a:endParaRPr lang="en-US" sz="25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100" y="1444336"/>
            <a:ext cx="3221182" cy="3659005"/>
          </a:xfrm>
          <a:prstGeom prst="rect">
            <a:avLst/>
          </a:prstGeom>
        </p:spPr>
      </p:pic>
    </p:spTree>
    <p:extLst>
      <p:ext uri="{BB962C8B-B14F-4D97-AF65-F5344CB8AC3E}">
        <p14:creationId xmlns:p14="http://schemas.microsoft.com/office/powerpoint/2010/main" val="6919200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020" y="834363"/>
            <a:ext cx="3886200" cy="571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65760" y="1256948"/>
            <a:ext cx="7578090" cy="5093702"/>
          </a:xfrm>
          <a:prstGeom prst="rect">
            <a:avLst/>
          </a:prstGeom>
        </p:spPr>
        <p:txBody>
          <a:bodyPr wrap="square">
            <a:spAutoFit/>
          </a:bodyPr>
          <a:lstStyle/>
          <a:p>
            <a:pPr marR="12700" algn="just">
              <a:spcBef>
                <a:spcPts val="2700"/>
              </a:spcBef>
              <a:spcAft>
                <a:spcPts val="0"/>
              </a:spcAft>
            </a:pPr>
            <a:r>
              <a:rPr lang="en-US" sz="25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Đặc điểm chung của các mạng lưới là </a:t>
            </a:r>
            <a:r>
              <a:rPr lang="en-US" sz="25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kết nối</a:t>
            </a:r>
            <a:r>
              <a:rPr lang="en-US" sz="25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và </a:t>
            </a:r>
            <a:r>
              <a:rPr lang="en-US" sz="25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chia sẻ.</a:t>
            </a:r>
          </a:p>
          <a:p>
            <a:pPr algn="just">
              <a:spcAft>
                <a:spcPts val="0"/>
              </a:spcAft>
            </a:pPr>
            <a:r>
              <a:rPr lang="en-US" sz="25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mạng vận chuyển theo một chiểu và có mạng vận chuyển hai chiểu.</a:t>
            </a:r>
            <a:endParaRPr lang="en-US" sz="2500" u="sng">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500" i="1">
                <a:solidFill>
                  <a:schemeClr val="bg1"/>
                </a:solidFill>
                <a:latin typeface="Times New Roman" panose="02020603050405020304" pitchFamily="18" charset="0"/>
                <a:ea typeface="Arial" panose="020B0604020202020204" pitchFamily="34" charset="0"/>
                <a:cs typeface="Times New Roman" panose="02020603050405020304" pitchFamily="18" charset="0"/>
              </a:rPr>
              <a:t>- Hai hay nhiều máy tính và các thiết bị được kết nối để truyền thông tin cho nhau tạo thành một mạng máy tính.</a:t>
            </a:r>
            <a:endParaRPr lang="en-US" sz="2500" u="sng">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500" i="1"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 Lợi </a:t>
            </a:r>
            <a:r>
              <a:rPr lang="en-US" sz="2500" i="1">
                <a:solidFill>
                  <a:schemeClr val="bg1"/>
                </a:solidFill>
                <a:latin typeface="Times New Roman" panose="02020603050405020304" pitchFamily="18" charset="0"/>
                <a:ea typeface="Arial" panose="020B0604020202020204" pitchFamily="34" charset="0"/>
                <a:cs typeface="Times New Roman" panose="02020603050405020304" pitchFamily="18" charset="0"/>
              </a:rPr>
              <a:t>ích của mạng máy tính: Người sử dụng có thể liên lạc với nhau để trao đổi thông tin, chia sẻ dữ liệu và dùng chung các thiết bị trên mạng</a:t>
            </a:r>
            <a:r>
              <a:rPr lang="en-US" sz="2500" i="1"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endParaRPr lang="en-US" sz="2500" u="sng" smtClean="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500"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Mạng </a:t>
            </a:r>
            <a:r>
              <a:rPr lang="en-US" sz="25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máy tính kết nối với nhau bằng dây dẫn mạng hoặc không dây </a:t>
            </a:r>
            <a:endParaRPr lang="en-US" sz="25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500" i="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Mạng máy tính chia sẻ dữ liệu (tài nguyên mếm) và thiết bị (tài nguyên cứng)</a:t>
            </a:r>
            <a:endParaRPr lang="en-US" sz="25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1154430" y="658328"/>
            <a:ext cx="3863340" cy="754053"/>
          </a:xfrm>
          <a:prstGeom prst="rect">
            <a:avLst/>
          </a:prstGeom>
          <a:noFill/>
        </p:spPr>
        <p:txBody>
          <a:bodyPr wrap="square" rtlCol="0">
            <a:spAutoFit/>
          </a:bodyPr>
          <a:lstStyle/>
          <a:p>
            <a:r>
              <a:rPr lang="en-US" sz="2500" b="1">
                <a:solidFill>
                  <a:srgbClr val="FFFF00"/>
                </a:solidFill>
                <a:latin typeface="Times New Roman" panose="02020603050405020304" pitchFamily="18" charset="0"/>
                <a:cs typeface="Times New Roman" panose="02020603050405020304" pitchFamily="18" charset="0"/>
              </a:rPr>
              <a:t>1. Mạng máy tính là gì?</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182918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10112" y="3415229"/>
            <a:ext cx="4281888" cy="346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bwMode="auto">
          <a:xfrm flipH="1">
            <a:off x="275419" y="1531345"/>
            <a:ext cx="7105882" cy="3068747"/>
          </a:xfrm>
          <a:prstGeom prst="cloudCallout">
            <a:avLst>
              <a:gd name="adj1" fmla="val 18229"/>
              <a:gd name="adj2" fmla="val 54885"/>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ctr">
              <a:defRPr/>
            </a:pPr>
            <a:r>
              <a:rPr lang="en-US" sz="2500" b="1" i="1" smtClean="0">
                <a:solidFill>
                  <a:srgbClr val="FFFF00"/>
                </a:solidFill>
                <a:latin typeface="Times New Roman" panose="02020603050405020304" pitchFamily="18" charset="0"/>
                <a:cs typeface="Times New Roman" panose="02020603050405020304" pitchFamily="18" charset="0"/>
              </a:rPr>
              <a:t>???</a:t>
            </a:r>
            <a:r>
              <a:rPr lang="en-US" sz="2500" b="1" i="1" smtClean="0">
                <a:solidFill>
                  <a:schemeClr val="bg1"/>
                </a:solidFill>
                <a:latin typeface="Times New Roman" panose="02020603050405020304" pitchFamily="18" charset="0"/>
                <a:cs typeface="Times New Roman" panose="02020603050405020304" pitchFamily="18" charset="0"/>
              </a:rPr>
              <a:t> </a:t>
            </a:r>
            <a:r>
              <a:rPr lang="en-US" sz="2500" smtClean="0">
                <a:solidFill>
                  <a:schemeClr val="bg1"/>
                </a:solidFill>
                <a:latin typeface="Times New Roman" panose="02020603050405020304" pitchFamily="18" charset="0"/>
                <a:cs typeface="Times New Roman" panose="02020603050405020304" pitchFamily="18" charset="0"/>
              </a:rPr>
              <a:t>Mạng </a:t>
            </a:r>
            <a:r>
              <a:rPr lang="en-US" sz="2500">
                <a:solidFill>
                  <a:schemeClr val="bg1"/>
                </a:solidFill>
                <a:latin typeface="Times New Roman" panose="02020603050405020304" pitchFamily="18" charset="0"/>
                <a:cs typeface="Times New Roman" panose="02020603050405020304" pitchFamily="18" charset="0"/>
              </a:rPr>
              <a:t>máy tính xuất hiện trong mọi lĩnh vực của cuộc sống. Vậy mạng máy  tính kết nối với nhau như thế nào và có những thành phần gì? </a:t>
            </a:r>
            <a:endParaRPr lang="en-US" sz="25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112" y="0"/>
            <a:ext cx="4281888" cy="3393195"/>
          </a:xfrm>
          <a:prstGeom prst="rect">
            <a:avLst/>
          </a:prstGeom>
        </p:spPr>
      </p:pic>
    </p:spTree>
    <p:extLst>
      <p:ext uri="{BB962C8B-B14F-4D97-AF65-F5344CB8AC3E}">
        <p14:creationId xmlns:p14="http://schemas.microsoft.com/office/powerpoint/2010/main" val="3054021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697229" y="888571"/>
            <a:ext cx="11273098" cy="6298647"/>
          </a:xfrm>
          <a:prstGeom prst="rect">
            <a:avLst/>
          </a:prstGeom>
          <a:noFill/>
        </p:spPr>
        <p:txBody>
          <a:bodyPr wrap="square" rtlCol="0">
            <a:spAutoFit/>
          </a:bodyPr>
          <a:lstStyle/>
          <a:p>
            <a:pPr marL="0" indent="0">
              <a:buNone/>
            </a:pPr>
            <a:r>
              <a:rPr lang="en-US" sz="2400" b="1" i="1" smtClean="0">
                <a:solidFill>
                  <a:srgbClr val="FFFF00"/>
                </a:solidFill>
                <a:latin typeface="Times New Roman" panose="02020603050405020304" pitchFamily="18" charset="0"/>
                <a:cs typeface="Times New Roman" panose="02020603050405020304" pitchFamily="18" charset="0"/>
              </a:rPr>
              <a:t>Chuyển </a:t>
            </a:r>
            <a:r>
              <a:rPr lang="en-US" sz="2400" b="1" i="1">
                <a:solidFill>
                  <a:srgbClr val="FFFF00"/>
                </a:solidFill>
                <a:latin typeface="Times New Roman" panose="02020603050405020304" pitchFamily="18" charset="0"/>
                <a:cs typeface="Times New Roman" panose="02020603050405020304" pitchFamily="18" charset="0"/>
              </a:rPr>
              <a:t>giao nhiệm vụ học </a:t>
            </a:r>
            <a:r>
              <a:rPr lang="en-US" sz="2400" b="1" i="1" smtClean="0">
                <a:solidFill>
                  <a:srgbClr val="FFFF00"/>
                </a:solidFill>
                <a:latin typeface="Times New Roman" panose="02020603050405020304" pitchFamily="18" charset="0"/>
                <a:cs typeface="Times New Roman" panose="02020603050405020304" pitchFamily="18" charset="0"/>
              </a:rPr>
              <a:t>tập: </a:t>
            </a:r>
          </a:p>
          <a:p>
            <a:pPr marL="0" indent="0">
              <a:buNone/>
            </a:pPr>
            <a:r>
              <a:rPr lang="vi-VN" sz="2400" smtClean="0">
                <a:solidFill>
                  <a:schemeClr val="bg1"/>
                </a:solidFill>
                <a:latin typeface="+mj-lt"/>
              </a:rPr>
              <a:t>Chia </a:t>
            </a:r>
            <a:r>
              <a:rPr lang="vi-VN" sz="2400">
                <a:solidFill>
                  <a:schemeClr val="bg1"/>
                </a:solidFill>
                <a:latin typeface="+mj-lt"/>
              </a:rPr>
              <a:t>lớp thành 4 nhóm </a:t>
            </a:r>
            <a:endParaRPr lang="en-US" sz="2400" smtClean="0">
              <a:solidFill>
                <a:schemeClr val="bg1"/>
              </a:solidFill>
              <a:latin typeface="+mj-lt"/>
            </a:endParaRPr>
          </a:p>
          <a:p>
            <a:pPr marL="0" indent="0">
              <a:buNone/>
            </a:pPr>
            <a:r>
              <a:rPr lang="vi-VN" sz="2400" smtClean="0">
                <a:solidFill>
                  <a:schemeClr val="bg1"/>
                </a:solidFill>
                <a:latin typeface="+mj-lt"/>
              </a:rPr>
              <a:t>NV1 </a:t>
            </a:r>
            <a:r>
              <a:rPr lang="vi-VN" sz="2400">
                <a:solidFill>
                  <a:schemeClr val="bg1"/>
                </a:solidFill>
                <a:latin typeface="+mj-lt"/>
              </a:rPr>
              <a:t>-  Quan sát hình 2.1 sgk - &gt; Trả lời các câu hỏi trong phần 1 phiếu học tập 3.</a:t>
            </a:r>
            <a:endParaRPr lang="en-US" sz="2400">
              <a:solidFill>
                <a:schemeClr val="bg1"/>
              </a:solidFill>
              <a:latin typeface="+mj-lt"/>
            </a:endParaRPr>
          </a:p>
          <a:p>
            <a:pPr marL="0" indent="0">
              <a:buNone/>
            </a:pPr>
            <a:r>
              <a:rPr lang="vi-VN" sz="2400">
                <a:solidFill>
                  <a:schemeClr val="bg1"/>
                </a:solidFill>
                <a:latin typeface="+mj-lt"/>
              </a:rPr>
              <a:t>NV2 - Đọc thông tin trong SGK  (trang 18) -&gt;Trả lời các câu hỏi trong phần 2 phiếu học tập 3.</a:t>
            </a:r>
            <a:endParaRPr lang="en-US" sz="2400">
              <a:solidFill>
                <a:schemeClr val="bg1"/>
              </a:solidFill>
              <a:latin typeface="+mj-lt"/>
            </a:endParaRPr>
          </a:p>
          <a:p>
            <a:pPr marL="0" indent="0">
              <a:buNone/>
            </a:pPr>
            <a:r>
              <a:rPr lang="vi-VN" sz="2400">
                <a:solidFill>
                  <a:schemeClr val="bg1"/>
                </a:solidFill>
                <a:latin typeface="+mj-lt"/>
              </a:rPr>
              <a:t>NV3 - Đọc phần văn bản trang 19 sgk -&gt;Trả lời các câu hỏi trong phần 3 phiếu học tập 3.</a:t>
            </a:r>
            <a:endParaRPr lang="en-US" sz="2400">
              <a:solidFill>
                <a:schemeClr val="bg1"/>
              </a:solidFill>
              <a:latin typeface="+mj-lt"/>
            </a:endParaRPr>
          </a:p>
          <a:p>
            <a:pPr marL="0" indent="0">
              <a:buNone/>
            </a:pPr>
            <a:r>
              <a:rPr lang="vi-VN" sz="2400" b="1" i="1" smtClean="0">
                <a:solidFill>
                  <a:srgbClr val="FFFF00"/>
                </a:solidFill>
                <a:latin typeface="+mj-lt"/>
              </a:rPr>
              <a:t>Báo </a:t>
            </a:r>
            <a:r>
              <a:rPr lang="vi-VN" sz="2400" b="1" i="1">
                <a:solidFill>
                  <a:srgbClr val="FFFF00"/>
                </a:solidFill>
                <a:latin typeface="+mj-lt"/>
              </a:rPr>
              <a:t>cáo kết quả hoạt động và thảo luận</a:t>
            </a:r>
            <a:endParaRPr lang="en-US" sz="2400" i="1">
              <a:solidFill>
                <a:srgbClr val="FFFF00"/>
              </a:solidFill>
              <a:latin typeface="+mj-lt"/>
            </a:endParaRPr>
          </a:p>
          <a:p>
            <a:pPr marL="0" indent="0">
              <a:buNone/>
            </a:pPr>
            <a:r>
              <a:rPr lang="vi-VN" sz="2400">
                <a:solidFill>
                  <a:schemeClr val="bg1"/>
                </a:solidFill>
                <a:latin typeface="+mj-lt"/>
              </a:rPr>
              <a:t>Báo cáo theo từng nhiệm vụ</a:t>
            </a:r>
            <a:endParaRPr lang="en-US" sz="2400">
              <a:solidFill>
                <a:schemeClr val="bg1"/>
              </a:solidFill>
              <a:latin typeface="+mj-lt"/>
            </a:endParaRPr>
          </a:p>
          <a:p>
            <a:pPr marL="0" indent="0">
              <a:buNone/>
            </a:pPr>
            <a:r>
              <a:rPr lang="vi-VN" sz="2400">
                <a:solidFill>
                  <a:schemeClr val="bg1"/>
                </a:solidFill>
                <a:latin typeface="+mj-lt"/>
              </a:rPr>
              <a:t>NV1, </a:t>
            </a:r>
            <a:r>
              <a:rPr lang="vi-VN" sz="2400" smtClean="0">
                <a:solidFill>
                  <a:schemeClr val="bg1"/>
                </a:solidFill>
                <a:latin typeface="+mj-lt"/>
              </a:rPr>
              <a:t>2</a:t>
            </a:r>
            <a:r>
              <a:rPr lang="en-US" sz="2400" smtClean="0">
                <a:solidFill>
                  <a:schemeClr val="bg1"/>
                </a:solidFill>
                <a:latin typeface="+mj-lt"/>
              </a:rPr>
              <a:t>, </a:t>
            </a:r>
            <a:r>
              <a:rPr lang="en-US" sz="2400" smtClean="0">
                <a:solidFill>
                  <a:schemeClr val="bg1"/>
                </a:solidFill>
                <a:latin typeface="Times New Roman" panose="02020603050405020304" pitchFamily="18" charset="0"/>
                <a:cs typeface="Times New Roman" panose="02020603050405020304" pitchFamily="18" charset="0"/>
              </a:rPr>
              <a:t>3</a:t>
            </a:r>
            <a:r>
              <a:rPr lang="vi-VN" sz="2400" smtClean="0">
                <a:solidFill>
                  <a:schemeClr val="bg1"/>
                </a:solidFill>
                <a:latin typeface="+mj-lt"/>
              </a:rPr>
              <a:t>- </a:t>
            </a:r>
            <a:r>
              <a:rPr lang="vi-VN" sz="2400">
                <a:solidFill>
                  <a:schemeClr val="bg1"/>
                </a:solidFill>
                <a:latin typeface="+mj-lt"/>
              </a:rPr>
              <a:t>Nhóm cử đại diện báo cáo tại </a:t>
            </a:r>
            <a:r>
              <a:rPr lang="vi-VN" sz="2400" smtClean="0">
                <a:solidFill>
                  <a:schemeClr val="bg1"/>
                </a:solidFill>
                <a:latin typeface="+mj-lt"/>
              </a:rPr>
              <a:t>chỗ</a:t>
            </a:r>
            <a:r>
              <a:rPr lang="en-US" sz="2400" smtClean="0">
                <a:solidFill>
                  <a:schemeClr val="bg1"/>
                </a:solidFill>
                <a:latin typeface="+mj-lt"/>
              </a:rPr>
              <a:t>. </a:t>
            </a:r>
            <a:r>
              <a:rPr lang="vi-VN" sz="2400" smtClean="0">
                <a:solidFill>
                  <a:schemeClr val="bg1"/>
                </a:solidFill>
                <a:latin typeface="+mj-lt"/>
              </a:rPr>
              <a:t>Các </a:t>
            </a:r>
            <a:r>
              <a:rPr lang="vi-VN" sz="2400">
                <a:solidFill>
                  <a:schemeClr val="bg1"/>
                </a:solidFill>
                <a:latin typeface="+mj-lt"/>
              </a:rPr>
              <a:t>nhóm còn lại nhận xét – phản biện.</a:t>
            </a:r>
            <a:endParaRPr lang="en-US" sz="2400">
              <a:solidFill>
                <a:schemeClr val="bg1"/>
              </a:solidFill>
              <a:latin typeface="+mj-lt"/>
            </a:endParaRPr>
          </a:p>
          <a:p>
            <a:pPr marL="0" indent="0">
              <a:buNone/>
            </a:pPr>
            <a:r>
              <a:rPr lang="vi-VN" sz="2400" smtClean="0">
                <a:solidFill>
                  <a:schemeClr val="bg1"/>
                </a:solidFill>
                <a:latin typeface="+mj-lt"/>
              </a:rPr>
              <a:t>NV3</a:t>
            </a:r>
            <a:r>
              <a:rPr lang="vi-VN" sz="2400">
                <a:solidFill>
                  <a:schemeClr val="bg1"/>
                </a:solidFill>
                <a:latin typeface="+mj-lt"/>
              </a:rPr>
              <a:t>: </a:t>
            </a:r>
            <a:r>
              <a:rPr lang="en-US" sz="2400" smtClean="0">
                <a:solidFill>
                  <a:schemeClr val="bg1"/>
                </a:solidFill>
                <a:latin typeface="+mj-lt"/>
              </a:rPr>
              <a:t> </a:t>
            </a:r>
            <a:r>
              <a:rPr lang="vi-VN" sz="2400" smtClean="0">
                <a:solidFill>
                  <a:schemeClr val="bg1"/>
                </a:solidFill>
                <a:latin typeface="+mj-lt"/>
              </a:rPr>
              <a:t>Các </a:t>
            </a:r>
            <a:r>
              <a:rPr lang="vi-VN" sz="2400">
                <a:solidFill>
                  <a:schemeClr val="bg1"/>
                </a:solidFill>
                <a:latin typeface="+mj-lt"/>
              </a:rPr>
              <a:t>nhóm trao đổi chéo phiếu học </a:t>
            </a:r>
            <a:r>
              <a:rPr lang="vi-VN" sz="2400" smtClean="0">
                <a:solidFill>
                  <a:schemeClr val="bg1"/>
                </a:solidFill>
                <a:latin typeface="+mj-lt"/>
              </a:rPr>
              <a:t>tập.</a:t>
            </a:r>
            <a:endParaRPr lang="en-US" sz="2400" smtClean="0">
              <a:solidFill>
                <a:schemeClr val="bg1"/>
              </a:solidFill>
              <a:latin typeface="+mj-lt"/>
            </a:endParaRPr>
          </a:p>
          <a:p>
            <a:pPr marL="0" indent="0">
              <a:buNone/>
            </a:pPr>
            <a:r>
              <a:rPr lang="en-US" sz="2400" smtClean="0">
                <a:solidFill>
                  <a:schemeClr val="bg1"/>
                </a:solidFill>
                <a:latin typeface="+mj-lt"/>
              </a:rPr>
              <a:t>            </a:t>
            </a:r>
            <a:r>
              <a:rPr lang="vi-VN" sz="2400" smtClean="0">
                <a:solidFill>
                  <a:schemeClr val="bg1"/>
                </a:solidFill>
                <a:latin typeface="+mj-lt"/>
              </a:rPr>
              <a:t>Các </a:t>
            </a:r>
            <a:r>
              <a:rPr lang="vi-VN" sz="2400">
                <a:solidFill>
                  <a:schemeClr val="bg1"/>
                </a:solidFill>
                <a:latin typeface="+mj-lt"/>
              </a:rPr>
              <a:t>nhóm chấm chéo nhau và báo cáo kết quả cho giáo viên.</a:t>
            </a:r>
            <a:endParaRPr lang="en-US" sz="2400">
              <a:solidFill>
                <a:schemeClr val="bg1"/>
              </a:solidFill>
              <a:latin typeface="+mj-lt"/>
            </a:endParaRPr>
          </a:p>
          <a:p>
            <a:endParaRPr lang="en-US" sz="2300"/>
          </a:p>
          <a:p>
            <a:pPr marL="0" indent="0">
              <a:buNone/>
            </a:pPr>
            <a:endParaRPr lang="en-US" sz="2500">
              <a:latin typeface="+mj-lt"/>
            </a:endParaRPr>
          </a:p>
          <a:p>
            <a:pPr marL="0" indent="0">
              <a:buNone/>
            </a:pPr>
            <a:endParaRPr lang="en-US" sz="250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97229" y="338288"/>
            <a:ext cx="5566410" cy="754053"/>
          </a:xfrm>
          <a:prstGeom prst="rect">
            <a:avLst/>
          </a:prstGeom>
          <a:noFill/>
        </p:spPr>
        <p:txBody>
          <a:bodyPr wrap="square" rtlCol="0">
            <a:spAutoFit/>
          </a:bodyPr>
          <a:lstStyle/>
          <a:p>
            <a:r>
              <a:rPr lang="en-US" sz="2500" b="1" smtClean="0">
                <a:solidFill>
                  <a:srgbClr val="FFFF00"/>
                </a:solidFill>
                <a:latin typeface="Times New Roman" panose="02020603050405020304" pitchFamily="18" charset="0"/>
                <a:cs typeface="Times New Roman" panose="02020603050405020304" pitchFamily="18" charset="0"/>
              </a:rPr>
              <a:t>2. Các thành phần của mạng máy tính</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218912317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7229" y="338288"/>
            <a:ext cx="5566410" cy="754053"/>
          </a:xfrm>
          <a:prstGeom prst="rect">
            <a:avLst/>
          </a:prstGeom>
          <a:noFill/>
        </p:spPr>
        <p:txBody>
          <a:bodyPr wrap="square" rtlCol="0">
            <a:spAutoFit/>
          </a:bodyPr>
          <a:lstStyle/>
          <a:p>
            <a:r>
              <a:rPr lang="en-US" sz="2500" b="1" smtClean="0">
                <a:solidFill>
                  <a:srgbClr val="FFFF00"/>
                </a:solidFill>
                <a:latin typeface="Times New Roman" panose="02020603050405020304" pitchFamily="18" charset="0"/>
                <a:cs typeface="Times New Roman" panose="02020603050405020304" pitchFamily="18" charset="0"/>
              </a:rPr>
              <a:t>2. Các thành phần của mạng máy tính</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459761"/>
              </p:ext>
            </p:extLst>
          </p:nvPr>
        </p:nvGraphicFramePr>
        <p:xfrm>
          <a:off x="697229" y="1659114"/>
          <a:ext cx="11087101" cy="3907296"/>
        </p:xfrm>
        <a:graphic>
          <a:graphicData uri="http://schemas.openxmlformats.org/drawingml/2006/table">
            <a:tbl>
              <a:tblPr firstRow="1" bandRow="1">
                <a:tableStyleId>{5C22544A-7EE6-4342-B048-85BDC9FD1C3A}</a:tableStyleId>
              </a:tblPr>
              <a:tblGrid>
                <a:gridCol w="11087101"/>
              </a:tblGrid>
              <a:tr h="444398">
                <a:tc>
                  <a:txBody>
                    <a:bodyPr/>
                    <a:lstStyle/>
                    <a:p>
                      <a:pPr algn="ctr"/>
                      <a:r>
                        <a:rPr lang="en-US" sz="2300" smtClean="0">
                          <a:solidFill>
                            <a:schemeClr val="bg1"/>
                          </a:solidFill>
                          <a:latin typeface="Times New Roman" panose="02020603050405020304" pitchFamily="18" charset="0"/>
                          <a:cs typeface="Times New Roman" panose="02020603050405020304" pitchFamily="18" charset="0"/>
                        </a:rPr>
                        <a:t>PHIẾU</a:t>
                      </a:r>
                      <a:r>
                        <a:rPr lang="en-US" sz="2300" baseline="0" smtClean="0">
                          <a:solidFill>
                            <a:schemeClr val="bg1"/>
                          </a:solidFill>
                          <a:latin typeface="Times New Roman" panose="02020603050405020304" pitchFamily="18" charset="0"/>
                          <a:cs typeface="Times New Roman" panose="02020603050405020304" pitchFamily="18" charset="0"/>
                        </a:rPr>
                        <a:t> HỌC TẬP SỐ 3</a:t>
                      </a:r>
                      <a:endParaRPr lang="en-US" sz="2300">
                        <a:solidFill>
                          <a:schemeClr val="bg1"/>
                        </a:solidFill>
                        <a:latin typeface="Times New Roman" panose="02020603050405020304" pitchFamily="18" charset="0"/>
                        <a:cs typeface="Times New Roman" panose="02020603050405020304" pitchFamily="18" charset="0"/>
                      </a:endParaRPr>
                    </a:p>
                  </a:txBody>
                  <a:tcPr>
                    <a:solidFill>
                      <a:srgbClr val="243917"/>
                    </a:solidFill>
                  </a:tcPr>
                </a:tc>
              </a:tr>
              <a:tr h="346289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500" b="1" i="1" kern="1200" smtClean="0">
                          <a:solidFill>
                            <a:schemeClr val="bg1"/>
                          </a:solidFill>
                          <a:effectLst/>
                          <a:latin typeface="Times New Roman" panose="02020603050405020304" pitchFamily="18" charset="0"/>
                          <a:ea typeface="+mn-ea"/>
                          <a:cs typeface="Times New Roman" panose="02020603050405020304" pitchFamily="18" charset="0"/>
                        </a:rPr>
                        <a:t>Phần 1:</a:t>
                      </a:r>
                      <a:r>
                        <a:rPr lang="en-US" sz="2500" b="1" kern="1200" smtClean="0">
                          <a:solidFill>
                            <a:schemeClr val="bg1"/>
                          </a:solidFill>
                          <a:effectLst/>
                          <a:latin typeface="Times New Roman" panose="02020603050405020304" pitchFamily="18" charset="0"/>
                          <a:ea typeface="+mn-ea"/>
                          <a:cs typeface="Times New Roman" panose="02020603050405020304" pitchFamily="18" charset="0"/>
                        </a:rPr>
                        <a:t> quan sát hình 2.1 sgk - &gt; Trả lời các câu hỏi:</a:t>
                      </a:r>
                      <a:endParaRPr lang="en-US" sz="2500" b="0" kern="1200" smtClean="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500" b="1" i="1" u="sng" kern="1200" smtClean="0">
                          <a:solidFill>
                            <a:schemeClr val="bg1"/>
                          </a:solidFill>
                          <a:effectLst/>
                          <a:latin typeface="Times New Roman" panose="02020603050405020304" pitchFamily="18" charset="0"/>
                          <a:ea typeface="+mn-ea"/>
                          <a:cs typeface="Times New Roman" panose="02020603050405020304" pitchFamily="18" charset="0"/>
                        </a:rPr>
                        <a:t>Câu 1.</a:t>
                      </a:r>
                      <a:r>
                        <a:rPr lang="en-US" sz="2500" kern="1200" smtClean="0">
                          <a:solidFill>
                            <a:schemeClr val="bg1"/>
                          </a:solidFill>
                          <a:effectLst/>
                          <a:latin typeface="Times New Roman" panose="02020603050405020304" pitchFamily="18" charset="0"/>
                          <a:ea typeface="+mn-ea"/>
                          <a:cs typeface="Times New Roman" panose="02020603050405020304" pitchFamily="18" charset="0"/>
                        </a:rPr>
                        <a:t> Thiết bị nào đang được kết nối vào mạng?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i="0" u="sng" strike="noStrike" kern="1200" smtClean="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500" b="1" i="1" u="sng" kern="1200" smtClean="0">
                          <a:solidFill>
                            <a:schemeClr val="bg1"/>
                          </a:solidFill>
                          <a:effectLst/>
                          <a:latin typeface="Times New Roman" panose="02020603050405020304" pitchFamily="18" charset="0"/>
                          <a:ea typeface="+mn-ea"/>
                          <a:cs typeface="Times New Roman" panose="02020603050405020304" pitchFamily="18" charset="0"/>
                        </a:rPr>
                        <a:t>Câu 2.</a:t>
                      </a:r>
                      <a:r>
                        <a:rPr lang="en-US" sz="2500" kern="1200" smtClean="0">
                          <a:solidFill>
                            <a:schemeClr val="bg1"/>
                          </a:solidFill>
                          <a:effectLst/>
                          <a:latin typeface="Times New Roman" panose="02020603050405020304" pitchFamily="18" charset="0"/>
                          <a:ea typeface="+mn-ea"/>
                          <a:cs typeface="Times New Roman" panose="02020603050405020304" pitchFamily="18" charset="0"/>
                        </a:rPr>
                        <a:t> Kết nối với nhau như thế nào?</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500" b="1" i="1" u="sng" kern="1200" smtClean="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500" b="1" i="1" u="sng" kern="1200" smtClean="0">
                          <a:solidFill>
                            <a:schemeClr val="bg1"/>
                          </a:solidFill>
                          <a:effectLst/>
                          <a:latin typeface="Times New Roman" panose="02020603050405020304" pitchFamily="18" charset="0"/>
                          <a:ea typeface="+mn-ea"/>
                          <a:cs typeface="Times New Roman" panose="02020603050405020304" pitchFamily="18" charset="0"/>
                        </a:rPr>
                        <a:t>Câu 3.</a:t>
                      </a:r>
                      <a:r>
                        <a:rPr lang="en-US" sz="2500" kern="1200" smtClean="0">
                          <a:solidFill>
                            <a:schemeClr val="bg1"/>
                          </a:solidFill>
                          <a:effectLst/>
                          <a:latin typeface="Times New Roman" panose="02020603050405020304" pitchFamily="18" charset="0"/>
                          <a:ea typeface="+mn-ea"/>
                          <a:cs typeface="Times New Roman" panose="02020603050405020304" pitchFamily="18" charset="0"/>
                        </a:rPr>
                        <a:t> Kết nối qua các vật trung gian nào?</a:t>
                      </a:r>
                    </a:p>
                  </a:txBody>
                  <a:tcPr>
                    <a:solidFill>
                      <a:srgbClr val="243917"/>
                    </a:solidFill>
                  </a:tcPr>
                </a:tc>
              </a:tr>
            </a:tbl>
          </a:graphicData>
        </a:graphic>
      </p:graphicFrame>
      <p:sp>
        <p:nvSpPr>
          <p:cNvPr id="7" name="TextBox 6"/>
          <p:cNvSpPr txBox="1"/>
          <p:nvPr/>
        </p:nvSpPr>
        <p:spPr>
          <a:xfrm>
            <a:off x="845199" y="2875403"/>
            <a:ext cx="10836879" cy="3062377"/>
          </a:xfrm>
          <a:prstGeom prst="rect">
            <a:avLst/>
          </a:prstGeom>
          <a:noFill/>
        </p:spPr>
        <p:txBody>
          <a:bodyPr wrap="square" rtlCol="0">
            <a:spAutoFit/>
          </a:bodyPr>
          <a:lstStyle/>
          <a:p>
            <a:pPr marL="285750" indent="-285750">
              <a:buFont typeface="Symbol" panose="05050102010706020507" pitchFamily="18" charset="2"/>
              <a:buChar char="Þ"/>
            </a:pPr>
            <a:r>
              <a:rPr lang="en-US" sz="2500" i="1" smtClean="0">
                <a:solidFill>
                  <a:schemeClr val="bg1"/>
                </a:solidFill>
                <a:latin typeface="Times New Roman" panose="02020603050405020304" pitchFamily="18" charset="0"/>
                <a:cs typeface="Times New Roman" panose="02020603050405020304" pitchFamily="18" charset="0"/>
              </a:rPr>
              <a:t>Tất </a:t>
            </a:r>
            <a:r>
              <a:rPr lang="en-US" sz="2500" i="1">
                <a:solidFill>
                  <a:schemeClr val="bg1"/>
                </a:solidFill>
                <a:latin typeface="Times New Roman" panose="02020603050405020304" pitchFamily="18" charset="0"/>
                <a:cs typeface="Times New Roman" panose="02020603050405020304" pitchFamily="18" charset="0"/>
              </a:rPr>
              <a:t>cả các thiết bị có  trong hình 2.1 đều được kết nối vào </a:t>
            </a:r>
            <a:r>
              <a:rPr lang="en-US" sz="2500" i="1" smtClean="0">
                <a:solidFill>
                  <a:schemeClr val="bg1"/>
                </a:solidFill>
                <a:latin typeface="Times New Roman" panose="02020603050405020304" pitchFamily="18" charset="0"/>
                <a:cs typeface="Times New Roman" panose="02020603050405020304" pitchFamily="18" charset="0"/>
              </a:rPr>
              <a:t>mạng</a:t>
            </a:r>
          </a:p>
          <a:p>
            <a:pPr marL="285750" indent="-285750">
              <a:buFont typeface="Symbol" panose="05050102010706020507" pitchFamily="18" charset="2"/>
              <a:buChar char="Þ"/>
            </a:pPr>
            <a:endParaRPr lang="en-US" sz="2500" i="1">
              <a:solidFill>
                <a:schemeClr val="bg1"/>
              </a:solidFill>
              <a:latin typeface="Times New Roman" panose="02020603050405020304" pitchFamily="18" charset="0"/>
              <a:cs typeface="Times New Roman" panose="02020603050405020304" pitchFamily="18" charset="0"/>
            </a:endParaRPr>
          </a:p>
          <a:p>
            <a:pPr lvl="0"/>
            <a:r>
              <a:rPr lang="en-US" sz="2500" i="1">
                <a:solidFill>
                  <a:schemeClr val="bg1"/>
                </a:solidFill>
                <a:latin typeface="Times New Roman" panose="02020603050405020304" pitchFamily="18" charset="0"/>
                <a:cs typeface="Times New Roman" panose="02020603050405020304" pitchFamily="18" charset="0"/>
              </a:rPr>
              <a:t>=&gt; Chúng được kết nối với nhau bằng dây dẫn mạng hoặc sóng ô tuyến</a:t>
            </a:r>
            <a:r>
              <a:rPr lang="en-US" sz="2500" i="1" smtClean="0">
                <a:solidFill>
                  <a:schemeClr val="bg1"/>
                </a:solidFill>
                <a:latin typeface="Times New Roman" panose="02020603050405020304" pitchFamily="18" charset="0"/>
                <a:cs typeface="Times New Roman" panose="02020603050405020304" pitchFamily="18" charset="0"/>
              </a:rPr>
              <a:t>.</a:t>
            </a:r>
          </a:p>
          <a:p>
            <a:pPr marL="285750" lvl="0" indent="-285750">
              <a:buFont typeface="Symbol" panose="05050102010706020507" pitchFamily="18" charset="2"/>
              <a:buChar char="Þ"/>
            </a:pPr>
            <a:endParaRPr lang="en-US" sz="2500" i="1">
              <a:solidFill>
                <a:schemeClr val="bg1"/>
              </a:solidFill>
              <a:latin typeface="Times New Roman" panose="02020603050405020304" pitchFamily="18" charset="0"/>
              <a:cs typeface="Times New Roman" panose="02020603050405020304" pitchFamily="18" charset="0"/>
            </a:endParaRPr>
          </a:p>
          <a:p>
            <a:pPr lvl="0">
              <a:defRPr/>
            </a:pPr>
            <a:r>
              <a:rPr lang="en-US" sz="2500" i="1">
                <a:solidFill>
                  <a:schemeClr val="bg1"/>
                </a:solidFill>
                <a:latin typeface="Times New Roman" panose="02020603050405020304" pitchFamily="18" charset="0"/>
                <a:cs typeface="Times New Roman" panose="02020603050405020304" pitchFamily="18" charset="0"/>
              </a:rPr>
              <a:t>=&gt; Bộ chuyển mạch và bộ định tuyến không dây</a:t>
            </a:r>
            <a:endParaRPr lang="en-US" sz="2500" u="sng">
              <a:solidFill>
                <a:schemeClr val="bg1"/>
              </a:solidFill>
              <a:latin typeface="Times New Roman" panose="02020603050405020304" pitchFamily="18" charset="0"/>
              <a:cs typeface="Times New Roman" panose="02020603050405020304" pitchFamily="18" charset="0"/>
            </a:endParaRPr>
          </a:p>
          <a:p>
            <a:endParaRPr lang="en-US" sz="2500" u="sng">
              <a:solidFill>
                <a:schemeClr val="bg1"/>
              </a:solidFill>
              <a:latin typeface="Times New Roman" panose="02020603050405020304" pitchFamily="18" charset="0"/>
              <a:cs typeface="Times New Roman" panose="02020603050405020304" pitchFamily="18" charset="0"/>
            </a:endParaRPr>
          </a:p>
          <a:p>
            <a:pPr lvl="0"/>
            <a:endParaRPr lang="en-US" sz="2500">
              <a:solidFill>
                <a:schemeClr val="bg1"/>
              </a:solidFill>
              <a:latin typeface="Times New Roman" panose="02020603050405020304" pitchFamily="18" charset="0"/>
              <a:cs typeface="Times New Roman" panose="02020603050405020304" pitchFamily="18" charset="0"/>
            </a:endParaRPr>
          </a:p>
          <a:p>
            <a:pPr marL="285750" indent="-285750">
              <a:buFont typeface="Symbol" panose="05050102010706020507" pitchFamily="18" charset="2"/>
              <a:buChar char="Þ"/>
            </a:pPr>
            <a:endParaRPr lang="en-US"/>
          </a:p>
        </p:txBody>
      </p:sp>
    </p:spTree>
    <p:extLst>
      <p:ext uri="{BB962C8B-B14F-4D97-AF65-F5344CB8AC3E}">
        <p14:creationId xmlns:p14="http://schemas.microsoft.com/office/powerpoint/2010/main" val="907914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2914" y="258278"/>
            <a:ext cx="5566410" cy="754053"/>
          </a:xfrm>
          <a:prstGeom prst="rect">
            <a:avLst/>
          </a:prstGeom>
          <a:noFill/>
        </p:spPr>
        <p:txBody>
          <a:bodyPr wrap="square" rtlCol="0">
            <a:spAutoFit/>
          </a:bodyPr>
          <a:lstStyle/>
          <a:p>
            <a:r>
              <a:rPr lang="en-US" sz="2500" b="1" smtClean="0">
                <a:solidFill>
                  <a:srgbClr val="FFFF00"/>
                </a:solidFill>
                <a:latin typeface="Times New Roman" panose="02020603050405020304" pitchFamily="18" charset="0"/>
                <a:cs typeface="Times New Roman" panose="02020603050405020304" pitchFamily="18" charset="0"/>
              </a:rPr>
              <a:t>2. Các thành phần của mạng máy tính</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02368244"/>
              </p:ext>
            </p:extLst>
          </p:nvPr>
        </p:nvGraphicFramePr>
        <p:xfrm>
          <a:off x="331470" y="733284"/>
          <a:ext cx="11670030" cy="5915808"/>
        </p:xfrm>
        <a:graphic>
          <a:graphicData uri="http://schemas.openxmlformats.org/drawingml/2006/table">
            <a:tbl>
              <a:tblPr firstRow="1" bandRow="1">
                <a:tableStyleId>{5C22544A-7EE6-4342-B048-85BDC9FD1C3A}</a:tableStyleId>
              </a:tblPr>
              <a:tblGrid>
                <a:gridCol w="11670030"/>
              </a:tblGrid>
              <a:tr h="422268">
                <a:tc>
                  <a:txBody>
                    <a:bodyPr/>
                    <a:lstStyle/>
                    <a:p>
                      <a:pPr algn="ctr"/>
                      <a:r>
                        <a:rPr lang="en-US" sz="2300" smtClean="0">
                          <a:solidFill>
                            <a:schemeClr val="bg1"/>
                          </a:solidFill>
                          <a:latin typeface="Times New Roman" panose="02020603050405020304" pitchFamily="18" charset="0"/>
                          <a:cs typeface="Times New Roman" panose="02020603050405020304" pitchFamily="18" charset="0"/>
                        </a:rPr>
                        <a:t>PHIẾU</a:t>
                      </a:r>
                      <a:r>
                        <a:rPr lang="en-US" sz="2300" baseline="0" smtClean="0">
                          <a:solidFill>
                            <a:schemeClr val="bg1"/>
                          </a:solidFill>
                          <a:latin typeface="Times New Roman" panose="02020603050405020304" pitchFamily="18" charset="0"/>
                          <a:cs typeface="Times New Roman" panose="02020603050405020304" pitchFamily="18" charset="0"/>
                        </a:rPr>
                        <a:t> HỌC TẬP SỐ 3</a:t>
                      </a:r>
                      <a:endParaRPr lang="en-US" sz="2300">
                        <a:solidFill>
                          <a:schemeClr val="bg1"/>
                        </a:solidFill>
                        <a:latin typeface="Times New Roman" panose="02020603050405020304" pitchFamily="18" charset="0"/>
                        <a:cs typeface="Times New Roman" panose="02020603050405020304" pitchFamily="18" charset="0"/>
                      </a:endParaRPr>
                    </a:p>
                  </a:txBody>
                  <a:tcPr>
                    <a:solidFill>
                      <a:srgbClr val="243917"/>
                    </a:solidFill>
                  </a:tcPr>
                </a:tc>
              </a:tr>
              <a:tr h="5473848">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300" b="1" i="1" u="none" strike="noStrike" kern="1200" smtClean="0">
                          <a:solidFill>
                            <a:schemeClr val="bg1"/>
                          </a:solidFill>
                          <a:effectLst/>
                          <a:latin typeface="Times New Roman" panose="02020603050405020304" pitchFamily="18" charset="0"/>
                          <a:ea typeface="+mn-ea"/>
                          <a:cs typeface="Times New Roman" panose="02020603050405020304" pitchFamily="18" charset="0"/>
                        </a:rPr>
                        <a:t>Phần 2:</a:t>
                      </a:r>
                      <a:r>
                        <a:rPr lang="en-US" sz="2300" b="1" u="none" strike="noStrike" kern="1200" smtClean="0">
                          <a:solidFill>
                            <a:schemeClr val="bg1"/>
                          </a:solidFill>
                          <a:effectLst/>
                          <a:latin typeface="Times New Roman" panose="02020603050405020304" pitchFamily="18" charset="0"/>
                          <a:ea typeface="+mn-ea"/>
                          <a:cs typeface="Times New Roman" panose="02020603050405020304" pitchFamily="18" charset="0"/>
                        </a:rPr>
                        <a:t> Đọc thông tin trong SGK  (trang 18)- &gt; Trả lời các câu hỏi:</a:t>
                      </a:r>
                      <a:endParaRPr lang="en-US" sz="2300" b="0" u="sng" strike="noStrike" kern="1200" smtClean="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fr-FR" sz="2300" b="1" i="1" u="sng" strike="noStrike" kern="1200" smtClean="0">
                          <a:solidFill>
                            <a:schemeClr val="bg1"/>
                          </a:solidFill>
                          <a:effectLst/>
                          <a:latin typeface="Times New Roman" panose="02020603050405020304" pitchFamily="18" charset="0"/>
                          <a:ea typeface="+mn-ea"/>
                          <a:cs typeface="Times New Roman" panose="02020603050405020304" pitchFamily="18" charset="0"/>
                        </a:rPr>
                        <a:t>Câu 4.</a:t>
                      </a:r>
                      <a:r>
                        <a:rPr lang="fr-FR" sz="2300" u="sng" strike="noStrike" kern="1200" smtClean="0">
                          <a:solidFill>
                            <a:schemeClr val="bg1"/>
                          </a:solidFill>
                          <a:effectLst/>
                          <a:latin typeface="Times New Roman" panose="02020603050405020304" pitchFamily="18" charset="0"/>
                          <a:ea typeface="+mn-ea"/>
                          <a:cs typeface="Times New Roman" panose="02020603050405020304" pitchFamily="18" charset="0"/>
                        </a:rPr>
                        <a:t> </a:t>
                      </a:r>
                      <a:r>
                        <a:rPr lang="fr-FR" sz="2300" u="none" strike="noStrike" kern="1200" smtClean="0">
                          <a:solidFill>
                            <a:schemeClr val="bg1"/>
                          </a:solidFill>
                          <a:effectLst/>
                          <a:latin typeface="Times New Roman" panose="02020603050405020304" pitchFamily="18" charset="0"/>
                          <a:ea typeface="+mn-ea"/>
                          <a:cs typeface="Times New Roman" panose="02020603050405020304" pitchFamily="18" charset="0"/>
                        </a:rPr>
                        <a:t>Các thành phần chính trong mạng máy tính? (kể tên)</a:t>
                      </a:r>
                      <a:endParaRPr lang="en-US" sz="2300" u="sng" strike="noStrike" kern="1200" smtClean="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fr-FR" sz="2300" b="1" i="1" u="sng" kern="1200" smtClean="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fr-FR" sz="2300" b="1" i="1" u="sng" kern="1200" smtClean="0">
                        <a:solidFill>
                          <a:schemeClr val="bg1"/>
                        </a:solidFill>
                        <a:effectLst/>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fr-FR" sz="2300" b="1" i="1" u="sng" kern="1200" smtClean="0">
                          <a:solidFill>
                            <a:schemeClr val="bg1"/>
                          </a:solidFill>
                          <a:effectLst/>
                          <a:latin typeface="Times New Roman" panose="02020603050405020304" pitchFamily="18" charset="0"/>
                          <a:ea typeface="+mn-ea"/>
                          <a:cs typeface="Times New Roman" panose="02020603050405020304" pitchFamily="18" charset="0"/>
                        </a:rPr>
                        <a:t>Câu 5.</a:t>
                      </a:r>
                      <a:r>
                        <a:rPr lang="fr-FR" sz="2300" b="1" i="1" kern="1200" smtClean="0">
                          <a:solidFill>
                            <a:schemeClr val="bg1"/>
                          </a:solidFill>
                          <a:effectLst/>
                          <a:latin typeface="Times New Roman" panose="02020603050405020304" pitchFamily="18" charset="0"/>
                          <a:ea typeface="+mn-ea"/>
                          <a:cs typeface="Times New Roman" panose="02020603050405020304" pitchFamily="18" charset="0"/>
                        </a:rPr>
                        <a:t> </a:t>
                      </a:r>
                      <a:r>
                        <a:rPr lang="fr-FR" sz="2300" i="1" kern="1200" smtClean="0">
                          <a:solidFill>
                            <a:schemeClr val="bg1"/>
                          </a:solidFill>
                          <a:effectLst/>
                          <a:latin typeface="Times New Roman" panose="02020603050405020304" pitchFamily="18" charset="0"/>
                          <a:ea typeface="+mn-ea"/>
                          <a:cs typeface="Times New Roman" panose="02020603050405020304" pitchFamily="18" charset="0"/>
                        </a:rPr>
                        <a:t> </a:t>
                      </a:r>
                      <a:r>
                        <a:rPr lang="fr-FR" sz="2300" kern="1200" smtClean="0">
                          <a:solidFill>
                            <a:schemeClr val="bg1"/>
                          </a:solidFill>
                          <a:effectLst/>
                          <a:latin typeface="Times New Roman" panose="02020603050405020304" pitchFamily="18" charset="0"/>
                          <a:ea typeface="+mn-ea"/>
                          <a:cs typeface="Times New Roman" panose="02020603050405020304" pitchFamily="18" charset="0"/>
                        </a:rPr>
                        <a:t>Nêu cụ thể các thành phần đó ? (để nhận dạng rõ hơn từng thành phần trong mạng)</a:t>
                      </a:r>
                      <a:endParaRPr lang="en-US" sz="2300" kern="1200" smtClean="0">
                        <a:solidFill>
                          <a:schemeClr val="bg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300" i="1" u="none" strike="noStrike" smtClean="0">
                          <a:solidFill>
                            <a:schemeClr val="bg1"/>
                          </a:solidFill>
                          <a:effectLst/>
                          <a:latin typeface="Times New Roman" panose="02020603050405020304" pitchFamily="18" charset="0"/>
                          <a:cs typeface="Times New Roman" panose="02020603050405020304" pitchFamily="18" charset="0"/>
                        </a:rPr>
                        <a:t>      </a:t>
                      </a:r>
                      <a:endParaRPr lang="en-US" sz="2300" smtClean="0">
                        <a:solidFill>
                          <a:schemeClr val="bg1"/>
                        </a:solidFill>
                        <a:effectLst/>
                        <a:latin typeface="Times New Roman" panose="02020603050405020304" pitchFamily="18" charset="0"/>
                        <a:cs typeface="Times New Roman" panose="02020603050405020304" pitchFamily="18" charset="0"/>
                      </a:endParaRPr>
                    </a:p>
                  </a:txBody>
                  <a:tcPr>
                    <a:solidFill>
                      <a:srgbClr val="243917"/>
                    </a:solidFill>
                  </a:tcPr>
                </a:tc>
              </a:tr>
            </a:tbl>
          </a:graphicData>
        </a:graphic>
      </p:graphicFrame>
      <p:sp>
        <p:nvSpPr>
          <p:cNvPr id="3" name="TextBox 2"/>
          <p:cNvSpPr txBox="1"/>
          <p:nvPr/>
        </p:nvSpPr>
        <p:spPr>
          <a:xfrm>
            <a:off x="462914" y="1927953"/>
            <a:ext cx="11446320" cy="5401479"/>
          </a:xfrm>
          <a:prstGeom prst="rect">
            <a:avLst/>
          </a:prstGeom>
          <a:noFill/>
        </p:spPr>
        <p:txBody>
          <a:bodyPr wrap="square" rtlCol="0">
            <a:spAutoFit/>
          </a:bodyPr>
          <a:lstStyle/>
          <a:p>
            <a:pPr lvl="0"/>
            <a:r>
              <a:rPr lang="en-US" sz="2300" i="1" smtClean="0">
                <a:solidFill>
                  <a:schemeClr val="bg1"/>
                </a:solidFill>
                <a:latin typeface="Times New Roman" panose="02020603050405020304" pitchFamily="18" charset="0"/>
                <a:cs typeface="Times New Roman" panose="02020603050405020304" pitchFamily="18" charset="0"/>
              </a:rPr>
              <a:t>=&gt; Gồm </a:t>
            </a:r>
            <a:r>
              <a:rPr lang="en-US" sz="2300" i="1">
                <a:solidFill>
                  <a:schemeClr val="bg1"/>
                </a:solidFill>
                <a:latin typeface="Times New Roman" panose="02020603050405020304" pitchFamily="18" charset="0"/>
                <a:cs typeface="Times New Roman" panose="02020603050405020304" pitchFamily="18" charset="0"/>
              </a:rPr>
              <a:t>3 thành phần: Thiết bị đầu cuối, thiết bị kết nối (bao gồm cả đường truyền dữ liệu) và phẩn mềm mạng</a:t>
            </a:r>
            <a:r>
              <a:rPr lang="en-US" sz="2300" i="1" smtClean="0">
                <a:solidFill>
                  <a:schemeClr val="bg1"/>
                </a:solidFill>
                <a:latin typeface="Times New Roman" panose="02020603050405020304" pitchFamily="18" charset="0"/>
                <a:cs typeface="Times New Roman" panose="02020603050405020304" pitchFamily="18" charset="0"/>
              </a:rPr>
              <a:t>.</a:t>
            </a:r>
          </a:p>
          <a:p>
            <a:pPr lvl="0" algn="just">
              <a:defRPr/>
            </a:pPr>
            <a:endParaRPr lang="en-US" sz="2300" i="1" smtClean="0">
              <a:solidFill>
                <a:schemeClr val="bg1"/>
              </a:solidFill>
              <a:latin typeface="Times New Roman" panose="02020603050405020304" pitchFamily="18" charset="0"/>
              <a:cs typeface="Times New Roman" panose="02020603050405020304" pitchFamily="18" charset="0"/>
            </a:endParaRPr>
          </a:p>
          <a:p>
            <a:pPr lvl="0" algn="just">
              <a:defRPr/>
            </a:pPr>
            <a:r>
              <a:rPr lang="vi-VN" sz="2300" i="1" smtClean="0">
                <a:solidFill>
                  <a:schemeClr val="bg1"/>
                </a:solidFill>
                <a:latin typeface="Times New Roman" panose="02020603050405020304" pitchFamily="18" charset="0"/>
                <a:cs typeface="Times New Roman" panose="02020603050405020304" pitchFamily="18" charset="0"/>
              </a:rPr>
              <a:t>- </a:t>
            </a:r>
            <a:r>
              <a:rPr lang="vi-VN" sz="2300" i="1">
                <a:solidFill>
                  <a:schemeClr val="bg1"/>
                </a:solidFill>
                <a:latin typeface="Times New Roman" panose="02020603050405020304" pitchFamily="18" charset="0"/>
                <a:cs typeface="Times New Roman" panose="02020603050405020304" pitchFamily="18" charset="0"/>
              </a:rPr>
              <a:t>Thiết bị đầu cuối</a:t>
            </a:r>
            <a:r>
              <a:rPr lang="fr-FR" sz="2300" i="1">
                <a:solidFill>
                  <a:schemeClr val="bg1"/>
                </a:solidFill>
                <a:latin typeface="Times New Roman" panose="02020603050405020304" pitchFamily="18" charset="0"/>
                <a:cs typeface="Times New Roman" panose="02020603050405020304" pitchFamily="18" charset="0"/>
              </a:rPr>
              <a:t>: </a:t>
            </a:r>
            <a:r>
              <a:rPr lang="vi-VN" sz="2300" i="1">
                <a:solidFill>
                  <a:schemeClr val="bg1"/>
                </a:solidFill>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a:solidFill>
                <a:schemeClr val="bg1"/>
              </a:solidFill>
              <a:latin typeface="Times New Roman" panose="02020603050405020304" pitchFamily="18" charset="0"/>
              <a:cs typeface="Times New Roman" panose="02020603050405020304" pitchFamily="18" charset="0"/>
            </a:endParaRPr>
          </a:p>
          <a:p>
            <a:pPr lvl="0" algn="just">
              <a:defRPr/>
            </a:pPr>
            <a:r>
              <a:rPr lang="en-US" sz="2300">
                <a:solidFill>
                  <a:schemeClr val="bg1"/>
                </a:solidFill>
                <a:latin typeface="Times New Roman" panose="02020603050405020304" pitchFamily="18" charset="0"/>
                <a:cs typeface="Times New Roman" panose="02020603050405020304" pitchFamily="18" charset="0"/>
              </a:rPr>
              <a:t>      </a:t>
            </a:r>
            <a:r>
              <a:rPr lang="vi-VN" sz="2300" i="1">
                <a:solidFill>
                  <a:schemeClr val="bg1"/>
                </a:solidFill>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một số giao lộ đông đúc. Thiết bị có nhiều loại gồm: Đường truyền (có dây hoặc không dây), bộ chuyển mạch (Switch), bộ định tuyến (Router)….</a:t>
            </a:r>
            <a:endParaRPr lang="en-US" sz="2300">
              <a:solidFill>
                <a:schemeClr val="bg1"/>
              </a:solidFill>
              <a:latin typeface="Times New Roman" panose="02020603050405020304" pitchFamily="18" charset="0"/>
              <a:cs typeface="Times New Roman" panose="02020603050405020304" pitchFamily="18" charset="0"/>
            </a:endParaRPr>
          </a:p>
          <a:p>
            <a:pPr algn="just"/>
            <a:r>
              <a:rPr lang="en-US" sz="2300" i="1">
                <a:solidFill>
                  <a:schemeClr val="bg1"/>
                </a:solidFill>
                <a:latin typeface="Times New Roman" panose="02020603050405020304" pitchFamily="18" charset="0"/>
                <a:cs typeface="Times New Roman" panose="02020603050405020304" pitchFamily="18" charset="0"/>
              </a:rPr>
              <a:t>      </a:t>
            </a:r>
            <a:r>
              <a:rPr lang="vi-VN" sz="2300" i="1">
                <a:solidFill>
                  <a:schemeClr val="bg1"/>
                </a:solidFill>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a:solidFill>
                <a:schemeClr val="bg1"/>
              </a:solidFill>
              <a:latin typeface="Times New Roman" panose="02020603050405020304" pitchFamily="18" charset="0"/>
              <a:cs typeface="Times New Roman" panose="02020603050405020304" pitchFamily="18" charset="0"/>
            </a:endParaRPr>
          </a:p>
          <a:p>
            <a:pPr marL="285750" lvl="0" indent="-285750">
              <a:buFont typeface="Symbol" panose="05050102010706020507" pitchFamily="18" charset="2"/>
              <a:buChar char="Þ"/>
            </a:pPr>
            <a:endParaRPr lang="en-US" sz="2300">
              <a:solidFill>
                <a:schemeClr val="bg1"/>
              </a:solidFill>
              <a:latin typeface="Times New Roman" panose="02020603050405020304" pitchFamily="18" charset="0"/>
              <a:cs typeface="Times New Roman" panose="02020603050405020304" pitchFamily="18" charset="0"/>
            </a:endParaRPr>
          </a:p>
          <a:p>
            <a:endParaRPr lang="en-US" sz="2300"/>
          </a:p>
        </p:txBody>
      </p:sp>
    </p:spTree>
    <p:extLst>
      <p:ext uri="{BB962C8B-B14F-4D97-AF65-F5344CB8AC3E}">
        <p14:creationId xmlns:p14="http://schemas.microsoft.com/office/powerpoint/2010/main" val="248674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2914" y="258278"/>
            <a:ext cx="5566410" cy="754053"/>
          </a:xfrm>
          <a:prstGeom prst="rect">
            <a:avLst/>
          </a:prstGeom>
          <a:noFill/>
        </p:spPr>
        <p:txBody>
          <a:bodyPr wrap="square" rtlCol="0">
            <a:spAutoFit/>
          </a:bodyPr>
          <a:lstStyle/>
          <a:p>
            <a:r>
              <a:rPr lang="en-US" sz="2500" b="1" smtClean="0">
                <a:solidFill>
                  <a:srgbClr val="FFFF00"/>
                </a:solidFill>
                <a:latin typeface="Times New Roman" panose="02020603050405020304" pitchFamily="18" charset="0"/>
                <a:cs typeface="Times New Roman" panose="02020603050405020304" pitchFamily="18" charset="0"/>
              </a:rPr>
              <a:t>2. Các thành phần của mạng máy tính</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82516373"/>
              </p:ext>
            </p:extLst>
          </p:nvPr>
        </p:nvGraphicFramePr>
        <p:xfrm>
          <a:off x="297180" y="1012331"/>
          <a:ext cx="11670030" cy="5030348"/>
        </p:xfrm>
        <a:graphic>
          <a:graphicData uri="http://schemas.openxmlformats.org/drawingml/2006/table">
            <a:tbl>
              <a:tblPr firstRow="1" bandRow="1">
                <a:tableStyleId>{5C22544A-7EE6-4342-B048-85BDC9FD1C3A}</a:tableStyleId>
              </a:tblPr>
              <a:tblGrid>
                <a:gridCol w="11670030"/>
              </a:tblGrid>
              <a:tr h="370468">
                <a:tc>
                  <a:txBody>
                    <a:bodyPr/>
                    <a:lstStyle/>
                    <a:p>
                      <a:pPr algn="ctr"/>
                      <a:r>
                        <a:rPr lang="en-US" sz="2300" smtClean="0">
                          <a:solidFill>
                            <a:schemeClr val="bg1"/>
                          </a:solidFill>
                          <a:latin typeface="Times New Roman" panose="02020603050405020304" pitchFamily="18" charset="0"/>
                          <a:cs typeface="Times New Roman" panose="02020603050405020304" pitchFamily="18" charset="0"/>
                        </a:rPr>
                        <a:t>PHIẾU</a:t>
                      </a:r>
                      <a:r>
                        <a:rPr lang="en-US" sz="2300" baseline="0" smtClean="0">
                          <a:solidFill>
                            <a:schemeClr val="bg1"/>
                          </a:solidFill>
                          <a:latin typeface="Times New Roman" panose="02020603050405020304" pitchFamily="18" charset="0"/>
                          <a:cs typeface="Times New Roman" panose="02020603050405020304" pitchFamily="18" charset="0"/>
                        </a:rPr>
                        <a:t> HỌC TẬP SỐ 3</a:t>
                      </a:r>
                      <a:endParaRPr lang="en-US" sz="2300">
                        <a:solidFill>
                          <a:schemeClr val="bg1"/>
                        </a:solidFill>
                        <a:latin typeface="Times New Roman" panose="02020603050405020304" pitchFamily="18" charset="0"/>
                        <a:cs typeface="Times New Roman" panose="02020603050405020304" pitchFamily="18" charset="0"/>
                      </a:endParaRPr>
                    </a:p>
                  </a:txBody>
                  <a:tcPr>
                    <a:solidFill>
                      <a:srgbClr val="243917"/>
                    </a:solidFill>
                  </a:tcPr>
                </a:tc>
              </a:tr>
              <a:tr h="4588388">
                <a:tc>
                  <a:txBody>
                    <a:bodyPr/>
                    <a:lstStyle/>
                    <a:p>
                      <a:pPr lvl="1"/>
                      <a:r>
                        <a:rPr lang="vi-VN" sz="2500" b="1" i="1" kern="1200" smtClean="0">
                          <a:solidFill>
                            <a:schemeClr val="bg1"/>
                          </a:solidFill>
                          <a:effectLst/>
                          <a:latin typeface="Times New Roman" panose="02020603050405020304" pitchFamily="18" charset="0"/>
                          <a:ea typeface="+mn-ea"/>
                          <a:cs typeface="Times New Roman" panose="02020603050405020304" pitchFamily="18" charset="0"/>
                        </a:rPr>
                        <a:t>Phần 3:</a:t>
                      </a:r>
                      <a:r>
                        <a:rPr lang="vi-VN" sz="2500" b="1" kern="1200" smtClean="0">
                          <a:solidFill>
                            <a:schemeClr val="bg1"/>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smtClean="0">
                          <a:solidFill>
                            <a:schemeClr val="bg1"/>
                          </a:solidFill>
                          <a:effectLst/>
                          <a:latin typeface="Times New Roman" panose="02020603050405020304" pitchFamily="18" charset="0"/>
                          <a:ea typeface="+mn-ea"/>
                          <a:cs typeface="Times New Roman" panose="02020603050405020304" pitchFamily="18" charset="0"/>
                        </a:rPr>
                        <a:t> </a:t>
                      </a:r>
                      <a:r>
                        <a:rPr lang="vi-VN" sz="2500" b="1" kern="1200" smtClean="0">
                          <a:solidFill>
                            <a:schemeClr val="bg1"/>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smtClean="0">
                        <a:solidFill>
                          <a:schemeClr val="bg1"/>
                        </a:solidFill>
                        <a:effectLst/>
                        <a:latin typeface="Times New Roman" panose="02020603050405020304" pitchFamily="18" charset="0"/>
                        <a:ea typeface="+mn-ea"/>
                        <a:cs typeface="Times New Roman" panose="02020603050405020304" pitchFamily="18" charset="0"/>
                      </a:endParaRPr>
                    </a:p>
                    <a:p>
                      <a:pPr lvl="1"/>
                      <a:r>
                        <a:rPr lang="vi-VN" sz="2500" b="1" i="1" kern="1200" smtClean="0">
                          <a:solidFill>
                            <a:schemeClr val="bg1"/>
                          </a:solidFill>
                          <a:effectLst/>
                          <a:latin typeface="Times New Roman" panose="02020603050405020304" pitchFamily="18" charset="0"/>
                          <a:ea typeface="+mn-ea"/>
                          <a:cs typeface="Times New Roman" panose="02020603050405020304" pitchFamily="18" charset="0"/>
                        </a:rPr>
                        <a:t>Câu 6.</a:t>
                      </a:r>
                      <a:r>
                        <a:rPr lang="vi-VN" sz="2500" kern="1200" smtClean="0">
                          <a:solidFill>
                            <a:schemeClr val="bg1"/>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smtClean="0">
                        <a:solidFill>
                          <a:schemeClr val="bg1"/>
                        </a:solidFill>
                        <a:effectLst/>
                        <a:latin typeface="Times New Roman" panose="02020603050405020304" pitchFamily="18" charset="0"/>
                        <a:ea typeface="+mn-ea"/>
                        <a:cs typeface="Times New Roman" panose="02020603050405020304" pitchFamily="18" charset="0"/>
                      </a:endParaRPr>
                    </a:p>
                    <a:p>
                      <a:pPr lvl="1"/>
                      <a:endParaRPr lang="en-US" sz="2500" b="1" i="1" kern="1200" smtClean="0">
                        <a:solidFill>
                          <a:schemeClr val="bg1"/>
                        </a:solidFill>
                        <a:effectLst/>
                        <a:latin typeface="Times New Roman" panose="02020603050405020304" pitchFamily="18" charset="0"/>
                        <a:ea typeface="+mn-ea"/>
                        <a:cs typeface="Times New Roman" panose="02020603050405020304" pitchFamily="18" charset="0"/>
                      </a:endParaRPr>
                    </a:p>
                    <a:p>
                      <a:pPr lvl="1"/>
                      <a:endParaRPr lang="en-US" sz="2500" b="1" i="1" kern="1200" smtClean="0">
                        <a:solidFill>
                          <a:schemeClr val="bg1"/>
                        </a:solidFill>
                        <a:effectLst/>
                        <a:latin typeface="Times New Roman" panose="02020603050405020304" pitchFamily="18" charset="0"/>
                        <a:ea typeface="+mn-ea"/>
                        <a:cs typeface="Times New Roman" panose="02020603050405020304" pitchFamily="18" charset="0"/>
                      </a:endParaRPr>
                    </a:p>
                    <a:p>
                      <a:pPr lvl="1"/>
                      <a:endParaRPr lang="en-US" sz="2500" b="1" i="1" kern="1200" smtClean="0">
                        <a:solidFill>
                          <a:schemeClr val="bg1"/>
                        </a:solidFill>
                        <a:effectLst/>
                        <a:latin typeface="Times New Roman" panose="02020603050405020304" pitchFamily="18" charset="0"/>
                        <a:ea typeface="+mn-ea"/>
                        <a:cs typeface="Times New Roman" panose="02020603050405020304" pitchFamily="18" charset="0"/>
                      </a:endParaRPr>
                    </a:p>
                    <a:p>
                      <a:pPr lvl="1"/>
                      <a:r>
                        <a:rPr lang="vi-VN" sz="2500" b="1" i="1" kern="1200" smtClean="0">
                          <a:solidFill>
                            <a:schemeClr val="bg1"/>
                          </a:solidFill>
                          <a:effectLst/>
                          <a:latin typeface="Times New Roman" panose="02020603050405020304" pitchFamily="18" charset="0"/>
                          <a:ea typeface="+mn-ea"/>
                          <a:cs typeface="Times New Roman" panose="02020603050405020304" pitchFamily="18" charset="0"/>
                        </a:rPr>
                        <a:t>Câu 7.</a:t>
                      </a:r>
                      <a:r>
                        <a:rPr lang="vi-VN" sz="2500" i="1" kern="1200" smtClean="0">
                          <a:solidFill>
                            <a:schemeClr val="bg1"/>
                          </a:solidFill>
                          <a:effectLst/>
                          <a:latin typeface="Times New Roman" panose="02020603050405020304" pitchFamily="18" charset="0"/>
                          <a:ea typeface="+mn-ea"/>
                          <a:cs typeface="Times New Roman" panose="02020603050405020304" pitchFamily="18" charset="0"/>
                        </a:rPr>
                        <a:t> </a:t>
                      </a:r>
                      <a:r>
                        <a:rPr lang="vi-VN" sz="2500" kern="1200" smtClean="0">
                          <a:solidFill>
                            <a:schemeClr val="bg1"/>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smtClean="0">
                        <a:solidFill>
                          <a:schemeClr val="bg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smtClean="0">
                        <a:solidFill>
                          <a:schemeClr val="bg1"/>
                        </a:solidFill>
                        <a:effectLst/>
                        <a:latin typeface="Times New Roman" panose="02020603050405020304" pitchFamily="18" charset="0"/>
                        <a:cs typeface="Times New Roman" panose="02020603050405020304" pitchFamily="18" charset="0"/>
                      </a:endParaRPr>
                    </a:p>
                  </a:txBody>
                  <a:tcPr>
                    <a:solidFill>
                      <a:srgbClr val="243917"/>
                    </a:solidFill>
                  </a:tcPr>
                </a:tc>
              </a:tr>
            </a:tbl>
          </a:graphicData>
        </a:graphic>
      </p:graphicFrame>
      <p:sp>
        <p:nvSpPr>
          <p:cNvPr id="3" name="TextBox 2"/>
          <p:cNvSpPr txBox="1"/>
          <p:nvPr/>
        </p:nvSpPr>
        <p:spPr>
          <a:xfrm>
            <a:off x="462914" y="2203374"/>
            <a:ext cx="11049918" cy="3554819"/>
          </a:xfrm>
          <a:prstGeom prst="rect">
            <a:avLst/>
          </a:prstGeom>
          <a:noFill/>
        </p:spPr>
        <p:txBody>
          <a:bodyPr wrap="square" rtlCol="0">
            <a:spAutoFit/>
          </a:bodyPr>
          <a:lstStyle/>
          <a:p>
            <a:pPr lvl="0"/>
            <a:r>
              <a:rPr lang="en-US" sz="2500" i="1" smtClean="0">
                <a:solidFill>
                  <a:schemeClr val="bg1"/>
                </a:solidFill>
                <a:latin typeface="Times New Roman" panose="02020603050405020304" pitchFamily="18" charset="0"/>
                <a:cs typeface="Times New Roman" panose="02020603050405020304" pitchFamily="18" charset="0"/>
              </a:rPr>
              <a:t>=&gt; </a:t>
            </a:r>
            <a:r>
              <a:rPr lang="vi-VN" sz="2500" i="1" smtClean="0">
                <a:solidFill>
                  <a:schemeClr val="bg1"/>
                </a:solidFill>
                <a:latin typeface="Times New Roman" panose="02020603050405020304" pitchFamily="18" charset="0"/>
                <a:cs typeface="Times New Roman" panose="02020603050405020304" pitchFamily="18" charset="0"/>
              </a:rPr>
              <a:t>Gồm 2 loại : </a:t>
            </a:r>
            <a:endParaRPr lang="en-US" sz="2500" u="sng" smtClean="0">
              <a:solidFill>
                <a:schemeClr val="bg1"/>
              </a:solidFill>
              <a:latin typeface="Times New Roman" panose="02020603050405020304" pitchFamily="18" charset="0"/>
              <a:cs typeface="Times New Roman" panose="02020603050405020304" pitchFamily="18" charset="0"/>
            </a:endParaRPr>
          </a:p>
          <a:p>
            <a:pPr lvl="1"/>
            <a:r>
              <a:rPr lang="vi-VN" sz="2500" i="1" smtClean="0">
                <a:solidFill>
                  <a:schemeClr val="bg1"/>
                </a:solidFill>
                <a:latin typeface="Times New Roman" panose="02020603050405020304" pitchFamily="18" charset="0"/>
                <a:cs typeface="Times New Roman" panose="02020603050405020304" pitchFamily="18" charset="0"/>
              </a:rPr>
              <a:t>+ Có dây (nhìn thấy) : Dây dẫn mạng ( vd : dây</a:t>
            </a:r>
            <a:r>
              <a:rPr lang="en-US" sz="2500" i="1" smtClean="0">
                <a:solidFill>
                  <a:schemeClr val="bg1"/>
                </a:solidFill>
                <a:latin typeface="Times New Roman" panose="02020603050405020304" pitchFamily="18" charset="0"/>
                <a:cs typeface="Times New Roman" panose="02020603050405020304" pitchFamily="18" charset="0"/>
              </a:rPr>
              <a:t> </a:t>
            </a:r>
            <a:r>
              <a:rPr lang="vi-VN" sz="2500" i="1" smtClean="0">
                <a:solidFill>
                  <a:schemeClr val="bg1"/>
                </a:solidFill>
                <a:latin typeface="Times New Roman" panose="02020603050405020304" pitchFamily="18" charset="0"/>
                <a:cs typeface="Times New Roman" panose="02020603050405020304" pitchFamily="18" charset="0"/>
              </a:rPr>
              <a:t>cáp quang, cáp xoắn,…).</a:t>
            </a:r>
            <a:endParaRPr lang="en-US" sz="2500" u="sng" smtClean="0">
              <a:solidFill>
                <a:schemeClr val="bg1"/>
              </a:solidFill>
              <a:latin typeface="Times New Roman" panose="02020603050405020304" pitchFamily="18" charset="0"/>
              <a:cs typeface="Times New Roman" panose="02020603050405020304" pitchFamily="18" charset="0"/>
            </a:endParaRPr>
          </a:p>
          <a:p>
            <a:pPr lvl="1"/>
            <a:r>
              <a:rPr lang="vi-VN" sz="2500" i="1" smtClean="0">
                <a:solidFill>
                  <a:schemeClr val="bg1"/>
                </a:solidFill>
                <a:latin typeface="Times New Roman" panose="02020603050405020304" pitchFamily="18" charset="0"/>
                <a:cs typeface="Times New Roman" panose="02020603050405020304" pitchFamily="18" charset="0"/>
              </a:rPr>
              <a:t>+ Không dây (Không nhìn thấy) : Sử dụng sóng vô tuyến (vd : Wifi, Bluetooth,…)</a:t>
            </a:r>
            <a:endParaRPr lang="en-US" sz="2500" u="sng" smtClean="0">
              <a:solidFill>
                <a:schemeClr val="bg1"/>
              </a:solidFill>
              <a:latin typeface="Times New Roman" panose="02020603050405020304" pitchFamily="18" charset="0"/>
              <a:cs typeface="Times New Roman" panose="02020603050405020304" pitchFamily="18" charset="0"/>
            </a:endParaRPr>
          </a:p>
          <a:p>
            <a:pPr lvl="0"/>
            <a:endParaRPr lang="en-US" sz="2500" i="1" smtClean="0">
              <a:solidFill>
                <a:schemeClr val="bg1"/>
              </a:solidFill>
              <a:latin typeface="Times New Roman" panose="02020603050405020304" pitchFamily="18" charset="0"/>
              <a:cs typeface="Times New Roman" panose="02020603050405020304" pitchFamily="18" charset="0"/>
            </a:endParaRPr>
          </a:p>
          <a:p>
            <a:pPr lvl="0"/>
            <a:r>
              <a:rPr lang="en-US" sz="2500" i="1" smtClean="0">
                <a:solidFill>
                  <a:schemeClr val="bg1"/>
                </a:solidFill>
                <a:latin typeface="Times New Roman" panose="02020603050405020304" pitchFamily="18" charset="0"/>
                <a:cs typeface="Times New Roman" panose="02020603050405020304" pitchFamily="18" charset="0"/>
              </a:rPr>
              <a:t>=&gt; </a:t>
            </a:r>
            <a:r>
              <a:rPr lang="vi-VN" sz="2500" i="1" smtClean="0">
                <a:solidFill>
                  <a:schemeClr val="bg1"/>
                </a:solidFill>
                <a:latin typeface="Times New Roman" panose="02020603050405020304" pitchFamily="18" charset="0"/>
                <a:cs typeface="Times New Roman" panose="02020603050405020304" pitchFamily="18" charset="0"/>
              </a:rPr>
              <a:t>Đường truyền không dây có nhiều ưu điểm hơn, Các thiết bị trong mạng có thế linh</a:t>
            </a:r>
            <a:r>
              <a:rPr lang="en-US" sz="2500" i="1" smtClean="0">
                <a:solidFill>
                  <a:schemeClr val="bg1"/>
                </a:solidFill>
                <a:latin typeface="Times New Roman" panose="02020603050405020304" pitchFamily="18" charset="0"/>
                <a:cs typeface="Times New Roman" panose="02020603050405020304" pitchFamily="18" charset="0"/>
              </a:rPr>
              <a:t> </a:t>
            </a:r>
            <a:r>
              <a:rPr lang="vi-VN" sz="2500" i="1" smtClean="0">
                <a:solidFill>
                  <a:schemeClr val="bg1"/>
                </a:solidFill>
                <a:latin typeface="Times New Roman" panose="02020603050405020304" pitchFamily="18" charset="0"/>
                <a:cs typeface="Times New Roman" panose="02020603050405020304" pitchFamily="18" charset="0"/>
              </a:rPr>
              <a:t>hoạt thay đổi vị trí mà vẫn duy trì kết nối mạng.</a:t>
            </a:r>
            <a:endParaRPr lang="en-US" sz="2500" u="sng" smtClean="0">
              <a:solidFill>
                <a:schemeClr val="bg1"/>
              </a:solidFill>
              <a:latin typeface="Times New Roman" panose="02020603050405020304" pitchFamily="18" charset="0"/>
              <a:cs typeface="Times New Roman" panose="02020603050405020304" pitchFamily="18" charset="0"/>
            </a:endParaRPr>
          </a:p>
          <a:p>
            <a:r>
              <a:rPr lang="en-US" sz="2500" i="1" smtClean="0">
                <a:solidFill>
                  <a:schemeClr val="bg1"/>
                </a:solidFill>
                <a:latin typeface="Times New Roman" panose="02020603050405020304" pitchFamily="18" charset="0"/>
                <a:cs typeface="Times New Roman" panose="02020603050405020304" pitchFamily="18" charset="0"/>
              </a:rPr>
              <a:t>     </a:t>
            </a:r>
            <a:r>
              <a:rPr lang="vi-VN" sz="2500" i="1" smtClean="0">
                <a:solidFill>
                  <a:schemeClr val="bg1"/>
                </a:solidFill>
                <a:latin typeface="Times New Roman" panose="02020603050405020304" pitchFamily="18" charset="0"/>
                <a:cs typeface="Times New Roman" panose="02020603050405020304" pitchFamily="18" charset="0"/>
              </a:rPr>
              <a:t>VD : T</a:t>
            </a:r>
            <a:r>
              <a:rPr lang="en-US" sz="2500" i="1" smtClean="0">
                <a:solidFill>
                  <a:schemeClr val="bg1"/>
                </a:solidFill>
                <a:latin typeface="Times New Roman" panose="02020603050405020304" pitchFamily="18" charset="0"/>
                <a:cs typeface="Times New Roman" panose="02020603050405020304" pitchFamily="18" charset="0"/>
              </a:rPr>
              <a:t>rên xe khách, hành khách có thể sử dụng điện thoại di động đẻ truy cập Internet mà không cần dây nối.</a:t>
            </a:r>
            <a:endParaRPr lang="en-US" sz="2500" smtClean="0">
              <a:solidFill>
                <a:schemeClr val="bg1"/>
              </a:solidFill>
              <a:latin typeface="Times New Roman" panose="02020603050405020304" pitchFamily="18" charset="0"/>
              <a:cs typeface="Times New Roman" panose="02020603050405020304" pitchFamily="18" charset="0"/>
            </a:endParaRPr>
          </a:p>
          <a:p>
            <a:endParaRPr lang="en-US" sz="25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51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332"/>
            <a:ext cx="7059930" cy="5628498"/>
          </a:xfrm>
        </p:spPr>
        <p:txBody>
          <a:bodyPr>
            <a:normAutofit/>
          </a:bodyPr>
          <a:lstStyle/>
          <a:p>
            <a:pPr marL="0" indent="0" algn="just">
              <a:buNone/>
            </a:pPr>
            <a:r>
              <a:rPr lang="en-US" sz="2500" i="1" smtClean="0">
                <a:solidFill>
                  <a:schemeClr val="bg1"/>
                </a:solidFill>
                <a:latin typeface="Times New Roman" panose="02020603050405020304" pitchFamily="18" charset="0"/>
                <a:cs typeface="Times New Roman" panose="02020603050405020304" pitchFamily="18" charset="0"/>
              </a:rPr>
              <a:t>- </a:t>
            </a:r>
            <a:r>
              <a:rPr lang="vi-VN" sz="2500" i="1" smtClean="0">
                <a:solidFill>
                  <a:schemeClr val="bg1"/>
                </a:solidFill>
                <a:latin typeface="Times New Roman" panose="02020603050405020304" pitchFamily="18" charset="0"/>
                <a:cs typeface="Times New Roman" panose="02020603050405020304" pitchFamily="18" charset="0"/>
              </a:rPr>
              <a:t>Mạng </a:t>
            </a:r>
            <a:r>
              <a:rPr lang="vi-VN" sz="2500" i="1">
                <a:solidFill>
                  <a:schemeClr val="bg1"/>
                </a:solidFill>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a:solidFill>
                <a:schemeClr val="bg1"/>
              </a:solidFill>
              <a:latin typeface="Times New Roman" panose="02020603050405020304" pitchFamily="18" charset="0"/>
              <a:cs typeface="Times New Roman" panose="02020603050405020304" pitchFamily="18" charset="0"/>
            </a:endParaRPr>
          </a:p>
          <a:p>
            <a:pPr marL="0" indent="0" algn="just">
              <a:buNone/>
            </a:pPr>
            <a:r>
              <a:rPr lang="en-US" sz="2500" i="1" smtClean="0">
                <a:solidFill>
                  <a:schemeClr val="bg1"/>
                </a:solidFill>
                <a:latin typeface="Times New Roman" panose="02020603050405020304" pitchFamily="18" charset="0"/>
                <a:cs typeface="Times New Roman" panose="02020603050405020304" pitchFamily="18" charset="0"/>
              </a:rPr>
              <a:t>- </a:t>
            </a:r>
            <a:r>
              <a:rPr lang="vi-VN" sz="2500" i="1" smtClean="0">
                <a:solidFill>
                  <a:schemeClr val="bg1"/>
                </a:solidFill>
                <a:latin typeface="Times New Roman" panose="02020603050405020304" pitchFamily="18" charset="0"/>
                <a:cs typeface="Times New Roman" panose="02020603050405020304" pitchFamily="18" charset="0"/>
              </a:rPr>
              <a:t>Các </a:t>
            </a:r>
            <a:r>
              <a:rPr lang="vi-VN" sz="2500" i="1">
                <a:solidFill>
                  <a:schemeClr val="bg1"/>
                </a:solidFill>
                <a:latin typeface="Times New Roman" panose="02020603050405020304" pitchFamily="18" charset="0"/>
                <a:cs typeface="Times New Roman" panose="02020603050405020304" pitchFamily="18" charset="0"/>
              </a:rPr>
              <a:t>thành phần của mạng máy tính gồm: </a:t>
            </a:r>
            <a:r>
              <a:rPr lang="vi-VN" sz="2500" i="1" smtClean="0">
                <a:solidFill>
                  <a:schemeClr val="bg1"/>
                </a:solidFill>
                <a:latin typeface="Times New Roman" panose="02020603050405020304" pitchFamily="18" charset="0"/>
                <a:cs typeface="Times New Roman" panose="02020603050405020304" pitchFamily="18" charset="0"/>
              </a:rPr>
              <a:t>Các </a:t>
            </a:r>
            <a:r>
              <a:rPr lang="vi-VN" sz="2500" i="1">
                <a:solidFill>
                  <a:schemeClr val="bg1"/>
                </a:solidFill>
                <a:latin typeface="Times New Roman" panose="02020603050405020304" pitchFamily="18" charset="0"/>
                <a:cs typeface="Times New Roman" panose="02020603050405020304" pitchFamily="18" charset="0"/>
              </a:rPr>
              <a:t>thiết bị đầu cuối (máy tính, điện thoại, máy in, máy ảnh</a:t>
            </a:r>
            <a:r>
              <a:rPr lang="vi-VN" sz="2500" i="1" smtClean="0">
                <a:solidFill>
                  <a:schemeClr val="bg1"/>
                </a:solidFill>
                <a:latin typeface="Times New Roman" panose="02020603050405020304" pitchFamily="18" charset="0"/>
                <a:cs typeface="Times New Roman" panose="02020603050405020304" pitchFamily="18" charset="0"/>
              </a:rPr>
              <a:t>,...).</a:t>
            </a:r>
            <a:endParaRPr lang="en-US" sz="2500" i="1" smtClean="0">
              <a:solidFill>
                <a:schemeClr val="bg1"/>
              </a:solidFill>
              <a:latin typeface="Times New Roman" panose="02020603050405020304" pitchFamily="18" charset="0"/>
              <a:cs typeface="Times New Roman" panose="02020603050405020304" pitchFamily="18" charset="0"/>
            </a:endParaRPr>
          </a:p>
          <a:p>
            <a:pPr marL="0" indent="0" algn="just">
              <a:buNone/>
            </a:pPr>
            <a:r>
              <a:rPr lang="en-US" sz="2500" i="1" smtClean="0">
                <a:solidFill>
                  <a:schemeClr val="bg1"/>
                </a:solidFill>
                <a:latin typeface="Times New Roman" panose="02020603050405020304" pitchFamily="18" charset="0"/>
                <a:cs typeface="Times New Roman" panose="02020603050405020304" pitchFamily="18" charset="0"/>
              </a:rPr>
              <a:t>- </a:t>
            </a:r>
            <a:r>
              <a:rPr lang="vi-VN" sz="2500" i="1" smtClean="0">
                <a:solidFill>
                  <a:schemeClr val="bg1"/>
                </a:solidFill>
                <a:latin typeface="Times New Roman" panose="02020603050405020304" pitchFamily="18" charset="0"/>
                <a:cs typeface="Times New Roman" panose="02020603050405020304" pitchFamily="18" charset="0"/>
              </a:rPr>
              <a:t>Các </a:t>
            </a:r>
            <a:r>
              <a:rPr lang="vi-VN" sz="2500" i="1">
                <a:solidFill>
                  <a:schemeClr val="bg1"/>
                </a:solidFill>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a:solidFill>
                <a:schemeClr val="bg1"/>
              </a:solidFill>
              <a:latin typeface="Times New Roman" panose="02020603050405020304" pitchFamily="18" charset="0"/>
              <a:cs typeface="Times New Roman" panose="02020603050405020304" pitchFamily="18" charset="0"/>
            </a:endParaRPr>
          </a:p>
          <a:p>
            <a:pPr marL="0" indent="0" algn="just">
              <a:buNone/>
            </a:pPr>
            <a:r>
              <a:rPr lang="vi-VN" sz="2500" i="1">
                <a:solidFill>
                  <a:schemeClr val="bg1"/>
                </a:solidFill>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a:solidFill>
                <a:schemeClr val="bg1"/>
              </a:solidFill>
              <a:latin typeface="Times New Roman" panose="02020603050405020304" pitchFamily="18" charset="0"/>
              <a:cs typeface="Times New Roman" panose="02020603050405020304" pitchFamily="18" charset="0"/>
            </a:endParaRPr>
          </a:p>
          <a:p>
            <a:pPr marL="0" indent="0" algn="just">
              <a:buNone/>
            </a:pPr>
            <a:r>
              <a:rPr lang="vi-VN" sz="2500" i="1">
                <a:solidFill>
                  <a:schemeClr val="bg1"/>
                </a:solidFill>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a:solidFill>
                <a:schemeClr val="bg1"/>
              </a:solidFill>
              <a:latin typeface="Times New Roman" panose="02020603050405020304" pitchFamily="18" charset="0"/>
              <a:cs typeface="Times New Roman" panose="02020603050405020304" pitchFamily="18" charset="0"/>
            </a:endParaRPr>
          </a:p>
          <a:p>
            <a:endParaRPr lang="en-US"/>
          </a:p>
        </p:txBody>
      </p:sp>
      <p:sp>
        <p:nvSpPr>
          <p:cNvPr id="4" name="TextBox 3"/>
          <p:cNvSpPr txBox="1"/>
          <p:nvPr/>
        </p:nvSpPr>
        <p:spPr>
          <a:xfrm>
            <a:off x="462914" y="258278"/>
            <a:ext cx="5566410" cy="754053"/>
          </a:xfrm>
          <a:prstGeom prst="rect">
            <a:avLst/>
          </a:prstGeom>
          <a:noFill/>
        </p:spPr>
        <p:txBody>
          <a:bodyPr wrap="square" rtlCol="0">
            <a:spAutoFit/>
          </a:bodyPr>
          <a:lstStyle/>
          <a:p>
            <a:r>
              <a:rPr lang="en-US" sz="2500" b="1" smtClean="0">
                <a:solidFill>
                  <a:srgbClr val="FFFF00"/>
                </a:solidFill>
                <a:latin typeface="Times New Roman" panose="02020603050405020304" pitchFamily="18" charset="0"/>
                <a:cs typeface="Times New Roman" panose="02020603050405020304" pitchFamily="18" charset="0"/>
              </a:rPr>
              <a:t>2. Các thành phần của mạng máy tính</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916" y="813631"/>
            <a:ext cx="4317485" cy="5653269"/>
          </a:xfrm>
          <a:prstGeom prst="rect">
            <a:avLst/>
          </a:prstGeom>
        </p:spPr>
      </p:pic>
    </p:spTree>
    <p:extLst>
      <p:ext uri="{BB962C8B-B14F-4D97-AF65-F5344CB8AC3E}">
        <p14:creationId xmlns:p14="http://schemas.microsoft.com/office/powerpoint/2010/main" val="97956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418" y="1181389"/>
            <a:ext cx="10515600" cy="4351338"/>
          </a:xfrm>
        </p:spPr>
        <p:txBody>
          <a:bodyPr>
            <a:normAutofit/>
          </a:bodyPr>
          <a:lstStyle/>
          <a:p>
            <a:pPr marL="0" indent="0">
              <a:buNone/>
            </a:pPr>
            <a:r>
              <a:rPr lang="en-US" sz="2500" b="1" i="1">
                <a:solidFill>
                  <a:srgbClr val="FFFF00"/>
                </a:solidFill>
                <a:latin typeface="Times New Roman" panose="02020603050405020304" pitchFamily="18" charset="0"/>
                <a:cs typeface="Times New Roman" panose="02020603050405020304" pitchFamily="18" charset="0"/>
              </a:rPr>
              <a:t>Chuyển giao nhiệm vụ học tập: </a:t>
            </a:r>
            <a:endParaRPr lang="en-US" sz="2500" smtClean="0">
              <a:latin typeface="Times New Roman" panose="02020603050405020304" pitchFamily="18" charset="0"/>
              <a:cs typeface="Times New Roman" panose="02020603050405020304" pitchFamily="18" charset="0"/>
            </a:endParaRPr>
          </a:p>
          <a:p>
            <a:pPr marL="0" indent="0">
              <a:buNone/>
            </a:pPr>
            <a:r>
              <a:rPr lang="en-US" sz="2500" smtClean="0">
                <a:solidFill>
                  <a:schemeClr val="bg1"/>
                </a:solidFill>
                <a:latin typeface="Times New Roman" panose="02020603050405020304" pitchFamily="18" charset="0"/>
                <a:cs typeface="Times New Roman" panose="02020603050405020304" pitchFamily="18" charset="0"/>
              </a:rPr>
              <a:t>- </a:t>
            </a:r>
            <a:r>
              <a:rPr lang="en-US" sz="2500">
                <a:solidFill>
                  <a:schemeClr val="bg1"/>
                </a:solidFill>
                <a:latin typeface="Times New Roman" panose="02020603050405020304" pitchFamily="18" charset="0"/>
                <a:cs typeface="Times New Roman" panose="02020603050405020304" pitchFamily="18" charset="0"/>
              </a:rPr>
              <a:t>Làm bài tập trên phiếu học tập 4</a:t>
            </a:r>
            <a:endParaRPr lang="en-US" sz="2500" u="sng">
              <a:solidFill>
                <a:schemeClr val="bg1"/>
              </a:solidFill>
              <a:latin typeface="Times New Roman" panose="02020603050405020304" pitchFamily="18" charset="0"/>
              <a:cs typeface="Times New Roman" panose="02020603050405020304" pitchFamily="18" charset="0"/>
            </a:endParaRPr>
          </a:p>
          <a:p>
            <a:pPr marL="0" indent="0">
              <a:buNone/>
            </a:pPr>
            <a:r>
              <a:rPr lang="en-US" sz="2500">
                <a:solidFill>
                  <a:schemeClr val="bg1"/>
                </a:solidFill>
                <a:latin typeface="Times New Roman" panose="02020603050405020304" pitchFamily="18" charset="0"/>
                <a:cs typeface="Times New Roman" panose="02020603050405020304" pitchFamily="18" charset="0"/>
              </a:rPr>
              <a:t>- Hoàn thành bài tập 1,2 trang 19 </a:t>
            </a:r>
            <a:r>
              <a:rPr lang="en-US" sz="2500" smtClean="0">
                <a:solidFill>
                  <a:schemeClr val="bg1"/>
                </a:solidFill>
                <a:latin typeface="Times New Roman" panose="02020603050405020304" pitchFamily="18" charset="0"/>
                <a:cs typeface="Times New Roman" panose="02020603050405020304" pitchFamily="18" charset="0"/>
              </a:rPr>
              <a:t>sgk</a:t>
            </a:r>
            <a:endParaRPr lang="en-US" sz="2500" u="sng">
              <a:solidFill>
                <a:schemeClr val="bg1"/>
              </a:solidFill>
              <a:latin typeface="Times New Roman" panose="02020603050405020304" pitchFamily="18" charset="0"/>
              <a:cs typeface="Times New Roman" panose="02020603050405020304" pitchFamily="18" charset="0"/>
            </a:endParaRPr>
          </a:p>
          <a:p>
            <a:pPr marL="0" indent="0">
              <a:buNone/>
            </a:pPr>
            <a:r>
              <a:rPr lang="en-US" sz="2500" b="1" i="1" smtClean="0">
                <a:solidFill>
                  <a:srgbClr val="FFFF00"/>
                </a:solidFill>
                <a:latin typeface="Times New Roman" panose="02020603050405020304" pitchFamily="18" charset="0"/>
                <a:cs typeface="Times New Roman" panose="02020603050405020304" pitchFamily="18" charset="0"/>
              </a:rPr>
              <a:t>Thực </a:t>
            </a:r>
            <a:r>
              <a:rPr lang="en-US" sz="2500" b="1" i="1">
                <a:solidFill>
                  <a:srgbClr val="FFFF00"/>
                </a:solidFill>
                <a:latin typeface="Times New Roman" panose="02020603050405020304" pitchFamily="18" charset="0"/>
                <a:cs typeface="Times New Roman" panose="02020603050405020304" pitchFamily="18" charset="0"/>
              </a:rPr>
              <a:t>hiện nhiệm vụ học tập</a:t>
            </a:r>
            <a:endParaRPr lang="en-US" sz="2500" i="1" u="sng">
              <a:solidFill>
                <a:srgbClr val="FFFF00"/>
              </a:solidFill>
              <a:latin typeface="Times New Roman" panose="02020603050405020304" pitchFamily="18" charset="0"/>
              <a:cs typeface="Times New Roman" panose="02020603050405020304" pitchFamily="18" charset="0"/>
            </a:endParaRPr>
          </a:p>
          <a:p>
            <a:pPr marL="0" indent="0">
              <a:buNone/>
            </a:pPr>
            <a:r>
              <a:rPr lang="en-US" sz="2500">
                <a:solidFill>
                  <a:schemeClr val="bg1"/>
                </a:solidFill>
                <a:latin typeface="Times New Roman" panose="02020603050405020304" pitchFamily="18" charset="0"/>
                <a:cs typeface="Times New Roman" panose="02020603050405020304" pitchFamily="18" charset="0"/>
              </a:rPr>
              <a:t>- HS thực hiện cá nhân, sau đó thảo luận cặp đôi để tự sửa lỗi cho nhau</a:t>
            </a:r>
            <a:endParaRPr lang="en-US" sz="2500" u="sng">
              <a:solidFill>
                <a:schemeClr val="bg1"/>
              </a:solidFill>
              <a:latin typeface="Times New Roman" panose="02020603050405020304" pitchFamily="18" charset="0"/>
              <a:cs typeface="Times New Roman" panose="02020603050405020304" pitchFamily="18" charset="0"/>
            </a:endParaRPr>
          </a:p>
          <a:p>
            <a:pPr marL="0" indent="0">
              <a:buNone/>
            </a:pPr>
            <a:r>
              <a:rPr lang="en-US" sz="2500" b="1" i="1" smtClean="0">
                <a:solidFill>
                  <a:srgbClr val="FFFF00"/>
                </a:solidFill>
                <a:latin typeface="Times New Roman" panose="02020603050405020304" pitchFamily="18" charset="0"/>
                <a:cs typeface="Times New Roman" panose="02020603050405020304" pitchFamily="18" charset="0"/>
              </a:rPr>
              <a:t>Báo </a:t>
            </a:r>
            <a:r>
              <a:rPr lang="en-US" sz="2500" b="1" i="1">
                <a:solidFill>
                  <a:srgbClr val="FFFF00"/>
                </a:solidFill>
                <a:latin typeface="Times New Roman" panose="02020603050405020304" pitchFamily="18" charset="0"/>
                <a:cs typeface="Times New Roman" panose="02020603050405020304" pitchFamily="18" charset="0"/>
              </a:rPr>
              <a:t>cáo kết quả hoạt động và thảo luận</a:t>
            </a:r>
            <a:endParaRPr lang="en-US" sz="2500" i="1" u="sng">
              <a:solidFill>
                <a:srgbClr val="FFFF00"/>
              </a:solidFill>
              <a:latin typeface="Times New Roman" panose="02020603050405020304" pitchFamily="18" charset="0"/>
              <a:cs typeface="Times New Roman" panose="02020603050405020304" pitchFamily="18" charset="0"/>
            </a:endParaRPr>
          </a:p>
          <a:p>
            <a:pPr marL="0" indent="0">
              <a:buNone/>
            </a:pPr>
            <a:r>
              <a:rPr lang="en-US" sz="2500" smtClean="0">
                <a:solidFill>
                  <a:schemeClr val="bg1"/>
                </a:solidFill>
                <a:latin typeface="Times New Roman" panose="02020603050405020304" pitchFamily="18" charset="0"/>
                <a:cs typeface="Times New Roman" panose="02020603050405020304" pitchFamily="18" charset="0"/>
              </a:rPr>
              <a:t>- Học </a:t>
            </a:r>
            <a:r>
              <a:rPr lang="en-US" sz="2500">
                <a:solidFill>
                  <a:schemeClr val="bg1"/>
                </a:solidFill>
                <a:latin typeface="Times New Roman" panose="02020603050405020304" pitchFamily="18" charset="0"/>
                <a:cs typeface="Times New Roman" panose="02020603050405020304" pitchFamily="18" charset="0"/>
              </a:rPr>
              <a:t>sinh trả lời các câu hỏi</a:t>
            </a:r>
            <a:r>
              <a:rPr lang="en-US" sz="2500" smtClean="0">
                <a:solidFill>
                  <a:schemeClr val="bg1"/>
                </a:solidFill>
                <a:latin typeface="Times New Roman" panose="02020603050405020304" pitchFamily="18" charset="0"/>
                <a:cs typeface="Times New Roman" panose="02020603050405020304" pitchFamily="18" charset="0"/>
              </a:rPr>
              <a:t>, </a:t>
            </a:r>
            <a:r>
              <a:rPr lang="en-US" sz="2500">
                <a:solidFill>
                  <a:schemeClr val="bg1"/>
                </a:solidFill>
                <a:latin typeface="Times New Roman" panose="02020603050405020304" pitchFamily="18" charset="0"/>
                <a:cs typeface="Times New Roman" panose="02020603050405020304" pitchFamily="18" charset="0"/>
              </a:rPr>
              <a:t>học sinh khác nhận xét.</a:t>
            </a:r>
            <a:endParaRPr lang="en-US" sz="2500" u="sng">
              <a:solidFill>
                <a:schemeClr val="bg1"/>
              </a:solidFill>
              <a:latin typeface="Times New Roman" panose="02020603050405020304" pitchFamily="18" charset="0"/>
              <a:cs typeface="Times New Roman" panose="02020603050405020304" pitchFamily="18" charset="0"/>
            </a:endParaRPr>
          </a:p>
          <a:p>
            <a:pPr marL="0" indent="0">
              <a:buNone/>
            </a:pPr>
            <a:r>
              <a:rPr lang="en-US" sz="2500" smtClean="0">
                <a:solidFill>
                  <a:schemeClr val="bg1"/>
                </a:solidFill>
                <a:latin typeface="Times New Roman" panose="02020603050405020304" pitchFamily="18" charset="0"/>
                <a:cs typeface="Times New Roman" panose="02020603050405020304" pitchFamily="18" charset="0"/>
              </a:rPr>
              <a:t>- Các </a:t>
            </a:r>
            <a:r>
              <a:rPr lang="en-US" sz="2500">
                <a:solidFill>
                  <a:schemeClr val="bg1"/>
                </a:solidFill>
                <a:latin typeface="Times New Roman" panose="02020603050405020304" pitchFamily="18" charset="0"/>
                <a:cs typeface="Times New Roman" panose="02020603050405020304" pitchFamily="18" charset="0"/>
              </a:rPr>
              <a:t>học sinh bên cạnh cùng nhau thảo luận và hỗ trợ để giúp bạn hoàn thành nhiệm vụ học tập</a:t>
            </a:r>
            <a:r>
              <a:rPr lang="en-US" sz="2500" smtClean="0">
                <a:solidFill>
                  <a:schemeClr val="bg1"/>
                </a:solidFill>
                <a:latin typeface="Times New Roman" panose="02020603050405020304" pitchFamily="18" charset="0"/>
                <a:cs typeface="Times New Roman" panose="02020603050405020304" pitchFamily="18" charset="0"/>
              </a:rPr>
              <a:t>.</a:t>
            </a:r>
            <a:endParaRPr lang="en-US" sz="2500" u="sng">
              <a:solidFill>
                <a:schemeClr val="bg1"/>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641840" y="0"/>
            <a:ext cx="10515600" cy="869315"/>
          </a:xfrm>
        </p:spPr>
        <p:txBody>
          <a:bodyPr>
            <a:normAutofit/>
          </a:bodyPr>
          <a:lstStyle/>
          <a:p>
            <a:pPr algn="ctr"/>
            <a:r>
              <a:rPr lang="en-US" sz="3500" b="1" smtClean="0">
                <a:solidFill>
                  <a:srgbClr val="FFFF00"/>
                </a:solidFill>
                <a:latin typeface="Times New Roman" panose="02020603050405020304" pitchFamily="18" charset="0"/>
                <a:cs typeface="Times New Roman" panose="02020603050405020304" pitchFamily="18" charset="0"/>
              </a:rPr>
              <a:t>HOẠT ĐỘNG LUYỆN TẬP</a:t>
            </a:r>
            <a:endParaRPr lang="en-US" sz="35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345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1840" y="0"/>
            <a:ext cx="10515600" cy="869315"/>
          </a:xfrm>
        </p:spPr>
        <p:txBody>
          <a:bodyPr>
            <a:normAutofit/>
          </a:bodyPr>
          <a:lstStyle/>
          <a:p>
            <a:pPr algn="ctr"/>
            <a:r>
              <a:rPr lang="en-US" sz="3500" b="1" smtClean="0">
                <a:solidFill>
                  <a:srgbClr val="FFFF00"/>
                </a:solidFill>
                <a:latin typeface="Times New Roman" panose="02020603050405020304" pitchFamily="18" charset="0"/>
                <a:cs typeface="Times New Roman" panose="02020603050405020304" pitchFamily="18" charset="0"/>
              </a:rPr>
              <a:t>HOẠT ĐỘNG LUYỆN TẬP</a:t>
            </a:r>
            <a:endParaRPr lang="en-US" sz="3500">
              <a:solidFill>
                <a:srgbClr val="FFFF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684167"/>
              </p:ext>
            </p:extLst>
          </p:nvPr>
        </p:nvGraphicFramePr>
        <p:xfrm>
          <a:off x="217172" y="1108708"/>
          <a:ext cx="11601450" cy="5340269"/>
        </p:xfrm>
        <a:graphic>
          <a:graphicData uri="http://schemas.openxmlformats.org/drawingml/2006/table">
            <a:tbl>
              <a:tblPr firstRow="1" bandRow="1">
                <a:tableStyleId>{5C22544A-7EE6-4342-B048-85BDC9FD1C3A}</a:tableStyleId>
              </a:tblPr>
              <a:tblGrid>
                <a:gridCol w="2171698"/>
                <a:gridCol w="1085850"/>
                <a:gridCol w="1405890"/>
                <a:gridCol w="1371600"/>
                <a:gridCol w="1215869"/>
                <a:gridCol w="1450181"/>
                <a:gridCol w="1450181"/>
                <a:gridCol w="1450181"/>
              </a:tblGrid>
              <a:tr h="635502">
                <a:tc gridSpan="8">
                  <a:txBody>
                    <a:bodyPr/>
                    <a:lstStyle/>
                    <a:p>
                      <a:pPr algn="ctr"/>
                      <a:r>
                        <a:rPr lang="en-US" sz="2500" smtClean="0">
                          <a:solidFill>
                            <a:schemeClr val="bg1"/>
                          </a:solidFill>
                          <a:latin typeface="Times New Roman" panose="02020603050405020304" pitchFamily="18" charset="0"/>
                          <a:cs typeface="Times New Roman" panose="02020603050405020304" pitchFamily="18" charset="0"/>
                        </a:rPr>
                        <a:t>PHIẾU</a:t>
                      </a:r>
                      <a:r>
                        <a:rPr lang="en-US" sz="2500" baseline="0" smtClean="0">
                          <a:solidFill>
                            <a:schemeClr val="bg1"/>
                          </a:solidFill>
                          <a:latin typeface="Times New Roman" panose="02020603050405020304" pitchFamily="18" charset="0"/>
                          <a:cs typeface="Times New Roman" panose="02020603050405020304" pitchFamily="18" charset="0"/>
                        </a:rPr>
                        <a:t> HỌC TẬP SỐ 4</a:t>
                      </a: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r>
              <a:tr h="338459">
                <a:tc rowSpan="3">
                  <a:txBody>
                    <a:bodyPr/>
                    <a:lstStyle/>
                    <a:p>
                      <a:pPr algn="ctr">
                        <a:spcBef>
                          <a:spcPts val="300"/>
                        </a:spcBef>
                        <a:spcAft>
                          <a:spcPts val="300"/>
                        </a:spcAft>
                      </a:pPr>
                      <a:r>
                        <a:rPr lang="en-US" sz="2000" b="1" u="none" strike="noStrike">
                          <a:solidFill>
                            <a:schemeClr val="bg1"/>
                          </a:solidFill>
                          <a:effectLst/>
                          <a:latin typeface="Times New Roman" panose="02020603050405020304" pitchFamily="18" charset="0"/>
                          <a:ea typeface="Times New Roman" panose="02020603050405020304" pitchFamily="18" charset="0"/>
                        </a:rPr>
                        <a:t>Các ví dụ</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rowSpan="3">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Chia sẻ thông tin</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rowSpan="3">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Chia sẻ phần cứng</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rowSpan="3">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Thiết bị đầu cuối</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gridSpan="3">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Thiết bị kết nối</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hMerge="1">
                  <a:txBody>
                    <a:bodyPr/>
                    <a:lstStyle/>
                    <a:p>
                      <a:endParaRPr lang="en-US"/>
                    </a:p>
                  </a:txBody>
                  <a:tcPr>
                    <a:solidFill>
                      <a:srgbClr val="233616"/>
                    </a:solidFill>
                  </a:tcPr>
                </a:tc>
                <a:tc hMerge="1">
                  <a:txBody>
                    <a:bodyPr/>
                    <a:lstStyle/>
                    <a:p>
                      <a:endParaRPr lang="en-US"/>
                    </a:p>
                  </a:txBody>
                  <a:tcPr>
                    <a:solidFill>
                      <a:srgbClr val="233616"/>
                    </a:solidFill>
                  </a:tcPr>
                </a:tc>
                <a:tc rowSpan="3">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Phần mềm mạng</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r>
              <a:tr h="338459">
                <a:tc vMerge="1">
                  <a:txBody>
                    <a:bodyPr/>
                    <a:lstStyle/>
                    <a:p>
                      <a:endParaRPr lang="en-US"/>
                    </a:p>
                  </a:txBody>
                  <a:tcPr>
                    <a:solidFill>
                      <a:srgbClr val="233616"/>
                    </a:solidFill>
                  </a:tcPr>
                </a:tc>
                <a:tc vMerge="1">
                  <a:txBody>
                    <a:bodyPr/>
                    <a:lstStyle/>
                    <a:p>
                      <a:endParaRPr lang="en-US"/>
                    </a:p>
                  </a:txBody>
                  <a:tcPr>
                    <a:solidFill>
                      <a:srgbClr val="233616"/>
                    </a:solidFill>
                  </a:tcPr>
                </a:tc>
                <a:tc vMerge="1">
                  <a:txBody>
                    <a:bodyPr/>
                    <a:lstStyle/>
                    <a:p>
                      <a:endParaRPr lang="en-US"/>
                    </a:p>
                  </a:txBody>
                  <a:tcPr>
                    <a:solidFill>
                      <a:srgbClr val="233616"/>
                    </a:solidFill>
                  </a:tcPr>
                </a:tc>
                <a:tc vMerge="1">
                  <a:txBody>
                    <a:bodyPr/>
                    <a:lstStyle/>
                    <a:p>
                      <a:endParaRPr lang="en-US"/>
                    </a:p>
                  </a:txBody>
                  <a:tcPr>
                    <a:solidFill>
                      <a:srgbClr val="233616"/>
                    </a:solidFill>
                  </a:tcPr>
                </a:tc>
                <a:tc rowSpan="2">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Khác</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gridSpan="2">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Đường truyền dữ liệu</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hMerge="1">
                  <a:txBody>
                    <a:bodyPr/>
                    <a:lstStyle/>
                    <a:p>
                      <a:endParaRPr lang="en-US"/>
                    </a:p>
                  </a:txBody>
                  <a:tcPr>
                    <a:solidFill>
                      <a:srgbClr val="233616"/>
                    </a:solidFill>
                  </a:tcPr>
                </a:tc>
                <a:tc vMerge="1">
                  <a:txBody>
                    <a:bodyPr/>
                    <a:lstStyle/>
                    <a:p>
                      <a:endParaRPr lang="en-US"/>
                    </a:p>
                  </a:txBody>
                  <a:tcPr>
                    <a:solidFill>
                      <a:srgbClr val="233616"/>
                    </a:solidFill>
                  </a:tcPr>
                </a:tc>
              </a:tr>
              <a:tr h="338459">
                <a:tc vMerge="1">
                  <a:txBody>
                    <a:bodyPr/>
                    <a:lstStyle/>
                    <a:p>
                      <a:endParaRPr lang="en-US"/>
                    </a:p>
                  </a:txBody>
                  <a:tcPr>
                    <a:solidFill>
                      <a:srgbClr val="233616"/>
                    </a:solidFill>
                  </a:tcPr>
                </a:tc>
                <a:tc vMerge="1">
                  <a:txBody>
                    <a:bodyPr/>
                    <a:lstStyle/>
                    <a:p>
                      <a:endParaRPr lang="en-US"/>
                    </a:p>
                  </a:txBody>
                  <a:tcPr>
                    <a:solidFill>
                      <a:srgbClr val="233616"/>
                    </a:solidFill>
                  </a:tcPr>
                </a:tc>
                <a:tc vMerge="1">
                  <a:txBody>
                    <a:bodyPr/>
                    <a:lstStyle/>
                    <a:p>
                      <a:endParaRPr lang="en-US"/>
                    </a:p>
                  </a:txBody>
                  <a:tcPr>
                    <a:solidFill>
                      <a:srgbClr val="233616"/>
                    </a:solidFill>
                  </a:tcPr>
                </a:tc>
                <a:tc vMerge="1">
                  <a:txBody>
                    <a:bodyPr/>
                    <a:lstStyle/>
                    <a:p>
                      <a:endParaRPr lang="en-US"/>
                    </a:p>
                  </a:txBody>
                  <a:tcPr>
                    <a:solidFill>
                      <a:srgbClr val="233616"/>
                    </a:solidFill>
                  </a:tcPr>
                </a:tc>
                <a:tc vMerge="1">
                  <a:txBody>
                    <a:bodyPr/>
                    <a:lstStyle/>
                    <a:p>
                      <a:endParaRPr lang="en-US"/>
                    </a:p>
                  </a:txBody>
                  <a:tcPr>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Có dây</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Không dây</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vMerge="1">
                  <a:txBody>
                    <a:bodyPr/>
                    <a:lstStyle/>
                    <a:p>
                      <a:endParaRPr lang="en-US"/>
                    </a:p>
                  </a:txBody>
                  <a:tcPr>
                    <a:solidFill>
                      <a:srgbClr val="233616"/>
                    </a:solidFill>
                  </a:tcPr>
                </a:tc>
              </a:tr>
              <a:tr h="302348">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Dùng chung máy in</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Máy tính bàn</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Điện thoại</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r>
              <a:tr h="338459">
                <a:tc>
                  <a:txBody>
                    <a:bodyPr/>
                    <a:lstStyle/>
                    <a:p>
                      <a:pPr>
                        <a:spcBef>
                          <a:spcPts val="300"/>
                        </a:spcBef>
                        <a:spcAft>
                          <a:spcPts val="300"/>
                        </a:spcAft>
                      </a:pPr>
                      <a:r>
                        <a:rPr lang="it-IT" sz="2000" u="none" strike="noStrike">
                          <a:solidFill>
                            <a:schemeClr val="bg1"/>
                          </a:solidFill>
                          <a:effectLst/>
                          <a:latin typeface="Times New Roman" panose="02020603050405020304" pitchFamily="18" charset="0"/>
                          <a:ea typeface="Times New Roman" panose="02020603050405020304" pitchFamily="18" charset="0"/>
                        </a:rPr>
                        <a:t>Cáp quang</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Sóng Wifi</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Tivi</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Bộ định tuyến</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Bộ chuyển mạch</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Thư điện tử</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Zalo</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Facebook</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r>
            </a:tbl>
          </a:graphicData>
        </a:graphic>
      </p:graphicFrame>
      <p:sp>
        <p:nvSpPr>
          <p:cNvPr id="6" name="TextBox 5"/>
          <p:cNvSpPr txBox="1"/>
          <p:nvPr/>
        </p:nvSpPr>
        <p:spPr>
          <a:xfrm>
            <a:off x="4000500" y="2754947"/>
            <a:ext cx="514350"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389100" y="3059747"/>
            <a:ext cx="514350"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395840" y="3403699"/>
            <a:ext cx="514350"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8033386" y="3747107"/>
            <a:ext cx="332692"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9488605" y="4091977"/>
            <a:ext cx="211541"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6706553" y="5092055"/>
            <a:ext cx="514350"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781300" y="5422167"/>
            <a:ext cx="514350"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412105" y="4399754"/>
            <a:ext cx="514350"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2781300" y="6110619"/>
            <a:ext cx="214056"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6706553" y="4757910"/>
            <a:ext cx="246697"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2781300" y="5772261"/>
            <a:ext cx="514350"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0936103" y="5772260"/>
            <a:ext cx="269419"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0947528" y="6110618"/>
            <a:ext cx="201541"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0974510" y="5425114"/>
            <a:ext cx="147579" cy="307777"/>
          </a:xfrm>
          <a:prstGeom prst="rect">
            <a:avLst/>
          </a:prstGeom>
          <a:noFill/>
        </p:spPr>
        <p:txBody>
          <a:bodyPr wrap="square" rtlCol="0">
            <a:spAutoFit/>
          </a:bodyPr>
          <a:lstStyle/>
          <a:p>
            <a:r>
              <a:rPr lang="en-US" sz="1400" b="1" smtClean="0">
                <a:solidFill>
                  <a:srgbClr val="FFFF00"/>
                </a:solidFill>
                <a:latin typeface="Times New Roman" panose="02020603050405020304" pitchFamily="18" charset="0"/>
                <a:cs typeface="Times New Roman" panose="02020603050405020304" pitchFamily="18" charset="0"/>
              </a:rPr>
              <a:t>X</a:t>
            </a:r>
            <a:endParaRPr lang="en-US" sz="14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5419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1840" y="0"/>
            <a:ext cx="10515600" cy="869315"/>
          </a:xfrm>
        </p:spPr>
        <p:txBody>
          <a:bodyPr>
            <a:normAutofit/>
          </a:bodyPr>
          <a:lstStyle/>
          <a:p>
            <a:pPr algn="ctr"/>
            <a:r>
              <a:rPr lang="en-US" sz="3500" b="1" smtClean="0">
                <a:solidFill>
                  <a:srgbClr val="FFFF00"/>
                </a:solidFill>
                <a:latin typeface="Times New Roman" panose="02020603050405020304" pitchFamily="18" charset="0"/>
                <a:cs typeface="Times New Roman" panose="02020603050405020304" pitchFamily="18" charset="0"/>
              </a:rPr>
              <a:t>HOẠT ĐỘNG LUYỆN TẬP</a:t>
            </a:r>
            <a:endParaRPr lang="en-US" sz="350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41839" y="1148872"/>
            <a:ext cx="6893697" cy="4708981"/>
          </a:xfrm>
          <a:prstGeom prst="rect">
            <a:avLst/>
          </a:prstGeom>
          <a:noFill/>
        </p:spPr>
        <p:txBody>
          <a:bodyPr wrap="square" rtlCol="0">
            <a:spAutoFit/>
          </a:bodyPr>
          <a:lstStyle/>
          <a:p>
            <a:pPr marL="342900" indent="-342900">
              <a:buAutoNum type="arabicPeriod"/>
            </a:pPr>
            <a:r>
              <a:rPr lang="en-US" sz="2500" smtClean="0">
                <a:solidFill>
                  <a:schemeClr val="bg1"/>
                </a:solidFill>
                <a:latin typeface="Times New Roman" panose="02020603050405020304" pitchFamily="18" charset="0"/>
                <a:cs typeface="Times New Roman" panose="02020603050405020304" pitchFamily="18" charset="0"/>
              </a:rPr>
              <a:t>Em hãy chọn phương án đúng.</a:t>
            </a:r>
          </a:p>
          <a:p>
            <a:r>
              <a:rPr lang="en-US" sz="2500" smtClean="0">
                <a:solidFill>
                  <a:schemeClr val="bg1"/>
                </a:solidFill>
                <a:latin typeface="Times New Roman" panose="02020603050405020304" pitchFamily="18" charset="0"/>
                <a:cs typeface="Times New Roman" panose="02020603050405020304" pitchFamily="18" charset="0"/>
              </a:rPr>
              <a:t>Máy tính kết nối với nhau để:</a:t>
            </a:r>
          </a:p>
          <a:p>
            <a:r>
              <a:rPr lang="en-US" sz="2500" smtClean="0">
                <a:solidFill>
                  <a:schemeClr val="bg1"/>
                </a:solidFill>
                <a:latin typeface="Times New Roman" panose="02020603050405020304" pitchFamily="18" charset="0"/>
                <a:cs typeface="Times New Roman" panose="02020603050405020304" pitchFamily="18" charset="0"/>
              </a:rPr>
              <a:t>A.   Chia sẻ các thiết bị</a:t>
            </a:r>
          </a:p>
          <a:p>
            <a:r>
              <a:rPr lang="en-US" sz="2500" smtClean="0">
                <a:solidFill>
                  <a:schemeClr val="bg1"/>
                </a:solidFill>
                <a:latin typeface="Times New Roman" panose="02020603050405020304" pitchFamily="18" charset="0"/>
                <a:cs typeface="Times New Roman" panose="02020603050405020304" pitchFamily="18" charset="0"/>
              </a:rPr>
              <a:t>B.   Tiết kiệm điện</a:t>
            </a:r>
          </a:p>
          <a:p>
            <a:r>
              <a:rPr lang="en-US" sz="2500" smtClean="0">
                <a:solidFill>
                  <a:schemeClr val="bg1"/>
                </a:solidFill>
                <a:latin typeface="Times New Roman" panose="02020603050405020304" pitchFamily="18" charset="0"/>
                <a:cs typeface="Times New Roman" panose="02020603050405020304" pitchFamily="18" charset="0"/>
              </a:rPr>
              <a:t>C.   Trao đổi dữ liệu</a:t>
            </a:r>
          </a:p>
          <a:p>
            <a:r>
              <a:rPr lang="en-US" sz="2500" smtClean="0">
                <a:solidFill>
                  <a:schemeClr val="bg1"/>
                </a:solidFill>
                <a:latin typeface="Times New Roman" panose="02020603050405020304" pitchFamily="18" charset="0"/>
                <a:cs typeface="Times New Roman" panose="02020603050405020304" pitchFamily="18" charset="0"/>
              </a:rPr>
              <a:t>D.   Thuận lợi cho việc sửa chữa.</a:t>
            </a:r>
          </a:p>
          <a:p>
            <a:r>
              <a:rPr lang="en-US" sz="2500" smtClean="0">
                <a:solidFill>
                  <a:schemeClr val="bg1"/>
                </a:solidFill>
                <a:latin typeface="Times New Roman" panose="02020603050405020304" pitchFamily="18" charset="0"/>
                <a:cs typeface="Times New Roman" panose="02020603050405020304" pitchFamily="18" charset="0"/>
              </a:rPr>
              <a:t>2. Em hãy chọn các phương án đúng.</a:t>
            </a:r>
          </a:p>
          <a:p>
            <a:r>
              <a:rPr lang="en-US" sz="2500" smtClean="0">
                <a:solidFill>
                  <a:schemeClr val="bg1"/>
                </a:solidFill>
                <a:latin typeface="Times New Roman" panose="02020603050405020304" pitchFamily="18" charset="0"/>
                <a:cs typeface="Times New Roman" panose="02020603050405020304" pitchFamily="18" charset="0"/>
              </a:rPr>
              <a:t>Thiết bị có kết nối không dây ở hình 2.2 là:</a:t>
            </a:r>
          </a:p>
          <a:p>
            <a:pPr marL="342900" indent="-342900">
              <a:buAutoNum type="alphaUcPeriod"/>
            </a:pPr>
            <a:r>
              <a:rPr lang="en-US" sz="2500" smtClean="0">
                <a:solidFill>
                  <a:schemeClr val="bg1"/>
                </a:solidFill>
                <a:latin typeface="Times New Roman" panose="02020603050405020304" pitchFamily="18" charset="0"/>
                <a:cs typeface="Times New Roman" panose="02020603050405020304" pitchFamily="18" charset="0"/>
              </a:rPr>
              <a:t>   Máy tính để bàn</a:t>
            </a:r>
          </a:p>
          <a:p>
            <a:r>
              <a:rPr lang="en-US" sz="2500" smtClean="0">
                <a:solidFill>
                  <a:schemeClr val="bg1"/>
                </a:solidFill>
                <a:latin typeface="Times New Roman" panose="02020603050405020304" pitchFamily="18" charset="0"/>
                <a:cs typeface="Times New Roman" panose="02020603050405020304" pitchFamily="18" charset="0"/>
              </a:rPr>
              <a:t>B.    Máy tính xách tay</a:t>
            </a:r>
          </a:p>
          <a:p>
            <a:r>
              <a:rPr lang="en-US" sz="2500" smtClean="0">
                <a:solidFill>
                  <a:schemeClr val="bg1"/>
                </a:solidFill>
                <a:latin typeface="Times New Roman" panose="02020603050405020304" pitchFamily="18" charset="0"/>
                <a:cs typeface="Times New Roman" panose="02020603050405020304" pitchFamily="18" charset="0"/>
              </a:rPr>
              <a:t>C.    Điện thoại di động</a:t>
            </a:r>
          </a:p>
          <a:p>
            <a:r>
              <a:rPr lang="en-US" sz="2500" smtClean="0">
                <a:solidFill>
                  <a:schemeClr val="bg1"/>
                </a:solidFill>
                <a:latin typeface="Times New Roman" panose="02020603050405020304" pitchFamily="18" charset="0"/>
                <a:cs typeface="Times New Roman" panose="02020603050405020304" pitchFamily="18" charset="0"/>
              </a:rPr>
              <a:t>D.    Bộ định tuyến</a:t>
            </a:r>
            <a:endParaRPr lang="en-US" sz="250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323" y="1013553"/>
            <a:ext cx="5089793" cy="5012674"/>
          </a:xfrm>
          <a:prstGeom prst="rect">
            <a:avLst/>
          </a:prstGeom>
        </p:spPr>
      </p:pic>
      <p:sp>
        <p:nvSpPr>
          <p:cNvPr id="9" name="Oval 11"/>
          <p:cNvSpPr>
            <a:spLocks noChangeArrowheads="1"/>
          </p:cNvSpPr>
          <p:nvPr/>
        </p:nvSpPr>
        <p:spPr bwMode="auto">
          <a:xfrm>
            <a:off x="641839" y="1897781"/>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
        <p:nvSpPr>
          <p:cNvPr id="10" name="Oval 11"/>
          <p:cNvSpPr>
            <a:spLocks noChangeArrowheads="1"/>
          </p:cNvSpPr>
          <p:nvPr/>
        </p:nvSpPr>
        <p:spPr bwMode="auto">
          <a:xfrm>
            <a:off x="641838" y="2646690"/>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
        <p:nvSpPr>
          <p:cNvPr id="11" name="Oval 11"/>
          <p:cNvSpPr>
            <a:spLocks noChangeArrowheads="1"/>
          </p:cNvSpPr>
          <p:nvPr/>
        </p:nvSpPr>
        <p:spPr bwMode="auto">
          <a:xfrm>
            <a:off x="659052" y="4603022"/>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
        <p:nvSpPr>
          <p:cNvPr id="12" name="Oval 11"/>
          <p:cNvSpPr>
            <a:spLocks noChangeArrowheads="1"/>
          </p:cNvSpPr>
          <p:nvPr/>
        </p:nvSpPr>
        <p:spPr bwMode="auto">
          <a:xfrm>
            <a:off x="659051" y="4981697"/>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Tree>
    <p:extLst>
      <p:ext uri="{BB962C8B-B14F-4D97-AF65-F5344CB8AC3E}">
        <p14:creationId xmlns:p14="http://schemas.microsoft.com/office/powerpoint/2010/main" val="3588526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821" y="464545"/>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b="1" smtClean="0">
                <a:solidFill>
                  <a:srgbClr val="FFFF00"/>
                </a:solidFill>
                <a:latin typeface="Times New Roman" panose="02020603050405020304" pitchFamily="18" charset="0"/>
                <a:cs typeface="Times New Roman" panose="02020603050405020304" pitchFamily="18" charset="0"/>
              </a:rPr>
              <a:t>HOẠT ĐỘNG KHỞI ĐỘNG</a:t>
            </a:r>
            <a:r>
              <a:rPr lang="en-US" sz="3500" u="sng" smtClean="0">
                <a:solidFill>
                  <a:srgbClr val="FFFF00"/>
                </a:solidFill>
                <a:latin typeface="Times New Roman" panose="02020603050405020304" pitchFamily="18" charset="0"/>
                <a:cs typeface="Times New Roman" panose="02020603050405020304" pitchFamily="18" charset="0"/>
              </a:rPr>
              <a:t/>
            </a:r>
            <a:br>
              <a:rPr lang="en-US" sz="3500" u="sng" smtClean="0">
                <a:solidFill>
                  <a:srgbClr val="FFFF00"/>
                </a:solidFill>
                <a:latin typeface="Times New Roman" panose="02020603050405020304" pitchFamily="18" charset="0"/>
                <a:cs typeface="Times New Roman" panose="02020603050405020304" pitchFamily="18" charset="0"/>
              </a:rPr>
            </a:br>
            <a:endParaRPr lang="en-US" sz="3500">
              <a:solidFill>
                <a:srgbClr val="FFFF00"/>
              </a:solidFill>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625030187"/>
              </p:ext>
            </p:extLst>
          </p:nvPr>
        </p:nvGraphicFramePr>
        <p:xfrm>
          <a:off x="691767" y="1771335"/>
          <a:ext cx="10629900" cy="4590249"/>
        </p:xfrm>
        <a:graphic>
          <a:graphicData uri="http://schemas.openxmlformats.org/drawingml/2006/table">
            <a:tbl>
              <a:tblPr firstRow="1" bandRow="1">
                <a:tableStyleId>{5C22544A-7EE6-4342-B048-85BDC9FD1C3A}</a:tableStyleId>
              </a:tblPr>
              <a:tblGrid>
                <a:gridCol w="5314950"/>
                <a:gridCol w="5314950"/>
              </a:tblGrid>
              <a:tr h="2974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0" u="sng" smtClean="0">
                          <a:solidFill>
                            <a:schemeClr val="bg1"/>
                          </a:solidFill>
                          <a:latin typeface="Times New Roman" panose="02020603050405020304" pitchFamily="18" charset="0"/>
                          <a:cs typeface="Times New Roman" panose="02020603050405020304" pitchFamily="18" charset="0"/>
                        </a:rPr>
                        <a:t>Câu hỏi 1</a:t>
                      </a:r>
                      <a:r>
                        <a:rPr lang="en-US" sz="2500" b="0" smtClean="0">
                          <a:solidFill>
                            <a:schemeClr val="bg1"/>
                          </a:solidFill>
                          <a:latin typeface="Times New Roman" panose="02020603050405020304" pitchFamily="18" charset="0"/>
                          <a:cs typeface="Times New Roman" panose="02020603050405020304" pitchFamily="18" charset="0"/>
                        </a:rPr>
                        <a:t>: Em biết có những mạng lưới nào khác ngoài mạng lưới giao thông? </a:t>
                      </a:r>
                    </a:p>
                    <a:p>
                      <a:endParaRPr lang="en-US" sz="2500" b="0">
                        <a:solidFill>
                          <a:schemeClr val="bg1"/>
                        </a:solidFill>
                        <a:latin typeface="Times New Roman" panose="02020603050405020304" pitchFamily="18" charset="0"/>
                        <a:cs typeface="Times New Roman" panose="02020603050405020304" pitchFamily="18" charset="0"/>
                      </a:endParaRPr>
                    </a:p>
                  </a:txBody>
                  <a:tcPr>
                    <a:solidFill>
                      <a:srgbClr val="24391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0" u="sng" smtClean="0">
                          <a:solidFill>
                            <a:schemeClr val="bg1"/>
                          </a:solidFill>
                          <a:latin typeface="Times New Roman" panose="02020603050405020304" pitchFamily="18" charset="0"/>
                          <a:cs typeface="Times New Roman" panose="02020603050405020304" pitchFamily="18" charset="0"/>
                        </a:rPr>
                        <a:t>Câu hỏi 2</a:t>
                      </a:r>
                      <a:r>
                        <a:rPr lang="en-US" sz="2500" b="0" smtClean="0">
                          <a:solidFill>
                            <a:schemeClr val="bg1"/>
                          </a:solidFill>
                          <a:latin typeface="Times New Roman" panose="02020603050405020304" pitchFamily="18" charset="0"/>
                          <a:cs typeface="Times New Roman" panose="02020603050405020304" pitchFamily="18" charset="0"/>
                        </a:rPr>
                        <a:t>: Những gì được vận chuyển trên mạng lưới đó?</a:t>
                      </a:r>
                    </a:p>
                  </a:txBody>
                  <a:tcPr>
                    <a:solidFill>
                      <a:srgbClr val="243917"/>
                    </a:solidFill>
                  </a:tcPr>
                </a:tc>
              </a:tr>
              <a:tr h="1437170">
                <a:tc gridSpan="2">
                  <a:txBody>
                    <a:bodyPr/>
                    <a:lstStyle/>
                    <a:p>
                      <a:r>
                        <a:rPr lang="en-US" sz="2500" b="0" u="sng" smtClean="0">
                          <a:solidFill>
                            <a:schemeClr val="bg1"/>
                          </a:solidFill>
                          <a:latin typeface="Times New Roman" panose="02020603050405020304" pitchFamily="18" charset="0"/>
                          <a:cs typeface="Times New Roman" panose="02020603050405020304" pitchFamily="18" charset="0"/>
                        </a:rPr>
                        <a:t>Câu hỏi 3</a:t>
                      </a:r>
                      <a:r>
                        <a:rPr lang="en-US" sz="2500" b="0" smtClean="0">
                          <a:solidFill>
                            <a:schemeClr val="bg1"/>
                          </a:solidFill>
                          <a:latin typeface="Times New Roman" panose="02020603050405020304" pitchFamily="18" charset="0"/>
                          <a:cs typeface="Times New Roman" panose="02020603050405020304" pitchFamily="18" charset="0"/>
                        </a:rPr>
                        <a:t>: Em hãy chọn phương án trả lời đúng</a:t>
                      </a:r>
                    </a:p>
                    <a:p>
                      <a:r>
                        <a:rPr lang="en-US" sz="2500" b="0" smtClean="0">
                          <a:solidFill>
                            <a:schemeClr val="bg1"/>
                          </a:solidFill>
                          <a:latin typeface="Times New Roman" panose="02020603050405020304" pitchFamily="18" charset="0"/>
                          <a:cs typeface="Times New Roman" panose="02020603050405020304" pitchFamily="18" charset="0"/>
                        </a:rPr>
                        <a:t>Điểm</a:t>
                      </a:r>
                      <a:r>
                        <a:rPr lang="en-US" sz="2500" b="0" baseline="0" smtClean="0">
                          <a:solidFill>
                            <a:schemeClr val="bg1"/>
                          </a:solidFill>
                          <a:latin typeface="Times New Roman" panose="02020603050405020304" pitchFamily="18" charset="0"/>
                          <a:cs typeface="Times New Roman" panose="02020603050405020304" pitchFamily="18" charset="0"/>
                        </a:rPr>
                        <a:t> chung của những mạng lưới đó là gì ?</a:t>
                      </a:r>
                      <a:endParaRPr lang="en-US" sz="2500" b="0" smtClean="0">
                        <a:solidFill>
                          <a:schemeClr val="bg1"/>
                        </a:solidFill>
                        <a:latin typeface="Times New Roman" panose="02020603050405020304" pitchFamily="18" charset="0"/>
                        <a:cs typeface="Times New Roman" panose="02020603050405020304" pitchFamily="18" charset="0"/>
                      </a:endParaRPr>
                    </a:p>
                    <a:p>
                      <a:pPr marL="514350" indent="-514350">
                        <a:buAutoNum type="alphaUcPeriod"/>
                      </a:pPr>
                      <a:r>
                        <a:rPr lang="en-US" sz="2500" b="0" smtClean="0">
                          <a:solidFill>
                            <a:schemeClr val="bg1"/>
                          </a:solidFill>
                          <a:latin typeface="Times New Roman" panose="02020603050405020304" pitchFamily="18" charset="0"/>
                          <a:cs typeface="Times New Roman" panose="02020603050405020304" pitchFamily="18" charset="0"/>
                        </a:rPr>
                        <a:t>Có nhiều thành viên                             B. Chia sẻ tài nguyên</a:t>
                      </a:r>
                    </a:p>
                    <a:p>
                      <a:pPr marL="0" indent="0">
                        <a:buNone/>
                      </a:pPr>
                      <a:r>
                        <a:rPr lang="en-US" sz="2500" b="0" smtClean="0">
                          <a:solidFill>
                            <a:schemeClr val="bg1"/>
                          </a:solidFill>
                          <a:latin typeface="Times New Roman" panose="02020603050405020304" pitchFamily="18" charset="0"/>
                          <a:cs typeface="Times New Roman" panose="02020603050405020304" pitchFamily="18" charset="0"/>
                        </a:rPr>
                        <a:t>C.   Kết nối các thành viên                         D. Có nhiều đường cắt nhau </a:t>
                      </a:r>
                      <a:endParaRPr lang="en-US" sz="2500" b="0" u="sng" smtClean="0">
                        <a:solidFill>
                          <a:schemeClr val="bg1"/>
                        </a:solidFill>
                        <a:latin typeface="Times New Roman" panose="02020603050405020304" pitchFamily="18" charset="0"/>
                        <a:cs typeface="Times New Roman" panose="02020603050405020304" pitchFamily="18" charset="0"/>
                      </a:endParaRPr>
                    </a:p>
                  </a:txBody>
                  <a:tcPr>
                    <a:solidFill>
                      <a:srgbClr val="243917"/>
                    </a:solidFill>
                  </a:tcPr>
                </a:tc>
                <a:tc hMerge="1">
                  <a:txBody>
                    <a:bodyPr/>
                    <a:lstStyle/>
                    <a:p>
                      <a:endParaRPr lang="en-US">
                        <a:solidFill>
                          <a:schemeClr val="tx1"/>
                        </a:solidFill>
                      </a:endParaRPr>
                    </a:p>
                  </a:txBody>
                  <a:tcPr>
                    <a:solidFill>
                      <a:schemeClr val="bg1"/>
                    </a:solidFill>
                  </a:tcPr>
                </a:tc>
              </a:tr>
            </a:tbl>
          </a:graphicData>
        </a:graphic>
      </p:graphicFrame>
      <p:sp>
        <p:nvSpPr>
          <p:cNvPr id="2" name="TextBox 1"/>
          <p:cNvSpPr txBox="1"/>
          <p:nvPr/>
        </p:nvSpPr>
        <p:spPr>
          <a:xfrm>
            <a:off x="838199" y="2688116"/>
            <a:ext cx="5011757" cy="2015936"/>
          </a:xfrm>
          <a:prstGeom prst="rect">
            <a:avLst/>
          </a:prstGeom>
          <a:noFill/>
        </p:spPr>
        <p:txBody>
          <a:bodyPr wrap="square" rtlCol="0">
            <a:spAutoFit/>
          </a:bodyPr>
          <a:lstStyle/>
          <a:p>
            <a:pPr>
              <a:defRPr/>
            </a:pPr>
            <a:r>
              <a:rPr lang="en-US" sz="2500">
                <a:solidFill>
                  <a:schemeClr val="bg1"/>
                </a:solidFill>
                <a:latin typeface="Times New Roman" panose="02020603050405020304" pitchFamily="18" charset="0"/>
                <a:cs typeface="Times New Roman" panose="02020603050405020304" pitchFamily="18" charset="0"/>
              </a:rPr>
              <a:t>Mạng lưới đường thủy              =&gt;</a:t>
            </a:r>
          </a:p>
          <a:p>
            <a:pPr>
              <a:defRPr/>
            </a:pPr>
            <a:endParaRPr lang="en-US" sz="2500">
              <a:solidFill>
                <a:schemeClr val="bg1"/>
              </a:solidFill>
              <a:latin typeface="Times New Roman" panose="02020603050405020304" pitchFamily="18" charset="0"/>
              <a:cs typeface="Times New Roman" panose="02020603050405020304" pitchFamily="18" charset="0"/>
            </a:endParaRPr>
          </a:p>
          <a:p>
            <a:pPr>
              <a:defRPr/>
            </a:pPr>
            <a:r>
              <a:rPr lang="en-US" sz="2500">
                <a:solidFill>
                  <a:schemeClr val="bg1"/>
                </a:solidFill>
                <a:latin typeface="Times New Roman" panose="02020603050405020304" pitchFamily="18" charset="0"/>
                <a:cs typeface="Times New Roman" panose="02020603050405020304" pitchFamily="18" charset="0"/>
              </a:rPr>
              <a:t>Mạng ống nước                         =&gt;</a:t>
            </a:r>
          </a:p>
          <a:p>
            <a:pPr>
              <a:defRPr/>
            </a:pPr>
            <a:r>
              <a:rPr lang="en-US" sz="2500">
                <a:solidFill>
                  <a:schemeClr val="bg1"/>
                </a:solidFill>
                <a:latin typeface="Times New Roman" panose="02020603050405020304" pitchFamily="18" charset="0"/>
                <a:cs typeface="Times New Roman" panose="02020603050405020304" pitchFamily="18" charset="0"/>
              </a:rPr>
              <a:t>Mạng đường sắt                        =&gt;</a:t>
            </a:r>
          </a:p>
          <a:p>
            <a:pPr>
              <a:defRPr/>
            </a:pPr>
            <a:r>
              <a:rPr lang="en-US" sz="2500">
                <a:solidFill>
                  <a:schemeClr val="bg1"/>
                </a:solidFill>
                <a:latin typeface="Times New Roman" panose="02020603050405020304" pitchFamily="18" charset="0"/>
                <a:cs typeface="Times New Roman" panose="02020603050405020304" pitchFamily="18" charset="0"/>
              </a:rPr>
              <a:t>Mạng tải điện,...                        =&gt;</a:t>
            </a:r>
            <a:endParaRPr lang="en-US" sz="2500" u="sng">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996388" y="2655066"/>
            <a:ext cx="5368887" cy="2015936"/>
          </a:xfrm>
          <a:prstGeom prst="rect">
            <a:avLst/>
          </a:prstGeom>
          <a:noFill/>
        </p:spPr>
        <p:txBody>
          <a:bodyPr wrap="square" rtlCol="0">
            <a:spAutoFit/>
          </a:bodyPr>
          <a:lstStyle/>
          <a:p>
            <a:r>
              <a:rPr lang="en-US" sz="2500">
                <a:solidFill>
                  <a:schemeClr val="bg1"/>
                </a:solidFill>
                <a:latin typeface="Times New Roman" panose="02020603050405020304" pitchFamily="18" charset="0"/>
                <a:cs typeface="Times New Roman" panose="02020603050405020304" pitchFamily="18" charset="0"/>
              </a:rPr>
              <a:t>Tàu, thuyền, ghe, xuồng vận chuyển con người và hàng hóa</a:t>
            </a:r>
          </a:p>
          <a:p>
            <a:r>
              <a:rPr lang="en-US" sz="2500">
                <a:solidFill>
                  <a:schemeClr val="bg1"/>
                </a:solidFill>
                <a:latin typeface="Times New Roman" panose="02020603050405020304" pitchFamily="18" charset="0"/>
                <a:cs typeface="Times New Roman" panose="02020603050405020304" pitchFamily="18" charset="0"/>
              </a:rPr>
              <a:t>Vận chuyển nước</a:t>
            </a:r>
          </a:p>
          <a:p>
            <a:r>
              <a:rPr lang="en-US" sz="2500">
                <a:solidFill>
                  <a:schemeClr val="bg1"/>
                </a:solidFill>
                <a:latin typeface="Times New Roman" panose="02020603050405020304" pitchFamily="18" charset="0"/>
                <a:cs typeface="Times New Roman" panose="02020603050405020304" pitchFamily="18" charset="0"/>
              </a:rPr>
              <a:t>Tàu vận chuyển con người và hàng hóa</a:t>
            </a:r>
          </a:p>
          <a:p>
            <a:r>
              <a:rPr lang="en-US" sz="2500">
                <a:solidFill>
                  <a:schemeClr val="bg1"/>
                </a:solidFill>
                <a:latin typeface="Times New Roman" panose="02020603050405020304" pitchFamily="18" charset="0"/>
                <a:cs typeface="Times New Roman" panose="02020603050405020304" pitchFamily="18" charset="0"/>
              </a:rPr>
              <a:t>Truyền tải và vận chuyển điện năng</a:t>
            </a:r>
          </a:p>
        </p:txBody>
      </p:sp>
      <p:sp>
        <p:nvSpPr>
          <p:cNvPr id="16" name="Oval 11"/>
          <p:cNvSpPr>
            <a:spLocks noChangeArrowheads="1"/>
          </p:cNvSpPr>
          <p:nvPr/>
        </p:nvSpPr>
        <p:spPr bwMode="auto">
          <a:xfrm>
            <a:off x="691767" y="5874871"/>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Tree>
    <p:extLst>
      <p:ext uri="{BB962C8B-B14F-4D97-AF65-F5344CB8AC3E}">
        <p14:creationId xmlns:p14="http://schemas.microsoft.com/office/powerpoint/2010/main" val="21009132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8473" y="1524289"/>
            <a:ext cx="9868967" cy="4351338"/>
          </a:xfrm>
        </p:spPr>
        <p:txBody>
          <a:bodyPr>
            <a:normAutofit/>
          </a:bodyPr>
          <a:lstStyle/>
          <a:p>
            <a:pPr marL="0" indent="0">
              <a:buNone/>
            </a:pPr>
            <a:r>
              <a:rPr lang="en-US" sz="2500" b="1" smtClean="0">
                <a:solidFill>
                  <a:srgbClr val="FFFF00"/>
                </a:solidFill>
                <a:latin typeface="Times New Roman" panose="02020603050405020304" pitchFamily="18" charset="0"/>
                <a:cs typeface="Times New Roman" panose="02020603050405020304" pitchFamily="18" charset="0"/>
              </a:rPr>
              <a:t>     Chuyển </a:t>
            </a:r>
            <a:r>
              <a:rPr lang="en-US" sz="2500" b="1">
                <a:solidFill>
                  <a:srgbClr val="FFFF00"/>
                </a:solidFill>
                <a:latin typeface="Times New Roman" panose="02020603050405020304" pitchFamily="18" charset="0"/>
                <a:cs typeface="Times New Roman" panose="02020603050405020304" pitchFamily="18" charset="0"/>
              </a:rPr>
              <a:t>giao nhiệm vụ học </a:t>
            </a:r>
            <a:r>
              <a:rPr lang="en-US" sz="2500" b="1" smtClean="0">
                <a:solidFill>
                  <a:srgbClr val="FFFF00"/>
                </a:solidFill>
                <a:latin typeface="Times New Roman" panose="02020603050405020304" pitchFamily="18" charset="0"/>
                <a:cs typeface="Times New Roman" panose="02020603050405020304" pitchFamily="18" charset="0"/>
              </a:rPr>
              <a:t>tập</a:t>
            </a:r>
            <a:endParaRPr lang="en-US" sz="2500" u="sng">
              <a:solidFill>
                <a:srgbClr val="FFFF00"/>
              </a:solidFill>
              <a:latin typeface="Times New Roman" panose="02020603050405020304" pitchFamily="18" charset="0"/>
              <a:cs typeface="Times New Roman" panose="02020603050405020304" pitchFamily="18" charset="0"/>
            </a:endParaRPr>
          </a:p>
          <a:p>
            <a:pPr marL="0" indent="0">
              <a:buNone/>
            </a:pPr>
            <a:r>
              <a:rPr lang="en-US" sz="25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Vận </a:t>
            </a:r>
            <a:r>
              <a:rPr lang="en-US" sz="25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 các kiến thức đã học giải quyết 2 tình huống </a:t>
            </a:r>
            <a:r>
              <a:rPr lang="en-US" sz="25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5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SGK trang 19</a:t>
            </a:r>
            <a:r>
              <a:rPr lang="en-US" sz="25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chemeClr val="bg1"/>
                </a:solidFill>
                <a:latin typeface="Times New Roman" panose="02020603050405020304" pitchFamily="18" charset="0"/>
                <a:cs typeface="Times New Roman" panose="02020603050405020304" pitchFamily="18" charset="0"/>
              </a:rPr>
              <a:t>(về nhà làm vào vở bài tập)</a:t>
            </a:r>
          </a:p>
          <a:p>
            <a:pPr marL="0" indent="0">
              <a:buNone/>
            </a:pPr>
            <a:r>
              <a:rPr lang="en-US" sz="2500" smtClean="0">
                <a:solidFill>
                  <a:schemeClr val="bg1"/>
                </a:solidFill>
                <a:latin typeface="Times New Roman" panose="02020603050405020304" pitchFamily="18" charset="0"/>
                <a:cs typeface="Times New Roman" panose="02020603050405020304" pitchFamily="18" charset="0"/>
              </a:rPr>
              <a:t>     Tiết sau báo cáo</a:t>
            </a:r>
            <a:endParaRPr lang="en-US" sz="2500">
              <a:solidFill>
                <a:schemeClr val="bg1"/>
              </a:solidFill>
              <a:latin typeface="Times New Roman" panose="02020603050405020304" pitchFamily="18" charset="0"/>
              <a:cs typeface="Times New Roman" panose="02020603050405020304" pitchFamily="18" charset="0"/>
            </a:endParaRPr>
          </a:p>
          <a:p>
            <a:pPr marL="0" indent="0">
              <a:buNone/>
            </a:pPr>
            <a:r>
              <a:rPr lang="en-US" sz="2500" b="1" smtClean="0">
                <a:solidFill>
                  <a:schemeClr val="bg1"/>
                </a:solidFill>
                <a:latin typeface="Times New Roman" panose="02020603050405020304" pitchFamily="18" charset="0"/>
                <a:cs typeface="Times New Roman" panose="02020603050405020304" pitchFamily="18" charset="0"/>
              </a:rPr>
              <a:t> </a:t>
            </a:r>
            <a:endParaRPr lang="en-US" sz="2500">
              <a:solidFill>
                <a:schemeClr val="bg1"/>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641840" y="0"/>
            <a:ext cx="10515600" cy="869315"/>
          </a:xfrm>
        </p:spPr>
        <p:txBody>
          <a:bodyPr>
            <a:normAutofit/>
          </a:bodyPr>
          <a:lstStyle/>
          <a:p>
            <a:pPr algn="ctr"/>
            <a:r>
              <a:rPr lang="en-US" sz="3500" b="1" smtClean="0">
                <a:solidFill>
                  <a:srgbClr val="FFFF00"/>
                </a:solidFill>
                <a:latin typeface="Times New Roman" panose="02020603050405020304" pitchFamily="18" charset="0"/>
                <a:cs typeface="Times New Roman" panose="02020603050405020304" pitchFamily="18" charset="0"/>
              </a:rPr>
              <a:t>HOẠT ĐỘNG VẬN DỤNG</a:t>
            </a:r>
            <a:endParaRPr lang="en-US" sz="35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9595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1840" y="0"/>
            <a:ext cx="10515600" cy="869315"/>
          </a:xfrm>
        </p:spPr>
        <p:txBody>
          <a:bodyPr>
            <a:normAutofit/>
          </a:bodyPr>
          <a:lstStyle/>
          <a:p>
            <a:pPr algn="ctr"/>
            <a:r>
              <a:rPr lang="en-US" sz="3500" b="1" smtClean="0">
                <a:solidFill>
                  <a:srgbClr val="FFFF00"/>
                </a:solidFill>
                <a:latin typeface="Times New Roman" panose="02020603050405020304" pitchFamily="18" charset="0"/>
                <a:cs typeface="Times New Roman" panose="02020603050405020304" pitchFamily="18" charset="0"/>
              </a:rPr>
              <a:t>HOẠT ĐỘNG VẬN DỤNG</a:t>
            </a:r>
            <a:endParaRPr lang="en-US" sz="350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37850" y="995839"/>
            <a:ext cx="11501610" cy="4493538"/>
          </a:xfrm>
          <a:prstGeom prst="rect">
            <a:avLst/>
          </a:prstGeom>
        </p:spPr>
        <p:txBody>
          <a:bodyPr wrap="square">
            <a:spAutoFit/>
          </a:bodyPr>
          <a:lstStyle/>
          <a:p>
            <a:pPr algn="just">
              <a:spcAft>
                <a:spcPts val="0"/>
              </a:spcAft>
            </a:pPr>
            <a:r>
              <a:rPr lang="en-US" sz="25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Vận </a:t>
            </a:r>
            <a:r>
              <a:rPr lang="en-US" sz="25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 các kiến thức đã học giải quyết 2 </a:t>
            </a:r>
            <a:r>
              <a:rPr lang="en-US" sz="25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tình </a:t>
            </a:r>
            <a:r>
              <a:rPr lang="en-US" sz="25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huống sau: </a:t>
            </a:r>
            <a:endParaRPr lang="en-US" sz="2500" u="sng">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R="12700" indent="-520700" algn="just">
              <a:spcAft>
                <a:spcPts val="560"/>
              </a:spcAft>
              <a:tabLst>
                <a:tab pos="170180" algn="l"/>
              </a:tabLst>
            </a:pPr>
            <a:r>
              <a:rPr lang="en-US"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TH1</a:t>
            </a:r>
            <a:r>
              <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rPr>
              <a:t>: Phòng thư viện của trường có 5 máy tính cần kết nối thành một mạng. Có thế có </a:t>
            </a:r>
            <a:r>
              <a:rPr lang="en-US" sz="25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nhiêu </a:t>
            </a:r>
            <a:r>
              <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rPr>
              <a:t>cách kết nối ví dụ như Hình 2.3 sgk.</a:t>
            </a:r>
          </a:p>
          <a:p>
            <a:pPr marL="12700" indent="-520700" algn="just">
              <a:spcAft>
                <a:spcPts val="35"/>
              </a:spcAft>
            </a:pPr>
            <a:r>
              <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rPr>
              <a:t>Em hãy vẽ hai cách khác để kết nối chúng thành một mạng.</a:t>
            </a:r>
          </a:p>
          <a:p>
            <a:pPr marL="12700" indent="-520700" algn="just">
              <a:spcAft>
                <a:spcPts val="35"/>
              </a:spcAft>
            </a:pPr>
            <a:r>
              <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endParaRPr lang="en-US" sz="25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marL="12700" indent="-520700" algn="just">
              <a:spcAft>
                <a:spcPts val="35"/>
              </a:spcAft>
            </a:pPr>
            <a:endPar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marL="12700" indent="-520700" algn="just">
              <a:spcAft>
                <a:spcPts val="35"/>
              </a:spcAft>
            </a:pPr>
            <a:endParaRPr lang="en-US" sz="25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TH2</a:t>
            </a:r>
            <a:r>
              <a:rPr lang="en-US" sz="25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r>
              <a:rPr lang="en-US" sz="25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3" name="Rectangle 9"/>
          <p:cNvSpPr>
            <a:spLocks noChangeArrowheads="1"/>
          </p:cNvSpPr>
          <p:nvPr/>
        </p:nvSpPr>
        <p:spPr bwMode="auto">
          <a:xfrm>
            <a:off x="539827" y="8032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170241885"/>
              </p:ext>
            </p:extLst>
          </p:nvPr>
        </p:nvGraphicFramePr>
        <p:xfrm>
          <a:off x="1419340" y="2886420"/>
          <a:ext cx="4276380" cy="859316"/>
        </p:xfrm>
        <a:graphic>
          <a:graphicData uri="http://schemas.openxmlformats.org/presentationml/2006/ole">
            <mc:AlternateContent xmlns:mc="http://schemas.openxmlformats.org/markup-compatibility/2006">
              <mc:Choice xmlns:v="urn:schemas-microsoft-com:vml" Requires="v">
                <p:oleObj spid="_x0000_s1084" name="Bitmap Image" r:id="rId3" imgW="3561905" imgH="752381" progId="Paint.Picture">
                  <p:embed/>
                </p:oleObj>
              </mc:Choice>
              <mc:Fallback>
                <p:oleObj name="Bitmap Image" r:id="rId3" imgW="3561905" imgH="752381"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340" y="2886420"/>
                        <a:ext cx="4276380" cy="859316"/>
                      </a:xfrm>
                      <a:prstGeom prst="rect">
                        <a:avLst/>
                      </a:prstGeom>
                      <a:noFill/>
                    </p:spPr>
                  </p:pic>
                </p:oleObj>
              </mc:Fallback>
            </mc:AlternateContent>
          </a:graphicData>
        </a:graphic>
      </p:graphicFrame>
      <p:sp>
        <p:nvSpPr>
          <p:cNvPr id="17" name="Rectangle 13"/>
          <p:cNvSpPr>
            <a:spLocks noChangeArrowheads="1"/>
          </p:cNvSpPr>
          <p:nvPr/>
        </p:nvSpPr>
        <p:spPr bwMode="auto">
          <a:xfrm>
            <a:off x="7304183" y="46711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96740754"/>
              </p:ext>
            </p:extLst>
          </p:nvPr>
        </p:nvGraphicFramePr>
        <p:xfrm>
          <a:off x="7083846" y="2886419"/>
          <a:ext cx="2709364" cy="923553"/>
        </p:xfrm>
        <a:graphic>
          <a:graphicData uri="http://schemas.openxmlformats.org/presentationml/2006/ole">
            <mc:AlternateContent xmlns:mc="http://schemas.openxmlformats.org/markup-compatibility/2006">
              <mc:Choice xmlns:v="urn:schemas-microsoft-com:vml" Requires="v">
                <p:oleObj spid="_x0000_s1085" name="Bitmap Image" r:id="rId5" imgW="3228571" imgH="1181265" progId="Paint.Picture">
                  <p:embed/>
                </p:oleObj>
              </mc:Choice>
              <mc:Fallback>
                <p:oleObj name="Bitmap Image" r:id="rId5" imgW="3228571" imgH="1181265" progId="Paint.Picture">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846" y="2886419"/>
                        <a:ext cx="2709364" cy="923553"/>
                      </a:xfrm>
                      <a:prstGeom prst="rect">
                        <a:avLst/>
                      </a:prstGeom>
                      <a:noFill/>
                    </p:spPr>
                  </p:pic>
                </p:oleObj>
              </mc:Fallback>
            </mc:AlternateContent>
          </a:graphicData>
        </a:graphic>
      </p:graphicFrame>
      <p:sp>
        <p:nvSpPr>
          <p:cNvPr id="19" name="TextBox 18"/>
          <p:cNvSpPr txBox="1"/>
          <p:nvPr/>
        </p:nvSpPr>
        <p:spPr>
          <a:xfrm>
            <a:off x="418641" y="5387247"/>
            <a:ext cx="11578728" cy="1631216"/>
          </a:xfrm>
          <a:prstGeom prst="rect">
            <a:avLst/>
          </a:prstGeom>
          <a:noFill/>
        </p:spPr>
        <p:txBody>
          <a:bodyPr wrap="square" rtlCol="0">
            <a:spAutoFit/>
          </a:bodyPr>
          <a:lstStyle/>
          <a:p>
            <a:r>
              <a:rPr lang="en-US" sz="2500">
                <a:solidFill>
                  <a:schemeClr val="bg1"/>
                </a:solidFill>
                <a:latin typeface="Times New Roman" panose="02020603050405020304" pitchFamily="18" charset="0"/>
                <a:cs typeface="Times New Roman" panose="02020603050405020304" pitchFamily="18" charset="0"/>
              </a:rPr>
              <a:t>- Các thiết bị được kết nối thành mạng. </a:t>
            </a:r>
            <a:endParaRPr lang="en-US" sz="2500" u="sng">
              <a:solidFill>
                <a:schemeClr val="bg1"/>
              </a:solidFill>
              <a:latin typeface="Times New Roman" panose="02020603050405020304" pitchFamily="18" charset="0"/>
              <a:cs typeface="Times New Roman" panose="02020603050405020304" pitchFamily="18" charset="0"/>
            </a:endParaRPr>
          </a:p>
          <a:p>
            <a:r>
              <a:rPr lang="en-US" sz="2500">
                <a:solidFill>
                  <a:schemeClr val="bg1"/>
                </a:solidFill>
                <a:latin typeface="Times New Roman" panose="02020603050405020304" pitchFamily="18" charset="0"/>
                <a:cs typeface="Times New Roman" panose="02020603050405020304" pitchFamily="18" charset="0"/>
              </a:rPr>
              <a:t>- Thiết bị đầu cuối gồm hai điện thoại thông minh và một máy tính xách tay. </a:t>
            </a:r>
            <a:endParaRPr lang="en-US" sz="2500" u="sng">
              <a:solidFill>
                <a:schemeClr val="bg1"/>
              </a:solidFill>
              <a:latin typeface="Times New Roman" panose="02020603050405020304" pitchFamily="18" charset="0"/>
              <a:cs typeface="Times New Roman" panose="02020603050405020304" pitchFamily="18" charset="0"/>
            </a:endParaRPr>
          </a:p>
          <a:p>
            <a:r>
              <a:rPr lang="en-US" sz="2500">
                <a:solidFill>
                  <a:schemeClr val="bg1"/>
                </a:solidFill>
                <a:latin typeface="Times New Roman" panose="02020603050405020304" pitchFamily="18" charset="0"/>
                <a:cs typeface="Times New Roman" panose="02020603050405020304" pitchFamily="18" charset="0"/>
              </a:rPr>
              <a:t>- Thiết bị kết nối bao gồm modem hoặc bộ định tuyến, dây dẫn</a:t>
            </a:r>
            <a:endParaRPr lang="en-US" sz="2500" u="sng">
              <a:solidFill>
                <a:schemeClr val="bg1"/>
              </a:solidFill>
              <a:latin typeface="Times New Roman" panose="02020603050405020304" pitchFamily="18" charset="0"/>
              <a:cs typeface="Times New Roman" panose="02020603050405020304" pitchFamily="18" charset="0"/>
            </a:endParaRPr>
          </a:p>
          <a:p>
            <a:pPr algn="just">
              <a:spcAft>
                <a:spcPts val="0"/>
              </a:spcAft>
            </a:pPr>
            <a:endParaRPr lang="en-US" sz="2500" u="sng">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313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330" y="2506662"/>
            <a:ext cx="6664287" cy="1712798"/>
          </a:xfrm>
        </p:spPr>
        <p:txBody>
          <a:bodyPr>
            <a:normAutofit/>
          </a:bodyPr>
          <a:lstStyle/>
          <a:p>
            <a:pPr marL="0" indent="0" algn="just">
              <a:buNone/>
            </a:pPr>
            <a:r>
              <a:rPr lang="nb-NO" sz="3000">
                <a:solidFill>
                  <a:schemeClr val="bg1"/>
                </a:solidFill>
                <a:latin typeface="Times New Roman" panose="02020603050405020304" pitchFamily="18" charset="0"/>
                <a:cs typeface="Times New Roman" panose="02020603050405020304" pitchFamily="18" charset="0"/>
              </a:rPr>
              <a:t>Hoàn thành phần vận </a:t>
            </a:r>
            <a:r>
              <a:rPr lang="nb-NO" sz="3000" smtClean="0">
                <a:solidFill>
                  <a:schemeClr val="bg1"/>
                </a:solidFill>
                <a:latin typeface="Times New Roman" panose="02020603050405020304" pitchFamily="18" charset="0"/>
                <a:cs typeface="Times New Roman" panose="02020603050405020304" pitchFamily="18" charset="0"/>
              </a:rPr>
              <a:t>dụng </a:t>
            </a:r>
          </a:p>
          <a:p>
            <a:pPr marL="0" indent="0" algn="just">
              <a:buNone/>
            </a:pPr>
            <a:r>
              <a:rPr lang="nb-NO" sz="3000" smtClean="0">
                <a:solidFill>
                  <a:schemeClr val="bg1"/>
                </a:solidFill>
                <a:latin typeface="Times New Roman" panose="02020603050405020304" pitchFamily="18" charset="0"/>
                <a:cs typeface="Times New Roman" panose="02020603050405020304" pitchFamily="18" charset="0"/>
              </a:rPr>
              <a:t>Làm </a:t>
            </a:r>
            <a:r>
              <a:rPr lang="nb-NO" sz="3000">
                <a:solidFill>
                  <a:schemeClr val="bg1"/>
                </a:solidFill>
                <a:latin typeface="Times New Roman" panose="02020603050405020304" pitchFamily="18" charset="0"/>
                <a:cs typeface="Times New Roman" panose="02020603050405020304" pitchFamily="18" charset="0"/>
              </a:rPr>
              <a:t>bài tập 1,2,3 trong sbt</a:t>
            </a:r>
            <a:r>
              <a:rPr lang="nb-NO" sz="3000" smtClean="0">
                <a:solidFill>
                  <a:schemeClr val="bg1"/>
                </a:solidFill>
                <a:latin typeface="Times New Roman" panose="02020603050405020304" pitchFamily="18" charset="0"/>
                <a:cs typeface="Times New Roman" panose="02020603050405020304" pitchFamily="18" charset="0"/>
              </a:rPr>
              <a:t>,</a:t>
            </a:r>
          </a:p>
          <a:p>
            <a:pPr marL="0" indent="0" algn="just">
              <a:buNone/>
            </a:pPr>
            <a:r>
              <a:rPr lang="nb-NO" sz="3000" smtClean="0">
                <a:solidFill>
                  <a:schemeClr val="bg1"/>
                </a:solidFill>
                <a:latin typeface="Times New Roman" panose="02020603050405020304" pitchFamily="18" charset="0"/>
                <a:cs typeface="Times New Roman" panose="02020603050405020304" pitchFamily="18" charset="0"/>
              </a:rPr>
              <a:t>Đọc </a:t>
            </a:r>
            <a:r>
              <a:rPr lang="nb-NO" sz="3000">
                <a:solidFill>
                  <a:schemeClr val="bg1"/>
                </a:solidFill>
                <a:latin typeface="Times New Roman" panose="02020603050405020304" pitchFamily="18" charset="0"/>
                <a:cs typeface="Times New Roman" panose="02020603050405020304" pitchFamily="18" charset="0"/>
              </a:rPr>
              <a:t>bài tiếp theo để chuẩn bị tiết sau.</a:t>
            </a:r>
            <a:endParaRPr lang="en-US" sz="3000" u="sng">
              <a:solidFill>
                <a:schemeClr val="bg1"/>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619806" y="749147"/>
            <a:ext cx="10515600" cy="869315"/>
          </a:xfrm>
        </p:spPr>
        <p:txBody>
          <a:bodyPr>
            <a:normAutofit/>
          </a:bodyPr>
          <a:lstStyle/>
          <a:p>
            <a:pPr algn="ctr"/>
            <a:r>
              <a:rPr lang="en-US" sz="3500" b="1" smtClean="0">
                <a:solidFill>
                  <a:srgbClr val="FFFF00"/>
                </a:solidFill>
                <a:latin typeface="Times New Roman" panose="02020603050405020304" pitchFamily="18" charset="0"/>
                <a:cs typeface="Times New Roman" panose="02020603050405020304" pitchFamily="18" charset="0"/>
              </a:rPr>
              <a:t>HƯỚNG DẪN HỌC TẬP Ở NHÀ</a:t>
            </a:r>
            <a:endParaRPr lang="en-US" sz="35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985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8415"/>
            <a:ext cx="10515600" cy="4351338"/>
          </a:xfrm>
        </p:spPr>
        <p:txBody>
          <a:bodyPr/>
          <a:lstStyle/>
          <a:p>
            <a:pPr marL="0" indent="0">
              <a:buNone/>
            </a:pPr>
            <a:r>
              <a:rPr lang="en-US">
                <a:solidFill>
                  <a:schemeClr val="bg1"/>
                </a:solidFill>
                <a:latin typeface="Times New Roman" panose="02020603050405020304" pitchFamily="18" charset="0"/>
                <a:cs typeface="Times New Roman" panose="02020603050405020304" pitchFamily="18" charset="0"/>
              </a:rPr>
              <a:t>- Sự kết nối giữa các thành viên là yếu tố tích cực của 1 tổ chức, 1 hệ thống</a:t>
            </a:r>
            <a:endParaRPr lang="en-US" u="sng">
              <a:solidFill>
                <a:schemeClr val="bg1"/>
              </a:solidFill>
              <a:latin typeface="Times New Roman" panose="02020603050405020304" pitchFamily="18" charset="0"/>
              <a:cs typeface="Times New Roman" panose="02020603050405020304" pitchFamily="18" charset="0"/>
            </a:endParaRPr>
          </a:p>
          <a:p>
            <a:pPr marL="0" indent="0">
              <a:buNone/>
            </a:pPr>
            <a:r>
              <a:rPr lang="en-US">
                <a:solidFill>
                  <a:schemeClr val="bg1"/>
                </a:solidFill>
                <a:latin typeface="Times New Roman" panose="02020603050405020304" pitchFamily="18" charset="0"/>
                <a:cs typeface="Times New Roman" panose="02020603050405020304" pitchFamily="18" charset="0"/>
              </a:rPr>
              <a:t>- Mọi mạng lưới đều chuyển tải 1 loại hàng hóa (Thông qua các dịch vụ)</a:t>
            </a:r>
            <a:endParaRPr lang="en-US" u="sng">
              <a:solidFill>
                <a:schemeClr val="bg1"/>
              </a:solidFill>
              <a:latin typeface="Times New Roman" panose="02020603050405020304" pitchFamily="18" charset="0"/>
              <a:cs typeface="Times New Roman" panose="02020603050405020304" pitchFamily="18" charset="0"/>
            </a:endParaRPr>
          </a:p>
          <a:p>
            <a:pPr marL="0" indent="0">
              <a:buNone/>
            </a:pPr>
            <a:r>
              <a:rPr lang="en-US">
                <a:solidFill>
                  <a:schemeClr val="bg1"/>
                </a:solidFill>
                <a:latin typeface="Times New Roman" panose="02020603050405020304" pitchFamily="18" charset="0"/>
                <a:cs typeface="Times New Roman" panose="02020603050405020304" pitchFamily="18" charset="0"/>
              </a:rPr>
              <a:t>- Cả những con đường vô hình và hữu hình đều có ưu điểm riêng của chúng.</a:t>
            </a:r>
            <a:endParaRPr lang="en-US" u="sng">
              <a:solidFill>
                <a:schemeClr val="bg1"/>
              </a:solidFill>
              <a:latin typeface="Times New Roman" panose="02020603050405020304" pitchFamily="18" charset="0"/>
              <a:cs typeface="Times New Roman" panose="02020603050405020304" pitchFamily="18" charset="0"/>
            </a:endParaRPr>
          </a:p>
          <a:p>
            <a:pPr marL="0" indent="0">
              <a:buNone/>
            </a:pPr>
            <a:r>
              <a:rPr lang="en-US">
                <a:solidFill>
                  <a:schemeClr val="bg1"/>
                </a:solidFill>
                <a:latin typeface="Times New Roman" panose="02020603050405020304" pitchFamily="18" charset="0"/>
                <a:cs typeface="Times New Roman" panose="02020603050405020304" pitchFamily="18" charset="0"/>
              </a:rPr>
              <a:t>- Có quy tắc lưu thông tại các nút giao thông và có thiết bị điều kiển quá trình lưu thông đó.</a:t>
            </a:r>
            <a:endParaRPr lang="en-US" u="sng">
              <a:solidFill>
                <a:schemeClr val="bg1"/>
              </a:solidFill>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normAutofit/>
          </a:bodyPr>
          <a:lstStyle/>
          <a:p>
            <a:pPr algn="ctr"/>
            <a:r>
              <a:rPr lang="en-US" sz="3500" b="1" smtClean="0">
                <a:solidFill>
                  <a:srgbClr val="FFFF00"/>
                </a:solidFill>
                <a:latin typeface="Times New Roman" panose="02020603050405020304" pitchFamily="18" charset="0"/>
                <a:cs typeface="Times New Roman" panose="02020603050405020304" pitchFamily="18" charset="0"/>
              </a:rPr>
              <a:t>HOẠT ĐỘNG </a:t>
            </a:r>
            <a:r>
              <a:rPr lang="en-US" sz="3500" b="1">
                <a:solidFill>
                  <a:srgbClr val="FFFF00"/>
                </a:solidFill>
                <a:latin typeface="Times New Roman" panose="02020603050405020304" pitchFamily="18" charset="0"/>
                <a:cs typeface="Times New Roman" panose="02020603050405020304" pitchFamily="18" charset="0"/>
              </a:rPr>
              <a:t>KHỞI ĐỘNG</a:t>
            </a:r>
            <a:r>
              <a:rPr lang="en-US" sz="3500" u="sng">
                <a:solidFill>
                  <a:srgbClr val="FFFF00"/>
                </a:solidFill>
                <a:latin typeface="Times New Roman" panose="02020603050405020304" pitchFamily="18" charset="0"/>
                <a:cs typeface="Times New Roman" panose="02020603050405020304" pitchFamily="18" charset="0"/>
              </a:rPr>
              <a:t/>
            </a:r>
            <a:br>
              <a:rPr lang="en-US" sz="3500" u="sng">
                <a:solidFill>
                  <a:srgbClr val="FFFF00"/>
                </a:solidFill>
                <a:latin typeface="Times New Roman" panose="02020603050405020304" pitchFamily="18" charset="0"/>
                <a:cs typeface="Times New Roman" panose="02020603050405020304" pitchFamily="18" charset="0"/>
              </a:rPr>
            </a:br>
            <a:endParaRPr lang="en-US" sz="35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337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970"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170"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570"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970"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4"/>
          <p:cNvSpPr>
            <a:spLocks noChangeShapeType="1"/>
          </p:cNvSpPr>
          <p:nvPr/>
        </p:nvSpPr>
        <p:spPr bwMode="auto">
          <a:xfrm flipV="1">
            <a:off x="7446645"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7227570"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16"/>
          <p:cNvSpPr>
            <a:spLocks noChangeShapeType="1"/>
          </p:cNvSpPr>
          <p:nvPr/>
        </p:nvSpPr>
        <p:spPr bwMode="auto">
          <a:xfrm flipH="1">
            <a:off x="8980170"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17"/>
          <p:cNvSpPr>
            <a:spLocks noChangeShapeType="1"/>
          </p:cNvSpPr>
          <p:nvPr/>
        </p:nvSpPr>
        <p:spPr bwMode="auto">
          <a:xfrm flipH="1" flipV="1">
            <a:off x="9056370"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3"/>
          <p:cNvSpPr>
            <a:spLocks noChangeShapeType="1"/>
          </p:cNvSpPr>
          <p:nvPr/>
        </p:nvSpPr>
        <p:spPr bwMode="auto">
          <a:xfrm flipV="1">
            <a:off x="7456170"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23"/>
          <p:cNvSpPr>
            <a:spLocks noChangeShapeType="1"/>
          </p:cNvSpPr>
          <p:nvPr/>
        </p:nvSpPr>
        <p:spPr bwMode="auto">
          <a:xfrm flipV="1">
            <a:off x="7456170"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23"/>
          <p:cNvSpPr>
            <a:spLocks noChangeShapeType="1"/>
          </p:cNvSpPr>
          <p:nvPr/>
        </p:nvSpPr>
        <p:spPr bwMode="auto">
          <a:xfrm>
            <a:off x="6617970"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23"/>
          <p:cNvSpPr>
            <a:spLocks noChangeShapeType="1"/>
          </p:cNvSpPr>
          <p:nvPr/>
        </p:nvSpPr>
        <p:spPr bwMode="auto">
          <a:xfrm>
            <a:off x="11189970"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6732" y="757436"/>
            <a:ext cx="4895850" cy="3915966"/>
          </a:xfrm>
          <a:prstGeom prst="wedgeRoundRectCallout">
            <a:avLst>
              <a:gd name="adj1" fmla="val -36883"/>
              <a:gd name="adj2" fmla="val 77768"/>
              <a:gd name="adj3" fmla="val 16667"/>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defRPr/>
            </a:pPr>
            <a:r>
              <a:rPr lang="en-US" sz="2800">
                <a:solidFill>
                  <a:schemeClr val="bg1"/>
                </a:solidFill>
                <a:latin typeface="Times New Roman" panose="02020603050405020304" pitchFamily="18" charset="0"/>
                <a:cs typeface="Times New Roman" panose="02020603050405020304" pitchFamily="18" charset="0"/>
              </a:rPr>
              <a:t>Ngày nay, với sự phát triển của công nghệ và nhu cầu ngày càng lớn về thông tin thì việc chia sẻ nguồn tài nguyên máy tính là điểu hiển nhiên. Vậy hình thức nào giúp con người thực hiện tất cả những công việc </a:t>
            </a:r>
            <a:r>
              <a:rPr lang="en-US" sz="2800" smtClean="0">
                <a:solidFill>
                  <a:schemeClr val="bg1"/>
                </a:solidFill>
                <a:latin typeface="Times New Roman" panose="02020603050405020304" pitchFamily="18" charset="0"/>
                <a:cs typeface="Times New Roman" panose="02020603050405020304" pitchFamily="18" charset="0"/>
              </a:rPr>
              <a:t>trên ?</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453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a:solidFill>
                  <a:srgbClr val="FFFF00"/>
                </a:solidFill>
                <a:latin typeface="Times New Roman" panose="02020603050405020304" pitchFamily="18" charset="0"/>
                <a:cs typeface="Times New Roman" panose="02020603050405020304" pitchFamily="18" charset="0"/>
              </a:rPr>
              <a:t>CHỦ ĐỀ </a:t>
            </a:r>
            <a:r>
              <a:rPr lang="en-US" b="1" smtClean="0">
                <a:solidFill>
                  <a:srgbClr val="FFFF00"/>
                </a:solidFill>
                <a:latin typeface="Times New Roman" panose="02020603050405020304" pitchFamily="18" charset="0"/>
                <a:cs typeface="Times New Roman" panose="02020603050405020304" pitchFamily="18" charset="0"/>
              </a:rPr>
              <a:t>2. </a:t>
            </a:r>
            <a:r>
              <a:rPr lang="en-US" b="1">
                <a:solidFill>
                  <a:srgbClr val="FFFF00"/>
                </a:solidFill>
                <a:latin typeface="Times New Roman" panose="02020603050405020304" pitchFamily="18" charset="0"/>
                <a:cs typeface="Times New Roman" panose="02020603050405020304" pitchFamily="18" charset="0"/>
              </a:rPr>
              <a:t>MẠNG MÁY TÍNH VÀ INTERNET</a:t>
            </a:r>
            <a:r>
              <a:rPr lang="en-US">
                <a:solidFill>
                  <a:srgbClr val="FFFF00"/>
                </a:solidFill>
                <a:latin typeface="Times New Roman" panose="02020603050405020304" pitchFamily="18" charset="0"/>
                <a:cs typeface="Times New Roman" panose="02020603050405020304" pitchFamily="18" charset="0"/>
              </a:rPr>
              <a:t/>
            </a:r>
            <a:br>
              <a:rPr lang="en-US">
                <a:solidFill>
                  <a:srgbClr val="FFFF00"/>
                </a:solidFill>
                <a:latin typeface="Times New Roman" panose="02020603050405020304" pitchFamily="18" charset="0"/>
                <a:cs typeface="Times New Roman" panose="02020603050405020304" pitchFamily="18" charset="0"/>
              </a:rPr>
            </a:br>
            <a:r>
              <a:rPr lang="en-US" b="1" smtClean="0">
                <a:solidFill>
                  <a:srgbClr val="FFFF00"/>
                </a:solidFill>
                <a:latin typeface="Times New Roman" panose="02020603050405020304" pitchFamily="18" charset="0"/>
                <a:cs typeface="Times New Roman" panose="02020603050405020304" pitchFamily="18" charset="0"/>
              </a:rPr>
              <a:t>BÀI 4: MẠNG MÁY TÍNH</a:t>
            </a:r>
            <a:r>
              <a:rPr lang="en-US">
                <a:solidFill>
                  <a:srgbClr val="FFFF00"/>
                </a:solidFill>
              </a:rPr>
              <a:t/>
            </a:r>
            <a:br>
              <a:rPr lang="en-US">
                <a:solidFill>
                  <a:srgbClr val="FFFF00"/>
                </a:solidFill>
              </a:rPr>
            </a:br>
            <a:endParaRPr lang="en-US">
              <a:solidFill>
                <a:srgbClr val="FFFF00"/>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798" y="2983230"/>
            <a:ext cx="5813511"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47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06533"/>
            <a:ext cx="10515600" cy="1325563"/>
          </a:xfrm>
        </p:spPr>
        <p:txBody>
          <a:bodyPr>
            <a:normAutofit/>
          </a:bodyPr>
          <a:lstStyle/>
          <a:p>
            <a:pPr algn="ctr"/>
            <a:r>
              <a:rPr lang="en-US" sz="3500" b="1" smtClean="0">
                <a:solidFill>
                  <a:srgbClr val="FFFF00"/>
                </a:solidFill>
                <a:latin typeface="Times New Roman" panose="02020603050405020304" pitchFamily="18" charset="0"/>
                <a:cs typeface="Times New Roman" panose="02020603050405020304" pitchFamily="18" charset="0"/>
              </a:rPr>
              <a:t>HOẠT ĐỘNG HÌNH THÀNH KIẾN THỨC</a:t>
            </a:r>
            <a:r>
              <a:rPr lang="en-US" sz="3500" u="sng">
                <a:solidFill>
                  <a:srgbClr val="FFFF00"/>
                </a:solidFill>
                <a:latin typeface="Times New Roman" panose="02020603050405020304" pitchFamily="18" charset="0"/>
                <a:cs typeface="Times New Roman" panose="02020603050405020304" pitchFamily="18" charset="0"/>
              </a:rPr>
              <a:t/>
            </a:r>
            <a:br>
              <a:rPr lang="en-US" sz="3500" u="sng">
                <a:solidFill>
                  <a:srgbClr val="FFFF00"/>
                </a:solidFill>
                <a:latin typeface="Times New Roman" panose="02020603050405020304" pitchFamily="18" charset="0"/>
                <a:cs typeface="Times New Roman" panose="02020603050405020304" pitchFamily="18" charset="0"/>
              </a:rPr>
            </a:br>
            <a:endParaRPr lang="en-US" sz="3500" b="1">
              <a:solidFill>
                <a:srgbClr val="FFFF00"/>
              </a:solidFill>
              <a:latin typeface="Times New Roman" panose="02020603050405020304" pitchFamily="18" charset="0"/>
              <a:cs typeface="Times New Roman" panose="02020603050405020304" pitchFamily="18" charset="0"/>
            </a:endParaRPr>
          </a:p>
        </p:txBody>
      </p:sp>
      <p:sp>
        <p:nvSpPr>
          <p:cNvPr id="5" name="Content Placeholder 4"/>
          <p:cNvSpPr txBox="1">
            <a:spLocks noGrp="1"/>
          </p:cNvSpPr>
          <p:nvPr>
            <p:ph idx="1"/>
          </p:nvPr>
        </p:nvSpPr>
        <p:spPr>
          <a:xfrm>
            <a:off x="689263" y="1623368"/>
            <a:ext cx="7020792" cy="4324261"/>
          </a:xfrm>
          <a:prstGeom prst="rect">
            <a:avLst/>
          </a:prstGeom>
          <a:noFill/>
        </p:spPr>
        <p:txBody>
          <a:bodyPr wrap="square" rtlCol="0">
            <a:spAutoFit/>
          </a:bodyPr>
          <a:lstStyle/>
          <a:p>
            <a:pPr marL="0" indent="0" algn="just">
              <a:buNone/>
            </a:pPr>
            <a:r>
              <a:rPr lang="en-US" sz="2500" b="1" i="1" smtClean="0">
                <a:solidFill>
                  <a:srgbClr val="FFFF00"/>
                </a:solidFill>
                <a:latin typeface="Times New Roman" panose="02020603050405020304" pitchFamily="18" charset="0"/>
                <a:cs typeface="Times New Roman" panose="02020603050405020304" pitchFamily="18" charset="0"/>
              </a:rPr>
              <a:t>Chuyển </a:t>
            </a:r>
            <a:r>
              <a:rPr lang="en-US" sz="2500" b="1" i="1">
                <a:solidFill>
                  <a:srgbClr val="FFFF00"/>
                </a:solidFill>
                <a:latin typeface="Times New Roman" panose="02020603050405020304" pitchFamily="18" charset="0"/>
                <a:cs typeface="Times New Roman" panose="02020603050405020304" pitchFamily="18" charset="0"/>
              </a:rPr>
              <a:t>giao nhiệm vụ học </a:t>
            </a:r>
            <a:r>
              <a:rPr lang="en-US" sz="2500" b="1" i="1" smtClean="0">
                <a:solidFill>
                  <a:srgbClr val="FFFF00"/>
                </a:solidFill>
                <a:latin typeface="Times New Roman" panose="02020603050405020304" pitchFamily="18" charset="0"/>
                <a:cs typeface="Times New Roman" panose="02020603050405020304" pitchFamily="18" charset="0"/>
              </a:rPr>
              <a:t>tập</a:t>
            </a:r>
          </a:p>
          <a:p>
            <a:pPr marL="0" indent="0" algn="just">
              <a:buNone/>
            </a:pPr>
            <a:r>
              <a:rPr lang="en-US" sz="2500" smtClean="0">
                <a:solidFill>
                  <a:schemeClr val="bg1"/>
                </a:solidFill>
                <a:latin typeface="Times New Roman" panose="02020603050405020304" pitchFamily="18" charset="0"/>
                <a:cs typeface="Times New Roman" panose="02020603050405020304" pitchFamily="18" charset="0"/>
              </a:rPr>
              <a:t>Tham </a:t>
            </a:r>
            <a:r>
              <a:rPr lang="en-US" sz="2500">
                <a:solidFill>
                  <a:schemeClr val="bg1"/>
                </a:solidFill>
                <a:latin typeface="Times New Roman" panose="02020603050405020304" pitchFamily="18" charset="0"/>
                <a:cs typeface="Times New Roman" panose="02020603050405020304" pitchFamily="18" charset="0"/>
              </a:rPr>
              <a:t>khảo SGK trong 1 phút</a:t>
            </a:r>
            <a:endParaRPr lang="en-US" sz="2500" u="sng">
              <a:solidFill>
                <a:schemeClr val="bg1"/>
              </a:solidFill>
              <a:latin typeface="Times New Roman" panose="02020603050405020304" pitchFamily="18" charset="0"/>
              <a:cs typeface="Times New Roman" panose="02020603050405020304" pitchFamily="18" charset="0"/>
            </a:endParaRPr>
          </a:p>
          <a:p>
            <a:pPr marL="0" indent="0" algn="just">
              <a:buNone/>
            </a:pPr>
            <a:r>
              <a:rPr lang="en-US" sz="2500">
                <a:solidFill>
                  <a:schemeClr val="bg1"/>
                </a:solidFill>
                <a:latin typeface="Times New Roman" panose="02020603050405020304" pitchFamily="18" charset="0"/>
                <a:cs typeface="Times New Roman" panose="02020603050405020304" pitchFamily="18" charset="0"/>
              </a:rPr>
              <a:t>Trả lời câu hỏi của phiếu học tập </a:t>
            </a:r>
            <a:r>
              <a:rPr lang="en-US" sz="2500" smtClean="0">
                <a:solidFill>
                  <a:schemeClr val="bg1"/>
                </a:solidFill>
                <a:latin typeface="Times New Roman" panose="02020603050405020304" pitchFamily="18" charset="0"/>
                <a:cs typeface="Times New Roman" panose="02020603050405020304" pitchFamily="18" charset="0"/>
              </a:rPr>
              <a:t>số 1</a:t>
            </a:r>
            <a:endParaRPr lang="en-US" sz="2500" u="sng">
              <a:solidFill>
                <a:schemeClr val="bg1"/>
              </a:solidFill>
              <a:latin typeface="Times New Roman" panose="02020603050405020304" pitchFamily="18" charset="0"/>
              <a:cs typeface="Times New Roman" panose="02020603050405020304" pitchFamily="18" charset="0"/>
            </a:endParaRPr>
          </a:p>
          <a:p>
            <a:pPr marL="0" indent="0" algn="just">
              <a:buNone/>
            </a:pPr>
            <a:r>
              <a:rPr lang="en-US" sz="2500" b="1" i="1" smtClean="0">
                <a:solidFill>
                  <a:srgbClr val="FFFF00"/>
                </a:solidFill>
                <a:latin typeface="Times New Roman" panose="02020603050405020304" pitchFamily="18" charset="0"/>
                <a:cs typeface="Times New Roman" panose="02020603050405020304" pitchFamily="18" charset="0"/>
              </a:rPr>
              <a:t>Báo </a:t>
            </a:r>
            <a:r>
              <a:rPr lang="en-US" sz="2500" b="1" i="1">
                <a:solidFill>
                  <a:srgbClr val="FFFF00"/>
                </a:solidFill>
                <a:latin typeface="Times New Roman" panose="02020603050405020304" pitchFamily="18" charset="0"/>
                <a:cs typeface="Times New Roman" panose="02020603050405020304" pitchFamily="18" charset="0"/>
              </a:rPr>
              <a:t>cáo kết quả hoạt động và thảo luận </a:t>
            </a:r>
            <a:endParaRPr lang="en-US" sz="2500">
              <a:solidFill>
                <a:srgbClr val="FFFF00"/>
              </a:solidFill>
              <a:latin typeface="Times New Roman" panose="02020603050405020304" pitchFamily="18" charset="0"/>
              <a:cs typeface="Times New Roman" panose="02020603050405020304" pitchFamily="18" charset="0"/>
            </a:endParaRPr>
          </a:p>
          <a:p>
            <a:pPr marL="0" indent="0" algn="just">
              <a:buNone/>
            </a:pPr>
            <a:r>
              <a:rPr lang="en-US" sz="2500" smtClean="0">
                <a:solidFill>
                  <a:schemeClr val="bg1"/>
                </a:solidFill>
                <a:latin typeface="Times New Roman" panose="02020603050405020304" pitchFamily="18" charset="0"/>
                <a:cs typeface="Times New Roman" panose="02020603050405020304" pitchFamily="18" charset="0"/>
              </a:rPr>
              <a:t> </a:t>
            </a:r>
            <a:r>
              <a:rPr lang="en-US" sz="2500">
                <a:solidFill>
                  <a:schemeClr val="bg1"/>
                </a:solidFill>
                <a:latin typeface="Times New Roman" panose="02020603050405020304" pitchFamily="18" charset="0"/>
                <a:cs typeface="Times New Roman" panose="02020603050405020304" pitchFamily="18" charset="0"/>
              </a:rPr>
              <a:t>Kết thúc thảo </a:t>
            </a:r>
            <a:r>
              <a:rPr lang="en-US" sz="2500" smtClean="0">
                <a:solidFill>
                  <a:schemeClr val="bg1"/>
                </a:solidFill>
                <a:latin typeface="Times New Roman" panose="02020603050405020304" pitchFamily="18" charset="0"/>
                <a:cs typeface="Times New Roman" panose="02020603050405020304" pitchFamily="18" charset="0"/>
              </a:rPr>
              <a:t>luận </a:t>
            </a:r>
            <a:r>
              <a:rPr lang="en-US" sz="2500">
                <a:solidFill>
                  <a:schemeClr val="bg1"/>
                </a:solidFill>
                <a:latin typeface="Times New Roman" panose="02020603050405020304" pitchFamily="18" charset="0"/>
                <a:cs typeface="Times New Roman" panose="02020603050405020304" pitchFamily="18" charset="0"/>
              </a:rPr>
              <a:t>các nhóm đổi chéo phiếu cho nhau để chấm chéo trong quá trình báo cáo.</a:t>
            </a:r>
          </a:p>
          <a:p>
            <a:pPr marL="0" indent="0" algn="just">
              <a:buNone/>
            </a:pPr>
            <a:r>
              <a:rPr lang="en-US" sz="2500" smtClean="0">
                <a:solidFill>
                  <a:schemeClr val="bg1"/>
                </a:solidFill>
                <a:latin typeface="Times New Roman" panose="02020603050405020304" pitchFamily="18" charset="0"/>
                <a:cs typeface="Times New Roman" panose="02020603050405020304" pitchFamily="18" charset="0"/>
              </a:rPr>
              <a:t>Yêu </a:t>
            </a:r>
            <a:r>
              <a:rPr lang="en-US" sz="2500">
                <a:solidFill>
                  <a:schemeClr val="bg1"/>
                </a:solidFill>
                <a:latin typeface="Times New Roman" panose="02020603050405020304" pitchFamily="18" charset="0"/>
                <a:cs typeface="Times New Roman" panose="02020603050405020304" pitchFamily="18" charset="0"/>
              </a:rPr>
              <a:t>cầu nhóm cử đại diện trình bày kết quả của nhóm bạn. các nhóm còn lại chấm chéo theo kết luận của GV.</a:t>
            </a:r>
          </a:p>
          <a:p>
            <a:pPr marL="0" indent="0">
              <a:buNone/>
            </a:pPr>
            <a:endParaRPr lang="en-US" sz="250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077312" y="869315"/>
            <a:ext cx="3863340" cy="754053"/>
          </a:xfrm>
          <a:prstGeom prst="rect">
            <a:avLst/>
          </a:prstGeom>
          <a:noFill/>
        </p:spPr>
        <p:txBody>
          <a:bodyPr wrap="square" rtlCol="0">
            <a:spAutoFit/>
          </a:bodyPr>
          <a:lstStyle/>
          <a:p>
            <a:r>
              <a:rPr lang="en-US" sz="2500" b="1">
                <a:solidFill>
                  <a:srgbClr val="FFFF00"/>
                </a:solidFill>
                <a:latin typeface="Times New Roman" panose="02020603050405020304" pitchFamily="18" charset="0"/>
                <a:cs typeface="Times New Roman" panose="02020603050405020304" pitchFamily="18" charset="0"/>
              </a:rPr>
              <a:t>1. Mạng máy tính là gì?</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8655" y="1766456"/>
            <a:ext cx="4145972" cy="3917372"/>
          </a:xfrm>
          <a:prstGeom prst="rect">
            <a:avLst/>
          </a:prstGeom>
        </p:spPr>
      </p:pic>
    </p:spTree>
    <p:extLst>
      <p:ext uri="{BB962C8B-B14F-4D97-AF65-F5344CB8AC3E}">
        <p14:creationId xmlns:p14="http://schemas.microsoft.com/office/powerpoint/2010/main" val="95456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802" y="620345"/>
            <a:ext cx="1609151" cy="88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641840" y="0"/>
            <a:ext cx="10515600" cy="8693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b="1" smtClean="0">
                <a:solidFill>
                  <a:srgbClr val="FFFF00"/>
                </a:solidFill>
                <a:latin typeface="Times New Roman" panose="02020603050405020304" pitchFamily="18" charset="0"/>
                <a:cs typeface="Times New Roman" panose="02020603050405020304" pitchFamily="18" charset="0"/>
              </a:rPr>
              <a:t>HOẠT ĐỘNG HÌNH THÀNH KIẾN THỨC</a:t>
            </a:r>
            <a:endParaRPr lang="en-US" sz="3500">
              <a:solidFill>
                <a:srgbClr val="FFFF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77312" y="869315"/>
            <a:ext cx="3863340" cy="754053"/>
          </a:xfrm>
          <a:prstGeom prst="rect">
            <a:avLst/>
          </a:prstGeom>
          <a:noFill/>
        </p:spPr>
        <p:txBody>
          <a:bodyPr wrap="square" rtlCol="0">
            <a:spAutoFit/>
          </a:bodyPr>
          <a:lstStyle/>
          <a:p>
            <a:r>
              <a:rPr lang="en-US" sz="2500" b="1">
                <a:solidFill>
                  <a:srgbClr val="FFFF00"/>
                </a:solidFill>
                <a:latin typeface="Times New Roman" panose="02020603050405020304" pitchFamily="18" charset="0"/>
                <a:cs typeface="Times New Roman" panose="02020603050405020304" pitchFamily="18" charset="0"/>
              </a:rPr>
              <a:t>1. Mạng máy tính là gì?</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3277348171"/>
              </p:ext>
            </p:extLst>
          </p:nvPr>
        </p:nvGraphicFramePr>
        <p:xfrm>
          <a:off x="1062990" y="1816418"/>
          <a:ext cx="10458450" cy="3207274"/>
        </p:xfrm>
        <a:graphic>
          <a:graphicData uri="http://schemas.openxmlformats.org/drawingml/2006/table">
            <a:tbl>
              <a:tblPr firstRow="1" bandRow="1">
                <a:tableStyleId>{5C22544A-7EE6-4342-B048-85BDC9FD1C3A}</a:tableStyleId>
              </a:tblPr>
              <a:tblGrid>
                <a:gridCol w="10458450"/>
              </a:tblGrid>
              <a:tr h="538201">
                <a:tc>
                  <a:txBody>
                    <a:bodyPr/>
                    <a:lstStyle/>
                    <a:p>
                      <a:pPr algn="ctr"/>
                      <a:r>
                        <a:rPr lang="en-US" sz="2500" smtClean="0">
                          <a:solidFill>
                            <a:schemeClr val="bg1"/>
                          </a:solidFill>
                          <a:latin typeface="Times New Roman" panose="02020603050405020304" pitchFamily="18" charset="0"/>
                          <a:cs typeface="Times New Roman" panose="02020603050405020304" pitchFamily="18" charset="0"/>
                        </a:rPr>
                        <a:t>PHIẾU</a:t>
                      </a:r>
                      <a:r>
                        <a:rPr lang="en-US" sz="2500" baseline="0" smtClean="0">
                          <a:solidFill>
                            <a:schemeClr val="bg1"/>
                          </a:solidFill>
                          <a:latin typeface="Times New Roman" panose="02020603050405020304" pitchFamily="18" charset="0"/>
                          <a:cs typeface="Times New Roman" panose="02020603050405020304" pitchFamily="18" charset="0"/>
                        </a:rPr>
                        <a:t> HỌC TẬP SỐ 1</a:t>
                      </a: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r>
              <a:tr h="2669073">
                <a:tc>
                  <a:txBody>
                    <a:bodyPr/>
                    <a:lstStyle/>
                    <a:p>
                      <a:pPr lvl="1"/>
                      <a:r>
                        <a:rPr lang="en-US" sz="2500" b="1" i="0" u="none" strike="noStrike" kern="1200" smtClean="0">
                          <a:solidFill>
                            <a:schemeClr val="bg1"/>
                          </a:solidFill>
                          <a:effectLst/>
                          <a:latin typeface="Times New Roman" panose="02020603050405020304" pitchFamily="18" charset="0"/>
                          <a:ea typeface="+mn-ea"/>
                          <a:cs typeface="Times New Roman" panose="02020603050405020304" pitchFamily="18" charset="0"/>
                        </a:rPr>
                        <a:t>Câu 1.</a:t>
                      </a:r>
                      <a:r>
                        <a:rPr lang="en-US" sz="2500" i="0" u="none" strike="noStrike" kern="1200" smtClean="0">
                          <a:solidFill>
                            <a:schemeClr val="bg1"/>
                          </a:solidFill>
                          <a:effectLst/>
                          <a:latin typeface="Times New Roman" panose="02020603050405020304" pitchFamily="18" charset="0"/>
                          <a:ea typeface="+mn-ea"/>
                          <a:cs typeface="Times New Roman" panose="02020603050405020304" pitchFamily="18" charset="0"/>
                        </a:rPr>
                        <a:t> </a:t>
                      </a:r>
                      <a:r>
                        <a:rPr lang="en-US" sz="2500" u="none" strike="noStrike" kern="1200" smtClean="0">
                          <a:solidFill>
                            <a:schemeClr val="bg1"/>
                          </a:solidFill>
                          <a:effectLst/>
                          <a:latin typeface="Times New Roman" panose="02020603050405020304" pitchFamily="18" charset="0"/>
                          <a:ea typeface="+mn-ea"/>
                          <a:cs typeface="Times New Roman" panose="02020603050405020304" pitchFamily="18" charset="0"/>
                        </a:rPr>
                        <a:t>Trong hoạt động 1, ta nêu được một số mạng lưới nào? </a:t>
                      </a:r>
                      <a:endParaRPr lang="en-US" sz="2500" u="sng" kern="1200" smtClean="0">
                        <a:solidFill>
                          <a:schemeClr val="bg1"/>
                        </a:solidFill>
                        <a:effectLst/>
                        <a:latin typeface="Times New Roman" panose="02020603050405020304" pitchFamily="18" charset="0"/>
                        <a:ea typeface="+mn-ea"/>
                        <a:cs typeface="Times New Roman" panose="02020603050405020304" pitchFamily="18" charset="0"/>
                      </a:endParaRPr>
                    </a:p>
                    <a:p>
                      <a:pPr lvl="1"/>
                      <a:endParaRPr lang="en-US" sz="2500" b="1" i="0" u="none" strike="noStrike" kern="1200" smtClean="0">
                        <a:solidFill>
                          <a:schemeClr val="bg1"/>
                        </a:solidFill>
                        <a:effectLst/>
                        <a:latin typeface="Times New Roman" panose="02020603050405020304" pitchFamily="18" charset="0"/>
                        <a:ea typeface="+mn-ea"/>
                        <a:cs typeface="Times New Roman" panose="02020603050405020304" pitchFamily="18" charset="0"/>
                      </a:endParaRPr>
                    </a:p>
                    <a:p>
                      <a:pPr lvl="1"/>
                      <a:r>
                        <a:rPr lang="en-US" sz="2500" b="1" i="0" u="none" strike="noStrike" kern="1200" smtClean="0">
                          <a:solidFill>
                            <a:schemeClr val="bg1"/>
                          </a:solidFill>
                          <a:effectLst/>
                          <a:latin typeface="Times New Roman" panose="02020603050405020304" pitchFamily="18" charset="0"/>
                          <a:ea typeface="+mn-ea"/>
                          <a:cs typeface="Times New Roman" panose="02020603050405020304" pitchFamily="18" charset="0"/>
                        </a:rPr>
                        <a:t>Câu 2.</a:t>
                      </a:r>
                      <a:r>
                        <a:rPr lang="en-US" sz="2500" i="0" u="none" strike="noStrike" kern="1200" smtClean="0">
                          <a:solidFill>
                            <a:schemeClr val="bg1"/>
                          </a:solidFill>
                          <a:effectLst/>
                          <a:latin typeface="Times New Roman" panose="02020603050405020304" pitchFamily="18" charset="0"/>
                          <a:ea typeface="+mn-ea"/>
                          <a:cs typeface="Times New Roman" panose="02020603050405020304" pitchFamily="18" charset="0"/>
                        </a:rPr>
                        <a:t> </a:t>
                      </a:r>
                      <a:r>
                        <a:rPr lang="en-US" sz="2500" u="none" strike="noStrike" kern="1200" smtClean="0">
                          <a:solidFill>
                            <a:schemeClr val="bg1"/>
                          </a:solidFill>
                          <a:effectLst/>
                          <a:latin typeface="Times New Roman" panose="02020603050405020304" pitchFamily="18" charset="0"/>
                          <a:ea typeface="+mn-ea"/>
                          <a:cs typeface="Times New Roman" panose="02020603050405020304" pitchFamily="18" charset="0"/>
                        </a:rPr>
                        <a:t>Mạng lưới này có đặc điểm gì khi vận hành?</a:t>
                      </a:r>
                    </a:p>
                    <a:p>
                      <a:pPr lvl="1"/>
                      <a:endParaRPr lang="en-US" sz="2500" u="none" strike="noStrike" kern="1200" smtClean="0">
                        <a:solidFill>
                          <a:schemeClr val="bg1"/>
                        </a:solidFill>
                        <a:effectLst/>
                        <a:latin typeface="Times New Roman" panose="02020603050405020304" pitchFamily="18" charset="0"/>
                        <a:ea typeface="+mn-ea"/>
                        <a:cs typeface="Times New Roman" panose="02020603050405020304" pitchFamily="18" charset="0"/>
                      </a:endParaRPr>
                    </a:p>
                    <a:p>
                      <a:pPr lvl="1"/>
                      <a:r>
                        <a:rPr lang="en-US" sz="2500" b="1" i="0" u="none" strike="noStrike" kern="1200" smtClean="0">
                          <a:solidFill>
                            <a:schemeClr val="bg1"/>
                          </a:solidFill>
                          <a:effectLst/>
                          <a:latin typeface="Times New Roman" panose="02020603050405020304" pitchFamily="18" charset="0"/>
                          <a:ea typeface="+mn-ea"/>
                          <a:cs typeface="Times New Roman" panose="02020603050405020304" pitchFamily="18" charset="0"/>
                        </a:rPr>
                        <a:t>Câu 3.</a:t>
                      </a:r>
                      <a:r>
                        <a:rPr lang="en-US" sz="2500" i="0" u="none" strike="noStrike" kern="1200" smtClean="0">
                          <a:solidFill>
                            <a:schemeClr val="bg1"/>
                          </a:solidFill>
                          <a:effectLst/>
                          <a:latin typeface="Times New Roman" panose="02020603050405020304" pitchFamily="18" charset="0"/>
                          <a:ea typeface="+mn-ea"/>
                          <a:cs typeface="Times New Roman" panose="02020603050405020304" pitchFamily="18" charset="0"/>
                        </a:rPr>
                        <a:t> </a:t>
                      </a:r>
                      <a:r>
                        <a:rPr lang="en-US" sz="2500" u="none" strike="noStrike" kern="1200" smtClean="0">
                          <a:solidFill>
                            <a:schemeClr val="bg1"/>
                          </a:solidFill>
                          <a:effectLst/>
                          <a:latin typeface="Times New Roman" panose="02020603050405020304" pitchFamily="18" charset="0"/>
                          <a:ea typeface="+mn-ea"/>
                          <a:cs typeface="Times New Roman" panose="02020603050405020304" pitchFamily="18" charset="0"/>
                        </a:rPr>
                        <a:t>Đặc điểm chung của các mạng lưới này là gì?</a:t>
                      </a:r>
                      <a:endParaRPr lang="en-US" sz="2500" u="sng" kern="1200" smtClean="0">
                        <a:solidFill>
                          <a:schemeClr val="bg1"/>
                        </a:solidFill>
                        <a:effectLst/>
                        <a:latin typeface="Times New Roman" panose="02020603050405020304" pitchFamily="18" charset="0"/>
                        <a:ea typeface="+mn-ea"/>
                        <a:cs typeface="Times New Roman" panose="02020603050405020304" pitchFamily="18" charset="0"/>
                      </a:endParaRPr>
                    </a:p>
                    <a:p>
                      <a:endParaRPr lang="en-US"/>
                    </a:p>
                  </a:txBody>
                  <a:tcPr>
                    <a:solidFill>
                      <a:srgbClr val="233616"/>
                    </a:solidFill>
                  </a:tcPr>
                </a:tc>
              </a:tr>
            </a:tbl>
          </a:graphicData>
        </a:graphic>
      </p:graphicFrame>
      <p:sp>
        <p:nvSpPr>
          <p:cNvPr id="2" name="TextBox 1"/>
          <p:cNvSpPr txBox="1"/>
          <p:nvPr/>
        </p:nvSpPr>
        <p:spPr>
          <a:xfrm>
            <a:off x="980501" y="2711529"/>
            <a:ext cx="10176939" cy="477054"/>
          </a:xfrm>
          <a:prstGeom prst="rect">
            <a:avLst/>
          </a:prstGeom>
          <a:noFill/>
        </p:spPr>
        <p:txBody>
          <a:bodyPr wrap="square" rtlCol="0">
            <a:spAutoFit/>
          </a:bodyPr>
          <a:lstStyle/>
          <a:p>
            <a:r>
              <a:rPr lang="en-US" sz="2500" i="1">
                <a:solidFill>
                  <a:schemeClr val="bg1"/>
                </a:solidFill>
                <a:latin typeface="Times New Roman" panose="02020603050405020304" pitchFamily="18" charset="0"/>
                <a:cs typeface="Times New Roman" panose="02020603050405020304" pitchFamily="18" charset="0"/>
              </a:rPr>
              <a:t>=&gt; Mạng lưới điện, mạng đường sắt, mạng ống nước</a:t>
            </a:r>
            <a:r>
              <a:rPr lang="en-US" sz="2500" i="1" smtClean="0">
                <a:solidFill>
                  <a:schemeClr val="bg1"/>
                </a:solidFill>
                <a:latin typeface="Times New Roman" panose="02020603050405020304" pitchFamily="18" charset="0"/>
                <a:cs typeface="Times New Roman" panose="02020603050405020304" pitchFamily="18" charset="0"/>
              </a:rPr>
              <a:t>,…</a:t>
            </a:r>
            <a:endParaRPr lang="en-US" sz="2500" u="sng">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926778" y="3497868"/>
            <a:ext cx="10284383" cy="477054"/>
          </a:xfrm>
          <a:prstGeom prst="rect">
            <a:avLst/>
          </a:prstGeom>
          <a:noFill/>
        </p:spPr>
        <p:txBody>
          <a:bodyPr wrap="square" rtlCol="0">
            <a:spAutoFit/>
          </a:bodyPr>
          <a:lstStyle/>
          <a:p>
            <a:r>
              <a:rPr lang="en-US" sz="2500" i="1">
                <a:solidFill>
                  <a:schemeClr val="bg1"/>
                </a:solidFill>
                <a:latin typeface="Times New Roman" panose="02020603050405020304" pitchFamily="18" charset="0"/>
                <a:cs typeface="Times New Roman" panose="02020603050405020304" pitchFamily="18" charset="0"/>
              </a:rPr>
              <a:t>=&gt; Có mạng vận chuyển theo một chiểu và có mạng vận chuyển hai chiểu</a:t>
            </a:r>
            <a:r>
              <a:rPr lang="en-US" sz="2500" i="1" smtClean="0">
                <a:solidFill>
                  <a:schemeClr val="bg1"/>
                </a:solidFill>
                <a:latin typeface="Times New Roman" panose="02020603050405020304" pitchFamily="18" charset="0"/>
                <a:cs typeface="Times New Roman" panose="02020603050405020304" pitchFamily="18" charset="0"/>
              </a:rPr>
              <a:t>.</a:t>
            </a:r>
            <a:endParaRPr lang="en-US" sz="2500" u="sng">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26778" y="4325154"/>
            <a:ext cx="10455007" cy="477054"/>
          </a:xfrm>
          <a:prstGeom prst="rect">
            <a:avLst/>
          </a:prstGeom>
          <a:noFill/>
        </p:spPr>
        <p:txBody>
          <a:bodyPr wrap="square" rtlCol="0">
            <a:spAutoFit/>
          </a:bodyPr>
          <a:lstStyle/>
          <a:p>
            <a:r>
              <a:rPr lang="en-US" sz="2500" i="1">
                <a:solidFill>
                  <a:schemeClr val="bg1"/>
                </a:solidFill>
                <a:latin typeface="Times New Roman" panose="02020603050405020304" pitchFamily="18" charset="0"/>
                <a:cs typeface="Times New Roman" panose="02020603050405020304" pitchFamily="18" charset="0"/>
              </a:rPr>
              <a:t>=&gt; Đặc điểm chung của các mạng lưới này là luôn có sự kết nối và chia sẻ</a:t>
            </a:r>
            <a:endParaRPr lang="en-US" sz="2500" u="sng">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39666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06533"/>
            <a:ext cx="10515600" cy="1325563"/>
          </a:xfrm>
        </p:spPr>
        <p:txBody>
          <a:bodyPr>
            <a:normAutofit/>
          </a:bodyPr>
          <a:lstStyle/>
          <a:p>
            <a:pPr algn="ctr"/>
            <a:r>
              <a:rPr lang="en-US" sz="3500" b="1" smtClean="0">
                <a:solidFill>
                  <a:srgbClr val="FFFF00"/>
                </a:solidFill>
                <a:latin typeface="Times New Roman" panose="02020603050405020304" pitchFamily="18" charset="0"/>
                <a:cs typeface="Times New Roman" panose="02020603050405020304" pitchFamily="18" charset="0"/>
              </a:rPr>
              <a:t>HOẠT ĐỘNG HÌNH THÀNH KIẾN THỨC</a:t>
            </a:r>
            <a:r>
              <a:rPr lang="en-US" sz="3500" u="sng">
                <a:solidFill>
                  <a:srgbClr val="FFFF00"/>
                </a:solidFill>
                <a:latin typeface="Times New Roman" panose="02020603050405020304" pitchFamily="18" charset="0"/>
                <a:cs typeface="Times New Roman" panose="02020603050405020304" pitchFamily="18" charset="0"/>
              </a:rPr>
              <a:t/>
            </a:r>
            <a:br>
              <a:rPr lang="en-US" sz="3500" u="sng">
                <a:solidFill>
                  <a:srgbClr val="FFFF00"/>
                </a:solidFill>
                <a:latin typeface="Times New Roman" panose="02020603050405020304" pitchFamily="18" charset="0"/>
                <a:cs typeface="Times New Roman" panose="02020603050405020304" pitchFamily="18" charset="0"/>
              </a:rPr>
            </a:br>
            <a:endParaRPr lang="en-US" sz="3500" b="1">
              <a:solidFill>
                <a:srgbClr val="FFFF00"/>
              </a:solidFill>
              <a:latin typeface="Times New Roman" panose="02020603050405020304" pitchFamily="18" charset="0"/>
              <a:cs typeface="Times New Roman" panose="02020603050405020304" pitchFamily="18" charset="0"/>
            </a:endParaRPr>
          </a:p>
        </p:txBody>
      </p:sp>
      <p:sp>
        <p:nvSpPr>
          <p:cNvPr id="5" name="Content Placeholder 4"/>
          <p:cNvSpPr txBox="1">
            <a:spLocks noGrp="1"/>
          </p:cNvSpPr>
          <p:nvPr>
            <p:ph idx="1"/>
          </p:nvPr>
        </p:nvSpPr>
        <p:spPr>
          <a:xfrm>
            <a:off x="838200" y="1584762"/>
            <a:ext cx="10515600" cy="3978012"/>
          </a:xfrm>
          <a:prstGeom prst="rect">
            <a:avLst/>
          </a:prstGeom>
          <a:noFill/>
        </p:spPr>
        <p:txBody>
          <a:bodyPr wrap="square" rtlCol="0">
            <a:spAutoFit/>
          </a:bodyPr>
          <a:lstStyle/>
          <a:p>
            <a:pPr marL="0" indent="0">
              <a:buNone/>
            </a:pPr>
            <a:r>
              <a:rPr lang="en-US" sz="2500" b="1" i="1" smtClean="0">
                <a:solidFill>
                  <a:srgbClr val="FFFF00"/>
                </a:solidFill>
                <a:latin typeface="Times New Roman" panose="02020603050405020304" pitchFamily="18" charset="0"/>
                <a:cs typeface="Times New Roman" panose="02020603050405020304" pitchFamily="18" charset="0"/>
              </a:rPr>
              <a:t>Chuyển </a:t>
            </a:r>
            <a:r>
              <a:rPr lang="en-US" sz="2500" b="1" i="1">
                <a:solidFill>
                  <a:srgbClr val="FFFF00"/>
                </a:solidFill>
                <a:latin typeface="Times New Roman" panose="02020603050405020304" pitchFamily="18" charset="0"/>
                <a:cs typeface="Times New Roman" panose="02020603050405020304" pitchFamily="18" charset="0"/>
              </a:rPr>
              <a:t>giao nhiệm vụ học </a:t>
            </a:r>
            <a:r>
              <a:rPr lang="en-US" sz="2500" b="1" i="1" smtClean="0">
                <a:solidFill>
                  <a:srgbClr val="FFFF00"/>
                </a:solidFill>
                <a:latin typeface="Times New Roman" panose="02020603050405020304" pitchFamily="18" charset="0"/>
                <a:cs typeface="Times New Roman" panose="02020603050405020304" pitchFamily="18" charset="0"/>
              </a:rPr>
              <a:t>tập</a:t>
            </a:r>
          </a:p>
          <a:p>
            <a:pPr marL="0" indent="0">
              <a:buNone/>
            </a:pPr>
            <a:r>
              <a:rPr lang="en-US" sz="2500" smtClean="0">
                <a:solidFill>
                  <a:schemeClr val="bg1"/>
                </a:solidFill>
                <a:latin typeface="Times New Roman" panose="02020603050405020304" pitchFamily="18" charset="0"/>
                <a:cs typeface="Times New Roman" panose="02020603050405020304" pitchFamily="18" charset="0"/>
              </a:rPr>
              <a:t>Tham </a:t>
            </a:r>
            <a:r>
              <a:rPr lang="en-US" sz="2500">
                <a:solidFill>
                  <a:schemeClr val="bg1"/>
                </a:solidFill>
                <a:latin typeface="Times New Roman" panose="02020603050405020304" pitchFamily="18" charset="0"/>
                <a:cs typeface="Times New Roman" panose="02020603050405020304" pitchFamily="18" charset="0"/>
              </a:rPr>
              <a:t>khảo SGK trong </a:t>
            </a:r>
            <a:r>
              <a:rPr lang="en-US" sz="2500" smtClean="0">
                <a:solidFill>
                  <a:schemeClr val="bg1"/>
                </a:solidFill>
                <a:latin typeface="Times New Roman" panose="02020603050405020304" pitchFamily="18" charset="0"/>
                <a:cs typeface="Times New Roman" panose="02020603050405020304" pitchFamily="18" charset="0"/>
              </a:rPr>
              <a:t>2 </a:t>
            </a:r>
            <a:r>
              <a:rPr lang="en-US" sz="2500">
                <a:solidFill>
                  <a:schemeClr val="bg1"/>
                </a:solidFill>
                <a:latin typeface="Times New Roman" panose="02020603050405020304" pitchFamily="18" charset="0"/>
                <a:cs typeface="Times New Roman" panose="02020603050405020304" pitchFamily="18" charset="0"/>
              </a:rPr>
              <a:t>phút</a:t>
            </a:r>
            <a:endParaRPr lang="en-US" sz="2500" u="sng">
              <a:solidFill>
                <a:schemeClr val="bg1"/>
              </a:solidFill>
              <a:latin typeface="Times New Roman" panose="02020603050405020304" pitchFamily="18" charset="0"/>
              <a:cs typeface="Times New Roman" panose="02020603050405020304" pitchFamily="18" charset="0"/>
            </a:endParaRPr>
          </a:p>
          <a:p>
            <a:pPr marL="0" indent="0">
              <a:buNone/>
            </a:pPr>
            <a:r>
              <a:rPr lang="en-US" sz="2500">
                <a:solidFill>
                  <a:schemeClr val="bg1"/>
                </a:solidFill>
                <a:latin typeface="Times New Roman" panose="02020603050405020304" pitchFamily="18" charset="0"/>
                <a:cs typeface="Times New Roman" panose="02020603050405020304" pitchFamily="18" charset="0"/>
              </a:rPr>
              <a:t>Trả lời câu hỏi của phiếu học tập </a:t>
            </a:r>
            <a:r>
              <a:rPr lang="en-US" sz="2500" smtClean="0">
                <a:solidFill>
                  <a:schemeClr val="bg1"/>
                </a:solidFill>
                <a:latin typeface="Times New Roman" panose="02020603050405020304" pitchFamily="18" charset="0"/>
                <a:cs typeface="Times New Roman" panose="02020603050405020304" pitchFamily="18" charset="0"/>
              </a:rPr>
              <a:t>số 2</a:t>
            </a:r>
            <a:endParaRPr lang="en-US" sz="2500" u="sng">
              <a:solidFill>
                <a:schemeClr val="bg1"/>
              </a:solidFill>
              <a:latin typeface="Times New Roman" panose="02020603050405020304" pitchFamily="18" charset="0"/>
              <a:cs typeface="Times New Roman" panose="02020603050405020304" pitchFamily="18" charset="0"/>
            </a:endParaRPr>
          </a:p>
          <a:p>
            <a:pPr marL="0" indent="0">
              <a:buNone/>
            </a:pPr>
            <a:r>
              <a:rPr lang="en-US" sz="2500" b="1" i="1" smtClean="0">
                <a:solidFill>
                  <a:srgbClr val="FFFF00"/>
                </a:solidFill>
                <a:latin typeface="Times New Roman" panose="02020603050405020304" pitchFamily="18" charset="0"/>
                <a:cs typeface="Times New Roman" panose="02020603050405020304" pitchFamily="18" charset="0"/>
              </a:rPr>
              <a:t>Báo </a:t>
            </a:r>
            <a:r>
              <a:rPr lang="en-US" sz="2500" b="1" i="1">
                <a:solidFill>
                  <a:srgbClr val="FFFF00"/>
                </a:solidFill>
                <a:latin typeface="Times New Roman" panose="02020603050405020304" pitchFamily="18" charset="0"/>
                <a:cs typeface="Times New Roman" panose="02020603050405020304" pitchFamily="18" charset="0"/>
              </a:rPr>
              <a:t>cáo kết quả hoạt động và thảo luận </a:t>
            </a:r>
            <a:endParaRPr lang="en-US" sz="2500">
              <a:solidFill>
                <a:srgbClr val="FFFF00"/>
              </a:solidFill>
              <a:latin typeface="Times New Roman" panose="02020603050405020304" pitchFamily="18" charset="0"/>
              <a:cs typeface="Times New Roman" panose="02020603050405020304" pitchFamily="18" charset="0"/>
            </a:endParaRPr>
          </a:p>
          <a:p>
            <a:pPr marL="0" indent="0">
              <a:buNone/>
            </a:pPr>
            <a:r>
              <a:rPr lang="en-US" sz="2500" smtClean="0">
                <a:solidFill>
                  <a:schemeClr val="bg1"/>
                </a:solidFill>
                <a:latin typeface="Times New Roman" panose="02020603050405020304" pitchFamily="18" charset="0"/>
                <a:cs typeface="Times New Roman" panose="02020603050405020304" pitchFamily="18" charset="0"/>
              </a:rPr>
              <a:t> </a:t>
            </a:r>
            <a:r>
              <a:rPr lang="en-US" sz="2500">
                <a:solidFill>
                  <a:schemeClr val="bg1"/>
                </a:solidFill>
                <a:latin typeface="Times New Roman" panose="02020603050405020304" pitchFamily="18" charset="0"/>
                <a:cs typeface="Times New Roman" panose="02020603050405020304" pitchFamily="18" charset="0"/>
              </a:rPr>
              <a:t>Kết thúc thảo </a:t>
            </a:r>
            <a:r>
              <a:rPr lang="en-US" sz="2500" smtClean="0">
                <a:solidFill>
                  <a:schemeClr val="bg1"/>
                </a:solidFill>
                <a:latin typeface="Times New Roman" panose="02020603050405020304" pitchFamily="18" charset="0"/>
                <a:cs typeface="Times New Roman" panose="02020603050405020304" pitchFamily="18" charset="0"/>
              </a:rPr>
              <a:t>luận </a:t>
            </a:r>
            <a:r>
              <a:rPr lang="en-US" sz="2500">
                <a:solidFill>
                  <a:schemeClr val="bg1"/>
                </a:solidFill>
                <a:latin typeface="Times New Roman" panose="02020603050405020304" pitchFamily="18" charset="0"/>
                <a:cs typeface="Times New Roman" panose="02020603050405020304" pitchFamily="18" charset="0"/>
              </a:rPr>
              <a:t>các nhóm đổi chéo phiếu cho nhau để chấm chéo trong quá trình báo cáo.</a:t>
            </a:r>
          </a:p>
          <a:p>
            <a:pPr marL="0" indent="0">
              <a:buNone/>
            </a:pPr>
            <a:r>
              <a:rPr lang="en-US" sz="2500" smtClean="0">
                <a:solidFill>
                  <a:schemeClr val="bg1"/>
                </a:solidFill>
                <a:latin typeface="Times New Roman" panose="02020603050405020304" pitchFamily="18" charset="0"/>
                <a:cs typeface="Times New Roman" panose="02020603050405020304" pitchFamily="18" charset="0"/>
              </a:rPr>
              <a:t>Yêu </a:t>
            </a:r>
            <a:r>
              <a:rPr lang="en-US" sz="2500">
                <a:solidFill>
                  <a:schemeClr val="bg1"/>
                </a:solidFill>
                <a:latin typeface="Times New Roman" panose="02020603050405020304" pitchFamily="18" charset="0"/>
                <a:cs typeface="Times New Roman" panose="02020603050405020304" pitchFamily="18" charset="0"/>
              </a:rPr>
              <a:t>cầu nhóm cử đại diện trình bày kết quả của nhóm bạn. các nhóm còn lại chấm chéo theo kết luận của GV.</a:t>
            </a:r>
          </a:p>
          <a:p>
            <a:pPr marL="0" indent="0">
              <a:buNone/>
            </a:pPr>
            <a:endParaRPr lang="en-US" sz="250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077312" y="869315"/>
            <a:ext cx="3863340" cy="754053"/>
          </a:xfrm>
          <a:prstGeom prst="rect">
            <a:avLst/>
          </a:prstGeom>
          <a:noFill/>
        </p:spPr>
        <p:txBody>
          <a:bodyPr wrap="square" rtlCol="0">
            <a:spAutoFit/>
          </a:bodyPr>
          <a:lstStyle/>
          <a:p>
            <a:r>
              <a:rPr lang="en-US" sz="2500" b="1">
                <a:solidFill>
                  <a:srgbClr val="FFFF00"/>
                </a:solidFill>
                <a:latin typeface="Times New Roman" panose="02020603050405020304" pitchFamily="18" charset="0"/>
                <a:cs typeface="Times New Roman" panose="02020603050405020304" pitchFamily="18" charset="0"/>
              </a:rPr>
              <a:t>1. Mạng máy tính là gì?</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58310084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277" y="222173"/>
            <a:ext cx="1797586" cy="9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154430" y="658328"/>
            <a:ext cx="3863340" cy="754053"/>
          </a:xfrm>
          <a:prstGeom prst="rect">
            <a:avLst/>
          </a:prstGeom>
          <a:noFill/>
        </p:spPr>
        <p:txBody>
          <a:bodyPr wrap="square" rtlCol="0">
            <a:spAutoFit/>
          </a:bodyPr>
          <a:lstStyle/>
          <a:p>
            <a:r>
              <a:rPr lang="en-US" sz="2500" b="1">
                <a:solidFill>
                  <a:srgbClr val="FFFF00"/>
                </a:solidFill>
                <a:latin typeface="Times New Roman" panose="02020603050405020304" pitchFamily="18" charset="0"/>
                <a:cs typeface="Times New Roman" panose="02020603050405020304" pitchFamily="18" charset="0"/>
              </a:rPr>
              <a:t>1. Mạng máy tính là gì?</a:t>
            </a:r>
            <a:endParaRPr lang="en-US" sz="2500">
              <a:solidFill>
                <a:srgbClr val="FFFF00"/>
              </a:solidFill>
              <a:latin typeface="Times New Roman" panose="02020603050405020304" pitchFamily="18" charset="0"/>
              <a:cs typeface="Times New Roman" panose="02020603050405020304" pitchFamily="18" charset="0"/>
            </a:endParaRPr>
          </a:p>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39750512"/>
              </p:ext>
            </p:extLst>
          </p:nvPr>
        </p:nvGraphicFramePr>
        <p:xfrm>
          <a:off x="259773" y="1167624"/>
          <a:ext cx="11731336" cy="5354348"/>
        </p:xfrm>
        <a:graphic>
          <a:graphicData uri="http://schemas.openxmlformats.org/drawingml/2006/table">
            <a:tbl>
              <a:tblPr firstRow="1" bandRow="1">
                <a:tableStyleId>{5C22544A-7EE6-4342-B048-85BDC9FD1C3A}</a:tableStyleId>
              </a:tblPr>
              <a:tblGrid>
                <a:gridCol w="11731336"/>
              </a:tblGrid>
              <a:tr h="608979">
                <a:tc>
                  <a:txBody>
                    <a:bodyPr/>
                    <a:lstStyle/>
                    <a:p>
                      <a:pPr algn="ctr"/>
                      <a:r>
                        <a:rPr lang="en-US" sz="2300" smtClean="0">
                          <a:solidFill>
                            <a:schemeClr val="bg1"/>
                          </a:solidFill>
                          <a:latin typeface="Times New Roman" panose="02020603050405020304" pitchFamily="18" charset="0"/>
                          <a:cs typeface="Times New Roman" panose="02020603050405020304" pitchFamily="18" charset="0"/>
                        </a:rPr>
                        <a:t>PHIẾU</a:t>
                      </a:r>
                      <a:r>
                        <a:rPr lang="en-US" sz="2300" baseline="0" smtClean="0">
                          <a:solidFill>
                            <a:schemeClr val="bg1"/>
                          </a:solidFill>
                          <a:latin typeface="Times New Roman" panose="02020603050405020304" pitchFamily="18" charset="0"/>
                          <a:cs typeface="Times New Roman" panose="02020603050405020304" pitchFamily="18" charset="0"/>
                        </a:rPr>
                        <a:t> HỌC TẬP SỐ 2</a:t>
                      </a:r>
                      <a:endParaRPr lang="en-US" sz="2300">
                        <a:solidFill>
                          <a:schemeClr val="bg1"/>
                        </a:solidFill>
                        <a:latin typeface="Times New Roman" panose="02020603050405020304" pitchFamily="18" charset="0"/>
                        <a:cs typeface="Times New Roman" panose="02020603050405020304" pitchFamily="18" charset="0"/>
                      </a:endParaRPr>
                    </a:p>
                  </a:txBody>
                  <a:tcPr>
                    <a:solidFill>
                      <a:srgbClr val="243917"/>
                    </a:solidFill>
                  </a:tcPr>
                </a:tc>
              </a:tr>
              <a:tr h="4745369">
                <a:tc>
                  <a:txBody>
                    <a:bodyPr/>
                    <a:lstStyle/>
                    <a:p>
                      <a:pPr lvl="1" algn="just"/>
                      <a:r>
                        <a:rPr lang="en-US" sz="2300" b="1" i="1" u="sng" strike="noStrike" kern="1200" smtClean="0">
                          <a:solidFill>
                            <a:schemeClr val="bg1"/>
                          </a:solidFill>
                          <a:effectLst/>
                          <a:latin typeface="Times New Roman" panose="02020603050405020304" pitchFamily="18" charset="0"/>
                          <a:ea typeface="+mn-ea"/>
                          <a:cs typeface="Times New Roman" panose="02020603050405020304" pitchFamily="18" charset="0"/>
                        </a:rPr>
                        <a:t>Câu 1.</a:t>
                      </a:r>
                      <a:r>
                        <a:rPr lang="en-US" sz="2300" u="none" strike="noStrike" kern="1200" smtClean="0">
                          <a:solidFill>
                            <a:schemeClr val="bg1"/>
                          </a:solidFill>
                          <a:effectLst/>
                          <a:latin typeface="Times New Roman" panose="02020603050405020304" pitchFamily="18" charset="0"/>
                          <a:ea typeface="+mn-ea"/>
                          <a:cs typeface="Times New Roman" panose="02020603050405020304" pitchFamily="18" charset="0"/>
                        </a:rPr>
                        <a:t> Em hiểu thế nào là mạng máy tính</a:t>
                      </a:r>
                    </a:p>
                    <a:p>
                      <a:pPr lvl="1" algn="just"/>
                      <a:endParaRPr lang="en-US" sz="2300" u="none" strike="noStrike" kern="1200" smtClean="0">
                        <a:solidFill>
                          <a:schemeClr val="bg1"/>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smtClean="0">
                        <a:solidFill>
                          <a:schemeClr val="bg1"/>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smtClean="0">
                          <a:solidFill>
                            <a:schemeClr val="bg1"/>
                          </a:solidFill>
                          <a:effectLst/>
                          <a:latin typeface="Times New Roman" panose="02020603050405020304" pitchFamily="18" charset="0"/>
                          <a:ea typeface="+mn-ea"/>
                          <a:cs typeface="Times New Roman" panose="02020603050405020304" pitchFamily="18" charset="0"/>
                        </a:rPr>
                        <a:t>Câu 2.</a:t>
                      </a:r>
                      <a:r>
                        <a:rPr lang="en-US" sz="2300" u="none" strike="noStrike" kern="1200" smtClean="0">
                          <a:solidFill>
                            <a:schemeClr val="bg1"/>
                          </a:solidFill>
                          <a:effectLst/>
                          <a:latin typeface="Times New Roman" panose="02020603050405020304" pitchFamily="18" charset="0"/>
                          <a:ea typeface="+mn-ea"/>
                          <a:cs typeface="Times New Roman" panose="02020603050405020304" pitchFamily="18" charset="0"/>
                        </a:rPr>
                        <a:t> Mạng mát tính chia sẻ những gì?</a:t>
                      </a:r>
                      <a:endParaRPr lang="en-US" sz="2300" u="sng" strike="noStrike" kern="1200" smtClean="0">
                        <a:solidFill>
                          <a:schemeClr val="bg1"/>
                        </a:solidFill>
                        <a:effectLst/>
                        <a:latin typeface="Times New Roman" panose="02020603050405020304" pitchFamily="18" charset="0"/>
                        <a:ea typeface="+mn-ea"/>
                        <a:cs typeface="Times New Roman" panose="02020603050405020304" pitchFamily="18" charset="0"/>
                      </a:endParaRPr>
                    </a:p>
                    <a:p>
                      <a:pPr lvl="0" algn="just"/>
                      <a:endParaRPr lang="en-US" sz="2300" kern="1200" smtClean="0">
                        <a:solidFill>
                          <a:schemeClr val="bg1"/>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smtClean="0">
                          <a:solidFill>
                            <a:schemeClr val="bg1"/>
                          </a:solidFill>
                          <a:effectLst/>
                          <a:latin typeface="Times New Roman" panose="02020603050405020304" pitchFamily="18" charset="0"/>
                          <a:ea typeface="+mn-ea"/>
                          <a:cs typeface="Times New Roman" panose="02020603050405020304" pitchFamily="18" charset="0"/>
                        </a:rPr>
                        <a:t>Câu 3.</a:t>
                      </a:r>
                      <a:r>
                        <a:rPr lang="en-US" sz="2300" u="none" strike="noStrike" kern="1200" smtClean="0">
                          <a:solidFill>
                            <a:schemeClr val="bg1"/>
                          </a:solidFill>
                          <a:effectLst/>
                          <a:latin typeface="Times New Roman" panose="02020603050405020304" pitchFamily="18" charset="0"/>
                          <a:ea typeface="+mn-ea"/>
                          <a:cs typeface="Times New Roman" panose="02020603050405020304" pitchFamily="18" charset="0"/>
                        </a:rPr>
                        <a:t> Em hãy kể một số lợi ích của mạng máy tính?</a:t>
                      </a:r>
                    </a:p>
                    <a:p>
                      <a:pPr lvl="1" algn="just"/>
                      <a:endParaRPr lang="en-US" sz="2300" u="none" strike="noStrike" kern="1200" smtClean="0">
                        <a:solidFill>
                          <a:schemeClr val="bg1"/>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smtClean="0">
                        <a:solidFill>
                          <a:schemeClr val="bg1"/>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smtClean="0">
                          <a:solidFill>
                            <a:schemeClr val="bg1"/>
                          </a:solidFill>
                          <a:effectLst/>
                          <a:latin typeface="Times New Roman" panose="02020603050405020304" pitchFamily="18" charset="0"/>
                          <a:ea typeface="+mn-ea"/>
                          <a:cs typeface="Times New Roman" panose="02020603050405020304" pitchFamily="18" charset="0"/>
                        </a:rPr>
                        <a:t>       </a:t>
                      </a:r>
                      <a:r>
                        <a:rPr lang="fr-FR" sz="2300" b="1" i="1" u="sng" strike="noStrike" kern="1200" smtClean="0">
                          <a:solidFill>
                            <a:schemeClr val="bg1"/>
                          </a:solidFill>
                          <a:effectLst/>
                          <a:latin typeface="Times New Roman" panose="02020603050405020304" pitchFamily="18" charset="0"/>
                          <a:ea typeface="+mn-ea"/>
                          <a:cs typeface="Times New Roman" panose="02020603050405020304" pitchFamily="18" charset="0"/>
                        </a:rPr>
                        <a:t>Câu 4.</a:t>
                      </a:r>
                      <a:r>
                        <a:rPr lang="fr-FR" sz="2300" u="none" strike="noStrike" kern="1200" smtClean="0">
                          <a:solidFill>
                            <a:schemeClr val="bg1"/>
                          </a:solidFill>
                          <a:effectLst/>
                          <a:latin typeface="Times New Roman" panose="02020603050405020304" pitchFamily="18" charset="0"/>
                          <a:ea typeface="+mn-ea"/>
                          <a:cs typeface="Times New Roman" panose="02020603050405020304" pitchFamily="18" charset="0"/>
                        </a:rPr>
                        <a:t> Theo em Máy in được kết nối trực tiếp với máy tính không qua vỉ mạng thì hai thiết bị đó có tạo thành một mạng máy tính?</a:t>
                      </a:r>
                    </a:p>
                    <a:p>
                      <a:pPr lvl="0" algn="just"/>
                      <a:endParaRPr lang="en-US" sz="2300" u="sng" strike="noStrike" kern="1200" smtClean="0">
                        <a:solidFill>
                          <a:schemeClr val="bg1"/>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smtClean="0">
                          <a:solidFill>
                            <a:schemeClr val="bg1"/>
                          </a:solidFill>
                          <a:effectLst/>
                          <a:latin typeface="Times New Roman" panose="02020603050405020304" pitchFamily="18" charset="0"/>
                          <a:ea typeface="+mn-ea"/>
                          <a:cs typeface="Times New Roman" panose="02020603050405020304" pitchFamily="18" charset="0"/>
                        </a:rPr>
                        <a:t>Câu 5.</a:t>
                      </a:r>
                      <a:r>
                        <a:rPr lang="fr-FR" sz="2300" i="1" u="none" strike="noStrike" kern="1200" smtClean="0">
                          <a:solidFill>
                            <a:schemeClr val="bg1"/>
                          </a:solidFill>
                          <a:effectLst/>
                          <a:latin typeface="Times New Roman" panose="02020603050405020304" pitchFamily="18" charset="0"/>
                          <a:ea typeface="+mn-ea"/>
                          <a:cs typeface="Times New Roman" panose="02020603050405020304" pitchFamily="18" charset="0"/>
                        </a:rPr>
                        <a:t> </a:t>
                      </a:r>
                      <a:r>
                        <a:rPr lang="fr-FR" sz="2300" u="none" strike="noStrike" kern="1200" smtClean="0">
                          <a:solidFill>
                            <a:schemeClr val="bg1"/>
                          </a:solidFill>
                          <a:effectLst/>
                          <a:latin typeface="Times New Roman" panose="02020603050405020304" pitchFamily="18" charset="0"/>
                          <a:ea typeface="+mn-ea"/>
                          <a:cs typeface="Times New Roman" panose="02020603050405020304" pitchFamily="18" charset="0"/>
                        </a:rPr>
                        <a:t>Nêu một vài lợi ích của mạng máy tính trong thực tế em đã thấy ?</a:t>
                      </a:r>
                      <a:endParaRPr lang="en-US" sz="2300" u="sng" strike="noStrike" kern="1200" smtClean="0">
                        <a:solidFill>
                          <a:schemeClr val="bg1"/>
                        </a:solidFill>
                        <a:effectLst/>
                        <a:latin typeface="Times New Roman" panose="02020603050405020304" pitchFamily="18" charset="0"/>
                        <a:ea typeface="+mn-ea"/>
                        <a:cs typeface="Times New Roman" panose="02020603050405020304" pitchFamily="18" charset="0"/>
                      </a:endParaRPr>
                    </a:p>
                  </a:txBody>
                  <a:tcPr>
                    <a:solidFill>
                      <a:srgbClr val="243917"/>
                    </a:solidFill>
                  </a:tcPr>
                </a:tc>
              </a:tr>
            </a:tbl>
          </a:graphicData>
        </a:graphic>
      </p:graphicFrame>
      <p:sp>
        <p:nvSpPr>
          <p:cNvPr id="2" name="TextBox 1"/>
          <p:cNvSpPr txBox="1"/>
          <p:nvPr/>
        </p:nvSpPr>
        <p:spPr>
          <a:xfrm>
            <a:off x="259773" y="2082045"/>
            <a:ext cx="11731336" cy="861774"/>
          </a:xfrm>
          <a:prstGeom prst="rect">
            <a:avLst/>
          </a:prstGeom>
          <a:noFill/>
        </p:spPr>
        <p:txBody>
          <a:bodyPr wrap="square" rtlCol="0">
            <a:spAutoFit/>
          </a:bodyPr>
          <a:lstStyle/>
          <a:p>
            <a:pPr lvl="0" algn="just"/>
            <a:r>
              <a:rPr lang="en-US" sz="2500" i="1">
                <a:solidFill>
                  <a:schemeClr val="bg1"/>
                </a:solidFill>
                <a:latin typeface="Times New Roman" panose="02020603050405020304" pitchFamily="18" charset="0"/>
                <a:cs typeface="Times New Roman" panose="02020603050405020304" pitchFamily="18" charset="0"/>
              </a:rPr>
              <a:t>=&gt; Hai hay nhiều máy tính và các thiết bị được kết nối để truyền thông tin cho nhau để tạo thành 1 mạng máy tính.</a:t>
            </a:r>
            <a:endParaRPr lang="en-US" sz="2500" u="sng">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62912" y="3169630"/>
            <a:ext cx="11731336" cy="477054"/>
          </a:xfrm>
          <a:prstGeom prst="rect">
            <a:avLst/>
          </a:prstGeom>
          <a:noFill/>
        </p:spPr>
        <p:txBody>
          <a:bodyPr wrap="square" rtlCol="0">
            <a:spAutoFit/>
          </a:bodyPr>
          <a:lstStyle/>
          <a:p>
            <a:r>
              <a:rPr lang="en-US" sz="2500" i="1">
                <a:solidFill>
                  <a:schemeClr val="bg1"/>
                </a:solidFill>
                <a:latin typeface="Times New Roman" panose="02020603050405020304" pitchFamily="18" charset="0"/>
                <a:cs typeface="Times New Roman" panose="02020603050405020304" pitchFamily="18" charset="0"/>
              </a:rPr>
              <a:t>=&gt; Mạng máy tính chia sẻ dữ liệu và cho phép người sử dụng dùng chung thiết bị.</a:t>
            </a:r>
            <a:endParaRPr lang="en-US" sz="2500"/>
          </a:p>
        </p:txBody>
      </p:sp>
      <p:sp>
        <p:nvSpPr>
          <p:cNvPr id="4" name="TextBox 3"/>
          <p:cNvSpPr txBox="1"/>
          <p:nvPr/>
        </p:nvSpPr>
        <p:spPr>
          <a:xfrm>
            <a:off x="211342" y="3844798"/>
            <a:ext cx="11828197" cy="861774"/>
          </a:xfrm>
          <a:prstGeom prst="rect">
            <a:avLst/>
          </a:prstGeom>
          <a:noFill/>
        </p:spPr>
        <p:txBody>
          <a:bodyPr wrap="square" rtlCol="0">
            <a:spAutoFit/>
          </a:bodyPr>
          <a:lstStyle/>
          <a:p>
            <a:pPr lvl="0" algn="just"/>
            <a:r>
              <a:rPr lang="en-US" sz="2500" i="1">
                <a:solidFill>
                  <a:schemeClr val="bg1"/>
                </a:solidFill>
                <a:latin typeface="Times New Roman" panose="02020603050405020304" pitchFamily="18" charset="0"/>
                <a:cs typeface="Times New Roman" panose="02020603050405020304" pitchFamily="18" charset="0"/>
              </a:rPr>
              <a:t>=&gt; Một số lợi ích của mạng: Các mạng lưới (nói chung) cho phép chia sẻ tài nguyên giữa </a:t>
            </a:r>
            <a:r>
              <a:rPr lang="en-US" sz="2500" i="1" smtClean="0">
                <a:solidFill>
                  <a:schemeClr val="bg1"/>
                </a:solidFill>
                <a:latin typeface="Times New Roman" panose="02020603050405020304" pitchFamily="18" charset="0"/>
                <a:cs typeface="Times New Roman" panose="02020603050405020304" pitchFamily="18" charset="0"/>
              </a:rPr>
              <a:t>     con </a:t>
            </a:r>
            <a:r>
              <a:rPr lang="en-US" sz="2500" i="1">
                <a:solidFill>
                  <a:schemeClr val="bg1"/>
                </a:solidFill>
                <a:latin typeface="Times New Roman" panose="02020603050405020304" pitchFamily="18" charset="0"/>
                <a:cs typeface="Times New Roman" panose="02020603050405020304" pitchFamily="18" charset="0"/>
              </a:rPr>
              <a:t>người, giữa những vùng địa lí xa nhau, tiết kiệm thời gian.</a:t>
            </a:r>
            <a:endParaRPr lang="en-US" sz="250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2912" y="5283099"/>
            <a:ext cx="4494882" cy="477054"/>
          </a:xfrm>
          <a:prstGeom prst="rect">
            <a:avLst/>
          </a:prstGeom>
          <a:noFill/>
        </p:spPr>
        <p:txBody>
          <a:bodyPr wrap="square" rtlCol="0">
            <a:spAutoFit/>
          </a:bodyPr>
          <a:lstStyle/>
          <a:p>
            <a:pPr lvl="0" algn="just"/>
            <a:r>
              <a:rPr lang="en-US" sz="2500" i="1">
                <a:solidFill>
                  <a:schemeClr val="bg1"/>
                </a:solidFill>
                <a:latin typeface="Times New Roman" panose="02020603050405020304" pitchFamily="18" charset="0"/>
                <a:cs typeface="Times New Roman" panose="02020603050405020304" pitchFamily="18" charset="0"/>
              </a:rPr>
              <a:t>=&gt; </a:t>
            </a:r>
            <a:r>
              <a:rPr lang="fr-FR" sz="2500" i="1">
                <a:solidFill>
                  <a:schemeClr val="bg1"/>
                </a:solidFill>
                <a:latin typeface="Times New Roman" panose="02020603050405020304" pitchFamily="18" charset="0"/>
                <a:cs typeface="Times New Roman" panose="02020603050405020304" pitchFamily="18" charset="0"/>
              </a:rPr>
              <a:t>Không</a:t>
            </a:r>
            <a:endParaRPr lang="en-US" sz="2500" u="sng">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2912" y="6044918"/>
            <a:ext cx="11731336" cy="477054"/>
          </a:xfrm>
          <a:prstGeom prst="rect">
            <a:avLst/>
          </a:prstGeom>
          <a:noFill/>
        </p:spPr>
        <p:txBody>
          <a:bodyPr wrap="square" rtlCol="0">
            <a:spAutoFit/>
          </a:bodyPr>
          <a:lstStyle/>
          <a:p>
            <a:pPr lvl="0" algn="just"/>
            <a:r>
              <a:rPr lang="en-US" sz="2500" i="1">
                <a:solidFill>
                  <a:schemeClr val="bg1"/>
                </a:solidFill>
                <a:latin typeface="Times New Roman" panose="02020603050405020304" pitchFamily="18" charset="0"/>
                <a:cs typeface="Times New Roman" panose="02020603050405020304" pitchFamily="18" charset="0"/>
              </a:rPr>
              <a:t>=&gt; </a:t>
            </a:r>
            <a:r>
              <a:rPr lang="fr-FR" sz="2500" i="1">
                <a:solidFill>
                  <a:schemeClr val="bg1"/>
                </a:solidFill>
                <a:latin typeface="Times New Roman" panose="02020603050405020304" pitchFamily="18" charset="0"/>
                <a:cs typeface="Times New Roman" panose="02020603050405020304" pitchFamily="18" charset="0"/>
              </a:rPr>
              <a:t>Trao đổi tài liệu qua mail ; trò chuyện qua zalo, facebook,…</a:t>
            </a:r>
            <a:endParaRPr lang="en-US" sz="2500" u="sng">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16597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2270</Words>
  <Application>Microsoft Office PowerPoint</Application>
  <PresentationFormat>Custom</PresentationFormat>
  <Paragraphs>298</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ha dang</cp:lastModifiedBy>
  <cp:revision>35</cp:revision>
  <dcterms:created xsi:type="dcterms:W3CDTF">2021-07-10T14:44:17Z</dcterms:created>
  <dcterms:modified xsi:type="dcterms:W3CDTF">2021-07-22T04:33:53Z</dcterms:modified>
</cp:coreProperties>
</file>