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94" r:id="rId2"/>
    <p:sldId id="3187" r:id="rId3"/>
    <p:sldId id="3289" r:id="rId4"/>
    <p:sldId id="3290" r:id="rId5"/>
    <p:sldId id="3188" r:id="rId6"/>
    <p:sldId id="3189" r:id="rId7"/>
    <p:sldId id="3291" r:id="rId8"/>
    <p:sldId id="3190" r:id="rId9"/>
    <p:sldId id="3193" r:id="rId10"/>
    <p:sldId id="3194" r:id="rId11"/>
    <p:sldId id="3196" r:id="rId12"/>
    <p:sldId id="3195" r:id="rId13"/>
    <p:sldId id="3197" r:id="rId14"/>
    <p:sldId id="3198" r:id="rId15"/>
    <p:sldId id="319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7</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3EF4305-6981-4E74-9CC4-0A084922CC0A}"/>
              </a:ext>
            </a:extLst>
          </p:cNvPr>
          <p:cNvPicPr>
            <a:picLocks noChangeAspect="1"/>
          </p:cNvPicPr>
          <p:nvPr/>
        </p:nvPicPr>
        <p:blipFill rotWithShape="1">
          <a:blip r:embed="rId3"/>
          <a:srcRect r="705"/>
          <a:stretch/>
        </p:blipFill>
        <p:spPr>
          <a:xfrm>
            <a:off x="3918522" y="1102480"/>
            <a:ext cx="8039798" cy="1445289"/>
          </a:xfrm>
          <a:prstGeom prst="rect">
            <a:avLst/>
          </a:prstGeom>
        </p:spPr>
      </p:pic>
    </p:spTree>
    <p:extLst>
      <p:ext uri="{BB962C8B-B14F-4D97-AF65-F5344CB8AC3E}">
        <p14:creationId xmlns:p14="http://schemas.microsoft.com/office/powerpoint/2010/main" val="17059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DFAF50-F3C8-4AA1-92A5-8BD494AD960E}"/>
              </a:ext>
            </a:extLst>
          </p:cNvPr>
          <p:cNvSpPr/>
          <p:nvPr/>
        </p:nvSpPr>
        <p:spPr>
          <a:xfrm>
            <a:off x="1512201" y="393444"/>
            <a:ext cx="9755567"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Muốn </a:t>
            </a:r>
            <a:r>
              <a:rPr lang="vi-VN" sz="2000" b="1">
                <a:latin typeface="UTM Avo" panose="02040603050506020204" pitchFamily="18" charset="0"/>
                <a:cs typeface="Times New Roman" panose="02020603050405020304" pitchFamily="18" charset="0"/>
              </a:rPr>
              <a:t>sao chép </a:t>
            </a:r>
            <a:r>
              <a:rPr lang="vi-VN" sz="2000">
                <a:latin typeface="UTM Avo" panose="02040603050506020204" pitchFamily="18" charset="0"/>
                <a:cs typeface="Times New Roman" panose="02020603050405020304" pitchFamily="18" charset="0"/>
              </a:rPr>
              <a:t>công thức tính tổng số cây cần trồng tại ô E4 xuống các ô phía dưới (E5, E6) để tính Tổng số cho các loại cây khác thì em làm</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p>
        </p:txBody>
      </p:sp>
      <p:pic>
        <p:nvPicPr>
          <p:cNvPr id="5" name="Picture 4">
            <a:extLst>
              <a:ext uri="{FF2B5EF4-FFF2-40B4-BE49-F238E27FC236}">
                <a16:creationId xmlns:a16="http://schemas.microsoft.com/office/drawing/2014/main" id="{040AAAFB-4272-4BCD-89C1-57F1DED70BA7}"/>
              </a:ext>
            </a:extLst>
          </p:cNvPr>
          <p:cNvPicPr>
            <a:picLocks noChangeAspect="1"/>
          </p:cNvPicPr>
          <p:nvPr/>
        </p:nvPicPr>
        <p:blipFill>
          <a:blip r:embed="rId2"/>
          <a:stretch>
            <a:fillRect/>
          </a:stretch>
        </p:blipFill>
        <p:spPr>
          <a:xfrm>
            <a:off x="525394" y="440586"/>
            <a:ext cx="888648" cy="885725"/>
          </a:xfrm>
          <a:prstGeom prst="rect">
            <a:avLst/>
          </a:prstGeom>
        </p:spPr>
      </p:pic>
      <p:sp>
        <p:nvSpPr>
          <p:cNvPr id="6" name="Rectangle 5">
            <a:extLst>
              <a:ext uri="{FF2B5EF4-FFF2-40B4-BE49-F238E27FC236}">
                <a16:creationId xmlns:a16="http://schemas.microsoft.com/office/drawing/2014/main" id="{A95553AE-2407-40EF-804A-3347875FBDBF}"/>
              </a:ext>
            </a:extLst>
          </p:cNvPr>
          <p:cNvSpPr/>
          <p:nvPr/>
        </p:nvSpPr>
        <p:spPr>
          <a:xfrm>
            <a:off x="612900" y="1343769"/>
            <a:ext cx="5974713" cy="3100272"/>
          </a:xfrm>
          <a:prstGeom prst="rect">
            <a:avLst/>
          </a:prstGeom>
        </p:spPr>
        <p:txBody>
          <a:bodyPr wrap="square">
            <a:spAutoFit/>
          </a:bodyPr>
          <a:lstStyle/>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1.</a:t>
            </a:r>
            <a:r>
              <a:rPr lang="vi-VN" sz="1900">
                <a:solidFill>
                  <a:srgbClr val="FF3399"/>
                </a:solidFill>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Chọn ô tính chứa dữ liệu cần sao chép (ô E4) (Hình 7.7).</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2. </a:t>
            </a:r>
            <a:r>
              <a:rPr lang="vi-VN" sz="1900">
                <a:latin typeface="UTM Avo" panose="02040603050506020204" pitchFamily="18" charset="0"/>
                <a:cs typeface="Times New Roman" panose="02020603050405020304" pitchFamily="18" charset="0"/>
              </a:rPr>
              <a:t>Nhấn tổ hợp phím Ctrl+C để sao chép dữ liệu (có công thức).</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3. </a:t>
            </a:r>
            <a:r>
              <a:rPr lang="vi-VN" sz="1900">
                <a:latin typeface="UTM Avo" panose="02040603050506020204" pitchFamily="18" charset="0"/>
                <a:cs typeface="Times New Roman" panose="02020603050405020304" pitchFamily="18" charset="0"/>
              </a:rPr>
              <a:t>Đánh dấu vùng muốn sao</a:t>
            </a:r>
            <a:r>
              <a:rPr lang="en-US" sz="1900">
                <a:latin typeface="UTM Avo" panose="02040603050506020204" pitchFamily="18" charset="0"/>
                <a:cs typeface="Times New Roman" panose="02020603050405020304" pitchFamily="18" charset="0"/>
              </a:rPr>
              <a:t> chép dữ liệu. </a:t>
            </a:r>
            <a:r>
              <a:rPr lang="vi-VN" sz="1900">
                <a:latin typeface="UTM Avo" panose="02040603050506020204" pitchFamily="18" charset="0"/>
                <a:cs typeface="Times New Roman" panose="02020603050405020304" pitchFamily="18" charset="0"/>
              </a:rPr>
              <a:t>(Hình 7.</a:t>
            </a:r>
            <a:r>
              <a:rPr lang="en-US" sz="1900">
                <a:latin typeface="UTM Avo" panose="02040603050506020204" pitchFamily="18" charset="0"/>
                <a:cs typeface="Times New Roman" panose="02020603050405020304" pitchFamily="18" charset="0"/>
              </a:rPr>
              <a:t>8</a:t>
            </a:r>
            <a:r>
              <a:rPr lang="vi-VN" sz="1900">
                <a:latin typeface="UTM Avo" panose="02040603050506020204" pitchFamily="18" charset="0"/>
                <a:cs typeface="Times New Roman" panose="02020603050405020304" pitchFamily="18" charset="0"/>
              </a:rPr>
              <a:t>).</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4. </a:t>
            </a:r>
            <a:r>
              <a:rPr lang="vi-VN" sz="1900">
                <a:latin typeface="UTM Avo" panose="02040603050506020204" pitchFamily="18" charset="0"/>
                <a:cs typeface="Times New Roman" panose="02020603050405020304" pitchFamily="18" charset="0"/>
              </a:rPr>
              <a:t>Nhấn tổ hợp phím</a:t>
            </a:r>
            <a:r>
              <a:rPr lang="en-US" sz="1900">
                <a:latin typeface="UTM Avo" panose="02040603050506020204" pitchFamily="18" charset="0"/>
                <a:cs typeface="Times New Roman" panose="02020603050405020304" pitchFamily="18" charset="0"/>
              </a:rPr>
              <a:t> Ctrl + V để dán dữ liệu</a:t>
            </a:r>
            <a:endParaRPr lang="vi-VN" sz="19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767F66F-C0CF-4C90-8284-36EDDB027EBC}"/>
              </a:ext>
            </a:extLst>
          </p:cNvPr>
          <p:cNvPicPr>
            <a:picLocks noChangeAspect="1"/>
          </p:cNvPicPr>
          <p:nvPr/>
        </p:nvPicPr>
        <p:blipFill>
          <a:blip r:embed="rId3"/>
          <a:stretch>
            <a:fillRect/>
          </a:stretch>
        </p:blipFill>
        <p:spPr>
          <a:xfrm>
            <a:off x="6665288" y="1435510"/>
            <a:ext cx="4920171" cy="473928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DB4B003-903D-40E6-9EC2-22F147FC7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20" y="4525985"/>
            <a:ext cx="1829962" cy="1872768"/>
          </a:xfrm>
          <a:prstGeom prst="rect">
            <a:avLst/>
          </a:prstGeom>
        </p:spPr>
      </p:pic>
      <p:sp>
        <p:nvSpPr>
          <p:cNvPr id="10" name="Rectangle 9">
            <a:extLst>
              <a:ext uri="{FF2B5EF4-FFF2-40B4-BE49-F238E27FC236}">
                <a16:creationId xmlns:a16="http://schemas.microsoft.com/office/drawing/2014/main" id="{C918E45D-BFE3-4672-80E7-C29B1E68D819}"/>
              </a:ext>
            </a:extLst>
          </p:cNvPr>
          <p:cNvSpPr/>
          <p:nvPr/>
        </p:nvSpPr>
        <p:spPr>
          <a:xfrm>
            <a:off x="6665288" y="1431965"/>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49CB9C-4463-4A59-8239-EED2965F952E}"/>
              </a:ext>
            </a:extLst>
          </p:cNvPr>
          <p:cNvSpPr/>
          <p:nvPr/>
        </p:nvSpPr>
        <p:spPr>
          <a:xfrm>
            <a:off x="6665287" y="3982064"/>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4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98191-169F-47C7-B00D-68B233D9475D}"/>
              </a:ext>
            </a:extLst>
          </p:cNvPr>
          <p:cNvPicPr>
            <a:picLocks noChangeAspect="1"/>
          </p:cNvPicPr>
          <p:nvPr/>
        </p:nvPicPr>
        <p:blipFill>
          <a:blip r:embed="rId2"/>
          <a:stretch>
            <a:fillRect/>
          </a:stretch>
        </p:blipFill>
        <p:spPr>
          <a:xfrm>
            <a:off x="549070" y="929916"/>
            <a:ext cx="10877550" cy="3857625"/>
          </a:xfrm>
          <a:prstGeom prst="rect">
            <a:avLst/>
          </a:prstGeom>
        </p:spPr>
      </p:pic>
      <p:sp>
        <p:nvSpPr>
          <p:cNvPr id="4" name="Rectangle 3">
            <a:extLst>
              <a:ext uri="{FF2B5EF4-FFF2-40B4-BE49-F238E27FC236}">
                <a16:creationId xmlns:a16="http://schemas.microsoft.com/office/drawing/2014/main" id="{FB4E493A-361A-4B81-BF49-FE72C7256C44}"/>
              </a:ext>
            </a:extLst>
          </p:cNvPr>
          <p:cNvSpPr/>
          <p:nvPr/>
        </p:nvSpPr>
        <p:spPr>
          <a:xfrm>
            <a:off x="549070" y="2858728"/>
            <a:ext cx="10877550"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7F5DA-F87B-4C3C-93E3-F126E4771C61}"/>
              </a:ext>
            </a:extLst>
          </p:cNvPr>
          <p:cNvSpPr/>
          <p:nvPr/>
        </p:nvSpPr>
        <p:spPr>
          <a:xfrm>
            <a:off x="540911" y="326246"/>
            <a:ext cx="9953908" cy="1289264"/>
          </a:xfrm>
          <a:prstGeom prst="rect">
            <a:avLst/>
          </a:prstGeom>
        </p:spPr>
        <p:txBody>
          <a:bodyPr wrap="square">
            <a:spAutoFit/>
          </a:bodyPr>
          <a:lstStyle/>
          <a:p>
            <a:pPr algn="ct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NHẬP THÔNG TIN DỰ KIếN</a:t>
            </a:r>
            <a:r>
              <a:rPr lang="en-US" sz="2800" b="1">
                <a:solidFill>
                  <a:srgbClr val="F03C69"/>
                </a:solidFill>
                <a:latin typeface="SVN-SAF" panose="02040603050506020204" pitchFamily="18" charset="0"/>
                <a:cs typeface="Times New Roman" panose="02020603050405020304" pitchFamily="18" charset="0"/>
              </a:rPr>
              <a:t> </a:t>
            </a:r>
            <a:r>
              <a:rPr lang="vi-VN" sz="2800" b="1">
                <a:solidFill>
                  <a:srgbClr val="F03C69"/>
                </a:solidFill>
                <a:latin typeface="SVN-SAF" panose="02040603050506020204" pitchFamily="18" charset="0"/>
                <a:cs typeface="Times New Roman" panose="02020603050405020304" pitchFamily="18" charset="0"/>
              </a:rPr>
              <a:t>SỐ LƯỢNG CâY CẦN TRỒNG CỦA DỰ ÁN </a:t>
            </a:r>
          </a:p>
        </p:txBody>
      </p:sp>
      <p:sp>
        <p:nvSpPr>
          <p:cNvPr id="6" name="Rectangle 5">
            <a:extLst>
              <a:ext uri="{FF2B5EF4-FFF2-40B4-BE49-F238E27FC236}">
                <a16:creationId xmlns:a16="http://schemas.microsoft.com/office/drawing/2014/main" id="{0F5C4B9D-9723-4982-8724-B31CE52A5BCA}"/>
              </a:ext>
            </a:extLst>
          </p:cNvPr>
          <p:cNvSpPr/>
          <p:nvPr/>
        </p:nvSpPr>
        <p:spPr>
          <a:xfrm>
            <a:off x="540911" y="1615510"/>
            <a:ext cx="11085688" cy="279698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p>
          <a:p>
            <a:pPr algn="just" defTabSz="342900">
              <a:lnSpc>
                <a:spcPct val="15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số lượng cây trồng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cho dự án.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Thiết lập công thức tính tổng số cây mỗi loại và tổng số cây của tất cả các loại.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Thực hiện các thao tác định dạng dữ liệu cho trang tính.</a:t>
            </a:r>
          </a:p>
        </p:txBody>
      </p:sp>
      <p:pic>
        <p:nvPicPr>
          <p:cNvPr id="14" name="Picture 13" descr="Icon&#10;&#10;Description automatically generated with medium confidence">
            <a:extLst>
              <a:ext uri="{FF2B5EF4-FFF2-40B4-BE49-F238E27FC236}">
                <a16:creationId xmlns:a16="http://schemas.microsoft.com/office/drawing/2014/main" id="{A0DE05AA-F960-48A7-9B7D-773E5C626190}"/>
              </a:ext>
            </a:extLst>
          </p:cNvPr>
          <p:cNvPicPr>
            <a:picLocks noChangeAspect="1"/>
          </p:cNvPicPr>
          <p:nvPr/>
        </p:nvPicPr>
        <p:blipFill rotWithShape="1">
          <a:blip r:embed="rId2">
            <a:extLst>
              <a:ext uri="{28A0092B-C50C-407E-A947-70E740481C1C}">
                <a14:useLocalDpi xmlns:a14="http://schemas.microsoft.com/office/drawing/2010/main" val="0"/>
              </a:ext>
            </a:extLst>
          </a:blip>
          <a:srcRect l="10071" t="12040" r="11511" b="20223"/>
          <a:stretch/>
        </p:blipFill>
        <p:spPr>
          <a:xfrm>
            <a:off x="9112828" y="4264497"/>
            <a:ext cx="2732810" cy="2360515"/>
          </a:xfrm>
          <a:prstGeom prst="rect">
            <a:avLst/>
          </a:prstGeom>
        </p:spPr>
      </p:pic>
    </p:spTree>
    <p:extLst>
      <p:ext uri="{BB962C8B-B14F-4D97-AF65-F5344CB8AC3E}">
        <p14:creationId xmlns:p14="http://schemas.microsoft.com/office/powerpoint/2010/main" val="155197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14:bounceEnd="62000">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B5269-A264-426B-B5C8-2ADDC0CA9242}"/>
              </a:ext>
            </a:extLst>
          </p:cNvPr>
          <p:cNvPicPr>
            <a:picLocks noChangeAspect="1"/>
          </p:cNvPicPr>
          <p:nvPr/>
        </p:nvPicPr>
        <p:blipFill>
          <a:blip r:embed="rId2"/>
          <a:stretch>
            <a:fillRect/>
          </a:stretch>
        </p:blipFill>
        <p:spPr>
          <a:xfrm>
            <a:off x="5909465" y="2307182"/>
            <a:ext cx="5838318" cy="2821995"/>
          </a:xfrm>
          <a:prstGeom prst="rect">
            <a:avLst/>
          </a:prstGeom>
        </p:spPr>
      </p:pic>
      <p:sp>
        <p:nvSpPr>
          <p:cNvPr id="4" name="Rectangle 3">
            <a:extLst>
              <a:ext uri="{FF2B5EF4-FFF2-40B4-BE49-F238E27FC236}">
                <a16:creationId xmlns:a16="http://schemas.microsoft.com/office/drawing/2014/main" id="{822E0481-C427-41FA-B25A-6F1DFEA25F63}"/>
              </a:ext>
            </a:extLst>
          </p:cNvPr>
          <p:cNvSpPr/>
          <p:nvPr/>
        </p:nvSpPr>
        <p:spPr>
          <a:xfrm>
            <a:off x="637259" y="376731"/>
            <a:ext cx="10917485" cy="1695529"/>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Mở </a:t>
            </a:r>
            <a:r>
              <a:rPr lang="en-US">
                <a:latin typeface="UTM Avo" panose="02040603050506020204" pitchFamily="18" charset="0"/>
                <a:cs typeface="Times New Roman" panose="02020603050405020304" pitchFamily="18" charset="0"/>
              </a:rPr>
              <a:t>tệp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2.</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Nháy chuột vào nút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vùng tên trang tính để tạo một trang tính mới. Nhập tên trang tính là </a:t>
            </a:r>
            <a:r>
              <a:rPr lang="vi-VN">
                <a:solidFill>
                  <a:srgbClr val="FF3399"/>
                </a:solidFill>
                <a:latin typeface="UTM Avo" panose="02040603050506020204" pitchFamily="18" charset="0"/>
                <a:cs typeface="Times New Roman" panose="02020603050405020304" pitchFamily="18" charset="0"/>
              </a:rPr>
              <a:t>2. Dự kiến số lượng cây </a:t>
            </a:r>
            <a:r>
              <a:rPr lang="vi-VN">
                <a:latin typeface="UTM Avo" panose="02040603050506020204" pitchFamily="18" charset="0"/>
                <a:cs typeface="Times New Roman" panose="02020603050405020304" pitchFamily="18" charset="0"/>
              </a:rPr>
              <a:t>và nhập dữ liệu như Hình 7.9.</a:t>
            </a:r>
          </a:p>
        </p:txBody>
      </p:sp>
      <p:pic>
        <p:nvPicPr>
          <p:cNvPr id="5" name="Picture 4">
            <a:extLst>
              <a:ext uri="{FF2B5EF4-FFF2-40B4-BE49-F238E27FC236}">
                <a16:creationId xmlns:a16="http://schemas.microsoft.com/office/drawing/2014/main" id="{A6B9C0EF-9209-4E85-AE0B-A105A5E95B58}"/>
              </a:ext>
            </a:extLst>
          </p:cNvPr>
          <p:cNvPicPr>
            <a:picLocks noChangeAspect="1"/>
          </p:cNvPicPr>
          <p:nvPr/>
        </p:nvPicPr>
        <p:blipFill>
          <a:blip r:embed="rId3"/>
          <a:stretch>
            <a:fillRect/>
          </a:stretch>
        </p:blipFill>
        <p:spPr>
          <a:xfrm>
            <a:off x="4074794" y="1324869"/>
            <a:ext cx="405765" cy="298357"/>
          </a:xfrm>
          <a:prstGeom prst="rect">
            <a:avLst/>
          </a:prstGeom>
        </p:spPr>
      </p:pic>
      <p:sp>
        <p:nvSpPr>
          <p:cNvPr id="6" name="Rectangle 5">
            <a:extLst>
              <a:ext uri="{FF2B5EF4-FFF2-40B4-BE49-F238E27FC236}">
                <a16:creationId xmlns:a16="http://schemas.microsoft.com/office/drawing/2014/main" id="{5E0C31F2-0E3D-4301-B983-DF9BDE6522C1}"/>
              </a:ext>
            </a:extLst>
          </p:cNvPr>
          <p:cNvSpPr/>
          <p:nvPr/>
        </p:nvSpPr>
        <p:spPr>
          <a:xfrm>
            <a:off x="637256" y="2072260"/>
            <a:ext cx="5092984" cy="3773021"/>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3</a:t>
            </a:r>
            <a:r>
              <a:rPr lang="vi-VN">
                <a:solidFill>
                  <a:srgbClr val="0000FF"/>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Nhập công thức = C4*D4 vào ô E4, sau đó sao chép công thức này xuống các ô E5 và 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4</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E7 thiết lập công thức tính tổng của cả ba loại cây dự kiến trồng. Cụ thể là nhập vào ô E7 công thức = E4+E5+E6.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5</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Định dạng chữ đậm và màu nền vàng cho ô A2 và hàng tiêu đề của bảng (hàng 3). Cột STT căn giữa. Điều chỉnh độ</a:t>
            </a:r>
          </a:p>
        </p:txBody>
      </p:sp>
      <p:sp>
        <p:nvSpPr>
          <p:cNvPr id="7" name="Rectangle 6">
            <a:extLst>
              <a:ext uri="{FF2B5EF4-FFF2-40B4-BE49-F238E27FC236}">
                <a16:creationId xmlns:a16="http://schemas.microsoft.com/office/drawing/2014/main" id="{9104FF80-0252-4079-B737-26ECFF818897}"/>
              </a:ext>
            </a:extLst>
          </p:cNvPr>
          <p:cNvSpPr/>
          <p:nvPr/>
        </p:nvSpPr>
        <p:spPr>
          <a:xfrm>
            <a:off x="5344160" y="5364100"/>
            <a:ext cx="5092984"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rộng cột để hiển thị đủ dữ liệu. </a:t>
            </a:r>
          </a:p>
        </p:txBody>
      </p:sp>
      <p:sp>
        <p:nvSpPr>
          <p:cNvPr id="8" name="Rectangle 7">
            <a:extLst>
              <a:ext uri="{FF2B5EF4-FFF2-40B4-BE49-F238E27FC236}">
                <a16:creationId xmlns:a16="http://schemas.microsoft.com/office/drawing/2014/main" id="{84F46147-E687-4B8C-9B89-E71D35B406F6}"/>
              </a:ext>
            </a:extLst>
          </p:cNvPr>
          <p:cNvSpPr/>
          <p:nvPr/>
        </p:nvSpPr>
        <p:spPr>
          <a:xfrm>
            <a:off x="637256" y="5845281"/>
            <a:ext cx="5092984" cy="449034"/>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6</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Lưu lại kết quả.</a:t>
            </a:r>
          </a:p>
        </p:txBody>
      </p:sp>
    </p:spTree>
    <p:extLst>
      <p:ext uri="{BB962C8B-B14F-4D97-AF65-F5344CB8AC3E}">
        <p14:creationId xmlns:p14="http://schemas.microsoft.com/office/powerpoint/2010/main" val="2043584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5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6">
                                            <p:txEl>
                                              <p:pRg st="2" end="2"/>
                                            </p:txEl>
                                          </p:spTgt>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 calcmode="lin" valueType="num">
                                      <p:cBhvr>
                                        <p:cTn id="6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AE65D-FD29-4329-8592-F41944EF1875}"/>
              </a:ext>
            </a:extLst>
          </p:cNvPr>
          <p:cNvPicPr>
            <a:picLocks noChangeAspect="1"/>
          </p:cNvPicPr>
          <p:nvPr/>
        </p:nvPicPr>
        <p:blipFill>
          <a:blip r:embed="rId2"/>
          <a:stretch>
            <a:fillRect/>
          </a:stretch>
        </p:blipFill>
        <p:spPr>
          <a:xfrm>
            <a:off x="4886604" y="1117170"/>
            <a:ext cx="6829425" cy="5419725"/>
          </a:xfrm>
          <a:prstGeom prst="rect">
            <a:avLst/>
          </a:prstGeom>
        </p:spPr>
      </p:pic>
      <p:pic>
        <p:nvPicPr>
          <p:cNvPr id="4" name="Picture 3">
            <a:extLst>
              <a:ext uri="{FF2B5EF4-FFF2-40B4-BE49-F238E27FC236}">
                <a16:creationId xmlns:a16="http://schemas.microsoft.com/office/drawing/2014/main" id="{598B6776-C811-4334-AE27-77455C5C9EB5}"/>
              </a:ext>
            </a:extLst>
          </p:cNvPr>
          <p:cNvPicPr>
            <a:picLocks noChangeAspect="1"/>
          </p:cNvPicPr>
          <p:nvPr/>
        </p:nvPicPr>
        <p:blipFill>
          <a:blip r:embed="rId3"/>
          <a:stretch>
            <a:fillRect/>
          </a:stretch>
        </p:blipFill>
        <p:spPr>
          <a:xfrm>
            <a:off x="510167" y="377155"/>
            <a:ext cx="3127114" cy="838600"/>
          </a:xfrm>
          <a:prstGeom prst="rect">
            <a:avLst/>
          </a:prstGeom>
        </p:spPr>
      </p:pic>
      <p:sp>
        <p:nvSpPr>
          <p:cNvPr id="5" name="Rectangle 4">
            <a:extLst>
              <a:ext uri="{FF2B5EF4-FFF2-40B4-BE49-F238E27FC236}">
                <a16:creationId xmlns:a16="http://schemas.microsoft.com/office/drawing/2014/main" id="{08FA6078-2273-49FF-92B7-190C1C3ADC9E}"/>
              </a:ext>
            </a:extLst>
          </p:cNvPr>
          <p:cNvSpPr/>
          <p:nvPr/>
        </p:nvSpPr>
        <p:spPr>
          <a:xfrm>
            <a:off x="510167" y="1291027"/>
            <a:ext cx="4083600" cy="4854599"/>
          </a:xfrm>
          <a:prstGeom prst="rect">
            <a:avLst/>
          </a:prstGeom>
        </p:spPr>
        <p:txBody>
          <a:bodyPr wrap="square">
            <a:spAutoFit/>
          </a:bodyPr>
          <a:lstStyle/>
          <a:p>
            <a:pPr algn="just" defTabSz="342900">
              <a:lnSpc>
                <a:spcPct val="150000"/>
              </a:lnSpc>
            </a:pPr>
            <a:r>
              <a:rPr lang="vi-VN" sz="1900" b="1">
                <a:latin typeface="UTM Avo" panose="02040603050506020204" pitchFamily="18" charset="0"/>
                <a:cs typeface="Times New Roman" panose="02020603050405020304" pitchFamily="18" charset="0"/>
              </a:rPr>
              <a:t>1. </a:t>
            </a:r>
            <a:r>
              <a:rPr lang="vi-VN" sz="1900">
                <a:latin typeface="UTM Avo" panose="02040603050506020204" pitchFamily="18" charset="0"/>
                <a:cs typeface="Times New Roman" panose="02020603050405020304" pitchFamily="18" charset="0"/>
              </a:rPr>
              <a:t>Em hãy tạo một trang tính mới trong bảng tính của dự án, đặt tên là </a:t>
            </a:r>
            <a:r>
              <a:rPr lang="vi-VN" sz="1900">
                <a:solidFill>
                  <a:srgbClr val="FF3399"/>
                </a:solidFill>
                <a:latin typeface="UTM Avo" panose="02040603050506020204" pitchFamily="18" charset="0"/>
                <a:cs typeface="Times New Roman" panose="02020603050405020304" pitchFamily="18" charset="0"/>
              </a:rPr>
              <a:t>3. Tìm hiểu giống cây</a:t>
            </a:r>
            <a:r>
              <a:rPr lang="vi-VN" sz="1900">
                <a:latin typeface="UTM Avo" panose="02040603050506020204" pitchFamily="18" charset="0"/>
                <a:cs typeface="Times New Roman" panose="02020603050405020304" pitchFamily="18" charset="0"/>
              </a:rPr>
              <a:t>. Tiến hành nhập dữ liệu là danh sách các loại cây cụ thể và đơn giá. Định dạng cho trang tính như Hình 7.10 và lưu lại kết quả.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b="1">
                <a:latin typeface="UTM Avo" panose="02040603050506020204" pitchFamily="18" charset="0"/>
                <a:cs typeface="Times New Roman" panose="02020603050405020304" pitchFamily="18" charset="0"/>
              </a:rPr>
              <a:t>2. </a:t>
            </a:r>
            <a:r>
              <a:rPr lang="vi-VN" sz="1900">
                <a:latin typeface="UTM Avo" panose="02040603050506020204" pitchFamily="18" charset="0"/>
                <a:cs typeface="Times New Roman" panose="02020603050405020304" pitchFamily="18" charset="0"/>
              </a:rPr>
              <a:t>Nhập công thức = D4 * E4 vào ô F4. Sao chép ô F4 xuống các ô từ F5 đến F19 để tính giá trị của cột Thành tiền.</a:t>
            </a:r>
          </a:p>
        </p:txBody>
      </p:sp>
    </p:spTree>
    <p:extLst>
      <p:ext uri="{BB962C8B-B14F-4D97-AF65-F5344CB8AC3E}">
        <p14:creationId xmlns:p14="http://schemas.microsoft.com/office/powerpoint/2010/main" val="111534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A09C9-946D-4E03-9948-7CD2083FE4B6}"/>
              </a:ext>
            </a:extLst>
          </p:cNvPr>
          <p:cNvPicPr>
            <a:picLocks noChangeAspect="1"/>
          </p:cNvPicPr>
          <p:nvPr/>
        </p:nvPicPr>
        <p:blipFill>
          <a:blip r:embed="rId2"/>
          <a:stretch>
            <a:fillRect/>
          </a:stretch>
        </p:blipFill>
        <p:spPr>
          <a:xfrm>
            <a:off x="642938" y="423945"/>
            <a:ext cx="10652592" cy="6010109"/>
          </a:xfrm>
          <a:prstGeom prst="rect">
            <a:avLst/>
          </a:prstGeom>
        </p:spPr>
      </p:pic>
    </p:spTree>
    <p:extLst>
      <p:ext uri="{BB962C8B-B14F-4D97-AF65-F5344CB8AC3E}">
        <p14:creationId xmlns:p14="http://schemas.microsoft.com/office/powerpoint/2010/main" val="162524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AA762-BE07-4EEE-903A-2DBC56F0364D}"/>
              </a:ext>
            </a:extLst>
          </p:cNvPr>
          <p:cNvPicPr>
            <a:picLocks noChangeAspect="1"/>
          </p:cNvPicPr>
          <p:nvPr/>
        </p:nvPicPr>
        <p:blipFill>
          <a:blip r:embed="rId2"/>
          <a:stretch>
            <a:fillRect/>
          </a:stretch>
        </p:blipFill>
        <p:spPr>
          <a:xfrm>
            <a:off x="479035" y="518633"/>
            <a:ext cx="888648" cy="903074"/>
          </a:xfrm>
          <a:prstGeom prst="rect">
            <a:avLst/>
          </a:prstGeom>
        </p:spPr>
      </p:pic>
      <p:sp>
        <p:nvSpPr>
          <p:cNvPr id="5" name="Rectangle 4">
            <a:extLst>
              <a:ext uri="{FF2B5EF4-FFF2-40B4-BE49-F238E27FC236}">
                <a16:creationId xmlns:a16="http://schemas.microsoft.com/office/drawing/2014/main" id="{CB314AB7-90A1-4779-8BBD-FC1071EC5568}"/>
              </a:ext>
            </a:extLst>
          </p:cNvPr>
          <p:cNvSpPr/>
          <p:nvPr/>
        </p:nvSpPr>
        <p:spPr>
          <a:xfrm>
            <a:off x="1520083" y="685690"/>
            <a:ext cx="10285837"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E</a:t>
            </a:r>
            <a:r>
              <a:rPr lang="vi-VN" sz="2400">
                <a:latin typeface="UTM Avo" panose="02040603050506020204" pitchFamily="18" charset="0"/>
                <a:cs typeface="Times New Roman" panose="02020603050405020304" pitchFamily="18" charset="0"/>
              </a:rPr>
              <a:t>m </a:t>
            </a:r>
            <a:r>
              <a:rPr lang="en-US" sz="2400">
                <a:latin typeface="UTM Avo" panose="02040603050506020204" pitchFamily="18" charset="0"/>
                <a:cs typeface="Times New Roman" panose="02020603050405020304" pitchFamily="18" charset="0"/>
              </a:rPr>
              <a:t>có thể </a:t>
            </a:r>
            <a:r>
              <a:rPr lang="vi-VN" sz="2400">
                <a:latin typeface="UTM Avo" panose="02040603050506020204" pitchFamily="18" charset="0"/>
                <a:cs typeface="Times New Roman" panose="02020603050405020304" pitchFamily="18" charset="0"/>
              </a:rPr>
              <a:t>nhập dữ liệu dạng </a:t>
            </a:r>
            <a:r>
              <a:rPr lang="en-US" sz="2400">
                <a:latin typeface="UTM Avo" panose="02040603050506020204" pitchFamily="18" charset="0"/>
                <a:cs typeface="Times New Roman" panose="02020603050405020304" pitchFamily="18" charset="0"/>
              </a:rPr>
              <a:t>nào vào bảng tính?</a:t>
            </a:r>
          </a:p>
          <a:p>
            <a:pPr algn="just" defTabSz="342900">
              <a:lnSpc>
                <a:spcPct val="150000"/>
              </a:lnSpc>
            </a:pPr>
            <a:r>
              <a:rPr lang="en-US" sz="2400">
                <a:latin typeface="UTM Avo" panose="02040603050506020204" pitchFamily="18" charset="0"/>
                <a:cs typeface="Times New Roman" panose="02020603050405020304" pitchFamily="18" charset="0"/>
              </a:rPr>
              <a:t>		A. Dạng </a:t>
            </a:r>
            <a:r>
              <a:rPr lang="vi-VN" sz="2400">
                <a:latin typeface="UTM Avo" panose="02040603050506020204" pitchFamily="18" charset="0"/>
                <a:cs typeface="Times New Roman" panose="02020603050405020304" pitchFamily="18" charset="0"/>
              </a:rPr>
              <a:t>số</a:t>
            </a:r>
            <a:r>
              <a:rPr lang="en-US" sz="2400">
                <a:latin typeface="UTM Avo" panose="02040603050506020204" pitchFamily="18" charset="0"/>
                <a:cs typeface="Times New Roman" panose="02020603050405020304" pitchFamily="18" charset="0"/>
              </a:rPr>
              <a:t>						B. Dạng </a:t>
            </a:r>
            <a:r>
              <a:rPr lang="vi-VN" sz="2400">
                <a:latin typeface="UTM Avo" panose="02040603050506020204" pitchFamily="18" charset="0"/>
                <a:cs typeface="Times New Roman" panose="02020603050405020304" pitchFamily="18" charset="0"/>
              </a:rPr>
              <a:t>văn bản </a:t>
            </a:r>
            <a:r>
              <a:rPr lang="en-US" sz="2400">
                <a:latin typeface="UTM Avo" panose="02040603050506020204" pitchFamily="18" charset="0"/>
                <a:cs typeface="Times New Roman" panose="02020603050405020304" pitchFamily="18" charset="0"/>
              </a:rPr>
              <a:t>		</a:t>
            </a:r>
          </a:p>
          <a:p>
            <a:pPr algn="just" defTabSz="342900">
              <a:lnSpc>
                <a:spcPct val="150000"/>
              </a:lnSpc>
            </a:pPr>
            <a:r>
              <a:rPr lang="en-US" sz="2400">
                <a:latin typeface="UTM Avo" panose="02040603050506020204" pitchFamily="18" charset="0"/>
                <a:cs typeface="Times New Roman" panose="02020603050405020304" pitchFamily="18" charset="0"/>
              </a:rPr>
              <a:t>		C. Dạng thời gian			D. Cả A, B, C đều đúng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Em có</a:t>
            </a:r>
            <a:r>
              <a:rPr lang="vi-VN" sz="2400">
                <a:latin typeface="UTM Avo" panose="02040603050506020204" pitchFamily="18" charset="0"/>
                <a:cs typeface="Times New Roman" panose="02020603050405020304" pitchFamily="18" charset="0"/>
              </a:rPr>
              <a:t> thể nhập dữ liệu là công thức tính toán được không? </a:t>
            </a:r>
          </a:p>
        </p:txBody>
      </p:sp>
      <p:sp>
        <p:nvSpPr>
          <p:cNvPr id="7" name="Speech Bubble: Rectangle with Corners Rounded 6">
            <a:extLst>
              <a:ext uri="{FF2B5EF4-FFF2-40B4-BE49-F238E27FC236}">
                <a16:creationId xmlns:a16="http://schemas.microsoft.com/office/drawing/2014/main" id="{76CEE4AF-4E62-4316-823A-52FA49C919CD}"/>
              </a:ext>
            </a:extLst>
          </p:cNvPr>
          <p:cNvSpPr/>
          <p:nvPr/>
        </p:nvSpPr>
        <p:spPr>
          <a:xfrm>
            <a:off x="4528969" y="3429000"/>
            <a:ext cx="6897173" cy="2237208"/>
          </a:xfrm>
          <a:prstGeom prst="wedgeRoundRectCallout">
            <a:avLst>
              <a:gd name="adj1" fmla="val -59670"/>
              <a:gd name="adj2" fmla="val 46151"/>
              <a:gd name="adj3" fmla="val 16667"/>
            </a:avLst>
          </a:prstGeom>
          <a:ln w="38100">
            <a:solidFill>
              <a:schemeClr val="accent3">
                <a:lumMod val="60000"/>
                <a:lumOff val="40000"/>
              </a:schemeClr>
            </a:solidFill>
          </a:ln>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Khi thực hiện dự án Trường học xanh, em cần tính toán rất nhiều. Hãy tìm hiểu các công cụ tính toán đó của phần mềm bảng tính để có thể sử dụng cho dự án.</a:t>
            </a:r>
          </a:p>
        </p:txBody>
      </p:sp>
      <p:pic>
        <p:nvPicPr>
          <p:cNvPr id="3" name="Picture 2" descr="A picture containing shape&#10;&#10;Description automatically generated">
            <a:extLst>
              <a:ext uri="{FF2B5EF4-FFF2-40B4-BE49-F238E27FC236}">
                <a16:creationId xmlns:a16="http://schemas.microsoft.com/office/drawing/2014/main" id="{96328DA2-D671-4F60-A2A7-2BB7965910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200" b="77120" l="9585" r="89617">
                        <a14:foregroundMark x1="39457" y1="70080" x2="39457" y2="70080"/>
                        <a14:foregroundMark x1="21885" y1="70720" x2="21885" y2="70720"/>
                        <a14:foregroundMark x1="21725" y1="75680" x2="21725" y2="75680"/>
                        <a14:foregroundMark x1="41534" y1="15200" x2="41534" y2="15200"/>
                        <a14:foregroundMark x1="45527" y1="16480" x2="45527" y2="16480"/>
                        <a14:foregroundMark x1="50479" y1="20000" x2="50479" y2="20000"/>
                        <a14:foregroundMark x1="49042" y1="21280" x2="49042" y2="21280"/>
                        <a14:foregroundMark x1="34505" y1="22080" x2="34505" y2="22080"/>
                        <a14:foregroundMark x1="22045" y1="77120" x2="22045" y2="77120"/>
                        <a14:foregroundMark x1="45687" y1="21600" x2="45687" y2="21600"/>
                      </a14:backgroundRemoval>
                    </a14:imgEffect>
                  </a14:imgLayer>
                </a14:imgProps>
              </a:ext>
              <a:ext uri="{28A0092B-C50C-407E-A947-70E740481C1C}">
                <a14:useLocalDpi xmlns:a14="http://schemas.microsoft.com/office/drawing/2010/main" val="0"/>
              </a:ext>
            </a:extLst>
          </a:blip>
          <a:srcRect t="9999" b="20314"/>
          <a:stretch/>
        </p:blipFill>
        <p:spPr>
          <a:xfrm>
            <a:off x="0" y="3243834"/>
            <a:ext cx="4707475" cy="3275299"/>
          </a:xfrm>
          <a:prstGeom prst="rect">
            <a:avLst/>
          </a:prstGeom>
        </p:spPr>
      </p:pic>
    </p:spTree>
    <p:extLst>
      <p:ext uri="{BB962C8B-B14F-4D97-AF65-F5344CB8AC3E}">
        <p14:creationId xmlns:p14="http://schemas.microsoft.com/office/powerpoint/2010/main" val="393878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BEFB3-9C49-4DE1-96E9-7AB653B44D56}"/>
              </a:ext>
            </a:extLst>
          </p:cNvPr>
          <p:cNvPicPr>
            <a:picLocks noChangeAspect="1"/>
          </p:cNvPicPr>
          <p:nvPr/>
        </p:nvPicPr>
        <p:blipFill>
          <a:blip r:embed="rId2"/>
          <a:stretch>
            <a:fillRect/>
          </a:stretch>
        </p:blipFill>
        <p:spPr>
          <a:xfrm>
            <a:off x="605578" y="1228940"/>
            <a:ext cx="10980844" cy="5110900"/>
          </a:xfrm>
          <a:prstGeom prst="rect">
            <a:avLst/>
          </a:prstGeom>
        </p:spPr>
      </p:pic>
      <p:sp>
        <p:nvSpPr>
          <p:cNvPr id="6" name="Rectangle 5">
            <a:extLst>
              <a:ext uri="{FF2B5EF4-FFF2-40B4-BE49-F238E27FC236}">
                <a16:creationId xmlns:a16="http://schemas.microsoft.com/office/drawing/2014/main" id="{E3AD4EF9-01AC-446C-A46C-E589949E7042}"/>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KIỂU DỮ LIỆU TRÊN BẢNG TÍNH</a:t>
            </a:r>
          </a:p>
        </p:txBody>
      </p:sp>
    </p:spTree>
    <p:extLst>
      <p:ext uri="{BB962C8B-B14F-4D97-AF65-F5344CB8AC3E}">
        <p14:creationId xmlns:p14="http://schemas.microsoft.com/office/powerpoint/2010/main" val="31267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EC1D9-A7F1-4A02-BAE5-CBB949FFC86B}"/>
              </a:ext>
            </a:extLst>
          </p:cNvPr>
          <p:cNvSpPr/>
          <p:nvPr/>
        </p:nvSpPr>
        <p:spPr>
          <a:xfrm>
            <a:off x="1514969" y="420946"/>
            <a:ext cx="97118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p>
        </p:txBody>
      </p:sp>
      <p:pic>
        <p:nvPicPr>
          <p:cNvPr id="4" name="Picture 3">
            <a:extLst>
              <a:ext uri="{FF2B5EF4-FFF2-40B4-BE49-F238E27FC236}">
                <a16:creationId xmlns:a16="http://schemas.microsoft.com/office/drawing/2014/main" id="{A7627E54-B000-4FD4-A7F6-DE4488C538B2}"/>
              </a:ext>
            </a:extLst>
          </p:cNvPr>
          <p:cNvPicPr>
            <a:picLocks noChangeAspect="1"/>
          </p:cNvPicPr>
          <p:nvPr/>
        </p:nvPicPr>
        <p:blipFill>
          <a:blip r:embed="rId2"/>
          <a:stretch>
            <a:fillRect/>
          </a:stretch>
        </p:blipFill>
        <p:spPr>
          <a:xfrm>
            <a:off x="539575" y="485546"/>
            <a:ext cx="888648" cy="885725"/>
          </a:xfrm>
          <a:prstGeom prst="rect">
            <a:avLst/>
          </a:prstGeom>
        </p:spPr>
      </p:pic>
      <p:sp>
        <p:nvSpPr>
          <p:cNvPr id="5" name="Rectangle 4">
            <a:extLst>
              <a:ext uri="{FF2B5EF4-FFF2-40B4-BE49-F238E27FC236}">
                <a16:creationId xmlns:a16="http://schemas.microsoft.com/office/drawing/2014/main" id="{9C10FF36-D641-4715-8C99-F484A0D85634}"/>
              </a:ext>
            </a:extLst>
          </p:cNvPr>
          <p:cNvSpPr/>
          <p:nvPr/>
        </p:nvSpPr>
        <p:spPr>
          <a:xfrm>
            <a:off x="528831" y="1371271"/>
            <a:ext cx="11123594" cy="372031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kiểu dữ liệu cơ bản phần mềm nhận dạng được là văn bản, số, ngày tháng,...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chóng. Công thức có dạng các biểu thức toán học được nhập trực tiếp vào ô tính. Muốn nhập công thức cần gõ dấu “=” đầu tiên, sau đó gõ biểu thức. Các phép toán đơn giản là phép cộng (+), trừ (-), nhân (*), chia (/) và luỹ thừa (^). Công thức tính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chứa các số, phép toán và các dấu ngoặc tròn. Thứ tự thực hiện các phép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công thức giống như trong các biểu thức toán học.</a:t>
            </a:r>
          </a:p>
        </p:txBody>
      </p:sp>
    </p:spTree>
    <p:extLst>
      <p:ext uri="{BB962C8B-B14F-4D97-AF65-F5344CB8AC3E}">
        <p14:creationId xmlns:p14="http://schemas.microsoft.com/office/powerpoint/2010/main" val="150163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301D0-8709-4EA3-8C92-DC0851852AE2}"/>
              </a:ext>
            </a:extLst>
          </p:cNvPr>
          <p:cNvPicPr>
            <a:picLocks noChangeAspect="1"/>
          </p:cNvPicPr>
          <p:nvPr/>
        </p:nvPicPr>
        <p:blipFill rotWithShape="1">
          <a:blip r:embed="rId2"/>
          <a:srcRect b="41959"/>
          <a:stretch/>
        </p:blipFill>
        <p:spPr>
          <a:xfrm>
            <a:off x="484504" y="831850"/>
            <a:ext cx="10925175" cy="2896870"/>
          </a:xfrm>
          <a:prstGeom prst="rect">
            <a:avLst/>
          </a:prstGeom>
        </p:spPr>
      </p:pic>
      <p:pic>
        <p:nvPicPr>
          <p:cNvPr id="4" name="Picture 3">
            <a:extLst>
              <a:ext uri="{FF2B5EF4-FFF2-40B4-BE49-F238E27FC236}">
                <a16:creationId xmlns:a16="http://schemas.microsoft.com/office/drawing/2014/main" id="{31036D54-AE62-452F-A1D8-A3B2B708CC21}"/>
              </a:ext>
            </a:extLst>
          </p:cNvPr>
          <p:cNvPicPr>
            <a:picLocks noChangeAspect="1"/>
          </p:cNvPicPr>
          <p:nvPr/>
        </p:nvPicPr>
        <p:blipFill rotWithShape="1">
          <a:blip r:embed="rId2"/>
          <a:srcRect l="-186" t="58919" r="1890" b="1488"/>
          <a:stretch/>
        </p:blipFill>
        <p:spPr>
          <a:xfrm>
            <a:off x="782321" y="3728720"/>
            <a:ext cx="10739119" cy="1976120"/>
          </a:xfrm>
          <a:prstGeom prst="rect">
            <a:avLst/>
          </a:prstGeom>
        </p:spPr>
      </p:pic>
      <p:sp>
        <p:nvSpPr>
          <p:cNvPr id="2" name="Rectangle 1">
            <a:extLst>
              <a:ext uri="{FF2B5EF4-FFF2-40B4-BE49-F238E27FC236}">
                <a16:creationId xmlns:a16="http://schemas.microsoft.com/office/drawing/2014/main" id="{340D2BC6-5C2F-4BC6-AD9F-301BBFEEE843}"/>
              </a:ext>
            </a:extLst>
          </p:cNvPr>
          <p:cNvSpPr/>
          <p:nvPr/>
        </p:nvSpPr>
        <p:spPr>
          <a:xfrm>
            <a:off x="782321" y="3790950"/>
            <a:ext cx="5140959"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935C72-4ECD-4D12-A4EF-80653AE1A364}"/>
              </a:ext>
            </a:extLst>
          </p:cNvPr>
          <p:cNvSpPr/>
          <p:nvPr/>
        </p:nvSpPr>
        <p:spPr>
          <a:xfrm>
            <a:off x="5970902" y="3790950"/>
            <a:ext cx="5550538"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3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772E9-6893-4E2D-8E4E-609409092CA8}"/>
              </a:ext>
            </a:extLst>
          </p:cNvPr>
          <p:cNvPicPr>
            <a:picLocks noChangeAspect="1"/>
          </p:cNvPicPr>
          <p:nvPr/>
        </p:nvPicPr>
        <p:blipFill>
          <a:blip r:embed="rId2"/>
          <a:stretch>
            <a:fillRect/>
          </a:stretch>
        </p:blipFill>
        <p:spPr>
          <a:xfrm>
            <a:off x="451466" y="1154508"/>
            <a:ext cx="11289068" cy="1639491"/>
          </a:xfrm>
          <a:prstGeom prst="rect">
            <a:avLst/>
          </a:prstGeom>
        </p:spPr>
      </p:pic>
      <p:sp>
        <p:nvSpPr>
          <p:cNvPr id="4" name="Rectangle 3">
            <a:extLst>
              <a:ext uri="{FF2B5EF4-FFF2-40B4-BE49-F238E27FC236}">
                <a16:creationId xmlns:a16="http://schemas.microsoft.com/office/drawing/2014/main" id="{8419B2C0-F060-4153-9361-236ECA9AED1F}"/>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CÔNG THỨC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04F8051-9DAE-45F4-8B47-21709D69F6CD}"/>
              </a:ext>
            </a:extLst>
          </p:cNvPr>
          <p:cNvSpPr/>
          <p:nvPr/>
        </p:nvSpPr>
        <p:spPr>
          <a:xfrm>
            <a:off x="1463040" y="2920334"/>
            <a:ext cx="101600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a:t>
            </a:r>
            <a:r>
              <a:rPr lang="vi-VN" sz="2000">
                <a:latin typeface="UTM Avo" panose="02040603050506020204" pitchFamily="18" charset="0"/>
                <a:cs typeface="Times New Roman" panose="02020603050405020304" pitchFamily="18" charset="0"/>
              </a:rPr>
              <a:t>uốn tính </a:t>
            </a:r>
            <a:r>
              <a:rPr lang="vi-VN" sz="2000">
                <a:solidFill>
                  <a:srgbClr val="FF3399"/>
                </a:solidFill>
                <a:latin typeface="UTM Avo" panose="02040603050506020204" pitchFamily="18" charset="0"/>
                <a:cs typeface="Times New Roman" panose="02020603050405020304" pitchFamily="18" charset="0"/>
              </a:rPr>
              <a:t>Tổng số cây hoa </a:t>
            </a:r>
            <a:r>
              <a:rPr lang="vi-VN" sz="2000">
                <a:latin typeface="UTM Avo" panose="02040603050506020204" pitchFamily="18" charset="0"/>
                <a:cs typeface="Times New Roman" panose="02020603050405020304" pitchFamily="18" charset="0"/>
              </a:rPr>
              <a:t>ô E4 trong </a:t>
            </a:r>
            <a:r>
              <a:rPr lang="vi-VN" sz="2000">
                <a:solidFill>
                  <a:srgbClr val="FF3399"/>
                </a:solidFill>
                <a:latin typeface="UTM Avo" panose="02040603050506020204" pitchFamily="18" charset="0"/>
                <a:cs typeface="Times New Roman" panose="02020603050405020304" pitchFamily="18" charset="0"/>
              </a:rPr>
              <a:t>Bảng 2. Dự kiến số lượng cây cần trồng </a:t>
            </a:r>
            <a:r>
              <a:rPr lang="vi-VN" sz="2000">
                <a:latin typeface="UTM Avo" panose="02040603050506020204" pitchFamily="18" charset="0"/>
                <a:cs typeface="Times New Roman" panose="02020603050405020304" pitchFamily="18" charset="0"/>
              </a:rPr>
              <a:t>ở Hình 7.3, thì em</a:t>
            </a:r>
            <a:r>
              <a:rPr lang="en-US" sz="2000">
                <a:latin typeface="UTM Avo" panose="02040603050506020204" pitchFamily="18" charset="0"/>
                <a:cs typeface="Times New Roman" panose="02020603050405020304" pitchFamily="18" charset="0"/>
              </a:rPr>
              <a:t> phải làm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thế nào?</a:t>
            </a:r>
          </a:p>
        </p:txBody>
      </p:sp>
      <p:pic>
        <p:nvPicPr>
          <p:cNvPr id="9" name="Picture 8">
            <a:extLst>
              <a:ext uri="{FF2B5EF4-FFF2-40B4-BE49-F238E27FC236}">
                <a16:creationId xmlns:a16="http://schemas.microsoft.com/office/drawing/2014/main" id="{3142B538-9DA1-47BB-8DC8-5DAB0700CF27}"/>
              </a:ext>
            </a:extLst>
          </p:cNvPr>
          <p:cNvPicPr>
            <a:picLocks noChangeAspect="1"/>
          </p:cNvPicPr>
          <p:nvPr/>
        </p:nvPicPr>
        <p:blipFill>
          <a:blip r:embed="rId3"/>
          <a:stretch>
            <a:fillRect/>
          </a:stretch>
        </p:blipFill>
        <p:spPr>
          <a:xfrm>
            <a:off x="476233" y="2986137"/>
            <a:ext cx="888648" cy="885725"/>
          </a:xfrm>
          <a:prstGeom prst="rect">
            <a:avLst/>
          </a:prstGeom>
        </p:spPr>
      </p:pic>
      <p:sp>
        <p:nvSpPr>
          <p:cNvPr id="12" name="Rectangle 11">
            <a:extLst>
              <a:ext uri="{FF2B5EF4-FFF2-40B4-BE49-F238E27FC236}">
                <a16:creationId xmlns:a16="http://schemas.microsoft.com/office/drawing/2014/main" id="{99BAC959-794D-44CF-8633-13DD90F52094}"/>
              </a:ext>
            </a:extLst>
          </p:cNvPr>
          <p:cNvSpPr/>
          <p:nvPr/>
        </p:nvSpPr>
        <p:spPr>
          <a:xfrm>
            <a:off x="920557" y="3870659"/>
            <a:ext cx="5320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L</a:t>
            </a:r>
            <a:r>
              <a:rPr lang="vi-VN" sz="2000">
                <a:latin typeface="UTM Avo" panose="02040603050506020204" pitchFamily="18" charset="0"/>
                <a:cs typeface="Times New Roman" panose="02020603050405020304" pitchFamily="18" charset="0"/>
              </a:rPr>
              <a:t>ấy số vị trí (là dữ liệu ở ô C4) nhân với số lượng cây mỗi vị trí (là dữ liệu ở ô D4).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Có hai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như sau: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1.</a:t>
            </a:r>
            <a:r>
              <a:rPr lang="vi-VN" sz="2000">
                <a:latin typeface="UTM Avo" panose="02040603050506020204" pitchFamily="18" charset="0"/>
                <a:cs typeface="Times New Roman" panose="02020603050405020304" pitchFamily="18" charset="0"/>
              </a:rPr>
              <a:t> Nhập </a:t>
            </a:r>
            <a:r>
              <a:rPr lang="vi-VN" sz="2000">
                <a:solidFill>
                  <a:srgbClr val="FF3399"/>
                </a:solidFill>
                <a:latin typeface="UTM Avo" panose="02040603050506020204" pitchFamily="18" charset="0"/>
                <a:cs typeface="Times New Roman" panose="02020603050405020304" pitchFamily="18" charset="0"/>
              </a:rPr>
              <a:t>= 25*10</a:t>
            </a:r>
            <a:r>
              <a:rPr lang="en-US"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(Hình 7.3).</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2. </a:t>
            </a:r>
            <a:r>
              <a:rPr lang="vi-VN" sz="2000">
                <a:latin typeface="UTM Avo" panose="02040603050506020204" pitchFamily="18" charset="0"/>
                <a:cs typeface="Times New Roman" panose="02020603050405020304" pitchFamily="18" charset="0"/>
              </a:rPr>
              <a:t>Nhập </a:t>
            </a:r>
            <a:r>
              <a:rPr lang="vi-VN" sz="2000">
                <a:solidFill>
                  <a:srgbClr val="FF3399"/>
                </a:solidFill>
                <a:latin typeface="UTM Avo" panose="02040603050506020204" pitchFamily="18" charset="0"/>
                <a:cs typeface="Times New Roman" panose="02020603050405020304" pitchFamily="18" charset="0"/>
              </a:rPr>
              <a:t>= C4*D4 </a:t>
            </a:r>
            <a:r>
              <a:rPr lang="vi-VN" sz="2000">
                <a:latin typeface="UTM Avo" panose="02040603050506020204" pitchFamily="18" charset="0"/>
                <a:cs typeface="Times New Roman" panose="02020603050405020304" pitchFamily="18" charset="0"/>
              </a:rPr>
              <a:t>(Hình 7.4).</a:t>
            </a:r>
          </a:p>
        </p:txBody>
      </p:sp>
      <p:pic>
        <p:nvPicPr>
          <p:cNvPr id="13" name="Picture 12">
            <a:extLst>
              <a:ext uri="{FF2B5EF4-FFF2-40B4-BE49-F238E27FC236}">
                <a16:creationId xmlns:a16="http://schemas.microsoft.com/office/drawing/2014/main" id="{E8AFF007-B46A-470B-A80B-D3C8603E6403}"/>
              </a:ext>
            </a:extLst>
          </p:cNvPr>
          <p:cNvPicPr>
            <a:picLocks noChangeAspect="1"/>
          </p:cNvPicPr>
          <p:nvPr/>
        </p:nvPicPr>
        <p:blipFill>
          <a:blip r:embed="rId4"/>
          <a:stretch>
            <a:fillRect/>
          </a:stretch>
        </p:blipFill>
        <p:spPr>
          <a:xfrm>
            <a:off x="6634321" y="3551441"/>
            <a:ext cx="4988719" cy="2717894"/>
          </a:xfrm>
          <a:prstGeom prst="rect">
            <a:avLst/>
          </a:prstGeom>
        </p:spPr>
      </p:pic>
    </p:spTree>
    <p:extLst>
      <p:ext uri="{BB962C8B-B14F-4D97-AF65-F5344CB8AC3E}">
        <p14:creationId xmlns:p14="http://schemas.microsoft.com/office/powerpoint/2010/main" val="355011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1000"/>
                                        <p:tgtEl>
                                          <p:spTgt spid="12">
                                            <p:txEl>
                                              <p:pRg st="1" end="1"/>
                                            </p:txEl>
                                          </p:spTgt>
                                        </p:tgtEl>
                                      </p:cBhvr>
                                    </p:animEffect>
                                    <p:anim calcmode="lin" valueType="num">
                                      <p:cBhvr>
                                        <p:cTn id="4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1000"/>
                                        <p:tgtEl>
                                          <p:spTgt spid="12">
                                            <p:txEl>
                                              <p:pRg st="2" end="2"/>
                                            </p:txEl>
                                          </p:spTgt>
                                        </p:tgtEl>
                                      </p:cBhvr>
                                    </p:animEffect>
                                    <p:anim calcmode="lin" valueType="num">
                                      <p:cBhvr>
                                        <p:cTn id="5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1000"/>
                                        <p:tgtEl>
                                          <p:spTgt spid="12">
                                            <p:txEl>
                                              <p:pRg st="3" end="3"/>
                                            </p:txEl>
                                          </p:spTgt>
                                        </p:tgtEl>
                                      </p:cBhvr>
                                    </p:animEffect>
                                    <p:anim calcmode="lin" valueType="num">
                                      <p:cBhvr>
                                        <p:cTn id="6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04AAF-9CA8-4ABB-998B-6040366C2270}"/>
              </a:ext>
            </a:extLst>
          </p:cNvPr>
          <p:cNvSpPr/>
          <p:nvPr/>
        </p:nvSpPr>
        <p:spPr>
          <a:xfrm>
            <a:off x="736655" y="3753048"/>
            <a:ext cx="4804992"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1, kết quả tại ô E4 không thay đổi (vẫn là 250)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không được cập nhật. </a:t>
            </a:r>
          </a:p>
        </p:txBody>
      </p:sp>
      <p:pic>
        <p:nvPicPr>
          <p:cNvPr id="4" name="Picture 3">
            <a:extLst>
              <a:ext uri="{FF2B5EF4-FFF2-40B4-BE49-F238E27FC236}">
                <a16:creationId xmlns:a16="http://schemas.microsoft.com/office/drawing/2014/main" id="{49CDBAF4-F230-4882-9F28-CA64EAF1BD77}"/>
              </a:ext>
            </a:extLst>
          </p:cNvPr>
          <p:cNvPicPr>
            <a:picLocks noChangeAspect="1"/>
          </p:cNvPicPr>
          <p:nvPr/>
        </p:nvPicPr>
        <p:blipFill>
          <a:blip r:embed="rId2"/>
          <a:stretch>
            <a:fillRect/>
          </a:stretch>
        </p:blipFill>
        <p:spPr>
          <a:xfrm>
            <a:off x="736655" y="922311"/>
            <a:ext cx="4988719" cy="2717894"/>
          </a:xfrm>
          <a:prstGeom prst="rect">
            <a:avLst/>
          </a:prstGeom>
        </p:spPr>
      </p:pic>
      <p:pic>
        <p:nvPicPr>
          <p:cNvPr id="5" name="Picture 4">
            <a:extLst>
              <a:ext uri="{FF2B5EF4-FFF2-40B4-BE49-F238E27FC236}">
                <a16:creationId xmlns:a16="http://schemas.microsoft.com/office/drawing/2014/main" id="{B370C8F6-8071-40D9-8E06-51C12F50085A}"/>
              </a:ext>
            </a:extLst>
          </p:cNvPr>
          <p:cNvPicPr>
            <a:picLocks noChangeAspect="1"/>
          </p:cNvPicPr>
          <p:nvPr/>
        </p:nvPicPr>
        <p:blipFill>
          <a:blip r:embed="rId3"/>
          <a:stretch>
            <a:fillRect/>
          </a:stretch>
        </p:blipFill>
        <p:spPr>
          <a:xfrm>
            <a:off x="6378330" y="922311"/>
            <a:ext cx="4988719" cy="2668547"/>
          </a:xfrm>
          <a:prstGeom prst="rect">
            <a:avLst/>
          </a:prstGeom>
        </p:spPr>
      </p:pic>
      <p:sp>
        <p:nvSpPr>
          <p:cNvPr id="6" name="Rectangle 5">
            <a:extLst>
              <a:ext uri="{FF2B5EF4-FFF2-40B4-BE49-F238E27FC236}">
                <a16:creationId xmlns:a16="http://schemas.microsoft.com/office/drawing/2014/main" id="{EFFADCF5-52BC-4B58-86B8-2262E3EA3D24}"/>
              </a:ext>
            </a:extLst>
          </p:cNvPr>
          <p:cNvSpPr/>
          <p:nvPr/>
        </p:nvSpPr>
        <p:spPr>
          <a:xfrm>
            <a:off x="6378330" y="3753048"/>
            <a:ext cx="5077016"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2, kết quả </a:t>
            </a:r>
            <a:r>
              <a:rPr lang="en-US" sz="2000">
                <a:latin typeface="UTM Avo" panose="02040603050506020204" pitchFamily="18" charset="0"/>
                <a:cs typeface="Times New Roman" panose="02020603050405020304" pitchFamily="18" charset="0"/>
              </a:rPr>
              <a:t>tại ô </a:t>
            </a:r>
            <a:r>
              <a:rPr lang="vi-VN" sz="2000">
                <a:latin typeface="UTM Avo" panose="02040603050506020204" pitchFamily="18" charset="0"/>
                <a:cs typeface="Times New Roman" panose="02020603050405020304" pitchFamily="18" charset="0"/>
              </a:rPr>
              <a:t>E4 luôn được cập nhật đúng.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tự động cập nhật</a:t>
            </a:r>
            <a:r>
              <a:rPr lang="en-US" sz="2000">
                <a:latin typeface="UTM Avo" panose="020406030505060202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49AD7891-D378-4EBA-ADA5-24D162530847}"/>
              </a:ext>
            </a:extLst>
          </p:cNvPr>
          <p:cNvSpPr/>
          <p:nvPr/>
        </p:nvSpPr>
        <p:spPr>
          <a:xfrm>
            <a:off x="550606" y="315358"/>
            <a:ext cx="10829065" cy="494110"/>
          </a:xfrm>
          <a:prstGeom prst="rect">
            <a:avLst/>
          </a:prstGeom>
        </p:spPr>
        <p:txBody>
          <a:bodyPr wrap="square">
            <a:spAutoFit/>
          </a:bodyPr>
          <a:lstStyle/>
          <a:p>
            <a:pPr algn="ctr" defTabSz="342900">
              <a:lnSpc>
                <a:spcPct val="150000"/>
              </a:lnSpc>
            </a:pPr>
            <a:r>
              <a:rPr lang="en-US" sz="2000" b="1">
                <a:solidFill>
                  <a:srgbClr val="0000FF"/>
                </a:solidFill>
                <a:latin typeface="UTM Avo" panose="02040603050506020204" pitchFamily="18" charset="0"/>
                <a:cs typeface="Times New Roman" panose="02020603050405020304" pitchFamily="18" charset="0"/>
              </a:rPr>
              <a:t>N</a:t>
            </a:r>
            <a:r>
              <a:rPr lang="vi-VN" sz="2000" b="1">
                <a:solidFill>
                  <a:srgbClr val="0000FF"/>
                </a:solidFill>
                <a:latin typeface="UTM Avo" panose="02040603050506020204" pitchFamily="18" charset="0"/>
                <a:cs typeface="Times New Roman" panose="02020603050405020304" pitchFamily="18" charset="0"/>
              </a:rPr>
              <a:t>ếu sửa dữ liệu tại ô C4 hoặc D4, thì ô kết quả E4 </a:t>
            </a:r>
            <a:r>
              <a:rPr lang="en-US" sz="2000" b="1">
                <a:solidFill>
                  <a:srgbClr val="0000FF"/>
                </a:solidFill>
                <a:latin typeface="UTM Avo" panose="02040603050506020204" pitchFamily="18" charset="0"/>
                <a:cs typeface="Times New Roman" panose="02020603050405020304" pitchFamily="18" charset="0"/>
              </a:rPr>
              <a:t>sẽ thay đổi nh</a:t>
            </a:r>
            <a:r>
              <a:rPr lang="vi-VN" sz="2000" b="1">
                <a:solidFill>
                  <a:srgbClr val="0000FF"/>
                </a:solidFill>
                <a:latin typeface="UTM Avo" panose="02040603050506020204" pitchFamily="18" charset="0"/>
                <a:cs typeface="Times New Roman" panose="02020603050405020304" pitchFamily="18" charset="0"/>
              </a:rPr>
              <a:t>ư</a:t>
            </a:r>
            <a:r>
              <a:rPr lang="en-US" sz="2000" b="1">
                <a:solidFill>
                  <a:srgbClr val="0000FF"/>
                </a:solidFill>
                <a:latin typeface="UTM Avo" panose="02040603050506020204" pitchFamily="18" charset="0"/>
                <a:cs typeface="Times New Roman" panose="02020603050405020304" pitchFamily="18" charset="0"/>
              </a:rPr>
              <a:t> thế nào?</a:t>
            </a:r>
          </a:p>
        </p:txBody>
      </p:sp>
      <p:grpSp>
        <p:nvGrpSpPr>
          <p:cNvPr id="10" name="Group 9">
            <a:extLst>
              <a:ext uri="{FF2B5EF4-FFF2-40B4-BE49-F238E27FC236}">
                <a16:creationId xmlns:a16="http://schemas.microsoft.com/office/drawing/2014/main" id="{D93C51EF-5D6C-43F4-9A99-9F753DCB9A29}"/>
              </a:ext>
            </a:extLst>
          </p:cNvPr>
          <p:cNvGrpSpPr/>
          <p:nvPr/>
        </p:nvGrpSpPr>
        <p:grpSpPr>
          <a:xfrm>
            <a:off x="736654" y="5284741"/>
            <a:ext cx="1994112" cy="1145921"/>
            <a:chOff x="9494929" y="2834557"/>
            <a:chExt cx="2083669" cy="1314606"/>
          </a:xfrm>
        </p:grpSpPr>
        <p:pic>
          <p:nvPicPr>
            <p:cNvPr id="11" name="Picture 4">
              <a:extLst>
                <a:ext uri="{FF2B5EF4-FFF2-40B4-BE49-F238E27FC236}">
                  <a16:creationId xmlns:a16="http://schemas.microsoft.com/office/drawing/2014/main" id="{61A4C679-D202-4FC5-A419-ABA7A29308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94929" y="2834557"/>
              <a:ext cx="2083669" cy="1314606"/>
            </a:xfrm>
            <a:prstGeom prst="rect">
              <a:avLst/>
            </a:prstGeom>
          </p:spPr>
        </p:pic>
        <p:sp>
          <p:nvSpPr>
            <p:cNvPr id="12" name="Rectangle 32">
              <a:extLst>
                <a:ext uri="{FF2B5EF4-FFF2-40B4-BE49-F238E27FC236}">
                  <a16:creationId xmlns:a16="http://schemas.microsoft.com/office/drawing/2014/main" id="{73E7BD57-E8C2-4D92-95DD-05E8CD9DE3AF}"/>
                </a:ext>
              </a:extLst>
            </p:cNvPr>
            <p:cNvSpPr>
              <a:spLocks noChangeArrowheads="1"/>
            </p:cNvSpPr>
            <p:nvPr/>
          </p:nvSpPr>
          <p:spPr bwMode="auto">
            <a:xfrm>
              <a:off x="9729247" y="3261027"/>
              <a:ext cx="1650269"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800" b="1">
                  <a:solidFill>
                    <a:srgbClr val="FF0000"/>
                  </a:solidFill>
                  <a:latin typeface="UTM Alpine KT" panose="02040603050506020204" pitchFamily="18" charset="0"/>
                </a:rPr>
                <a:t>Nhận xét</a:t>
              </a:r>
            </a:p>
          </p:txBody>
        </p:sp>
      </p:grpSp>
      <p:sp>
        <p:nvSpPr>
          <p:cNvPr id="13" name="Rectangle 12">
            <a:extLst>
              <a:ext uri="{FF2B5EF4-FFF2-40B4-BE49-F238E27FC236}">
                <a16:creationId xmlns:a16="http://schemas.microsoft.com/office/drawing/2014/main" id="{3DE4E401-0D6E-4C53-9BE9-E9FF54FA247B}"/>
              </a:ext>
            </a:extLst>
          </p:cNvPr>
          <p:cNvSpPr/>
          <p:nvPr/>
        </p:nvSpPr>
        <p:spPr>
          <a:xfrm>
            <a:off x="2955013" y="5613371"/>
            <a:ext cx="7783474"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thức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trong cách 2 được </a:t>
            </a:r>
            <a:r>
              <a:rPr lang="vi-VN" sz="2000">
                <a:solidFill>
                  <a:srgbClr val="FF3399"/>
                </a:solidFill>
                <a:latin typeface="UTM Avo" panose="02040603050506020204" pitchFamily="18" charset="0"/>
                <a:cs typeface="Times New Roman" panose="02020603050405020304" pitchFamily="18" charset="0"/>
              </a:rPr>
              <a:t>tính toán tự động</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78556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439B0-F001-42F1-BA43-B0FFE27C1F89}"/>
              </a:ext>
            </a:extLst>
          </p:cNvPr>
          <p:cNvPicPr>
            <a:picLocks noChangeAspect="1"/>
          </p:cNvPicPr>
          <p:nvPr/>
        </p:nvPicPr>
        <p:blipFill>
          <a:blip r:embed="rId2"/>
          <a:stretch>
            <a:fillRect/>
          </a:stretch>
        </p:blipFill>
        <p:spPr>
          <a:xfrm>
            <a:off x="577268" y="801234"/>
            <a:ext cx="11037463" cy="1461817"/>
          </a:xfrm>
          <a:prstGeom prst="rect">
            <a:avLst/>
          </a:prstGeom>
        </p:spPr>
      </p:pic>
      <p:pic>
        <p:nvPicPr>
          <p:cNvPr id="6" name="Picture 5">
            <a:extLst>
              <a:ext uri="{FF2B5EF4-FFF2-40B4-BE49-F238E27FC236}">
                <a16:creationId xmlns:a16="http://schemas.microsoft.com/office/drawing/2014/main" id="{06230014-1AE0-483E-A2B0-8F7DB5DFDC0A}"/>
              </a:ext>
            </a:extLst>
          </p:cNvPr>
          <p:cNvPicPr>
            <a:picLocks noChangeAspect="1"/>
          </p:cNvPicPr>
          <p:nvPr/>
        </p:nvPicPr>
        <p:blipFill>
          <a:blip r:embed="rId3"/>
          <a:stretch>
            <a:fillRect/>
          </a:stretch>
        </p:blipFill>
        <p:spPr>
          <a:xfrm>
            <a:off x="577268" y="2263051"/>
            <a:ext cx="10800678" cy="3976548"/>
          </a:xfrm>
          <a:prstGeom prst="rect">
            <a:avLst/>
          </a:prstGeom>
        </p:spPr>
      </p:pic>
    </p:spTree>
    <p:extLst>
      <p:ext uri="{BB962C8B-B14F-4D97-AF65-F5344CB8AC3E}">
        <p14:creationId xmlns:p14="http://schemas.microsoft.com/office/powerpoint/2010/main" val="362377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9535DF-7F15-4C89-915D-B5C44C52F330}"/>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SAO CHÉP Ô TÍNH CHỨA CÔNG THỨC</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6FB4511-5EFE-4864-AE63-34D42465A33C}"/>
              </a:ext>
            </a:extLst>
          </p:cNvPr>
          <p:cNvPicPr>
            <a:picLocks noChangeAspect="1"/>
          </p:cNvPicPr>
          <p:nvPr/>
        </p:nvPicPr>
        <p:blipFill>
          <a:blip r:embed="rId2"/>
          <a:stretch>
            <a:fillRect/>
          </a:stretch>
        </p:blipFill>
        <p:spPr>
          <a:xfrm>
            <a:off x="540910" y="1099028"/>
            <a:ext cx="11110179" cy="2329972"/>
          </a:xfrm>
          <a:prstGeom prst="rect">
            <a:avLst/>
          </a:prstGeom>
        </p:spPr>
      </p:pic>
    </p:spTree>
    <p:extLst>
      <p:ext uri="{BB962C8B-B14F-4D97-AF65-F5344CB8AC3E}">
        <p14:creationId xmlns:p14="http://schemas.microsoft.com/office/powerpoint/2010/main" val="672284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972</Words>
  <PresentationFormat>Widescreen</PresentationFormat>
  <Paragraphs>58</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等线</vt:lpstr>
      <vt:lpstr>Arial</vt:lpstr>
      <vt:lpstr>Calibri</vt:lpstr>
      <vt:lpstr>iCiel Cadena</vt:lpstr>
      <vt:lpstr>Segoe Print</vt:lpstr>
      <vt:lpstr>SVN-SAF</vt:lpstr>
      <vt:lpstr>Times New Roman</vt:lpstr>
      <vt:lpstr>UTM Alpine KT</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2022-03-23T23:20:55Z</dcterms:modified>
</cp:coreProperties>
</file>