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91"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1" r:id="rId21"/>
    <p:sldId id="312" r:id="rId22"/>
    <p:sldId id="313" r:id="rId23"/>
    <p:sldId id="31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5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2700" y="836613"/>
            <a:ext cx="91313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D396ACC-B39B-4338-8BA7-EAD91E55F877}" type="datetimeFigureOut">
              <a:rPr lang="vi-VN"/>
              <a:pPr>
                <a:defRPr/>
              </a:pPr>
              <a:t>20/04/2022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AA645914-F109-430D-8D2A-1BA655E4C3AE}" type="slidenum">
              <a:rPr lang="vi-VN"/>
              <a:pPr>
                <a:defRPr/>
              </a:pPr>
              <a:t>‹#›</a:t>
            </a:fld>
            <a:endParaRPr lang="vi-VN"/>
          </a:p>
        </p:txBody>
      </p:sp>
    </p:spTree>
    <p:extLst>
      <p:ext uri="{BB962C8B-B14F-4D97-AF65-F5344CB8AC3E}">
        <p14:creationId xmlns:p14="http://schemas.microsoft.com/office/powerpoint/2010/main" val="244606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DB274C-D102-4859-A026-D17371E99E03}" type="datetimeFigureOut">
              <a:rPr lang="vi-VN"/>
              <a:pPr>
                <a:defRPr/>
              </a:pPr>
              <a:t>20/04/2022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BCF21E11-5E6D-44CF-AD3D-4000D8FAEE54}" type="slidenum">
              <a:rPr lang="vi-VN"/>
              <a:pPr>
                <a:defRPr/>
              </a:pPr>
              <a:t>‹#›</a:t>
            </a:fld>
            <a:endParaRPr lang="vi-VN"/>
          </a:p>
        </p:txBody>
      </p:sp>
    </p:spTree>
    <p:extLst>
      <p:ext uri="{BB962C8B-B14F-4D97-AF65-F5344CB8AC3E}">
        <p14:creationId xmlns:p14="http://schemas.microsoft.com/office/powerpoint/2010/main" val="312736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F37FD65-C2C4-4731-B638-B8A0459A36AC}" type="datetimeFigureOut">
              <a:rPr lang="vi-VN"/>
              <a:pPr>
                <a:defRPr/>
              </a:pPr>
              <a:t>20/04/2022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060D230-2D42-46BC-B788-D5D2A96B44B1}" type="slidenum">
              <a:rPr lang="vi-VN"/>
              <a:pPr>
                <a:defRPr/>
              </a:pPr>
              <a:t>‹#›</a:t>
            </a:fld>
            <a:endParaRPr lang="vi-VN"/>
          </a:p>
        </p:txBody>
      </p:sp>
    </p:spTree>
    <p:extLst>
      <p:ext uri="{BB962C8B-B14F-4D97-AF65-F5344CB8AC3E}">
        <p14:creationId xmlns:p14="http://schemas.microsoft.com/office/powerpoint/2010/main" val="3977461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E8AAB2-04AA-40B1-9D51-D8625F0B6522}" type="datetimeFigureOut">
              <a:rPr lang="vi-VN"/>
              <a:pPr>
                <a:defRPr/>
              </a:pPr>
              <a:t>20/04/2022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D0E45F1-98C4-44D2-A7E5-6D7856B26743}" type="slidenum">
              <a:rPr lang="vi-VN"/>
              <a:pPr>
                <a:defRPr/>
              </a:pPr>
              <a:t>‹#›</a:t>
            </a:fld>
            <a:endParaRPr lang="vi-VN"/>
          </a:p>
        </p:txBody>
      </p:sp>
    </p:spTree>
    <p:extLst>
      <p:ext uri="{BB962C8B-B14F-4D97-AF65-F5344CB8AC3E}">
        <p14:creationId xmlns:p14="http://schemas.microsoft.com/office/powerpoint/2010/main" val="341798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A43AD7-16F9-47E6-B6F8-20D9B140F785}" type="datetimeFigureOut">
              <a:rPr lang="vi-VN"/>
              <a:pPr>
                <a:defRPr/>
              </a:pPr>
              <a:t>20/04/2022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636BAE04-A371-47D2-826B-E55ACF07F63B}" type="slidenum">
              <a:rPr lang="vi-VN"/>
              <a:pPr>
                <a:defRPr/>
              </a:pPr>
              <a:t>‹#›</a:t>
            </a:fld>
            <a:endParaRPr lang="vi-VN"/>
          </a:p>
        </p:txBody>
      </p:sp>
    </p:spTree>
    <p:extLst>
      <p:ext uri="{BB962C8B-B14F-4D97-AF65-F5344CB8AC3E}">
        <p14:creationId xmlns:p14="http://schemas.microsoft.com/office/powerpoint/2010/main" val="4818525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2247C8-8B40-4EC3-BB11-D711F4197D66}" type="datetimeFigureOut">
              <a:rPr lang="vi-VN"/>
              <a:pPr>
                <a:defRPr/>
              </a:pPr>
              <a:t>20/04/2022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FC4B59AB-D5FA-437B-99FE-24492866408C}" type="slidenum">
              <a:rPr lang="vi-VN"/>
              <a:pPr>
                <a:defRPr/>
              </a:pPr>
              <a:t>‹#›</a:t>
            </a:fld>
            <a:endParaRPr lang="vi-VN"/>
          </a:p>
        </p:txBody>
      </p:sp>
    </p:spTree>
    <p:extLst>
      <p:ext uri="{BB962C8B-B14F-4D97-AF65-F5344CB8AC3E}">
        <p14:creationId xmlns:p14="http://schemas.microsoft.com/office/powerpoint/2010/main" val="414900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1808BDC5-5B6E-421C-BEAD-0176E60A1839}" type="datetimeFigureOut">
              <a:rPr lang="vi-VN"/>
              <a:pPr>
                <a:defRPr/>
              </a:pPr>
              <a:t>20/04/2022</a:t>
            </a:fld>
            <a:endParaRPr lang="vi-VN"/>
          </a:p>
        </p:txBody>
      </p:sp>
      <p:sp>
        <p:nvSpPr>
          <p:cNvPr id="9" name="Footer Placeholder 7"/>
          <p:cNvSpPr>
            <a:spLocks noGrp="1"/>
          </p:cNvSpPr>
          <p:nvPr>
            <p:ph type="ftr" sz="quarter" idx="11"/>
          </p:nvPr>
        </p:nvSpPr>
        <p:spPr/>
        <p:txBody>
          <a:bodyPr/>
          <a:lstStyle>
            <a:lvl1pPr>
              <a:defRPr/>
            </a:lvl1pPr>
          </a:lstStyle>
          <a:p>
            <a:pPr>
              <a:defRPr/>
            </a:pPr>
            <a:endParaRPr lang="vi-VN"/>
          </a:p>
        </p:txBody>
      </p:sp>
      <p:sp>
        <p:nvSpPr>
          <p:cNvPr id="10" name="Slide Number Placeholder 8"/>
          <p:cNvSpPr>
            <a:spLocks noGrp="1"/>
          </p:cNvSpPr>
          <p:nvPr>
            <p:ph type="sldNum" sz="quarter" idx="12"/>
          </p:nvPr>
        </p:nvSpPr>
        <p:spPr/>
        <p:txBody>
          <a:bodyPr/>
          <a:lstStyle>
            <a:lvl1pPr>
              <a:defRPr/>
            </a:lvl1pPr>
          </a:lstStyle>
          <a:p>
            <a:pPr>
              <a:defRPr/>
            </a:pPr>
            <a:fld id="{40D074BB-2032-4165-8806-F9779C462790}" type="slidenum">
              <a:rPr lang="vi-VN"/>
              <a:pPr>
                <a:defRPr/>
              </a:pPr>
              <a:t>‹#›</a:t>
            </a:fld>
            <a:endParaRPr lang="vi-VN"/>
          </a:p>
        </p:txBody>
      </p:sp>
    </p:spTree>
    <p:extLst>
      <p:ext uri="{BB962C8B-B14F-4D97-AF65-F5344CB8AC3E}">
        <p14:creationId xmlns:p14="http://schemas.microsoft.com/office/powerpoint/2010/main" val="2340305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42E1B3-C76B-434C-A093-300C24803DC3}" type="datetimeFigureOut">
              <a:rPr lang="vi-VN"/>
              <a:pPr>
                <a:defRPr/>
              </a:pPr>
              <a:t>20/04/2022</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A082CFA2-EA2D-46B0-B43E-D6187CBFC28D}" type="slidenum">
              <a:rPr lang="vi-VN"/>
              <a:pPr>
                <a:defRPr/>
              </a:pPr>
              <a:t>‹#›</a:t>
            </a:fld>
            <a:endParaRPr lang="vi-VN"/>
          </a:p>
        </p:txBody>
      </p:sp>
    </p:spTree>
    <p:extLst>
      <p:ext uri="{BB962C8B-B14F-4D97-AF65-F5344CB8AC3E}">
        <p14:creationId xmlns:p14="http://schemas.microsoft.com/office/powerpoint/2010/main" val="77752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D4077F-AA59-411F-9D32-30F4A015C799}" type="datetimeFigureOut">
              <a:rPr lang="vi-VN"/>
              <a:pPr>
                <a:defRPr/>
              </a:pPr>
              <a:t>20/04/2022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EB767D6-915F-48B6-8A3A-8A8396ECF7AD}" type="slidenum">
              <a:rPr lang="vi-VN"/>
              <a:pPr>
                <a:defRPr/>
              </a:pPr>
              <a:t>‹#›</a:t>
            </a:fld>
            <a:endParaRPr lang="vi-VN"/>
          </a:p>
        </p:txBody>
      </p:sp>
    </p:spTree>
    <p:extLst>
      <p:ext uri="{BB962C8B-B14F-4D97-AF65-F5344CB8AC3E}">
        <p14:creationId xmlns:p14="http://schemas.microsoft.com/office/powerpoint/2010/main" val="381376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F4571999-9A46-4597-9E44-5814DCF07ED3}" type="datetimeFigureOut">
              <a:rPr lang="vi-VN"/>
              <a:pPr>
                <a:defRPr/>
              </a:pPr>
              <a:t>20/04/2022</a:t>
            </a:fld>
            <a:endParaRPr lang="vi-VN"/>
          </a:p>
        </p:txBody>
      </p:sp>
      <p:sp>
        <p:nvSpPr>
          <p:cNvPr id="7" name="Footer Placeholder 5"/>
          <p:cNvSpPr>
            <a:spLocks noGrp="1"/>
          </p:cNvSpPr>
          <p:nvPr>
            <p:ph type="ftr" sz="quarter" idx="11"/>
          </p:nvPr>
        </p:nvSpPr>
        <p:spPr/>
        <p:txBody>
          <a:bodyPr/>
          <a:lstStyle>
            <a:lvl1pPr>
              <a:defRPr/>
            </a:lvl1pPr>
          </a:lstStyle>
          <a:p>
            <a:pPr>
              <a:defRPr/>
            </a:pPr>
            <a:endParaRPr lang="vi-VN"/>
          </a:p>
        </p:txBody>
      </p:sp>
      <p:sp>
        <p:nvSpPr>
          <p:cNvPr id="8" name="Slide Number Placeholder 6"/>
          <p:cNvSpPr>
            <a:spLocks noGrp="1"/>
          </p:cNvSpPr>
          <p:nvPr>
            <p:ph type="sldNum" sz="quarter" idx="12"/>
          </p:nvPr>
        </p:nvSpPr>
        <p:spPr/>
        <p:txBody>
          <a:bodyPr/>
          <a:lstStyle>
            <a:lvl1pPr>
              <a:defRPr/>
            </a:lvl1pPr>
          </a:lstStyle>
          <a:p>
            <a:pPr>
              <a:defRPr/>
            </a:pPr>
            <a:fld id="{388698FF-E3C5-4627-B106-708959CD520E}" type="slidenum">
              <a:rPr lang="vi-VN"/>
              <a:pPr>
                <a:defRPr/>
              </a:pPr>
              <a:t>‹#›</a:t>
            </a:fld>
            <a:endParaRPr lang="vi-VN"/>
          </a:p>
        </p:txBody>
      </p:sp>
    </p:spTree>
    <p:extLst>
      <p:ext uri="{BB962C8B-B14F-4D97-AF65-F5344CB8AC3E}">
        <p14:creationId xmlns:p14="http://schemas.microsoft.com/office/powerpoint/2010/main" val="5943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608B54-2399-4860-B050-078847CEF1E5}" type="datetimeFigureOut">
              <a:rPr lang="vi-VN"/>
              <a:pPr>
                <a:defRPr/>
              </a:pPr>
              <a:t>20/04/2022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3E93420B-E59A-45FB-9786-AF84D108CA92}" type="slidenum">
              <a:rPr lang="vi-VN"/>
              <a:pPr>
                <a:defRPr/>
              </a:pPr>
              <a:t>‹#›</a:t>
            </a:fld>
            <a:endParaRPr lang="vi-VN"/>
          </a:p>
        </p:txBody>
      </p:sp>
    </p:spTree>
    <p:extLst>
      <p:ext uri="{BB962C8B-B14F-4D97-AF65-F5344CB8AC3E}">
        <p14:creationId xmlns:p14="http://schemas.microsoft.com/office/powerpoint/2010/main" val="427151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fontAlgn="base">
              <a:spcBef>
                <a:spcPct val="0"/>
              </a:spcBef>
              <a:spcAft>
                <a:spcPct val="0"/>
              </a:spcAft>
              <a:defRPr/>
            </a:pPr>
            <a:fld id="{F1906A43-3349-4180-8831-C024DD7750F7}" type="datetimeFigureOut">
              <a:rPr lang="vi-VN">
                <a:latin typeface="Calibri" pitchFamily="34" charset="0"/>
                <a:cs typeface="Arial" charset="0"/>
              </a:rPr>
              <a:pPr fontAlgn="base">
                <a:spcBef>
                  <a:spcPct val="0"/>
                </a:spcBef>
                <a:spcAft>
                  <a:spcPct val="0"/>
                </a:spcAft>
                <a:defRPr/>
              </a:pPr>
              <a:t>20/04/2022</a:t>
            </a:fld>
            <a:endParaRPr lang="vi-VN">
              <a:latin typeface="Calibri" pitchFamily="34" charset="0"/>
              <a:cs typeface="Arial" charset="0"/>
            </a:endParaRPr>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defRPr>
            </a:lvl1pPr>
          </a:lstStyle>
          <a:p>
            <a:pPr fontAlgn="base">
              <a:spcBef>
                <a:spcPct val="0"/>
              </a:spcBef>
              <a:spcAft>
                <a:spcPct val="0"/>
              </a:spcAft>
              <a:defRPr/>
            </a:pPr>
            <a:fld id="{A319D78C-5EF8-42E2-A74A-B4B735B39258}" type="slidenum">
              <a:rPr lang="vi-VN">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79379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7" name="Rectangle 1"/>
          <p:cNvSpPr>
            <a:spLocks noChangeArrowheads="1"/>
          </p:cNvSpPr>
          <p:nvPr/>
        </p:nvSpPr>
        <p:spPr bwMode="auto">
          <a:xfrm>
            <a:off x="2195513" y="869950"/>
            <a:ext cx="604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sz="2400" b="1" smtClean="0">
                <a:solidFill>
                  <a:srgbClr val="292934"/>
                </a:solidFill>
                <a:latin typeface="Times New Roman" pitchFamily="18" charset="0"/>
                <a:cs typeface="Times New Roman" pitchFamily="18" charset="0"/>
              </a:rPr>
              <a:t>CHỦ ĐỀ F. GIẢI QUYẾT VẤN ĐỀ VỚI SỰ TRỢ GIÚP CỦA MÁY TÍNH</a:t>
            </a:r>
            <a:endParaRPr lang="vi-VN" sz="24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42453" y="3962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a</a:t>
            </a:r>
            <a:r>
              <a:rPr lang="pt-BR" sz="3200" dirty="0">
                <a:solidFill>
                  <a:schemeClr val="bg1"/>
                </a:solidFill>
                <a:latin typeface="Times New Roman" pitchFamily="18" charset="0"/>
                <a:cs typeface="Times New Roman" pitchFamily="18" charset="0"/>
              </a:rPr>
              <a:t>) Chương trình đó thực hiện công việc gì ?</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Các cấu trúc điều khiển tuần tự, rẽ nhánh và lặp có được sử dụng trong chương trình </a:t>
            </a:r>
            <a:r>
              <a:rPr lang="pt-BR" sz="3200" dirty="0" smtClean="0">
                <a:solidFill>
                  <a:schemeClr val="bg1"/>
                </a:solidFill>
                <a:latin typeface="Times New Roman" pitchFamily="18" charset="0"/>
                <a:cs typeface="Times New Roman" pitchFamily="18" charset="0"/>
              </a:rPr>
              <a:t>không? Hãy </a:t>
            </a:r>
            <a:r>
              <a:rPr lang="pt-BR" sz="3200" dirty="0">
                <a:solidFill>
                  <a:schemeClr val="bg1"/>
                </a:solidFill>
                <a:latin typeface="Times New Roman" pitchFamily="18" charset="0"/>
                <a:cs typeface="Times New Roman" pitchFamily="18" charset="0"/>
              </a:rPr>
              <a:t>nêu các câu lệnh trong chương trình thể hiện cấu trúc đó.</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Thực hành tạo chương trình bằng Scratch.</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a</a:t>
            </a:r>
            <a:r>
              <a:rPr lang="pt-BR" sz="3200" dirty="0">
                <a:solidFill>
                  <a:schemeClr val="bg1"/>
                </a:solidFill>
                <a:latin typeface="Times New Roman" pitchFamily="18" charset="0"/>
                <a:cs typeface="Times New Roman" pitchFamily="18" charset="0"/>
              </a:rPr>
              <a:t>) Chương trình đó thực hiện công việc </a:t>
            </a:r>
            <a:r>
              <a:rPr lang="pt-BR" sz="3200" dirty="0" smtClean="0">
                <a:solidFill>
                  <a:schemeClr val="bg1"/>
                </a:solidFill>
                <a:latin typeface="Times New Roman" pitchFamily="18" charset="0"/>
                <a:cs typeface="Times New Roman" pitchFamily="18" charset="0"/>
              </a:rPr>
              <a:t>gì:</a:t>
            </a:r>
            <a:endParaRPr lang="en-US" sz="3200" u="sng" dirty="0">
              <a:solidFill>
                <a:schemeClr val="bg1"/>
              </a:solidFill>
              <a:latin typeface="Times New Roman" pitchFamily="18" charset="0"/>
              <a:cs typeface="Times New Roman" pitchFamily="18" charset="0"/>
            </a:endParaRPr>
          </a:p>
          <a:p>
            <a:r>
              <a:rPr lang="nl-NL" sz="3200" dirty="0" smtClean="0">
                <a:solidFill>
                  <a:schemeClr val="bg1"/>
                </a:solidFill>
                <a:latin typeface="Times New Roman" pitchFamily="18" charset="0"/>
                <a:cs typeface="Times New Roman" pitchFamily="18" charset="0"/>
              </a:rPr>
              <a:t>- Nhân </a:t>
            </a:r>
            <a:r>
              <a:rPr lang="nl-NL" sz="3200" dirty="0">
                <a:solidFill>
                  <a:schemeClr val="bg1"/>
                </a:solidFill>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b</a:t>
            </a:r>
            <a:r>
              <a:rPr lang="pt-BR" sz="3200" dirty="0">
                <a:solidFill>
                  <a:schemeClr val="bg1"/>
                </a:solidFill>
                <a:latin typeface="Times New Roman" pitchFamily="18" charset="0"/>
                <a:cs typeface="Times New Roman" pitchFamily="18" charset="0"/>
              </a:rPr>
              <a:t>) Các cấu trúc điều khiển tuần tự, rẽ nhánh và </a:t>
            </a:r>
            <a:r>
              <a:rPr lang="pt-BR" sz="3200" dirty="0" smtClean="0">
                <a:solidFill>
                  <a:schemeClr val="bg1"/>
                </a:solidFill>
                <a:latin typeface="Times New Roman" pitchFamily="18" charset="0"/>
                <a:cs typeface="Times New Roman" pitchFamily="18" charset="0"/>
              </a:rPr>
              <a:t>lặp </a:t>
            </a:r>
            <a:r>
              <a:rPr lang="pt-BR" sz="3200" dirty="0">
                <a:solidFill>
                  <a:schemeClr val="bg1"/>
                </a:solidFill>
                <a:latin typeface="Times New Roman" pitchFamily="18" charset="0"/>
                <a:cs typeface="Times New Roman" pitchFamily="18" charset="0"/>
              </a:rPr>
              <a:t>được sử dụng trong chương </a:t>
            </a:r>
            <a:r>
              <a:rPr lang="pt-BR" sz="3200" dirty="0" smtClean="0">
                <a:solidFill>
                  <a:schemeClr val="bg1"/>
                </a:solidFill>
                <a:latin typeface="Times New Roman" pitchFamily="18" charset="0"/>
                <a:cs typeface="Times New Roman" pitchFamily="18" charset="0"/>
              </a:rPr>
              <a:t>trình.</a:t>
            </a:r>
          </a:p>
          <a:p>
            <a:r>
              <a:rPr lang="nl-NL" sz="3200" b="1" dirty="0">
                <a:solidFill>
                  <a:srgbClr val="FFFF00"/>
                </a:solidFill>
                <a:latin typeface="Times New Roman" pitchFamily="18" charset="0"/>
                <a:cs typeface="Times New Roman" pitchFamily="18" charset="0"/>
              </a:rPr>
              <a:t>Ví dụ:</a:t>
            </a:r>
            <a:r>
              <a:rPr lang="nl-NL" sz="3200" dirty="0">
                <a:solidFill>
                  <a:schemeClr val="bg1"/>
                </a:solidFill>
                <a:latin typeface="Times New Roman" pitchFamily="18" charset="0"/>
                <a:cs typeface="Times New Roman" pitchFamily="18" charset="0"/>
              </a:rPr>
              <a:t> Nhân vật nói “xin chào” sau đó mới di chuyển</a:t>
            </a:r>
            <a:r>
              <a:rPr lang="pt-BR" sz="3200" dirty="0" smtClean="0">
                <a:solidFill>
                  <a:schemeClr val="bg1"/>
                </a:solidFill>
                <a:latin typeface="Times New Roman" pitchFamily="18" charset="0"/>
                <a:cs typeface="Times New Roman" pitchFamily="18" charset="0"/>
              </a:rPr>
              <a:t> </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dirty="0"/>
              <a:t>Câu 1: Em hãy vẽ sơ đồ khối mô tả thuật toán tìm số lớn hơn trong hai số a và b. Từ sơ đồ khối, hãy viết chương trình Scratch thực hiện thuật toán.</a:t>
            </a:r>
            <a:endParaRPr lang="en-US" dirty="0"/>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smtClean="0">
                <a:latin typeface="Times New Roman" pitchFamily="18" charset="0"/>
                <a:cs typeface="Times New Roman" pitchFamily="18" charset="0"/>
              </a:rPr>
              <a:t>1. Chương trình máy tính </a:t>
            </a:r>
            <a:endParaRPr lang="vi-VN" sz="280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dirty="0" smtClean="0">
                <a:solidFill>
                  <a:srgbClr val="292934"/>
                </a:solidFill>
                <a:latin typeface="Times New Roman" pitchFamily="18" charset="0"/>
                <a:cs typeface="Times New Roman" pitchFamily="18" charset="0"/>
              </a:rPr>
              <a:t>- Ngôn </a:t>
            </a:r>
            <a:r>
              <a:rPr lang="nl-NL" sz="2800" dirty="0" smtClean="0">
                <a:solidFill>
                  <a:srgbClr val="292934"/>
                </a:solidFill>
                <a:latin typeface="Times New Roman" pitchFamily="18" charset="0"/>
                <a:cs typeface="Times New Roman" pitchFamily="18" charset="0"/>
              </a:rPr>
              <a:t>ngữ lập tr</a:t>
            </a:r>
            <a:r>
              <a:rPr lang="vi-VN" sz="2800" dirty="0" smtClean="0">
                <a:solidFill>
                  <a:srgbClr val="292934"/>
                </a:solidFill>
                <a:latin typeface="Times New Roman" pitchFamily="18" charset="0"/>
                <a:cs typeface="Times New Roman" pitchFamily="18" charset="0"/>
              </a:rPr>
              <a:t>ì</a:t>
            </a:r>
            <a:r>
              <a:rPr lang="nl-NL" sz="2800" dirty="0" smtClean="0">
                <a:solidFill>
                  <a:srgbClr val="292934"/>
                </a:solidFill>
                <a:latin typeface="Times New Roman" pitchFamily="18" charset="0"/>
                <a:cs typeface="Times New Roman" pitchFamily="18" charset="0"/>
              </a:rPr>
              <a:t>nh chính là ngôn ngữ được dùng đ</a:t>
            </a:r>
            <a:r>
              <a:rPr lang="vi-VN" sz="2800" dirty="0" smtClean="0">
                <a:solidFill>
                  <a:srgbClr val="292934"/>
                </a:solidFill>
                <a:latin typeface="Times New Roman" pitchFamily="18" charset="0"/>
                <a:cs typeface="Times New Roman" pitchFamily="18" charset="0"/>
              </a:rPr>
              <a:t>ể</a:t>
            </a:r>
            <a:r>
              <a:rPr lang="nl-NL" sz="2800" dirty="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dirty="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dirty="0" smtClean="0">
                <a:solidFill>
                  <a:srgbClr val="292934"/>
                </a:solidFill>
                <a:latin typeface="Times New Roman" pitchFamily="18" charset="0"/>
                <a:cs typeface="Times New Roman" pitchFamily="18" charset="0"/>
              </a:rPr>
              <a:t>- Chương </a:t>
            </a:r>
            <a:r>
              <a:rPr lang="nl-NL" sz="2800" dirty="0" smtClean="0">
                <a:solidFill>
                  <a:srgbClr val="292934"/>
                </a:solidFill>
                <a:latin typeface="Times New Roman" pitchFamily="18" charset="0"/>
                <a:cs typeface="Times New Roman" pitchFamily="18" charset="0"/>
              </a:rPr>
              <a:t>tr</a:t>
            </a:r>
            <a:r>
              <a:rPr lang="vi-VN" sz="2800" dirty="0" smtClean="0">
                <a:solidFill>
                  <a:srgbClr val="292934"/>
                </a:solidFill>
                <a:latin typeface="Times New Roman" pitchFamily="18" charset="0"/>
                <a:cs typeface="Times New Roman" pitchFamily="18" charset="0"/>
              </a:rPr>
              <a:t>ì</a:t>
            </a:r>
            <a:r>
              <a:rPr lang="nl-NL" sz="2800" dirty="0" smtClean="0">
                <a:solidFill>
                  <a:srgbClr val="292934"/>
                </a:solidFill>
                <a:latin typeface="Times New Roman" pitchFamily="18" charset="0"/>
                <a:cs typeface="Times New Roman" pitchFamily="18" charset="0"/>
              </a:rPr>
              <a:t>nh là tập hợp các lệnh viết b</a:t>
            </a:r>
            <a:r>
              <a:rPr lang="vi-VN" sz="2800" dirty="0" smtClean="0">
                <a:solidFill>
                  <a:srgbClr val="292934"/>
                </a:solidFill>
                <a:latin typeface="Times New Roman" pitchFamily="18" charset="0"/>
                <a:cs typeface="Times New Roman" pitchFamily="18" charset="0"/>
              </a:rPr>
              <a:t>ằ</a:t>
            </a:r>
            <a:r>
              <a:rPr lang="nl-NL" sz="2800" dirty="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dirty="0" smtClean="0">
                <a:solidFill>
                  <a:srgbClr val="292934"/>
                </a:solidFill>
                <a:latin typeface="Times New Roman" pitchFamily="18" charset="0"/>
                <a:cs typeface="Times New Roman" pitchFamily="18" charset="0"/>
              </a:rPr>
              <a:t>ể</a:t>
            </a:r>
            <a:r>
              <a:rPr lang="nl-NL" sz="2800" dirty="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dirty="0" smtClean="0">
                <a:solidFill>
                  <a:srgbClr val="292934"/>
                </a:solidFill>
                <a:latin typeface="Times New Roman" pitchFamily="18" charset="0"/>
                <a:cs typeface="Times New Roman" pitchFamily="18" charset="0"/>
              </a:rPr>
              <a:t>ể</a:t>
            </a:r>
            <a:r>
              <a:rPr lang="nl-NL" sz="2800" dirty="0" smtClean="0">
                <a:solidFill>
                  <a:srgbClr val="292934"/>
                </a:solidFill>
                <a:latin typeface="Times New Roman" pitchFamily="18" charset="0"/>
                <a:cs typeface="Times New Roman" pitchFamily="18" charset="0"/>
              </a:rPr>
              <a:t> máy t</a:t>
            </a:r>
            <a:r>
              <a:rPr lang="vi-VN" sz="2800" dirty="0" smtClean="0">
                <a:solidFill>
                  <a:srgbClr val="292934"/>
                </a:solidFill>
                <a:latin typeface="Times New Roman" pitchFamily="18" charset="0"/>
                <a:cs typeface="Times New Roman" pitchFamily="18" charset="0"/>
              </a:rPr>
              <a:t>í</a:t>
            </a:r>
            <a:r>
              <a:rPr lang="nl-NL" sz="2800" dirty="0" smtClean="0">
                <a:solidFill>
                  <a:srgbClr val="292934"/>
                </a:solidFill>
                <a:latin typeface="Times New Roman" pitchFamily="18" charset="0"/>
                <a:cs typeface="Times New Roman" pitchFamily="18" charset="0"/>
              </a:rPr>
              <a:t>nh có thể “hiẻu” và thực hiện được.</a:t>
            </a:r>
            <a:endParaRPr lang="vi-VN" sz="2800" dirty="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4864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dirty="0" smtClean="0">
                <a:solidFill>
                  <a:srgbClr val="292934"/>
                </a:solidFill>
                <a:latin typeface="Times New Roman" pitchFamily="18" charset="0"/>
                <a:cs typeface="Times New Roman" pitchFamily="18" charset="0"/>
              </a:rPr>
              <a:t>- Chương </a:t>
            </a:r>
            <a:r>
              <a:rPr lang="nl-NL" sz="2800" dirty="0" smtClean="0">
                <a:solidFill>
                  <a:srgbClr val="292934"/>
                </a:solidFill>
                <a:latin typeface="Times New Roman" pitchFamily="18" charset="0"/>
                <a:cs typeface="Times New Roman" pitchFamily="18" charset="0"/>
              </a:rPr>
              <a:t>trình máy tính dựa trên các dữ liệu đầu vào, tiến hành các bước xử lí đ</a:t>
            </a:r>
            <a:r>
              <a:rPr lang="vi-VN" sz="2800" dirty="0" smtClean="0">
                <a:solidFill>
                  <a:srgbClr val="292934"/>
                </a:solidFill>
                <a:latin typeface="Times New Roman" pitchFamily="18" charset="0"/>
                <a:cs typeface="Times New Roman" pitchFamily="18" charset="0"/>
              </a:rPr>
              <a:t>ể</a:t>
            </a:r>
            <a:r>
              <a:rPr lang="nl-NL" sz="2800" dirty="0" smtClean="0">
                <a:solidFill>
                  <a:srgbClr val="292934"/>
                </a:solidFill>
                <a:latin typeface="Times New Roman" pitchFamily="18" charset="0"/>
                <a:cs typeface="Times New Roman" pitchFamily="18" charset="0"/>
              </a:rPr>
              <a:t> trả lại kết quả đầu ra.</a:t>
            </a:r>
            <a:endParaRPr lang="vi-VN" sz="2800" dirty="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dirty="0"/>
              <a:t>Câu 2: Em hãy viết chương trình Scratch thực hiện thuật toán tính trung bình cộng của ba số.</a:t>
            </a:r>
            <a:endParaRPr lang="en-US" dirty="0"/>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solidFill>
                  <a:srgbClr val="FF0000"/>
                </a:solidFill>
                <a:latin typeface="Times New Roman" pitchFamily="18" charset="0"/>
                <a:cs typeface="Times New Roman" pitchFamily="18" charset="0"/>
              </a:rPr>
              <a:t>Câu 1</a:t>
            </a:r>
            <a:r>
              <a:rPr lang="pt-BR" sz="3200" b="1" dirty="0">
                <a:solidFill>
                  <a:srgbClr val="FF0000"/>
                </a:solidFill>
                <a:latin typeface="Times New Roman" pitchFamily="18" charset="0"/>
                <a:cs typeface="Times New Roman" pitchFamily="18" charset="0"/>
              </a:rPr>
              <a:t>. Tìm câu sai </a:t>
            </a:r>
            <a:r>
              <a:rPr lang="pt-BR" sz="3200" b="1" dirty="0" smtClean="0">
                <a:solidFill>
                  <a:srgbClr val="FF0000"/>
                </a:solidFill>
                <a:latin typeface="Times New Roman" pitchFamily="18" charset="0"/>
                <a:cs typeface="Times New Roman" pitchFamily="18" charset="0"/>
              </a:rPr>
              <a:t>?</a:t>
            </a:r>
          </a:p>
          <a:p>
            <a:r>
              <a:rPr lang="pt-BR" sz="3200" dirty="0" smtClean="0">
                <a:solidFill>
                  <a:schemeClr val="bg1"/>
                </a:solidFill>
                <a:latin typeface="Times New Roman" pitchFamily="18" charset="0"/>
                <a:cs typeface="Times New Roman" pitchFamily="18" charset="0"/>
              </a:rPr>
              <a:t>a) Chương </a:t>
            </a:r>
            <a:r>
              <a:rPr lang="pt-BR" sz="3200" dirty="0">
                <a:solidFill>
                  <a:schemeClr val="bg1"/>
                </a:solidFill>
                <a:latin typeface="Times New Roman" pitchFamily="18" charset="0"/>
                <a:cs typeface="Times New Roman" pitchFamily="18" charset="0"/>
              </a:rPr>
              <a:t>trình máy tính là một dãy các lệnh mà máy tính có thể hiểu và thực hiện được.</a:t>
            </a:r>
            <a:endParaRPr lang="en-US" sz="3200"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Chương trình máy tính được viết bằng ngôn ngữ lập trình.</a:t>
            </a:r>
            <a:endParaRPr lang="en-US" sz="3200"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Máy tính có thể thực hiện các lệnh trong chương trình theo trình tự tùy </a:t>
            </a:r>
            <a:r>
              <a:rPr lang="pt-BR" sz="3200" dirty="0" smtClean="0">
                <a:solidFill>
                  <a:schemeClr val="bg1"/>
                </a:solidFill>
                <a:latin typeface="Times New Roman" pitchFamily="18" charset="0"/>
                <a:cs typeface="Times New Roman" pitchFamily="18" charset="0"/>
              </a:rPr>
              <a:t>ý</a:t>
            </a:r>
            <a:endParaRPr lang="en-US" sz="3200" dirty="0">
              <a:solidFill>
                <a:schemeClr val="bg1"/>
              </a:solidFill>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solidFill>
                  <a:schemeClr val="bg1"/>
                </a:solidFill>
                <a:latin typeface="Times New Roman" pitchFamily="18" charset="0"/>
                <a:cs typeface="Times New Roman" pitchFamily="18" charset="0"/>
              </a:rPr>
              <a:t>a) Em hãy cho biết chương trình đó thực hiện thuật toán nào ?</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Hãy xác định đầu vào, đầu ra của thuật toán đó.</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Hãy cho ví dụ cụ thể giá trị dữ liệu đầu vào và cho biết kết quả đầu ra tương ứng.</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d) Hãy trình bày thuật toán bằng sơ đồ khối.</a:t>
            </a:r>
            <a:endParaRPr lang="en-US" sz="3200" dirty="0">
              <a:solidFill>
                <a:schemeClr val="bg1"/>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solidFill>
                  <a:schemeClr val="bg1"/>
                </a:solidFill>
                <a:latin typeface="Times New Roman" pitchFamily="18" charset="0"/>
                <a:cs typeface="Times New Roman" pitchFamily="18" charset="0"/>
              </a:rPr>
              <a:t>a) Thuật </a:t>
            </a:r>
            <a:r>
              <a:rPr lang="nl-NL" sz="3200" b="1" dirty="0">
                <a:solidFill>
                  <a:schemeClr val="bg1"/>
                </a:solidFill>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solidFill>
                <a:schemeClr val="bg1"/>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366</TotalTime>
  <Words>1136</Words>
  <Application>Microsoft Office PowerPoint</Application>
  <PresentationFormat>Trình chiếu trên màn hình (4:3)</PresentationFormat>
  <Paragraphs>96</Paragraphs>
  <Slides>23</Slides>
  <Notes>0</Notes>
  <HiddenSlides>0</HiddenSlides>
  <MMClips>0</MMClips>
  <ScaleCrop>false</ScaleCrop>
  <HeadingPairs>
    <vt:vector size="4" baseType="variant">
      <vt:variant>
        <vt:lpstr>Chủ đề</vt:lpstr>
      </vt:variant>
      <vt:variant>
        <vt:i4>1</vt:i4>
      </vt:variant>
      <vt:variant>
        <vt:lpstr>Tiêu đề Bản chiếu</vt:lpstr>
      </vt:variant>
      <vt:variant>
        <vt:i4>23</vt:i4>
      </vt:variant>
    </vt:vector>
  </HeadingPairs>
  <TitlesOfParts>
    <vt:vector size="24" baseType="lpstr">
      <vt:lpstr>Clarity</vt:lpstr>
      <vt:lpstr>Bản trình bày của PowerPoint</vt:lpstr>
      <vt:lpstr>1. Chương trình máy tính </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lpstr>Bản trình bày của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2021-07-05T09:11:44Z</dcterms:created>
  <dcterms:modified xsi:type="dcterms:W3CDTF">2022-04-20T14:36:59Z</dcterms:modified>
</cp:coreProperties>
</file>