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4" r:id="rId1"/>
  </p:sldMasterIdLst>
  <p:notesMasterIdLst>
    <p:notesMasterId r:id="rId38"/>
  </p:notesMasterIdLst>
  <p:sldIdLst>
    <p:sldId id="256" r:id="rId2"/>
    <p:sldId id="257" r:id="rId3"/>
    <p:sldId id="258" r:id="rId4"/>
    <p:sldId id="259" r:id="rId5"/>
    <p:sldId id="260" r:id="rId6"/>
    <p:sldId id="261" r:id="rId7"/>
    <p:sldId id="262" r:id="rId8"/>
    <p:sldId id="263" r:id="rId9"/>
    <p:sldId id="292" r:id="rId10"/>
    <p:sldId id="291" r:id="rId11"/>
    <p:sldId id="264" r:id="rId12"/>
    <p:sldId id="265" r:id="rId13"/>
    <p:sldId id="302" r:id="rId14"/>
    <p:sldId id="294" r:id="rId15"/>
    <p:sldId id="266" r:id="rId16"/>
    <p:sldId id="268" r:id="rId17"/>
    <p:sldId id="269" r:id="rId18"/>
    <p:sldId id="303" r:id="rId19"/>
    <p:sldId id="295" r:id="rId20"/>
    <p:sldId id="270" r:id="rId21"/>
    <p:sldId id="296" r:id="rId22"/>
    <p:sldId id="298" r:id="rId23"/>
    <p:sldId id="272" r:id="rId24"/>
    <p:sldId id="299" r:id="rId25"/>
    <p:sldId id="274" r:id="rId26"/>
    <p:sldId id="275" r:id="rId27"/>
    <p:sldId id="276" r:id="rId28"/>
    <p:sldId id="277" r:id="rId29"/>
    <p:sldId id="278" r:id="rId30"/>
    <p:sldId id="282" r:id="rId31"/>
    <p:sldId id="284" r:id="rId32"/>
    <p:sldId id="271" r:id="rId33"/>
    <p:sldId id="280" r:id="rId34"/>
    <p:sldId id="288" r:id="rId35"/>
    <p:sldId id="286" r:id="rId36"/>
    <p:sldId id="301"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smtClean="0">
              <a:latin typeface="Time New Roman"/>
            </a:rPr>
            <a:t>Dịch vụ thư điện tử</a:t>
          </a:r>
          <a:endParaRPr lang="en-US" sz="2400" b="1">
            <a:latin typeface="Time New Roman"/>
          </a:endParaRP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smtClean="0">
              <a:solidFill>
                <a:schemeClr val="accent4">
                  <a:lumMod val="20000"/>
                  <a:lumOff val="80000"/>
                </a:schemeClr>
              </a:solidFill>
              <a:latin typeface="Time New Roman"/>
            </a:rPr>
            <a:t>Ưu điểm</a:t>
          </a:r>
          <a:endParaRPr lang="en-US" sz="2400" b="1">
            <a:solidFill>
              <a:schemeClr val="accent4">
                <a:lumMod val="20000"/>
                <a:lumOff val="80000"/>
              </a:schemeClr>
            </a:solidFill>
            <a:latin typeface="Time New Roman"/>
          </a:endParaRP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smtClean="0">
              <a:latin typeface="Time New Roman"/>
            </a:rPr>
            <a:t>Chi phí thấp</a:t>
          </a:r>
          <a:endParaRPr lang="en-US" sz="2400" b="1">
            <a:latin typeface="Time New Roman"/>
          </a:endParaRP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smtClean="0">
              <a:latin typeface="Time New Roman"/>
            </a:rPr>
            <a:t>Tiết kiệm thời gian</a:t>
          </a:r>
          <a:endParaRPr lang="en-US" sz="2400" b="1">
            <a:latin typeface="Time New Roman"/>
          </a:endParaRP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smtClean="0">
              <a:solidFill>
                <a:schemeClr val="accent4">
                  <a:lumMod val="20000"/>
                  <a:lumOff val="80000"/>
                </a:schemeClr>
              </a:solidFill>
              <a:latin typeface="Time New Roman"/>
            </a:rPr>
            <a:t>Nhược điểm</a:t>
          </a:r>
          <a:endParaRPr lang="en-US" sz="2400" b="1">
            <a:solidFill>
              <a:schemeClr val="accent4">
                <a:lumMod val="20000"/>
                <a:lumOff val="80000"/>
              </a:schemeClr>
            </a:solidFill>
            <a:latin typeface="Time New Roman"/>
          </a:endParaRP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smtClean="0">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smtClean="0">
              <a:latin typeface="Time New Roman"/>
            </a:rPr>
            <a:t>Thuận tiện</a:t>
          </a:r>
          <a:endParaRPr lang="en-US" sz="2400" b="1">
            <a:latin typeface="Time New Roman"/>
          </a:endParaRP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smtClean="0">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t>
        <a:bodyPr/>
        <a:lstStyle/>
        <a:p>
          <a:endParaRPr lang="en-US"/>
        </a:p>
      </dgm:t>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t>
        <a:bodyPr/>
        <a:lstStyle/>
        <a:p>
          <a:endParaRPr lang="en-US"/>
        </a:p>
      </dgm:t>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t>
        <a:bodyPr/>
        <a:lstStyle/>
        <a:p>
          <a:endParaRPr lang="en-US"/>
        </a:p>
      </dgm:t>
    </dgm:pt>
    <dgm:pt modelId="{8C2B0C81-62A7-454A-A46C-B2D8977C6E36}" type="pres">
      <dgm:prSet presAssocID="{E71ED00F-AD83-48AC-ADAD-E93ED29732E6}" presName="connTx" presStyleLbl="parChTrans1D2" presStyleIdx="0" presStyleCnt="2"/>
      <dgm:spPr/>
      <dgm:t>
        <a:bodyPr/>
        <a:lstStyle/>
        <a:p>
          <a:endParaRPr lang="en-US"/>
        </a:p>
      </dgm:t>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t>
        <a:bodyPr/>
        <a:lstStyle/>
        <a:p>
          <a:endParaRPr lang="en-US"/>
        </a:p>
      </dgm:t>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t>
        <a:bodyPr/>
        <a:lstStyle/>
        <a:p>
          <a:endParaRPr lang="en-US"/>
        </a:p>
      </dgm:t>
    </dgm:pt>
    <dgm:pt modelId="{6136476A-47C4-4182-92BE-4E712E833D2E}" type="pres">
      <dgm:prSet presAssocID="{95C9DFC7-D089-4626-8C3F-82DB0CCC0515}" presName="connTx" presStyleLbl="parChTrans1D3" presStyleIdx="0" presStyleCnt="5"/>
      <dgm:spPr/>
      <dgm:t>
        <a:bodyPr/>
        <a:lstStyle/>
        <a:p>
          <a:endParaRPr lang="en-US"/>
        </a:p>
      </dgm:t>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t>
        <a:bodyPr/>
        <a:lstStyle/>
        <a:p>
          <a:endParaRPr lang="en-US"/>
        </a:p>
      </dgm:t>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t>
        <a:bodyPr/>
        <a:lstStyle/>
        <a:p>
          <a:endParaRPr lang="en-US"/>
        </a:p>
      </dgm:t>
    </dgm:pt>
    <dgm:pt modelId="{0156F851-94FB-4ECB-BBB5-0A5C065B9B25}" type="pres">
      <dgm:prSet presAssocID="{29EEBC47-97BD-464B-9FAE-3B2B796B0CA6}" presName="connTx" presStyleLbl="parChTrans1D3" presStyleIdx="1" presStyleCnt="5"/>
      <dgm:spPr/>
      <dgm:t>
        <a:bodyPr/>
        <a:lstStyle/>
        <a:p>
          <a:endParaRPr lang="en-US"/>
        </a:p>
      </dgm:t>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t>
        <a:bodyPr/>
        <a:lstStyle/>
        <a:p>
          <a:endParaRPr lang="en-US"/>
        </a:p>
      </dgm:t>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t>
        <a:bodyPr/>
        <a:lstStyle/>
        <a:p>
          <a:endParaRPr lang="en-US"/>
        </a:p>
      </dgm:t>
    </dgm:pt>
    <dgm:pt modelId="{0303925C-CB2D-4602-8C8F-D99FE45D1BE6}" type="pres">
      <dgm:prSet presAssocID="{8575B3C9-9750-4C9E-8BF0-0BF49FF1E337}" presName="connTx" presStyleLbl="parChTrans1D3" presStyleIdx="2" presStyleCnt="5"/>
      <dgm:spPr/>
      <dgm:t>
        <a:bodyPr/>
        <a:lstStyle/>
        <a:p>
          <a:endParaRPr lang="en-US"/>
        </a:p>
      </dgm:t>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t>
        <a:bodyPr/>
        <a:lstStyle/>
        <a:p>
          <a:endParaRPr lang="en-US"/>
        </a:p>
      </dgm:t>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t>
        <a:bodyPr/>
        <a:lstStyle/>
        <a:p>
          <a:endParaRPr lang="en-US"/>
        </a:p>
      </dgm:t>
    </dgm:pt>
    <dgm:pt modelId="{0C110EB8-3002-49C5-BF6A-FD10B5F8A1BE}" type="pres">
      <dgm:prSet presAssocID="{21990DD6-7763-4428-8EC3-74C52FCA1247}" presName="connTx" presStyleLbl="parChTrans1D2" presStyleIdx="1" presStyleCnt="2"/>
      <dgm:spPr/>
      <dgm:t>
        <a:bodyPr/>
        <a:lstStyle/>
        <a:p>
          <a:endParaRPr lang="en-US"/>
        </a:p>
      </dgm:t>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t>
        <a:bodyPr/>
        <a:lstStyle/>
        <a:p>
          <a:endParaRPr lang="en-US"/>
        </a:p>
      </dgm:t>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t>
        <a:bodyPr/>
        <a:lstStyle/>
        <a:p>
          <a:endParaRPr lang="en-US"/>
        </a:p>
      </dgm:t>
    </dgm:pt>
    <dgm:pt modelId="{19E639FE-8A57-4864-9FB4-B62CBBCA7FB5}" type="pres">
      <dgm:prSet presAssocID="{7AD6A336-9D70-455D-93CA-78A781EA4263}" presName="connTx" presStyleLbl="parChTrans1D3" presStyleIdx="3" presStyleCnt="5"/>
      <dgm:spPr/>
      <dgm:t>
        <a:bodyPr/>
        <a:lstStyle/>
        <a:p>
          <a:endParaRPr lang="en-US"/>
        </a:p>
      </dgm:t>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t>
        <a:bodyPr/>
        <a:lstStyle/>
        <a:p>
          <a:endParaRPr lang="en-US"/>
        </a:p>
      </dgm:t>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t>
        <a:bodyPr/>
        <a:lstStyle/>
        <a:p>
          <a:endParaRPr lang="en-US"/>
        </a:p>
      </dgm:t>
    </dgm:pt>
    <dgm:pt modelId="{1E68CBCC-2995-416D-9361-96B53A1CC2D7}" type="pres">
      <dgm:prSet presAssocID="{09A213BE-0BEC-4C84-8770-2C789740D3D3}" presName="connTx" presStyleLbl="parChTrans1D3" presStyleIdx="4" presStyleCnt="5"/>
      <dgm:spPr/>
      <dgm:t>
        <a:bodyPr/>
        <a:lstStyle/>
        <a:p>
          <a:endParaRPr lang="en-US"/>
        </a:p>
      </dgm:t>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t>
        <a:bodyPr/>
        <a:lstStyle/>
        <a:p>
          <a:endParaRPr lang="en-US"/>
        </a:p>
      </dgm:t>
    </dgm:pt>
    <dgm:pt modelId="{937C5308-3C33-4DC3-A3DC-9815BBE73F02}" type="pres">
      <dgm:prSet presAssocID="{412EAD79-B51D-48E7-8801-AD905706A7B8}" presName="level3hierChild" presStyleCnt="0"/>
      <dgm:spPr/>
    </dgm:pt>
  </dgm:ptLst>
  <dgm:cxnLst>
    <dgm:cxn modelId="{F67E228A-DFAF-4E61-AC33-16EE344EC157}" type="presOf" srcId="{E71ED00F-AD83-48AC-ADAD-E93ED29732E6}" destId="{8C2B0C81-62A7-454A-A46C-B2D8977C6E36}" srcOrd="1"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C86C8D00-B782-4E88-82C0-EF688EC7F8D2}" type="presOf" srcId="{E71ED00F-AD83-48AC-ADAD-E93ED29732E6}" destId="{F796D161-A72C-4053-BBF6-824E8BC14975}"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D4DC917E-A6BE-4BD8-BB96-150CD8E117D8}" type="presOf" srcId="{FC6B1531-5D20-424F-8D5A-E25D7758CD09}" destId="{B5D81E96-4F1E-4951-BCF3-EF990FD8785F}"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AA9FF1A0-9ABE-48AC-8365-E0E2BF3395AA}" srcId="{E81146B1-E581-41C0-9DF2-17AAC32600DA}" destId="{65FC3CEF-A622-43B4-9A74-D651FC76D7BD}" srcOrd="0" destOrd="0" parTransId="{95C9DFC7-D089-4626-8C3F-82DB0CCC0515}" sibTransId="{055DB330-732D-4BB1-993B-5D0440BEF6F7}"/>
    <dgm:cxn modelId="{9EDB2667-9FC4-48F6-87EF-BFC6FFA03BB6}" type="presOf" srcId="{95C9DFC7-D089-4626-8C3F-82DB0CCC0515}" destId="{6136476A-47C4-4182-92BE-4E712E833D2E}" srcOrd="1" destOrd="0" presId="urn:microsoft.com/office/officeart/2005/8/layout/hierarchy2"/>
    <dgm:cxn modelId="{1CF09B21-2B24-4650-ADDE-B415FA4385F5}" type="presOf" srcId="{21990DD6-7763-4428-8EC3-74C52FCA1247}" destId="{E5EAFD81-8457-45CF-804F-05ADA0499770}"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1D0CB6F4-8940-419D-9FDF-EDCA96C13DB9}" srcId="{E81146B1-E581-41C0-9DF2-17AAC32600DA}" destId="{604A476E-620A-42C6-9C55-E7D58933382C}" srcOrd="1" destOrd="0" parTransId="{29EEBC47-97BD-464B-9FAE-3B2B796B0CA6}" sibTransId="{642DE328-91C6-416A-9247-48C7C7596534}"/>
    <dgm:cxn modelId="{BE79E0B0-AAF5-41E4-A1AD-91F74117DD18}" srcId="{FC6B1531-5D20-424F-8D5A-E25D7758CD09}" destId="{81B6FA38-EF9F-49FF-932F-6880B1190DE2}" srcOrd="0" destOrd="0" parTransId="{161DE9C2-B3F7-4B88-BB4E-45F1ABA02D06}" sibTransId="{53C9B7A9-E7FF-4992-8E37-08C00D2A2BA8}"/>
    <dgm:cxn modelId="{4A3FEEE7-2A84-440B-A90B-101A00875AE1}" srcId="{81B6FA38-EF9F-49FF-932F-6880B1190DE2}" destId="{E81146B1-E581-41C0-9DF2-17AAC32600DA}" srcOrd="0" destOrd="0" parTransId="{E71ED00F-AD83-48AC-ADAD-E93ED29732E6}" sibTransId="{DEE87869-F466-4B6D-A719-A22FAC8AD65F}"/>
    <dgm:cxn modelId="{B18F843C-2A13-4A22-BA39-EF82C4C935E1}" type="presOf" srcId="{8575B3C9-9750-4C9E-8BF0-0BF49FF1E337}" destId="{0303925C-CB2D-4602-8C8F-D99FE45D1BE6}" srcOrd="1"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6109D9F2-3424-4979-BF5B-F2D326E05292}" srcId="{E81146B1-E581-41C0-9DF2-17AAC32600DA}" destId="{CA4400C5-3DAC-48F0-A153-9F6D89BB12A0}" srcOrd="2" destOrd="0" parTransId="{8575B3C9-9750-4C9E-8BF0-0BF49FF1E337}" sibTransId="{B26AE15B-7931-4EAA-84FD-8D783DE3BC69}"/>
    <dgm:cxn modelId="{A76EE5B8-027A-4D36-A295-360D9B4EFE6A}" type="presOf" srcId="{21990DD6-7763-4428-8EC3-74C52FCA1247}" destId="{0C110EB8-3002-49C5-BF6A-FD10B5F8A1B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0FD6A9F2-39D0-473D-BDE7-2695953F3F6D}" type="presOf" srcId="{CA4400C5-3DAC-48F0-A153-9F6D89BB12A0}" destId="{4D260A48-B867-43E6-B5C1-D64D913F784C}" srcOrd="0" destOrd="0" presId="urn:microsoft.com/office/officeart/2005/8/layout/hierarchy2"/>
    <dgm:cxn modelId="{9BAB00D1-FEB5-4A34-A436-EA03D4E7B5BA}" type="presOf" srcId="{7AD6A336-9D70-455D-93CA-78A781EA4263}" destId="{19E639FE-8A57-4864-9FB4-B62CBBCA7FB5}" srcOrd="1" destOrd="0" presId="urn:microsoft.com/office/officeart/2005/8/layout/hierarchy2"/>
    <dgm:cxn modelId="{7323F2A5-DD15-4288-8F73-D33DE9109370}" type="presOf" srcId="{7AD6A336-9D70-455D-93CA-78A781EA4263}" destId="{851225EF-4DEE-48AD-AB1A-D21722241DE0}" srcOrd="0"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225A7590-777C-40FA-A329-C45A52620C77}" type="presOf" srcId="{95C9DFC7-D089-4626-8C3F-82DB0CCC0515}" destId="{AB58FA85-922E-497C-BCD0-0FB99F87FF9F}" srcOrd="0" destOrd="0" presId="urn:microsoft.com/office/officeart/2005/8/layout/hierarchy2"/>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16/11/2021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1</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52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19161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01567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smtClean="0"/>
              <a:t>Bài 8: Thư Điện Tử</a:t>
            </a:r>
            <a:endParaRPr lang="en-US"/>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16/11/2021</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smtClean="0">
                <a:ln w="0"/>
                <a:solidFill>
                  <a:schemeClr val="accent3">
                    <a:lumMod val="75000"/>
                  </a:schemeClr>
                </a:solidFill>
                <a:effectLst>
                  <a:reflection blurRad="6350" stA="53000" endA="300" endPos="35500" dir="5400000" sy="-90000" algn="bl" rotWithShape="0"/>
                </a:effectLst>
              </a:rPr>
              <a:t>Tin</a:t>
            </a:r>
            <a:r>
              <a:rPr lang="en-US" sz="2400" b="1" cap="none" spc="0" baseline="0" smtClean="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2935496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DDB9C-FC43-4C2C-B54E-4E9E7051C2C4}" type="datetimeFigureOut">
              <a:rPr kumimoji="0" lang="en-US" sz="917"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16/11/2021</a:t>
            </a:fld>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8A721-6167-4484-8C3B-CB65B0BF0596}" type="slidenum">
              <a:rPr kumimoji="0" lang="en-US" sz="1000"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72753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05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4B62E2-5CCD-4648-9A7B-F722F6990205}"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45946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4B62E2-5CCD-4648-9A7B-F722F6990205}" type="datetimeFigureOut">
              <a:rPr lang="en-US" smtClean="0"/>
              <a:t>16/11/2021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94463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4B62E2-5CCD-4648-9A7B-F722F6990205}" type="datetimeFigureOut">
              <a:rPr lang="en-US" smtClean="0"/>
              <a:t>16/11/2021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32469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74B62E2-5CCD-4648-9A7B-F722F6990205}" type="datetimeFigureOut">
              <a:rPr lang="en-US" smtClean="0"/>
              <a:t>16/11/2021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41958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74B62E2-5CCD-4648-9A7B-F722F6990205}" type="datetimeFigureOut">
              <a:rPr lang="en-US" smtClean="0"/>
              <a:t>16/11/2021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334456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262138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74B62E2-5CCD-4648-9A7B-F722F6990205}" type="datetimeFigureOut">
              <a:rPr lang="en-US" smtClean="0"/>
              <a:t>16/11/2021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912EC13-3D22-4859-B1F0-A3E9A3D3FB9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27399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7.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7.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5.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audio" Target="../media/audio2.wav"/><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28.png"/><Relationship Id="rId2" Type="http://schemas.openxmlformats.org/officeDocument/2006/relationships/audio" Target="NULL" TargetMode="External"/><Relationship Id="rId1" Type="http://schemas.openxmlformats.org/officeDocument/2006/relationships/audio" Target="file:///G:\B&#233;%20B&#224;o%20Ng&#432;%20&#8211;%20S&#7855;p%20&#272;&#7871;n%20T&#7871;t%20R&#7891;i%20.mp3" TargetMode="Externa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3.bin"/><Relationship Id="rId4" Type="http://schemas.openxmlformats.org/officeDocument/2006/relationships/image" Target="../media/image8.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oleObject" Target="../embeddings/oleObject6.bin"/><Relationship Id="rId4" Type="http://schemas.openxmlformats.org/officeDocument/2006/relationships/image" Target="../media/image8.pn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6300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2480114"/>
              </p:ext>
            </p:extLst>
          </p:nvPr>
        </p:nvGraphicFramePr>
        <p:xfrm>
          <a:off x="1474591" y="2532185"/>
          <a:ext cx="5412204" cy="3756073"/>
        </p:xfrm>
        <a:graphic>
          <a:graphicData uri="http://schemas.openxmlformats.org/presentationml/2006/ole">
            <mc:AlternateContent xmlns:mc="http://schemas.openxmlformats.org/markup-compatibility/2006">
              <mc:Choice xmlns:v="urn:schemas-microsoft-com:vml" Requires="v">
                <p:oleObj spid="_x0000_s1341"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91" y="2532185"/>
                        <a:ext cx="5412204" cy="3756073"/>
                      </a:xfrm>
                      <a:prstGeom prst="rect">
                        <a:avLst/>
                      </a:prstGeom>
                      <a:noFill/>
                    </p:spPr>
                  </p:pic>
                </p:oleObj>
              </mc:Fallback>
            </mc:AlternateContent>
          </a:graphicData>
        </a:graphic>
      </p:graphicFrame>
      <p:sp>
        <p:nvSpPr>
          <p:cNvPr id="6" name="Rectangle 3"/>
          <p:cNvSpPr txBox="1">
            <a:spLocks noChangeArrowheads="1"/>
          </p:cNvSpPr>
          <p:nvPr/>
        </p:nvSpPr>
        <p:spPr>
          <a:xfrm>
            <a:off x="6886795" y="4023360"/>
            <a:ext cx="4038600" cy="4572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r>
              <a:rPr lang="en-US" altLang="en-US" sz="2400" b="1" dirty="0" err="1" smtClean="0"/>
              <a:t>Gv</a:t>
            </a:r>
            <a:r>
              <a:rPr lang="en-US" altLang="en-US" sz="2400" b="1" dirty="0" smtClean="0"/>
              <a:t>: </a:t>
            </a:r>
            <a:r>
              <a:rPr lang="en-US" altLang="en-US" sz="2400" b="1" dirty="0" err="1" smtClean="0"/>
              <a:t>Lê</a:t>
            </a:r>
            <a:r>
              <a:rPr lang="en-US" altLang="en-US" sz="2400" b="1" dirty="0" smtClean="0"/>
              <a:t> </a:t>
            </a:r>
            <a:r>
              <a:rPr lang="en-US" altLang="en-US" sz="2400" b="1" dirty="0" err="1" smtClean="0"/>
              <a:t>Thị</a:t>
            </a:r>
            <a:r>
              <a:rPr lang="en-US" altLang="en-US" sz="2400" b="1" dirty="0" smtClean="0"/>
              <a:t> Anh </a:t>
            </a:r>
            <a:r>
              <a:rPr lang="en-US" altLang="en-US" sz="2400" b="1" dirty="0" err="1" smtClean="0"/>
              <a:t>Phương</a:t>
            </a:r>
            <a:endParaRPr lang="en-US" altLang="en-US" sz="2400" b="1" dirty="0" smtClean="0"/>
          </a:p>
          <a:p>
            <a:pPr algn="ctr"/>
            <a:endParaRPr lang="en-US" altLang="en-US" sz="2400" b="1" dirty="0"/>
          </a:p>
        </p:txBody>
      </p:sp>
      <p:pic>
        <p:nvPicPr>
          <p:cNvPr id="7"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0" y="6288258"/>
            <a:ext cx="609600" cy="609600"/>
          </a:xfrm>
          <a:prstGeom prst="rect">
            <a:avLst/>
          </a:prstGeom>
        </p:spPr>
      </p:pic>
    </p:spTree>
    <p:extLst>
      <p:ext uri="{BB962C8B-B14F-4D97-AF65-F5344CB8AC3E}">
        <p14:creationId xmlns:p14="http://schemas.microsoft.com/office/powerpoint/2010/main" val="156082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778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Rectangle 5"/>
          <p:cNvSpPr/>
          <p:nvPr/>
        </p:nvSpPr>
        <p:spPr>
          <a:xfrm>
            <a:off x="524435" y="1651359"/>
            <a:ext cx="11416553" cy="2613023"/>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pt-BR" sz="2400" b="1">
                <a:solidFill>
                  <a:srgbClr val="FF0000"/>
                </a:solidFill>
                <a:latin typeface="Times New Roman" panose="02020603050405020304" pitchFamily="18" charset="0"/>
                <a:ea typeface="Times New Roman" panose="02020603050405020304" pitchFamily="18" charset="0"/>
              </a:rPr>
              <a:t>Câu 1: </a:t>
            </a: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Cách </a:t>
            </a:r>
            <a:r>
              <a:rPr lang="vi-VN" sz="2400" b="1">
                <a:solidFill>
                  <a:srgbClr val="002060"/>
                </a:solidFill>
                <a:latin typeface="Times New Roman" panose="02020603050405020304" pitchFamily="18" charset="0"/>
                <a:ea typeface="Times New Roman" panose="02020603050405020304" pitchFamily="18" charset="0"/>
              </a:rPr>
              <a:t>thực hiện khác nhanh hơn: </a:t>
            </a:r>
            <a:r>
              <a:rPr lang="vi-VN" sz="2400" b="1">
                <a:latin typeface="Times New Roman" panose="02020603050405020304" pitchFamily="18" charset="0"/>
                <a:ea typeface="Times New Roman" panose="02020603050405020304" pitchFamily="18" charset="0"/>
              </a:rPr>
              <a:t>thư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Thư </a:t>
            </a:r>
            <a:r>
              <a:rPr lang="vi-VN" sz="2400" b="1">
                <a:solidFill>
                  <a:srgbClr val="002060"/>
                </a:solidFill>
                <a:latin typeface="Times New Roman" panose="02020603050405020304" pitchFamily="18" charset="0"/>
                <a:ea typeface="Times New Roman" panose="02020603050405020304" pitchFamily="18" charset="0"/>
              </a:rPr>
              <a:t>điện tử </a:t>
            </a:r>
            <a:r>
              <a:rPr lang="vi-VN" sz="2400" b="1">
                <a:latin typeface="Times New Roman" panose="02020603050405020304" pitchFamily="18" charset="0"/>
                <a:ea typeface="Times New Roman" panose="02020603050405020304" pitchFamily="18" charset="0"/>
              </a:rPr>
              <a:t>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Dịch </a:t>
            </a:r>
            <a:r>
              <a:rPr lang="vi-VN" sz="2400" b="1">
                <a:solidFill>
                  <a:srgbClr val="002060"/>
                </a:solidFill>
                <a:latin typeface="Times New Roman" panose="02020603050405020304" pitchFamily="18" charset="0"/>
                <a:ea typeface="Times New Roman" panose="02020603050405020304" pitchFamily="18" charset="0"/>
              </a:rPr>
              <a:t>vụ thư điện tử </a:t>
            </a:r>
            <a:r>
              <a:rPr lang="vi-VN" sz="2400" b="1">
                <a:latin typeface="Times New Roman" panose="02020603050405020304" pitchFamily="18" charset="0"/>
                <a:ea typeface="Times New Roman" panose="02020603050405020304" pitchFamily="18" charset="0"/>
              </a:rPr>
              <a:t>cung cấp các chức năng </a:t>
            </a:r>
            <a:r>
              <a:rPr lang="en-US" sz="2400" b="1">
                <a:latin typeface="Times New Roman" panose="02020603050405020304" pitchFamily="18" charset="0"/>
                <a:ea typeface="Times New Roman" panose="02020603050405020304" pitchFamily="18" charset="0"/>
              </a:rPr>
              <a:t>đ</a:t>
            </a:r>
            <a:r>
              <a:rPr lang="vi-VN" sz="2400" b="1" smtClean="0">
                <a:latin typeface="Times New Roman" panose="02020603050405020304" pitchFamily="18" charset="0"/>
                <a:ea typeface="Times New Roman" panose="02020603050405020304" pitchFamily="18" charset="0"/>
              </a:rPr>
              <a:t>ể </a:t>
            </a:r>
            <a:r>
              <a:rPr lang="vi-VN" sz="2400" b="1">
                <a:solidFill>
                  <a:srgbClr val="0070C0"/>
                </a:solidFill>
                <a:latin typeface="Times New Roman" panose="02020603050405020304" pitchFamily="18" charset="0"/>
                <a:ea typeface="Times New Roman" panose="02020603050405020304" pitchFamily="18" charset="0"/>
              </a:rPr>
              <a:t>soạn, gửi, nhận, chuyển tiếp, lưu trữ và quản lí</a:t>
            </a:r>
            <a:r>
              <a:rPr lang="vi-VN" sz="2400" b="1">
                <a:latin typeface="Times New Roman" panose="02020603050405020304" pitchFamily="18" charset="0"/>
                <a:ea typeface="Times New Roman" panose="02020603050405020304" pitchFamily="18" charset="0"/>
              </a:rPr>
              <a:t> thư điện tử cho người sử dụng.</a:t>
            </a:r>
          </a:p>
          <a:p>
            <a:pPr algn="just">
              <a:lnSpc>
                <a:spcPct val="120000"/>
              </a:lnSpc>
              <a:spcBef>
                <a:spcPts val="600"/>
              </a:spcBef>
            </a:pPr>
            <a:endParaRPr lang="en-US" sz="2800" b="1">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524435" y="3669349"/>
            <a:ext cx="12490796" cy="2616101"/>
          </a:xfrm>
          <a:prstGeom prst="rect">
            <a:avLst/>
          </a:prstGeom>
        </p:spPr>
        <p:txBody>
          <a:bodyPr wrap="square">
            <a:spAutoFit/>
          </a:bodyPr>
          <a:lstStyle/>
          <a:p>
            <a:pPr algn="just">
              <a:lnSpc>
                <a:spcPct val="120000"/>
              </a:lnSpc>
              <a:spcBef>
                <a:spcPts val="600"/>
              </a:spcBef>
            </a:pPr>
            <a:r>
              <a:rPr lang="vi-VN" sz="2400" b="1">
                <a:solidFill>
                  <a:srgbClr val="FF0000"/>
                </a:solidFill>
                <a:latin typeface="Times New Roman" panose="02020603050405020304" pitchFamily="18" charset="0"/>
                <a:ea typeface="Times New Roman" panose="02020603050405020304" pitchFamily="18" charset="0"/>
              </a:rPr>
              <a:t>Câu 2: </a:t>
            </a:r>
            <a:r>
              <a:rPr lang="vi-VN" sz="2400" b="1">
                <a:solidFill>
                  <a:srgbClr val="000000"/>
                </a:solidFill>
                <a:latin typeface="Times New Roman" panose="02020603050405020304" pitchFamily="18" charset="0"/>
                <a:ea typeface="Calibri" panose="020F0502020204030204" pitchFamily="34" charset="0"/>
              </a:rPr>
              <a:t>Cú pháp địa chỉ thư điện tử: </a:t>
            </a:r>
            <a:r>
              <a:rPr lang="pt-BR" sz="2400" b="1">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pPr>
            <a:r>
              <a:rPr lang="pt-BR" sz="2400" b="1">
                <a:solidFill>
                  <a:srgbClr val="002060"/>
                </a:solidFill>
                <a:latin typeface="Times New Roman" panose="02020603050405020304" pitchFamily="18" charset="0"/>
                <a:ea typeface="Calibri" panose="020F0502020204030204" pitchFamily="34" charset="0"/>
              </a:rPr>
              <a:t>&lt;tên đăng nhập&gt;@&lt;địa chỉ máy chủ thư điện tử&gt;</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Tên đăng nhập: </a:t>
            </a:r>
            <a:r>
              <a:rPr lang="vi-VN" sz="2400" b="1">
                <a:latin typeface="Times New Roman" panose="02020603050405020304" pitchFamily="18" charset="0"/>
                <a:ea typeface="Calibri" panose="020F0502020204030204" pitchFamily="34" charset="0"/>
              </a:rPr>
              <a:t>Do người sử dụng tự chọn khi đăng kí tài khoản thư điện tử</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Địa chỉ máy chủ thư điện tử: </a:t>
            </a:r>
            <a:r>
              <a:rPr lang="vi-VN" sz="2400" b="1">
                <a:latin typeface="Times New Roman" panose="02020603050405020304" pitchFamily="18" charset="0"/>
                <a:ea typeface="Calibri" panose="020F0502020204030204" pitchFamily="34" charset="0"/>
              </a:rPr>
              <a:t>Do nhà cung cấp dịch vụ quy định</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Mật khẩu: </a:t>
            </a:r>
            <a:r>
              <a:rPr lang="vi-VN" sz="2400" b="1">
                <a:latin typeface="Times New Roman" panose="02020603050405020304" pitchFamily="18" charset="0"/>
                <a:ea typeface="Calibri" panose="020F0502020204030204" pitchFamily="34" charset="0"/>
              </a:rPr>
              <a:t>Do người sử dụng tự chọn khi đăng kí.</a:t>
            </a:r>
          </a:p>
        </p:txBody>
      </p:sp>
      <p:sp>
        <p:nvSpPr>
          <p:cNvPr id="9"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98993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40037243"/>
              </p:ext>
            </p:extLst>
          </p:nvPr>
        </p:nvGraphicFramePr>
        <p:xfrm>
          <a:off x="2050718" y="2357537"/>
          <a:ext cx="8771896" cy="2635012"/>
        </p:xfrm>
        <a:graphic>
          <a:graphicData uri="http://schemas.openxmlformats.org/presentationml/2006/ole">
            <mc:AlternateContent xmlns:mc="http://schemas.openxmlformats.org/markup-compatibility/2006">
              <mc:Choice xmlns:v="urn:schemas-microsoft-com:vml" Requires="v">
                <p:oleObj spid="_x0000_s4382" name="Bitmap Image" r:id="rId3" imgW="6552381" imgH="1800476" progId="Paint.Picture">
                  <p:embed/>
                </p:oleObj>
              </mc:Choice>
              <mc:Fallback>
                <p:oleObj name="Bitmap Image" r:id="rId3" imgW="6552381" imgH="180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18" y="2357537"/>
                        <a:ext cx="8771896" cy="2635012"/>
                      </a:xfrm>
                      <a:prstGeom prst="rect">
                        <a:avLst/>
                      </a:prstGeom>
                      <a:noFill/>
                    </p:spPr>
                  </p:pic>
                </p:oleObj>
              </mc:Fallback>
            </mc:AlternateContent>
          </a:graphicData>
        </a:graphic>
      </p:graphicFrame>
      <p:sp>
        <p:nvSpPr>
          <p:cNvPr id="5" name="TextBox 4"/>
          <p:cNvSpPr txBox="1"/>
          <p:nvPr/>
        </p:nvSpPr>
        <p:spPr>
          <a:xfrm>
            <a:off x="1750134" y="953290"/>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64212" y="1834317"/>
            <a:ext cx="10544909"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đôi</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vở Bài tập</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sp>
        <p:nvSpPr>
          <p:cNvPr id="8"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1635" y="2007743"/>
            <a:ext cx="10353820" cy="3200876"/>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1. </a:t>
            </a:r>
            <a:r>
              <a:rPr lang="pt-BR" sz="3200" b="1" smtClean="0">
                <a:solidFill>
                  <a:srgbClr val="002060"/>
                </a:solidFill>
                <a:latin typeface="Times New Roman" panose="02020603050405020304" pitchFamily="18" charset="0"/>
                <a:ea typeface="Calibri" panose="020F0502020204030204" pitchFamily="34" charset="0"/>
              </a:rPr>
              <a:t>Dịch </a:t>
            </a:r>
            <a:r>
              <a:rPr lang="pt-BR" sz="3200" b="1">
                <a:solidFill>
                  <a:srgbClr val="002060"/>
                </a:solidFill>
                <a:latin typeface="Times New Roman" panose="02020603050405020304" pitchFamily="18" charset="0"/>
                <a:ea typeface="Calibri" panose="020F0502020204030204" pitchFamily="34" charset="0"/>
              </a:rPr>
              <a:t>vụ thư điện tử </a:t>
            </a:r>
            <a:r>
              <a:rPr lang="pt-BR" sz="3200">
                <a:latin typeface="Times New Roman" panose="02020603050405020304" pitchFamily="18" charset="0"/>
                <a:ea typeface="Calibri" panose="020F0502020204030204" pitchFamily="34" charset="0"/>
              </a:rPr>
              <a:t>là </a:t>
            </a:r>
            <a:r>
              <a:rPr lang="pt-BR" sz="3200">
                <a:solidFill>
                  <a:srgbClr val="000000"/>
                </a:solidFill>
                <a:latin typeface="Times New Roman" panose="02020603050405020304" pitchFamily="18" charset="0"/>
                <a:ea typeface="Calibri" panose="020F0502020204030204" pitchFamily="34" charset="0"/>
              </a:rPr>
              <a:t>dịch vụ cung cấp các chức năng để </a:t>
            </a:r>
            <a:r>
              <a:rPr lang="pt-BR" sz="3200" b="1">
                <a:solidFill>
                  <a:srgbClr val="002060"/>
                </a:solidFill>
                <a:latin typeface="Times New Roman" panose="02020603050405020304" pitchFamily="18" charset="0"/>
                <a:ea typeface="Calibri" panose="020F0502020204030204" pitchFamily="34" charset="0"/>
              </a:rPr>
              <a:t>soạn, gửi, nhận, chuyển tiếp, lưu trữ và quản lý</a:t>
            </a:r>
            <a:r>
              <a:rPr lang="pt-BR" sz="3200" b="1">
                <a:solidFill>
                  <a:srgbClr val="000000"/>
                </a:solidFill>
                <a:latin typeface="Times New Roman" panose="02020603050405020304" pitchFamily="18" charset="0"/>
                <a:ea typeface="Calibri" panose="020F0502020204030204" pitchFamily="34" charset="0"/>
              </a:rPr>
              <a:t> </a:t>
            </a:r>
            <a:r>
              <a:rPr lang="pt-BR" sz="3200">
                <a:solidFill>
                  <a:srgbClr val="000000"/>
                </a:solidFill>
                <a:latin typeface="Times New Roman" panose="02020603050405020304" pitchFamily="18" charset="0"/>
                <a:ea typeface="Calibri" panose="020F0502020204030204" pitchFamily="34" charset="0"/>
              </a:rPr>
              <a:t>thư điện tử cho người sử </a:t>
            </a:r>
            <a:r>
              <a:rPr lang="pt-BR" sz="3200" smtClean="0">
                <a:solidFill>
                  <a:srgbClr val="000000"/>
                </a:solidFill>
                <a:latin typeface="Times New Roman" panose="02020603050405020304" pitchFamily="18" charset="0"/>
                <a:ea typeface="Calibri" panose="020F0502020204030204" pitchFamily="34" charset="0"/>
              </a:rPr>
              <a:t>dụng.</a:t>
            </a:r>
            <a:endParaRPr lang="en-US" sz="3200" smtClean="0">
              <a:solidFill>
                <a:srgbClr val="0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2</a:t>
            </a:r>
            <a:r>
              <a:rPr lang="pt-BR" sz="3200" b="1">
                <a:latin typeface="Times New Roman" panose="02020603050405020304" pitchFamily="18" charset="0"/>
                <a:ea typeface="Calibri" panose="020F0502020204030204" pitchFamily="34" charset="0"/>
              </a:rPr>
              <a:t>. </a:t>
            </a:r>
            <a:r>
              <a:rPr lang="pt-BR" sz="3200">
                <a:solidFill>
                  <a:srgbClr val="FF0000"/>
                </a:solidFill>
                <a:latin typeface="Times New Roman" panose="02020603050405020304" pitchFamily="18" charset="0"/>
                <a:ea typeface="Calibri" panose="020F0502020204030204" pitchFamily="34" charset="0"/>
              </a:rPr>
              <a:t>Địa chỉ B là sai </a:t>
            </a:r>
            <a:r>
              <a:rPr lang="pt-BR" sz="3200">
                <a:latin typeface="Times New Roman" panose="02020603050405020304" pitchFamily="18" charset="0"/>
                <a:ea typeface="Calibri" panose="020F0502020204030204" pitchFamily="34" charset="0"/>
              </a:rPr>
              <a:t>vì thiếu </a:t>
            </a:r>
            <a:r>
              <a:rPr lang="pt-BR" sz="3200" b="1">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thừa dấu </a:t>
            </a:r>
            <a:r>
              <a:rPr lang="pt-BR" sz="3200">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nằm trước chữ “gmail” của tên.</a:t>
            </a:r>
            <a:endParaRPr lang="en-US" sz="3200"/>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5" name="Rectangle 4"/>
          <p:cNvSpPr/>
          <p:nvPr/>
        </p:nvSpPr>
        <p:spPr>
          <a:xfrm>
            <a:off x="5015769" y="856586"/>
            <a:ext cx="1585690" cy="631711"/>
          </a:xfrm>
          <a:prstGeom prst="rect">
            <a:avLst/>
          </a:prstGeom>
          <a:solidFill>
            <a:srgbClr val="92D050"/>
          </a:solidFill>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Đáp án:</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524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378" y="1628921"/>
            <a:ext cx="10353820" cy="4565352"/>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smtClean="0">
                <a:solidFill>
                  <a:srgbClr val="002060"/>
                </a:solidFill>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Trẻ vị thành niên muốn đăng kí tài khoản thư điện tử thì cần có sự đồng ý, trợ giúp và quản lí của bố mẹ (theo quy định của Google).</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4860" y="2947831"/>
            <a:ext cx="10636624" cy="2747576"/>
          </a:xfrm>
          <a:prstGeom prst="rect">
            <a:avLst/>
          </a:prstGeom>
        </p:spPr>
      </p:pic>
      <p:sp>
        <p:nvSpPr>
          <p:cNvPr id="9" name="Rectangle 8"/>
          <p:cNvSpPr/>
          <p:nvPr/>
        </p:nvSpPr>
        <p:spPr>
          <a:xfrm>
            <a:off x="4730433" y="1896084"/>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61598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6915" y="1079902"/>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sp>
        <p:nvSpPr>
          <p:cNvPr id="5" name="TextBox 4"/>
          <p:cNvSpPr txBox="1">
            <a:spLocks noChangeArrowheads="1"/>
          </p:cNvSpPr>
          <p:nvPr/>
        </p:nvSpPr>
        <p:spPr bwMode="auto">
          <a:xfrm>
            <a:off x="368682" y="2028617"/>
            <a:ext cx="1154947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a:solidFill>
                  <a:prstClr val="black"/>
                </a:solidFill>
              </a:rPr>
              <a:t>8</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bảng</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nhóm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trình</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bày</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53679" y="2800388"/>
            <a:ext cx="11057205" cy="2463533"/>
          </a:xfrm>
          <a:prstGeom prst="rect">
            <a:avLst/>
          </a:prstGeom>
          <a:noFill/>
          <a:ln>
            <a:noFill/>
          </a:ln>
        </p:spPr>
      </p:pic>
      <p:sp>
        <p:nvSpPr>
          <p:cNvPr id="9"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25810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5149974"/>
              </p:ext>
            </p:extLst>
          </p:nvPr>
        </p:nvGraphicFramePr>
        <p:xfrm>
          <a:off x="140675" y="1563197"/>
          <a:ext cx="11901269"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44808" y="801860"/>
            <a:ext cx="9293004" cy="523220"/>
          </a:xfrm>
          <a:prstGeom prst="rect">
            <a:avLst/>
          </a:prstGeom>
          <a:noFill/>
        </p:spPr>
        <p:txBody>
          <a:bodyPr wrap="square" rtlCol="0">
            <a:spAutoFit/>
          </a:bodyPr>
          <a:lstStyle/>
          <a:p>
            <a:pPr eaLnBrk="1" hangingPunct="1"/>
            <a:r>
              <a:rPr lang="en-US" altLang="en-US" sz="2800" b="1">
                <a:solidFill>
                  <a:srgbClr val="C00000"/>
                </a:solidFill>
                <a:latin typeface="Time New Roman"/>
                <a:cs typeface="Times New Roman" panose="02020603050405020304" pitchFamily="18" charset="0"/>
              </a:rPr>
              <a:t>2</a:t>
            </a:r>
            <a:r>
              <a:rPr lang="en-US" altLang="en-US" sz="2800" b="1" smtClean="0">
                <a:solidFill>
                  <a:srgbClr val="C00000"/>
                </a:solidFill>
                <a:latin typeface="Time New Roman"/>
                <a:cs typeface="Times New Roman" panose="02020603050405020304" pitchFamily="18" charset="0"/>
              </a:rPr>
              <a:t>./ Ưu điểm, nhược điểm dịch vụ thư điện tử</a:t>
            </a:r>
            <a:endParaRPr lang="en-US" altLang="en-US" sz="2800" b="1">
              <a:solidFill>
                <a:srgbClr val="C00000"/>
              </a:solidFill>
              <a:latin typeface="Time New Roman"/>
              <a:cs typeface="Times New Roman" panose="02020603050405020304" pitchFamily="18" charset="0"/>
            </a:endParaRPr>
          </a:p>
        </p:txBody>
      </p:sp>
      <p:sp>
        <p:nvSpPr>
          <p:cNvPr id="6"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98726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980749640"/>
              </p:ext>
            </p:extLst>
          </p:nvPr>
        </p:nvGraphicFramePr>
        <p:xfrm>
          <a:off x="436098" y="1067287"/>
          <a:ext cx="11338560" cy="1659988"/>
        </p:xfrm>
        <a:graphic>
          <a:graphicData uri="http://schemas.openxmlformats.org/presentationml/2006/ole">
            <mc:AlternateContent xmlns:mc="http://schemas.openxmlformats.org/markup-compatibility/2006">
              <mc:Choice xmlns:v="urn:schemas-microsoft-com:vml" Requires="v">
                <p:oleObj spid="_x0000_s7424" name="Bitmap Image" r:id="rId3" imgW="8438095" imgH="1047619" progId="Paint.Picture">
                  <p:embed/>
                </p:oleObj>
              </mc:Choice>
              <mc:Fallback>
                <p:oleObj name="Bitmap Image" r:id="rId3" imgW="8438095" imgH="104761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98" y="1067287"/>
                        <a:ext cx="11338560" cy="1659988"/>
                      </a:xfrm>
                      <a:prstGeom prst="rect">
                        <a:avLst/>
                      </a:prstGeom>
                      <a:noFill/>
                    </p:spPr>
                  </p:pic>
                </p:oleObj>
              </mc:Fallback>
            </mc:AlternateContent>
          </a:graphicData>
        </a:graphic>
      </p:graphicFrame>
      <p:sp>
        <p:nvSpPr>
          <p:cNvPr id="5" name="Rectangle 4"/>
          <p:cNvSpPr/>
          <p:nvPr/>
        </p:nvSpPr>
        <p:spPr>
          <a:xfrm>
            <a:off x="344658" y="2743199"/>
            <a:ext cx="11521440" cy="3656386"/>
          </a:xfrm>
          <a:prstGeom prst="rect">
            <a:avLst/>
          </a:prstGeom>
        </p:spPr>
        <p:txBody>
          <a:bodyPr wrap="square">
            <a:spAutoFit/>
          </a:bodyPr>
          <a:lstStyle/>
          <a:p>
            <a:pPr>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Ưu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0070C0"/>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a:solidFill>
                <a:srgbClr val="0070C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Nhược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a:latin typeface="Times New Roman" panose="02020603050405020304" pitchFamily="18" charset="0"/>
              <a:ea typeface="Calibri" panose="020F0502020204030204" pitchFamily="34" charset="0"/>
            </a:endParaRPr>
          </a:p>
        </p:txBody>
      </p:sp>
      <p:sp>
        <p:nvSpPr>
          <p:cNvPr id="6" name="Rectangle 5"/>
          <p:cNvSpPr/>
          <p:nvPr/>
        </p:nvSpPr>
        <p:spPr>
          <a:xfrm>
            <a:off x="344658" y="3287265"/>
            <a:ext cx="11338560" cy="1200329"/>
          </a:xfrm>
          <a:prstGeom prst="rect">
            <a:avLst/>
          </a:prstGeom>
        </p:spPr>
        <p:txBody>
          <a:bodyPr wrap="square">
            <a:spAutoFit/>
          </a:bodyPr>
          <a:lstStyle/>
          <a:p>
            <a:r>
              <a:rPr lang="pt-BR" sz="2400" b="1">
                <a:latin typeface="Times New Roman" panose="02020603050405020304" pitchFamily="18" charset="0"/>
                <a:ea typeface="Calibri" panose="020F0502020204030204" pitchFamily="34" charset="0"/>
              </a:rPr>
              <a:t>- </a:t>
            </a:r>
            <a:r>
              <a:rPr lang="pt-BR" sz="2400" b="1">
                <a:solidFill>
                  <a:srgbClr val="0070C0"/>
                </a:solidFill>
                <a:latin typeface="Times New Roman" panose="02020603050405020304" pitchFamily="18" charset="0"/>
                <a:ea typeface="Calibri" panose="020F0502020204030204" pitchFamily="34" charset="0"/>
              </a:rPr>
              <a:t>Dịch vụ thư điện tử </a:t>
            </a:r>
            <a:r>
              <a:rPr lang="pt-BR" sz="2400" b="1">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a:p>
        </p:txBody>
      </p:sp>
      <p:sp>
        <p:nvSpPr>
          <p:cNvPr id="9"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053674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strVal val="ppt_h"/>
                                          </p:val>
                                        </p:tav>
                                      </p:tavLst>
                                    </p:anim>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378" y="1628921"/>
            <a:ext cx="10353820" cy="3377335"/>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30433" y="1771855"/>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6" name="TextBox 5"/>
          <p:cNvSpPr txBox="1"/>
          <p:nvPr/>
        </p:nvSpPr>
        <p:spPr>
          <a:xfrm>
            <a:off x="1601418" y="952271"/>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09452" y="2403566"/>
            <a:ext cx="11038114" cy="2481943"/>
          </a:xfrm>
          <a:prstGeom prst="rect">
            <a:avLst/>
          </a:prstGeom>
        </p:spPr>
      </p:pic>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grpSp>
        <p:nvGrpSpPr>
          <p:cNvPr id="3" name="Group 79"/>
          <p:cNvGrpSpPr>
            <a:grpSpLocks/>
          </p:cNvGrpSpPr>
          <p:nvPr/>
        </p:nvGrpSpPr>
        <p:grpSpPr bwMode="auto">
          <a:xfrm>
            <a:off x="1593007" y="3088773"/>
            <a:ext cx="9084871" cy="774701"/>
            <a:chOff x="1263" y="1706"/>
            <a:chExt cx="3935"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75" y="1756"/>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Ưu, nhược điểm dịch vụ Thư </a:t>
              </a:r>
              <a:r>
                <a:rPr lang="en-US" altLang="en-US" sz="2800" b="1">
                  <a:solidFill>
                    <a:srgbClr val="C00000"/>
                  </a:solidFill>
                </a:rPr>
                <a:t>điện tử</a:t>
              </a: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611814" cy="744538"/>
            <a:chOff x="1248" y="1154"/>
            <a:chExt cx="292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68" y="1179"/>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Thư điện tử</a:t>
              </a:r>
              <a:endParaRPr lang="en-US" altLang="en-US" sz="2800" b="1">
                <a:solidFill>
                  <a:srgbClr val="C00000"/>
                </a:solidFill>
              </a:endParaRP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4"/>
            <a:ext cx="11906945" cy="1023939"/>
            <a:chOff x="1303" y="2282"/>
            <a:chExt cx="4523" cy="645"/>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729" y="2326"/>
              <a:ext cx="409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a:solidFill>
                    <a:srgbClr val="C00000"/>
                  </a:solidFill>
                </a:rPr>
                <a:t>Đăng ký tài khoản, đăng nhập, đăng xuất và gửi </a:t>
              </a:r>
              <a:r>
                <a:rPr lang="en-US" altLang="en-US" sz="2800" b="1" smtClean="0">
                  <a:solidFill>
                    <a:srgbClr val="C00000"/>
                  </a:solidFill>
                </a:rPr>
                <a:t>T</a:t>
              </a:r>
              <a:r>
                <a:rPr lang="vi-VN" altLang="en-US" sz="2800" b="1" smtClean="0">
                  <a:solidFill>
                    <a:srgbClr val="C00000"/>
                  </a:solidFill>
                </a:rPr>
                <a:t>hư </a:t>
              </a:r>
              <a:r>
                <a:rPr lang="vi-VN" altLang="en-US" sz="2800" b="1">
                  <a:solidFill>
                    <a:srgbClr val="C00000"/>
                  </a:solidFill>
                </a:rPr>
                <a:t>điện tử</a:t>
              </a:r>
              <a:endParaRPr lang="en-US" altLang="en-US" sz="2800" b="1">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352" y="1145375"/>
            <a:ext cx="12379880"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a:t>
            </a:r>
            <a:r>
              <a:rPr lang="vi-VN" altLang="en-US" sz="3200" b="1" smtClean="0">
                <a:solidFill>
                  <a:srgbClr val="C00000"/>
                </a:solidFill>
                <a:latin typeface="Time New Roman"/>
                <a:cs typeface="Times New Roman" panose="02020603050405020304" pitchFamily="18" charset="0"/>
              </a:rPr>
              <a:t>và </a:t>
            </a:r>
            <a:r>
              <a:rPr lang="vi-VN" altLang="en-US" sz="3200" b="1">
                <a:solidFill>
                  <a:srgbClr val="C00000"/>
                </a:solidFill>
                <a:latin typeface="Time New Roman"/>
                <a:cs typeface="Times New Roman" panose="02020603050405020304" pitchFamily="18" charset="0"/>
              </a:rPr>
              <a:t>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
        <p:nvSpPr>
          <p:cNvPr id="10" name="TextBox 9"/>
          <p:cNvSpPr txBox="1">
            <a:spLocks noChangeArrowheads="1"/>
          </p:cNvSpPr>
          <p:nvPr/>
        </p:nvSpPr>
        <p:spPr bwMode="auto">
          <a:xfrm>
            <a:off x="1080012" y="3267560"/>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1: </a:t>
            </a:r>
            <a:r>
              <a:rPr lang="vi-VN" sz="2800" b="1" smtClean="0">
                <a:latin typeface="Times New Roman" panose="02020603050405020304" pitchFamily="18" charset="0"/>
                <a:ea typeface="VNI-Times"/>
                <a:cs typeface="Times New Roman" panose="02020603050405020304" pitchFamily="18" charset="0"/>
              </a:rPr>
              <a:t>Để </a:t>
            </a:r>
            <a:r>
              <a:rPr lang="vi-VN" sz="2800" b="1">
                <a:latin typeface="Times New Roman" panose="02020603050405020304" pitchFamily="18" charset="0"/>
                <a:ea typeface="VNI-Times"/>
                <a:cs typeface="Times New Roman" panose="02020603050405020304" pitchFamily="18" charset="0"/>
              </a:rPr>
              <a:t>tạo tài khoản thư điện tử em thực hiện như thế nào?</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8" name="Rectangle 7"/>
          <p:cNvSpPr/>
          <p:nvPr/>
        </p:nvSpPr>
        <p:spPr>
          <a:xfrm>
            <a:off x="5756515" y="685823"/>
            <a:ext cx="2260555" cy="584775"/>
          </a:xfrm>
          <a:prstGeom prst="rect">
            <a:avLst/>
          </a:prstGeom>
        </p:spPr>
        <p:txBody>
          <a:bodyPr wrap="none">
            <a:spAutoFit/>
          </a:bodyPr>
          <a:lstStyle/>
          <a:p>
            <a:r>
              <a:rPr lang="en-US" sz="3200" b="1" smtClean="0">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Thực </a:t>
            </a:r>
            <a:r>
              <a:rPr lang="en-US" sz="3200" b="1">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hành</a:t>
            </a:r>
            <a:endParaRPr lang="en-US" sz="320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362869" y="1068580"/>
            <a:ext cx="12831365"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6176" y="1632564"/>
            <a:ext cx="4475905"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i="1">
                <a:solidFill>
                  <a:srgbClr val="C00000"/>
                </a:solidFill>
                <a:latin typeface="Times New Roman" panose="02020603050405020304" pitchFamily="18" charset="0"/>
                <a:ea typeface="Times New Roman" panose="02020603050405020304" pitchFamily="18" charset="0"/>
              </a:rPr>
              <a:t>a. Tạo tài khoản thư điện </a:t>
            </a:r>
            <a:r>
              <a:rPr lang="pt-BR" sz="2800" b="1" i="1" smtClean="0">
                <a:solidFill>
                  <a:srgbClr val="C00000"/>
                </a:solidFill>
                <a:latin typeface="Times New Roman" panose="02020603050405020304" pitchFamily="18" charset="0"/>
                <a:ea typeface="Times New Roman" panose="02020603050405020304" pitchFamily="18" charset="0"/>
              </a:rPr>
              <a:t>tử:</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38944" y="2118766"/>
            <a:ext cx="7067696" cy="4744184"/>
          </a:xfrm>
          <a:prstGeom prst="rect">
            <a:avLst/>
          </a:prstGeom>
        </p:spPr>
        <p:txBody>
          <a:bodyPr wrap="square">
            <a:spAutoFit/>
          </a:bodyPr>
          <a:lstStyle/>
          <a:p>
            <a:pPr>
              <a:spcBef>
                <a:spcPts val="600"/>
              </a:spcBef>
              <a:spcAft>
                <a:spcPts val="600"/>
              </a:spcAft>
            </a:pPr>
            <a:r>
              <a:rPr lang="pt-BR"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3"/>
              </a:rPr>
              <a:t>mail.google.com</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pt-BR" sz="2400" b="1">
                <a:latin typeface="Times New Roman" panose="02020603050405020304" pitchFamily="18" charset="0"/>
                <a:ea typeface="Calibri" panose="020F0502020204030204" pitchFamily="34" charset="0"/>
              </a:rPr>
              <a:t>Bước 2: Nháy chuột vào nút Tạo tài khoản</a:t>
            </a:r>
            <a:endParaRPr lang="en-US" sz="2400" b="1">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a:latin typeface="Times New Roman" panose="02020603050405020304" pitchFamily="18" charset="0"/>
                <a:ea typeface="Calibri" panose="020F0502020204030204" pitchFamily="34" charset="0"/>
              </a:rPr>
              <a:t>Bước 3: Nhập đầy đủ thông tin vào các dòng trên cửa sổ theo hướng </a:t>
            </a:r>
            <a:r>
              <a:rPr lang="pt-BR" sz="2400" b="1" smtClean="0">
                <a:latin typeface="Times New Roman" panose="02020603050405020304" pitchFamily="18" charset="0"/>
                <a:ea typeface="Calibri" panose="020F0502020204030204" pitchFamily="34" charset="0"/>
              </a:rPr>
              <a:t>dẫn</a:t>
            </a:r>
          </a:p>
          <a:p>
            <a:pPr>
              <a:spcBef>
                <a:spcPts val="600"/>
              </a:spcBef>
              <a:spcAft>
                <a:spcPts val="600"/>
              </a:spcAft>
              <a:tabLst>
                <a:tab pos="180340" algn="l"/>
                <a:tab pos="1710690" algn="l"/>
                <a:tab pos="3330575" algn="l"/>
                <a:tab pos="4951095" algn="l"/>
              </a:tabLst>
            </a:pPr>
            <a:r>
              <a:rPr lang="en-US" sz="2400" b="1" smtClean="0">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4: Nháy chuột vào nút Tiếp theo</a:t>
            </a:r>
          </a:p>
          <a:p>
            <a:pPr>
              <a:spcBef>
                <a:spcPts val="600"/>
              </a:spcBef>
              <a:spcAft>
                <a:spcPts val="600"/>
              </a:spcAft>
            </a:pPr>
            <a:r>
              <a:rPr lang="en-US" sz="2400" b="1">
                <a:latin typeface="Times New Roman" panose="02020603050405020304" pitchFamily="18" charset="0"/>
                <a:ea typeface="Calibri" panose="020F0502020204030204" pitchFamily="34" charset="0"/>
              </a:rPr>
              <a:t>Bước 5: Xác nhận số điện thoại (nếu có)</a:t>
            </a:r>
          </a:p>
          <a:p>
            <a:pPr>
              <a:spcBef>
                <a:spcPts val="600"/>
              </a:spcBef>
              <a:spcAft>
                <a:spcPts val="600"/>
              </a:spcAft>
            </a:pPr>
            <a:r>
              <a:rPr lang="en-US" sz="2400" b="1">
                <a:latin typeface="Times New Roman" panose="02020603050405020304" pitchFamily="18" charset="0"/>
                <a:ea typeface="Calibri" panose="020F0502020204030204" pitchFamily="34" charset="0"/>
              </a:rPr>
              <a:t>Bước 6: Thực hiện theo hướng dẫn</a:t>
            </a:r>
          </a:p>
          <a:p>
            <a:r>
              <a:rPr lang="en-US" sz="2400" b="1">
                <a:latin typeface="Times New Roman" panose="02020603050405020304" pitchFamily="18" charset="0"/>
                <a:ea typeface="Calibri" panose="020F0502020204030204" pitchFamily="34" charset="0"/>
              </a:rPr>
              <a:t>Bước 7: Cuối cùng xuất hiện thông </a:t>
            </a:r>
            <a:r>
              <a:rPr lang="en-US" sz="2400" b="1" smtClean="0">
                <a:latin typeface="Times New Roman" panose="02020603050405020304" pitchFamily="18" charset="0"/>
                <a:ea typeface="Calibri" panose="020F0502020204030204" pitchFamily="34" charset="0"/>
              </a:rPr>
              <a:t>báo</a:t>
            </a:r>
          </a:p>
          <a:p>
            <a:r>
              <a:rPr lang="en-US"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                    </a:t>
            </a:r>
            <a:r>
              <a:rPr lang="en-US" sz="2400" b="1">
                <a:latin typeface="Times New Roman" panose="02020603050405020304" pitchFamily="18" charset="0"/>
                <a:ea typeface="Calibri" panose="020F0502020204030204" pitchFamily="34" charset="0"/>
              </a:rPr>
              <a:t>Chào mừng bạn!</a:t>
            </a:r>
            <a:endParaRPr lang="en-US" sz="2400" b="1"/>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spid="_x0000_s12384" name="Bitmap Image" r:id="rId4" imgW="3524742" imgH="4076190" progId="Paint.Picture">
                  <p:embed/>
                </p:oleObj>
              </mc:Choice>
              <mc:Fallback>
                <p:oleObj name="Bitmap Image" r:id="rId4" imgW="3524742" imgH="4076190" progId="Paint.Picture">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anim calcmode="lin" valueType="num">
                                      <p:cBhvr>
                                        <p:cTn id="6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6">
                                            <p:txEl>
                                              <p:pRg st="7" end="7"/>
                                            </p:txEl>
                                          </p:spTgt>
                                        </p:tgtEl>
                                        <p:attrNameLst>
                                          <p:attrName>style.visibility</p:attrName>
                                        </p:attrNameLst>
                                      </p:cBhvr>
                                      <p:to>
                                        <p:strVal val="visible"/>
                                      </p:to>
                                    </p:set>
                                    <p:animEffect transition="in" filter="fade">
                                      <p:cBhvr>
                                        <p:cTn id="74" dur="500"/>
                                        <p:tgtEl>
                                          <p:spTgt spid="6">
                                            <p:txEl>
                                              <p:pRg st="7" end="7"/>
                                            </p:txEl>
                                          </p:spTgt>
                                        </p:tgtEl>
                                      </p:cBhvr>
                                    </p:animEffect>
                                    <p:anim calcmode="lin" valueType="num">
                                      <p:cBhvr>
                                        <p:cTn id="7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6"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nodePh="1">
                                  <p:stCondLst>
                                    <p:cond delay="0"/>
                                  </p:stCondLst>
                                  <p:endCondLst>
                                    <p:cond evt="begin" delay="0">
                                      <p:tn val="79"/>
                                    </p:cond>
                                  </p:end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693" y="1114598"/>
            <a:ext cx="12492318"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10" name="TextBox 9"/>
          <p:cNvSpPr txBox="1">
            <a:spLocks noChangeArrowheads="1"/>
          </p:cNvSpPr>
          <p:nvPr/>
        </p:nvSpPr>
        <p:spPr bwMode="auto">
          <a:xfrm>
            <a:off x="209003" y="3267560"/>
            <a:ext cx="11760926"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2: </a:t>
            </a:r>
            <a:r>
              <a:rPr lang="vi-VN" sz="2800" b="1" smtClean="0">
                <a:latin typeface="Times New Roman" panose="02020603050405020304" pitchFamily="18" charset="0"/>
                <a:ea typeface="VNI-Times"/>
                <a:cs typeface="Times New Roman" panose="02020603050405020304" pitchFamily="18" charset="0"/>
              </a:rPr>
              <a:t>Các </a:t>
            </a:r>
            <a:r>
              <a:rPr lang="vi-VN" sz="2800" b="1">
                <a:latin typeface="Times New Roman" panose="02020603050405020304" pitchFamily="18" charset="0"/>
                <a:ea typeface="VNI-Times"/>
                <a:cs typeface="Times New Roman" panose="02020603050405020304" pitchFamily="18" charset="0"/>
              </a:rPr>
              <a:t>bước đăng nhập hộp thư điện tử, xem nội dung thư, đăng </a:t>
            </a:r>
            <a:r>
              <a:rPr lang="vi-VN" sz="2800" b="1" smtClean="0">
                <a:latin typeface="Times New Roman" panose="02020603050405020304" pitchFamily="18" charset="0"/>
                <a:ea typeface="VNI-Times"/>
                <a:cs typeface="Times New Roman" panose="02020603050405020304" pitchFamily="18" charset="0"/>
              </a:rPr>
              <a:t>xuất</a:t>
            </a:r>
            <a:r>
              <a:rPr lang="en-US"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TextBox 5"/>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08193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160330" y="1078031"/>
            <a:ext cx="12384741"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28855" y="1824032"/>
            <a:ext cx="908453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177961" y="2409757"/>
            <a:ext cx="7237513" cy="4998291"/>
          </a:xfrm>
          <a:prstGeom prst="rect">
            <a:avLst/>
          </a:prstGeom>
        </p:spPr>
        <p:txBody>
          <a:bodyPr wrap="square">
            <a:spAutoFit/>
          </a:bodyPr>
          <a:lstStyle/>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1: Truy cập vào trang </a:t>
            </a:r>
            <a:r>
              <a:rPr lang="pt-BR" sz="2400" b="1" smtClean="0">
                <a:latin typeface="Times New Roman" panose="02020603050405020304" pitchFamily="18" charset="0"/>
                <a:ea typeface="Calibri" panose="020F0502020204030204" pitchFamily="34" charset="0"/>
                <a:hlinkClick r:id="rId2"/>
              </a:rPr>
              <a:t>mail.google.com</a:t>
            </a:r>
            <a:r>
              <a:rPr lang="pt-BR" sz="2400" b="1" smtClean="0">
                <a:latin typeface="Times New Roman" panose="02020603050405020304" pitchFamily="18" charset="0"/>
                <a:ea typeface="Calibri" panose="020F0502020204030204" pitchFamily="34" charset="0"/>
              </a:rPr>
              <a:t> </a:t>
            </a:r>
            <a:r>
              <a:rPr lang="pt-BR" sz="2400" b="1">
                <a:latin typeface="Times New Roman" panose="02020603050405020304" pitchFamily="18" charset="0"/>
                <a:ea typeface="Calibri" panose="020F0502020204030204" pitchFamily="34" charset="0"/>
              </a:rPr>
              <a:t>đ</a:t>
            </a:r>
            <a:r>
              <a:rPr lang="vi-VN" sz="2400" b="1">
                <a:latin typeface="Times New Roman" panose="02020603050405020304" pitchFamily="18" charset="0"/>
                <a:ea typeface="Calibri" panose="020F0502020204030204" pitchFamily="34" charset="0"/>
              </a:rPr>
              <a:t>ăng nhập vào hộp </a:t>
            </a:r>
            <a:r>
              <a:rPr lang="vi-VN" sz="2400" b="1" smtClean="0">
                <a:latin typeface="Times New Roman" panose="02020603050405020304" pitchFamily="18" charset="0"/>
                <a:ea typeface="Calibri" panose="020F0502020204030204" pitchFamily="34" charset="0"/>
              </a:rPr>
              <a:t>thư</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2: </a:t>
            </a:r>
            <a:r>
              <a:rPr lang="en-US" smtClean="0"/>
              <a:t> </a:t>
            </a:r>
            <a:r>
              <a:rPr lang="en-US" sz="2400" b="1">
                <a:latin typeface="Times New Roman" panose="02020603050405020304" pitchFamily="18" charset="0"/>
                <a:ea typeface="Calibri" panose="020F0502020204030204" pitchFamily="34" charset="0"/>
              </a:rPr>
              <a:t>Gõ tên đăng nhập vào ô Email or phone rồi </a:t>
            </a:r>
            <a:r>
              <a:rPr lang="en-US" sz="2400" b="1" smtClean="0">
                <a:latin typeface="Times New Roman" panose="02020603050405020304" pitchFamily="18" charset="0"/>
                <a:ea typeface="Calibri" panose="020F0502020204030204" pitchFamily="34" charset="0"/>
              </a:rPr>
              <a:t>nhấn Next hoặc </a:t>
            </a:r>
            <a:r>
              <a:rPr lang="en-US" sz="2400" b="1">
                <a:latin typeface="Times New Roman" panose="02020603050405020304" pitchFamily="18" charset="0"/>
                <a:ea typeface="Calibri" panose="020F0502020204030204" pitchFamily="34" charset="0"/>
              </a:rPr>
              <a:t>Enter.</a:t>
            </a:r>
          </a:p>
          <a:p>
            <a:r>
              <a:rPr lang="en-US" sz="2400" b="1">
                <a:latin typeface="Times New Roman" panose="02020603050405020304" pitchFamily="18" charset="0"/>
                <a:ea typeface="Calibri" panose="020F0502020204030204" pitchFamily="34" charset="0"/>
              </a:rPr>
              <a:t>Bước 3: Gõ mật khẩu vào ô Enter Your Password</a:t>
            </a:r>
            <a:r>
              <a:rPr lang="en-US" sz="2400" b="1" smtClean="0">
                <a:latin typeface="Times New Roman" panose="02020603050405020304" pitchFamily="18" charset="0"/>
                <a:ea typeface="Calibri" panose="020F0502020204030204" pitchFamily="34" charset="0"/>
              </a:rPr>
              <a:t>.</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a:latin typeface="Times New Roman" panose="02020603050405020304" pitchFamily="18" charset="0"/>
                <a:ea typeface="Calibri" panose="020F0502020204030204" pitchFamily="34" charset="0"/>
              </a:rPr>
              <a:t>Bước 5: Nháy chuột vào nút Đăng xuất để ra khỏi hộp thư điện tử</a:t>
            </a:r>
          </a:p>
          <a:p>
            <a:pPr>
              <a:spcBef>
                <a:spcPts val="600"/>
              </a:spcBef>
              <a:spcAft>
                <a:spcPts val="600"/>
              </a:spcAft>
            </a:pPr>
            <a:endParaRPr lang="en-US" sz="2400" b="1">
              <a:solidFill>
                <a:srgbClr val="FFC000"/>
              </a:solidFill>
            </a:endParaRPr>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y-thuyet-su-dung-thu-dien-tu-3"/>
          <p:cNvPicPr/>
          <p:nvPr/>
        </p:nvPicPr>
        <p:blipFill>
          <a:blip r:embed="rId3" cstate="print"/>
          <a:srcRect/>
          <a:stretch>
            <a:fillRect/>
          </a:stretch>
        </p:blipFill>
        <p:spPr bwMode="auto">
          <a:xfrm>
            <a:off x="7947212" y="2849077"/>
            <a:ext cx="4128248" cy="3887900"/>
          </a:xfrm>
          <a:prstGeom prst="rect">
            <a:avLst/>
          </a:prstGeom>
          <a:noFill/>
          <a:ln w="9525">
            <a:noFill/>
            <a:miter lim="800000"/>
            <a:headEnd/>
            <a:tailEnd/>
          </a:ln>
        </p:spPr>
      </p:pic>
      <p:pic>
        <p:nvPicPr>
          <p:cNvPr id="9" name="Picture 8" descr="ly-thuyet-su-dung-thu-dien-tu-4"/>
          <p:cNvPicPr/>
          <p:nvPr/>
        </p:nvPicPr>
        <p:blipFill>
          <a:blip r:embed="rId4"/>
          <a:srcRect/>
          <a:stretch>
            <a:fillRect/>
          </a:stretch>
        </p:blipFill>
        <p:spPr bwMode="auto">
          <a:xfrm>
            <a:off x="7947212" y="2827708"/>
            <a:ext cx="4128247" cy="3909270"/>
          </a:xfrm>
          <a:prstGeom prst="rect">
            <a:avLst/>
          </a:prstGeom>
          <a:noFill/>
          <a:ln w="9525">
            <a:noFill/>
            <a:miter lim="800000"/>
            <a:headEnd/>
            <a:tailEnd/>
          </a:ln>
        </p:spPr>
      </p:pic>
      <p:pic>
        <p:nvPicPr>
          <p:cNvPr id="10" name="Picture 9" descr="Screenshot_4"/>
          <p:cNvPicPr/>
          <p:nvPr/>
        </p:nvPicPr>
        <p:blipFill>
          <a:blip r:embed="rId5"/>
          <a:srcRect/>
          <a:stretch>
            <a:fillRect/>
          </a:stretch>
        </p:blipFill>
        <p:spPr bwMode="auto">
          <a:xfrm>
            <a:off x="7651376" y="2754948"/>
            <a:ext cx="4540624" cy="3161758"/>
          </a:xfrm>
          <a:prstGeom prst="rect">
            <a:avLst/>
          </a:prstGeom>
          <a:noFill/>
          <a:ln w="9525">
            <a:noFill/>
            <a:miter lim="800000"/>
            <a:headEnd/>
            <a:tailEnd/>
          </a:ln>
        </p:spPr>
      </p:pic>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5" presetID="23" presetClass="exit" presetSubtype="32" fill="hold" nodeType="with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set>
                                      <p:cBhvr>
                                        <p:cTn id="48" dur="1" fill="hold">
                                          <p:stCondLst>
                                            <p:cond delay="499"/>
                                          </p:stCondLst>
                                        </p:cTn>
                                        <p:tgtEl>
                                          <p:spTgt spid="8"/>
                                        </p:tgtEl>
                                        <p:attrNameLst>
                                          <p:attrName>style.visibility</p:attrName>
                                        </p:attrNameLst>
                                      </p:cBhvr>
                                      <p:to>
                                        <p:strVal val="hidden"/>
                                      </p:to>
                                    </p:set>
                                  </p:childTnLst>
                                </p:cTn>
                              </p:par>
                              <p:par>
                                <p:cTn id="49" presetID="6" presetClass="entr" presetSubtype="16"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fade">
                                      <p:cBhvr>
                                        <p:cTn id="56" dur="1000"/>
                                        <p:tgtEl>
                                          <p:spTgt spid="6">
                                            <p:txEl>
                                              <p:pRg st="3" end="3"/>
                                            </p:txEl>
                                          </p:spTgt>
                                        </p:tgtEl>
                                      </p:cBhvr>
                                    </p:animEffect>
                                    <p:anim calcmode="lin" valueType="num">
                                      <p:cBhvr>
                                        <p:cTn id="5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9" presetID="23" presetClass="exit" presetSubtype="32" fill="hold" nodeType="withEffect">
                                  <p:stCondLst>
                                    <p:cond delay="0"/>
                                  </p:stCondLst>
                                  <p:childTnLst>
                                    <p:anim calcmode="lin" valueType="num">
                                      <p:cBhvr>
                                        <p:cTn id="60" dur="500"/>
                                        <p:tgtEl>
                                          <p:spTgt spid="9"/>
                                        </p:tgtEl>
                                        <p:attrNameLst>
                                          <p:attrName>ppt_w</p:attrName>
                                        </p:attrNameLst>
                                      </p:cBhvr>
                                      <p:tavLst>
                                        <p:tav tm="0">
                                          <p:val>
                                            <p:strVal val="ppt_w"/>
                                          </p:val>
                                        </p:tav>
                                        <p:tav tm="100000">
                                          <p:val>
                                            <p:fltVal val="0"/>
                                          </p:val>
                                        </p:tav>
                                      </p:tavLst>
                                    </p:anim>
                                    <p:anim calcmode="lin" valueType="num">
                                      <p:cBhvr>
                                        <p:cTn id="61" dur="500"/>
                                        <p:tgtEl>
                                          <p:spTgt spid="9"/>
                                        </p:tgtEl>
                                        <p:attrNameLst>
                                          <p:attrName>ppt_h</p:attrName>
                                        </p:attrNameLst>
                                      </p:cBhvr>
                                      <p:tavLst>
                                        <p:tav tm="0">
                                          <p:val>
                                            <p:strVal val="ppt_h"/>
                                          </p:val>
                                        </p:tav>
                                        <p:tav tm="100000">
                                          <p:val>
                                            <p:fltVal val="0"/>
                                          </p:val>
                                        </p:tav>
                                      </p:tavLst>
                                    </p:anim>
                                    <p:set>
                                      <p:cBhvr>
                                        <p:cTn id="62" dur="1" fill="hold">
                                          <p:stCondLst>
                                            <p:cond delay="499"/>
                                          </p:stCondLst>
                                        </p:cTn>
                                        <p:tgtEl>
                                          <p:spTgt spid="9"/>
                                        </p:tgtEl>
                                        <p:attrNameLst>
                                          <p:attrName>style.visibility</p:attrName>
                                        </p:attrNameLst>
                                      </p:cBhvr>
                                      <p:to>
                                        <p:strVal val="hidden"/>
                                      </p:to>
                                    </p:set>
                                  </p:childTnLst>
                                </p:cTn>
                              </p:par>
                              <p:par>
                                <p:cTn id="63" presetID="6" presetClass="entr" presetSubtype="16"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circle(in)">
                                      <p:cBhvr>
                                        <p:cTn id="65" dur="2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Effect transition="in" filter="fade">
                                      <p:cBhvr>
                                        <p:cTn id="70" dur="1000"/>
                                        <p:tgtEl>
                                          <p:spTgt spid="6">
                                            <p:txEl>
                                              <p:pRg st="4" end="4"/>
                                            </p:txEl>
                                          </p:spTgt>
                                        </p:tgtEl>
                                      </p:cBhvr>
                                    </p:animEffect>
                                    <p:anim calcmode="lin" valueType="num">
                                      <p:cBhvr>
                                        <p:cTn id="7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1"/>
      <p:bldP spid="6"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59" y="1064085"/>
            <a:ext cx="12304059"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a:spLocks noChangeArrowheads="1"/>
          </p:cNvSpPr>
          <p:nvPr/>
        </p:nvSpPr>
        <p:spPr bwMode="auto">
          <a:xfrm>
            <a:off x="1444562" y="3149641"/>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3: </a:t>
            </a:r>
            <a:r>
              <a:rPr lang="vi-VN" sz="2800" b="1">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i="1">
              <a:solidFill>
                <a:prstClr val="black"/>
              </a:solidFill>
            </a:endParaRPr>
          </a:p>
        </p:txBody>
      </p:sp>
      <p:sp>
        <p:nvSpPr>
          <p:cNvPr id="11"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4126772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612" y="1047708"/>
            <a:ext cx="12290612"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4560" y="1922194"/>
            <a:ext cx="4163319"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c. Soạn thư mới và gửi thư</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0" y="2623812"/>
            <a:ext cx="5878285" cy="3447098"/>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Nháy chuột vào </a:t>
            </a:r>
            <a:r>
              <a:rPr lang="en-US" sz="2400" b="1" smtClean="0">
                <a:latin typeface="Times New Roman" panose="02020603050405020304" pitchFamily="18" charset="0"/>
                <a:ea typeface="Calibri" panose="020F0502020204030204" pitchFamily="34" charset="0"/>
              </a:rPr>
              <a:t>nút lệnh</a:t>
            </a:r>
            <a:r>
              <a:rPr lang="vi-VN" sz="2400" b="1" smtClean="0">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soạn thư </a:t>
            </a:r>
            <a:r>
              <a:rPr lang="en-US" sz="2400" b="1" smtClean="0">
                <a:latin typeface="Times New Roman" panose="02020603050405020304" pitchFamily="18" charset="0"/>
                <a:ea typeface="Calibri" panose="020F0502020204030204" pitchFamily="34" charset="0"/>
              </a:rPr>
              <a:t> </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vi-VN" sz="2400" b="1" smtClean="0">
                <a:latin typeface="Times New Roman" panose="02020603050405020304" pitchFamily="18" charset="0"/>
                <a:ea typeface="Calibri" panose="020F0502020204030204" pitchFamily="34" charset="0"/>
              </a:rPr>
              <a:t>2:</a:t>
            </a:r>
            <a:r>
              <a:rPr lang="en-US" sz="2400" b="1">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địa chỉ gmail, yahoo, … trong ô người nhận</a:t>
            </a:r>
            <a:r>
              <a:rPr lang="en-US" sz="2400" b="1" smtClean="0">
                <a:latin typeface="Times New Roman" panose="02020603050405020304" pitchFamily="18" charset="0"/>
                <a:ea typeface="Calibri" panose="020F0502020204030204" pitchFamily="34" charset="0"/>
              </a:rPr>
              <a:t> </a:t>
            </a: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3</a:t>
            </a:r>
            <a:r>
              <a:rPr lang="vi-VN" sz="2400" b="1" smtClean="0">
                <a:latin typeface="Times New Roman" panose="02020603050405020304" pitchFamily="18" charset="0"/>
                <a:ea typeface="Calibri" panose="020F0502020204030204" pitchFamily="34" charset="0"/>
              </a:rPr>
              <a:t>:</a:t>
            </a:r>
            <a:r>
              <a:rPr lang="en-US" sz="2400" b="1" smtClean="0">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a:t>
            </a:r>
            <a:r>
              <a:rPr lang="vi-VN" sz="2400" b="1">
                <a:latin typeface="Times New Roman" panose="02020603050405020304" pitchFamily="18" charset="0"/>
                <a:ea typeface="Calibri" panose="020F0502020204030204" pitchFamily="34" charset="0"/>
              </a:rPr>
              <a:t>tiêu đề thư trong ô Chủ </a:t>
            </a:r>
            <a:r>
              <a:rPr lang="vi-VN" sz="2400" b="1" smtClean="0">
                <a:latin typeface="Times New Roman" panose="02020603050405020304" pitchFamily="18" charset="0"/>
                <a:ea typeface="Calibri" panose="020F0502020204030204" pitchFamily="34" charset="0"/>
              </a:rPr>
              <a:t>đề</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4</a:t>
            </a:r>
            <a:r>
              <a:rPr lang="vi-VN" sz="2400" b="1">
                <a:latin typeface="Times New Roman" panose="02020603050405020304" pitchFamily="18" charset="0"/>
                <a:ea typeface="Calibri" panose="020F0502020204030204" pitchFamily="34" charset="0"/>
              </a:rPr>
              <a:t>: Nhập nội dung thư </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5</a:t>
            </a:r>
            <a:r>
              <a:rPr lang="vi-VN"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Gửi </a:t>
            </a:r>
            <a:r>
              <a:rPr lang="en-US" sz="2400" b="1">
                <a:latin typeface="Times New Roman" panose="02020603050405020304" pitchFamily="18" charset="0"/>
                <a:ea typeface="Calibri" panose="020F0502020204030204" pitchFamily="34" charset="0"/>
              </a:rPr>
              <a:t>kèm tệp (nếu có)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6</a:t>
            </a:r>
            <a:r>
              <a:rPr lang="vi-VN" sz="2400" b="1" smtClean="0">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021976" y="2204322"/>
            <a:ext cx="6170024" cy="4233927"/>
          </a:xfrm>
          <a:prstGeom prst="rect">
            <a:avLst/>
          </a:prstGeom>
          <a:noFill/>
          <a:ln w="9525">
            <a:noFill/>
            <a:miter lim="800000"/>
            <a:headEnd/>
            <a:tailEnd/>
          </a:ln>
        </p:spPr>
      </p:pic>
      <p:sp>
        <p:nvSpPr>
          <p:cNvPr id="15"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Thực hành</a:t>
            </a:r>
            <a:endParaRPr lang="en-US">
              <a:solidFill>
                <a:schemeClr val="accent6">
                  <a:lumMod val="20000"/>
                  <a:lumOff val="80000"/>
                </a:schemeClr>
              </a:solidFill>
            </a:endParaRP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 calcmode="lin" valueType="num">
                                      <p:cBhvr additive="base">
                                        <p:cTn id="5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 calcmode="lin" valueType="num">
                                      <p:cBhvr additive="base">
                                        <p:cTn id="5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spid="_x0000_s10923" name="Bitmap Image" r:id="rId3" imgW="628571" imgH="619211" progId="Paint.Picture">
                  <p:embed/>
                </p:oleObj>
              </mc:Choice>
              <mc:Fallback>
                <p:oleObj name="Bitmap Image" r:id="rId3" imgW="628571"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spid="_x0000_s10924" name="Bitmap Image" r:id="rId5" imgW="628571" imgH="619211" progId="Paint.Picture">
                  <p:embed/>
                </p:oleObj>
              </mc:Choice>
              <mc:Fallback>
                <p:oleObj name="Bitmap Image" r:id="rId5"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spid="_x0000_s10925" name="Bitmap Image" r:id="rId6" imgW="628571" imgH="619211" progId="Paint.Picture">
                  <p:embed/>
                </p:oleObj>
              </mc:Choice>
              <mc:Fallback>
                <p:oleObj name="Bitmap Image" r:id="rId6"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p:cNvSpPr txBox="1"/>
          <p:nvPr/>
        </p:nvSpPr>
        <p:spPr>
          <a:xfrm>
            <a:off x="2283829" y="3306157"/>
            <a:ext cx="470000" cy="707886"/>
          </a:xfrm>
          <a:prstGeom prst="rect">
            <a:avLst/>
          </a:prstGeom>
          <a:solidFill>
            <a:srgbClr val="00B0F0"/>
          </a:solidFill>
        </p:spPr>
        <p:txBody>
          <a:bodyPr wrap="none" rtlCol="0">
            <a:spAutoFit/>
          </a:bodyPr>
          <a:lstStyle/>
          <a:p>
            <a:r>
              <a:rPr lang="en-US" sz="4000" b="1" smtClean="0">
                <a:solidFill>
                  <a:srgbClr val="FF0000"/>
                </a:solidFill>
              </a:rPr>
              <a:t>1</a:t>
            </a:r>
            <a:endParaRPr lang="en-US" sz="4000" b="1">
              <a:solidFill>
                <a:srgbClr val="FF0000"/>
              </a:solidFill>
            </a:endParaRPr>
          </a:p>
        </p:txBody>
      </p:sp>
      <p:sp>
        <p:nvSpPr>
          <p:cNvPr id="19" name="TextBox 18"/>
          <p:cNvSpPr txBox="1"/>
          <p:nvPr/>
        </p:nvSpPr>
        <p:spPr>
          <a:xfrm>
            <a:off x="4995831" y="3301838"/>
            <a:ext cx="470000" cy="707886"/>
          </a:xfrm>
          <a:prstGeom prst="rect">
            <a:avLst/>
          </a:prstGeom>
          <a:solidFill>
            <a:srgbClr val="00B0F0"/>
          </a:solidFill>
        </p:spPr>
        <p:txBody>
          <a:bodyPr wrap="none" rtlCol="0">
            <a:spAutoFit/>
          </a:bodyPr>
          <a:lstStyle/>
          <a:p>
            <a:r>
              <a:rPr lang="en-US" sz="4000" b="1">
                <a:solidFill>
                  <a:srgbClr val="FF0000"/>
                </a:solidFill>
              </a:rPr>
              <a:t>2</a:t>
            </a:r>
          </a:p>
        </p:txBody>
      </p:sp>
      <p:sp>
        <p:nvSpPr>
          <p:cNvPr id="20" name="TextBox 19"/>
          <p:cNvSpPr txBox="1"/>
          <p:nvPr/>
        </p:nvSpPr>
        <p:spPr>
          <a:xfrm>
            <a:off x="7727265" y="3341385"/>
            <a:ext cx="470000" cy="707886"/>
          </a:xfrm>
          <a:prstGeom prst="rect">
            <a:avLst/>
          </a:prstGeom>
          <a:solidFill>
            <a:srgbClr val="00B0F0"/>
          </a:solidFill>
        </p:spPr>
        <p:txBody>
          <a:bodyPr wrap="none" rtlCol="0">
            <a:spAutoFit/>
          </a:bodyPr>
          <a:lstStyle/>
          <a:p>
            <a:r>
              <a:rPr lang="en-US" sz="4000" b="1">
                <a:solidFill>
                  <a:srgbClr val="FF0000"/>
                </a:solidFill>
              </a:rPr>
              <a:t>3</a:t>
            </a:r>
          </a:p>
        </p:txBody>
      </p:sp>
      <p:sp>
        <p:nvSpPr>
          <p:cNvPr id="21"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2" name="TextBox 21"/>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9030806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1000"/>
                                        <p:tgtEl>
                                          <p:spTgt spid="22"/>
                                        </p:tgtEl>
                                      </p:cBhvr>
                                    </p:animEffect>
                                  </p:childTnLst>
                                </p:cTn>
                              </p:par>
                              <p:par>
                                <p:cTn id="14" presetID="45" presetClass="entr" presetSubtype="0" repeatCount="200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anim calcmode="lin" valueType="num">
                                      <p:cBhvr>
                                        <p:cTn id="17" dur="2000" fill="hold"/>
                                        <p:tgtEl>
                                          <p:spTgt spid="18"/>
                                        </p:tgtEl>
                                        <p:attrNameLst>
                                          <p:attrName>ppt_w</p:attrName>
                                        </p:attrNameLst>
                                      </p:cBhvr>
                                      <p:tavLst>
                                        <p:tav tm="0" fmla="#ppt_w*sin(2.5*pi*$)">
                                          <p:val>
                                            <p:fltVal val="0"/>
                                          </p:val>
                                        </p:tav>
                                        <p:tav tm="100000">
                                          <p:val>
                                            <p:fltVal val="1"/>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childTnLst>
                                </p:cTn>
                              </p:par>
                              <p:par>
                                <p:cTn id="19" presetID="45" presetClass="entr" presetSubtype="0" repeatCount="2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ppt_w</p:attrName>
                                        </p:attrNameLst>
                                      </p:cBhvr>
                                      <p:tavLst>
                                        <p:tav tm="0" fmla="#ppt_w*sin(2.5*pi*$)">
                                          <p:val>
                                            <p:fltVal val="0"/>
                                          </p:val>
                                        </p:tav>
                                        <p:tav tm="100000">
                                          <p:val>
                                            <p:fltVal val="1"/>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childTnLst>
                                </p:cTn>
                              </p:par>
                              <p:par>
                                <p:cTn id="24" presetID="45" presetClass="entr" presetSubtype="0" repeatCount="200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anim calcmode="lin" valueType="num">
                                      <p:cBhvr>
                                        <p:cTn id="27" dur="2000" fill="hold"/>
                                        <p:tgtEl>
                                          <p:spTgt spid="19"/>
                                        </p:tgtEl>
                                        <p:attrNameLst>
                                          <p:attrName>ppt_w</p:attrName>
                                        </p:attrNameLst>
                                      </p:cBhvr>
                                      <p:tavLst>
                                        <p:tav tm="0" fmla="#ppt_w*sin(2.5*pi*$)">
                                          <p:val>
                                            <p:fltVal val="0"/>
                                          </p:val>
                                        </p:tav>
                                        <p:tav tm="100000">
                                          <p:val>
                                            <p:fltVal val="1"/>
                                          </p:val>
                                        </p:tav>
                                      </p:tavLst>
                                    </p:anim>
                                    <p:anim calcmode="lin" valueType="num">
                                      <p:cBhvr>
                                        <p:cTn id="28" dur="2000" fill="hold"/>
                                        <p:tgtEl>
                                          <p:spTgt spid="19"/>
                                        </p:tgtEl>
                                        <p:attrNameLst>
                                          <p:attrName>ppt_h</p:attrName>
                                        </p:attrNameLst>
                                      </p:cBhvr>
                                      <p:tavLst>
                                        <p:tav tm="0">
                                          <p:val>
                                            <p:strVal val="#ppt_h"/>
                                          </p:val>
                                        </p:tav>
                                        <p:tav tm="100000">
                                          <p:val>
                                            <p:strVal val="#ppt_h"/>
                                          </p:val>
                                        </p:tav>
                                      </p:tavLst>
                                    </p:anim>
                                  </p:childTnLst>
                                </p:cTn>
                              </p:par>
                              <p:par>
                                <p:cTn id="29" presetID="45" presetClass="entr" presetSubtype="0" repeatCount="200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repeatCount="200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000"/>
                                        <p:tgtEl>
                                          <p:spTgt spid="20"/>
                                        </p:tgtEl>
                                      </p:cBhvr>
                                    </p:animEffect>
                                    <p:anim calcmode="lin" valueType="num">
                                      <p:cBhvr>
                                        <p:cTn id="37" dur="2000" fill="hold"/>
                                        <p:tgtEl>
                                          <p:spTgt spid="20"/>
                                        </p:tgtEl>
                                        <p:attrNameLst>
                                          <p:attrName>ppt_w</p:attrName>
                                        </p:attrNameLst>
                                      </p:cBhvr>
                                      <p:tavLst>
                                        <p:tav tm="0" fmla="#ppt_w*sin(2.5*pi*$)">
                                          <p:val>
                                            <p:fltVal val="0"/>
                                          </p:val>
                                        </p:tav>
                                        <p:tav tm="100000">
                                          <p:val>
                                            <p:fltVal val="1"/>
                                          </p:val>
                                        </p:tav>
                                      </p:tavLst>
                                    </p:anim>
                                    <p:anim calcmode="lin" valueType="num">
                                      <p:cBhvr>
                                        <p:cTn id="38" dur="2000" fill="hold"/>
                                        <p:tgtEl>
                                          <p:spTgt spid="20"/>
                                        </p:tgtEl>
                                        <p:attrNameLst>
                                          <p:attrName>ppt_h</p:attrName>
                                        </p:attrNameLst>
                                      </p:cBhvr>
                                      <p:tavLst>
                                        <p:tav tm="0">
                                          <p:val>
                                            <p:strVal val="#ppt_h"/>
                                          </p:val>
                                        </p:tav>
                                        <p:tav tm="100000">
                                          <p:val>
                                            <p:strVal val="#ppt_h"/>
                                          </p:val>
                                        </p:tav>
                                      </p:tavLst>
                                    </p:anim>
                                  </p:childTnLst>
                                </p:cTn>
                              </p:par>
                              <p:par>
                                <p:cTn id="39" presetID="45" presetClass="entr" presetSubtype="0" repeatCount="2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anim calcmode="lin" valueType="num">
                                      <p:cBhvr>
                                        <p:cTn id="42" dur="2000" fill="hold"/>
                                        <p:tgtEl>
                                          <p:spTgt spid="17"/>
                                        </p:tgtEl>
                                        <p:attrNameLst>
                                          <p:attrName>ppt_w</p:attrName>
                                        </p:attrNameLst>
                                      </p:cBhvr>
                                      <p:tavLst>
                                        <p:tav tm="0" fmla="#ppt_w*sin(2.5*pi*$)">
                                          <p:val>
                                            <p:fltVal val="0"/>
                                          </p:val>
                                        </p:tav>
                                        <p:tav tm="100000">
                                          <p:val>
                                            <p:fltVal val="1"/>
                                          </p:val>
                                        </p:tav>
                                      </p:tavLst>
                                    </p:anim>
                                    <p:anim calcmode="lin" valueType="num">
                                      <p:cBhvr>
                                        <p:cTn id="4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Không đồng thời gửi được cho nhiều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C. </a:t>
            </a:r>
            <a:r>
              <a:rPr lang="vi-VN" sz="3200" b="1">
                <a:solidFill>
                  <a:srgbClr val="0070C0"/>
                </a:solidFill>
                <a:latin typeface="Times New Roman" panose="02020603050405020304" pitchFamily="18" charset="0"/>
                <a:cs typeface="Times New Roman" panose="02020603050405020304" pitchFamily="18" charset="0"/>
              </a:rPr>
              <a:t>Phải phòng tránh virut, thư rác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vi-VN" sz="3200" b="1">
                <a:solidFill>
                  <a:srgbClr val="0070C0"/>
                </a:solidFill>
                <a:latin typeface="Times New Roman" panose="02020603050405020304" pitchFamily="18" charset="0"/>
                <a:cs typeface="Times New Roman" panose="02020603050405020304" pitchFamily="18" charset="0"/>
              </a:rPr>
              <a:t>Thời </a:t>
            </a:r>
            <a:r>
              <a:rPr lang="vi-VN" sz="3200" b="1" smtClean="0">
                <a:solidFill>
                  <a:srgbClr val="0070C0"/>
                </a:solidFill>
                <a:latin typeface="Times New Roman" panose="02020603050405020304" pitchFamily="18" charset="0"/>
                <a:cs typeface="Times New Roman" panose="02020603050405020304" pitchFamily="18" charset="0"/>
              </a:rPr>
              <a:t>gian</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smtClean="0">
                <a:solidFill>
                  <a:srgbClr val="0070C0"/>
                </a:solidFill>
                <a:latin typeface="Times New Roman" panose="02020603050405020304" pitchFamily="18" charset="0"/>
                <a:cs typeface="Times New Roman" panose="02020603050405020304" pitchFamily="18" charset="0"/>
              </a:rPr>
              <a:t>gửi </a:t>
            </a:r>
            <a:r>
              <a:rPr lang="vi-VN" sz="3200" b="1">
                <a:solidFill>
                  <a:srgbClr val="0070C0"/>
                </a:solidFill>
                <a:latin typeface="Times New Roman" panose="02020603050405020304" pitchFamily="18" charset="0"/>
                <a:cs typeface="Times New Roman" panose="02020603050405020304" pitchFamily="18" charset="0"/>
              </a:rPr>
              <a:t>thư lâu</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D. Chi phí </a:t>
            </a:r>
            <a:r>
              <a:rPr lang="en-US" sz="3200" b="1" smtClean="0">
                <a:solidFill>
                  <a:srgbClr val="0070C0"/>
                </a:solidFill>
                <a:latin typeface="Times New Roman" panose="02020603050405020304" pitchFamily="18" charset="0"/>
                <a:cs typeface="Times New Roman" panose="02020603050405020304" pitchFamily="18" charset="0"/>
              </a:rPr>
              <a:t>thấp</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smtClean="0">
                <a:latin typeface="Times New Roman" panose="02020603050405020304" pitchFamily="18" charset="0"/>
                <a:cs typeface="Times New Roman" panose="02020603050405020304" pitchFamily="18" charset="0"/>
              </a:rPr>
              <a:t>Câu 1: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Thư </a:t>
            </a:r>
            <a:r>
              <a:rPr lang="vi-VN" sz="3600" b="1">
                <a:solidFill>
                  <a:schemeClr val="accent1">
                    <a:lumMod val="50000"/>
                  </a:schemeClr>
                </a:solidFill>
                <a:latin typeface="Times New Roman" panose="02020603050405020304" pitchFamily="18" charset="0"/>
                <a:cs typeface="Times New Roman" panose="02020603050405020304" pitchFamily="18" charset="0"/>
              </a:rPr>
              <a:t>điện tử có hạn chế nào dưới đây so với các phương thức gửi thư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khác</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r>
              <a:rPr lang="vi-VN" sz="3200" b="1" smtClean="0">
                <a:solidFill>
                  <a:srgbClr val="0070C0"/>
                </a:solidFill>
                <a:latin typeface="Times New Roman" panose="02020603050405020304" pitchFamily="18" charset="0"/>
                <a:cs typeface="Times New Roman" panose="02020603050405020304" pitchFamily="18" charset="0"/>
              </a:rPr>
              <a:t>.</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Không </a:t>
            </a:r>
            <a:r>
              <a:rPr lang="en-US" sz="3200" b="1" smtClean="0">
                <a:solidFill>
                  <a:srgbClr val="0070C0"/>
                </a:solidFill>
                <a:latin typeface="Times New Roman" panose="02020603050405020304" pitchFamily="18" charset="0"/>
                <a:cs typeface="Times New Roman" panose="02020603050405020304" pitchFamily="18" charset="0"/>
              </a:rPr>
              <a:t>thể mở được. Một người chỉ được mở duy nhất một thư điện tử.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a:t>
            </a:r>
            <a:r>
              <a:rPr lang="en-US" smtClean="0"/>
              <a:t>: </a:t>
            </a:r>
            <a:r>
              <a:rPr lang="vi-VN" smtClean="0"/>
              <a:t>Một </a:t>
            </a:r>
            <a:r>
              <a:rPr lang="vi-VN"/>
              <a:t>người có thể mở được nhiều tài khoản thư điện tử không?</a:t>
            </a:r>
            <a:endParaRPr lang="en-US"/>
          </a:p>
        </p:txBody>
      </p:sp>
    </p:spTree>
    <p:custDataLst>
      <p:tags r:id="rId2"/>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A. </a:t>
            </a:r>
            <a:r>
              <a:rPr lang="en-US" sz="3200" b="1">
                <a:solidFill>
                  <a:srgbClr val="0070C0"/>
                </a:solidFill>
                <a:latin typeface="Times New Roman" panose="02020603050405020304" pitchFamily="18" charset="0"/>
                <a:cs typeface="Times New Roman" panose="02020603050405020304" pitchFamily="18" charset="0"/>
              </a:rPr>
              <a:t>Họ và tên</a:t>
            </a: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C</a:t>
            </a:r>
            <a:r>
              <a:rPr lang="en-US" sz="3200" b="1" smtClean="0">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Địa chỉ </a:t>
            </a:r>
            <a:r>
              <a:rPr lang="en-US" sz="3200" b="1" smtClean="0">
                <a:solidFill>
                  <a:srgbClr val="0070C0"/>
                </a:solidFill>
                <a:latin typeface="Times New Roman" panose="02020603050405020304" pitchFamily="18" charset="0"/>
                <a:cs typeface="Times New Roman" panose="02020603050405020304" pitchFamily="18" charset="0"/>
              </a:rPr>
              <a:t>nhà</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D</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Hộp thư của phụ huynh</a:t>
            </a:r>
            <a:r>
              <a:rPr lang="en-US" sz="3200" b="1">
                <a:solidFill>
                  <a:srgbClr val="0070C0"/>
                </a:solidFill>
                <a:latin typeface="Times New Roman" panose="02020603050405020304" pitchFamily="18" charset="0"/>
                <a:cs typeface="Times New Roman" panose="02020603050405020304" pitchFamily="18" charset="0"/>
              </a:rPr>
              <a:t> </a:t>
            </a:r>
            <a:r>
              <a:rPr lang="en-US" sz="3200" b="1" smtClean="0">
                <a:solidFill>
                  <a:srgbClr val="0070C0"/>
                </a:solidFill>
                <a:latin typeface="Times New Roman" panose="02020603050405020304" pitchFamily="18" charset="0"/>
                <a:cs typeface="Times New Roman" panose="02020603050405020304" pitchFamily="18" charset="0"/>
              </a:rPr>
              <a:t> </a:t>
            </a:r>
            <a:endParaRPr lang="en-US" sz="3200" b="1">
              <a:solidFill>
                <a:srgbClr val="0070C0"/>
              </a:solidFill>
              <a:latin typeface="Times New Roman" panose="02020603050405020304" pitchFamily="18" charset="0"/>
              <a:cs typeface="Times New Roman" panose="02020603050405020304" pitchFamily="18" charset="0"/>
            </a:endParaRP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Ngày </a:t>
            </a:r>
            <a:r>
              <a:rPr lang="en-US" sz="3200" b="1" smtClean="0">
                <a:solidFill>
                  <a:srgbClr val="0070C0"/>
                </a:solidFill>
                <a:latin typeface="Times New Roman" panose="02020603050405020304" pitchFamily="18" charset="0"/>
                <a:cs typeface="Times New Roman" panose="02020603050405020304" pitchFamily="18" charset="0"/>
              </a:rPr>
              <a:t>sinh</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a:t>
            </a:r>
            <a:r>
              <a:rPr lang="en-US" sz="3600" b="1" smtClean="0">
                <a:latin typeface="Times New Roman" panose="02020603050405020304" pitchFamily="18" charset="0"/>
                <a:cs typeface="Times New Roman" panose="02020603050405020304" pitchFamily="18" charset="0"/>
              </a:rPr>
              <a:t>3: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Khi </a:t>
            </a:r>
            <a:r>
              <a:rPr lang="vi-VN" sz="3600" b="1">
                <a:solidFill>
                  <a:schemeClr val="accent1">
                    <a:lumMod val="50000"/>
                  </a:schemeClr>
                </a:solidFill>
                <a:latin typeface="Times New Roman" panose="02020603050405020304" pitchFamily="18" charset="0"/>
                <a:cs typeface="Times New Roman" panose="02020603050405020304" pitchFamily="18" charset="0"/>
              </a:rPr>
              <a:t>tạo tài khoản thư điện tử em không cần khai báo gì?</a:t>
            </a:r>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blipFill>
            <a:blip r:embed="rId2"/>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Rectangle 5"/>
          <p:cNvSpPr/>
          <p:nvPr/>
        </p:nvSpPr>
        <p:spPr>
          <a:xfrm>
            <a:off x="2746586" y="936085"/>
            <a:ext cx="6767381"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87615" y="4335708"/>
            <a:ext cx="449580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a:endCxn id="51" idx="2"/>
          </p:cNvCxnSpPr>
          <p:nvPr/>
        </p:nvCxnSpPr>
        <p:spPr>
          <a:xfrm flipV="1">
            <a:off x="4068745" y="3693822"/>
            <a:ext cx="3286908" cy="45886"/>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2724390" y="1013090"/>
            <a:ext cx="6767381"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020336" y="906373"/>
            <a:ext cx="6765839"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31099" y="1918014"/>
            <a:ext cx="17290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b="1" kern="0">
                <a:solidFill>
                  <a:srgbClr val="002060"/>
                </a:solidFill>
                <a:latin typeface="Times New Roman" pitchFamily="18" charset="0"/>
                <a:cs typeface="Times New Roman" pitchFamily="18" charset="0"/>
              </a:rPr>
              <a:t>KHỞI ĐỘNG</a:t>
            </a:r>
          </a:p>
        </p:txBody>
      </p:sp>
      <p:sp>
        <p:nvSpPr>
          <p:cNvPr id="51" name="TextBox 50"/>
          <p:cNvSpPr txBox="1"/>
          <p:nvPr/>
        </p:nvSpPr>
        <p:spPr>
          <a:xfrm>
            <a:off x="3968702" y="3293712"/>
            <a:ext cx="6773902" cy="400110"/>
          </a:xfrm>
          <a:prstGeom prst="rect">
            <a:avLst/>
          </a:prstGeom>
          <a:noFill/>
        </p:spPr>
        <p:txBody>
          <a:bodyPr wrap="square" rtlCol="0">
            <a:spAutoFit/>
          </a:bodyPr>
          <a:lstStyle/>
          <a:p>
            <a:pPr defTabSz="685800" eaLnBrk="1" fontAlgn="auto" hangingPunct="1">
              <a:spcBef>
                <a:spcPts val="0"/>
              </a:spcBef>
              <a:spcAft>
                <a:spcPts val="0"/>
              </a:spcAft>
              <a:defRPr/>
            </a:pPr>
            <a:r>
              <a:rPr lang="en-US" sz="2000" b="1">
                <a:solidFill>
                  <a:srgbClr val="0070C0"/>
                </a:solidFill>
                <a:latin typeface="Time New Roman"/>
                <a:cs typeface="+mn-cs"/>
              </a:rPr>
              <a:t>  </a:t>
            </a:r>
            <a:r>
              <a:rPr lang="en-US" sz="2000" b="1">
                <a:solidFill>
                  <a:srgbClr val="0070C0"/>
                </a:solidFill>
                <a:latin typeface="Time New Roman"/>
                <a:cs typeface="Tiffany" pitchFamily="18" charset="0"/>
              </a:rPr>
              <a:t> </a:t>
            </a:r>
            <a:r>
              <a:rPr lang="en-US" sz="2000" b="1" smtClean="0">
                <a:solidFill>
                  <a:srgbClr val="0070C0"/>
                </a:solidFill>
                <a:latin typeface="Time New Roman"/>
                <a:cs typeface="Tiffany" pitchFamily="18" charset="0"/>
              </a:rPr>
              <a:t>Thư điện tử</a:t>
            </a:r>
            <a:endParaRPr lang="nl-NL" sz="2000" b="1">
              <a:solidFill>
                <a:srgbClr val="0070C0"/>
              </a:solidFill>
              <a:latin typeface="Time New Roman"/>
            </a:endParaRPr>
          </a:p>
        </p:txBody>
      </p:sp>
      <p:sp>
        <p:nvSpPr>
          <p:cNvPr id="54" name="Oval 53"/>
          <p:cNvSpPr/>
          <p:nvPr/>
        </p:nvSpPr>
        <p:spPr>
          <a:xfrm>
            <a:off x="3357637" y="187505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55" name="TextBox 54"/>
          <p:cNvSpPr txBox="1"/>
          <p:nvPr/>
        </p:nvSpPr>
        <p:spPr>
          <a:xfrm>
            <a:off x="4524595" y="2602165"/>
            <a:ext cx="32566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HÌNH THÀNH KIẾN THỨC</a:t>
            </a:r>
          </a:p>
        </p:txBody>
      </p:sp>
      <p:sp>
        <p:nvSpPr>
          <p:cNvPr id="58" name="Oval 57"/>
          <p:cNvSpPr/>
          <p:nvPr/>
        </p:nvSpPr>
        <p:spPr>
          <a:xfrm>
            <a:off x="3356992" y="255271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
        <p:nvSpPr>
          <p:cNvPr id="62" name="TextBox 61"/>
          <p:cNvSpPr txBox="1"/>
          <p:nvPr/>
        </p:nvSpPr>
        <p:spPr>
          <a:xfrm>
            <a:off x="3329898" y="3250426"/>
            <a:ext cx="65432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1</a:t>
            </a:r>
            <a:r>
              <a:rPr lang="en-US" sz="20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746268" y="3890439"/>
            <a:ext cx="4618147" cy="707886"/>
          </a:xfrm>
          <a:prstGeom prst="rect">
            <a:avLst/>
          </a:prstGeom>
          <a:noFill/>
        </p:spPr>
        <p:txBody>
          <a:bodyPr wrap="square" rtlCol="0">
            <a:spAutoFit/>
          </a:bodyPr>
          <a:lstStyle/>
          <a:p>
            <a:pPr defTabSz="685800" eaLnBrk="1" fontAlgn="auto" hangingPunct="1">
              <a:spcBef>
                <a:spcPts val="0"/>
              </a:spcBef>
              <a:spcAft>
                <a:spcPts val="0"/>
              </a:spcAft>
              <a:defRPr/>
            </a:pPr>
            <a:r>
              <a:rPr lang="nl-NL" sz="2000" b="1" smtClean="0">
                <a:solidFill>
                  <a:srgbClr val="0070C0"/>
                </a:solidFill>
                <a:latin typeface="Time New Roman"/>
              </a:rPr>
              <a:t>Ưu điểm, nhược điểm thư điện tử</a:t>
            </a:r>
            <a:endParaRPr lang="nl-NL" sz="2000" b="1">
              <a:solidFill>
                <a:srgbClr val="0070C0"/>
              </a:solidFill>
              <a:latin typeface="Time New Roman"/>
            </a:endParaRPr>
          </a:p>
          <a:p>
            <a:pPr defTabSz="685800" eaLnBrk="1" fontAlgn="auto" hangingPunct="1">
              <a:spcBef>
                <a:spcPts val="0"/>
              </a:spcBef>
              <a:spcAft>
                <a:spcPts val="0"/>
              </a:spcAft>
              <a:defRPr/>
            </a:pPr>
            <a:endParaRPr lang="en-US" sz="2000" b="1">
              <a:solidFill>
                <a:srgbClr val="0070C0"/>
              </a:solidFill>
              <a:latin typeface="Time New Roman"/>
            </a:endParaRPr>
          </a:p>
        </p:txBody>
      </p:sp>
      <p:sp>
        <p:nvSpPr>
          <p:cNvPr id="67" name="TextBox 66"/>
          <p:cNvSpPr txBox="1"/>
          <p:nvPr/>
        </p:nvSpPr>
        <p:spPr>
          <a:xfrm>
            <a:off x="2950069" y="3813074"/>
            <a:ext cx="759658"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2.</a:t>
            </a:r>
            <a:endParaRPr lang="en-US" sz="2400" b="1">
              <a:solidFill>
                <a:srgbClr val="8064A2">
                  <a:lumMod val="50000"/>
                </a:srgbClr>
              </a:solidFill>
              <a:latin typeface="Times New Roman" pitchFamily="18" charset="0"/>
              <a:cs typeface="Times New Roman" pitchFamily="18" charset="0"/>
            </a:endParaRPr>
          </a:p>
        </p:txBody>
      </p:sp>
      <p:cxnSp>
        <p:nvCxnSpPr>
          <p:cNvPr id="68" name="Straight Connector 67"/>
          <p:cNvCxnSpPr/>
          <p:nvPr/>
        </p:nvCxnSpPr>
        <p:spPr>
          <a:xfrm>
            <a:off x="2994359" y="4919816"/>
            <a:ext cx="2855456"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3020336" y="4524630"/>
            <a:ext cx="9401436" cy="400110"/>
          </a:xfrm>
          <a:prstGeom prst="rect">
            <a:avLst/>
          </a:prstGeom>
          <a:noFill/>
        </p:spPr>
        <p:txBody>
          <a:bodyPr wrap="square" rtlCol="0">
            <a:spAutoFit/>
          </a:bodyPr>
          <a:lstStyle/>
          <a:p>
            <a:pPr defTabSz="342900" eaLnBrk="1" fontAlgn="auto" hangingPunct="1">
              <a:spcBef>
                <a:spcPts val="0"/>
              </a:spcBef>
              <a:spcAft>
                <a:spcPts val="0"/>
              </a:spcAft>
            </a:pPr>
            <a:r>
              <a:rPr lang="en-US" sz="2000" b="1" smtClean="0">
                <a:solidFill>
                  <a:srgbClr val="0070C0"/>
                </a:solidFill>
                <a:latin typeface="Time New Roman"/>
              </a:rPr>
              <a:t>Thực hành: đăng ký, đăng nhập, đăng xuất, gửi thư điện tử</a:t>
            </a:r>
            <a:endParaRPr lang="en-US" sz="2000" b="1">
              <a:solidFill>
                <a:srgbClr val="0070C0"/>
              </a:solidFill>
              <a:latin typeface="Time New Roman"/>
              <a:cs typeface="Tiffany" pitchFamily="18" charset="0"/>
            </a:endParaRPr>
          </a:p>
        </p:txBody>
      </p:sp>
      <p:sp>
        <p:nvSpPr>
          <p:cNvPr id="73" name="TextBox 72"/>
          <p:cNvSpPr txBox="1"/>
          <p:nvPr/>
        </p:nvSpPr>
        <p:spPr>
          <a:xfrm>
            <a:off x="2578179" y="4458151"/>
            <a:ext cx="75171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3.</a:t>
            </a:r>
            <a:endParaRPr lang="en-US" sz="2400" b="1">
              <a:solidFill>
                <a:srgbClr val="8064A2">
                  <a:lumMod val="50000"/>
                </a:srgbClr>
              </a:solidFill>
              <a:latin typeface="Times New Roman" pitchFamily="18" charset="0"/>
              <a:cs typeface="Times New Roman" pitchFamily="18" charset="0"/>
            </a:endParaRPr>
          </a:p>
        </p:txBody>
      </p:sp>
      <p:sp>
        <p:nvSpPr>
          <p:cNvPr id="75" name="TextBox 74"/>
          <p:cNvSpPr txBox="1"/>
          <p:nvPr/>
        </p:nvSpPr>
        <p:spPr>
          <a:xfrm>
            <a:off x="4325815" y="5728970"/>
            <a:ext cx="40293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VẬN DỤNG, TÌM TÒI SÁNG TẠO</a:t>
            </a:r>
          </a:p>
        </p:txBody>
      </p:sp>
      <p:sp>
        <p:nvSpPr>
          <p:cNvPr id="78" name="Oval 77"/>
          <p:cNvSpPr/>
          <p:nvPr/>
        </p:nvSpPr>
        <p:spPr>
          <a:xfrm>
            <a:off x="3418132" y="5669089"/>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
        <p:nvSpPr>
          <p:cNvPr id="81" name="TextBox 80"/>
          <p:cNvSpPr txBox="1"/>
          <p:nvPr/>
        </p:nvSpPr>
        <p:spPr>
          <a:xfrm>
            <a:off x="4325815" y="5156215"/>
            <a:ext cx="345545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LUYỆN TẬP, CỦNG CỐ</a:t>
            </a:r>
          </a:p>
        </p:txBody>
      </p:sp>
      <p:sp>
        <p:nvSpPr>
          <p:cNvPr id="84" name="Oval 83"/>
          <p:cNvSpPr/>
          <p:nvPr/>
        </p:nvSpPr>
        <p:spPr>
          <a:xfrm>
            <a:off x="3401927" y="5113661"/>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1000"/>
                                        <p:tgtEl>
                                          <p:spTgt spid="4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1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inVertical)">
                                      <p:cBhvr>
                                        <p:cTn id="31" dur="500"/>
                                        <p:tgtEl>
                                          <p:spTgt spid="5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down)">
                                      <p:cBhvr>
                                        <p:cTn id="34" dur="1000"/>
                                        <p:tgtEl>
                                          <p:spTgt spid="55"/>
                                        </p:tgtEl>
                                      </p:cBhvr>
                                    </p:animEffect>
                                  </p:childTnLst>
                                </p:cTn>
                              </p:par>
                              <p:par>
                                <p:cTn id="35" presetID="16" presetClass="entr" presetSubtype="2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arn(inVertical)">
                                      <p:cBhvr>
                                        <p:cTn id="37" dur="1000"/>
                                        <p:tgtEl>
                                          <p:spTgt spid="4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barn(inVertical)">
                                      <p:cBhvr>
                                        <p:cTn id="40" dur="1000"/>
                                        <p:tgtEl>
                                          <p:spTgt spid="6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1000"/>
                                        <p:tgtEl>
                                          <p:spTgt spid="51"/>
                                        </p:tgtEl>
                                      </p:cBhvr>
                                    </p:animEffect>
                                  </p:childTnLst>
                                </p:cTn>
                              </p:par>
                              <p:par>
                                <p:cTn id="44" presetID="16" presetClass="entr" presetSubtype="21"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1000"/>
                                        <p:tgtEl>
                                          <p:spTgt spid="4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ipe(down)">
                                      <p:cBhvr>
                                        <p:cTn id="49" dur="1000"/>
                                        <p:tgtEl>
                                          <p:spTgt spid="6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arn(inVertical)">
                                      <p:cBhvr>
                                        <p:cTn id="52" dur="1000"/>
                                        <p:tgtEl>
                                          <p:spTgt spid="63"/>
                                        </p:tgtEl>
                                      </p:cBhvr>
                                    </p:animEffect>
                                  </p:childTnLst>
                                </p:cTn>
                              </p:par>
                              <p:par>
                                <p:cTn id="53" presetID="16" presetClass="entr" presetSubtype="21"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barn(inVertical)">
                                      <p:cBhvr>
                                        <p:cTn id="55" dur="1000"/>
                                        <p:tgtEl>
                                          <p:spTgt spid="6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barn(inVertical)">
                                      <p:cBhvr>
                                        <p:cTn id="58" dur="1000"/>
                                        <p:tgtEl>
                                          <p:spTgt spid="6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barn(inVertical)">
                                      <p:cBhvr>
                                        <p:cTn id="61" dur="1000"/>
                                        <p:tgtEl>
                                          <p:spTgt spid="7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barn(inVertical)">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down)">
                                      <p:cBhvr>
                                        <p:cTn id="69" dur="10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barn(inVertical)">
                                      <p:cBhvr>
                                        <p:cTn id="74" dur="500"/>
                                        <p:tgtEl>
                                          <p:spTgt spid="7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wipe(down)">
                                      <p:cBhvr>
                                        <p:cTn id="7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9643" y="1909333"/>
            <a:ext cx="8583375" cy="631711"/>
          </a:xfrm>
          <a:prstGeom prst="rect">
            <a:avLst/>
          </a:prstGeom>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 luận nhóm đôi và trả lời vào PHT (1 phút)</a:t>
            </a:r>
            <a:endParaRPr lang="en-US" sz="3200" b="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3810440"/>
            <a:ext cx="979580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buFont typeface="+mj-lt"/>
              <a:buAutoNum type="alphaUcPeriod"/>
            </a:pPr>
            <a:r>
              <a:rPr lang="pt-BR" sz="2400" b="1" smtClean="0">
                <a:latin typeface="Time New Roman"/>
              </a:rPr>
              <a:t> Cơ </a:t>
            </a:r>
            <a:r>
              <a:rPr lang="pt-BR" sz="2400" b="1">
                <a:latin typeface="Time New Roman"/>
              </a:rPr>
              <a:t>hội đầu tư kiếm được tiền </a:t>
            </a:r>
            <a:r>
              <a:rPr lang="pt-BR" sz="2400" b="1" smtClean="0">
                <a:latin typeface="Time New Roman"/>
              </a:rPr>
              <a:t>hơn</a:t>
            </a:r>
            <a:endParaRPr lang="en-US" sz="2400" b="1">
              <a:latin typeface="Time New Roman"/>
            </a:endParaRPr>
          </a:p>
          <a:p>
            <a:pPr marL="457200" indent="-457200">
              <a:buFont typeface="+mj-lt"/>
              <a:buAutoNum type="alphaUcPeriod"/>
            </a:pPr>
            <a:r>
              <a:rPr lang="pt-BR" sz="2400" b="1" smtClean="0">
                <a:latin typeface="Time New Roman"/>
              </a:rPr>
              <a:t> Danh sách học sinh tham gia thi học sinh giỏi môn Tin học</a:t>
            </a:r>
            <a:endParaRPr lang="en-US" sz="2400" b="1" smtClean="0">
              <a:latin typeface="Time New Roman"/>
            </a:endParaRPr>
          </a:p>
          <a:p>
            <a:pPr marL="457200" indent="-457200">
              <a:buFont typeface="+mj-lt"/>
              <a:buAutoNum type="alphaUcPeriod"/>
            </a:pPr>
            <a:r>
              <a:rPr lang="pt-BR" sz="2400" b="1" smtClean="0">
                <a:latin typeface="Time New Roman"/>
              </a:rPr>
              <a:t> Quà tặng miễn phí, hãy nháy chuột nhanh</a:t>
            </a:r>
            <a:endParaRPr lang="en-US" sz="2400" b="1" smtClean="0">
              <a:latin typeface="Time New Roman"/>
            </a:endParaRPr>
          </a:p>
          <a:p>
            <a:pPr marL="457200" indent="-457200">
              <a:buFont typeface="+mj-lt"/>
              <a:buAutoNum type="alphaUcPeriod"/>
            </a:pPr>
            <a:r>
              <a:rPr lang="pt-BR" sz="2400" b="1" smtClean="0">
                <a:latin typeface="Time New Roman"/>
              </a:rPr>
              <a:t> Bạn đã trúng một chuyến đi miễn phí đến Mĩ</a:t>
            </a:r>
            <a:endParaRPr lang="en-US" sz="2400" b="1" smtClean="0">
              <a:latin typeface="Time New Roman"/>
            </a:endParaRPr>
          </a:p>
          <a:p>
            <a:pPr marL="457200" indent="-457200">
              <a:buFont typeface="+mj-lt"/>
              <a:buAutoNum type="alphaUcPeriod"/>
            </a:pPr>
            <a:r>
              <a:rPr lang="pt-BR" sz="2400" b="1" smtClean="0">
                <a:latin typeface="Time New Roman"/>
              </a:rPr>
              <a:t> Ảnh </a:t>
            </a:r>
            <a:r>
              <a:rPr lang="pt-BR" sz="2400" b="1">
                <a:latin typeface="Time New Roman"/>
              </a:rPr>
              <a:t>tập thể lớp 6A ngày khai trường</a:t>
            </a:r>
            <a:endParaRPr lang="en-US" sz="2400" b="1">
              <a:latin typeface="Time New Roman"/>
            </a:endParaRPr>
          </a:p>
          <a:p>
            <a:pPr marL="457200" indent="-457200">
              <a:buFont typeface="+mj-lt"/>
              <a:buAutoNum type="alphaUcPeriod"/>
            </a:pPr>
            <a:r>
              <a:rPr lang="pt-BR" sz="2400" b="1" smtClean="0">
                <a:latin typeface="Time New Roman"/>
              </a:rPr>
              <a:t> Khuyến </a:t>
            </a:r>
            <a:r>
              <a:rPr lang="pt-BR" sz="2400" b="1">
                <a:latin typeface="Time New Roman"/>
              </a:rPr>
              <a:t>mãi, ưu đãi giá rẻ cho bạn</a:t>
            </a:r>
            <a:endParaRPr lang="en-US" sz="2400" b="1">
              <a:latin typeface="Time New Roman"/>
            </a:endParaRPr>
          </a:p>
        </p:txBody>
      </p:sp>
      <p:sp>
        <p:nvSpPr>
          <p:cNvPr id="3" name="Rectangle 2"/>
          <p:cNvSpPr/>
          <p:nvPr/>
        </p:nvSpPr>
        <p:spPr>
          <a:xfrm>
            <a:off x="860864" y="2738672"/>
            <a:ext cx="11000935" cy="1126462"/>
          </a:xfrm>
          <a:prstGeom prst="rect">
            <a:avLst/>
          </a:prstGeom>
        </p:spPr>
        <p:txBody>
          <a:bodyPr wrap="square">
            <a:spAutoFit/>
          </a:bodyPr>
          <a:lstStyle/>
          <a:p>
            <a:pPr>
              <a:lnSpc>
                <a:spcPct val="120000"/>
              </a:lnSpc>
              <a:spcBef>
                <a:spcPts val="600"/>
              </a:spcBef>
              <a:spcAft>
                <a:spcPts val="600"/>
              </a:spcAft>
            </a:pPr>
            <a:r>
              <a:rPr lang="pt-BR" sz="2800" b="1">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r>
              <a:rPr lang="pt-BR" sz="2800" b="1" smtClean="0">
                <a:solidFill>
                  <a:srgbClr val="0070C0"/>
                </a:solidFill>
                <a:latin typeface="Times New Roman" panose="02020603050405020304" pitchFamily="18" charset="0"/>
                <a:ea typeface="Calibri" panose="020F0502020204030204" pitchFamily="34" charset="0"/>
              </a:rPr>
              <a:t>:</a:t>
            </a:r>
          </a:p>
        </p:txBody>
      </p:sp>
      <p:sp>
        <p:nvSpPr>
          <p:cNvPr id="6" name="Rectangle 5"/>
          <p:cNvSpPr/>
          <p:nvPr/>
        </p:nvSpPr>
        <p:spPr>
          <a:xfrm>
            <a:off x="3144325" y="6076560"/>
            <a:ext cx="3826881" cy="699102"/>
          </a:xfrm>
          <a:prstGeom prst="rect">
            <a:avLst/>
          </a:prstGeom>
        </p:spPr>
        <p:txBody>
          <a:bodyPr wrap="none">
            <a:spAutoFit/>
          </a:bodyPr>
          <a:lstStyle/>
          <a:p>
            <a:pPr>
              <a:lnSpc>
                <a:spcPct val="120000"/>
              </a:lnSpc>
              <a:spcBef>
                <a:spcPts val="600"/>
              </a:spcBef>
              <a:spcAft>
                <a:spcPts val="600"/>
              </a:spcAft>
            </a:pPr>
            <a:r>
              <a:rPr lang="en-US" sz="3600" b="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 </a:t>
            </a:r>
            <a:r>
              <a:rPr lang="en-US" sz="3600" b="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án: </a:t>
            </a: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C, D, F</a:t>
            </a:r>
          </a:p>
        </p:txBody>
      </p:sp>
      <p:sp>
        <p:nvSpPr>
          <p:cNvPr id="15"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16" name="TextBox 15"/>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7" name="Oval 16"/>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1000"/>
                                        <p:tgtEl>
                                          <p:spTgt spid="4">
                                            <p:txEl>
                                              <p:pRg st="2" end="2"/>
                                            </p:txEl>
                                          </p:spTgt>
                                        </p:tgtEl>
                                      </p:cBhvr>
                                    </p:animEffect>
                                    <p:anim calcmode="lin" valueType="num">
                                      <p:cBhvr>
                                        <p:cTn id="4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1000"/>
                                        <p:tgtEl>
                                          <p:spTgt spid="4">
                                            <p:txEl>
                                              <p:pRg st="3" end="3"/>
                                            </p:txEl>
                                          </p:spTgt>
                                        </p:tgtEl>
                                      </p:cBhvr>
                                    </p:animEffect>
                                    <p:anim calcmode="lin" valueType="num">
                                      <p:cBhvr>
                                        <p:cTn id="5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4">
                                            <p:txEl>
                                              <p:pRg st="4" end="4"/>
                                            </p:txEl>
                                          </p:spTgt>
                                        </p:tgtEl>
                                        <p:attrNameLst>
                                          <p:attrName>style.visibility</p:attrName>
                                        </p:attrNameLst>
                                      </p:cBhvr>
                                      <p:to>
                                        <p:strVal val="visible"/>
                                      </p:to>
                                    </p:set>
                                    <p:animEffect transition="in" filter="fade">
                                      <p:cBhvr>
                                        <p:cTn id="58" dur="1000"/>
                                        <p:tgtEl>
                                          <p:spTgt spid="4">
                                            <p:txEl>
                                              <p:pRg st="4" end="4"/>
                                            </p:txEl>
                                          </p:spTgt>
                                        </p:tgtEl>
                                      </p:cBhvr>
                                    </p:animEffect>
                                    <p:anim calcmode="lin" valueType="num">
                                      <p:cBhvr>
                                        <p:cTn id="5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Effect transition="in" filter="fade">
                                      <p:cBhvr>
                                        <p:cTn id="65" dur="1000"/>
                                        <p:tgtEl>
                                          <p:spTgt spid="4">
                                            <p:txEl>
                                              <p:pRg st="5" end="5"/>
                                            </p:txEl>
                                          </p:spTgt>
                                        </p:tgtEl>
                                      </p:cBhvr>
                                    </p:animEffect>
                                    <p:anim calcmode="lin" valueType="num">
                                      <p:cBhvr>
                                        <p:cTn id="6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circle(in)">
                                      <p:cBhvr>
                                        <p:cTn id="7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3" grpId="0"/>
      <p:bldP spid="6" grpId="0"/>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5" name="Rectangle 4"/>
          <p:cNvSpPr/>
          <p:nvPr/>
        </p:nvSpPr>
        <p:spPr>
          <a:xfrm>
            <a:off x="187643" y="2194159"/>
            <a:ext cx="12131847" cy="1428083"/>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Em hãy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soạn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thư điện tử gửi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cho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người bạn của mình. </a:t>
            </a:r>
            <a:endPar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a:p>
            <a:pPr algn="ctr">
              <a:lnSpc>
                <a:spcPct val="120000"/>
              </a:lnSpc>
              <a:spcBef>
                <a:spcPts val="600"/>
              </a:spcBef>
              <a:spcAft>
                <a:spcPts val="600"/>
              </a:spcAft>
              <a:tabLst>
                <a:tab pos="180340" algn="l"/>
                <a:tab pos="1710690" algn="l"/>
                <a:tab pos="3330575" algn="l"/>
                <a:tab pos="4951095" algn="l"/>
              </a:tabLst>
            </a:pP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Nội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dung về chủ đề học tập và đính kèm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file bất kì.</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image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3" y="6377428"/>
            <a:ext cx="13811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8" name="Oval 17"/>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941294"/>
            <a:ext cx="12170744" cy="5916706"/>
          </a:xfrm>
          <a:prstGeom prst="rect">
            <a:avLst/>
          </a:prstGeom>
          <a:noFill/>
          <a:ln>
            <a:noFill/>
          </a:ln>
        </p:spPr>
      </p:pic>
      <p:sp>
        <p:nvSpPr>
          <p:cNvPr id="12"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rgbClr val="0070C0"/>
                </a:solidFill>
                <a:latin typeface="Time New Roman"/>
              </a:rPr>
              <a:t>TRÒ CHƠI Ô CHỮ</a:t>
            </a:r>
            <a:endParaRPr lang="en-US">
              <a:solidFill>
                <a:srgbClr val="0070C0"/>
              </a:solidFill>
              <a:latin typeface="Time New Roman"/>
            </a:endParaRP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smtClean="0">
                <a:solidFill>
                  <a:srgbClr val="C00000"/>
                </a:solidFill>
              </a:rPr>
              <a:t>  A   T   K   H    A   U</a:t>
            </a:r>
            <a:endParaRPr lang="en-US" sz="2400" b="1">
              <a:solidFill>
                <a:srgbClr val="C00000"/>
              </a:solidFill>
            </a:endParaRP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smtClean="0">
                <a:solidFill>
                  <a:srgbClr val="C00000"/>
                </a:solidFill>
              </a:rPr>
              <a:t>T   A    I          H   O    A   N</a:t>
            </a:r>
            <a:endParaRPr lang="en-US" sz="2400" b="1">
              <a:solidFill>
                <a:srgbClr val="C00000"/>
              </a:solidFill>
            </a:endParaRP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smtClean="0">
                <a:solidFill>
                  <a:srgbClr val="C00000"/>
                </a:solidFill>
              </a:rPr>
              <a:t>N   G         O    I    N   H    A   N             </a:t>
            </a:r>
            <a:endParaRPr lang="en-US" sz="2400" b="1">
              <a:solidFill>
                <a:srgbClr val="C00000"/>
              </a:solidFill>
            </a:endParaRP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smtClean="0">
                <a:solidFill>
                  <a:srgbClr val="C00000"/>
                </a:solidFill>
              </a:rPr>
              <a:t> I   A     C   H    I</a:t>
            </a:r>
            <a:endParaRPr lang="en-US" sz="2400" b="1">
              <a:solidFill>
                <a:srgbClr val="C00000"/>
              </a:solidFill>
            </a:endParaRP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a:t>
            </a:r>
            <a:r>
              <a:rPr lang="en-US" sz="2400" b="1" smtClean="0">
                <a:solidFill>
                  <a:srgbClr val="C00000"/>
                </a:solidFill>
              </a:rPr>
              <a:t>         N   G    N   H   A   P  </a:t>
            </a:r>
            <a:endParaRPr lang="en-US" sz="2400" b="1">
              <a:solidFill>
                <a:srgbClr val="C00000"/>
              </a:solidFill>
            </a:endParaRP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smtClean="0">
                <a:solidFill>
                  <a:srgbClr val="C00000"/>
                </a:solidFill>
              </a:rPr>
              <a:t>T   E </a:t>
            </a:r>
            <a:endParaRPr lang="en-US" sz="2400" b="1">
              <a:solidFill>
                <a:srgbClr val="C00000"/>
              </a:solidFill>
            </a:endParaRP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smtClean="0">
                <a:solidFill>
                  <a:srgbClr val="C00000"/>
                </a:solidFill>
              </a:rPr>
              <a:t> D    A  N   G    X   U   A </a:t>
            </a:r>
            <a:endParaRPr lang="en-US" sz="2400" b="1">
              <a:solidFill>
                <a:srgbClr val="C00000"/>
              </a:solidFill>
            </a:endParaRP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smtClean="0">
                <a:solidFill>
                  <a:srgbClr val="C00000"/>
                </a:solidFill>
              </a:rPr>
              <a:t> O   P   T    H    U   </a:t>
            </a:r>
            <a:endParaRPr lang="en-US" sz="2400" b="1">
              <a:solidFill>
                <a:srgbClr val="C00000"/>
              </a:solidFill>
            </a:endParaRP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smtClean="0">
                <a:solidFill>
                  <a:srgbClr val="C00000"/>
                </a:solidFill>
              </a:rPr>
              <a:t>  U   I </a:t>
            </a:r>
            <a:endParaRPr lang="en-US" sz="2400" b="1">
              <a:solidFill>
                <a:srgbClr val="C00000"/>
              </a:solidFill>
            </a:endParaRP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4">
                    <a:lumMod val="20000"/>
                    <a:lumOff val="80000"/>
                  </a:schemeClr>
                </a:solidFill>
              </a:rPr>
              <a:t>T</a:t>
            </a:r>
          </a:p>
          <a:p>
            <a:pPr algn="ctr"/>
            <a:r>
              <a:rPr lang="en-US" sz="2800" b="1" smtClean="0">
                <a:solidFill>
                  <a:schemeClr val="accent4">
                    <a:lumMod val="20000"/>
                    <a:lumOff val="80000"/>
                  </a:schemeClr>
                </a:solidFill>
              </a:rPr>
              <a:t>HUDI E N T U</a:t>
            </a:r>
            <a:endParaRPr lang="en-US" sz="2800" b="1">
              <a:solidFill>
                <a:schemeClr val="accent4">
                  <a:lumMod val="20000"/>
                  <a:lumOff val="80000"/>
                </a:schemeClr>
              </a:solidFill>
            </a:endParaRP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mtClean="0">
                <a:solidFill>
                  <a:schemeClr val="accent4">
                    <a:lumMod val="60000"/>
                    <a:lumOff val="40000"/>
                  </a:schemeClr>
                </a:solidFill>
                <a:effectLst>
                  <a:outerShdw blurRad="38100" dist="38100" dir="2700000" algn="tl">
                    <a:srgbClr val="000000">
                      <a:alpha val="43137"/>
                    </a:srgbClr>
                  </a:outerShdw>
                </a:effectLst>
              </a:rPr>
              <a:t>Từ khóa</a:t>
            </a:r>
            <a:endParaRPr lang="en-US">
              <a:solidFill>
                <a:schemeClr val="accent4">
                  <a:lumMod val="60000"/>
                  <a:lumOff val="40000"/>
                </a:schemeClr>
              </a:solidFill>
              <a:effectLst>
                <a:outerShdw blurRad="38100" dist="38100" dir="2700000" algn="tl">
                  <a:srgbClr val="000000">
                    <a:alpha val="43137"/>
                  </a:srgbClr>
                </a:outerShdw>
              </a:effectLst>
            </a:endParaRP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55000" lnSpcReduction="20000"/>
          </a:bodyPr>
          <a:lstStyle/>
          <a:p>
            <a:pPr algn="ctr" defTabSz="457200">
              <a:spcBef>
                <a:spcPct val="0"/>
              </a:spcBef>
            </a:pPr>
            <a:r>
              <a:rPr lang="en-US" sz="4800" b="1" smtClean="0">
                <a:ln w="9525">
                  <a:solidFill>
                    <a:schemeClr val="bg1"/>
                  </a:solidFill>
                  <a:prstDash val="solid"/>
                </a:ln>
                <a:solidFill>
                  <a:schemeClr val="bg1"/>
                </a:solidFill>
                <a:effectLst>
                  <a:outerShdw blurRad="38100" dist="38100" dir="2700000" algn="tl">
                    <a:srgbClr val="000000">
                      <a:alpha val="43137"/>
                    </a:srgbClr>
                  </a:outerShdw>
                </a:effectLst>
              </a:rPr>
              <a:t>ĐA</a:t>
            </a:r>
            <a:endParaRPr lang="en-US" sz="4800" b="1">
              <a:ln w="9525">
                <a:solidFill>
                  <a:schemeClr val="bg1"/>
                </a:solidFill>
                <a:prstDash val="solid"/>
              </a:ln>
              <a:solidFill>
                <a:schemeClr val="bg1"/>
              </a:solidFill>
              <a:effectLst>
                <a:outerShdw blurRad="38100" dist="38100" dir="2700000" algn="tl">
                  <a:srgbClr val="000000">
                    <a:alpha val="43137"/>
                  </a:srgbClr>
                </a:outerShdw>
              </a:effectLst>
            </a:endParaRP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chemeClr val="bg1">
                    <a:lumMod val="95000"/>
                  </a:schemeClr>
                </a:solidFill>
              </a:rPr>
              <a:t>Thư điện tử</a:t>
            </a:r>
            <a:endParaRPr lang="en-US">
              <a:solidFill>
                <a:schemeClr val="bg1">
                  <a:lumMod val="95000"/>
                </a:schemeClr>
              </a:solidFill>
            </a:endParaRPr>
          </a:p>
        </p:txBody>
      </p:sp>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EM CẦN GHI NHỚ</a:t>
            </a:r>
            <a:endParaRPr lang="en-US" altLang="vi-VN" sz="2800" b="1" kern="0">
              <a:solidFill>
                <a:schemeClr val="tx1"/>
              </a:solidFill>
            </a:endParaRPr>
          </a:p>
        </p:txBody>
      </p:sp>
      <p:sp>
        <p:nvSpPr>
          <p:cNvPr id="3" name="Rectangle 2"/>
          <p:cNvSpPr/>
          <p:nvPr/>
        </p:nvSpPr>
        <p:spPr>
          <a:xfrm>
            <a:off x="1727855" y="2510729"/>
            <a:ext cx="9886040" cy="1815882"/>
          </a:xfrm>
          <a:prstGeom prst="rect">
            <a:avLst/>
          </a:prstGeom>
          <a:solidFill>
            <a:schemeClr val="accent6">
              <a:lumMod val="20000"/>
              <a:lumOff val="80000"/>
            </a:schemeClr>
          </a:solidFill>
        </p:spPr>
        <p:txBody>
          <a:bodyPr wrap="none">
            <a:spAutoFit/>
          </a:bodyPr>
          <a:lstStyle/>
          <a:p>
            <a:pPr marL="514350" lvl="0" indent="-514350">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Tạo tài khoản thư điện </a:t>
            </a:r>
            <a:r>
              <a:rPr lang="en-US" sz="2800" b="1" smtClean="0">
                <a:solidFill>
                  <a:srgbClr val="0000FF"/>
                </a:solidFill>
                <a:latin typeface="Times New Roman" pitchFamily="18" charset="0"/>
              </a:rPr>
              <a:t>tử</a:t>
            </a: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Đăng nhập, Đăng xuất, xem, soạn, gửi thư điện tử</a:t>
            </a:r>
            <a:endParaRPr lang="en-US" sz="2800" b="1">
              <a:solidFill>
                <a:srgbClr val="000000"/>
              </a:solidFill>
              <a:latin typeface="Times New Roman" pitchFamily="18" charset="0"/>
            </a:endParaRP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Gửi thư điện tử có tệp đính kèm </a:t>
            </a:r>
          </a:p>
          <a:p>
            <a:pPr marL="514350" lvl="0" indent="-514350">
              <a:buAutoNum type="arabicPeriod"/>
            </a:pPr>
            <a:endParaRPr lang="en-US" sz="2800" b="1">
              <a:solidFill>
                <a:srgbClr val="0000FF"/>
              </a:solidFill>
              <a:latin typeface="Times New Roman" pitchFamily="18" charset="0"/>
            </a:endParaRP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Thư điện tử</a:t>
            </a:r>
            <a:endParaRPr lang="en-US"/>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txBox="1">
            <a:spLocks/>
          </p:cNvSpPr>
          <p:nvPr/>
        </p:nvSpPr>
        <p:spPr>
          <a:xfrm>
            <a:off x="1835735" y="2396574"/>
            <a:ext cx="9550722" cy="2317130"/>
          </a:xfrm>
          <a:prstGeom prst="rect">
            <a:avLst/>
          </a:prstGeom>
          <a:solidFill>
            <a:schemeClr val="accent5">
              <a:lumMod val="20000"/>
              <a:lumOff val="80000"/>
            </a:schemeClr>
          </a:solidFill>
        </p:spPr>
        <p:txBody>
          <a:bodyPr anchor="ctr">
            <a:normAutofit fontScale="92500"/>
          </a:bodyPr>
          <a:lstStyle>
            <a:lvl1pPr>
              <a:defRPr sz="2600" b="1" i="1">
                <a:solidFill>
                  <a:srgbClr val="3366CC"/>
                </a:solidFill>
                <a:latin typeface=".VnTime" pitchFamily="34" charset="0"/>
                <a:cs typeface="Arial" charset="0"/>
              </a:defRPr>
            </a:lvl1pPr>
            <a:lvl2pPr marL="742950" indent="-285750">
              <a:defRPr sz="2600" b="1" i="1">
                <a:solidFill>
                  <a:srgbClr val="3366CC"/>
                </a:solidFill>
                <a:latin typeface=".VnTime" pitchFamily="34" charset="0"/>
                <a:cs typeface="Arial" charset="0"/>
              </a:defRPr>
            </a:lvl2pPr>
            <a:lvl3pPr marL="1143000" indent="-228600">
              <a:defRPr sz="2600" b="1" i="1">
                <a:solidFill>
                  <a:srgbClr val="3366CC"/>
                </a:solidFill>
                <a:latin typeface=".VnTime" pitchFamily="34" charset="0"/>
                <a:cs typeface="Arial" charset="0"/>
              </a:defRPr>
            </a:lvl3pPr>
            <a:lvl4pPr marL="1600200" indent="-228600">
              <a:defRPr sz="2600" b="1" i="1">
                <a:solidFill>
                  <a:srgbClr val="3366CC"/>
                </a:solidFill>
                <a:latin typeface=".VnTime" pitchFamily="34" charset="0"/>
                <a:cs typeface="Arial" charset="0"/>
              </a:defRPr>
            </a:lvl4pPr>
            <a:lvl5pPr marL="2057400" indent="-228600">
              <a:defRPr sz="2600" b="1" i="1">
                <a:solidFill>
                  <a:srgbClr val="3366CC"/>
                </a:solidFill>
                <a:latin typeface=".VnTime" pitchFamily="34" charset="0"/>
                <a:cs typeface="Arial" charset="0"/>
              </a:defRPr>
            </a:lvl5pPr>
            <a:lvl6pPr marL="2514600" indent="-228600" eaLnBrk="0" fontAlgn="base" hangingPunct="0">
              <a:spcBef>
                <a:spcPct val="50000"/>
              </a:spcBef>
              <a:spcAft>
                <a:spcPct val="0"/>
              </a:spcAft>
              <a:buChar char="•"/>
              <a:defRPr sz="2600" b="1" i="1">
                <a:solidFill>
                  <a:srgbClr val="3366CC"/>
                </a:solidFill>
                <a:latin typeface=".VnTime" pitchFamily="34" charset="0"/>
                <a:cs typeface="Arial" charset="0"/>
              </a:defRPr>
            </a:lvl6pPr>
            <a:lvl7pPr marL="2971800" indent="-228600" eaLnBrk="0" fontAlgn="base" hangingPunct="0">
              <a:spcBef>
                <a:spcPct val="50000"/>
              </a:spcBef>
              <a:spcAft>
                <a:spcPct val="0"/>
              </a:spcAft>
              <a:buChar char="•"/>
              <a:defRPr sz="2600" b="1" i="1">
                <a:solidFill>
                  <a:srgbClr val="3366CC"/>
                </a:solidFill>
                <a:latin typeface=".VnTime" pitchFamily="34" charset="0"/>
                <a:cs typeface="Arial" charset="0"/>
              </a:defRPr>
            </a:lvl7pPr>
            <a:lvl8pPr marL="3429000" indent="-228600" eaLnBrk="0" fontAlgn="base" hangingPunct="0">
              <a:spcBef>
                <a:spcPct val="50000"/>
              </a:spcBef>
              <a:spcAft>
                <a:spcPct val="0"/>
              </a:spcAft>
              <a:buChar char="•"/>
              <a:defRPr sz="2600" b="1" i="1">
                <a:solidFill>
                  <a:srgbClr val="3366CC"/>
                </a:solidFill>
                <a:latin typeface=".VnTime" pitchFamily="34" charset="0"/>
                <a:cs typeface="Arial" charset="0"/>
              </a:defRPr>
            </a:lvl8pPr>
            <a:lvl9pPr marL="3886200" indent="-228600" eaLnBrk="0" fontAlgn="base" hangingPunct="0">
              <a:spcBef>
                <a:spcPct val="50000"/>
              </a:spcBef>
              <a:spcAft>
                <a:spcPct val="0"/>
              </a:spcAft>
              <a:buChar char="•"/>
              <a:defRPr sz="2600" b="1" i="1">
                <a:solidFill>
                  <a:srgbClr val="3366CC"/>
                </a:solidFill>
                <a:latin typeface=".VnTime" pitchFamily="34" charset="0"/>
                <a:cs typeface="Arial" charset="0"/>
              </a:defRPr>
            </a:lvl9pPr>
          </a:lstStyle>
          <a:p>
            <a:pPr algn="just">
              <a:defRPr/>
            </a:pPr>
            <a:r>
              <a:rPr lang="en-US" sz="3600" i="0" smtClean="0">
                <a:solidFill>
                  <a:srgbClr val="002060"/>
                </a:solidFill>
                <a:latin typeface="Times New Roman" pitchFamily="18" charset="0"/>
                <a:cs typeface="Times New Roman" pitchFamily="18" charset="0"/>
                <a:sym typeface="Wingdings"/>
              </a:rPr>
              <a:t>- </a:t>
            </a:r>
            <a:r>
              <a:rPr lang="en-US" sz="3200" i="0" smtClean="0">
                <a:solidFill>
                  <a:srgbClr val="002060"/>
                </a:solidFill>
                <a:latin typeface="Times New Roman" pitchFamily="18" charset="0"/>
                <a:cs typeface="Times New Roman" pitchFamily="18" charset="0"/>
              </a:rPr>
              <a:t>Về </a:t>
            </a:r>
            <a:r>
              <a:rPr lang="en-US" sz="3200" i="0">
                <a:solidFill>
                  <a:srgbClr val="002060"/>
                </a:solidFill>
                <a:latin typeface="Times New Roman" pitchFamily="18" charset="0"/>
                <a:cs typeface="Times New Roman" pitchFamily="18" charset="0"/>
              </a:rPr>
              <a:t>nhà xem </a:t>
            </a:r>
            <a:r>
              <a:rPr lang="en-US" sz="3200" i="0" err="1">
                <a:solidFill>
                  <a:srgbClr val="002060"/>
                </a:solidFill>
                <a:latin typeface="Times New Roman" pitchFamily="18" charset="0"/>
                <a:cs typeface="Times New Roman" pitchFamily="18" charset="0"/>
              </a:rPr>
              <a:t>lại</a:t>
            </a:r>
            <a:r>
              <a:rPr lang="en-US" sz="3200" i="0">
                <a:solidFill>
                  <a:srgbClr val="002060"/>
                </a:solidFill>
                <a:latin typeface="Times New Roman" pitchFamily="18" charset="0"/>
                <a:cs typeface="Times New Roman" pitchFamily="18" charset="0"/>
              </a:rPr>
              <a:t> </a:t>
            </a:r>
            <a:r>
              <a:rPr lang="en-US" sz="3200" i="0" err="1" smtClean="0">
                <a:solidFill>
                  <a:srgbClr val="002060"/>
                </a:solidFill>
                <a:latin typeface="Times New Roman" pitchFamily="18" charset="0"/>
                <a:cs typeface="Times New Roman" pitchFamily="18" charset="0"/>
              </a:rPr>
              <a:t>bài</a:t>
            </a:r>
            <a:r>
              <a:rPr lang="en-US" sz="3200" i="0" smtClean="0">
                <a:solidFill>
                  <a:srgbClr val="002060"/>
                </a:solidFill>
                <a:latin typeface="Times New Roman" pitchFamily="18" charset="0"/>
                <a:cs typeface="Times New Roman" pitchFamily="18" charset="0"/>
              </a:rPr>
              <a:t>: Thư điện tử</a:t>
            </a:r>
          </a:p>
          <a:p>
            <a:r>
              <a:rPr lang="nl-NL"/>
              <a:t>Mỗi học sinh hoàn thiện cho mình các thao tác tạo tài khoản thư điện tử, cách đăng nhập, soạn, gửi, đăng xuất khỏi tài khoản.</a:t>
            </a:r>
            <a:endParaRPr lang="en-US"/>
          </a:p>
          <a:p>
            <a:pPr algn="just">
              <a:defRPr/>
            </a:pPr>
            <a:r>
              <a:rPr lang="en-US" sz="3200" i="0" smtClean="0">
                <a:solidFill>
                  <a:srgbClr val="002060"/>
                </a:solidFill>
                <a:latin typeface="Times New Roman" pitchFamily="18" charset="0"/>
                <a:cs typeface="Times New Roman" pitchFamily="18" charset="0"/>
              </a:rPr>
              <a:t>- Chuẩn </a:t>
            </a:r>
            <a:r>
              <a:rPr lang="en-US" sz="3200" i="0" err="1">
                <a:solidFill>
                  <a:srgbClr val="002060"/>
                </a:solidFill>
                <a:latin typeface="Times New Roman" pitchFamily="18" charset="0"/>
                <a:cs typeface="Times New Roman" pitchFamily="18" charset="0"/>
              </a:rPr>
              <a:t>bị</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bài cho </a:t>
            </a:r>
            <a:r>
              <a:rPr lang="en-US" sz="3200" i="0" err="1">
                <a:solidFill>
                  <a:srgbClr val="002060"/>
                </a:solidFill>
                <a:latin typeface="Times New Roman" pitchFamily="18" charset="0"/>
                <a:cs typeface="Times New Roman" pitchFamily="18" charset="0"/>
              </a:rPr>
              <a:t>tiết</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sau:</a:t>
            </a:r>
            <a:endParaRPr lang="en-US" sz="3200" i="0">
              <a:solidFill>
                <a:srgbClr val="002060"/>
              </a:solidFill>
              <a:latin typeface="Times New Roman" pitchFamily="18" charset="0"/>
              <a:cs typeface="Times New Roman" pitchFamily="18" charset="0"/>
            </a:endParaRPr>
          </a:p>
          <a:p>
            <a:pPr algn="just">
              <a:defRPr/>
            </a:pPr>
            <a:r>
              <a:rPr lang="en-US" sz="3200" i="0" smtClean="0">
                <a:solidFill>
                  <a:srgbClr val="002060"/>
                </a:solidFill>
                <a:latin typeface="Times New Roman" pitchFamily="18" charset="0"/>
                <a:cs typeface="Times New Roman" pitchFamily="18" charset="0"/>
              </a:rPr>
              <a:t>- Chủ </a:t>
            </a:r>
            <a:r>
              <a:rPr lang="en-US" sz="3200" i="0">
                <a:solidFill>
                  <a:srgbClr val="002060"/>
                </a:solidFill>
                <a:latin typeface="Times New Roman" pitchFamily="18" charset="0"/>
                <a:cs typeface="Times New Roman" pitchFamily="18" charset="0"/>
              </a:rPr>
              <a:t>đề 4, bài 9: </a:t>
            </a:r>
            <a:r>
              <a:rPr lang="en-US"/>
              <a:t>An toàn thông tin trên máy tính.</a:t>
            </a:r>
          </a:p>
          <a:p>
            <a:endParaRPr lang="en-US"/>
          </a:p>
        </p:txBody>
      </p:sp>
      <p:sp>
        <p:nvSpPr>
          <p:cNvPr id="28" name="Rectangle 2"/>
          <p:cNvSpPr txBox="1">
            <a:spLocks noChangeArrowheads="1"/>
          </p:cNvSpPr>
          <p:nvPr/>
        </p:nvSpPr>
        <p:spPr>
          <a:xfrm>
            <a:off x="4231795" y="1127755"/>
            <a:ext cx="4235264"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DẶN DÒ</a:t>
            </a:r>
            <a:endParaRPr lang="en-US" altLang="vi-VN" sz="2800" b="1" kern="0">
              <a:solidFill>
                <a:schemeClr val="tx1"/>
              </a:solidFill>
            </a:endParaRP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w="9525">
            <a:solidFill>
              <a:schemeClr val="tx1"/>
            </a:solidFill>
            <a:prstDash val="dash"/>
            <a:miter lim="800000"/>
            <a:headEnd/>
            <a:tailEnd/>
          </a:ln>
        </p:spPr>
      </p:pic>
      <p:sp>
        <p:nvSpPr>
          <p:cNvPr id="33795" name="Text Box 3"/>
          <p:cNvSpPr txBox="1">
            <a:spLocks noChangeArrowheads="1"/>
          </p:cNvSpPr>
          <p:nvPr/>
        </p:nvSpPr>
        <p:spPr bwMode="auto">
          <a:xfrm>
            <a:off x="3802063" y="1700214"/>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0000FF"/>
                </a:solidFill>
                <a:latin typeface="Times New Roman" panose="02020603050405020304" pitchFamily="18" charset="0"/>
                <a:cs typeface="Arial" panose="020B0604020202020204" pitchFamily="34" charset="0"/>
              </a:rPr>
              <a:t>Kết thúc</a:t>
            </a:r>
          </a:p>
        </p:txBody>
      </p:sp>
      <p:sp>
        <p:nvSpPr>
          <p:cNvPr id="33796" name="WordArt 4"/>
          <p:cNvSpPr>
            <a:spLocks noChangeArrowheads="1" noChangeShapeType="1" noTextEdit="1"/>
          </p:cNvSpPr>
          <p:nvPr/>
        </p:nvSpPr>
        <p:spPr bwMode="auto">
          <a:xfrm>
            <a:off x="2724150" y="3141664"/>
            <a:ext cx="6840538" cy="1150937"/>
          </a:xfrm>
          <a:prstGeom prst="rect">
            <a:avLst/>
          </a:prstGeom>
        </p:spPr>
        <p:txBody>
          <a:bodyPr wrap="none" fromWordArt="1">
            <a:prstTxWarp prst="textPlain">
              <a:avLst>
                <a:gd name="adj" fmla="val 50000"/>
              </a:avLst>
            </a:prstTxWarp>
          </a:bodyPr>
          <a:lstStyle/>
          <a:p>
            <a:pPr algn="ctr"/>
            <a:r>
              <a:rPr lang="en-US" sz="3600" b="1" kern="1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a:t>
            </a: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thầy cô !</a:t>
            </a:r>
          </a:p>
        </p:txBody>
      </p:sp>
      <p:grpSp>
        <p:nvGrpSpPr>
          <p:cNvPr id="21509" name="Group 5"/>
          <p:cNvGrpSpPr>
            <a:grpSpLocks/>
          </p:cNvGrpSpPr>
          <p:nvPr/>
        </p:nvGrpSpPr>
        <p:grpSpPr bwMode="auto">
          <a:xfrm>
            <a:off x="1524001" y="0"/>
            <a:ext cx="969963" cy="6858000"/>
            <a:chOff x="0" y="0"/>
            <a:chExt cx="611" cy="4320"/>
          </a:xfrm>
        </p:grpSpPr>
        <p:pic>
          <p:nvPicPr>
            <p:cNvPr id="2153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0"/>
          <p:cNvGrpSpPr>
            <a:grpSpLocks/>
          </p:cNvGrpSpPr>
          <p:nvPr/>
        </p:nvGrpSpPr>
        <p:grpSpPr bwMode="auto">
          <a:xfrm>
            <a:off x="1524001" y="0"/>
            <a:ext cx="969963" cy="6858000"/>
            <a:chOff x="0" y="0"/>
            <a:chExt cx="611" cy="4320"/>
          </a:xfrm>
        </p:grpSpPr>
        <p:pic>
          <p:nvPicPr>
            <p:cNvPr id="2153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1" name="Group 25"/>
          <p:cNvGrpSpPr>
            <a:grpSpLocks/>
          </p:cNvGrpSpPr>
          <p:nvPr/>
        </p:nvGrpSpPr>
        <p:grpSpPr bwMode="auto">
          <a:xfrm>
            <a:off x="4973638" y="0"/>
            <a:ext cx="969962" cy="6858000"/>
            <a:chOff x="0" y="0"/>
            <a:chExt cx="611" cy="4320"/>
          </a:xfrm>
        </p:grpSpPr>
        <p:pic>
          <p:nvPicPr>
            <p:cNvPr id="2152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5"/>
          <p:cNvGrpSpPr>
            <a:grpSpLocks/>
          </p:cNvGrpSpPr>
          <p:nvPr/>
        </p:nvGrpSpPr>
        <p:grpSpPr bwMode="auto">
          <a:xfrm>
            <a:off x="6816726" y="0"/>
            <a:ext cx="969963" cy="6858000"/>
            <a:chOff x="0" y="0"/>
            <a:chExt cx="611" cy="4320"/>
          </a:xfrm>
        </p:grpSpPr>
        <p:pic>
          <p:nvPicPr>
            <p:cNvPr id="2152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45"/>
          <p:cNvGrpSpPr>
            <a:grpSpLocks/>
          </p:cNvGrpSpPr>
          <p:nvPr/>
        </p:nvGrpSpPr>
        <p:grpSpPr bwMode="auto">
          <a:xfrm>
            <a:off x="8904288" y="0"/>
            <a:ext cx="969962" cy="6858000"/>
            <a:chOff x="0" y="0"/>
            <a:chExt cx="611" cy="4320"/>
          </a:xfrm>
        </p:grpSpPr>
        <p:pic>
          <p:nvPicPr>
            <p:cNvPr id="2152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4" name="Group 50"/>
          <p:cNvGrpSpPr>
            <a:grpSpLocks/>
          </p:cNvGrpSpPr>
          <p:nvPr/>
        </p:nvGrpSpPr>
        <p:grpSpPr bwMode="auto">
          <a:xfrm>
            <a:off x="9698038" y="0"/>
            <a:ext cx="969962" cy="6858000"/>
            <a:chOff x="0" y="0"/>
            <a:chExt cx="611" cy="4320"/>
          </a:xfrm>
        </p:grpSpPr>
        <p:pic>
          <p:nvPicPr>
            <p:cNvPr id="2151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Bé Bào Ngư – Sắp Đến Tết Rồi .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400800"/>
            <a:ext cx="32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294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811" fill="hold"/>
                                        <p:tgtEl>
                                          <p:spTgt spid="2"/>
                                        </p:tgtEl>
                                      </p:cBhvr>
                                    </p:cmd>
                                  </p:childTnLst>
                                </p:cTn>
                              </p:par>
                              <p:par>
                                <p:cTn id="7" presetID="23" presetClass="entr" presetSubtype="16" fill="hold" grpId="0" nodeType="withEffect">
                                  <p:stCondLst>
                                    <p:cond delay="0"/>
                                  </p:stCondLst>
                                  <p:iterate type="lt">
                                    <p:tmPct val="0"/>
                                  </p:iterate>
                                  <p:childTnLst>
                                    <p:set>
                                      <p:cBhvr>
                                        <p:cTn id="8" dur="1" fill="hold">
                                          <p:stCondLst>
                                            <p:cond delay="0"/>
                                          </p:stCondLst>
                                        </p:cTn>
                                        <p:tgtEl>
                                          <p:spTgt spid="33795"/>
                                        </p:tgtEl>
                                        <p:attrNameLst>
                                          <p:attrName>style.visibility</p:attrName>
                                        </p:attrNameLst>
                                      </p:cBhvr>
                                      <p:to>
                                        <p:strVal val="visible"/>
                                      </p:to>
                                    </p:set>
                                    <p:anim calcmode="lin" valueType="num">
                                      <p:cBhvr>
                                        <p:cTn id="9" dur="2000" fill="hold"/>
                                        <p:tgtEl>
                                          <p:spTgt spid="33795"/>
                                        </p:tgtEl>
                                        <p:attrNameLst>
                                          <p:attrName>ppt_w</p:attrName>
                                        </p:attrNameLst>
                                      </p:cBhvr>
                                      <p:tavLst>
                                        <p:tav tm="0">
                                          <p:val>
                                            <p:fltVal val="0"/>
                                          </p:val>
                                        </p:tav>
                                        <p:tav tm="100000">
                                          <p:val>
                                            <p:strVal val="#ppt_w"/>
                                          </p:val>
                                        </p:tav>
                                      </p:tavLst>
                                    </p:anim>
                                    <p:anim calcmode="lin" valueType="num">
                                      <p:cBhvr>
                                        <p:cTn id="10" dur="2000" fill="hold"/>
                                        <p:tgtEl>
                                          <p:spTgt spid="33795"/>
                                        </p:tgtEl>
                                        <p:attrNameLst>
                                          <p:attrName>ppt_h</p:attrName>
                                        </p:attrNameLst>
                                      </p:cBhvr>
                                      <p:tavLst>
                                        <p:tav tm="0">
                                          <p:val>
                                            <p:fltVal val="0"/>
                                          </p:val>
                                        </p:tav>
                                        <p:tav tm="100000">
                                          <p:val>
                                            <p:strVal val="#ppt_h"/>
                                          </p:val>
                                        </p:tav>
                                      </p:tavLst>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33795"/>
                                        </p:tgtEl>
                                        <p:attrNameLst>
                                          <p:attrName>style.visibility</p:attrName>
                                        </p:attrNameLst>
                                      </p:cBhvr>
                                      <p:to>
                                        <p:strVal val="visible"/>
                                      </p:to>
                                    </p:set>
                                    <p:anim calcmode="lin" valueType="num">
                                      <p:cBhvr>
                                        <p:cTn id="13" dur="2000" fill="hold"/>
                                        <p:tgtEl>
                                          <p:spTgt spid="33795"/>
                                        </p:tgtEl>
                                        <p:attrNameLst>
                                          <p:attrName>ppt_w</p:attrName>
                                        </p:attrNameLst>
                                      </p:cBhvr>
                                      <p:tavLst>
                                        <p:tav tm="0">
                                          <p:val>
                                            <p:fltVal val="0"/>
                                          </p:val>
                                        </p:tav>
                                        <p:tav tm="100000">
                                          <p:val>
                                            <p:strVal val="#ppt_w"/>
                                          </p:val>
                                        </p:tav>
                                      </p:tavLst>
                                    </p:anim>
                                    <p:anim calcmode="lin" valueType="num">
                                      <p:cBhvr>
                                        <p:cTn id="14" dur="2000" fill="hold"/>
                                        <p:tgtEl>
                                          <p:spTgt spid="33795"/>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type="lt">
                                    <p:tmPct val="0"/>
                                  </p:iterate>
                                  <p:childTnLst>
                                    <p:set>
                                      <p:cBhvr>
                                        <p:cTn id="16" dur="1" fill="hold">
                                          <p:stCondLst>
                                            <p:cond delay="0"/>
                                          </p:stCondLst>
                                        </p:cTn>
                                        <p:tgtEl>
                                          <p:spTgt spid="33795"/>
                                        </p:tgtEl>
                                        <p:attrNameLst>
                                          <p:attrName>style.visibility</p:attrName>
                                        </p:attrNameLst>
                                      </p:cBhvr>
                                      <p:to>
                                        <p:strVal val="visible"/>
                                      </p:to>
                                    </p:set>
                                    <p:anim calcmode="lin" valueType="num">
                                      <p:cBhvr>
                                        <p:cTn id="17" dur="2000" fill="hold"/>
                                        <p:tgtEl>
                                          <p:spTgt spid="33795"/>
                                        </p:tgtEl>
                                        <p:attrNameLst>
                                          <p:attrName>ppt_w</p:attrName>
                                        </p:attrNameLst>
                                      </p:cBhvr>
                                      <p:tavLst>
                                        <p:tav tm="0">
                                          <p:val>
                                            <p:fltVal val="0"/>
                                          </p:val>
                                        </p:tav>
                                        <p:tav tm="100000">
                                          <p:val>
                                            <p:strVal val="#ppt_w"/>
                                          </p:val>
                                        </p:tav>
                                      </p:tavLst>
                                    </p:anim>
                                    <p:anim calcmode="lin" valueType="num">
                                      <p:cBhvr>
                                        <p:cTn id="18" dur="2000" fill="hold"/>
                                        <p:tgtEl>
                                          <p:spTgt spid="3379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iterate type="lt">
                                    <p:tmPct val="0"/>
                                  </p:iterate>
                                  <p:childTnLst>
                                    <p:set>
                                      <p:cBhvr>
                                        <p:cTn id="20" dur="1" fill="hold">
                                          <p:stCondLst>
                                            <p:cond delay="0"/>
                                          </p:stCondLst>
                                        </p:cTn>
                                        <p:tgtEl>
                                          <p:spTgt spid="33795"/>
                                        </p:tgtEl>
                                        <p:attrNameLst>
                                          <p:attrName>style.visibility</p:attrName>
                                        </p:attrNameLst>
                                      </p:cBhvr>
                                      <p:to>
                                        <p:strVal val="visible"/>
                                      </p:to>
                                    </p:set>
                                    <p:anim calcmode="lin" valueType="num">
                                      <p:cBhvr>
                                        <p:cTn id="21" dur="2000" fill="hold"/>
                                        <p:tgtEl>
                                          <p:spTgt spid="33795"/>
                                        </p:tgtEl>
                                        <p:attrNameLst>
                                          <p:attrName>ppt_w</p:attrName>
                                        </p:attrNameLst>
                                      </p:cBhvr>
                                      <p:tavLst>
                                        <p:tav tm="0">
                                          <p:val>
                                            <p:fltVal val="0"/>
                                          </p:val>
                                        </p:tav>
                                        <p:tav tm="100000">
                                          <p:val>
                                            <p:strVal val="#ppt_w"/>
                                          </p:val>
                                        </p:tav>
                                      </p:tavLst>
                                    </p:anim>
                                    <p:anim calcmode="lin" valueType="num">
                                      <p:cBhvr>
                                        <p:cTn id="22" dur="2000" fill="hold"/>
                                        <p:tgtEl>
                                          <p:spTgt spid="33795"/>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type="lt">
                                    <p:tmPct val="0"/>
                                  </p:iterate>
                                  <p:childTnLst>
                                    <p:set>
                                      <p:cBhvr>
                                        <p:cTn id="24" dur="1" fill="hold">
                                          <p:stCondLst>
                                            <p:cond delay="0"/>
                                          </p:stCondLst>
                                        </p:cTn>
                                        <p:tgtEl>
                                          <p:spTgt spid="33795"/>
                                        </p:tgtEl>
                                        <p:attrNameLst>
                                          <p:attrName>style.visibility</p:attrName>
                                        </p:attrNameLst>
                                      </p:cBhvr>
                                      <p:to>
                                        <p:strVal val="visible"/>
                                      </p:to>
                                    </p:set>
                                    <p:anim calcmode="lin" valueType="num">
                                      <p:cBhvr>
                                        <p:cTn id="25" dur="2000" fill="hold"/>
                                        <p:tgtEl>
                                          <p:spTgt spid="33795"/>
                                        </p:tgtEl>
                                        <p:attrNameLst>
                                          <p:attrName>ppt_w</p:attrName>
                                        </p:attrNameLst>
                                      </p:cBhvr>
                                      <p:tavLst>
                                        <p:tav tm="0">
                                          <p:val>
                                            <p:fltVal val="0"/>
                                          </p:val>
                                        </p:tav>
                                        <p:tav tm="100000">
                                          <p:val>
                                            <p:strVal val="#ppt_w"/>
                                          </p:val>
                                        </p:tav>
                                      </p:tavLst>
                                    </p:anim>
                                    <p:anim calcmode="lin" valueType="num">
                                      <p:cBhvr>
                                        <p:cTn id="26" dur="2000" fill="hold"/>
                                        <p:tgtEl>
                                          <p:spTgt spid="33795"/>
                                        </p:tgtEl>
                                        <p:attrNameLst>
                                          <p:attrName>ppt_h</p:attrName>
                                        </p:attrNameLst>
                                      </p:cBhvr>
                                      <p:tavLst>
                                        <p:tav tm="0">
                                          <p:val>
                                            <p:fltVal val="0"/>
                                          </p:val>
                                        </p:tav>
                                        <p:tav tm="100000">
                                          <p:val>
                                            <p:strVal val="#ppt_h"/>
                                          </p:val>
                                        </p:tav>
                                      </p:tavLst>
                                    </p:anim>
                                  </p:childTnLst>
                                </p:cTn>
                              </p:par>
                              <p:par>
                                <p:cTn id="27" presetID="23" presetClass="entr" presetSubtype="16" fill="hold" grpId="4" nodeType="withEffect">
                                  <p:stCondLst>
                                    <p:cond delay="0"/>
                                  </p:stCondLst>
                                  <p:iterate type="lt">
                                    <p:tmPct val="0"/>
                                  </p:iterate>
                                  <p:childTnLst>
                                    <p:set>
                                      <p:cBhvr>
                                        <p:cTn id="28" dur="1" fill="hold">
                                          <p:stCondLst>
                                            <p:cond delay="0"/>
                                          </p:stCondLst>
                                        </p:cTn>
                                        <p:tgtEl>
                                          <p:spTgt spid="33795"/>
                                        </p:tgtEl>
                                        <p:attrNameLst>
                                          <p:attrName>style.visibility</p:attrName>
                                        </p:attrNameLst>
                                      </p:cBhvr>
                                      <p:to>
                                        <p:strVal val="visible"/>
                                      </p:to>
                                    </p:set>
                                    <p:anim calcmode="lin" valueType="num">
                                      <p:cBhvr>
                                        <p:cTn id="29" dur="2000" fill="hold"/>
                                        <p:tgtEl>
                                          <p:spTgt spid="33795"/>
                                        </p:tgtEl>
                                        <p:attrNameLst>
                                          <p:attrName>ppt_w</p:attrName>
                                        </p:attrNameLst>
                                      </p:cBhvr>
                                      <p:tavLst>
                                        <p:tav tm="0">
                                          <p:val>
                                            <p:fltVal val="0"/>
                                          </p:val>
                                        </p:tav>
                                        <p:tav tm="100000">
                                          <p:val>
                                            <p:strVal val="#ppt_w"/>
                                          </p:val>
                                        </p:tav>
                                      </p:tavLst>
                                    </p:anim>
                                    <p:anim calcmode="lin" valueType="num">
                                      <p:cBhvr>
                                        <p:cTn id="30" dur="2000" fill="hold"/>
                                        <p:tgtEl>
                                          <p:spTgt spid="33795"/>
                                        </p:tgtEl>
                                        <p:attrNameLst>
                                          <p:attrName>ppt_h</p:attrName>
                                        </p:attrNameLst>
                                      </p:cBhvr>
                                      <p:tavLst>
                                        <p:tav tm="0">
                                          <p:val>
                                            <p:fltVal val="0"/>
                                          </p:val>
                                        </p:tav>
                                        <p:tav tm="100000">
                                          <p:val>
                                            <p:strVal val="#ppt_h"/>
                                          </p:val>
                                        </p:tav>
                                      </p:tavLst>
                                    </p:anim>
                                  </p:childTnLst>
                                </p:cTn>
                              </p:par>
                              <p:par>
                                <p:cTn id="31" presetID="16" presetClass="emph" presetSubtype="0" repeatCount="indefinite" fill="hold" grpId="5" nodeType="withEffect">
                                  <p:stCondLst>
                                    <p:cond delay="0"/>
                                  </p:stCondLst>
                                  <p:endCondLst>
                                    <p:cond evt="onNext" delay="0">
                                      <p:tgtEl>
                                        <p:sldTgt/>
                                      </p:tgtEl>
                                    </p:cond>
                                  </p:endCondLst>
                                  <p:iterate type="lt">
                                    <p:tmPct val="4000"/>
                                  </p:iterate>
                                  <p:childTnLst>
                                    <p:set>
                                      <p:cBhvr override="childStyle">
                                        <p:cTn id="32" dur="500" fill="hold"/>
                                        <p:tgtEl>
                                          <p:spTgt spid="33795"/>
                                        </p:tgtEl>
                                        <p:attrNameLst>
                                          <p:attrName>style.color</p:attrName>
                                        </p:attrNameLst>
                                      </p:cBhvr>
                                      <p:to>
                                        <p:clrVal>
                                          <a:schemeClr val="accent2"/>
                                        </p:clrVal>
                                      </p:to>
                                    </p:set>
                                    <p:set>
                                      <p:cBhvr>
                                        <p:cTn id="33" dur="500" fill="hold"/>
                                        <p:tgtEl>
                                          <p:spTgt spid="33795"/>
                                        </p:tgtEl>
                                        <p:attrNameLst>
                                          <p:attrName>fillcolor</p:attrName>
                                        </p:attrNameLst>
                                      </p:cBhvr>
                                      <p:to>
                                        <p:clrVal>
                                          <a:schemeClr val="accent2"/>
                                        </p:clrVal>
                                      </p:to>
                                    </p:set>
                                    <p:set>
                                      <p:cBhvr>
                                        <p:cTn id="34" dur="500" fill="hold"/>
                                        <p:tgtEl>
                                          <p:spTgt spid="33795"/>
                                        </p:tgtEl>
                                        <p:attrNameLst>
                                          <p:attrName>fill.type</p:attrName>
                                        </p:attrNameLst>
                                      </p:cBhvr>
                                      <p:to>
                                        <p:strVal val="solid"/>
                                      </p:to>
                                    </p:set>
                                  </p:childTnLst>
                                </p:cTn>
                              </p:par>
                              <p:par>
                                <p:cTn id="35" presetID="2" presetClass="entr" presetSubtype="4" fill="hold" nodeType="withEffect">
                                  <p:stCondLst>
                                    <p:cond delay="0"/>
                                  </p:stCondLst>
                                  <p:childTnLst>
                                    <p:set>
                                      <p:cBhvr>
                                        <p:cTn id="36" dur="1" fill="hold">
                                          <p:stCondLst>
                                            <p:cond delay="0"/>
                                          </p:stCondLst>
                                        </p:cTn>
                                        <p:tgtEl>
                                          <p:spTgt spid="33796"/>
                                        </p:tgtEl>
                                        <p:attrNameLst>
                                          <p:attrName>style.visibility</p:attrName>
                                        </p:attrNameLst>
                                      </p:cBhvr>
                                      <p:to>
                                        <p:strVal val="visible"/>
                                      </p:to>
                                    </p:set>
                                    <p:anim calcmode="lin" valueType="num">
                                      <p:cBhvr additive="base">
                                        <p:cTn id="37" dur="500" fill="hold"/>
                                        <p:tgtEl>
                                          <p:spTgt spid="33796"/>
                                        </p:tgtEl>
                                        <p:attrNameLst>
                                          <p:attrName>ppt_x</p:attrName>
                                        </p:attrNameLst>
                                      </p:cBhvr>
                                      <p:tavLst>
                                        <p:tav tm="0">
                                          <p:val>
                                            <p:strVal val="#ppt_x"/>
                                          </p:val>
                                        </p:tav>
                                        <p:tav tm="100000">
                                          <p:val>
                                            <p:strVal val="#ppt_x"/>
                                          </p:val>
                                        </p:tav>
                                      </p:tavLst>
                                    </p:anim>
                                    <p:anim calcmode="lin" valueType="num">
                                      <p:cBhvr additive="base">
                                        <p:cTn id="38" dur="500" fill="hold"/>
                                        <p:tgtEl>
                                          <p:spTgt spid="33796"/>
                                        </p:tgtEl>
                                        <p:attrNameLst>
                                          <p:attrName>ppt_y</p:attrName>
                                        </p:attrNameLst>
                                      </p:cBhvr>
                                      <p:tavLst>
                                        <p:tav tm="0">
                                          <p:val>
                                            <p:strVal val="1+#ppt_h/2"/>
                                          </p:val>
                                        </p:tav>
                                        <p:tav tm="100000">
                                          <p:val>
                                            <p:strVal val="#ppt_y"/>
                                          </p:val>
                                        </p:tav>
                                      </p:tavLst>
                                    </p:anim>
                                  </p:childTnLst>
                                </p:cTn>
                              </p:par>
                              <p:par>
                                <p:cTn id="39" presetID="7" presetClass="emph" presetSubtype="2" repeatCount="indefinite" fill="hold" nodeType="withEffect">
                                  <p:stCondLst>
                                    <p:cond delay="0"/>
                                  </p:stCondLst>
                                  <p:endCondLst>
                                    <p:cond evt="onNext" delay="0">
                                      <p:tgtEl>
                                        <p:sldTgt/>
                                      </p:tgtEl>
                                    </p:cond>
                                  </p:endCondLst>
                                  <p:childTnLst>
                                    <p:animClr clrSpc="rgb" dir="cw">
                                      <p:cBhvr>
                                        <p:cTn id="40" dur="2000" fill="hold"/>
                                        <p:tgtEl>
                                          <p:spTgt spid="33796"/>
                                        </p:tgtEl>
                                        <p:attrNameLst>
                                          <p:attrName>stroke.color</p:attrName>
                                        </p:attrNameLst>
                                      </p:cBhvr>
                                      <p:to>
                                        <a:schemeClr val="accent2"/>
                                      </p:to>
                                    </p:animClr>
                                    <p:set>
                                      <p:cBhvr>
                                        <p:cTn id="41" dur="2000" fill="hold"/>
                                        <p:tgtEl>
                                          <p:spTgt spid="3379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3795" grpId="0"/>
      <p:bldP spid="33795" grpId="1"/>
      <p:bldP spid="33795" grpId="2"/>
      <p:bldP spid="33795" grpId="3"/>
      <p:bldP spid="33795" grpId="4"/>
      <p:bldP spid="33795" grpId="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5149" y="1388868"/>
            <a:ext cx="6767381" cy="396113"/>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9" name="Oval 8"/>
          <p:cNvSpPr/>
          <p:nvPr/>
        </p:nvSpPr>
        <p:spPr>
          <a:xfrm>
            <a:off x="4098243" y="1277020"/>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13" name="TextBox 4"/>
          <p:cNvSpPr txBox="1">
            <a:spLocks noChangeArrowheads="1"/>
          </p:cNvSpPr>
          <p:nvPr/>
        </p:nvSpPr>
        <p:spPr bwMode="auto">
          <a:xfrm>
            <a:off x="1870445" y="2435578"/>
            <a:ext cx="8478833"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cầu: </a:t>
            </a: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Thảo</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luận nhóm đôi điền vào PHT</a:t>
            </a:r>
            <a:endParaRPr lang="en-US" sz="3200" b="1" smtClean="0">
              <a:solidFill>
                <a:srgbClr val="7030A0"/>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33647686"/>
              </p:ext>
            </p:extLst>
          </p:nvPr>
        </p:nvGraphicFramePr>
        <p:xfrm>
          <a:off x="1078068" y="3465214"/>
          <a:ext cx="2971957" cy="3227795"/>
        </p:xfrm>
        <a:graphic>
          <a:graphicData uri="http://schemas.openxmlformats.org/presentationml/2006/ole">
            <mc:AlternateContent xmlns:mc="http://schemas.openxmlformats.org/markup-compatibility/2006">
              <mc:Choice xmlns:v="urn:schemas-microsoft-com:vml" Requires="v">
                <p:oleObj spid="_x0000_s2958" name="Bitmap Image" r:id="rId3" imgW="2467319" imgH="2619048" progId="Paint.Picture">
                  <p:embed/>
                </p:oleObj>
              </mc:Choice>
              <mc:Fallback>
                <p:oleObj name="Bitmap Image" r:id="rId3" imgW="2467319" imgH="2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68" y="3465214"/>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95559304"/>
              </p:ext>
            </p:extLst>
          </p:nvPr>
        </p:nvGraphicFramePr>
        <p:xfrm>
          <a:off x="4560236" y="3451229"/>
          <a:ext cx="3380942" cy="3184821"/>
        </p:xfrm>
        <a:graphic>
          <a:graphicData uri="http://schemas.openxmlformats.org/presentationml/2006/ole">
            <mc:AlternateContent xmlns:mc="http://schemas.openxmlformats.org/markup-compatibility/2006">
              <mc:Choice xmlns:v="urn:schemas-microsoft-com:vml" Requires="v">
                <p:oleObj spid="_x0000_s2959" name="Bitmap Image" r:id="rId5" imgW="3323810" imgH="2495238" progId="Paint.Picture">
                  <p:embed/>
                </p:oleObj>
              </mc:Choice>
              <mc:Fallback>
                <p:oleObj name="Bitmap Image" r:id="rId5" imgW="3323810"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36" y="3451229"/>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16887614"/>
              </p:ext>
            </p:extLst>
          </p:nvPr>
        </p:nvGraphicFramePr>
        <p:xfrm>
          <a:off x="8293217" y="3339084"/>
          <a:ext cx="3495509" cy="3310293"/>
        </p:xfrm>
        <a:graphic>
          <a:graphicData uri="http://schemas.openxmlformats.org/presentationml/2006/ole">
            <mc:AlternateContent xmlns:mc="http://schemas.openxmlformats.org/markup-compatibility/2006">
              <mc:Choice xmlns:v="urn:schemas-microsoft-com:vml" Requires="v">
                <p:oleObj spid="_x0000_s2960" name="Bitmap Image" r:id="rId7" imgW="3095238" imgH="2580952" progId="Paint.Picture">
                  <p:embed/>
                </p:oleObj>
              </mc:Choice>
              <mc:Fallback>
                <p:oleObj name="Bitmap Image" r:id="rId7" imgW="3095238" imgH="2580952"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217" y="3339084"/>
                        <a:ext cx="3495509" cy="3310293"/>
                      </a:xfrm>
                      <a:prstGeom prst="rect">
                        <a:avLst/>
                      </a:prstGeom>
                      <a:noFill/>
                    </p:spPr>
                  </p:pic>
                </p:oleObj>
              </mc:Fallback>
            </mc:AlternateContent>
          </a:graphicData>
        </a:graphic>
      </p:graphicFrame>
      <p:sp>
        <p:nvSpPr>
          <p:cNvPr id="17" name="Rectangle 4"/>
          <p:cNvSpPr>
            <a:spLocks noChangeArrowheads="1"/>
          </p:cNvSpPr>
          <p:nvPr/>
        </p:nvSpPr>
        <p:spPr bwMode="auto">
          <a:xfrm>
            <a:off x="2025748" y="33390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Oval Callout 19"/>
          <p:cNvSpPr/>
          <p:nvPr/>
        </p:nvSpPr>
        <p:spPr>
          <a:xfrm>
            <a:off x="8698763" y="877198"/>
            <a:ext cx="3089963" cy="1685954"/>
          </a:xfrm>
          <a:prstGeom prst="wedgeEllipseCallout">
            <a:avLst>
              <a:gd name="adj1" fmla="val -92894"/>
              <a:gd name="adj2" fmla="val 1107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smtClean="0">
                <a:latin typeface="Time New Roman"/>
              </a:rPr>
              <a:t>Quan sát 3 hình ảnh trên cho em biết điều gì?</a:t>
            </a:r>
            <a:endParaRPr lang="en-US" sz="2400">
              <a:latin typeface="Time New Roman"/>
            </a:endParaRPr>
          </a:p>
        </p:txBody>
      </p:sp>
      <p:sp>
        <p:nvSpPr>
          <p:cNvPr id="18" name="Title 1"/>
          <p:cNvSpPr>
            <a:spLocks noGrp="1"/>
          </p:cNvSpPr>
          <p:nvPr>
            <p:ph type="ctrTitle"/>
          </p:nvPr>
        </p:nvSpPr>
        <p:spPr>
          <a:xfrm>
            <a:off x="3386945" y="5351"/>
            <a:ext cx="6999701" cy="712101"/>
          </a:xfrm>
          <a:blipFill>
            <a:blip r:embed="rId9"/>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1" name="TextBox 20"/>
          <p:cNvSpPr txBox="1"/>
          <p:nvPr/>
        </p:nvSpPr>
        <p:spPr>
          <a:xfrm>
            <a:off x="4601254" y="1260172"/>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p:bldP spid="20" grpId="0" animBg="1"/>
      <p:bldP spid="18"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49685885"/>
              </p:ext>
            </p:extLst>
          </p:nvPr>
        </p:nvGraphicFramePr>
        <p:xfrm>
          <a:off x="337624" y="2410137"/>
          <a:ext cx="3621975" cy="3227795"/>
        </p:xfrm>
        <a:graphic>
          <a:graphicData uri="http://schemas.openxmlformats.org/presentationml/2006/ole">
            <mc:AlternateContent xmlns:mc="http://schemas.openxmlformats.org/markup-compatibility/2006">
              <mc:Choice xmlns:v="urn:schemas-microsoft-com:vml" Requires="v">
                <p:oleObj spid="_x0000_s13443" name="Bitmap Image" r:id="rId3" imgW="2467319" imgH="2619048" progId="Paint.Picture">
                  <p:embed/>
                </p:oleObj>
              </mc:Choice>
              <mc:Fallback>
                <p:oleObj name="Bitmap Image" r:id="rId3" imgW="2467319" imgH="2619048"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 y="2410137"/>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90722558"/>
              </p:ext>
            </p:extLst>
          </p:nvPr>
        </p:nvGraphicFramePr>
        <p:xfrm>
          <a:off x="4286742" y="2396152"/>
          <a:ext cx="3263590" cy="3184821"/>
        </p:xfrm>
        <a:graphic>
          <a:graphicData uri="http://schemas.openxmlformats.org/presentationml/2006/ole">
            <mc:AlternateContent xmlns:mc="http://schemas.openxmlformats.org/markup-compatibility/2006">
              <mc:Choice xmlns:v="urn:schemas-microsoft-com:vml" Requires="v">
                <p:oleObj spid="_x0000_s13444" name="Bitmap Image" r:id="rId5" imgW="3323810" imgH="2495238" progId="Paint.Picture">
                  <p:embed/>
                </p:oleObj>
              </mc:Choice>
              <mc:Fallback>
                <p:oleObj name="Bitmap Image" r:id="rId5" imgW="3323810" imgH="2495238" progId="Paint.Picture">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42" y="2396152"/>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5897689"/>
              </p:ext>
            </p:extLst>
          </p:nvPr>
        </p:nvGraphicFramePr>
        <p:xfrm>
          <a:off x="8105110" y="2284007"/>
          <a:ext cx="3449487" cy="3310293"/>
        </p:xfrm>
        <a:graphic>
          <a:graphicData uri="http://schemas.openxmlformats.org/presentationml/2006/ole">
            <mc:AlternateContent xmlns:mc="http://schemas.openxmlformats.org/markup-compatibility/2006">
              <mc:Choice xmlns:v="urn:schemas-microsoft-com:vml" Requires="v">
                <p:oleObj spid="_x0000_s13445" name="Bitmap Image" r:id="rId7" imgW="3095238" imgH="2580952" progId="Paint.Picture">
                  <p:embed/>
                </p:oleObj>
              </mc:Choice>
              <mc:Fallback>
                <p:oleObj name="Bitmap Image" r:id="rId7" imgW="3095238" imgH="2580952" progId="Paint.Picture">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110" y="2284007"/>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121024" y="5724510"/>
            <a:ext cx="3916953"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noProof="0" smtClean="0">
                <a:ln>
                  <a:noFill/>
                </a:ln>
                <a:solidFill>
                  <a:srgbClr val="0070C0"/>
                </a:solidFill>
                <a:effectLst/>
                <a:uLnTx/>
                <a:uFillTx/>
                <a:latin typeface="Times New Roman" panose="02020603050405020304" pitchFamily="18" charset="0"/>
                <a:cs typeface="Times New Roman" panose="02020603050405020304" pitchFamily="18" charset="0"/>
              </a:rPr>
              <a:t> bồ câu đưa thư</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286742" y="5724510"/>
            <a:ext cx="3263590"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mtClean="0">
                <a:solidFill>
                  <a:srgbClr val="0070C0"/>
                </a:solidFill>
              </a:rPr>
              <a:t>Gửi thư bưu điện</a:t>
            </a:r>
            <a:endParaRPr lang="en-US">
              <a:solidFill>
                <a:srgbClr val="0070C0"/>
              </a:solidFill>
            </a:endParaRPr>
          </a:p>
        </p:txBody>
      </p:sp>
      <p:sp>
        <p:nvSpPr>
          <p:cNvPr id="8" name="TextBox 4"/>
          <p:cNvSpPr txBox="1">
            <a:spLocks noChangeArrowheads="1"/>
          </p:cNvSpPr>
          <p:nvPr/>
        </p:nvSpPr>
        <p:spPr bwMode="auto">
          <a:xfrm>
            <a:off x="8105110" y="5724510"/>
            <a:ext cx="3449487"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điện tử</a:t>
            </a:r>
          </a:p>
        </p:txBody>
      </p:sp>
      <p:sp>
        <p:nvSpPr>
          <p:cNvPr id="9" name="Rectangle 8"/>
          <p:cNvSpPr/>
          <p:nvPr/>
        </p:nvSpPr>
        <p:spPr>
          <a:xfrm>
            <a:off x="4052154" y="1174371"/>
            <a:ext cx="5669280" cy="584775"/>
          </a:xfrm>
          <a:prstGeom prst="rect">
            <a:avLst/>
          </a:prstGeom>
        </p:spPr>
        <p:txBody>
          <a:bodyPr wrap="square">
            <a:spAutoFit/>
          </a:bodyPr>
          <a:lstStyle/>
          <a:p>
            <a:r>
              <a:rPr lang="pt-BR" sz="3200" b="1" smtClean="0">
                <a:solidFill>
                  <a:srgbClr val="0070C0"/>
                </a:solidFill>
                <a:latin typeface="Time New Roman"/>
              </a:rPr>
              <a:t>3 </a:t>
            </a:r>
            <a:r>
              <a:rPr lang="pt-BR" sz="3200" b="1">
                <a:solidFill>
                  <a:srgbClr val="0070C0"/>
                </a:solidFill>
                <a:latin typeface="Time New Roman"/>
              </a:rPr>
              <a:t>phương thức liên </a:t>
            </a:r>
            <a:r>
              <a:rPr lang="pt-BR" sz="3200" b="1" smtClean="0">
                <a:solidFill>
                  <a:srgbClr val="0070C0"/>
                </a:solidFill>
                <a:latin typeface="Time New Roman"/>
              </a:rPr>
              <a:t>lạc: </a:t>
            </a:r>
            <a:endParaRPr lang="en-US" sz="3200">
              <a:solidFill>
                <a:srgbClr val="0070C0"/>
              </a:solidFill>
            </a:endParaRPr>
          </a:p>
        </p:txBody>
      </p:sp>
      <p:sp>
        <p:nvSpPr>
          <p:cNvPr id="14" name="Title 1"/>
          <p:cNvSpPr txBox="1">
            <a:spLocks/>
          </p:cNvSpPr>
          <p:nvPr/>
        </p:nvSpPr>
        <p:spPr>
          <a:xfrm>
            <a:off x="3386943" y="3861"/>
            <a:ext cx="6999701" cy="712101"/>
          </a:xfrm>
          <a:prstGeom prst="rect">
            <a:avLst/>
          </a:prstGeom>
          <a:blipFill dpi="0" rotWithShape="1">
            <a:blip r:embed="rId9"/>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384315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3"/>
                                        </p:tgtEl>
                                        <p:attrNameLst>
                                          <p:attrName>ppt_x</p:attrName>
                                        </p:attrNameLst>
                                      </p:cBhvr>
                                      <p:tavLst>
                                        <p:tav tm="0">
                                          <p:val>
                                            <p:strVal val="ppt_x"/>
                                          </p:val>
                                        </p:tav>
                                        <p:tav tm="100000">
                                          <p:val>
                                            <p:strVal val="ppt_x"/>
                                          </p:val>
                                        </p:tav>
                                      </p:tavLst>
                                    </p:anim>
                                    <p:anim calcmode="lin" valueType="num">
                                      <p:cBhvr additive="base">
                                        <p:cTn id="53" dur="500"/>
                                        <p:tgtEl>
                                          <p:spTgt spid="3"/>
                                        </p:tgtEl>
                                        <p:attrNameLst>
                                          <p:attrName>ppt_y</p:attrName>
                                        </p:attrNameLst>
                                      </p:cBhvr>
                                      <p:tavLst>
                                        <p:tav tm="0">
                                          <p:val>
                                            <p:strVal val="ppt_y"/>
                                          </p:val>
                                        </p:tav>
                                        <p:tav tm="100000">
                                          <p:val>
                                            <p:strVal val="1+ppt_h/2"/>
                                          </p:val>
                                        </p:tav>
                                      </p:tavLst>
                                    </p:anim>
                                    <p:set>
                                      <p:cBhvr>
                                        <p:cTn id="54" dur="1" fill="hold">
                                          <p:stCondLst>
                                            <p:cond delay="499"/>
                                          </p:stCondLst>
                                        </p:cTn>
                                        <p:tgtEl>
                                          <p:spTgt spid="3"/>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6"/>
                                        </p:tgtEl>
                                        <p:attrNameLst>
                                          <p:attrName>ppt_x</p:attrName>
                                        </p:attrNameLst>
                                      </p:cBhvr>
                                      <p:tavLst>
                                        <p:tav tm="0">
                                          <p:val>
                                            <p:strVal val="ppt_x"/>
                                          </p:val>
                                        </p:tav>
                                        <p:tav tm="100000">
                                          <p:val>
                                            <p:strVal val="ppt_x"/>
                                          </p:val>
                                        </p:tav>
                                      </p:tavLst>
                                    </p:anim>
                                    <p:anim calcmode="lin" valueType="num">
                                      <p:cBhvr additive="base">
                                        <p:cTn id="57" dur="500"/>
                                        <p:tgtEl>
                                          <p:spTgt spid="6"/>
                                        </p:tgtEl>
                                        <p:attrNameLst>
                                          <p:attrName>ppt_y</p:attrName>
                                        </p:attrNameLst>
                                      </p:cBhvr>
                                      <p:tavLst>
                                        <p:tav tm="0">
                                          <p:val>
                                            <p:strVal val="ppt_y"/>
                                          </p:val>
                                        </p:tav>
                                        <p:tav tm="100000">
                                          <p:val>
                                            <p:strVal val="1+ppt_h/2"/>
                                          </p:val>
                                        </p:tav>
                                      </p:tavLst>
                                    </p:anim>
                                    <p:set>
                                      <p:cBhvr>
                                        <p:cTn id="58" dur="1" fill="hold">
                                          <p:stCondLst>
                                            <p:cond delay="499"/>
                                          </p:stCondLst>
                                        </p:cTn>
                                        <p:tgtEl>
                                          <p:spTgt spid="6"/>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4"/>
                                        </p:tgtEl>
                                        <p:attrNameLst>
                                          <p:attrName>ppt_x</p:attrName>
                                        </p:attrNameLst>
                                      </p:cBhvr>
                                      <p:tavLst>
                                        <p:tav tm="0">
                                          <p:val>
                                            <p:strVal val="ppt_x"/>
                                          </p:val>
                                        </p:tav>
                                        <p:tav tm="100000">
                                          <p:val>
                                            <p:strVal val="ppt_x"/>
                                          </p:val>
                                        </p:tav>
                                      </p:tavLst>
                                    </p:anim>
                                    <p:anim calcmode="lin" valueType="num">
                                      <p:cBhvr additive="base">
                                        <p:cTn id="61" dur="500"/>
                                        <p:tgtEl>
                                          <p:spTgt spid="4"/>
                                        </p:tgtEl>
                                        <p:attrNameLst>
                                          <p:attrName>ppt_y</p:attrName>
                                        </p:attrNameLst>
                                      </p:cBhvr>
                                      <p:tavLst>
                                        <p:tav tm="0">
                                          <p:val>
                                            <p:strVal val="ppt_y"/>
                                          </p:val>
                                        </p:tav>
                                        <p:tav tm="100000">
                                          <p:val>
                                            <p:strVal val="1+ppt_h/2"/>
                                          </p:val>
                                        </p:tav>
                                      </p:tavLst>
                                    </p:anim>
                                    <p:set>
                                      <p:cBhvr>
                                        <p:cTn id="62" dur="1" fill="hold">
                                          <p:stCondLst>
                                            <p:cond delay="499"/>
                                          </p:stCondLst>
                                        </p:cTn>
                                        <p:tgtEl>
                                          <p:spTgt spid="4"/>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7"/>
                                        </p:tgtEl>
                                        <p:attrNameLst>
                                          <p:attrName>ppt_x</p:attrName>
                                        </p:attrNameLst>
                                      </p:cBhvr>
                                      <p:tavLst>
                                        <p:tav tm="0">
                                          <p:val>
                                            <p:strVal val="ppt_x"/>
                                          </p:val>
                                        </p:tav>
                                        <p:tav tm="100000">
                                          <p:val>
                                            <p:strVal val="ppt_x"/>
                                          </p:val>
                                        </p:tav>
                                      </p:tavLst>
                                    </p:anim>
                                    <p:anim calcmode="lin" valueType="num">
                                      <p:cBhvr additive="base">
                                        <p:cTn id="65" dur="500"/>
                                        <p:tgtEl>
                                          <p:spTgt spid="7"/>
                                        </p:tgtEl>
                                        <p:attrNameLst>
                                          <p:attrName>ppt_y</p:attrName>
                                        </p:attrNameLst>
                                      </p:cBhvr>
                                      <p:tavLst>
                                        <p:tav tm="0">
                                          <p:val>
                                            <p:strVal val="ppt_y"/>
                                          </p:val>
                                        </p:tav>
                                        <p:tav tm="100000">
                                          <p:val>
                                            <p:strVal val="1+ppt_h/2"/>
                                          </p:val>
                                        </p:tav>
                                      </p:tavLst>
                                    </p:anim>
                                    <p:set>
                                      <p:cBhvr>
                                        <p:cTn id="66" dur="1" fill="hold">
                                          <p:stCondLst>
                                            <p:cond delay="499"/>
                                          </p:stCondLst>
                                        </p:cTn>
                                        <p:tgtEl>
                                          <p:spTgt spid="7"/>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5"/>
                                        </p:tgtEl>
                                        <p:attrNameLst>
                                          <p:attrName>ppt_x</p:attrName>
                                        </p:attrNameLst>
                                      </p:cBhvr>
                                      <p:tavLst>
                                        <p:tav tm="0">
                                          <p:val>
                                            <p:strVal val="ppt_x"/>
                                          </p:val>
                                        </p:tav>
                                        <p:tav tm="100000">
                                          <p:val>
                                            <p:strVal val="ppt_x"/>
                                          </p:val>
                                        </p:tav>
                                      </p:tavLst>
                                    </p:anim>
                                    <p:anim calcmode="lin" valueType="num">
                                      <p:cBhvr additive="base">
                                        <p:cTn id="69" dur="500"/>
                                        <p:tgtEl>
                                          <p:spTgt spid="5"/>
                                        </p:tgtEl>
                                        <p:attrNameLst>
                                          <p:attrName>ppt_y</p:attrName>
                                        </p:attrNameLst>
                                      </p:cBhvr>
                                      <p:tavLst>
                                        <p:tav tm="0">
                                          <p:val>
                                            <p:strVal val="ppt_y"/>
                                          </p:val>
                                        </p:tav>
                                        <p:tav tm="100000">
                                          <p:val>
                                            <p:strVal val="1+ppt_h/2"/>
                                          </p:val>
                                        </p:tav>
                                      </p:tavLst>
                                    </p:anim>
                                    <p:set>
                                      <p:cBhvr>
                                        <p:cTn id="70" dur="1" fill="hold">
                                          <p:stCondLst>
                                            <p:cond delay="499"/>
                                          </p:stCondLst>
                                        </p:cTn>
                                        <p:tgtEl>
                                          <p:spTgt spid="5"/>
                                        </p:tgtEl>
                                        <p:attrNameLst>
                                          <p:attrName>style.visibility</p:attrName>
                                        </p:attrNameLst>
                                      </p:cBhvr>
                                      <p:to>
                                        <p:strVal val="hidden"/>
                                      </p:to>
                                    </p:set>
                                  </p:childTnLst>
                                </p:cTn>
                              </p:par>
                              <p:par>
                                <p:cTn id="71" presetID="2" presetClass="exit" presetSubtype="4" fill="hold" grpId="1" nodeType="withEffect">
                                  <p:stCondLst>
                                    <p:cond delay="0"/>
                                  </p:stCondLst>
                                  <p:childTnLst>
                                    <p:anim calcmode="lin" valueType="num">
                                      <p:cBhvr additive="base">
                                        <p:cTn id="72" dur="500"/>
                                        <p:tgtEl>
                                          <p:spTgt spid="8"/>
                                        </p:tgtEl>
                                        <p:attrNameLst>
                                          <p:attrName>ppt_x</p:attrName>
                                        </p:attrNameLst>
                                      </p:cBhvr>
                                      <p:tavLst>
                                        <p:tav tm="0">
                                          <p:val>
                                            <p:strVal val="ppt_x"/>
                                          </p:val>
                                        </p:tav>
                                        <p:tav tm="100000">
                                          <p:val>
                                            <p:strVal val="ppt_x"/>
                                          </p:val>
                                        </p:tav>
                                      </p:tavLst>
                                    </p:anim>
                                    <p:anim calcmode="lin" valueType="num">
                                      <p:cBhvr additive="base">
                                        <p:cTn id="73" dur="500"/>
                                        <p:tgtEl>
                                          <p:spTgt spid="8"/>
                                        </p:tgtEl>
                                        <p:attrNameLst>
                                          <p:attrName>ppt_y</p:attrName>
                                        </p:attrNameLst>
                                      </p:cBhvr>
                                      <p:tavLst>
                                        <p:tav tm="0">
                                          <p:val>
                                            <p:strVal val="ppt_y"/>
                                          </p:val>
                                        </p:tav>
                                        <p:tav tm="100000">
                                          <p:val>
                                            <p:strVal val="1+ppt_h/2"/>
                                          </p:val>
                                        </p:tav>
                                      </p:tavLst>
                                    </p:anim>
                                    <p:set>
                                      <p:cBhvr>
                                        <p:cTn id="7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
          <p:cNvSpPr>
            <a:spLocks noChangeArrowheads="1"/>
          </p:cNvSpPr>
          <p:nvPr/>
        </p:nvSpPr>
        <p:spPr bwMode="gray">
          <a:xfrm>
            <a:off x="2762877" y="2971228"/>
            <a:ext cx="3993288"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FF3300"/>
                </a:solidFill>
                <a:cs typeface="Times New Roman" panose="02020603050405020304" pitchFamily="18" charset="0"/>
              </a:rPr>
              <a:t>HĐ 1. </a:t>
            </a:r>
            <a:r>
              <a:rPr lang="vi-VN" altLang="en-US" b="1" smtClean="0">
                <a:solidFill>
                  <a:srgbClr val="FF3300"/>
                </a:solidFill>
                <a:cs typeface="Times New Roman" panose="02020603050405020304" pitchFamily="18" charset="0"/>
              </a:rPr>
              <a:t>Th</a:t>
            </a:r>
            <a:r>
              <a:rPr lang="en-US" altLang="en-US" b="1" smtClean="0">
                <a:solidFill>
                  <a:srgbClr val="FF3300"/>
                </a:solidFill>
                <a:cs typeface="Times New Roman" panose="02020603050405020304" pitchFamily="18" charset="0"/>
              </a:rPr>
              <a:t>ư điện tử</a:t>
            </a:r>
            <a:endParaRPr lang="vi-VN" altLang="en-US" b="1">
              <a:solidFill>
                <a:srgbClr val="FF3300"/>
              </a:solidFill>
              <a:cs typeface="Times New Roman" panose="02020603050405020304" pitchFamily="18" charset="0"/>
            </a:endParaRPr>
          </a:p>
        </p:txBody>
      </p:sp>
      <p:sp>
        <p:nvSpPr>
          <p:cNvPr id="19" name="AutoShape 21"/>
          <p:cNvSpPr>
            <a:spLocks noChangeArrowheads="1"/>
          </p:cNvSpPr>
          <p:nvPr/>
        </p:nvSpPr>
        <p:spPr bwMode="gray">
          <a:xfrm>
            <a:off x="2838642" y="4033130"/>
            <a:ext cx="7146482"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b="1" smtClean="0">
                <a:solidFill>
                  <a:srgbClr val="003300"/>
                </a:solidFill>
                <a:cs typeface="Times New Roman" panose="02020603050405020304" pitchFamily="18" charset="0"/>
              </a:rPr>
              <a:t>HĐ 2. Ưu điểm, nhược điểm thư điện tử</a:t>
            </a:r>
            <a:endParaRPr lang="vi-VN" altLang="en-US" b="1">
              <a:solidFill>
                <a:srgbClr val="003300"/>
              </a:solidFill>
              <a:cs typeface="Times New Roman" panose="02020603050405020304" pitchFamily="18" charset="0"/>
            </a:endParaRPr>
          </a:p>
        </p:txBody>
      </p:sp>
      <p:sp>
        <p:nvSpPr>
          <p:cNvPr id="27" name="AutoShape 5"/>
          <p:cNvSpPr>
            <a:spLocks noChangeArrowheads="1"/>
          </p:cNvSpPr>
          <p:nvPr/>
        </p:nvSpPr>
        <p:spPr bwMode="gray">
          <a:xfrm>
            <a:off x="2830306" y="5051554"/>
            <a:ext cx="3925859"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00B050"/>
                </a:solidFill>
                <a:cs typeface="Times New Roman" panose="02020603050405020304" pitchFamily="18" charset="0"/>
              </a:rPr>
              <a:t>HĐ 3. Thực hành</a:t>
            </a:r>
            <a:endParaRPr lang="vi-VN" altLang="en-US" b="1">
              <a:solidFill>
                <a:srgbClr val="00B050"/>
              </a:solidFill>
              <a:cs typeface="Times New Roman" panose="02020603050405020304" pitchFamily="18" charset="0"/>
            </a:endParaRPr>
          </a:p>
        </p:txBody>
      </p:sp>
      <p:sp>
        <p:nvSpPr>
          <p:cNvPr id="35" name="Rectangle 20"/>
          <p:cNvSpPr txBox="1">
            <a:spLocks noChangeArrowheads="1"/>
          </p:cNvSpPr>
          <p:nvPr/>
        </p:nvSpPr>
        <p:spPr bwMode="auto">
          <a:xfrm>
            <a:off x="3305055" y="1998742"/>
            <a:ext cx="56239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4000" b="1" err="1" smtClean="0">
                <a:solidFill>
                  <a:srgbClr val="C00000"/>
                </a:solidFill>
                <a:latin typeface="+mn-lt"/>
                <a:ea typeface="+mn-ea"/>
                <a:cs typeface="Arial" panose="020B0604020202020204" pitchFamily="34" charset="0"/>
              </a:rPr>
              <a:t>Nội</a:t>
            </a:r>
            <a:r>
              <a:rPr lang="en-US" altLang="en-US" sz="4000" b="1" smtClean="0">
                <a:solidFill>
                  <a:srgbClr val="C00000"/>
                </a:solidFill>
                <a:latin typeface="+mn-lt"/>
                <a:ea typeface="+mn-ea"/>
                <a:cs typeface="Arial" panose="020B0604020202020204" pitchFamily="34" charset="0"/>
              </a:rPr>
              <a:t> dung </a:t>
            </a:r>
            <a:r>
              <a:rPr lang="en-US" altLang="en-US" sz="4000" b="1" err="1" smtClean="0">
                <a:solidFill>
                  <a:srgbClr val="C00000"/>
                </a:solidFill>
                <a:latin typeface="+mn-lt"/>
                <a:ea typeface="+mn-ea"/>
                <a:cs typeface="Arial" panose="020B0604020202020204" pitchFamily="34" charset="0"/>
              </a:rPr>
              <a:t>cần</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tìm</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hiểu</a:t>
            </a:r>
            <a:r>
              <a:rPr lang="en-US" altLang="en-US" sz="4000" b="1" smtClean="0">
                <a:solidFill>
                  <a:srgbClr val="C00000"/>
                </a:solidFill>
                <a:latin typeface="+mn-lt"/>
                <a:ea typeface="+mn-ea"/>
                <a:cs typeface="Arial" panose="020B0604020202020204" pitchFamily="34" charset="0"/>
              </a:rPr>
              <a:t>:</a:t>
            </a:r>
            <a:endParaRPr lang="en-US" altLang="en-US" sz="4000" b="1">
              <a:solidFill>
                <a:srgbClr val="C00000"/>
              </a:solidFill>
              <a:latin typeface="+mn-lt"/>
              <a:ea typeface="+mn-ea"/>
              <a:cs typeface="Arial" panose="020B0604020202020204" pitchFamily="34" charset="0"/>
            </a:endParaRPr>
          </a:p>
        </p:txBody>
      </p:sp>
      <p:sp>
        <p:nvSpPr>
          <p:cNvPr id="36"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7" name="TextBox 6"/>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smtClean="0"/>
              <a:t>HÌNH THÀNH KIẾN THỨC</a:t>
            </a:r>
            <a:endParaRPr lang="en-US" sz="2800"/>
          </a:p>
        </p:txBody>
      </p:sp>
      <p:sp>
        <p:nvSpPr>
          <p:cNvPr id="8" name="Oval 7"/>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Tree>
    <p:extLst>
      <p:ext uri="{BB962C8B-B14F-4D97-AF65-F5344CB8AC3E}">
        <p14:creationId xmlns:p14="http://schemas.microsoft.com/office/powerpoint/2010/main" val="3169915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1000"/>
                                        <p:tgtEl>
                                          <p:spTgt spid="10"/>
                                        </p:tgtEl>
                                      </p:cBhvr>
                                    </p:animEffect>
                                  </p:childTnLst>
                                </p:cTn>
                              </p:par>
                              <p:par>
                                <p:cTn id="24" presetID="16" presetClass="entr" presetSubtype="21" fill="hold" grpId="0" nodeType="withEffect">
                                  <p:stCondLst>
                                    <p:cond delay="0"/>
                                  </p:stCondLst>
                                  <p:iterate type="wd">
                                    <p:tmPct val="10000"/>
                                  </p:iterate>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1000"/>
                                        <p:tgtEl>
                                          <p:spTgt spid="19"/>
                                        </p:tgtEl>
                                      </p:cBhvr>
                                    </p:animEffect>
                                  </p:childTnLst>
                                </p:cTn>
                              </p:par>
                              <p:par>
                                <p:cTn id="27" presetID="16" presetClass="entr" presetSubtype="21" fill="hold" grpId="0" nodeType="withEffect">
                                  <p:stCondLst>
                                    <p:cond delay="0"/>
                                  </p:stCondLst>
                                  <p:iterate type="wd">
                                    <p:tmPct val="10000"/>
                                  </p:iterate>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5" grpId="0"/>
      <p:bldP spid="3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a:t>
            </a:r>
            <a:r>
              <a:rPr lang="en-US" altLang="en-US" sz="3200" b="1">
                <a:solidFill>
                  <a:srgbClr val="C00000"/>
                </a:solidFill>
                <a:cs typeface="Arial" panose="020B0604020202020204" pitchFamily="34" charset="0"/>
              </a:rPr>
              <a:t>tử</a:t>
            </a:r>
            <a:r>
              <a:rPr lang="en-US" altLang="en-US" sz="3200" b="1" smtClean="0">
                <a:solidFill>
                  <a:srgbClr val="C00000"/>
                </a:solidFill>
                <a:latin typeface="Time New Roman"/>
                <a:cs typeface="Times New Roman" panose="02020603050405020304" pitchFamily="18" charset="0"/>
              </a:rPr>
              <a:t>.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TextBox 5"/>
          <p:cNvSpPr txBox="1">
            <a:spLocks noChangeArrowheads="1"/>
          </p:cNvSpPr>
          <p:nvPr/>
        </p:nvSpPr>
        <p:spPr bwMode="auto">
          <a:xfrm>
            <a:off x="1172474" y="2739832"/>
            <a:ext cx="9502433"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r>
              <a:rPr lang="vi-VN"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7" name="TextBox 6"/>
          <p:cNvSpPr txBox="1">
            <a:spLocks noChangeArrowheads="1"/>
          </p:cNvSpPr>
          <p:nvPr/>
        </p:nvSpPr>
        <p:spPr bwMode="auto">
          <a:xfrm>
            <a:off x="1172474" y="4130860"/>
            <a:ext cx="10531846"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en-US" sz="2800" b="1" smtClean="0">
                <a:latin typeface="Times New Roman" panose="02020603050405020304" pitchFamily="18" charset="0"/>
                <a:ea typeface="VNI-Times"/>
                <a:cs typeface="Times New Roman" panose="02020603050405020304" pitchFamily="18" charset="0"/>
              </a:rPr>
              <a:t>Gửi </a:t>
            </a:r>
            <a:r>
              <a:rPr lang="en-US" sz="2800" b="1">
                <a:latin typeface="Times New Roman" panose="02020603050405020304" pitchFamily="18" charset="0"/>
                <a:ea typeface="VNI-Times"/>
                <a:cs typeface="Times New Roman" panose="02020603050405020304" pitchFamily="18" charset="0"/>
              </a:rPr>
              <a:t>thư qua bưu điện có nhanh không, có bảo mật không?</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26697" y="1882192"/>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15850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710" y="2577813"/>
            <a:ext cx="11211950" cy="3656386"/>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pt-BR" sz="2800" b="1" smtClean="0">
                <a:solidFill>
                  <a:srgbClr val="FF0000"/>
                </a:solidFill>
                <a:latin typeface="Times New Roman" panose="02020603050405020304" pitchFamily="18" charset="0"/>
                <a:ea typeface="Times New Roman" panose="02020603050405020304" pitchFamily="18" charset="0"/>
              </a:rPr>
              <a:t>Câu 1: </a:t>
            </a:r>
            <a:endParaRPr lang="en-US" sz="2800" b="1" smtClean="0">
              <a:solidFill>
                <a:srgbClr val="00206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C</a:t>
            </a:r>
            <a:r>
              <a:rPr lang="vi-VN" sz="2800" b="1" smtClean="0">
                <a:solidFill>
                  <a:srgbClr val="002060"/>
                </a:solidFill>
                <a:latin typeface="Times New Roman" panose="02020603050405020304" pitchFamily="18" charset="0"/>
                <a:ea typeface="Times New Roman" panose="02020603050405020304" pitchFamily="18" charset="0"/>
              </a:rPr>
              <a:t>huẩn </a:t>
            </a:r>
            <a:r>
              <a:rPr lang="vi-VN" sz="2800" b="1">
                <a:solidFill>
                  <a:srgbClr val="002060"/>
                </a:solidFill>
                <a:latin typeface="Times New Roman" panose="02020603050405020304" pitchFamily="18" charset="0"/>
                <a:ea typeface="Times New Roman" panose="02020603050405020304" pitchFamily="18" charset="0"/>
              </a:rPr>
              <a:t>bị: </a:t>
            </a:r>
            <a:r>
              <a:rPr lang="vi-VN" sz="2800" b="1" smtClean="0">
                <a:latin typeface="Times New Roman" panose="02020603050405020304" pitchFamily="18" charset="0"/>
                <a:ea typeface="Times New Roman" panose="02020603050405020304" pitchFamily="18" charset="0"/>
              </a:rPr>
              <a:t>Lá thư, bì thư, tem, phí gửi</a:t>
            </a:r>
            <a:endParaRPr lang="en-US" sz="2800" b="1" smtClean="0">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a:t>
            </a:r>
            <a:r>
              <a:rPr lang="vi-VN" sz="2800" b="1" smtClean="0">
                <a:solidFill>
                  <a:srgbClr val="002060"/>
                </a:solidFill>
                <a:latin typeface="Times New Roman" panose="02020603050405020304" pitchFamily="18" charset="0"/>
                <a:ea typeface="Times New Roman" panose="02020603050405020304" pitchFamily="18" charset="0"/>
              </a:rPr>
              <a:t>Cách </a:t>
            </a:r>
            <a:r>
              <a:rPr lang="vi-VN" sz="2800" b="1">
                <a:solidFill>
                  <a:srgbClr val="002060"/>
                </a:solidFill>
                <a:latin typeface="Times New Roman" panose="02020603050405020304" pitchFamily="18" charset="0"/>
                <a:ea typeface="Times New Roman" panose="02020603050405020304" pitchFamily="18" charset="0"/>
              </a:rPr>
              <a:t>thực hiện: </a:t>
            </a:r>
            <a:r>
              <a:rPr lang="vi-VN" sz="2800" b="1">
                <a:solidFill>
                  <a:srgbClr val="000000"/>
                </a:solidFill>
                <a:latin typeface="Times New Roman" panose="02020603050405020304" pitchFamily="18" charset="0"/>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a:t>
            </a:r>
            <a:r>
              <a:rPr lang="vi-VN" sz="2800" b="1" smtClean="0">
                <a:solidFill>
                  <a:srgbClr val="000000"/>
                </a:solidFill>
                <a:latin typeface="Times New Roman" panose="02020603050405020304" pitchFamily="18" charset="0"/>
                <a:ea typeface="Times New Roman" panose="02020603050405020304" pitchFamily="18" charset="0"/>
              </a:rPr>
              <a:t>đi</a:t>
            </a:r>
            <a:endParaRPr lang="en-US" sz="2800" b="1" smtClean="0">
              <a:solidFill>
                <a:srgbClr val="00000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vi-VN" sz="2800" b="1" smtClean="0">
                <a:solidFill>
                  <a:srgbClr val="FF0000"/>
                </a:solidFill>
                <a:latin typeface="Times New Roman" panose="02020603050405020304" pitchFamily="18" charset="0"/>
                <a:ea typeface="Times New Roman" panose="02020603050405020304" pitchFamily="18" charset="0"/>
              </a:rPr>
              <a:t>Câu </a:t>
            </a:r>
            <a:r>
              <a:rPr lang="vi-VN" sz="2800" b="1">
                <a:solidFill>
                  <a:srgbClr val="FF0000"/>
                </a:solidFill>
                <a:latin typeface="Times New Roman" panose="02020603050405020304" pitchFamily="18" charset="0"/>
                <a:ea typeface="Times New Roman" panose="02020603050405020304" pitchFamily="18" charset="0"/>
              </a:rPr>
              <a:t>2: </a:t>
            </a:r>
            <a:r>
              <a:rPr lang="vi-VN" sz="2800" b="1" smtClean="0">
                <a:solidFill>
                  <a:srgbClr val="000000"/>
                </a:solidFill>
                <a:latin typeface="Times New Roman" panose="02020603050405020304" pitchFamily="18" charset="0"/>
                <a:ea typeface="Times New Roman" panose="02020603050405020304" pitchFamily="18" charset="0"/>
              </a:rPr>
              <a:t>Thời </a:t>
            </a:r>
            <a:r>
              <a:rPr lang="vi-VN" sz="2800" b="1">
                <a:solidFill>
                  <a:srgbClr val="000000"/>
                </a:solidFill>
                <a:latin typeface="Times New Roman" panose="02020603050405020304" pitchFamily="18" charset="0"/>
                <a:ea typeface="Times New Roman" panose="02020603050405020304" pitchFamily="18" charset="0"/>
              </a:rPr>
              <a:t>gian lâu, có thể bị thất lạc thư</a:t>
            </a:r>
            <a:endParaRPr lang="en-US" sz="2800" b="1">
              <a:solidFill>
                <a:srgbClr val="002060"/>
              </a:solidFill>
              <a:latin typeface="Times New Roman" panose="02020603050405020304" pitchFamily="18" charset="0"/>
              <a:ea typeface="Calibri" panose="020F0502020204030204" pitchFamily="34" charset="0"/>
            </a:endParaRPr>
          </a:p>
        </p:txBody>
      </p:sp>
      <p:sp>
        <p:nvSpPr>
          <p:cNvPr id="4" name="TextBox 3"/>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5" name="TextBox 4"/>
          <p:cNvSpPr txBox="1">
            <a:spLocks noChangeArrowheads="1"/>
          </p:cNvSpPr>
          <p:nvPr/>
        </p:nvSpPr>
        <p:spPr bwMode="auto">
          <a:xfrm>
            <a:off x="2914024" y="1884461"/>
            <a:ext cx="611241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Các</a:t>
            </a:r>
            <a:r>
              <a:rPr kumimoji="0" lang="en-US" altLang="en-US" sz="2800" b="0" i="1" u="none" strike="noStrike" kern="1200" cap="none" spc="0" normalizeH="0" noProof="0" smtClean="0">
                <a:ln>
                  <a:noFill/>
                </a:ln>
                <a:solidFill>
                  <a:prstClr val="black"/>
                </a:solidFill>
                <a:effectLst/>
                <a:uLnTx/>
                <a:uFillTx/>
              </a:rPr>
              <a:t> nhóm, nhận xét đánh giá</a:t>
            </a:r>
            <a:endParaRPr kumimoji="0" lang="en-US" altLang="en-US" sz="2800" b="0" i="1" u="none" strike="noStrike" kern="1200" cap="none" spc="0" normalizeH="0" baseline="0" noProof="0">
              <a:ln>
                <a:noFill/>
              </a:ln>
              <a:solidFill>
                <a:prstClr val="black"/>
              </a:solidFill>
              <a:effectLst/>
              <a:uLnTx/>
              <a:uFillTx/>
            </a:endParaRP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69520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100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33285" y="2569061"/>
            <a:ext cx="840260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Có cách nào để gửi thư nhanh hơn không? </a:t>
            </a:r>
            <a:endParaRPr lang="en-US" sz="2800" b="1" smtClean="0">
              <a:latin typeface="Times New Roman" panose="02020603050405020304" pitchFamily="18" charset="0"/>
              <a:ea typeface="VNI-Times"/>
              <a:cs typeface="Times New Roman" panose="02020603050405020304" pitchFamily="18" charset="0"/>
            </a:endParaRPr>
          </a:p>
          <a:p>
            <a:pPr algn="just"/>
            <a:r>
              <a:rPr lang="vi-VN" sz="2800" b="1" smtClean="0">
                <a:latin typeface="Times New Roman" panose="02020603050405020304" pitchFamily="18" charset="0"/>
                <a:ea typeface="VNI-Times"/>
                <a:cs typeface="Times New Roman" panose="02020603050405020304" pitchFamily="18" charset="0"/>
              </a:rPr>
              <a:t>Hãy </a:t>
            </a:r>
            <a:r>
              <a:rPr lang="vi-VN" sz="2800" b="1">
                <a:latin typeface="Times New Roman" panose="02020603050405020304" pitchFamily="18" charset="0"/>
                <a:ea typeface="VNI-Times"/>
                <a:cs typeface="Times New Roman" panose="02020603050405020304" pitchFamily="18" charset="0"/>
              </a:rPr>
              <a:t>nêu thư điện tử là gì? Dịch vụ thư điện tử là gì?</a:t>
            </a:r>
            <a:endParaRPr lang="en-US" sz="2800" b="1" i="1">
              <a:solidFill>
                <a:prstClr val="black"/>
              </a:solidFill>
            </a:endParaRPr>
          </a:p>
        </p:txBody>
      </p:sp>
      <p:sp>
        <p:nvSpPr>
          <p:cNvPr id="7" name="TextBox 6"/>
          <p:cNvSpPr txBox="1">
            <a:spLocks noChangeArrowheads="1"/>
          </p:cNvSpPr>
          <p:nvPr/>
        </p:nvSpPr>
        <p:spPr bwMode="auto">
          <a:xfrm>
            <a:off x="1133285" y="3908294"/>
            <a:ext cx="1013996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vi-VN" sz="2800" b="1">
                <a:latin typeface="Times New Roman" panose="02020603050405020304" pitchFamily="18" charset="0"/>
                <a:ea typeface="VNI-Times"/>
                <a:cs typeface="Times New Roman" panose="02020603050405020304" pitchFamily="18" charset="0"/>
              </a:rPr>
              <a:t>Xem hình 3.9 trang 33 phân tích cú pháp của địa chỉ thư và giải </a:t>
            </a:r>
            <a:r>
              <a:rPr lang="vi-VN" sz="2800" b="1" smtClean="0">
                <a:latin typeface="Times New Roman" panose="02020603050405020304" pitchFamily="18" charset="0"/>
                <a:ea typeface="VNI-Times"/>
                <a:cs typeface="Times New Roman" panose="02020603050405020304" pitchFamily="18" charset="0"/>
              </a:rPr>
              <a:t>thích</a:t>
            </a:r>
            <a:r>
              <a:rPr lang="en-US" sz="2800" b="1" smtClean="0">
                <a:latin typeface="Times New Roman" panose="02020603050405020304" pitchFamily="18" charset="0"/>
                <a:ea typeface="VNI-Times"/>
                <a:cs typeface="Times New Roman" panose="02020603050405020304" pitchFamily="18" charset="0"/>
              </a:rPr>
              <a:t>.</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53592" y="1766764"/>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4925</TotalTime>
  <Words>2253</Words>
  <Application>Microsoft Office PowerPoint</Application>
  <PresentationFormat>Custom</PresentationFormat>
  <Paragraphs>222</Paragraphs>
  <Slides>36</Slides>
  <Notes>4</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Retrospect</vt:lpstr>
      <vt:lpstr>Bitmap Image</vt:lpstr>
      <vt:lpstr>Bài 8: Thư điện tử</vt:lpstr>
      <vt:lpstr>Bài 8: Thư điện tử</vt:lpstr>
      <vt:lpstr>Bài 8: Thư điện tử</vt:lpstr>
      <vt:lpstr>Bài 8: Thư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TRÒ CHƠI Ô CHỮ</vt:lpstr>
      <vt:lpstr>Thư điện tử</vt:lpstr>
      <vt:lpstr>Thư điện tử</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258</cp:revision>
  <dcterms:created xsi:type="dcterms:W3CDTF">2021-07-05T09:27:14Z</dcterms:created>
  <dcterms:modified xsi:type="dcterms:W3CDTF">2021-11-16T04:01:25Z</dcterms:modified>
</cp:coreProperties>
</file>