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34"/>
  </p:notesMasterIdLst>
  <p:sldIdLst>
    <p:sldId id="259" r:id="rId2"/>
    <p:sldId id="262" r:id="rId3"/>
    <p:sldId id="333" r:id="rId4"/>
    <p:sldId id="332" r:id="rId5"/>
    <p:sldId id="269" r:id="rId6"/>
    <p:sldId id="334" r:id="rId7"/>
    <p:sldId id="335" r:id="rId8"/>
    <p:sldId id="339" r:id="rId9"/>
    <p:sldId id="352" r:id="rId10"/>
    <p:sldId id="287" r:id="rId11"/>
    <p:sldId id="286" r:id="rId12"/>
    <p:sldId id="277" r:id="rId13"/>
    <p:sldId id="276" r:id="rId14"/>
    <p:sldId id="275" r:id="rId15"/>
    <p:sldId id="298" r:id="rId16"/>
    <p:sldId id="336" r:id="rId17"/>
    <p:sldId id="337" r:id="rId18"/>
    <p:sldId id="314" r:id="rId19"/>
    <p:sldId id="315" r:id="rId20"/>
    <p:sldId id="310" r:id="rId21"/>
    <p:sldId id="311" r:id="rId22"/>
    <p:sldId id="308" r:id="rId23"/>
    <p:sldId id="321" r:id="rId24"/>
    <p:sldId id="323" r:id="rId25"/>
    <p:sldId id="340" r:id="rId26"/>
    <p:sldId id="341" r:id="rId27"/>
    <p:sldId id="342" r:id="rId28"/>
    <p:sldId id="343" r:id="rId29"/>
    <p:sldId id="344" r:id="rId30"/>
    <p:sldId id="345" r:id="rId31"/>
    <p:sldId id="329" r:id="rId32"/>
    <p:sldId id="346" r:id="rId33"/>
  </p:sldIdLst>
  <p:sldSz cx="9144000" cy="6858000" type="screen4x3"/>
  <p:notesSz cx="6858000" cy="9144000"/>
  <p:custShowLst>
    <p:custShow name="Custom Show 1" id="0">
      <p:sldLst>
        <p:sld r:id="rId2"/>
        <p:sld r:id="rId3"/>
        <p:sld r:id="rId6"/>
        <p:sld r:id="rId11"/>
        <p:sld r:id="rId12"/>
        <p:sld r:id="rId13"/>
        <p:sld r:id="rId14"/>
        <p:sld r:id="rId15"/>
        <p:sld r:id="rId16"/>
        <p:sld r:id="rId19"/>
        <p:sld r:id="rId20"/>
        <p:sld r:id="rId21"/>
        <p:sld r:id="rId22"/>
        <p:sld r:id="rId23"/>
        <p:sld r:id="rId24"/>
        <p:sld r:id="rId25"/>
        <p:sld r:id="rId3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FF6600"/>
    <a:srgbClr val="FF0066"/>
    <a:srgbClr val="00FFFF"/>
    <a:srgbClr val="0000CC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594" y="228"/>
      </p:cViewPr>
      <p:guideLst>
        <p:guide orient="horz" pos="2172"/>
        <p:guide pos="2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0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E5E4-D714-404F-87FC-ACF85A26506A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6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2368-E87B-4E5E-9328-9FE85E060F87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6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629D-9227-40A2-950E-0B32226D43AC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03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0B6B8B8-6AC1-4D67-95A2-015DBAB974B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5F0B-C1C9-4657-B653-641BD813D20C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5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9C35D-BA14-418A-860D-7D67CCA926D7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AD50-7C39-4A5B-A619-01B829A8EE3F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3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BC4F-77C5-481E-BD80-0748B4A98AB3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0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61D2-1473-4A1A-AEDB-8494119DB3B2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8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88F6-96BD-42D5-9279-AE1DA53ECDF3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8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225C-0019-4948-89D0-216DD76CF131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4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E1B4-BA16-4685-9D54-062CB6F1EA7F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2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EB2B81-7C3B-473E-BD9D-A764D876E7EC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0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2.xml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7.xml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hyperlink" Target="file:///D:\Gi&#225;o%20&#225;n%20powerpoint\SINH%209\S&#7921;%20th&#7909;%20tinh%20&#7903;%20ng&#432;&#7901;i%20di&#7877;n%20ra%20nh&#432;%20th&#7871;%20n&#224;o-%20(online-video-cutter.com)%20(1)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slide" Target="slide30.xml"/><Relationship Id="rId18" Type="http://schemas.openxmlformats.org/officeDocument/2006/relationships/image" Target="../media/image20.jpeg"/><Relationship Id="rId3" Type="http://schemas.openxmlformats.org/officeDocument/2006/relationships/slide" Target="slide24.xml"/><Relationship Id="rId7" Type="http://schemas.openxmlformats.org/officeDocument/2006/relationships/slide" Target="slide27.xml"/><Relationship Id="rId12" Type="http://schemas.openxmlformats.org/officeDocument/2006/relationships/image" Target="../media/image17.jpeg"/><Relationship Id="rId17" Type="http://schemas.openxmlformats.org/officeDocument/2006/relationships/slide" Target="slide31.xml"/><Relationship Id="rId2" Type="http://schemas.openxmlformats.org/officeDocument/2006/relationships/image" Target="../media/image12.jp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slide" Target="slide29.xml"/><Relationship Id="rId5" Type="http://schemas.openxmlformats.org/officeDocument/2006/relationships/slide" Target="slide25.xml"/><Relationship Id="rId15" Type="http://schemas.openxmlformats.org/officeDocument/2006/relationships/slide" Target="slide26.xml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slide" Target="slide28.xml"/><Relationship Id="rId1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hlinkClick r:id="rId3" action="ppaction://hlinksldjump"/>
          </p:cNvPr>
          <p:cNvSpPr/>
          <p:nvPr/>
        </p:nvSpPr>
        <p:spPr bwMode="auto">
          <a:xfrm>
            <a:off x="0" y="813815"/>
            <a:ext cx="6017895" cy="1981200"/>
          </a:xfrm>
          <a:prstGeom prst="rect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 bwMode="auto">
          <a:xfrm>
            <a:off x="4572000" y="2819399"/>
            <a:ext cx="4572000" cy="2133601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 bwMode="auto">
          <a:xfrm>
            <a:off x="6350" y="2819400"/>
            <a:ext cx="4565650" cy="2133601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 bwMode="auto">
          <a:xfrm>
            <a:off x="15874" y="4916424"/>
            <a:ext cx="2999423" cy="1941576"/>
          </a:xfrm>
          <a:prstGeom prst="rect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 bwMode="auto">
          <a:xfrm>
            <a:off x="3015297" y="4876800"/>
            <a:ext cx="6130607" cy="1981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 bwMode="auto">
          <a:xfrm>
            <a:off x="6024880" y="849630"/>
            <a:ext cx="3119755" cy="196977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hlinkClick r:id="rId9" action="ppaction://hlinksldjump"/>
          </p:cNvPr>
          <p:cNvSpPr/>
          <p:nvPr/>
        </p:nvSpPr>
        <p:spPr bwMode="auto">
          <a:xfrm>
            <a:off x="304800" y="0"/>
            <a:ext cx="8534400" cy="8382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NHỮNG MẢNG MÀU RỰC RỠ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ight Arrow 1">
            <a:hlinkClick r:id="rId9" action="ppaction://hlinksldjump"/>
          </p:cNvPr>
          <p:cNvSpPr/>
          <p:nvPr/>
        </p:nvSpPr>
        <p:spPr bwMode="auto">
          <a:xfrm>
            <a:off x="7391400" y="6477000"/>
            <a:ext cx="16002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0963"/>
          <p:cNvSpPr txBox="1"/>
          <p:nvPr/>
        </p:nvSpPr>
        <p:spPr>
          <a:xfrm>
            <a:off x="2667000" y="1828800"/>
            <a:ext cx="5943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0965" name="Text Box 40964"/>
          <p:cNvSpPr txBox="1"/>
          <p:nvPr/>
        </p:nvSpPr>
        <p:spPr>
          <a:xfrm>
            <a:off x="1371600" y="2514600"/>
            <a:ext cx="5791200" cy="2017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18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0966" name="Picture 40965" descr="13"/>
          <p:cNvPicPr>
            <a:picLocks noChangeAspect="1"/>
          </p:cNvPicPr>
          <p:nvPr/>
        </p:nvPicPr>
        <p:blipFill>
          <a:blip r:embed="rId2">
            <a:lum bright="-29999" contrast="66000"/>
          </a:blip>
          <a:srcRect l="57448" t="25955" r="-3175" b="32961"/>
          <a:stretch>
            <a:fillRect/>
          </a:stretch>
        </p:blipFill>
        <p:spPr>
          <a:xfrm>
            <a:off x="2209800" y="587217"/>
            <a:ext cx="6172200" cy="61183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0" name="Picture 40969" descr="13"/>
          <p:cNvPicPr>
            <a:picLocks noChangeAspect="1"/>
          </p:cNvPicPr>
          <p:nvPr/>
        </p:nvPicPr>
        <p:blipFill>
          <a:blip r:embed="rId2">
            <a:lum bright="-35999" contrast="54000"/>
          </a:blip>
          <a:srcRect l="46089" t="27623" r="41119" b="38312"/>
          <a:stretch>
            <a:fillRect/>
          </a:stretch>
        </p:blipFill>
        <p:spPr>
          <a:xfrm>
            <a:off x="990600" y="152400"/>
            <a:ext cx="1219200" cy="62707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74" name="Rectangle 40973"/>
          <p:cNvSpPr/>
          <p:nvPr/>
        </p:nvSpPr>
        <p:spPr>
          <a:xfrm>
            <a:off x="89535" y="65247"/>
            <a:ext cx="381000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sz="28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1. Ph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á</a:t>
            </a:r>
            <a:r>
              <a:rPr sz="28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 sinh giao t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ử</a:t>
            </a:r>
            <a:r>
              <a:rPr sz="28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đự</a:t>
            </a:r>
            <a:r>
              <a:rPr sz="28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43013" descr="13"/>
          <p:cNvPicPr>
            <a:picLocks noChangeAspect="1"/>
          </p:cNvPicPr>
          <p:nvPr/>
        </p:nvPicPr>
        <p:blipFill>
          <a:blip r:embed="rId2">
            <a:lum bright="-29999" contrast="90000"/>
          </a:blip>
          <a:srcRect l="4305" t="22084" r="53210" b="34235"/>
          <a:stretch>
            <a:fillRect/>
          </a:stretch>
        </p:blipFill>
        <p:spPr>
          <a:xfrm>
            <a:off x="2286000" y="457200"/>
            <a:ext cx="6096000" cy="6270783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3015" name="Picture 43014" descr="13"/>
          <p:cNvPicPr>
            <a:picLocks noChangeAspect="1"/>
          </p:cNvPicPr>
          <p:nvPr/>
        </p:nvPicPr>
        <p:blipFill>
          <a:blip r:embed="rId2">
            <a:lum bright="-47998" contrast="72000"/>
          </a:blip>
          <a:srcRect l="46089" t="27623" r="40053" b="38853"/>
          <a:stretch>
            <a:fillRect/>
          </a:stretch>
        </p:blipFill>
        <p:spPr>
          <a:xfrm>
            <a:off x="977265" y="358617"/>
            <a:ext cx="1017270" cy="6270783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0974" name="Rectangle 40973"/>
          <p:cNvSpPr/>
          <p:nvPr/>
        </p:nvSpPr>
        <p:spPr>
          <a:xfrm>
            <a:off x="89535" y="65247"/>
            <a:ext cx="381000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</a:rPr>
              <a:t>2</a:t>
            </a:r>
            <a:r>
              <a:rPr sz="2800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sz="28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á</a:t>
            </a:r>
            <a:r>
              <a:rPr sz="28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 sinh giao t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ử</a:t>
            </a:r>
            <a:r>
              <a:rPr sz="28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12" name="Group 107711"/>
          <p:cNvGrpSpPr/>
          <p:nvPr/>
        </p:nvGrpSpPr>
        <p:grpSpPr>
          <a:xfrm>
            <a:off x="2301875" y="815975"/>
            <a:ext cx="274638" cy="274638"/>
            <a:chOff x="1152" y="432"/>
            <a:chExt cx="173" cy="173"/>
          </a:xfrm>
        </p:grpSpPr>
        <p:sp>
          <p:nvSpPr>
            <p:cNvPr id="107713" name="Oval 107712"/>
            <p:cNvSpPr/>
            <p:nvPr/>
          </p:nvSpPr>
          <p:spPr>
            <a:xfrm>
              <a:off x="1152" y="432"/>
              <a:ext cx="173" cy="173"/>
            </a:xfrm>
            <a:prstGeom prst="ellipse">
              <a:avLst/>
            </a:prstGeom>
            <a:pattFill prst="pct75">
              <a:fgClr>
                <a:srgbClr val="FFCCFF"/>
              </a:fgClr>
              <a:bgClr>
                <a:srgbClr val="FF6699"/>
              </a:bgClr>
            </a:patt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14" name="Oval 107713"/>
            <p:cNvSpPr/>
            <p:nvPr/>
          </p:nvSpPr>
          <p:spPr>
            <a:xfrm>
              <a:off x="1194" y="474"/>
              <a:ext cx="81" cy="81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715" name="Group 107714"/>
          <p:cNvGrpSpPr/>
          <p:nvPr/>
        </p:nvGrpSpPr>
        <p:grpSpPr>
          <a:xfrm>
            <a:off x="1768475" y="1425575"/>
            <a:ext cx="274638" cy="274638"/>
            <a:chOff x="1152" y="432"/>
            <a:chExt cx="173" cy="173"/>
          </a:xfrm>
        </p:grpSpPr>
        <p:sp>
          <p:nvSpPr>
            <p:cNvPr id="107716" name="Oval 107715"/>
            <p:cNvSpPr/>
            <p:nvPr/>
          </p:nvSpPr>
          <p:spPr>
            <a:xfrm>
              <a:off x="1152" y="432"/>
              <a:ext cx="173" cy="173"/>
            </a:xfrm>
            <a:prstGeom prst="ellipse">
              <a:avLst/>
            </a:prstGeom>
            <a:pattFill prst="pct75">
              <a:fgClr>
                <a:srgbClr val="FFCCFF"/>
              </a:fgClr>
              <a:bgClr>
                <a:srgbClr val="FF6699"/>
              </a:bgClr>
            </a:patt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17" name="Oval 107716"/>
            <p:cNvSpPr/>
            <p:nvPr/>
          </p:nvSpPr>
          <p:spPr>
            <a:xfrm>
              <a:off x="1194" y="474"/>
              <a:ext cx="81" cy="81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718" name="Group 107717"/>
          <p:cNvGrpSpPr/>
          <p:nvPr/>
        </p:nvGrpSpPr>
        <p:grpSpPr>
          <a:xfrm>
            <a:off x="2911475" y="1425575"/>
            <a:ext cx="274638" cy="274638"/>
            <a:chOff x="1152" y="432"/>
            <a:chExt cx="173" cy="173"/>
          </a:xfrm>
        </p:grpSpPr>
        <p:sp>
          <p:nvSpPr>
            <p:cNvPr id="107719" name="Oval 107718"/>
            <p:cNvSpPr/>
            <p:nvPr/>
          </p:nvSpPr>
          <p:spPr>
            <a:xfrm>
              <a:off x="1152" y="432"/>
              <a:ext cx="173" cy="173"/>
            </a:xfrm>
            <a:prstGeom prst="ellipse">
              <a:avLst/>
            </a:prstGeom>
            <a:pattFill prst="pct75">
              <a:fgClr>
                <a:srgbClr val="FFCCFF"/>
              </a:fgClr>
              <a:bgClr>
                <a:srgbClr val="FF6699"/>
              </a:bgClr>
            </a:patt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20" name="Oval 107719"/>
            <p:cNvSpPr/>
            <p:nvPr/>
          </p:nvSpPr>
          <p:spPr>
            <a:xfrm>
              <a:off x="1194" y="474"/>
              <a:ext cx="81" cy="81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721" name="Group 107720"/>
          <p:cNvGrpSpPr/>
          <p:nvPr/>
        </p:nvGrpSpPr>
        <p:grpSpPr>
          <a:xfrm>
            <a:off x="7216775" y="815975"/>
            <a:ext cx="274638" cy="274638"/>
            <a:chOff x="1152" y="432"/>
            <a:chExt cx="173" cy="173"/>
          </a:xfrm>
        </p:grpSpPr>
        <p:sp>
          <p:nvSpPr>
            <p:cNvPr id="107722" name="Oval 107721"/>
            <p:cNvSpPr/>
            <p:nvPr/>
          </p:nvSpPr>
          <p:spPr>
            <a:xfrm>
              <a:off x="1152" y="432"/>
              <a:ext cx="173" cy="173"/>
            </a:xfrm>
            <a:prstGeom prst="ellipse">
              <a:avLst/>
            </a:prstGeom>
            <a:pattFill prst="pct75">
              <a:fgClr>
                <a:srgbClr val="FFCCFF"/>
              </a:fgClr>
              <a:bgClr>
                <a:srgbClr val="FF6699"/>
              </a:bgClr>
            </a:patt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23" name="Oval 107722"/>
            <p:cNvSpPr/>
            <p:nvPr/>
          </p:nvSpPr>
          <p:spPr>
            <a:xfrm>
              <a:off x="1194" y="474"/>
              <a:ext cx="81" cy="81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724" name="Group 107723"/>
          <p:cNvGrpSpPr/>
          <p:nvPr/>
        </p:nvGrpSpPr>
        <p:grpSpPr>
          <a:xfrm>
            <a:off x="6683375" y="1425575"/>
            <a:ext cx="274638" cy="274638"/>
            <a:chOff x="1152" y="432"/>
            <a:chExt cx="173" cy="173"/>
          </a:xfrm>
        </p:grpSpPr>
        <p:sp>
          <p:nvSpPr>
            <p:cNvPr id="107725" name="Oval 107724"/>
            <p:cNvSpPr/>
            <p:nvPr/>
          </p:nvSpPr>
          <p:spPr>
            <a:xfrm>
              <a:off x="1152" y="432"/>
              <a:ext cx="173" cy="173"/>
            </a:xfrm>
            <a:prstGeom prst="ellipse">
              <a:avLst/>
            </a:prstGeom>
            <a:pattFill prst="pct75">
              <a:fgClr>
                <a:srgbClr val="FFCCFF"/>
              </a:fgClr>
              <a:bgClr>
                <a:srgbClr val="FF6699"/>
              </a:bgClr>
            </a:patt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26" name="Oval 107725"/>
            <p:cNvSpPr/>
            <p:nvPr/>
          </p:nvSpPr>
          <p:spPr>
            <a:xfrm>
              <a:off x="1194" y="474"/>
              <a:ext cx="81" cy="81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727" name="Group 107726"/>
          <p:cNvGrpSpPr/>
          <p:nvPr/>
        </p:nvGrpSpPr>
        <p:grpSpPr>
          <a:xfrm>
            <a:off x="7826375" y="1425575"/>
            <a:ext cx="274638" cy="274638"/>
            <a:chOff x="1152" y="432"/>
            <a:chExt cx="173" cy="173"/>
          </a:xfrm>
        </p:grpSpPr>
        <p:sp>
          <p:nvSpPr>
            <p:cNvPr id="107728" name="Oval 107727"/>
            <p:cNvSpPr/>
            <p:nvPr/>
          </p:nvSpPr>
          <p:spPr>
            <a:xfrm>
              <a:off x="1152" y="432"/>
              <a:ext cx="173" cy="173"/>
            </a:xfrm>
            <a:prstGeom prst="ellipse">
              <a:avLst/>
            </a:prstGeom>
            <a:pattFill prst="pct75">
              <a:fgClr>
                <a:srgbClr val="FFCCFF"/>
              </a:fgClr>
              <a:bgClr>
                <a:srgbClr val="FF6699"/>
              </a:bgClr>
            </a:patt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29" name="Oval 107728"/>
            <p:cNvSpPr/>
            <p:nvPr/>
          </p:nvSpPr>
          <p:spPr>
            <a:xfrm>
              <a:off x="1194" y="474"/>
              <a:ext cx="81" cy="81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730" name="Text Box 107729"/>
          <p:cNvSpPr txBox="1"/>
          <p:nvPr/>
        </p:nvSpPr>
        <p:spPr>
          <a:xfrm>
            <a:off x="1787525" y="735013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>
                <a:latin typeface="Arial" panose="020B0604020202020204" pitchFamily="34" charset="0"/>
              </a:rPr>
              <a:t>2n</a:t>
            </a:r>
          </a:p>
        </p:txBody>
      </p:sp>
      <p:sp>
        <p:nvSpPr>
          <p:cNvPr id="107731" name="Text Box 107730"/>
          <p:cNvSpPr txBox="1"/>
          <p:nvPr/>
        </p:nvSpPr>
        <p:spPr>
          <a:xfrm>
            <a:off x="144463" y="1206500"/>
            <a:ext cx="1676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sz="2000" b="1" err="1">
                <a:latin typeface="Times New Roman" panose="02020603050405020304" pitchFamily="18" charset="0"/>
              </a:rPr>
              <a:t>Noãn nguyên bào</a:t>
            </a:r>
            <a:endParaRPr sz="2000" b="1">
              <a:latin typeface="Times New Roman" panose="02020603050405020304" pitchFamily="18" charset="0"/>
            </a:endParaRPr>
          </a:p>
        </p:txBody>
      </p:sp>
      <p:sp>
        <p:nvSpPr>
          <p:cNvPr id="107732" name="Straight Connector 107731"/>
          <p:cNvSpPr/>
          <p:nvPr/>
        </p:nvSpPr>
        <p:spPr>
          <a:xfrm flipH="1">
            <a:off x="2011363" y="1096963"/>
            <a:ext cx="304800" cy="338137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7733" name="Straight Connector 107732"/>
          <p:cNvSpPr/>
          <p:nvPr/>
        </p:nvSpPr>
        <p:spPr>
          <a:xfrm flipH="1">
            <a:off x="6945313" y="1087438"/>
            <a:ext cx="304800" cy="338137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7734" name="Straight Connector 107733"/>
          <p:cNvSpPr/>
          <p:nvPr/>
        </p:nvSpPr>
        <p:spPr>
          <a:xfrm>
            <a:off x="2559050" y="1068388"/>
            <a:ext cx="381000" cy="3810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7735" name="Straight Connector 107734"/>
          <p:cNvSpPr/>
          <p:nvPr/>
        </p:nvSpPr>
        <p:spPr>
          <a:xfrm>
            <a:off x="7478713" y="1073150"/>
            <a:ext cx="381000" cy="3810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7736" name="Text Box 107735"/>
          <p:cNvSpPr txBox="1"/>
          <p:nvPr/>
        </p:nvSpPr>
        <p:spPr>
          <a:xfrm>
            <a:off x="3830638" y="1011238"/>
            <a:ext cx="1828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 err="1">
                <a:solidFill>
                  <a:srgbClr val="FF0000"/>
                </a:solidFill>
                <a:latin typeface="Arial" panose="020B0604020202020204" pitchFamily="34" charset="0"/>
              </a:rPr>
              <a:t>Nguyên phân</a:t>
            </a:r>
            <a:endParaRPr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07737" name="Group 107736"/>
          <p:cNvGrpSpPr/>
          <p:nvPr/>
        </p:nvGrpSpPr>
        <p:grpSpPr>
          <a:xfrm>
            <a:off x="4583113" y="873125"/>
            <a:ext cx="233362" cy="685800"/>
            <a:chOff x="2889" y="576"/>
            <a:chExt cx="147" cy="432"/>
          </a:xfrm>
        </p:grpSpPr>
        <p:sp>
          <p:nvSpPr>
            <p:cNvPr id="107738" name="Straight Connector 107737"/>
            <p:cNvSpPr/>
            <p:nvPr/>
          </p:nvSpPr>
          <p:spPr>
            <a:xfrm>
              <a:off x="2892" y="1008"/>
              <a:ext cx="144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739" name="Straight Connector 107738"/>
            <p:cNvSpPr/>
            <p:nvPr/>
          </p:nvSpPr>
          <p:spPr>
            <a:xfrm flipV="1">
              <a:off x="2967" y="864"/>
              <a:ext cx="0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740" name="Straight Connector 107739"/>
            <p:cNvSpPr/>
            <p:nvPr/>
          </p:nvSpPr>
          <p:spPr>
            <a:xfrm flipV="1">
              <a:off x="2967" y="576"/>
              <a:ext cx="0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741" name="Straight Connector 107740"/>
            <p:cNvSpPr/>
            <p:nvPr/>
          </p:nvSpPr>
          <p:spPr>
            <a:xfrm>
              <a:off x="2889" y="576"/>
              <a:ext cx="144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7742" name="Text Box 107741"/>
          <p:cNvSpPr txBox="1"/>
          <p:nvPr/>
        </p:nvSpPr>
        <p:spPr>
          <a:xfrm>
            <a:off x="4878388" y="1244600"/>
            <a:ext cx="1828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sz="2000" b="1" err="1">
                <a:latin typeface="Times New Roman" panose="02020603050405020304" pitchFamily="18" charset="0"/>
              </a:rPr>
              <a:t>Tinh nguyên bào</a:t>
            </a:r>
            <a:endParaRPr sz="2000" b="1">
              <a:latin typeface="Times New Roman" panose="02020603050405020304" pitchFamily="18" charset="0"/>
            </a:endParaRPr>
          </a:p>
        </p:txBody>
      </p:sp>
      <p:sp>
        <p:nvSpPr>
          <p:cNvPr id="107743" name="Text Box 107742"/>
          <p:cNvSpPr txBox="1"/>
          <p:nvPr/>
        </p:nvSpPr>
        <p:spPr>
          <a:xfrm>
            <a:off x="1597025" y="415925"/>
            <a:ext cx="1676400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200" b="1" err="1">
                <a:latin typeface="Times New Roman" panose="02020603050405020304" pitchFamily="18" charset="0"/>
              </a:rPr>
              <a:t>Sự tạo noãn</a:t>
            </a:r>
            <a:endParaRPr sz="2200" b="1">
              <a:latin typeface="Times New Roman" panose="02020603050405020304" pitchFamily="18" charset="0"/>
            </a:endParaRPr>
          </a:p>
        </p:txBody>
      </p:sp>
      <p:sp>
        <p:nvSpPr>
          <p:cNvPr id="107744" name="Text Box 107743"/>
          <p:cNvSpPr txBox="1"/>
          <p:nvPr/>
        </p:nvSpPr>
        <p:spPr>
          <a:xfrm>
            <a:off x="6550025" y="369888"/>
            <a:ext cx="1676400" cy="427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200" b="1" err="1">
                <a:latin typeface="Times New Roman" panose="02020603050405020304" pitchFamily="18" charset="0"/>
              </a:rPr>
              <a:t>Sự tạo tinh</a:t>
            </a:r>
            <a:endParaRPr sz="2200" b="1">
              <a:latin typeface="Times New Roman" panose="02020603050405020304" pitchFamily="18" charset="0"/>
            </a:endParaRPr>
          </a:p>
        </p:txBody>
      </p:sp>
      <p:sp>
        <p:nvSpPr>
          <p:cNvPr id="107745" name="Text Box 107744"/>
          <p:cNvSpPr txBox="1"/>
          <p:nvPr/>
        </p:nvSpPr>
        <p:spPr>
          <a:xfrm>
            <a:off x="1916113" y="1344613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>
                <a:latin typeface="Arial" panose="020B0604020202020204" pitchFamily="34" charset="0"/>
              </a:rPr>
              <a:t>2n</a:t>
            </a:r>
          </a:p>
        </p:txBody>
      </p:sp>
      <p:sp>
        <p:nvSpPr>
          <p:cNvPr id="107746" name="Text Box 107745"/>
          <p:cNvSpPr txBox="1"/>
          <p:nvPr/>
        </p:nvSpPr>
        <p:spPr>
          <a:xfrm>
            <a:off x="3078163" y="1358900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>
                <a:latin typeface="Arial" panose="020B0604020202020204" pitchFamily="34" charset="0"/>
              </a:rPr>
              <a:t>2n</a:t>
            </a:r>
          </a:p>
        </p:txBody>
      </p:sp>
      <p:sp>
        <p:nvSpPr>
          <p:cNvPr id="107747" name="Text Box 107746"/>
          <p:cNvSpPr txBox="1"/>
          <p:nvPr/>
        </p:nvSpPr>
        <p:spPr>
          <a:xfrm>
            <a:off x="6726238" y="730250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>
                <a:latin typeface="Arial" panose="020B0604020202020204" pitchFamily="34" charset="0"/>
              </a:rPr>
              <a:t>2n</a:t>
            </a:r>
          </a:p>
        </p:txBody>
      </p:sp>
      <p:sp>
        <p:nvSpPr>
          <p:cNvPr id="107748" name="Text Box 107747"/>
          <p:cNvSpPr txBox="1"/>
          <p:nvPr/>
        </p:nvSpPr>
        <p:spPr>
          <a:xfrm>
            <a:off x="6854825" y="1349375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>
                <a:latin typeface="Arial" panose="020B0604020202020204" pitchFamily="34" charset="0"/>
              </a:rPr>
              <a:t>2n</a:t>
            </a:r>
          </a:p>
        </p:txBody>
      </p:sp>
      <p:sp>
        <p:nvSpPr>
          <p:cNvPr id="107749" name="Text Box 107748"/>
          <p:cNvSpPr txBox="1"/>
          <p:nvPr/>
        </p:nvSpPr>
        <p:spPr>
          <a:xfrm>
            <a:off x="8016875" y="1349375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>
                <a:latin typeface="Arial" panose="020B0604020202020204" pitchFamily="34" charset="0"/>
              </a:rPr>
              <a:t>2n</a:t>
            </a:r>
          </a:p>
        </p:txBody>
      </p:sp>
      <p:sp>
        <p:nvSpPr>
          <p:cNvPr id="107750" name="Text Box 107749"/>
          <p:cNvSpPr txBox="1"/>
          <p:nvPr/>
        </p:nvSpPr>
        <p:spPr>
          <a:xfrm>
            <a:off x="1978025" y="2111375"/>
            <a:ext cx="2057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sz="2000" b="1" err="1">
                <a:latin typeface="Times New Roman" panose="02020603050405020304" pitchFamily="18" charset="0"/>
              </a:rPr>
              <a:t>Noãn bào bậc</a:t>
            </a:r>
            <a:r>
              <a:rPr sz="2000" b="1"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107751" name="Straight Connector 107750"/>
          <p:cNvSpPr/>
          <p:nvPr/>
        </p:nvSpPr>
        <p:spPr>
          <a:xfrm>
            <a:off x="1901825" y="1739900"/>
            <a:ext cx="0" cy="32385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107752" name="Group 107751"/>
          <p:cNvGrpSpPr/>
          <p:nvPr/>
        </p:nvGrpSpPr>
        <p:grpSpPr>
          <a:xfrm>
            <a:off x="1673225" y="2092325"/>
            <a:ext cx="438150" cy="438150"/>
            <a:chOff x="1452" y="1692"/>
            <a:chExt cx="276" cy="276"/>
          </a:xfrm>
        </p:grpSpPr>
        <p:sp>
          <p:nvSpPr>
            <p:cNvPr id="107753" name="Oval 107752"/>
            <p:cNvSpPr/>
            <p:nvPr/>
          </p:nvSpPr>
          <p:spPr>
            <a:xfrm>
              <a:off x="1452" y="1692"/>
              <a:ext cx="276" cy="276"/>
            </a:xfrm>
            <a:prstGeom prst="ellipse">
              <a:avLst/>
            </a:prstGeom>
            <a:pattFill prst="pct75">
              <a:fgClr>
                <a:srgbClr val="FFCCFF"/>
              </a:fgClr>
              <a:bgClr>
                <a:srgbClr val="FF6699"/>
              </a:bgClr>
            </a:patt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54" name="Oval 107753"/>
            <p:cNvSpPr/>
            <p:nvPr/>
          </p:nvSpPr>
          <p:spPr>
            <a:xfrm>
              <a:off x="1548" y="1788"/>
              <a:ext cx="81" cy="81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755" name="Text Box 107754"/>
          <p:cNvSpPr txBox="1"/>
          <p:nvPr/>
        </p:nvSpPr>
        <p:spPr>
          <a:xfrm>
            <a:off x="1163638" y="2120900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>
                <a:latin typeface="Arial" panose="020B0604020202020204" pitchFamily="34" charset="0"/>
              </a:rPr>
              <a:t>2n</a:t>
            </a:r>
          </a:p>
        </p:txBody>
      </p:sp>
      <p:grpSp>
        <p:nvGrpSpPr>
          <p:cNvPr id="107756" name="Group 107755"/>
          <p:cNvGrpSpPr/>
          <p:nvPr/>
        </p:nvGrpSpPr>
        <p:grpSpPr>
          <a:xfrm>
            <a:off x="6669088" y="2190750"/>
            <a:ext cx="274637" cy="274638"/>
            <a:chOff x="1152" y="432"/>
            <a:chExt cx="173" cy="173"/>
          </a:xfrm>
        </p:grpSpPr>
        <p:sp>
          <p:nvSpPr>
            <p:cNvPr id="107757" name="Oval 107756"/>
            <p:cNvSpPr/>
            <p:nvPr/>
          </p:nvSpPr>
          <p:spPr>
            <a:xfrm>
              <a:off x="1152" y="432"/>
              <a:ext cx="173" cy="173"/>
            </a:xfrm>
            <a:prstGeom prst="ellipse">
              <a:avLst/>
            </a:prstGeom>
            <a:pattFill prst="pct75">
              <a:fgClr>
                <a:srgbClr val="FFCCFF"/>
              </a:fgClr>
              <a:bgClr>
                <a:srgbClr val="FF6699"/>
              </a:bgClr>
            </a:patt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58" name="Oval 107757"/>
            <p:cNvSpPr/>
            <p:nvPr/>
          </p:nvSpPr>
          <p:spPr>
            <a:xfrm>
              <a:off x="1194" y="474"/>
              <a:ext cx="81" cy="81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759" name="Straight Connector 107758"/>
          <p:cNvSpPr/>
          <p:nvPr/>
        </p:nvSpPr>
        <p:spPr>
          <a:xfrm>
            <a:off x="6811963" y="1762125"/>
            <a:ext cx="0" cy="3810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7760" name="Text Box 107759"/>
          <p:cNvSpPr txBox="1"/>
          <p:nvPr/>
        </p:nvSpPr>
        <p:spPr>
          <a:xfrm>
            <a:off x="6854825" y="2109788"/>
            <a:ext cx="1828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sz="2000" b="1" err="1">
                <a:latin typeface="Times New Roman" panose="02020603050405020304" pitchFamily="18" charset="0"/>
              </a:rPr>
              <a:t>Tinh bào bậc</a:t>
            </a:r>
            <a:r>
              <a:rPr sz="2000" b="1"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107761" name="Text Box 107760"/>
          <p:cNvSpPr txBox="1"/>
          <p:nvPr/>
        </p:nvSpPr>
        <p:spPr>
          <a:xfrm>
            <a:off x="6178550" y="2095500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>
                <a:latin typeface="Arial" panose="020B0604020202020204" pitchFamily="34" charset="0"/>
              </a:rPr>
              <a:t>2n</a:t>
            </a:r>
          </a:p>
        </p:txBody>
      </p:sp>
      <p:grpSp>
        <p:nvGrpSpPr>
          <p:cNvPr id="107762" name="Group 107761"/>
          <p:cNvGrpSpPr/>
          <p:nvPr/>
        </p:nvGrpSpPr>
        <p:grpSpPr>
          <a:xfrm>
            <a:off x="1125538" y="3084513"/>
            <a:ext cx="201612" cy="201612"/>
            <a:chOff x="288" y="1728"/>
            <a:chExt cx="127" cy="127"/>
          </a:xfrm>
        </p:grpSpPr>
        <p:sp>
          <p:nvSpPr>
            <p:cNvPr id="107763" name="Oval 107762"/>
            <p:cNvSpPr/>
            <p:nvPr/>
          </p:nvSpPr>
          <p:spPr>
            <a:xfrm>
              <a:off x="288" y="1728"/>
              <a:ext cx="127" cy="127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64" name="Oval 107763"/>
            <p:cNvSpPr/>
            <p:nvPr/>
          </p:nvSpPr>
          <p:spPr>
            <a:xfrm>
              <a:off x="318" y="1758"/>
              <a:ext cx="64" cy="64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765" name="Group 107764"/>
          <p:cNvGrpSpPr/>
          <p:nvPr/>
        </p:nvGrpSpPr>
        <p:grpSpPr>
          <a:xfrm>
            <a:off x="2620963" y="2989263"/>
            <a:ext cx="438150" cy="438150"/>
            <a:chOff x="1452" y="1692"/>
            <a:chExt cx="276" cy="276"/>
          </a:xfrm>
        </p:grpSpPr>
        <p:sp>
          <p:nvSpPr>
            <p:cNvPr id="107766" name="Oval 107765"/>
            <p:cNvSpPr/>
            <p:nvPr/>
          </p:nvSpPr>
          <p:spPr>
            <a:xfrm>
              <a:off x="1452" y="1692"/>
              <a:ext cx="276" cy="276"/>
            </a:xfrm>
            <a:prstGeom prst="ellipse">
              <a:avLst/>
            </a:prstGeom>
            <a:pattFill prst="pct75">
              <a:fgClr>
                <a:srgbClr val="FFCCFF"/>
              </a:fgClr>
              <a:bgClr>
                <a:srgbClr val="FF6699"/>
              </a:bgClr>
            </a:patt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67" name="Oval 107766"/>
            <p:cNvSpPr/>
            <p:nvPr/>
          </p:nvSpPr>
          <p:spPr>
            <a:xfrm>
              <a:off x="1548" y="1788"/>
              <a:ext cx="81" cy="81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768" name="Group 107767"/>
          <p:cNvGrpSpPr/>
          <p:nvPr/>
        </p:nvGrpSpPr>
        <p:grpSpPr>
          <a:xfrm>
            <a:off x="5832475" y="2824163"/>
            <a:ext cx="274638" cy="274637"/>
            <a:chOff x="1152" y="432"/>
            <a:chExt cx="173" cy="173"/>
          </a:xfrm>
        </p:grpSpPr>
        <p:sp>
          <p:nvSpPr>
            <p:cNvPr id="107769" name="Oval 107768"/>
            <p:cNvSpPr/>
            <p:nvPr/>
          </p:nvSpPr>
          <p:spPr>
            <a:xfrm>
              <a:off x="1152" y="432"/>
              <a:ext cx="173" cy="173"/>
            </a:xfrm>
            <a:prstGeom prst="ellipse">
              <a:avLst/>
            </a:prstGeom>
            <a:pattFill prst="pct75">
              <a:fgClr>
                <a:srgbClr val="FFCCFF"/>
              </a:fgClr>
              <a:bgClr>
                <a:srgbClr val="FF6699"/>
              </a:bgClr>
            </a:patt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70" name="Oval 107769"/>
            <p:cNvSpPr/>
            <p:nvPr/>
          </p:nvSpPr>
          <p:spPr>
            <a:xfrm>
              <a:off x="1194" y="474"/>
              <a:ext cx="81" cy="81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771" name="Group 107770"/>
          <p:cNvGrpSpPr/>
          <p:nvPr/>
        </p:nvGrpSpPr>
        <p:grpSpPr>
          <a:xfrm>
            <a:off x="7523163" y="2840038"/>
            <a:ext cx="274637" cy="274637"/>
            <a:chOff x="1152" y="432"/>
            <a:chExt cx="173" cy="173"/>
          </a:xfrm>
        </p:grpSpPr>
        <p:sp>
          <p:nvSpPr>
            <p:cNvPr id="107772" name="Oval 107771"/>
            <p:cNvSpPr/>
            <p:nvPr/>
          </p:nvSpPr>
          <p:spPr>
            <a:xfrm>
              <a:off x="1152" y="432"/>
              <a:ext cx="173" cy="173"/>
            </a:xfrm>
            <a:prstGeom prst="ellipse">
              <a:avLst/>
            </a:prstGeom>
            <a:pattFill prst="pct75">
              <a:fgClr>
                <a:srgbClr val="FFCCFF"/>
              </a:fgClr>
              <a:bgClr>
                <a:srgbClr val="FF6699"/>
              </a:bgClr>
            </a:patt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73" name="Oval 107772"/>
            <p:cNvSpPr/>
            <p:nvPr/>
          </p:nvSpPr>
          <p:spPr>
            <a:xfrm>
              <a:off x="1194" y="474"/>
              <a:ext cx="81" cy="81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774" name="Text Box 107773"/>
          <p:cNvSpPr txBox="1"/>
          <p:nvPr/>
        </p:nvSpPr>
        <p:spPr>
          <a:xfrm>
            <a:off x="3006725" y="2836863"/>
            <a:ext cx="1295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000" b="1" err="1">
                <a:latin typeface="Times New Roman" panose="02020603050405020304" pitchFamily="18" charset="0"/>
              </a:rPr>
              <a:t>Noãn bào</a:t>
            </a:r>
            <a:br>
              <a:rPr sz="2000" b="1" err="1">
                <a:latin typeface="Times New Roman" panose="02020603050405020304" pitchFamily="18" charset="0"/>
              </a:rPr>
            </a:br>
            <a:r>
              <a:rPr sz="2000" b="1" err="1">
                <a:latin typeface="Times New Roman" panose="02020603050405020304" pitchFamily="18" charset="0"/>
              </a:rPr>
              <a:t>  bậc</a:t>
            </a:r>
            <a:r>
              <a:rPr sz="2000" b="1"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107775" name="Text Box 107774"/>
          <p:cNvSpPr txBox="1"/>
          <p:nvPr/>
        </p:nvSpPr>
        <p:spPr>
          <a:xfrm>
            <a:off x="-36512" y="2828925"/>
            <a:ext cx="1295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 err="1">
                <a:latin typeface="Times New Roman" panose="02020603050405020304" pitchFamily="18" charset="0"/>
              </a:rPr>
              <a:t>Thể cực thứ nhất</a:t>
            </a:r>
            <a:endParaRPr sz="2000">
              <a:latin typeface="Times New Roman" panose="02020603050405020304" pitchFamily="18" charset="0"/>
            </a:endParaRPr>
          </a:p>
        </p:txBody>
      </p:sp>
      <p:sp>
        <p:nvSpPr>
          <p:cNvPr id="107776" name="Straight Connector 107775"/>
          <p:cNvSpPr/>
          <p:nvPr/>
        </p:nvSpPr>
        <p:spPr>
          <a:xfrm flipH="1">
            <a:off x="1320800" y="2576513"/>
            <a:ext cx="381000" cy="4572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7777" name="Straight Connector 107776"/>
          <p:cNvSpPr/>
          <p:nvPr/>
        </p:nvSpPr>
        <p:spPr>
          <a:xfrm>
            <a:off x="6950075" y="2505075"/>
            <a:ext cx="547688" cy="347663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7778" name="Straight Connector 107777"/>
          <p:cNvSpPr/>
          <p:nvPr/>
        </p:nvSpPr>
        <p:spPr>
          <a:xfrm flipH="1">
            <a:off x="6107113" y="2490788"/>
            <a:ext cx="547687" cy="347662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7779" name="Straight Connector 107778"/>
          <p:cNvSpPr/>
          <p:nvPr/>
        </p:nvSpPr>
        <p:spPr>
          <a:xfrm>
            <a:off x="2078038" y="2533650"/>
            <a:ext cx="533400" cy="5334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7780" name="Text Box 107779"/>
          <p:cNvSpPr txBox="1"/>
          <p:nvPr/>
        </p:nvSpPr>
        <p:spPr>
          <a:xfrm>
            <a:off x="3835400" y="2557463"/>
            <a:ext cx="1828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 err="1">
                <a:solidFill>
                  <a:srgbClr val="FF0000"/>
                </a:solidFill>
                <a:latin typeface="Arial" panose="020B0604020202020204" pitchFamily="34" charset="0"/>
              </a:rPr>
              <a:t>Giảm phân</a:t>
            </a:r>
            <a:r>
              <a:rPr sz="2000">
                <a:solidFill>
                  <a:srgbClr val="FF0000"/>
                </a:solidFill>
                <a:latin typeface="Arial" panose="020B0604020202020204" pitchFamily="34" charset="0"/>
              </a:rPr>
              <a:t> 1</a:t>
            </a:r>
          </a:p>
        </p:txBody>
      </p:sp>
      <p:grpSp>
        <p:nvGrpSpPr>
          <p:cNvPr id="107781" name="Group 107780"/>
          <p:cNvGrpSpPr/>
          <p:nvPr/>
        </p:nvGrpSpPr>
        <p:grpSpPr>
          <a:xfrm>
            <a:off x="4578350" y="2397125"/>
            <a:ext cx="228600" cy="808038"/>
            <a:chOff x="2898" y="1507"/>
            <a:chExt cx="144" cy="509"/>
          </a:xfrm>
        </p:grpSpPr>
        <p:sp>
          <p:nvSpPr>
            <p:cNvPr id="107782" name="Straight Connector 107781"/>
            <p:cNvSpPr/>
            <p:nvPr/>
          </p:nvSpPr>
          <p:spPr>
            <a:xfrm flipV="1">
              <a:off x="2967" y="1507"/>
              <a:ext cx="0" cy="173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783" name="Straight Connector 107782"/>
            <p:cNvSpPr/>
            <p:nvPr/>
          </p:nvSpPr>
          <p:spPr>
            <a:xfrm>
              <a:off x="2898" y="1507"/>
              <a:ext cx="144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784" name="Straight Connector 107783"/>
            <p:cNvSpPr/>
            <p:nvPr/>
          </p:nvSpPr>
          <p:spPr>
            <a:xfrm>
              <a:off x="2898" y="2016"/>
              <a:ext cx="144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785" name="Straight Connector 107784"/>
            <p:cNvSpPr/>
            <p:nvPr/>
          </p:nvSpPr>
          <p:spPr>
            <a:xfrm flipV="1">
              <a:off x="2967" y="1842"/>
              <a:ext cx="0" cy="173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7786" name="Text Box 107785"/>
          <p:cNvSpPr txBox="1"/>
          <p:nvPr/>
        </p:nvSpPr>
        <p:spPr>
          <a:xfrm>
            <a:off x="1196975" y="2976563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07787" name="Text Box 107786"/>
          <p:cNvSpPr txBox="1"/>
          <p:nvPr/>
        </p:nvSpPr>
        <p:spPr>
          <a:xfrm>
            <a:off x="2173288" y="2976563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07788" name="Text Box 107787"/>
          <p:cNvSpPr txBox="1"/>
          <p:nvPr/>
        </p:nvSpPr>
        <p:spPr>
          <a:xfrm>
            <a:off x="5411788" y="2747963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07789" name="Text Box 107788"/>
          <p:cNvSpPr txBox="1"/>
          <p:nvPr/>
        </p:nvSpPr>
        <p:spPr>
          <a:xfrm>
            <a:off x="7631113" y="2776538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>
                <a:latin typeface="Arial" panose="020B0604020202020204" pitchFamily="34" charset="0"/>
              </a:rPr>
              <a:t>n</a:t>
            </a:r>
          </a:p>
        </p:txBody>
      </p:sp>
      <p:grpSp>
        <p:nvGrpSpPr>
          <p:cNvPr id="107790" name="Group 107789"/>
          <p:cNvGrpSpPr/>
          <p:nvPr/>
        </p:nvGrpSpPr>
        <p:grpSpPr>
          <a:xfrm>
            <a:off x="862013" y="4038600"/>
            <a:ext cx="201612" cy="201613"/>
            <a:chOff x="288" y="1728"/>
            <a:chExt cx="127" cy="127"/>
          </a:xfrm>
        </p:grpSpPr>
        <p:sp>
          <p:nvSpPr>
            <p:cNvPr id="107791" name="Oval 107790"/>
            <p:cNvSpPr/>
            <p:nvPr/>
          </p:nvSpPr>
          <p:spPr>
            <a:xfrm>
              <a:off x="288" y="1728"/>
              <a:ext cx="127" cy="127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92" name="Oval 107791"/>
            <p:cNvSpPr/>
            <p:nvPr/>
          </p:nvSpPr>
          <p:spPr>
            <a:xfrm>
              <a:off x="318" y="1758"/>
              <a:ext cx="64" cy="64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793" name="Group 107792"/>
          <p:cNvGrpSpPr/>
          <p:nvPr/>
        </p:nvGrpSpPr>
        <p:grpSpPr>
          <a:xfrm>
            <a:off x="1471613" y="4038600"/>
            <a:ext cx="201612" cy="201613"/>
            <a:chOff x="288" y="1728"/>
            <a:chExt cx="127" cy="127"/>
          </a:xfrm>
        </p:grpSpPr>
        <p:sp>
          <p:nvSpPr>
            <p:cNvPr id="107794" name="Oval 107793"/>
            <p:cNvSpPr/>
            <p:nvPr/>
          </p:nvSpPr>
          <p:spPr>
            <a:xfrm>
              <a:off x="288" y="1728"/>
              <a:ext cx="127" cy="127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95" name="Oval 107794"/>
            <p:cNvSpPr/>
            <p:nvPr/>
          </p:nvSpPr>
          <p:spPr>
            <a:xfrm>
              <a:off x="318" y="1758"/>
              <a:ext cx="64" cy="64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796" name="Group 107795"/>
          <p:cNvGrpSpPr/>
          <p:nvPr/>
        </p:nvGrpSpPr>
        <p:grpSpPr>
          <a:xfrm>
            <a:off x="2233613" y="4038600"/>
            <a:ext cx="201612" cy="201613"/>
            <a:chOff x="288" y="1728"/>
            <a:chExt cx="127" cy="127"/>
          </a:xfrm>
        </p:grpSpPr>
        <p:sp>
          <p:nvSpPr>
            <p:cNvPr id="107797" name="Oval 107796"/>
            <p:cNvSpPr/>
            <p:nvPr/>
          </p:nvSpPr>
          <p:spPr>
            <a:xfrm>
              <a:off x="288" y="1728"/>
              <a:ext cx="127" cy="127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98" name="Oval 107797"/>
            <p:cNvSpPr/>
            <p:nvPr/>
          </p:nvSpPr>
          <p:spPr>
            <a:xfrm>
              <a:off x="318" y="1758"/>
              <a:ext cx="64" cy="64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799" name="Group 107798"/>
          <p:cNvGrpSpPr/>
          <p:nvPr/>
        </p:nvGrpSpPr>
        <p:grpSpPr>
          <a:xfrm>
            <a:off x="3278188" y="3867150"/>
            <a:ext cx="438150" cy="438150"/>
            <a:chOff x="1788" y="2268"/>
            <a:chExt cx="276" cy="276"/>
          </a:xfrm>
        </p:grpSpPr>
        <p:sp>
          <p:nvSpPr>
            <p:cNvPr id="107800" name="Oval 107799"/>
            <p:cNvSpPr/>
            <p:nvPr/>
          </p:nvSpPr>
          <p:spPr>
            <a:xfrm>
              <a:off x="1788" y="2268"/>
              <a:ext cx="276" cy="276"/>
            </a:xfrm>
            <a:prstGeom prst="ellipse">
              <a:avLst/>
            </a:prstGeom>
            <a:pattFill prst="pct75">
              <a:fgClr>
                <a:srgbClr val="FFCCFF"/>
              </a:fgClr>
              <a:bgClr>
                <a:srgbClr val="FF6699"/>
              </a:bgClr>
            </a:patt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01" name="Oval 107800"/>
            <p:cNvSpPr/>
            <p:nvPr/>
          </p:nvSpPr>
          <p:spPr>
            <a:xfrm>
              <a:off x="1884" y="2364"/>
              <a:ext cx="81" cy="81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802" name="Group 107801"/>
          <p:cNvGrpSpPr/>
          <p:nvPr/>
        </p:nvGrpSpPr>
        <p:grpSpPr>
          <a:xfrm>
            <a:off x="5468938" y="4049713"/>
            <a:ext cx="201612" cy="657225"/>
            <a:chOff x="3264" y="2322"/>
            <a:chExt cx="127" cy="414"/>
          </a:xfrm>
        </p:grpSpPr>
        <p:grpSp>
          <p:nvGrpSpPr>
            <p:cNvPr id="107803" name="Group 107802"/>
            <p:cNvGrpSpPr/>
            <p:nvPr/>
          </p:nvGrpSpPr>
          <p:grpSpPr>
            <a:xfrm>
              <a:off x="3264" y="2322"/>
              <a:ext cx="127" cy="127"/>
              <a:chOff x="288" y="1728"/>
              <a:chExt cx="127" cy="127"/>
            </a:xfrm>
          </p:grpSpPr>
          <p:sp>
            <p:nvSpPr>
              <p:cNvPr id="107804" name="Oval 107803"/>
              <p:cNvSpPr/>
              <p:nvPr/>
            </p:nvSpPr>
            <p:spPr>
              <a:xfrm>
                <a:off x="288" y="1728"/>
                <a:ext cx="127" cy="127"/>
              </a:xfrm>
              <a:prstGeom prst="ellipse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05" name="Oval 107804"/>
              <p:cNvSpPr/>
              <p:nvPr/>
            </p:nvSpPr>
            <p:spPr>
              <a:xfrm>
                <a:off x="318" y="1758"/>
                <a:ext cx="64" cy="64"/>
              </a:xfrm>
              <a:prstGeom prst="ellipse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6699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rgbClr val="FF66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806" name="Freeform 107805"/>
            <p:cNvSpPr/>
            <p:nvPr/>
          </p:nvSpPr>
          <p:spPr>
            <a:xfrm rot="5400000">
              <a:off x="3184" y="2549"/>
              <a:ext cx="288" cy="86"/>
            </a:xfrm>
            <a:custGeom>
              <a:avLst/>
              <a:gdLst/>
              <a:ahLst/>
              <a:cxnLst/>
              <a:rect l="0" t="0" r="0" b="0"/>
              <a:pathLst>
                <a:path w="192" h="104">
                  <a:moveTo>
                    <a:pt x="0" y="56"/>
                  </a:moveTo>
                  <a:cubicBezTo>
                    <a:pt x="16" y="28"/>
                    <a:pt x="32" y="0"/>
                    <a:pt x="48" y="8"/>
                  </a:cubicBezTo>
                  <a:cubicBezTo>
                    <a:pt x="64" y="16"/>
                    <a:pt x="80" y="104"/>
                    <a:pt x="96" y="104"/>
                  </a:cubicBezTo>
                  <a:cubicBezTo>
                    <a:pt x="112" y="104"/>
                    <a:pt x="128" y="16"/>
                    <a:pt x="144" y="8"/>
                  </a:cubicBezTo>
                  <a:cubicBezTo>
                    <a:pt x="160" y="0"/>
                    <a:pt x="176" y="48"/>
                    <a:pt x="192" y="5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807" name="Group 107806"/>
          <p:cNvGrpSpPr/>
          <p:nvPr/>
        </p:nvGrpSpPr>
        <p:grpSpPr>
          <a:xfrm>
            <a:off x="6334125" y="4049713"/>
            <a:ext cx="201613" cy="657225"/>
            <a:chOff x="3809" y="2322"/>
            <a:chExt cx="127" cy="414"/>
          </a:xfrm>
        </p:grpSpPr>
        <p:grpSp>
          <p:nvGrpSpPr>
            <p:cNvPr id="107808" name="Group 107807"/>
            <p:cNvGrpSpPr/>
            <p:nvPr/>
          </p:nvGrpSpPr>
          <p:grpSpPr>
            <a:xfrm>
              <a:off x="3809" y="2322"/>
              <a:ext cx="127" cy="127"/>
              <a:chOff x="288" y="1728"/>
              <a:chExt cx="127" cy="127"/>
            </a:xfrm>
          </p:grpSpPr>
          <p:sp>
            <p:nvSpPr>
              <p:cNvPr id="107809" name="Oval 107808"/>
              <p:cNvSpPr/>
              <p:nvPr/>
            </p:nvSpPr>
            <p:spPr>
              <a:xfrm>
                <a:off x="288" y="1728"/>
                <a:ext cx="127" cy="127"/>
              </a:xfrm>
              <a:prstGeom prst="ellipse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10" name="Oval 107809"/>
              <p:cNvSpPr/>
              <p:nvPr/>
            </p:nvSpPr>
            <p:spPr>
              <a:xfrm>
                <a:off x="318" y="1758"/>
                <a:ext cx="64" cy="64"/>
              </a:xfrm>
              <a:prstGeom prst="ellipse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6699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rgbClr val="FF66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811" name="Freeform 107810"/>
            <p:cNvSpPr/>
            <p:nvPr/>
          </p:nvSpPr>
          <p:spPr>
            <a:xfrm rot="5400000">
              <a:off x="3730" y="2549"/>
              <a:ext cx="288" cy="86"/>
            </a:xfrm>
            <a:custGeom>
              <a:avLst/>
              <a:gdLst/>
              <a:ahLst/>
              <a:cxnLst/>
              <a:rect l="0" t="0" r="0" b="0"/>
              <a:pathLst>
                <a:path w="192" h="104">
                  <a:moveTo>
                    <a:pt x="0" y="56"/>
                  </a:moveTo>
                  <a:cubicBezTo>
                    <a:pt x="16" y="28"/>
                    <a:pt x="32" y="0"/>
                    <a:pt x="48" y="8"/>
                  </a:cubicBezTo>
                  <a:cubicBezTo>
                    <a:pt x="64" y="16"/>
                    <a:pt x="80" y="104"/>
                    <a:pt x="96" y="104"/>
                  </a:cubicBezTo>
                  <a:cubicBezTo>
                    <a:pt x="112" y="104"/>
                    <a:pt x="128" y="16"/>
                    <a:pt x="144" y="8"/>
                  </a:cubicBezTo>
                  <a:cubicBezTo>
                    <a:pt x="160" y="0"/>
                    <a:pt x="176" y="48"/>
                    <a:pt x="192" y="5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812" name="Group 107811"/>
          <p:cNvGrpSpPr/>
          <p:nvPr/>
        </p:nvGrpSpPr>
        <p:grpSpPr>
          <a:xfrm>
            <a:off x="7172325" y="4049713"/>
            <a:ext cx="201613" cy="657225"/>
            <a:chOff x="4337" y="2322"/>
            <a:chExt cx="127" cy="414"/>
          </a:xfrm>
        </p:grpSpPr>
        <p:grpSp>
          <p:nvGrpSpPr>
            <p:cNvPr id="107813" name="Group 107812"/>
            <p:cNvGrpSpPr/>
            <p:nvPr/>
          </p:nvGrpSpPr>
          <p:grpSpPr>
            <a:xfrm>
              <a:off x="4337" y="2322"/>
              <a:ext cx="127" cy="127"/>
              <a:chOff x="288" y="1728"/>
              <a:chExt cx="127" cy="127"/>
            </a:xfrm>
          </p:grpSpPr>
          <p:sp>
            <p:nvSpPr>
              <p:cNvPr id="107814" name="Oval 107813"/>
              <p:cNvSpPr/>
              <p:nvPr/>
            </p:nvSpPr>
            <p:spPr>
              <a:xfrm>
                <a:off x="288" y="1728"/>
                <a:ext cx="127" cy="127"/>
              </a:xfrm>
              <a:prstGeom prst="ellipse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15" name="Oval 107814"/>
              <p:cNvSpPr/>
              <p:nvPr/>
            </p:nvSpPr>
            <p:spPr>
              <a:xfrm>
                <a:off x="318" y="1758"/>
                <a:ext cx="64" cy="64"/>
              </a:xfrm>
              <a:prstGeom prst="ellipse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6699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rgbClr val="FF66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816" name="Freeform 107815"/>
            <p:cNvSpPr/>
            <p:nvPr/>
          </p:nvSpPr>
          <p:spPr>
            <a:xfrm rot="5400000">
              <a:off x="4263" y="2549"/>
              <a:ext cx="288" cy="86"/>
            </a:xfrm>
            <a:custGeom>
              <a:avLst/>
              <a:gdLst/>
              <a:ahLst/>
              <a:cxnLst/>
              <a:rect l="0" t="0" r="0" b="0"/>
              <a:pathLst>
                <a:path w="192" h="104">
                  <a:moveTo>
                    <a:pt x="0" y="56"/>
                  </a:moveTo>
                  <a:cubicBezTo>
                    <a:pt x="16" y="28"/>
                    <a:pt x="32" y="0"/>
                    <a:pt x="48" y="8"/>
                  </a:cubicBezTo>
                  <a:cubicBezTo>
                    <a:pt x="64" y="16"/>
                    <a:pt x="80" y="104"/>
                    <a:pt x="96" y="104"/>
                  </a:cubicBezTo>
                  <a:cubicBezTo>
                    <a:pt x="112" y="104"/>
                    <a:pt x="128" y="16"/>
                    <a:pt x="144" y="8"/>
                  </a:cubicBezTo>
                  <a:cubicBezTo>
                    <a:pt x="160" y="0"/>
                    <a:pt x="176" y="48"/>
                    <a:pt x="192" y="5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817" name="Group 107816"/>
          <p:cNvGrpSpPr/>
          <p:nvPr/>
        </p:nvGrpSpPr>
        <p:grpSpPr>
          <a:xfrm>
            <a:off x="8086725" y="4049713"/>
            <a:ext cx="201613" cy="657225"/>
            <a:chOff x="4913" y="2322"/>
            <a:chExt cx="127" cy="414"/>
          </a:xfrm>
        </p:grpSpPr>
        <p:grpSp>
          <p:nvGrpSpPr>
            <p:cNvPr id="107818" name="Group 107817"/>
            <p:cNvGrpSpPr/>
            <p:nvPr/>
          </p:nvGrpSpPr>
          <p:grpSpPr>
            <a:xfrm>
              <a:off x="4913" y="2322"/>
              <a:ext cx="127" cy="127"/>
              <a:chOff x="288" y="1728"/>
              <a:chExt cx="127" cy="127"/>
            </a:xfrm>
          </p:grpSpPr>
          <p:sp>
            <p:nvSpPr>
              <p:cNvPr id="107819" name="Oval 107818"/>
              <p:cNvSpPr/>
              <p:nvPr/>
            </p:nvSpPr>
            <p:spPr>
              <a:xfrm>
                <a:off x="288" y="1728"/>
                <a:ext cx="127" cy="127"/>
              </a:xfrm>
              <a:prstGeom prst="ellipse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20" name="Oval 107819"/>
              <p:cNvSpPr/>
              <p:nvPr/>
            </p:nvSpPr>
            <p:spPr>
              <a:xfrm>
                <a:off x="318" y="1758"/>
                <a:ext cx="64" cy="64"/>
              </a:xfrm>
              <a:prstGeom prst="ellipse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6699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rgbClr val="FF66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821" name="Freeform 107820"/>
            <p:cNvSpPr/>
            <p:nvPr/>
          </p:nvSpPr>
          <p:spPr>
            <a:xfrm rot="5400000">
              <a:off x="4843" y="2549"/>
              <a:ext cx="288" cy="86"/>
            </a:xfrm>
            <a:custGeom>
              <a:avLst/>
              <a:gdLst/>
              <a:ahLst/>
              <a:cxnLst/>
              <a:rect l="0" t="0" r="0" b="0"/>
              <a:pathLst>
                <a:path w="192" h="104">
                  <a:moveTo>
                    <a:pt x="0" y="56"/>
                  </a:moveTo>
                  <a:cubicBezTo>
                    <a:pt x="16" y="28"/>
                    <a:pt x="32" y="0"/>
                    <a:pt x="48" y="8"/>
                  </a:cubicBezTo>
                  <a:cubicBezTo>
                    <a:pt x="64" y="16"/>
                    <a:pt x="80" y="104"/>
                    <a:pt x="96" y="104"/>
                  </a:cubicBezTo>
                  <a:cubicBezTo>
                    <a:pt x="112" y="104"/>
                    <a:pt x="128" y="16"/>
                    <a:pt x="144" y="8"/>
                  </a:cubicBezTo>
                  <a:cubicBezTo>
                    <a:pt x="160" y="0"/>
                    <a:pt x="176" y="48"/>
                    <a:pt x="192" y="5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822" name="Text Box 107821"/>
          <p:cNvSpPr txBox="1"/>
          <p:nvPr/>
        </p:nvSpPr>
        <p:spPr>
          <a:xfrm>
            <a:off x="1682750" y="4252913"/>
            <a:ext cx="1295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 err="1">
                <a:latin typeface="Times New Roman" panose="02020603050405020304" pitchFamily="18" charset="0"/>
              </a:rPr>
              <a:t>Thể cực thứ hai</a:t>
            </a:r>
            <a:endParaRPr sz="2000">
              <a:latin typeface="Times New Roman" panose="02020603050405020304" pitchFamily="18" charset="0"/>
            </a:endParaRPr>
          </a:p>
        </p:txBody>
      </p:sp>
      <p:sp>
        <p:nvSpPr>
          <p:cNvPr id="107823" name="Text Box 107822"/>
          <p:cNvSpPr txBox="1"/>
          <p:nvPr/>
        </p:nvSpPr>
        <p:spPr>
          <a:xfrm>
            <a:off x="3644900" y="3895725"/>
            <a:ext cx="990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000" b="1" err="1">
                <a:latin typeface="Times New Roman" panose="02020603050405020304" pitchFamily="18" charset="0"/>
              </a:rPr>
              <a:t>Trứng</a:t>
            </a:r>
            <a:endParaRPr sz="2000" b="1">
              <a:latin typeface="Times New Roman" panose="02020603050405020304" pitchFamily="18" charset="0"/>
            </a:endParaRPr>
          </a:p>
        </p:txBody>
      </p:sp>
      <p:sp>
        <p:nvSpPr>
          <p:cNvPr id="107824" name="Straight Connector 107823"/>
          <p:cNvSpPr/>
          <p:nvPr/>
        </p:nvSpPr>
        <p:spPr>
          <a:xfrm flipH="1">
            <a:off x="930275" y="3321050"/>
            <a:ext cx="228600" cy="6858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7825" name="Straight Connector 107824"/>
          <p:cNvSpPr/>
          <p:nvPr/>
        </p:nvSpPr>
        <p:spPr>
          <a:xfrm>
            <a:off x="1282700" y="3321050"/>
            <a:ext cx="228600" cy="6858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7826" name="Straight Connector 107825"/>
          <p:cNvSpPr/>
          <p:nvPr/>
        </p:nvSpPr>
        <p:spPr>
          <a:xfrm>
            <a:off x="2959100" y="3411538"/>
            <a:ext cx="381000" cy="4572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7827" name="Straight Connector 107826"/>
          <p:cNvSpPr/>
          <p:nvPr/>
        </p:nvSpPr>
        <p:spPr>
          <a:xfrm>
            <a:off x="3706813" y="4278313"/>
            <a:ext cx="381000" cy="4572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7828" name="Text Box 107827"/>
          <p:cNvSpPr txBox="1"/>
          <p:nvPr/>
        </p:nvSpPr>
        <p:spPr>
          <a:xfrm>
            <a:off x="3835400" y="3430588"/>
            <a:ext cx="1828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 err="1">
                <a:solidFill>
                  <a:srgbClr val="FF0000"/>
                </a:solidFill>
                <a:latin typeface="Arial" panose="020B0604020202020204" pitchFamily="34" charset="0"/>
              </a:rPr>
              <a:t>Giảm phân</a:t>
            </a:r>
            <a:r>
              <a:rPr sz="2000">
                <a:solidFill>
                  <a:srgbClr val="FF0000"/>
                </a:solidFill>
                <a:latin typeface="Arial" panose="020B0604020202020204" pitchFamily="34" charset="0"/>
              </a:rPr>
              <a:t> 2</a:t>
            </a:r>
          </a:p>
        </p:txBody>
      </p:sp>
      <p:sp>
        <p:nvSpPr>
          <p:cNvPr id="107829" name="Straight Connector 107828"/>
          <p:cNvSpPr/>
          <p:nvPr/>
        </p:nvSpPr>
        <p:spPr>
          <a:xfrm>
            <a:off x="6078538" y="3097213"/>
            <a:ext cx="304800" cy="923925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7830" name="Straight Connector 107829"/>
          <p:cNvSpPr/>
          <p:nvPr/>
        </p:nvSpPr>
        <p:spPr>
          <a:xfrm flipH="1">
            <a:off x="5564188" y="3092450"/>
            <a:ext cx="304800" cy="923925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7831" name="Straight Connector 107830"/>
          <p:cNvSpPr/>
          <p:nvPr/>
        </p:nvSpPr>
        <p:spPr>
          <a:xfrm>
            <a:off x="7754938" y="3106738"/>
            <a:ext cx="347662" cy="923925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7832" name="Straight Connector 107831"/>
          <p:cNvSpPr/>
          <p:nvPr/>
        </p:nvSpPr>
        <p:spPr>
          <a:xfrm flipH="1">
            <a:off x="7269163" y="3101975"/>
            <a:ext cx="304800" cy="923925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107833" name="Group 107832"/>
          <p:cNvGrpSpPr/>
          <p:nvPr/>
        </p:nvGrpSpPr>
        <p:grpSpPr>
          <a:xfrm>
            <a:off x="4597400" y="3184525"/>
            <a:ext cx="228600" cy="922338"/>
            <a:chOff x="2907" y="2017"/>
            <a:chExt cx="144" cy="581"/>
          </a:xfrm>
        </p:grpSpPr>
        <p:sp>
          <p:nvSpPr>
            <p:cNvPr id="107834" name="Straight Connector 107833"/>
            <p:cNvSpPr/>
            <p:nvPr/>
          </p:nvSpPr>
          <p:spPr>
            <a:xfrm flipV="1">
              <a:off x="2967" y="2017"/>
              <a:ext cx="0" cy="23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835" name="Straight Connector 107834"/>
            <p:cNvSpPr/>
            <p:nvPr/>
          </p:nvSpPr>
          <p:spPr>
            <a:xfrm>
              <a:off x="2907" y="2598"/>
              <a:ext cx="144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836" name="Straight Connector 107835"/>
            <p:cNvSpPr/>
            <p:nvPr/>
          </p:nvSpPr>
          <p:spPr>
            <a:xfrm flipV="1">
              <a:off x="2976" y="2424"/>
              <a:ext cx="0" cy="173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7837" name="Straight Connector 107836"/>
          <p:cNvSpPr/>
          <p:nvPr/>
        </p:nvSpPr>
        <p:spPr>
          <a:xfrm flipH="1">
            <a:off x="2420938" y="3444875"/>
            <a:ext cx="304800" cy="5334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7838" name="Text Box 107837"/>
          <p:cNvSpPr txBox="1"/>
          <p:nvPr/>
        </p:nvSpPr>
        <p:spPr>
          <a:xfrm>
            <a:off x="463550" y="3973513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07839" name="Text Box 107838"/>
          <p:cNvSpPr txBox="1"/>
          <p:nvPr/>
        </p:nvSpPr>
        <p:spPr>
          <a:xfrm>
            <a:off x="1068388" y="3930650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07840" name="Text Box 107839"/>
          <p:cNvSpPr txBox="1"/>
          <p:nvPr/>
        </p:nvSpPr>
        <p:spPr>
          <a:xfrm>
            <a:off x="1825625" y="3930650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07841" name="Text Box 107840"/>
          <p:cNvSpPr txBox="1"/>
          <p:nvPr/>
        </p:nvSpPr>
        <p:spPr>
          <a:xfrm>
            <a:off x="5054600" y="3944938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07842" name="Text Box 107841"/>
          <p:cNvSpPr txBox="1"/>
          <p:nvPr/>
        </p:nvSpPr>
        <p:spPr>
          <a:xfrm>
            <a:off x="5916613" y="3944938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07843" name="Text Box 107842"/>
          <p:cNvSpPr txBox="1"/>
          <p:nvPr/>
        </p:nvSpPr>
        <p:spPr>
          <a:xfrm>
            <a:off x="6735763" y="3944938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07844" name="Text Box 107843"/>
          <p:cNvSpPr txBox="1"/>
          <p:nvPr/>
        </p:nvSpPr>
        <p:spPr>
          <a:xfrm>
            <a:off x="7669213" y="3963988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>
                <a:latin typeface="Arial" panose="020B0604020202020204" pitchFamily="34" charset="0"/>
              </a:rPr>
              <a:t>n</a:t>
            </a:r>
          </a:p>
        </p:txBody>
      </p:sp>
      <p:grpSp>
        <p:nvGrpSpPr>
          <p:cNvPr id="107845" name="Group 107844"/>
          <p:cNvGrpSpPr/>
          <p:nvPr/>
        </p:nvGrpSpPr>
        <p:grpSpPr>
          <a:xfrm>
            <a:off x="4054475" y="4778375"/>
            <a:ext cx="438150" cy="438150"/>
            <a:chOff x="2508" y="2988"/>
            <a:chExt cx="276" cy="276"/>
          </a:xfrm>
        </p:grpSpPr>
        <p:sp>
          <p:nvSpPr>
            <p:cNvPr id="107846" name="Oval 107845"/>
            <p:cNvSpPr/>
            <p:nvPr/>
          </p:nvSpPr>
          <p:spPr>
            <a:xfrm>
              <a:off x="2508" y="2988"/>
              <a:ext cx="276" cy="276"/>
            </a:xfrm>
            <a:prstGeom prst="ellipse">
              <a:avLst/>
            </a:prstGeom>
            <a:pattFill prst="pct75">
              <a:fgClr>
                <a:srgbClr val="FFCCFF"/>
              </a:fgClr>
              <a:bgClr>
                <a:srgbClr val="FF6699"/>
              </a:bgClr>
            </a:patt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47" name="Oval 107846"/>
            <p:cNvSpPr/>
            <p:nvPr/>
          </p:nvSpPr>
          <p:spPr>
            <a:xfrm>
              <a:off x="2604" y="3084"/>
              <a:ext cx="81" cy="81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848" name="Group 107847"/>
          <p:cNvGrpSpPr/>
          <p:nvPr/>
        </p:nvGrpSpPr>
        <p:grpSpPr>
          <a:xfrm>
            <a:off x="4592320" y="4900295"/>
            <a:ext cx="671513" cy="201613"/>
            <a:chOff x="2928" y="3072"/>
            <a:chExt cx="423" cy="127"/>
          </a:xfrm>
        </p:grpSpPr>
        <p:grpSp>
          <p:nvGrpSpPr>
            <p:cNvPr id="107849" name="Group 107848"/>
            <p:cNvGrpSpPr/>
            <p:nvPr/>
          </p:nvGrpSpPr>
          <p:grpSpPr>
            <a:xfrm>
              <a:off x="2928" y="3072"/>
              <a:ext cx="127" cy="127"/>
              <a:chOff x="288" y="1728"/>
              <a:chExt cx="127" cy="127"/>
            </a:xfrm>
          </p:grpSpPr>
          <p:sp>
            <p:nvSpPr>
              <p:cNvPr id="107850" name="Oval 107849"/>
              <p:cNvSpPr/>
              <p:nvPr/>
            </p:nvSpPr>
            <p:spPr>
              <a:xfrm>
                <a:off x="288" y="1728"/>
                <a:ext cx="127" cy="127"/>
              </a:xfrm>
              <a:prstGeom prst="ellipse">
                <a:avLst/>
              </a:prstGeom>
              <a:noFill/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51" name="Oval 107850"/>
              <p:cNvSpPr/>
              <p:nvPr/>
            </p:nvSpPr>
            <p:spPr>
              <a:xfrm>
                <a:off x="318" y="1758"/>
                <a:ext cx="64" cy="64"/>
              </a:xfrm>
              <a:prstGeom prst="ellipse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6699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rgbClr val="FF66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852" name="Freeform 107851"/>
            <p:cNvSpPr/>
            <p:nvPr/>
          </p:nvSpPr>
          <p:spPr>
            <a:xfrm>
              <a:off x="3063" y="3091"/>
              <a:ext cx="288" cy="86"/>
            </a:xfrm>
            <a:custGeom>
              <a:avLst/>
              <a:gdLst/>
              <a:ahLst/>
              <a:cxnLst/>
              <a:rect l="0" t="0" r="0" b="0"/>
              <a:pathLst>
                <a:path w="192" h="104">
                  <a:moveTo>
                    <a:pt x="0" y="56"/>
                  </a:moveTo>
                  <a:cubicBezTo>
                    <a:pt x="16" y="28"/>
                    <a:pt x="32" y="0"/>
                    <a:pt x="48" y="8"/>
                  </a:cubicBezTo>
                  <a:cubicBezTo>
                    <a:pt x="64" y="16"/>
                    <a:pt x="80" y="104"/>
                    <a:pt x="96" y="104"/>
                  </a:cubicBezTo>
                  <a:cubicBezTo>
                    <a:pt x="112" y="104"/>
                    <a:pt x="128" y="16"/>
                    <a:pt x="144" y="8"/>
                  </a:cubicBezTo>
                  <a:cubicBezTo>
                    <a:pt x="160" y="0"/>
                    <a:pt x="176" y="48"/>
                    <a:pt x="192" y="5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853" name="Text Box 107852"/>
          <p:cNvSpPr txBox="1"/>
          <p:nvPr/>
        </p:nvSpPr>
        <p:spPr>
          <a:xfrm>
            <a:off x="3197225" y="4840288"/>
            <a:ext cx="990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000" b="1" err="1">
                <a:latin typeface="Times New Roman" panose="02020603050405020304" pitchFamily="18" charset="0"/>
              </a:rPr>
              <a:t>Trứng</a:t>
            </a:r>
            <a:endParaRPr sz="2000" b="1">
              <a:latin typeface="Times New Roman" panose="02020603050405020304" pitchFamily="18" charset="0"/>
            </a:endParaRPr>
          </a:p>
        </p:txBody>
      </p:sp>
      <p:sp>
        <p:nvSpPr>
          <p:cNvPr id="107854" name="Text Box 107853"/>
          <p:cNvSpPr txBox="1"/>
          <p:nvPr/>
        </p:nvSpPr>
        <p:spPr>
          <a:xfrm>
            <a:off x="3649663" y="4640263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07855" name="Text Box 107854"/>
          <p:cNvSpPr txBox="1"/>
          <p:nvPr/>
        </p:nvSpPr>
        <p:spPr>
          <a:xfrm>
            <a:off x="4378325" y="4530725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07856" name="Text Box 107855"/>
          <p:cNvSpPr txBox="1"/>
          <p:nvPr/>
        </p:nvSpPr>
        <p:spPr>
          <a:xfrm>
            <a:off x="3278188" y="5783263"/>
            <a:ext cx="990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000" err="1">
                <a:latin typeface="Times New Roman" panose="02020603050405020304" pitchFamily="18" charset="0"/>
              </a:rPr>
              <a:t>Hợp tử</a:t>
            </a:r>
            <a:endParaRPr sz="2000">
              <a:latin typeface="Times New Roman" panose="02020603050405020304" pitchFamily="18" charset="0"/>
            </a:endParaRPr>
          </a:p>
        </p:txBody>
      </p:sp>
      <p:sp>
        <p:nvSpPr>
          <p:cNvPr id="107857" name="Text Box 107856"/>
          <p:cNvSpPr txBox="1"/>
          <p:nvPr/>
        </p:nvSpPr>
        <p:spPr>
          <a:xfrm>
            <a:off x="4497388" y="5264150"/>
            <a:ext cx="1295400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err="1">
                <a:solidFill>
                  <a:srgbClr val="FF0000"/>
                </a:solidFill>
                <a:latin typeface="Times New Roman" panose="02020603050405020304" pitchFamily="18" charset="0"/>
              </a:rPr>
              <a:t>Thụ tinh</a:t>
            </a:r>
            <a:endParaRPr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858" name="Straight Connector 107857"/>
          <p:cNvSpPr/>
          <p:nvPr/>
        </p:nvSpPr>
        <p:spPr>
          <a:xfrm>
            <a:off x="4492625" y="5292725"/>
            <a:ext cx="0" cy="4572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7859" name="Text Box 107858"/>
          <p:cNvSpPr txBox="1"/>
          <p:nvPr/>
        </p:nvSpPr>
        <p:spPr>
          <a:xfrm>
            <a:off x="4664075" y="5764213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>
                <a:latin typeface="Arial" panose="020B0604020202020204" pitchFamily="34" charset="0"/>
              </a:rPr>
              <a:t>2n</a:t>
            </a:r>
          </a:p>
        </p:txBody>
      </p:sp>
      <p:sp>
        <p:nvSpPr>
          <p:cNvPr id="107860" name="Text Box 107859"/>
          <p:cNvSpPr txBox="1"/>
          <p:nvPr/>
        </p:nvSpPr>
        <p:spPr>
          <a:xfrm>
            <a:off x="-190500" y="6355080"/>
            <a:ext cx="92265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800" b="1" err="1">
                <a:solidFill>
                  <a:schemeClr val="tx1"/>
                </a:solidFill>
                <a:latin typeface="Times New Roman" panose="02020603050405020304" pitchFamily="18" charset="0"/>
              </a:rPr>
              <a:t>Sơ đồ quá trình phát sinh giao tử và thụ tinh ở động vật</a:t>
            </a:r>
            <a:r>
              <a:rPr sz="2800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7861" name="Text Box 107860"/>
          <p:cNvSpPr txBox="1"/>
          <p:nvPr/>
        </p:nvSpPr>
        <p:spPr>
          <a:xfrm>
            <a:off x="2816225" y="3921125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>
                <a:latin typeface="Arial" panose="020B0604020202020204" pitchFamily="34" charset="0"/>
              </a:rPr>
              <a:t>n</a:t>
            </a:r>
          </a:p>
        </p:txBody>
      </p:sp>
      <p:grpSp>
        <p:nvGrpSpPr>
          <p:cNvPr id="107862" name="Group 107861"/>
          <p:cNvGrpSpPr/>
          <p:nvPr/>
        </p:nvGrpSpPr>
        <p:grpSpPr>
          <a:xfrm>
            <a:off x="4264025" y="5768975"/>
            <a:ext cx="438150" cy="438150"/>
            <a:chOff x="2688" y="3660"/>
            <a:chExt cx="276" cy="276"/>
          </a:xfrm>
        </p:grpSpPr>
        <p:sp>
          <p:nvSpPr>
            <p:cNvPr id="107863" name="Oval 107862"/>
            <p:cNvSpPr/>
            <p:nvPr/>
          </p:nvSpPr>
          <p:spPr>
            <a:xfrm>
              <a:off x="2688" y="3660"/>
              <a:ext cx="276" cy="276"/>
            </a:xfrm>
            <a:prstGeom prst="ellipse">
              <a:avLst/>
            </a:prstGeom>
            <a:pattFill prst="pct75">
              <a:fgClr>
                <a:srgbClr val="FFCCFF"/>
              </a:fgClr>
              <a:bgClr>
                <a:srgbClr val="FF6699"/>
              </a:bgClr>
            </a:patt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64" name="Oval 107863"/>
            <p:cNvSpPr/>
            <p:nvPr/>
          </p:nvSpPr>
          <p:spPr>
            <a:xfrm>
              <a:off x="2802" y="3756"/>
              <a:ext cx="81" cy="81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65" name="Oval 107864"/>
            <p:cNvSpPr/>
            <p:nvPr/>
          </p:nvSpPr>
          <p:spPr>
            <a:xfrm>
              <a:off x="2745" y="3760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867" name="Text Box 107866"/>
          <p:cNvSpPr txBox="1"/>
          <p:nvPr/>
        </p:nvSpPr>
        <p:spPr>
          <a:xfrm>
            <a:off x="6016625" y="2854325"/>
            <a:ext cx="1752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1800" b="1" err="1">
                <a:latin typeface="Times New Roman" panose="02020603050405020304" pitchFamily="18" charset="0"/>
              </a:rPr>
              <a:t>Tinh bào bậc</a:t>
            </a:r>
            <a:r>
              <a:rPr sz="1800" b="1"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107868" name="Text Box 107867"/>
          <p:cNvSpPr txBox="1"/>
          <p:nvPr/>
        </p:nvSpPr>
        <p:spPr>
          <a:xfrm>
            <a:off x="5364163" y="4724400"/>
            <a:ext cx="990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000" b="1" err="1">
                <a:latin typeface="Times New Roman" panose="02020603050405020304" pitchFamily="18" charset="0"/>
              </a:rPr>
              <a:t>Tinh trùng</a:t>
            </a:r>
            <a:endParaRPr sz="2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41605" y="613410"/>
            <a:ext cx="88601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Thảo luận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nhóm (6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phút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endParaRPr lang="en-US" sz="36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sz="3600">
                <a:latin typeface="Times New Roman" panose="02020603050405020304" pitchFamily="18" charset="0"/>
              </a:rPr>
              <a:t>-  Trình bày sự giống và khác nhau giữa quá trình phát sinh giao tử đực và giao tử cái.</a:t>
            </a:r>
          </a:p>
          <a:p>
            <a:endParaRPr lang="en-US" sz="3600">
              <a:latin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0" name="Text Box 90129"/>
          <p:cNvSpPr txBox="1"/>
          <p:nvPr/>
        </p:nvSpPr>
        <p:spPr>
          <a:xfrm>
            <a:off x="0" y="1143000"/>
            <a:ext cx="44672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600" err="1">
                <a:solidFill>
                  <a:schemeClr val="tx1"/>
                </a:solidFill>
                <a:latin typeface="Times New Roman" panose="02020603050405020304" pitchFamily="18" charset="0"/>
              </a:rPr>
              <a:t>   * Gi</a:t>
            </a:r>
            <a:r>
              <a:rPr lang="en-US" sz="3600" err="1">
                <a:solidFill>
                  <a:schemeClr val="tx1"/>
                </a:solidFill>
                <a:latin typeface="Times New Roman" panose="02020603050405020304" pitchFamily="18" charset="0"/>
              </a:rPr>
              <a:t>ống</a:t>
            </a:r>
            <a:r>
              <a:rPr sz="3600" err="1">
                <a:solidFill>
                  <a:schemeClr val="tx1"/>
                </a:solidFill>
                <a:latin typeface="Times New Roman" panose="02020603050405020304" pitchFamily="18" charset="0"/>
              </a:rPr>
              <a:t> nhau</a:t>
            </a:r>
            <a:r>
              <a:rPr sz="360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0132" name="Text Box 90131"/>
          <p:cNvSpPr txBox="1"/>
          <p:nvPr/>
        </p:nvSpPr>
        <p:spPr>
          <a:xfrm>
            <a:off x="0" y="1752600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600" err="1">
                <a:solidFill>
                  <a:schemeClr val="tx1"/>
                </a:solidFill>
                <a:latin typeface="Times New Roman" panose="02020603050405020304" pitchFamily="18" charset="0"/>
              </a:rPr>
              <a:t>   	- </a:t>
            </a:r>
            <a:r>
              <a:rPr sz="3600">
                <a:solidFill>
                  <a:schemeClr val="tx1"/>
                </a:solidFill>
                <a:latin typeface="Times New Roman" panose="02020603050405020304" pitchFamily="18" charset="0"/>
              </a:rPr>
              <a:t>Đều phát sinh từ các tế bào mầm sinh dục.</a:t>
            </a:r>
          </a:p>
        </p:txBody>
      </p:sp>
      <p:sp>
        <p:nvSpPr>
          <p:cNvPr id="90133" name="Text Box 90132"/>
          <p:cNvSpPr txBox="1"/>
          <p:nvPr/>
        </p:nvSpPr>
        <p:spPr>
          <a:xfrm>
            <a:off x="0" y="2743200"/>
            <a:ext cx="9144000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600">
                <a:solidFill>
                  <a:schemeClr val="tx1"/>
                </a:solidFill>
                <a:latin typeface="Times New Roman" panose="02020603050405020304" pitchFamily="18" charset="0"/>
              </a:rPr>
              <a:t>   	- Đều lần lượt trải qua 2 quá tr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</a:rPr>
              <a:t>ì</a:t>
            </a:r>
            <a:r>
              <a:rPr sz="3600">
                <a:solidFill>
                  <a:schemeClr val="tx1"/>
                </a:solidFill>
                <a:latin typeface="Times New Roman" panose="02020603050405020304" pitchFamily="18" charset="0"/>
              </a:rPr>
              <a:t>nh: 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</a:rPr>
              <a:t>nguyên phân</a:t>
            </a:r>
            <a:r>
              <a:rPr sz="3600">
                <a:solidFill>
                  <a:schemeClr val="tx1"/>
                </a:solidFill>
                <a:latin typeface="Times New Roman" panose="02020603050405020304" pitchFamily="18" charset="0"/>
              </a:rPr>
              <a:t> của các tế bào mầm và 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</a:rPr>
              <a:t>giảm phân </a:t>
            </a:r>
            <a:r>
              <a:rPr sz="3600">
                <a:solidFill>
                  <a:schemeClr val="tx1"/>
                </a:solidFill>
                <a:latin typeface="Times New Roman" panose="02020603050405020304" pitchFamily="18" charset="0"/>
              </a:rPr>
              <a:t>tạo ra giao tử.</a:t>
            </a:r>
          </a:p>
        </p:txBody>
      </p:sp>
      <p:sp>
        <p:nvSpPr>
          <p:cNvPr id="90134" name="Text Box 90133"/>
          <p:cNvSpPr txBox="1"/>
          <p:nvPr/>
        </p:nvSpPr>
        <p:spPr>
          <a:xfrm>
            <a:off x="0" y="4504055"/>
            <a:ext cx="9144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600" err="1">
                <a:solidFill>
                  <a:schemeClr val="tx1"/>
                </a:solidFill>
                <a:latin typeface="Times New Roman" panose="02020603050405020304" pitchFamily="18" charset="0"/>
              </a:rPr>
              <a:t>   	- </a:t>
            </a:r>
            <a:r>
              <a:rPr sz="3600">
                <a:solidFill>
                  <a:schemeClr val="tx1"/>
                </a:solidFill>
                <a:latin typeface="Times New Roman" panose="02020603050405020304" pitchFamily="18" charset="0"/>
              </a:rPr>
              <a:t>Đều xảy ra trong tuyến sinh dục của cơ quan sinh dục.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8" name="Content Placeholder 563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27367"/>
              </p:ext>
            </p:extLst>
          </p:nvPr>
        </p:nvGraphicFramePr>
        <p:xfrm>
          <a:off x="42545" y="0"/>
          <a:ext cx="9025255" cy="6858000"/>
        </p:xfrm>
        <a:graphic>
          <a:graphicData uri="http://schemas.openxmlformats.org/drawingml/2006/table">
            <a:tbl>
              <a:tblPr/>
              <a:tblGrid>
                <a:gridCol w="1142365"/>
                <a:gridCol w="4648835"/>
                <a:gridCol w="3234055"/>
              </a:tblGrid>
              <a:tr h="8382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sz="2400" b="1" dirty="0" err="1">
                          <a:latin typeface="Times New Roman" panose="02020603050405020304" pitchFamily="18" charset="0"/>
                        </a:rPr>
                        <a:t>Đặc điểm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sz="2400" b="1" dirty="0" err="1">
                          <a:latin typeface="Times New Roman" panose="02020603050405020304" pitchFamily="18" charset="0"/>
                        </a:rPr>
                        <a:t>Phát sinh giao tử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sym typeface="+mn-ea"/>
                        </a:rPr>
                        <a:t>cái</a:t>
                      </a:r>
                    </a:p>
                    <a:p>
                      <a:pPr marL="0" lvl="0" indent="0" algn="ctr">
                        <a:buNone/>
                      </a:pPr>
                      <a:endParaRPr lang="en-US" sz="2400" b="1" dirty="0" err="1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sz="2400" b="1" dirty="0" err="1">
                          <a:latin typeface="Times New Roman" panose="02020603050405020304" pitchFamily="18" charset="0"/>
                        </a:rPr>
                        <a:t>Phát sinh giao tử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sym typeface="+mn-ea"/>
                        </a:rPr>
                        <a:t>đực</a:t>
                      </a:r>
                    </a:p>
                    <a:p>
                      <a:pPr marL="0" lvl="0" indent="0" algn="ctr">
                        <a:buNone/>
                      </a:pPr>
                      <a:endParaRPr lang="en-US" sz="2400" b="1" dirty="0" err="1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08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sz="2400" b="1" dirty="0" err="1">
                          <a:latin typeface="Times New Roman" panose="02020603050405020304" pitchFamily="18" charset="0"/>
                        </a:rPr>
                        <a:t>Giảm phân 1</a:t>
                      </a:r>
                      <a:endParaRPr lang="en-US" sz="2400" b="1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sz="2400" b="1" dirty="0" err="1">
                          <a:latin typeface="Times New Roman" panose="02020603050405020304" pitchFamily="18" charset="0"/>
                        </a:rPr>
                        <a:t>Giảm phân 2</a:t>
                      </a:r>
                      <a:endParaRPr lang="en-US" sz="2400" b="1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sz="2400" b="1" dirty="0" err="1">
                          <a:latin typeface="Times New Roman" panose="02020603050405020304" pitchFamily="18" charset="0"/>
                        </a:rPr>
                        <a:t>Kết quả</a:t>
                      </a:r>
                      <a:endParaRPr lang="en-US" sz="2400" b="1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882" name="Text Box 164881"/>
          <p:cNvSpPr txBox="1"/>
          <p:nvPr/>
        </p:nvSpPr>
        <p:spPr>
          <a:xfrm>
            <a:off x="1458595" y="828675"/>
            <a:ext cx="42608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sz="2700" smtClean="0">
                <a:solidFill>
                  <a:schemeClr val="tx1"/>
                </a:solidFill>
                <a:latin typeface="Times New Roman" panose="02020603050405020304" pitchFamily="18" charset="0"/>
              </a:rPr>
              <a:t>-</a:t>
            </a:r>
            <a:r>
              <a:rPr lang="en-US" sz="270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2700" smtClean="0">
                <a:solidFill>
                  <a:schemeClr val="tx1"/>
                </a:solidFill>
                <a:latin typeface="Times New Roman" panose="02020603050405020304" pitchFamily="18" charset="0"/>
              </a:rPr>
              <a:t>Noãn </a:t>
            </a:r>
            <a:r>
              <a:rPr sz="2700" err="1">
                <a:solidFill>
                  <a:schemeClr val="tx1"/>
                </a:solidFill>
                <a:latin typeface="Times New Roman" panose="02020603050405020304" pitchFamily="18" charset="0"/>
              </a:rPr>
              <a:t>bào bậc 1 qua GPI cho thể cực thứ nhất có kích thước nhỏ và noãn bào bậc 2 có kích thước lớn</a:t>
            </a:r>
            <a:r>
              <a:rPr sz="27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4886" name="Text Box 164885"/>
          <p:cNvSpPr txBox="1"/>
          <p:nvPr/>
        </p:nvSpPr>
        <p:spPr>
          <a:xfrm>
            <a:off x="5927090" y="838200"/>
            <a:ext cx="3140710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sz="2700" smtClean="0">
                <a:solidFill>
                  <a:schemeClr val="tx1"/>
                </a:solidFill>
                <a:latin typeface="Times New Roman" panose="02020603050405020304" pitchFamily="18" charset="0"/>
              </a:rPr>
              <a:t>-</a:t>
            </a:r>
            <a:r>
              <a:rPr lang="en-US" sz="270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2700" smtClean="0">
                <a:solidFill>
                  <a:schemeClr val="tx1"/>
                </a:solidFill>
                <a:latin typeface="Times New Roman" panose="02020603050405020304" pitchFamily="18" charset="0"/>
              </a:rPr>
              <a:t>Tinh </a:t>
            </a:r>
            <a:r>
              <a:rPr sz="2700" err="1">
                <a:solidFill>
                  <a:schemeClr val="tx1"/>
                </a:solidFill>
                <a:latin typeface="Times New Roman" panose="02020603050405020304" pitchFamily="18" charset="0"/>
              </a:rPr>
              <a:t>bào bậc 1 qua GPI cho</a:t>
            </a:r>
            <a:r>
              <a:rPr sz="27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2700" err="1">
                <a:solidFill>
                  <a:schemeClr val="tx1"/>
                </a:solidFill>
                <a:latin typeface="Times New Roman" panose="02020603050405020304" pitchFamily="18" charset="0"/>
              </a:rPr>
              <a:t>hai tinh bào bậc</a:t>
            </a:r>
            <a:r>
              <a:rPr sz="27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2700" smtClean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sz="2700" smtClean="0">
                <a:solidFill>
                  <a:schemeClr val="tx1"/>
                </a:solidFill>
                <a:latin typeface="Times New Roman" panose="02020603050405020304" pitchFamily="18" charset="0"/>
              </a:rPr>
              <a:t> kích thước như nhau.</a:t>
            </a:r>
            <a:endParaRPr sz="27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884" name="Text Box 164883"/>
          <p:cNvSpPr txBox="1"/>
          <p:nvPr/>
        </p:nvSpPr>
        <p:spPr>
          <a:xfrm>
            <a:off x="1371600" y="2638425"/>
            <a:ext cx="4267200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sz="2700" smtClean="0">
                <a:solidFill>
                  <a:schemeClr val="tx1"/>
                </a:solidFill>
                <a:latin typeface="Times New Roman" panose="02020603050405020304" pitchFamily="18" charset="0"/>
              </a:rPr>
              <a:t>-</a:t>
            </a:r>
            <a:r>
              <a:rPr lang="en-US" sz="270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2700" smtClean="0">
                <a:solidFill>
                  <a:schemeClr val="tx1"/>
                </a:solidFill>
                <a:latin typeface="Times New Roman" panose="02020603050405020304" pitchFamily="18" charset="0"/>
              </a:rPr>
              <a:t>Noãn </a:t>
            </a:r>
            <a:r>
              <a:rPr sz="2700" err="1">
                <a:solidFill>
                  <a:schemeClr val="tx1"/>
                </a:solidFill>
                <a:latin typeface="Times New Roman" panose="02020603050405020304" pitchFamily="18" charset="0"/>
              </a:rPr>
              <a:t>bào bậc 2 qua GPII cho 1 thể cực thứ 2 có kích thước </a:t>
            </a:r>
            <a:r>
              <a:rPr lang="en-US" sz="2700" smtClean="0">
                <a:latin typeface="Times New Roman" panose="02020603050405020304" pitchFamily="18" charset="0"/>
              </a:rPr>
              <a:t>nhỏ</a:t>
            </a:r>
            <a:r>
              <a:rPr sz="270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2700" err="1">
                <a:solidFill>
                  <a:schemeClr val="tx1"/>
                </a:solidFill>
                <a:latin typeface="Times New Roman" panose="02020603050405020304" pitchFamily="18" charset="0"/>
              </a:rPr>
              <a:t>và 1 tế bào trứng có kích thước lớn</a:t>
            </a:r>
            <a:r>
              <a:rPr sz="27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270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sz="27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885" name="Text Box 164884"/>
          <p:cNvSpPr txBox="1"/>
          <p:nvPr/>
        </p:nvSpPr>
        <p:spPr>
          <a:xfrm>
            <a:off x="1295400" y="4619625"/>
            <a:ext cx="4267200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sz="2700" err="1">
                <a:solidFill>
                  <a:schemeClr val="tx1"/>
                </a:solidFill>
                <a:latin typeface="Times New Roman" panose="02020603050405020304" pitchFamily="18" charset="0"/>
              </a:rPr>
              <a:t>- Từ </a:t>
            </a:r>
            <a:r>
              <a:rPr lang="en-US" sz="2700" smtClean="0">
                <a:solidFill>
                  <a:schemeClr val="tx1"/>
                </a:solidFill>
                <a:latin typeface="Times New Roman" panose="02020603050405020304" pitchFamily="18" charset="0"/>
              </a:rPr>
              <a:t>một </a:t>
            </a:r>
            <a:r>
              <a:rPr sz="2700" smtClean="0">
                <a:solidFill>
                  <a:schemeClr val="tx1"/>
                </a:solidFill>
                <a:latin typeface="Times New Roman" panose="02020603050405020304" pitchFamily="18" charset="0"/>
              </a:rPr>
              <a:t>noãn </a:t>
            </a:r>
            <a:r>
              <a:rPr sz="2700" err="1">
                <a:solidFill>
                  <a:schemeClr val="tx1"/>
                </a:solidFill>
                <a:latin typeface="Times New Roman" panose="02020603050405020304" pitchFamily="18" charset="0"/>
              </a:rPr>
              <a:t>bào bậc 1 qua GP cho 3 thể cực và 1 tế bào </a:t>
            </a:r>
            <a:r>
              <a:rPr sz="2700" smtClean="0">
                <a:solidFill>
                  <a:schemeClr val="tx1"/>
                </a:solidFill>
                <a:latin typeface="Times New Roman" panose="02020603050405020304" pitchFamily="18" charset="0"/>
              </a:rPr>
              <a:t>trứng, </a:t>
            </a:r>
            <a:r>
              <a:rPr sz="2700" err="1">
                <a:solidFill>
                  <a:schemeClr val="tx1"/>
                </a:solidFill>
                <a:latin typeface="Times New Roman" panose="02020603050405020304" pitchFamily="18" charset="0"/>
              </a:rPr>
              <a:t>trong đó chỉ có trứng trực tiếp thụ tinh</a:t>
            </a:r>
            <a:r>
              <a:rPr sz="270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64887" name="Text Box 164886"/>
          <p:cNvSpPr txBox="1"/>
          <p:nvPr/>
        </p:nvSpPr>
        <p:spPr>
          <a:xfrm>
            <a:off x="5850890" y="2622550"/>
            <a:ext cx="321691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sz="2700" smtClean="0">
                <a:solidFill>
                  <a:schemeClr val="tx1"/>
                </a:solidFill>
                <a:latin typeface="Times New Roman" panose="02020603050405020304" pitchFamily="18" charset="0"/>
              </a:rPr>
              <a:t>-</a:t>
            </a:r>
            <a:r>
              <a:rPr lang="en-US" sz="270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2700" smtClean="0">
                <a:solidFill>
                  <a:schemeClr val="tx1"/>
                </a:solidFill>
                <a:latin typeface="Times New Roman" panose="02020603050405020304" pitchFamily="18" charset="0"/>
              </a:rPr>
              <a:t>Mỗi </a:t>
            </a:r>
            <a:r>
              <a:rPr sz="2700" err="1">
                <a:solidFill>
                  <a:schemeClr val="tx1"/>
                </a:solidFill>
                <a:latin typeface="Times New Roman" panose="02020603050405020304" pitchFamily="18" charset="0"/>
              </a:rPr>
              <a:t>tinh  bào bậc 2 qua GPII cho hai tinh tử phát triển thành </a:t>
            </a:r>
            <a:r>
              <a:rPr lang="en-US" sz="2700" smtClean="0">
                <a:solidFill>
                  <a:schemeClr val="tx1"/>
                </a:solidFill>
                <a:latin typeface="Times New Roman" panose="02020603050405020304" pitchFamily="18" charset="0"/>
              </a:rPr>
              <a:t>2 </a:t>
            </a:r>
            <a:r>
              <a:rPr sz="2700" smtClean="0">
                <a:solidFill>
                  <a:schemeClr val="tx1"/>
                </a:solidFill>
                <a:latin typeface="Times New Roman" panose="02020603050405020304" pitchFamily="18" charset="0"/>
              </a:rPr>
              <a:t>tinh </a:t>
            </a:r>
            <a:r>
              <a:rPr sz="2700" err="1">
                <a:solidFill>
                  <a:schemeClr val="tx1"/>
                </a:solidFill>
                <a:latin typeface="Times New Roman" panose="02020603050405020304" pitchFamily="18" charset="0"/>
              </a:rPr>
              <a:t>trùng</a:t>
            </a:r>
            <a:r>
              <a:rPr sz="270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64888" name="Text Box 164887"/>
          <p:cNvSpPr txBox="1"/>
          <p:nvPr/>
        </p:nvSpPr>
        <p:spPr>
          <a:xfrm>
            <a:off x="5850890" y="4481830"/>
            <a:ext cx="3216910" cy="2168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sz="2700" err="1">
                <a:solidFill>
                  <a:schemeClr val="tx1"/>
                </a:solidFill>
                <a:latin typeface="Times New Roman" panose="02020603050405020304" pitchFamily="18" charset="0"/>
              </a:rPr>
              <a:t>- Từ </a:t>
            </a:r>
            <a:r>
              <a:rPr sz="2700" smtClean="0">
                <a:solidFill>
                  <a:schemeClr val="tx1"/>
                </a:solidFill>
                <a:latin typeface="Times New Roman" panose="02020603050405020304" pitchFamily="18" charset="0"/>
              </a:rPr>
              <a:t>m</a:t>
            </a:r>
            <a:r>
              <a:rPr lang="en-US" sz="2700" smtClean="0">
                <a:latin typeface="Times New Roman" panose="02020603050405020304" pitchFamily="18" charset="0"/>
              </a:rPr>
              <a:t>ột</a:t>
            </a:r>
            <a:r>
              <a:rPr sz="270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2700" err="1">
                <a:solidFill>
                  <a:schemeClr val="tx1"/>
                </a:solidFill>
                <a:latin typeface="Times New Roman" panose="02020603050405020304" pitchFamily="18" charset="0"/>
              </a:rPr>
              <a:t>tinh</a:t>
            </a:r>
            <a:r>
              <a:rPr sz="27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2700" err="1">
                <a:solidFill>
                  <a:schemeClr val="tx1"/>
                </a:solidFill>
                <a:latin typeface="Times New Roman" panose="02020603050405020304" pitchFamily="18" charset="0"/>
              </a:rPr>
              <a:t>bào bậc 1 qua GP cho 4 tinh trùng, các tinh trùng này đều tham gia sự thụ tinh</a:t>
            </a:r>
            <a:r>
              <a:rPr sz="270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8077200" y="64008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ction Button: Movie 4">
            <a:hlinkClick r:id="rId2" action="ppaction://hlinkfile" highlightClick="1"/>
          </p:cNvPr>
          <p:cNvSpPr/>
          <p:nvPr/>
        </p:nvSpPr>
        <p:spPr bwMode="auto">
          <a:xfrm>
            <a:off x="3581400" y="2667000"/>
            <a:ext cx="1828800" cy="1143000"/>
          </a:xfrm>
          <a:prstGeom prst="actionButtonMovi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8001000" y="57150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46325" y="440055"/>
            <a:ext cx="5391150" cy="3183890"/>
            <a:chOff x="2346325" y="440055"/>
            <a:chExt cx="5391150" cy="3183890"/>
          </a:xfrm>
        </p:grpSpPr>
        <p:grpSp>
          <p:nvGrpSpPr>
            <p:cNvPr id="6" name="Group 5"/>
            <p:cNvGrpSpPr/>
            <p:nvPr/>
          </p:nvGrpSpPr>
          <p:grpSpPr>
            <a:xfrm>
              <a:off x="4054475" y="739775"/>
              <a:ext cx="438150" cy="438150"/>
              <a:chOff x="2508" y="2988"/>
              <a:chExt cx="276" cy="276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508" y="2988"/>
                <a:ext cx="276" cy="276"/>
              </a:xfrm>
              <a:prstGeom prst="ellipse">
                <a:avLst/>
              </a:prstGeom>
              <a:pattFill prst="pct75">
                <a:fgClr>
                  <a:srgbClr val="FFCCFF"/>
                </a:fgClr>
                <a:bgClr>
                  <a:srgbClr val="FF6699"/>
                </a:bgClr>
              </a:pattFill>
              <a:ln w="9525" cap="flat" cmpd="sng">
                <a:solidFill>
                  <a:srgbClr val="FF66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604" y="3084"/>
                <a:ext cx="81" cy="81"/>
              </a:xfrm>
              <a:prstGeom prst="ellipse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6699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 Box 107852"/>
            <p:cNvSpPr txBox="1"/>
            <p:nvPr/>
          </p:nvSpPr>
          <p:spPr>
            <a:xfrm>
              <a:off x="2366010" y="497205"/>
              <a:ext cx="1440815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800" b="1" err="1">
                  <a:latin typeface="Times New Roman" panose="02020603050405020304" pitchFamily="18" charset="0"/>
                </a:rPr>
                <a:t>Trứng</a:t>
              </a:r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2346325" y="1084580"/>
              <a:ext cx="146367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</a:rPr>
                <a:t>(n NST)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516120" y="785495"/>
              <a:ext cx="671513" cy="201613"/>
              <a:chOff x="2928" y="3072"/>
              <a:chExt cx="423" cy="127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2928" y="3072"/>
                <a:ext cx="127" cy="127"/>
                <a:chOff x="288" y="1728"/>
                <a:chExt cx="127" cy="127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288" y="1728"/>
                  <a:ext cx="127" cy="127"/>
                </a:xfrm>
                <a:prstGeom prst="ellipse">
                  <a:avLst/>
                </a:prstGeom>
                <a:noFill/>
                <a:ln w="254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318" y="1758"/>
                  <a:ext cx="64" cy="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6699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rgbClr val="FF66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" name="Freeform 20"/>
              <p:cNvSpPr/>
              <p:nvPr/>
            </p:nvSpPr>
            <p:spPr>
              <a:xfrm>
                <a:off x="3063" y="3091"/>
                <a:ext cx="288" cy="86"/>
              </a:xfrm>
              <a:custGeom>
                <a:avLst/>
                <a:gdLst/>
                <a:ahLst/>
                <a:cxnLst/>
                <a:rect l="0" t="0" r="0" b="0"/>
                <a:pathLst>
                  <a:path w="192" h="104">
                    <a:moveTo>
                      <a:pt x="0" y="56"/>
                    </a:moveTo>
                    <a:cubicBezTo>
                      <a:pt x="16" y="28"/>
                      <a:pt x="32" y="0"/>
                      <a:pt x="48" y="8"/>
                    </a:cubicBezTo>
                    <a:cubicBezTo>
                      <a:pt x="64" y="16"/>
                      <a:pt x="80" y="104"/>
                      <a:pt x="96" y="104"/>
                    </a:cubicBezTo>
                    <a:cubicBezTo>
                      <a:pt x="112" y="104"/>
                      <a:pt x="128" y="16"/>
                      <a:pt x="144" y="8"/>
                    </a:cubicBezTo>
                    <a:cubicBezTo>
                      <a:pt x="160" y="0"/>
                      <a:pt x="176" y="48"/>
                      <a:pt x="192" y="56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 Box 9"/>
            <p:cNvSpPr txBox="1"/>
            <p:nvPr/>
          </p:nvSpPr>
          <p:spPr>
            <a:xfrm>
              <a:off x="5288280" y="440055"/>
              <a:ext cx="2449195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800" b="1" err="1">
                  <a:latin typeface="Times New Roman" panose="02020603050405020304" pitchFamily="18" charset="0"/>
                </a:rPr>
                <a:t>Tinh trùng</a:t>
              </a:r>
            </a:p>
          </p:txBody>
        </p:sp>
        <p:sp>
          <p:nvSpPr>
            <p:cNvPr id="11" name="Text Box 17"/>
            <p:cNvSpPr txBox="1"/>
            <p:nvPr/>
          </p:nvSpPr>
          <p:spPr>
            <a:xfrm>
              <a:off x="5629910" y="987425"/>
              <a:ext cx="146367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</a:rPr>
                <a:t>(n NST)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264025" y="1177925"/>
              <a:ext cx="635" cy="17113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sp>
          <p:nvSpPr>
            <p:cNvPr id="13" name="Text Box 20"/>
            <p:cNvSpPr txBox="1"/>
            <p:nvPr/>
          </p:nvSpPr>
          <p:spPr>
            <a:xfrm>
              <a:off x="4427220" y="1509395"/>
              <a:ext cx="861060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</a:rPr>
                <a:t>Thụ tinh</a:t>
              </a:r>
            </a:p>
          </p:txBody>
        </p:sp>
        <p:sp>
          <p:nvSpPr>
            <p:cNvPr id="14" name="Text Box 21"/>
            <p:cNvSpPr txBox="1"/>
            <p:nvPr/>
          </p:nvSpPr>
          <p:spPr>
            <a:xfrm>
              <a:off x="2687955" y="2659380"/>
              <a:ext cx="1733550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800" b="1" err="1">
                  <a:latin typeface="Times New Roman" panose="02020603050405020304" pitchFamily="18" charset="0"/>
                </a:rPr>
                <a:t>Hợp tử</a:t>
              </a:r>
            </a:p>
          </p:txBody>
        </p:sp>
        <p:sp>
          <p:nvSpPr>
            <p:cNvPr id="15" name="Text Box 107858"/>
            <p:cNvSpPr txBox="1"/>
            <p:nvPr/>
          </p:nvSpPr>
          <p:spPr>
            <a:xfrm>
              <a:off x="2470785" y="3101975"/>
              <a:ext cx="1564640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latin typeface="Times New Roman" panose="02020603050405020304" pitchFamily="18" charset="0"/>
                </a:rPr>
                <a:t>(</a:t>
              </a:r>
              <a:r>
                <a:rPr sz="2800">
                  <a:latin typeface="Times New Roman" panose="02020603050405020304" pitchFamily="18" charset="0"/>
                </a:rPr>
                <a:t>2n </a:t>
              </a:r>
              <a:r>
                <a:rPr lang="en-US" sz="2800">
                  <a:latin typeface="Times New Roman" panose="02020603050405020304" pitchFamily="18" charset="0"/>
                </a:rPr>
                <a:t>NST)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035425" y="2993390"/>
              <a:ext cx="438150" cy="438150"/>
              <a:chOff x="2688" y="3660"/>
              <a:chExt cx="276" cy="27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2688" y="3660"/>
                <a:ext cx="276" cy="276"/>
              </a:xfrm>
              <a:prstGeom prst="ellipse">
                <a:avLst/>
              </a:prstGeom>
              <a:pattFill prst="pct75">
                <a:fgClr>
                  <a:srgbClr val="FFCCFF"/>
                </a:fgClr>
                <a:bgClr>
                  <a:srgbClr val="FF6699"/>
                </a:bgClr>
              </a:pattFill>
              <a:ln w="9525" cap="flat" cmpd="sng">
                <a:solidFill>
                  <a:srgbClr val="FF66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802" y="3756"/>
                <a:ext cx="81" cy="81"/>
              </a:xfrm>
              <a:prstGeom prst="ellipse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6699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745" y="3760"/>
                <a:ext cx="86" cy="86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" name="Text Box 5"/>
          <p:cNvSpPr txBox="1"/>
          <p:nvPr/>
        </p:nvSpPr>
        <p:spPr>
          <a:xfrm>
            <a:off x="97155" y="4564380"/>
            <a:ext cx="1826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</a:rPr>
              <a:t>Bản chất:    </a:t>
            </a:r>
          </a:p>
        </p:txBody>
      </p:sp>
      <p:sp>
        <p:nvSpPr>
          <p:cNvPr id="29" name="Right Arrow 28">
            <a:hlinkClick r:id="rId2" action="ppaction://hlinksldjump"/>
          </p:cNvPr>
          <p:cNvSpPr/>
          <p:nvPr/>
        </p:nvSpPr>
        <p:spPr>
          <a:xfrm>
            <a:off x="7737475" y="6096000"/>
            <a:ext cx="949325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96520" y="3963035"/>
            <a:ext cx="8950325" cy="521970"/>
            <a:chOff x="96520" y="3963035"/>
            <a:chExt cx="8950325" cy="521970"/>
          </a:xfrm>
        </p:grpSpPr>
        <p:sp>
          <p:nvSpPr>
            <p:cNvPr id="26" name="Text Box 2"/>
            <p:cNvSpPr txBox="1"/>
            <p:nvPr/>
          </p:nvSpPr>
          <p:spPr>
            <a:xfrm>
              <a:off x="96520" y="3963035"/>
              <a:ext cx="89503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</a:rPr>
                <a:t>Thụ tinh :     1 trứng     X     1 tinh trùng                    1 hợp tử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096000" y="4224020"/>
              <a:ext cx="12954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924050" y="4549140"/>
            <a:ext cx="6991350" cy="521970"/>
            <a:chOff x="1924050" y="4549140"/>
            <a:chExt cx="6991350" cy="521970"/>
          </a:xfrm>
        </p:grpSpPr>
        <p:sp>
          <p:nvSpPr>
            <p:cNvPr id="28" name="Text Box 26"/>
            <p:cNvSpPr txBox="1"/>
            <p:nvPr/>
          </p:nvSpPr>
          <p:spPr>
            <a:xfrm>
              <a:off x="1924050" y="4549140"/>
              <a:ext cx="69913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</a:rPr>
                <a:t>n NST       X      n NST                          2n NST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5865177" y="4843145"/>
              <a:ext cx="12954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64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0190" y="80645"/>
            <a:ext cx="3972560" cy="267335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38800" y="80645"/>
            <a:ext cx="3463925" cy="257873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415540" y="2835275"/>
            <a:ext cx="2537460" cy="7461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7" name="Straight Arrow Connector 6"/>
          <p:cNvCxnSpPr/>
          <p:nvPr/>
        </p:nvCxnSpPr>
        <p:spPr>
          <a:xfrm flipH="1">
            <a:off x="4953000" y="2819400"/>
            <a:ext cx="19812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680" y="3656965"/>
            <a:ext cx="3762375" cy="239395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415290" y="2897505"/>
            <a:ext cx="2099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</a:rPr>
              <a:t>Bố: Sư tử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170420" y="2738755"/>
            <a:ext cx="1343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</a:rPr>
              <a:t>Mẹ: hổ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3920490" y="6260465"/>
            <a:ext cx="1718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</a:rPr>
              <a:t>Con: sư hổ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655" y="148590"/>
            <a:ext cx="3800475" cy="316166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2165" y="29210"/>
            <a:ext cx="4436110" cy="328104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939800" y="2619375"/>
            <a:ext cx="2260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</a:rPr>
              <a:t>Cừu cái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6023610" y="2597150"/>
            <a:ext cx="2260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</a:rPr>
              <a:t>Dê đực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3961130" y="1458595"/>
            <a:ext cx="915670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baseline="-25000"/>
              <a:t>+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267200" y="2559050"/>
            <a:ext cx="29210" cy="102235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755" y="3688080"/>
            <a:ext cx="5187950" cy="3000375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3705225" y="6134100"/>
            <a:ext cx="2186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</a:rPr>
              <a:t>Cừu lai dê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152400" y="3581400"/>
            <a:ext cx="762000" cy="762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80770"/>
            <a:ext cx="8814816" cy="497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Câu 1: Giảm phân là hình thức phân bào xảy ra ở: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Tế bào sinh dưỡng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3600">
                <a:latin typeface="Times New Roman" panose="02020603050405020304" pitchFamily="18" charset="0"/>
                <a:cs typeface="Times New Roman" panose="02020603050405020304" pitchFamily="18" charset="0"/>
              </a:rPr>
              <a:t>B. Tế bào sinh dục vào thời kì chín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3600">
                <a:latin typeface="Times New Roman" panose="02020603050405020304" pitchFamily="18" charset="0"/>
                <a:cs typeface="Times New Roman" panose="02020603050405020304" pitchFamily="18" charset="0"/>
              </a:rPr>
              <a:t>C. Tế bào mầm sinh dục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3600">
                <a:latin typeface="Times New Roman" panose="02020603050405020304" pitchFamily="18" charset="0"/>
                <a:cs typeface="Times New Roman" panose="02020603050405020304" pitchFamily="18" charset="0"/>
              </a:rPr>
              <a:t>D. Hợp tử và tế bào sinh dưỡng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 bwMode="auto">
          <a:xfrm rot="10800000">
            <a:off x="6553200" y="5715000"/>
            <a:ext cx="2514600" cy="1143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61595" y="12700"/>
            <a:ext cx="90201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Ví dụ về lai hữu tính tạo biến dị tổ hợp trong chọn giống ở Việt Nam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1595" y="1118235"/>
            <a:ext cx="90201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</a:rPr>
              <a:t>Lai giống lúa DT10 </a:t>
            </a:r>
            <a:r>
              <a:rPr lang="en-US" sz="2800" smtClean="0">
                <a:latin typeface="Times New Roman" panose="02020603050405020304" pitchFamily="18" charset="0"/>
              </a:rPr>
              <a:t>có </a:t>
            </a:r>
            <a:r>
              <a:rPr lang="en-US" sz="2800">
                <a:latin typeface="Times New Roman" panose="02020603050405020304" pitchFamily="18" charset="0"/>
              </a:rPr>
              <a:t>năng suất cao với giống lúa OM80 có hạt gạo </a:t>
            </a:r>
            <a:r>
              <a:rPr lang="en-US" sz="2800" smtClean="0">
                <a:latin typeface="Times New Roman" panose="02020603050405020304" pitchFamily="18" charset="0"/>
              </a:rPr>
              <a:t>dài, </a:t>
            </a:r>
            <a:r>
              <a:rPr lang="en-US" sz="2800">
                <a:latin typeface="Times New Roman" panose="02020603050405020304" pitchFamily="18" charset="0"/>
              </a:rPr>
              <a:t>trong, cho cơm dẻo để tạo ra giống lúa DT17 phối hợp được những ưu điểm của hai giống lúa trên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910" y="2577467"/>
            <a:ext cx="6761690" cy="3899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955" y="-23495"/>
            <a:ext cx="9185910" cy="6925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616263" y="152400"/>
            <a:ext cx="7689537" cy="563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6019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Cà chua bạch tuộc (lai giữa cà chua và nho)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0955" y="59055"/>
            <a:ext cx="9084310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TRÒ CHƠI HÁI HOA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" y="71247"/>
            <a:ext cx="9084310" cy="6813233"/>
          </a:xfrm>
          <a:prstGeom prst="rect">
            <a:avLst/>
          </a:prstGeom>
        </p:spPr>
      </p:pic>
      <p:sp>
        <p:nvSpPr>
          <p:cNvPr id="13" name="Text Box 1"/>
          <p:cNvSpPr txBox="1"/>
          <p:nvPr/>
        </p:nvSpPr>
        <p:spPr>
          <a:xfrm>
            <a:off x="0" y="76200"/>
            <a:ext cx="9084310" cy="9220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TRÒ CHƠI HÁI HOA</a:t>
            </a:r>
          </a:p>
        </p:txBody>
      </p:sp>
      <p:pic>
        <p:nvPicPr>
          <p:cNvPr id="14" name="Picture 13" descr="DSC_1386-FILEminimizer-e144601288844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4" y="998220"/>
            <a:ext cx="2120899" cy="2808478"/>
          </a:xfrm>
          <a:prstGeom prst="rect">
            <a:avLst/>
          </a:prstGeom>
        </p:spPr>
      </p:pic>
      <p:pic>
        <p:nvPicPr>
          <p:cNvPr id="15" name="Picture 14" descr="images (8)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1854" y="998220"/>
            <a:ext cx="2312035" cy="2831465"/>
          </a:xfrm>
          <a:prstGeom prst="rect">
            <a:avLst/>
          </a:prstGeom>
        </p:spPr>
      </p:pic>
      <p:pic>
        <p:nvPicPr>
          <p:cNvPr id="16" name="Picture 15" descr="tải xuống (5)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600" y="981076"/>
            <a:ext cx="2311536" cy="2848610"/>
          </a:xfrm>
          <a:prstGeom prst="rect">
            <a:avLst/>
          </a:prstGeom>
        </p:spPr>
      </p:pic>
      <p:pic>
        <p:nvPicPr>
          <p:cNvPr id="17" name="Picture 16" descr="tải xuống (4)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5600" y="998220"/>
            <a:ext cx="2289175" cy="2808478"/>
          </a:xfrm>
          <a:prstGeom prst="rect">
            <a:avLst/>
          </a:prstGeom>
        </p:spPr>
      </p:pic>
      <p:pic>
        <p:nvPicPr>
          <p:cNvPr id="18" name="Picture 17" descr="hinh-anh-hoa-baby-dep-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35" y="3806698"/>
            <a:ext cx="2065018" cy="3051301"/>
          </a:xfrm>
          <a:prstGeom prst="rect">
            <a:avLst/>
          </a:prstGeom>
        </p:spPr>
      </p:pic>
      <p:pic>
        <p:nvPicPr>
          <p:cNvPr id="19" name="Picture 18" descr="DIEN_HOA_DAC_LAC_DIEN_HOA_BAN_ME_GUI_HOA_VE_DAC_LAC_2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1855" y="3829686"/>
            <a:ext cx="2285365" cy="3028314"/>
          </a:xfrm>
          <a:prstGeom prst="rect">
            <a:avLst/>
          </a:prstGeom>
        </p:spPr>
      </p:pic>
      <p:pic>
        <p:nvPicPr>
          <p:cNvPr id="20" name="Picture 19" descr="images (7)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27220" y="3829686"/>
            <a:ext cx="2303916" cy="3028314"/>
          </a:xfrm>
          <a:prstGeom prst="rect">
            <a:avLst/>
          </a:prstGeom>
        </p:spPr>
      </p:pic>
      <p:pic>
        <p:nvPicPr>
          <p:cNvPr id="22" name="Picture 21" descr="bo_hoa_sen_bo_hoa_sen_cam_tay_13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8935" y="3829686"/>
            <a:ext cx="2275840" cy="3028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55930" y="36195"/>
            <a:ext cx="9069070" cy="579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Times New Roman" panose="02020603050405020304" pitchFamily="18" charset="0"/>
              </a:rPr>
              <a:t>Từ một noãn bào bậc 1 trải qua quá </a:t>
            </a:r>
            <a:r>
              <a:rPr lang="en-US" sz="3600" smtClean="0">
                <a:latin typeface="Times New Roman" panose="02020603050405020304" pitchFamily="18" charset="0"/>
              </a:rPr>
              <a:t>trình</a:t>
            </a:r>
          </a:p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</a:rPr>
              <a:t>giảm </a:t>
            </a:r>
            <a:r>
              <a:rPr lang="en-US" sz="3600">
                <a:latin typeface="Times New Roman" panose="02020603050405020304" pitchFamily="18" charset="0"/>
              </a:rPr>
              <a:t>phân sẽ tạo ra được</a:t>
            </a:r>
            <a:r>
              <a:rPr lang="en-US" sz="3600" smtClean="0"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sz="3600">
              <a:latin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A. 4 trứng có bộ NST đơn bội (n)			</a:t>
            </a:r>
          </a:p>
          <a:p>
            <a:pPr>
              <a:lnSpc>
                <a:spcPts val="5000"/>
              </a:lnSpc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B. 1 trứng và 3 thể cực có bộ NST đơn bội (n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C. 1 trứng và 1 thể cực có bộ NST đơn bội (n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>
                <a:latin typeface="Times New Roman" pitchFamily="18" charset="0"/>
                <a:cs typeface="Times New Roman" pitchFamily="18" charset="0"/>
              </a:rPr>
            </a:br>
            <a:r>
              <a:rPr lang="en-US" sz="3600">
                <a:latin typeface="Times New Roman" pitchFamily="18" charset="0"/>
                <a:cs typeface="Times New Roman" pitchFamily="18" charset="0"/>
              </a:rPr>
              <a:t>D. 1 trứng và 3 thể cực có bộ NST lưỡng bội (2n)	</a:t>
            </a:r>
          </a:p>
        </p:txBody>
      </p:sp>
      <p:sp>
        <p:nvSpPr>
          <p:cNvPr id="3" name="7-Point Star 2"/>
          <p:cNvSpPr/>
          <p:nvPr/>
        </p:nvSpPr>
        <p:spPr>
          <a:xfrm>
            <a:off x="418719" y="3028315"/>
            <a:ext cx="657225" cy="838200"/>
          </a:xfrm>
          <a:prstGeom prst="star7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hlinkClick r:id="rId2" action="ppaction://hlinksldjump"/>
          </p:cNvPr>
          <p:cNvSpPr/>
          <p:nvPr/>
        </p:nvSpPr>
        <p:spPr>
          <a:xfrm>
            <a:off x="7315200" y="6172200"/>
            <a:ext cx="1752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04800" y="36195"/>
            <a:ext cx="9069070" cy="4952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Từ một tinh bào bậc 1 trải qua quá trình giảm phân sẽ tạo ra được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5500"/>
              </a:lnSpc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>
                <a:latin typeface="Times New Roman" pitchFamily="18" charset="0"/>
                <a:cs typeface="Times New Roman" pitchFamily="18" charset="0"/>
              </a:rPr>
            </a:br>
            <a:r>
              <a:rPr lang="en-US" sz="3600">
                <a:latin typeface="Times New Roman" pitchFamily="18" charset="0"/>
                <a:cs typeface="Times New Roman" pitchFamily="18" charset="0"/>
              </a:rPr>
              <a:t>A. 2 tinh trùng có bộ NST đơn bội (n)	</a:t>
            </a:r>
          </a:p>
          <a:p>
            <a:pPr>
              <a:lnSpc>
                <a:spcPts val="5500"/>
              </a:lnSpc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B. 4 tinh trùng có bộ NST lưỡng bội (2n)</a:t>
            </a:r>
            <a:br>
              <a:rPr lang="en-US" sz="3600">
                <a:latin typeface="Times New Roman" pitchFamily="18" charset="0"/>
                <a:cs typeface="Times New Roman" pitchFamily="18" charset="0"/>
              </a:rPr>
            </a:br>
            <a:r>
              <a:rPr lang="en-US" sz="3600">
                <a:latin typeface="Times New Roman" pitchFamily="18" charset="0"/>
                <a:cs typeface="Times New Roman" pitchFamily="18" charset="0"/>
              </a:rPr>
              <a:t>C. 2 tinh trùng có bộ NST lưỡng bội (2n)</a:t>
            </a:r>
          </a:p>
          <a:p>
            <a:pPr>
              <a:lnSpc>
                <a:spcPts val="5500"/>
              </a:lnSpc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D. 4 tinh trùng có bộ NST đơn bội (n)</a:t>
            </a:r>
          </a:p>
        </p:txBody>
      </p:sp>
      <p:sp>
        <p:nvSpPr>
          <p:cNvPr id="3" name="7-Point Star 2"/>
          <p:cNvSpPr/>
          <p:nvPr/>
        </p:nvSpPr>
        <p:spPr>
          <a:xfrm>
            <a:off x="180975" y="4191000"/>
            <a:ext cx="657225" cy="838200"/>
          </a:xfrm>
          <a:prstGeom prst="star7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hlinkClick r:id="rId2" action="ppaction://hlinksldjump"/>
          </p:cNvPr>
          <p:cNvSpPr/>
          <p:nvPr/>
        </p:nvSpPr>
        <p:spPr>
          <a:xfrm>
            <a:off x="7315200" y="6172200"/>
            <a:ext cx="1752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9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608330" y="36195"/>
            <a:ext cx="90690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Times New Roman" panose="02020603050405020304" pitchFamily="18" charset="0"/>
              </a:rPr>
              <a:t>Hợp tử được tạo nên từ: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Times New Roman" panose="02020603050405020304" pitchFamily="18" charset="0"/>
              </a:rPr>
              <a:t>A. 1 trứng và 1 tinh trùng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Times New Roman" panose="02020603050405020304" pitchFamily="18" charset="0"/>
              </a:rPr>
              <a:t>B. 1 trứng và 2 tinh trùng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Times New Roman" panose="02020603050405020304" pitchFamily="18" charset="0"/>
              </a:rPr>
              <a:t>C. 2 trứng và 1 tinh trùng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Times New Roman" panose="02020603050405020304" pitchFamily="18" charset="0"/>
              </a:rPr>
              <a:t>D. 1 trứng và 3 tinh trùng</a:t>
            </a:r>
          </a:p>
          <a:p>
            <a:pPr>
              <a:lnSpc>
                <a:spcPct val="100000"/>
              </a:lnSpc>
            </a:pP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590042" y="1040892"/>
            <a:ext cx="657225" cy="838200"/>
          </a:xfrm>
          <a:prstGeom prst="star7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hlinkClick r:id="rId2" action="ppaction://hlinksldjump"/>
          </p:cNvPr>
          <p:cNvSpPr/>
          <p:nvPr/>
        </p:nvSpPr>
        <p:spPr>
          <a:xfrm>
            <a:off x="7315200" y="6172200"/>
            <a:ext cx="1752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2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28600" y="36195"/>
            <a:ext cx="885444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Times New Roman" panose="02020603050405020304" pitchFamily="18" charset="0"/>
              </a:rPr>
              <a:t>Bản chất của thụ tinh là gì:</a:t>
            </a:r>
          </a:p>
          <a:p>
            <a:pPr>
              <a:lnSpc>
                <a:spcPts val="5100"/>
              </a:lnSpc>
            </a:pPr>
            <a:r>
              <a:rPr lang="en-US" sz="3600">
                <a:latin typeface="Times New Roman" panose="02020603050405020304" pitchFamily="18" charset="0"/>
              </a:rPr>
              <a:t>A. Sự kết hợp của 2 bộ nhân lưỡng bội tạo ra bộ nhân đơn bội</a:t>
            </a:r>
          </a:p>
          <a:p>
            <a:pPr>
              <a:lnSpc>
                <a:spcPts val="5100"/>
              </a:lnSpc>
            </a:pPr>
            <a:r>
              <a:rPr lang="en-US" sz="3600">
                <a:latin typeface="Times New Roman" panose="02020603050405020304" pitchFamily="18" charset="0"/>
              </a:rPr>
              <a:t>B. Sự kết hợp của 2 bộ nhân đơn bội tạo ra bộ nhân lưỡng bội</a:t>
            </a:r>
          </a:p>
          <a:p>
            <a:pPr>
              <a:lnSpc>
                <a:spcPts val="5100"/>
              </a:lnSpc>
            </a:pPr>
            <a:r>
              <a:rPr lang="en-US" sz="3600">
                <a:latin typeface="Times New Roman" panose="02020603050405020304" pitchFamily="18" charset="0"/>
              </a:rPr>
              <a:t>C. Sự kết hợp của bộ nhân đơn bội với bộ nhân lưỡng bội tạo ra bộ nhân đơn bội</a:t>
            </a:r>
          </a:p>
          <a:p>
            <a:pPr>
              <a:lnSpc>
                <a:spcPts val="5100"/>
              </a:lnSpc>
            </a:pPr>
            <a:r>
              <a:rPr lang="en-US" sz="3600">
                <a:latin typeface="Times New Roman" panose="02020603050405020304" pitchFamily="18" charset="0"/>
              </a:rPr>
              <a:t>D. Sự kết hợp của bộ nhân đơn bội với bộ nhân lưỡng bội tạo ra bộ nhân lưỡng </a:t>
            </a:r>
            <a:r>
              <a:rPr lang="en-US" sz="3600" smtClean="0">
                <a:latin typeface="Times New Roman" panose="02020603050405020304" pitchFamily="18" charset="0"/>
              </a:rPr>
              <a:t>bội</a:t>
            </a:r>
            <a:endParaRPr lang="en-US" sz="3600">
              <a:latin typeface="Times New Roman" panose="02020603050405020304" pitchFamily="18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13335" y="2133600"/>
            <a:ext cx="657225" cy="838200"/>
          </a:xfrm>
          <a:prstGeom prst="star7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hlinkClick r:id="rId2" action="ppaction://hlinksldjump"/>
          </p:cNvPr>
          <p:cNvSpPr/>
          <p:nvPr/>
        </p:nvSpPr>
        <p:spPr>
          <a:xfrm>
            <a:off x="7315200" y="6172200"/>
            <a:ext cx="1752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52400" y="36195"/>
            <a:ext cx="89306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Bộ NST đặc trưng của những loài sinh sản hữu tính được duy trì ổn định qua các thế hệ nhờ sự kết hợp giữa: </a:t>
            </a:r>
          </a:p>
          <a:p>
            <a:pPr lvl="0">
              <a:lnSpc>
                <a:spcPct val="15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nguyên phân, giảm phân và thụ tinh.</a:t>
            </a:r>
          </a:p>
          <a:p>
            <a:pPr lvl="0">
              <a:lnSpc>
                <a:spcPct val="15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B. nguyên phân và giảm phân.</a:t>
            </a:r>
          </a:p>
          <a:p>
            <a:pPr lvl="0">
              <a:lnSpc>
                <a:spcPct val="15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C. giảm phân và thụ tinh.</a:t>
            </a:r>
          </a:p>
          <a:p>
            <a:pPr lvl="0">
              <a:lnSpc>
                <a:spcPct val="15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D. nguyên phân và thụ tinh.</a:t>
            </a:r>
          </a:p>
          <a:p>
            <a:pPr>
              <a:lnSpc>
                <a:spcPct val="100000"/>
              </a:lnSpc>
            </a:pP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44450" y="2609215"/>
            <a:ext cx="657225" cy="838200"/>
          </a:xfrm>
          <a:prstGeom prst="star7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hlinkClick r:id="rId2" action="ppaction://hlinksldjump"/>
          </p:cNvPr>
          <p:cNvSpPr/>
          <p:nvPr/>
        </p:nvSpPr>
        <p:spPr>
          <a:xfrm>
            <a:off x="7315200" y="6172200"/>
            <a:ext cx="1752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4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28600" y="36195"/>
            <a:ext cx="88544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Cho 1 tế bào sinh dục sơ khai ở ruồi giấm cái nguyên phân 5 lần. Các tế bào con đều trở thành tế bào sinh trứng. Tìm số trứng được </a:t>
            </a:r>
            <a:endParaRPr lang="fr-FR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fr-FR" sz="3600">
                <a:latin typeface="Times New Roman" panose="02020603050405020304" pitchFamily="18" charset="0"/>
                <a:cs typeface="Times New Roman" panose="02020603050405020304" pitchFamily="18" charset="0"/>
              </a:rPr>
              <a:t>ra?</a:t>
            </a:r>
          </a:p>
          <a:p>
            <a:pPr>
              <a:lnSpc>
                <a:spcPct val="150000"/>
              </a:lnSpc>
            </a:pPr>
            <a:r>
              <a:rPr lang="fr-FR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pPr>
              <a:lnSpc>
                <a:spcPct val="150000"/>
              </a:lnSpc>
            </a:pPr>
            <a:r>
              <a:rPr lang="fr-FR" sz="360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</a:p>
          <a:p>
            <a:pPr>
              <a:lnSpc>
                <a:spcPct val="150000"/>
              </a:lnSpc>
            </a:pPr>
            <a:r>
              <a:rPr lang="fr-FR" sz="3600">
                <a:latin typeface="Times New Roman" panose="02020603050405020304" pitchFamily="18" charset="0"/>
                <a:cs typeface="Times New Roman" panose="02020603050405020304" pitchFamily="18" charset="0"/>
              </a:rPr>
              <a:t>C. 64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360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fr-FR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1280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223710" y="3450463"/>
            <a:ext cx="657225" cy="838200"/>
          </a:xfrm>
          <a:prstGeom prst="star7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hlinkClick r:id="rId2" action="ppaction://hlinksldjump"/>
          </p:cNvPr>
          <p:cNvSpPr/>
          <p:nvPr/>
        </p:nvSpPr>
        <p:spPr>
          <a:xfrm>
            <a:off x="7315200" y="6172200"/>
            <a:ext cx="1752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76200" y="2667000"/>
            <a:ext cx="762000" cy="762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28370"/>
            <a:ext cx="8686800" cy="497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Câu 2: Điều </a:t>
            </a:r>
            <a:r>
              <a:rPr lang="it-IT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 đúng </a:t>
            </a:r>
            <a:r>
              <a:rPr lang="it-IT" sz="3600">
                <a:latin typeface="Times New Roman" panose="02020603050405020304" pitchFamily="18" charset="0"/>
                <a:cs typeface="Times New Roman" panose="02020603050405020304" pitchFamily="18" charset="0"/>
              </a:rPr>
              <a:t>khi nói về sự giảm phân của tế bào là: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NST nhân đôi 1 lần và phân bào 2 lần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3600">
                <a:latin typeface="Times New Roman" panose="02020603050405020304" pitchFamily="18" charset="0"/>
                <a:cs typeface="Times New Roman" panose="02020603050405020304" pitchFamily="18" charset="0"/>
              </a:rPr>
              <a:t>B. NST nhân đôi 2 lần và phân bào 1 lần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3600">
                <a:latin typeface="Times New Roman" panose="02020603050405020304" pitchFamily="18" charset="0"/>
                <a:cs typeface="Times New Roman" panose="02020603050405020304" pitchFamily="18" charset="0"/>
              </a:rPr>
              <a:t>C. NST nhân đôi 2 lần và phân bào 2 lần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3600">
                <a:latin typeface="Times New Roman" panose="02020603050405020304" pitchFamily="18" charset="0"/>
                <a:cs typeface="Times New Roman" panose="02020603050405020304" pitchFamily="18" charset="0"/>
              </a:rPr>
              <a:t>D. NST nhân đôi 1 lần và phân bào 1 lần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 bwMode="auto">
          <a:xfrm rot="10800000">
            <a:off x="6553200" y="5715000"/>
            <a:ext cx="2514600" cy="1143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5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52400" y="36195"/>
            <a:ext cx="893064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Cho 1 tế bào sinh dục sơ khai ở ruồi giấm  đực nguyên phân 5 lần. Các tế bào con đều trở thành tế bào sinh tinh. Tìm số tinh trùng được tạo ra?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pPr>
              <a:lnSpc>
                <a:spcPct val="150000"/>
              </a:lnSpc>
            </a:pPr>
            <a:r>
              <a:rPr lang="fr-FR" sz="360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</a:p>
          <a:p>
            <a:pPr>
              <a:lnSpc>
                <a:spcPct val="150000"/>
              </a:lnSpc>
            </a:pPr>
            <a:r>
              <a:rPr lang="fr-FR" sz="3600">
                <a:latin typeface="Times New Roman" panose="02020603050405020304" pitchFamily="18" charset="0"/>
                <a:cs typeface="Times New Roman" panose="02020603050405020304" pitchFamily="18" charset="0"/>
              </a:rPr>
              <a:t>C. 64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3600">
                <a:latin typeface="Times New Roman" panose="02020603050405020304" pitchFamily="18" charset="0"/>
                <a:cs typeface="Times New Roman" panose="02020603050405020304" pitchFamily="18" charset="0"/>
              </a:rPr>
              <a:t>D. 1280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11620" y="4114800"/>
            <a:ext cx="657225" cy="838200"/>
          </a:xfrm>
          <a:prstGeom prst="star7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hlinkClick r:id="rId2" action="ppaction://hlinksldjump"/>
          </p:cNvPr>
          <p:cNvSpPr/>
          <p:nvPr/>
        </p:nvSpPr>
        <p:spPr>
          <a:xfrm>
            <a:off x="7315200" y="6172200"/>
            <a:ext cx="1752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7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-09-18-1646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8100"/>
            <a:ext cx="6118860" cy="67818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3581400" y="2590800"/>
            <a:ext cx="1295400" cy="381000"/>
          </a:xfrm>
          <a:prstGeom prst="round1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4" name="Round Single Corner Rectangle 3"/>
          <p:cNvSpPr/>
          <p:nvPr/>
        </p:nvSpPr>
        <p:spPr>
          <a:xfrm>
            <a:off x="6934200" y="2686685"/>
            <a:ext cx="1725930" cy="361315"/>
          </a:xfrm>
          <a:prstGeom prst="round1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</a:p>
        </p:txBody>
      </p:sp>
      <p:sp>
        <p:nvSpPr>
          <p:cNvPr id="5" name="Round Same Side Corner Rectangle 4"/>
          <p:cNvSpPr/>
          <p:nvPr/>
        </p:nvSpPr>
        <p:spPr>
          <a:xfrm>
            <a:off x="6324600" y="5334000"/>
            <a:ext cx="1295400" cy="457200"/>
          </a:xfrm>
          <a:prstGeom prst="round2Same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</a:p>
        </p:txBody>
      </p:sp>
      <p:sp>
        <p:nvSpPr>
          <p:cNvPr id="6" name="Round Single Corner Rectangle 5"/>
          <p:cNvSpPr/>
          <p:nvPr/>
        </p:nvSpPr>
        <p:spPr>
          <a:xfrm>
            <a:off x="5486400" y="76200"/>
            <a:ext cx="2057400" cy="457200"/>
          </a:xfrm>
          <a:prstGeom prst="round1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</a:p>
        </p:txBody>
      </p:sp>
      <p:sp>
        <p:nvSpPr>
          <p:cNvPr id="7" name="Round Same Side Corner Rectangle 6"/>
          <p:cNvSpPr/>
          <p:nvPr/>
        </p:nvSpPr>
        <p:spPr>
          <a:xfrm>
            <a:off x="8191500" y="4499610"/>
            <a:ext cx="723900" cy="563880"/>
          </a:xfrm>
          <a:prstGeom prst="round2Same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1750" y="335915"/>
            <a:ext cx="301688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</a:rPr>
              <a:t>Chú thích thay cho các số trong hình sau:</a:t>
            </a:r>
          </a:p>
          <a:p>
            <a:r>
              <a:rPr lang="en-US" sz="2800">
                <a:latin typeface="Times New Roman" panose="02020603050405020304" pitchFamily="18" charset="0"/>
              </a:rPr>
              <a:t>A. Giao tử</a:t>
            </a:r>
          </a:p>
          <a:p>
            <a:r>
              <a:rPr lang="en-US" sz="2800">
                <a:latin typeface="Times New Roman" panose="02020603050405020304" pitchFamily="18" charset="0"/>
              </a:rPr>
              <a:t>B. Hợp tử</a:t>
            </a:r>
          </a:p>
          <a:p>
            <a:r>
              <a:rPr lang="en-US" sz="2800">
                <a:latin typeface="Times New Roman" panose="02020603050405020304" pitchFamily="18" charset="0"/>
              </a:rPr>
              <a:t>C. Thụ tinh</a:t>
            </a:r>
          </a:p>
          <a:p>
            <a:r>
              <a:rPr lang="en-US" sz="2800">
                <a:latin typeface="Times New Roman" panose="02020603050405020304" pitchFamily="18" charset="0"/>
              </a:rPr>
              <a:t>D. Giảm phân</a:t>
            </a:r>
          </a:p>
          <a:p>
            <a:r>
              <a:rPr lang="en-US" sz="2800">
                <a:latin typeface="Times New Roman" panose="02020603050405020304" pitchFamily="18" charset="0"/>
              </a:rPr>
              <a:t>E. Nguyên phân</a:t>
            </a:r>
          </a:p>
          <a:p>
            <a:endParaRPr lang="en-US" sz="2800">
              <a:latin typeface="Times New Roman" panose="02020603050405020304" pitchFamily="18" charset="0"/>
            </a:endParaRPr>
          </a:p>
        </p:txBody>
      </p:sp>
      <p:sp>
        <p:nvSpPr>
          <p:cNvPr id="10" name="Left Arrow 9">
            <a:hlinkClick r:id="rId3" action="ppaction://hlinksldjump"/>
          </p:cNvPr>
          <p:cNvSpPr/>
          <p:nvPr/>
        </p:nvSpPr>
        <p:spPr>
          <a:xfrm>
            <a:off x="7315200" y="6264910"/>
            <a:ext cx="1752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3200400" y="2590800"/>
            <a:ext cx="1905000" cy="571500"/>
          </a:xfrm>
          <a:prstGeom prst="round1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latin typeface="Times New Roman" panose="02020603050405020304" pitchFamily="18" charset="0"/>
              </a:rPr>
              <a:t>Giảm phân</a:t>
            </a:r>
            <a:endParaRPr kumimoji="0" lang="en-US" altLang="zh-CN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2" name="Round Single Corner Rectangle 11"/>
          <p:cNvSpPr/>
          <p:nvPr/>
        </p:nvSpPr>
        <p:spPr>
          <a:xfrm>
            <a:off x="5715000" y="5369052"/>
            <a:ext cx="2438400" cy="571500"/>
          </a:xfrm>
          <a:prstGeom prst="round1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r>
              <a:rPr lang="en-US" sz="3200">
                <a:latin typeface="Times New Roman" panose="02020603050405020304" pitchFamily="18" charset="0"/>
              </a:rPr>
              <a:t>Nguyên phân</a:t>
            </a:r>
          </a:p>
        </p:txBody>
      </p:sp>
      <p:sp>
        <p:nvSpPr>
          <p:cNvPr id="13" name="Round Single Corner Rectangle 12"/>
          <p:cNvSpPr/>
          <p:nvPr/>
        </p:nvSpPr>
        <p:spPr>
          <a:xfrm>
            <a:off x="7620000" y="4572000"/>
            <a:ext cx="1690116" cy="419100"/>
          </a:xfrm>
          <a:prstGeom prst="round1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algn="ctr"/>
            <a:r>
              <a:rPr lang="en-US" sz="3200">
                <a:latin typeface="Times New Roman" panose="02020603050405020304" pitchFamily="18" charset="0"/>
              </a:rPr>
              <a:t>Hợp tử</a:t>
            </a:r>
          </a:p>
        </p:txBody>
      </p:sp>
      <p:sp>
        <p:nvSpPr>
          <p:cNvPr id="14" name="Round Single Corner Rectangle 13"/>
          <p:cNvSpPr/>
          <p:nvPr/>
        </p:nvSpPr>
        <p:spPr>
          <a:xfrm>
            <a:off x="6743700" y="2601468"/>
            <a:ext cx="1905000" cy="571500"/>
          </a:xfrm>
          <a:prstGeom prst="round1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latin typeface="Times New Roman" panose="02020603050405020304" pitchFamily="18" charset="0"/>
              </a:rPr>
              <a:t>Thụ tinh</a:t>
            </a:r>
            <a:endParaRPr kumimoji="0" lang="en-US" altLang="zh-CN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5" name="Round Single Corner Rectangle 14"/>
          <p:cNvSpPr/>
          <p:nvPr/>
        </p:nvSpPr>
        <p:spPr>
          <a:xfrm>
            <a:off x="5529072" y="30480"/>
            <a:ext cx="1905000" cy="571500"/>
          </a:xfrm>
          <a:prstGeom prst="round1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algn="ctr"/>
            <a:r>
              <a:rPr lang="en-US" sz="3200">
                <a:latin typeface="Times New Roman" panose="02020603050405020304" pitchFamily="18" charset="0"/>
              </a:rPr>
              <a:t>Giao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7776"/>
          <p:cNvSpPr txBox="1"/>
          <p:nvPr/>
        </p:nvSpPr>
        <p:spPr>
          <a:xfrm>
            <a:off x="2700338" y="609600"/>
            <a:ext cx="30241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200" b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DẶN DÒ</a:t>
            </a:r>
          </a:p>
        </p:txBody>
      </p:sp>
      <p:sp>
        <p:nvSpPr>
          <p:cNvPr id="4" name="Text Box 117777"/>
          <p:cNvSpPr txBox="1"/>
          <p:nvPr/>
        </p:nvSpPr>
        <p:spPr>
          <a:xfrm>
            <a:off x="228600" y="2590800"/>
            <a:ext cx="842518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200" err="1">
                <a:latin typeface="Times New Roman" panose="02020603050405020304" pitchFamily="18" charset="0"/>
              </a:rPr>
              <a:t>	</a:t>
            </a:r>
            <a:r>
              <a:rPr sz="3200">
                <a:latin typeface="Times New Roman" panose="02020603050405020304" pitchFamily="18" charset="0"/>
              </a:rPr>
              <a:t>- Học bài chú ý so sánh sự h</a:t>
            </a:r>
            <a:r>
              <a:rPr lang="en-US" sz="3200">
                <a:latin typeface="Times New Roman" panose="02020603050405020304" pitchFamily="18" charset="0"/>
              </a:rPr>
              <a:t>ì</a:t>
            </a:r>
            <a:r>
              <a:rPr sz="3200">
                <a:latin typeface="Times New Roman" panose="02020603050405020304" pitchFamily="18" charset="0"/>
              </a:rPr>
              <a:t>nh thành giao tử đực và cái.</a:t>
            </a:r>
          </a:p>
        </p:txBody>
      </p:sp>
      <p:sp>
        <p:nvSpPr>
          <p:cNvPr id="5" name="Text Box 117778"/>
          <p:cNvSpPr txBox="1"/>
          <p:nvPr/>
        </p:nvSpPr>
        <p:spPr>
          <a:xfrm>
            <a:off x="228600" y="3884930"/>
            <a:ext cx="87210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200">
                <a:latin typeface="Times New Roman" panose="02020603050405020304" pitchFamily="18" charset="0"/>
              </a:rPr>
              <a:t>	- Làm bài tập 5/36 SGK.</a:t>
            </a:r>
          </a:p>
        </p:txBody>
      </p:sp>
      <p:sp>
        <p:nvSpPr>
          <p:cNvPr id="7" name="Text Box 117780"/>
          <p:cNvSpPr txBox="1"/>
          <p:nvPr/>
        </p:nvSpPr>
        <p:spPr>
          <a:xfrm>
            <a:off x="228600" y="4800600"/>
            <a:ext cx="87210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200" err="1">
                <a:latin typeface="Times New Roman" panose="02020603050405020304" pitchFamily="18" charset="0"/>
              </a:rPr>
              <a:t>	- Xem bài mới: Cơ chế xác đ</a:t>
            </a:r>
            <a:r>
              <a:rPr lang="en-US" sz="3200" err="1">
                <a:latin typeface="Times New Roman" panose="02020603050405020304" pitchFamily="18" charset="0"/>
              </a:rPr>
              <a:t>ị</a:t>
            </a:r>
            <a:r>
              <a:rPr sz="3200" err="1">
                <a:latin typeface="Times New Roman" panose="02020603050405020304" pitchFamily="18" charset="0"/>
              </a:rPr>
              <a:t>nh giới tính</a:t>
            </a:r>
          </a:p>
        </p:txBody>
      </p:sp>
    </p:spTree>
    <p:extLst>
      <p:ext uri="{BB962C8B-B14F-4D97-AF65-F5344CB8AC3E}">
        <p14:creationId xmlns:p14="http://schemas.microsoft.com/office/powerpoint/2010/main" val="25135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304800" y="5334000"/>
            <a:ext cx="762000" cy="762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3000"/>
            <a:ext cx="9067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3: Qua 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giảm phân, từ 1 tế bào mẹ cho mấy tế bào con: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A. 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B. 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C. 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D. 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 bwMode="auto">
          <a:xfrm rot="10800000">
            <a:off x="6553200" y="5715000"/>
            <a:ext cx="2514600" cy="1143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60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09295" y="3319780"/>
            <a:ext cx="762000" cy="762000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" y="1717675"/>
            <a:ext cx="9058910" cy="3616325"/>
          </a:xfrm>
        </p:spPr>
        <p:txBody>
          <a:bodyPr>
            <a:normAutofit lnSpcReduction="10000"/>
          </a:bodyPr>
          <a:lstStyle/>
          <a:p>
            <a:r>
              <a:rPr lang="en-US" sz="3600">
                <a:latin typeface="Times New Roman" panose="02020603050405020304" pitchFamily="18" charset="0"/>
              </a:rPr>
              <a:t>Câu 4: Các tế bào con tạo ra qua giảm phân có bộ NST như thế nào so với tế bào mẹ?</a:t>
            </a:r>
          </a:p>
          <a:p>
            <a:r>
              <a:rPr lang="en-US" sz="3600">
                <a:latin typeface="Times New Roman" panose="02020603050405020304" pitchFamily="18" charset="0"/>
              </a:rPr>
              <a:t>     A.   Giống </a:t>
            </a:r>
            <a:r>
              <a:rPr lang="en-US" sz="3600" smtClean="0">
                <a:latin typeface="Times New Roman" panose="02020603050405020304" pitchFamily="18" charset="0"/>
              </a:rPr>
              <a:t>hoàn </a:t>
            </a:r>
            <a:r>
              <a:rPr lang="en-US" sz="3600">
                <a:latin typeface="Times New Roman" panose="02020603050405020304" pitchFamily="18" charset="0"/>
              </a:rPr>
              <a:t>toàn mẹ</a:t>
            </a:r>
          </a:p>
          <a:p>
            <a:r>
              <a:rPr lang="en-US" sz="3600">
                <a:latin typeface="Times New Roman" panose="02020603050405020304" pitchFamily="18" charset="0"/>
              </a:rPr>
              <a:t>    B.   Giảm đi một nửa so với mẹ</a:t>
            </a:r>
          </a:p>
          <a:p>
            <a:r>
              <a:rPr lang="en-US" sz="3600">
                <a:latin typeface="Times New Roman" panose="02020603050405020304" pitchFamily="18" charset="0"/>
              </a:rPr>
              <a:t>    C.   Gấp đôi so với mẹ</a:t>
            </a:r>
          </a:p>
          <a:p>
            <a:r>
              <a:rPr lang="en-US" sz="3600">
                <a:latin typeface="Times New Roman" panose="02020603050405020304" pitchFamily="18" charset="0"/>
              </a:rPr>
              <a:t>    D.   Gấp ba lần so với mẹ</a:t>
            </a: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 bwMode="auto">
          <a:xfrm rot="10800000">
            <a:off x="6553200" y="5715000"/>
            <a:ext cx="2514600" cy="1143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3581400"/>
            <a:ext cx="762000" cy="762000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22" y="1447800"/>
            <a:ext cx="9058910" cy="3616325"/>
          </a:xfrm>
        </p:spPr>
        <p:txBody>
          <a:bodyPr>
            <a:normAutofit lnSpcReduction="10000"/>
          </a:bodyPr>
          <a:lstStyle/>
          <a:p>
            <a:r>
              <a:rPr lang="en-US" sz="3600">
                <a:latin typeface="Times New Roman" panose="02020603050405020304" pitchFamily="18" charset="0"/>
              </a:rPr>
              <a:t>Câu 5: Trong giảm phân sự tự nhân đôi NST diễn ra ở kì nào?</a:t>
            </a:r>
          </a:p>
          <a:p>
            <a:r>
              <a:rPr lang="en-US" sz="3600">
                <a:latin typeface="Times New Roman" panose="02020603050405020304" pitchFamily="18" charset="0"/>
              </a:rPr>
              <a:t>A. Kì giữa của lần phân bào I</a:t>
            </a:r>
          </a:p>
          <a:p>
            <a:r>
              <a:rPr lang="en-US" sz="3600">
                <a:latin typeface="Times New Roman" panose="02020603050405020304" pitchFamily="18" charset="0"/>
              </a:rPr>
              <a:t>B. Kì giữa của lần phân bào II</a:t>
            </a:r>
          </a:p>
          <a:p>
            <a:r>
              <a:rPr lang="en-US" sz="3600">
                <a:latin typeface="Times New Roman" panose="02020603050405020304" pitchFamily="18" charset="0"/>
              </a:rPr>
              <a:t>C. Kì trung gian của lần phân bào I</a:t>
            </a:r>
          </a:p>
          <a:p>
            <a:r>
              <a:rPr lang="en-US" sz="3600">
                <a:latin typeface="Times New Roman" panose="02020603050405020304" pitchFamily="18" charset="0"/>
              </a:rPr>
              <a:t>D. Kì trung gian của lần phân bào II</a:t>
            </a: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 bwMode="auto">
          <a:xfrm rot="10800000">
            <a:off x="6553200" y="5715000"/>
            <a:ext cx="2514600" cy="1143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1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22" y="1447800"/>
            <a:ext cx="9058910" cy="36163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>
                <a:latin typeface="Times New Roman" panose="02020603050405020304" pitchFamily="18" charset="0"/>
              </a:rPr>
              <a:t>Chúc mừng </a:t>
            </a:r>
            <a:r>
              <a:rPr lang="en-US" sz="4000" smtClean="0">
                <a:latin typeface="Times New Roman" panose="02020603050405020304" pitchFamily="18" charset="0"/>
              </a:rPr>
              <a:t>em</a:t>
            </a:r>
            <a:endParaRPr lang="en-US" sz="400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>
                <a:latin typeface="Times New Roman" panose="02020603050405020304" pitchFamily="18" charset="0"/>
              </a:rPr>
              <a:t> đã </a:t>
            </a:r>
            <a:r>
              <a:rPr lang="en-US" sz="4000" smtClean="0">
                <a:latin typeface="Times New Roman" panose="02020603050405020304" pitchFamily="18" charset="0"/>
              </a:rPr>
              <a:t>may mắn nhận được một phần quà.</a:t>
            </a:r>
            <a:endParaRPr lang="en-US" sz="4000">
              <a:latin typeface="Times New Roman" panose="02020603050405020304" pitchFamily="18" charset="0"/>
            </a:endParaRP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 bwMode="auto">
          <a:xfrm rot="10800000">
            <a:off x="6553200" y="5715000"/>
            <a:ext cx="2514600" cy="1143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>
            <a:hlinkClick r:id="rId2" action="ppaction://hlinksldjump"/>
          </p:cNvPr>
          <p:cNvSpPr/>
          <p:nvPr/>
        </p:nvSpPr>
        <p:spPr bwMode="auto">
          <a:xfrm>
            <a:off x="3810000" y="3048000"/>
            <a:ext cx="1524000" cy="12954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24" name="Group 107723"/>
          <p:cNvGrpSpPr/>
          <p:nvPr/>
        </p:nvGrpSpPr>
        <p:grpSpPr>
          <a:xfrm>
            <a:off x="6728937" y="1658111"/>
            <a:ext cx="274638" cy="274638"/>
            <a:chOff x="1152" y="432"/>
            <a:chExt cx="173" cy="173"/>
          </a:xfrm>
        </p:grpSpPr>
        <p:sp>
          <p:nvSpPr>
            <p:cNvPr id="107725" name="Oval 107724"/>
            <p:cNvSpPr/>
            <p:nvPr/>
          </p:nvSpPr>
          <p:spPr>
            <a:xfrm>
              <a:off x="1152" y="432"/>
              <a:ext cx="173" cy="173"/>
            </a:xfrm>
            <a:prstGeom prst="ellipse">
              <a:avLst/>
            </a:prstGeom>
            <a:pattFill prst="pct75">
              <a:fgClr>
                <a:srgbClr val="FFCCFF"/>
              </a:fgClr>
              <a:bgClr>
                <a:srgbClr val="FF6699"/>
              </a:bgClr>
            </a:patt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26" name="Oval 107725"/>
            <p:cNvSpPr/>
            <p:nvPr/>
          </p:nvSpPr>
          <p:spPr>
            <a:xfrm>
              <a:off x="1194" y="474"/>
              <a:ext cx="81" cy="81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736" name="Text Box 107735"/>
          <p:cNvSpPr txBox="1"/>
          <p:nvPr/>
        </p:nvSpPr>
        <p:spPr>
          <a:xfrm>
            <a:off x="3718719" y="1022642"/>
            <a:ext cx="1828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 err="1">
                <a:solidFill>
                  <a:srgbClr val="FF0000"/>
                </a:solidFill>
                <a:latin typeface="Arial" panose="020B0604020202020204" pitchFamily="34" charset="0"/>
              </a:rPr>
              <a:t>Nguyên phân</a:t>
            </a:r>
            <a:endParaRPr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07737" name="Group 107736"/>
          <p:cNvGrpSpPr/>
          <p:nvPr/>
        </p:nvGrpSpPr>
        <p:grpSpPr>
          <a:xfrm>
            <a:off x="4583112" y="821444"/>
            <a:ext cx="369888" cy="1177795"/>
            <a:chOff x="2889" y="576"/>
            <a:chExt cx="147" cy="432"/>
          </a:xfrm>
        </p:grpSpPr>
        <p:sp>
          <p:nvSpPr>
            <p:cNvPr id="107738" name="Straight Connector 107737"/>
            <p:cNvSpPr/>
            <p:nvPr/>
          </p:nvSpPr>
          <p:spPr>
            <a:xfrm>
              <a:off x="2892" y="1008"/>
              <a:ext cx="144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739" name="Straight Connector 107738"/>
            <p:cNvSpPr/>
            <p:nvPr/>
          </p:nvSpPr>
          <p:spPr>
            <a:xfrm flipV="1">
              <a:off x="2967" y="864"/>
              <a:ext cx="0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740" name="Straight Connector 107739"/>
            <p:cNvSpPr/>
            <p:nvPr/>
          </p:nvSpPr>
          <p:spPr>
            <a:xfrm flipV="1">
              <a:off x="2967" y="576"/>
              <a:ext cx="0" cy="1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741" name="Straight Connector 107740"/>
            <p:cNvSpPr/>
            <p:nvPr/>
          </p:nvSpPr>
          <p:spPr>
            <a:xfrm>
              <a:off x="2889" y="576"/>
              <a:ext cx="144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07756" name="Group 107755"/>
          <p:cNvGrpSpPr/>
          <p:nvPr/>
        </p:nvGrpSpPr>
        <p:grpSpPr>
          <a:xfrm>
            <a:off x="6669088" y="2731876"/>
            <a:ext cx="274637" cy="274638"/>
            <a:chOff x="1152" y="432"/>
            <a:chExt cx="173" cy="173"/>
          </a:xfrm>
        </p:grpSpPr>
        <p:sp>
          <p:nvSpPr>
            <p:cNvPr id="107757" name="Oval 107756"/>
            <p:cNvSpPr/>
            <p:nvPr/>
          </p:nvSpPr>
          <p:spPr>
            <a:xfrm>
              <a:off x="1152" y="432"/>
              <a:ext cx="173" cy="173"/>
            </a:xfrm>
            <a:prstGeom prst="ellipse">
              <a:avLst/>
            </a:prstGeom>
            <a:pattFill prst="pct75">
              <a:fgClr>
                <a:srgbClr val="FFCCFF"/>
              </a:fgClr>
              <a:bgClr>
                <a:srgbClr val="FF6699"/>
              </a:bgClr>
            </a:patt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58" name="Oval 107757"/>
            <p:cNvSpPr/>
            <p:nvPr/>
          </p:nvSpPr>
          <p:spPr>
            <a:xfrm>
              <a:off x="1194" y="474"/>
              <a:ext cx="81" cy="81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762" name="Group 107761"/>
          <p:cNvGrpSpPr/>
          <p:nvPr/>
        </p:nvGrpSpPr>
        <p:grpSpPr>
          <a:xfrm>
            <a:off x="1132333" y="3863182"/>
            <a:ext cx="201612" cy="201612"/>
            <a:chOff x="288" y="1728"/>
            <a:chExt cx="127" cy="127"/>
          </a:xfrm>
        </p:grpSpPr>
        <p:sp>
          <p:nvSpPr>
            <p:cNvPr id="107763" name="Oval 107762"/>
            <p:cNvSpPr/>
            <p:nvPr/>
          </p:nvSpPr>
          <p:spPr>
            <a:xfrm>
              <a:off x="288" y="1728"/>
              <a:ext cx="127" cy="127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64" name="Oval 107763"/>
            <p:cNvSpPr/>
            <p:nvPr/>
          </p:nvSpPr>
          <p:spPr>
            <a:xfrm>
              <a:off x="318" y="1758"/>
              <a:ext cx="64" cy="64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768" name="Group 107767"/>
          <p:cNvGrpSpPr/>
          <p:nvPr/>
        </p:nvGrpSpPr>
        <p:grpSpPr>
          <a:xfrm>
            <a:off x="5791200" y="3763963"/>
            <a:ext cx="274638" cy="274637"/>
            <a:chOff x="1152" y="432"/>
            <a:chExt cx="173" cy="173"/>
          </a:xfrm>
        </p:grpSpPr>
        <p:sp>
          <p:nvSpPr>
            <p:cNvPr id="107769" name="Oval 107768"/>
            <p:cNvSpPr/>
            <p:nvPr/>
          </p:nvSpPr>
          <p:spPr>
            <a:xfrm>
              <a:off x="1152" y="432"/>
              <a:ext cx="173" cy="173"/>
            </a:xfrm>
            <a:prstGeom prst="ellipse">
              <a:avLst/>
            </a:prstGeom>
            <a:pattFill prst="pct75">
              <a:fgClr>
                <a:srgbClr val="FFCCFF"/>
              </a:fgClr>
              <a:bgClr>
                <a:srgbClr val="FF6699"/>
              </a:bgClr>
            </a:patt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70" name="Oval 107769"/>
            <p:cNvSpPr/>
            <p:nvPr/>
          </p:nvSpPr>
          <p:spPr>
            <a:xfrm>
              <a:off x="1194" y="474"/>
              <a:ext cx="81" cy="81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771" name="Group 107770"/>
          <p:cNvGrpSpPr/>
          <p:nvPr/>
        </p:nvGrpSpPr>
        <p:grpSpPr>
          <a:xfrm>
            <a:off x="7726363" y="3733800"/>
            <a:ext cx="274637" cy="274637"/>
            <a:chOff x="1152" y="432"/>
            <a:chExt cx="173" cy="173"/>
          </a:xfrm>
        </p:grpSpPr>
        <p:sp>
          <p:nvSpPr>
            <p:cNvPr id="107772" name="Oval 107771"/>
            <p:cNvSpPr/>
            <p:nvPr/>
          </p:nvSpPr>
          <p:spPr>
            <a:xfrm>
              <a:off x="1152" y="432"/>
              <a:ext cx="173" cy="173"/>
            </a:xfrm>
            <a:prstGeom prst="ellipse">
              <a:avLst/>
            </a:prstGeom>
            <a:pattFill prst="pct75">
              <a:fgClr>
                <a:srgbClr val="FFCCFF"/>
              </a:fgClr>
              <a:bgClr>
                <a:srgbClr val="FF6699"/>
              </a:bgClr>
            </a:patt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73" name="Oval 107772"/>
            <p:cNvSpPr/>
            <p:nvPr/>
          </p:nvSpPr>
          <p:spPr>
            <a:xfrm>
              <a:off x="1194" y="474"/>
              <a:ext cx="81" cy="81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780" name="Text Box 107779"/>
          <p:cNvSpPr txBox="1"/>
          <p:nvPr/>
        </p:nvSpPr>
        <p:spPr>
          <a:xfrm>
            <a:off x="3835400" y="2879725"/>
            <a:ext cx="1828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 err="1">
                <a:solidFill>
                  <a:srgbClr val="FF0000"/>
                </a:solidFill>
                <a:latin typeface="Arial" panose="020B0604020202020204" pitchFamily="34" charset="0"/>
              </a:rPr>
              <a:t>Giảm phân</a:t>
            </a:r>
            <a:r>
              <a:rPr sz="2000">
                <a:solidFill>
                  <a:srgbClr val="FF0000"/>
                </a:solidFill>
                <a:latin typeface="Arial" panose="020B0604020202020204" pitchFamily="34" charset="0"/>
              </a:rPr>
              <a:t> 1</a:t>
            </a:r>
          </a:p>
        </p:txBody>
      </p:sp>
      <p:grpSp>
        <p:nvGrpSpPr>
          <p:cNvPr id="107781" name="Group 107780"/>
          <p:cNvGrpSpPr/>
          <p:nvPr/>
        </p:nvGrpSpPr>
        <p:grpSpPr>
          <a:xfrm>
            <a:off x="4498976" y="2596650"/>
            <a:ext cx="530224" cy="1367338"/>
            <a:chOff x="2898" y="1507"/>
            <a:chExt cx="144" cy="509"/>
          </a:xfrm>
        </p:grpSpPr>
        <p:sp>
          <p:nvSpPr>
            <p:cNvPr id="107782" name="Straight Connector 107781"/>
            <p:cNvSpPr/>
            <p:nvPr/>
          </p:nvSpPr>
          <p:spPr>
            <a:xfrm flipV="1">
              <a:off x="2967" y="1507"/>
              <a:ext cx="0" cy="173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783" name="Straight Connector 107782"/>
            <p:cNvSpPr/>
            <p:nvPr/>
          </p:nvSpPr>
          <p:spPr>
            <a:xfrm>
              <a:off x="2898" y="1507"/>
              <a:ext cx="144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784" name="Straight Connector 107783"/>
            <p:cNvSpPr/>
            <p:nvPr/>
          </p:nvSpPr>
          <p:spPr>
            <a:xfrm>
              <a:off x="2898" y="2016"/>
              <a:ext cx="144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785" name="Straight Connector 107784"/>
            <p:cNvSpPr/>
            <p:nvPr/>
          </p:nvSpPr>
          <p:spPr>
            <a:xfrm flipV="1">
              <a:off x="2959" y="1842"/>
              <a:ext cx="0" cy="173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07790" name="Group 107789"/>
          <p:cNvGrpSpPr/>
          <p:nvPr/>
        </p:nvGrpSpPr>
        <p:grpSpPr>
          <a:xfrm>
            <a:off x="873919" y="5132387"/>
            <a:ext cx="201612" cy="201613"/>
            <a:chOff x="288" y="1728"/>
            <a:chExt cx="127" cy="127"/>
          </a:xfrm>
        </p:grpSpPr>
        <p:sp>
          <p:nvSpPr>
            <p:cNvPr id="107791" name="Oval 107790"/>
            <p:cNvSpPr/>
            <p:nvPr/>
          </p:nvSpPr>
          <p:spPr>
            <a:xfrm>
              <a:off x="288" y="1728"/>
              <a:ext cx="127" cy="127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92" name="Oval 107791"/>
            <p:cNvSpPr/>
            <p:nvPr/>
          </p:nvSpPr>
          <p:spPr>
            <a:xfrm>
              <a:off x="318" y="1758"/>
              <a:ext cx="64" cy="64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793" name="Group 107792"/>
          <p:cNvGrpSpPr/>
          <p:nvPr/>
        </p:nvGrpSpPr>
        <p:grpSpPr>
          <a:xfrm>
            <a:off x="1524000" y="5105400"/>
            <a:ext cx="201612" cy="201613"/>
            <a:chOff x="288" y="1728"/>
            <a:chExt cx="127" cy="127"/>
          </a:xfrm>
        </p:grpSpPr>
        <p:sp>
          <p:nvSpPr>
            <p:cNvPr id="107794" name="Oval 107793"/>
            <p:cNvSpPr/>
            <p:nvPr/>
          </p:nvSpPr>
          <p:spPr>
            <a:xfrm>
              <a:off x="288" y="1728"/>
              <a:ext cx="127" cy="127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95" name="Oval 107794"/>
            <p:cNvSpPr/>
            <p:nvPr/>
          </p:nvSpPr>
          <p:spPr>
            <a:xfrm>
              <a:off x="318" y="1758"/>
              <a:ext cx="64" cy="64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796" name="Group 107795"/>
          <p:cNvGrpSpPr/>
          <p:nvPr/>
        </p:nvGrpSpPr>
        <p:grpSpPr>
          <a:xfrm>
            <a:off x="2282032" y="5033535"/>
            <a:ext cx="201612" cy="201613"/>
            <a:chOff x="288" y="1728"/>
            <a:chExt cx="127" cy="127"/>
          </a:xfrm>
        </p:grpSpPr>
        <p:sp>
          <p:nvSpPr>
            <p:cNvPr id="107797" name="Oval 107796"/>
            <p:cNvSpPr/>
            <p:nvPr/>
          </p:nvSpPr>
          <p:spPr>
            <a:xfrm>
              <a:off x="288" y="1728"/>
              <a:ext cx="127" cy="127"/>
            </a:xfrm>
            <a:prstGeom prst="ellipse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98" name="Oval 107797"/>
            <p:cNvSpPr/>
            <p:nvPr/>
          </p:nvSpPr>
          <p:spPr>
            <a:xfrm>
              <a:off x="318" y="1758"/>
              <a:ext cx="64" cy="64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FF6699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FF6699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827" name="Straight Connector 107826"/>
          <p:cNvSpPr/>
          <p:nvPr/>
        </p:nvSpPr>
        <p:spPr>
          <a:xfrm>
            <a:off x="3706813" y="4278313"/>
            <a:ext cx="381000" cy="4572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7828" name="Text Box 107827"/>
          <p:cNvSpPr txBox="1"/>
          <p:nvPr/>
        </p:nvSpPr>
        <p:spPr>
          <a:xfrm>
            <a:off x="3886613" y="4251325"/>
            <a:ext cx="1828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000" err="1">
                <a:solidFill>
                  <a:srgbClr val="FF0000"/>
                </a:solidFill>
                <a:latin typeface="Arial" panose="020B0604020202020204" pitchFamily="34" charset="0"/>
              </a:rPr>
              <a:t>Giảm phân</a:t>
            </a:r>
            <a:r>
              <a:rPr sz="2000">
                <a:solidFill>
                  <a:srgbClr val="FF0000"/>
                </a:solidFill>
                <a:latin typeface="Arial" panose="020B0604020202020204" pitchFamily="34" charset="0"/>
              </a:rPr>
              <a:t> 2</a:t>
            </a:r>
          </a:p>
        </p:txBody>
      </p:sp>
      <p:grpSp>
        <p:nvGrpSpPr>
          <p:cNvPr id="107833" name="Group 107832"/>
          <p:cNvGrpSpPr/>
          <p:nvPr/>
        </p:nvGrpSpPr>
        <p:grpSpPr>
          <a:xfrm>
            <a:off x="4590661" y="3768209"/>
            <a:ext cx="321699" cy="1454294"/>
            <a:chOff x="2907" y="2017"/>
            <a:chExt cx="144" cy="581"/>
          </a:xfrm>
        </p:grpSpPr>
        <p:sp>
          <p:nvSpPr>
            <p:cNvPr id="107834" name="Straight Connector 107833"/>
            <p:cNvSpPr/>
            <p:nvPr/>
          </p:nvSpPr>
          <p:spPr>
            <a:xfrm flipV="1">
              <a:off x="2967" y="2017"/>
              <a:ext cx="0" cy="23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835" name="Straight Connector 107834"/>
            <p:cNvSpPr/>
            <p:nvPr/>
          </p:nvSpPr>
          <p:spPr>
            <a:xfrm>
              <a:off x="2907" y="2598"/>
              <a:ext cx="144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836" name="Straight Connector 107835"/>
            <p:cNvSpPr/>
            <p:nvPr/>
          </p:nvSpPr>
          <p:spPr>
            <a:xfrm flipV="1">
              <a:off x="2976" y="2424"/>
              <a:ext cx="0" cy="173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7860" name="Text Box 107859"/>
          <p:cNvSpPr txBox="1"/>
          <p:nvPr/>
        </p:nvSpPr>
        <p:spPr>
          <a:xfrm>
            <a:off x="-190500" y="6355080"/>
            <a:ext cx="92265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2800" b="1" err="1">
                <a:solidFill>
                  <a:schemeClr val="tx1"/>
                </a:solidFill>
                <a:latin typeface="Times New Roman" panose="02020603050405020304" pitchFamily="18" charset="0"/>
              </a:rPr>
              <a:t>Sơ đồ quá trình phát sinh giao tử </a:t>
            </a:r>
            <a:r>
              <a:rPr sz="28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ở </a:t>
            </a:r>
            <a:r>
              <a:rPr sz="2800" b="1" err="1">
                <a:solidFill>
                  <a:schemeClr val="tx1"/>
                </a:solidFill>
                <a:latin typeface="Times New Roman" panose="02020603050405020304" pitchFamily="18" charset="0"/>
              </a:rPr>
              <a:t>động vật</a:t>
            </a:r>
            <a:r>
              <a:rPr sz="2800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04800" y="450849"/>
            <a:ext cx="4971256" cy="5638663"/>
            <a:chOff x="-335756" y="415925"/>
            <a:chExt cx="4971256" cy="4387844"/>
          </a:xfrm>
        </p:grpSpPr>
        <p:grpSp>
          <p:nvGrpSpPr>
            <p:cNvPr id="107712" name="Group 107711"/>
            <p:cNvGrpSpPr/>
            <p:nvPr/>
          </p:nvGrpSpPr>
          <p:grpSpPr>
            <a:xfrm>
              <a:off x="2301875" y="815975"/>
              <a:ext cx="274638" cy="274638"/>
              <a:chOff x="1152" y="432"/>
              <a:chExt cx="173" cy="173"/>
            </a:xfrm>
          </p:grpSpPr>
          <p:sp>
            <p:nvSpPr>
              <p:cNvPr id="107713" name="Oval 107712"/>
              <p:cNvSpPr/>
              <p:nvPr/>
            </p:nvSpPr>
            <p:spPr>
              <a:xfrm>
                <a:off x="1152" y="432"/>
                <a:ext cx="173" cy="173"/>
              </a:xfrm>
              <a:prstGeom prst="ellipse">
                <a:avLst/>
              </a:prstGeom>
              <a:pattFill prst="pct75">
                <a:fgClr>
                  <a:srgbClr val="FFCCFF"/>
                </a:fgClr>
                <a:bgClr>
                  <a:srgbClr val="FF6699"/>
                </a:bgClr>
              </a:pattFill>
              <a:ln w="9525" cap="flat" cmpd="sng">
                <a:solidFill>
                  <a:srgbClr val="FF66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14" name="Oval 107713"/>
              <p:cNvSpPr/>
              <p:nvPr/>
            </p:nvSpPr>
            <p:spPr>
              <a:xfrm>
                <a:off x="1194" y="474"/>
                <a:ext cx="81" cy="81"/>
              </a:xfrm>
              <a:prstGeom prst="ellipse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6699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7715" name="Group 107714"/>
            <p:cNvGrpSpPr/>
            <p:nvPr/>
          </p:nvGrpSpPr>
          <p:grpSpPr>
            <a:xfrm>
              <a:off x="1768475" y="1425575"/>
              <a:ext cx="274638" cy="274638"/>
              <a:chOff x="1152" y="432"/>
              <a:chExt cx="173" cy="173"/>
            </a:xfrm>
          </p:grpSpPr>
          <p:sp>
            <p:nvSpPr>
              <p:cNvPr id="107716" name="Oval 107715"/>
              <p:cNvSpPr/>
              <p:nvPr/>
            </p:nvSpPr>
            <p:spPr>
              <a:xfrm>
                <a:off x="1152" y="432"/>
                <a:ext cx="173" cy="173"/>
              </a:xfrm>
              <a:prstGeom prst="ellipse">
                <a:avLst/>
              </a:prstGeom>
              <a:pattFill prst="pct75">
                <a:fgClr>
                  <a:srgbClr val="FFCCFF"/>
                </a:fgClr>
                <a:bgClr>
                  <a:srgbClr val="FF6699"/>
                </a:bgClr>
              </a:pattFill>
              <a:ln w="9525" cap="flat" cmpd="sng">
                <a:solidFill>
                  <a:srgbClr val="FF66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17" name="Oval 107716"/>
              <p:cNvSpPr/>
              <p:nvPr/>
            </p:nvSpPr>
            <p:spPr>
              <a:xfrm>
                <a:off x="1194" y="474"/>
                <a:ext cx="81" cy="81"/>
              </a:xfrm>
              <a:prstGeom prst="ellipse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6699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7718" name="Group 107717"/>
            <p:cNvGrpSpPr/>
            <p:nvPr/>
          </p:nvGrpSpPr>
          <p:grpSpPr>
            <a:xfrm>
              <a:off x="2911475" y="1425575"/>
              <a:ext cx="274638" cy="274638"/>
              <a:chOff x="1152" y="432"/>
              <a:chExt cx="173" cy="173"/>
            </a:xfrm>
          </p:grpSpPr>
          <p:sp>
            <p:nvSpPr>
              <p:cNvPr id="107719" name="Oval 107718"/>
              <p:cNvSpPr/>
              <p:nvPr/>
            </p:nvSpPr>
            <p:spPr>
              <a:xfrm>
                <a:off x="1152" y="432"/>
                <a:ext cx="173" cy="173"/>
              </a:xfrm>
              <a:prstGeom prst="ellipse">
                <a:avLst/>
              </a:prstGeom>
              <a:pattFill prst="pct75">
                <a:fgClr>
                  <a:srgbClr val="FFCCFF"/>
                </a:fgClr>
                <a:bgClr>
                  <a:srgbClr val="FF6699"/>
                </a:bgClr>
              </a:pattFill>
              <a:ln w="9525" cap="flat" cmpd="sng">
                <a:solidFill>
                  <a:srgbClr val="FF66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20" name="Oval 107719"/>
              <p:cNvSpPr/>
              <p:nvPr/>
            </p:nvSpPr>
            <p:spPr>
              <a:xfrm>
                <a:off x="1194" y="474"/>
                <a:ext cx="81" cy="81"/>
              </a:xfrm>
              <a:prstGeom prst="ellipse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6699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730" name="Text Box 107729"/>
            <p:cNvSpPr txBox="1"/>
            <p:nvPr/>
          </p:nvSpPr>
          <p:spPr>
            <a:xfrm>
              <a:off x="1787525" y="735013"/>
              <a:ext cx="609600" cy="396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sz="2000">
                  <a:latin typeface="Arial" panose="020B0604020202020204" pitchFamily="34" charset="0"/>
                </a:rPr>
                <a:t>2n</a:t>
              </a:r>
            </a:p>
          </p:txBody>
        </p:sp>
        <p:sp>
          <p:nvSpPr>
            <p:cNvPr id="107731" name="Text Box 107730"/>
            <p:cNvSpPr txBox="1"/>
            <p:nvPr/>
          </p:nvSpPr>
          <p:spPr>
            <a:xfrm>
              <a:off x="144463" y="1206500"/>
              <a:ext cx="167640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b="1" err="1">
                  <a:latin typeface="Times New Roman" panose="02020603050405020304" pitchFamily="18" charset="0"/>
                </a:rPr>
                <a:t>Noãn nguyên bào</a:t>
              </a:r>
              <a:endParaRPr b="1">
                <a:latin typeface="Times New Roman" panose="02020603050405020304" pitchFamily="18" charset="0"/>
              </a:endParaRPr>
            </a:p>
          </p:txBody>
        </p:sp>
        <p:sp>
          <p:nvSpPr>
            <p:cNvPr id="107732" name="Straight Connector 107731"/>
            <p:cNvSpPr/>
            <p:nvPr/>
          </p:nvSpPr>
          <p:spPr>
            <a:xfrm flipH="1">
              <a:off x="2011363" y="1096963"/>
              <a:ext cx="304800" cy="338137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7734" name="Straight Connector 107733"/>
            <p:cNvSpPr/>
            <p:nvPr/>
          </p:nvSpPr>
          <p:spPr>
            <a:xfrm>
              <a:off x="2559050" y="1068388"/>
              <a:ext cx="381000" cy="38100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7743" name="Text Box 107742"/>
            <p:cNvSpPr txBox="1"/>
            <p:nvPr/>
          </p:nvSpPr>
          <p:spPr>
            <a:xfrm>
              <a:off x="1597025" y="415925"/>
              <a:ext cx="1676400" cy="4270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sz="2200" b="1" err="1">
                  <a:latin typeface="Times New Roman" panose="02020603050405020304" pitchFamily="18" charset="0"/>
                </a:rPr>
                <a:t>Sự tạo noãn</a:t>
              </a:r>
              <a:endParaRPr sz="2200" b="1">
                <a:latin typeface="Times New Roman" panose="02020603050405020304" pitchFamily="18" charset="0"/>
              </a:endParaRPr>
            </a:p>
          </p:txBody>
        </p:sp>
        <p:sp>
          <p:nvSpPr>
            <p:cNvPr id="107745" name="Text Box 107744"/>
            <p:cNvSpPr txBox="1"/>
            <p:nvPr/>
          </p:nvSpPr>
          <p:spPr>
            <a:xfrm>
              <a:off x="1916113" y="1344613"/>
              <a:ext cx="609600" cy="396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sz="2000">
                  <a:latin typeface="Arial" panose="020B0604020202020204" pitchFamily="34" charset="0"/>
                </a:rPr>
                <a:t>2n</a:t>
              </a:r>
            </a:p>
          </p:txBody>
        </p:sp>
        <p:sp>
          <p:nvSpPr>
            <p:cNvPr id="107746" name="Text Box 107745"/>
            <p:cNvSpPr txBox="1"/>
            <p:nvPr/>
          </p:nvSpPr>
          <p:spPr>
            <a:xfrm>
              <a:off x="3078163" y="1358900"/>
              <a:ext cx="609600" cy="396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sz="2000">
                  <a:latin typeface="Arial" panose="020B0604020202020204" pitchFamily="34" charset="0"/>
                </a:rPr>
                <a:t>2n</a:t>
              </a:r>
            </a:p>
          </p:txBody>
        </p:sp>
        <p:sp>
          <p:nvSpPr>
            <p:cNvPr id="107750" name="Text Box 107749"/>
            <p:cNvSpPr txBox="1"/>
            <p:nvPr/>
          </p:nvSpPr>
          <p:spPr>
            <a:xfrm>
              <a:off x="-335756" y="2158671"/>
              <a:ext cx="2057400" cy="396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sz="2000" b="1" err="1">
                  <a:latin typeface="Times New Roman" panose="02020603050405020304" pitchFamily="18" charset="0"/>
                </a:rPr>
                <a:t>Noãn bào bậc</a:t>
              </a:r>
              <a:r>
                <a:rPr sz="2000" b="1">
                  <a:latin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107751" name="Straight Connector 107750"/>
            <p:cNvSpPr/>
            <p:nvPr/>
          </p:nvSpPr>
          <p:spPr>
            <a:xfrm>
              <a:off x="1901825" y="1739900"/>
              <a:ext cx="0" cy="32385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107752" name="Group 107751"/>
            <p:cNvGrpSpPr/>
            <p:nvPr/>
          </p:nvGrpSpPr>
          <p:grpSpPr>
            <a:xfrm>
              <a:off x="1673225" y="2092325"/>
              <a:ext cx="438150" cy="438150"/>
              <a:chOff x="1452" y="1692"/>
              <a:chExt cx="276" cy="276"/>
            </a:xfrm>
          </p:grpSpPr>
          <p:sp>
            <p:nvSpPr>
              <p:cNvPr id="107753" name="Oval 107752"/>
              <p:cNvSpPr/>
              <p:nvPr/>
            </p:nvSpPr>
            <p:spPr>
              <a:xfrm>
                <a:off x="1452" y="1692"/>
                <a:ext cx="276" cy="276"/>
              </a:xfrm>
              <a:prstGeom prst="ellipse">
                <a:avLst/>
              </a:prstGeom>
              <a:pattFill prst="pct75">
                <a:fgClr>
                  <a:srgbClr val="FFCCFF"/>
                </a:fgClr>
                <a:bgClr>
                  <a:srgbClr val="FF6699"/>
                </a:bgClr>
              </a:pattFill>
              <a:ln w="9525" cap="flat" cmpd="sng">
                <a:solidFill>
                  <a:srgbClr val="FF66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54" name="Oval 107753"/>
              <p:cNvSpPr/>
              <p:nvPr/>
            </p:nvSpPr>
            <p:spPr>
              <a:xfrm>
                <a:off x="1548" y="1788"/>
                <a:ext cx="81" cy="81"/>
              </a:xfrm>
              <a:prstGeom prst="ellipse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6699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755" name="Text Box 107754"/>
            <p:cNvSpPr txBox="1"/>
            <p:nvPr/>
          </p:nvSpPr>
          <p:spPr>
            <a:xfrm>
              <a:off x="2002727" y="2099374"/>
              <a:ext cx="609600" cy="396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sz="2000">
                  <a:latin typeface="Arial" panose="020B0604020202020204" pitchFamily="34" charset="0"/>
                </a:rPr>
                <a:t>2n</a:t>
              </a:r>
            </a:p>
          </p:txBody>
        </p:sp>
        <p:grpSp>
          <p:nvGrpSpPr>
            <p:cNvPr id="107765" name="Group 107764"/>
            <p:cNvGrpSpPr/>
            <p:nvPr/>
          </p:nvGrpSpPr>
          <p:grpSpPr>
            <a:xfrm>
              <a:off x="2620963" y="2989263"/>
              <a:ext cx="438150" cy="438150"/>
              <a:chOff x="1452" y="1692"/>
              <a:chExt cx="276" cy="276"/>
            </a:xfrm>
          </p:grpSpPr>
          <p:sp>
            <p:nvSpPr>
              <p:cNvPr id="107766" name="Oval 107765"/>
              <p:cNvSpPr/>
              <p:nvPr/>
            </p:nvSpPr>
            <p:spPr>
              <a:xfrm>
                <a:off x="1452" y="1692"/>
                <a:ext cx="276" cy="276"/>
              </a:xfrm>
              <a:prstGeom prst="ellipse">
                <a:avLst/>
              </a:prstGeom>
              <a:pattFill prst="pct75">
                <a:fgClr>
                  <a:srgbClr val="FFCCFF"/>
                </a:fgClr>
                <a:bgClr>
                  <a:srgbClr val="FF6699"/>
                </a:bgClr>
              </a:pattFill>
              <a:ln w="9525" cap="flat" cmpd="sng">
                <a:solidFill>
                  <a:srgbClr val="FF66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67" name="Oval 107766"/>
              <p:cNvSpPr/>
              <p:nvPr/>
            </p:nvSpPr>
            <p:spPr>
              <a:xfrm>
                <a:off x="1548" y="1788"/>
                <a:ext cx="81" cy="81"/>
              </a:xfrm>
              <a:prstGeom prst="ellipse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6699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774" name="Text Box 107773"/>
            <p:cNvSpPr txBox="1"/>
            <p:nvPr/>
          </p:nvSpPr>
          <p:spPr>
            <a:xfrm>
              <a:off x="2725738" y="2577553"/>
              <a:ext cx="1295400" cy="7016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000" b="1" err="1">
                  <a:latin typeface="Times New Roman" panose="02020603050405020304" pitchFamily="18" charset="0"/>
                </a:rPr>
                <a:t>Noãn bào</a:t>
              </a:r>
              <a:br>
                <a:rPr sz="2000" b="1" err="1">
                  <a:latin typeface="Times New Roman" panose="02020603050405020304" pitchFamily="18" charset="0"/>
                </a:rPr>
              </a:br>
              <a:r>
                <a:rPr sz="2000" b="1" err="1">
                  <a:latin typeface="Times New Roman" panose="02020603050405020304" pitchFamily="18" charset="0"/>
                </a:rPr>
                <a:t>  bậc</a:t>
              </a:r>
              <a:r>
                <a:rPr sz="2000" b="1">
                  <a:latin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07775" name="Text Box 107774"/>
            <p:cNvSpPr txBox="1"/>
            <p:nvPr/>
          </p:nvSpPr>
          <p:spPr>
            <a:xfrm>
              <a:off x="-107156" y="2797057"/>
              <a:ext cx="1295400" cy="5508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sz="2000" b="1" err="1">
                  <a:latin typeface="Times New Roman" panose="02020603050405020304" pitchFamily="18" charset="0"/>
                </a:rPr>
                <a:t>Thể cực thứ nhất</a:t>
              </a:r>
              <a:endParaRPr sz="2000" b="1">
                <a:latin typeface="Times New Roman" panose="02020603050405020304" pitchFamily="18" charset="0"/>
              </a:endParaRPr>
            </a:p>
          </p:txBody>
        </p:sp>
        <p:sp>
          <p:nvSpPr>
            <p:cNvPr id="107776" name="Straight Connector 107775"/>
            <p:cNvSpPr/>
            <p:nvPr/>
          </p:nvSpPr>
          <p:spPr>
            <a:xfrm flipH="1">
              <a:off x="1320800" y="2576513"/>
              <a:ext cx="381000" cy="45720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7779" name="Straight Connector 107778"/>
            <p:cNvSpPr/>
            <p:nvPr/>
          </p:nvSpPr>
          <p:spPr>
            <a:xfrm>
              <a:off x="2078038" y="2533650"/>
              <a:ext cx="533400" cy="53340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7786" name="Text Box 107785"/>
            <p:cNvSpPr txBox="1"/>
            <p:nvPr/>
          </p:nvSpPr>
          <p:spPr>
            <a:xfrm>
              <a:off x="1112044" y="2988824"/>
              <a:ext cx="609600" cy="396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sz="2000"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07787" name="Text Box 107786"/>
            <p:cNvSpPr txBox="1"/>
            <p:nvPr/>
          </p:nvSpPr>
          <p:spPr>
            <a:xfrm>
              <a:off x="2255044" y="3048120"/>
              <a:ext cx="609600" cy="396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sz="2000">
                  <a:latin typeface="Arial" panose="020B0604020202020204" pitchFamily="34" charset="0"/>
                </a:rPr>
                <a:t>n</a:t>
              </a:r>
            </a:p>
          </p:txBody>
        </p:sp>
        <p:grpSp>
          <p:nvGrpSpPr>
            <p:cNvPr id="107799" name="Group 107798"/>
            <p:cNvGrpSpPr/>
            <p:nvPr/>
          </p:nvGrpSpPr>
          <p:grpSpPr>
            <a:xfrm>
              <a:off x="3278188" y="3867150"/>
              <a:ext cx="438150" cy="438150"/>
              <a:chOff x="1788" y="2268"/>
              <a:chExt cx="276" cy="276"/>
            </a:xfrm>
          </p:grpSpPr>
          <p:sp>
            <p:nvSpPr>
              <p:cNvPr id="107800" name="Oval 107799"/>
              <p:cNvSpPr/>
              <p:nvPr/>
            </p:nvSpPr>
            <p:spPr>
              <a:xfrm>
                <a:off x="1788" y="2268"/>
                <a:ext cx="276" cy="276"/>
              </a:xfrm>
              <a:prstGeom prst="ellipse">
                <a:avLst/>
              </a:prstGeom>
              <a:pattFill prst="pct75">
                <a:fgClr>
                  <a:srgbClr val="FFCCFF"/>
                </a:fgClr>
                <a:bgClr>
                  <a:srgbClr val="FF6699"/>
                </a:bgClr>
              </a:pattFill>
              <a:ln w="9525" cap="flat" cmpd="sng">
                <a:solidFill>
                  <a:srgbClr val="FF66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01" name="Oval 107800"/>
              <p:cNvSpPr/>
              <p:nvPr/>
            </p:nvSpPr>
            <p:spPr>
              <a:xfrm>
                <a:off x="1884" y="2364"/>
                <a:ext cx="81" cy="81"/>
              </a:xfrm>
              <a:prstGeom prst="ellipse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6699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822" name="Text Box 107821"/>
            <p:cNvSpPr txBox="1"/>
            <p:nvPr/>
          </p:nvSpPr>
          <p:spPr>
            <a:xfrm>
              <a:off x="1682750" y="4252913"/>
              <a:ext cx="1295400" cy="5508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sz="2000" b="1" err="1">
                  <a:latin typeface="Times New Roman" panose="02020603050405020304" pitchFamily="18" charset="0"/>
                </a:rPr>
                <a:t>Thể cực thứ hai</a:t>
              </a:r>
              <a:endParaRPr sz="2000" b="1">
                <a:latin typeface="Times New Roman" panose="02020603050405020304" pitchFamily="18" charset="0"/>
              </a:endParaRPr>
            </a:p>
          </p:txBody>
        </p:sp>
        <p:sp>
          <p:nvSpPr>
            <p:cNvPr id="107823" name="Text Box 107822"/>
            <p:cNvSpPr txBox="1"/>
            <p:nvPr/>
          </p:nvSpPr>
          <p:spPr>
            <a:xfrm>
              <a:off x="3644900" y="3895725"/>
              <a:ext cx="990600" cy="396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000" b="1" err="1">
                  <a:latin typeface="Times New Roman" panose="02020603050405020304" pitchFamily="18" charset="0"/>
                </a:rPr>
                <a:t>Trứng</a:t>
              </a:r>
              <a:endParaRPr sz="2000" b="1">
                <a:latin typeface="Times New Roman" panose="02020603050405020304" pitchFamily="18" charset="0"/>
              </a:endParaRPr>
            </a:p>
          </p:txBody>
        </p:sp>
        <p:sp>
          <p:nvSpPr>
            <p:cNvPr id="107824" name="Straight Connector 107823"/>
            <p:cNvSpPr/>
            <p:nvPr/>
          </p:nvSpPr>
          <p:spPr>
            <a:xfrm flipH="1">
              <a:off x="930275" y="3321050"/>
              <a:ext cx="228600" cy="68580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7825" name="Straight Connector 107824"/>
            <p:cNvSpPr/>
            <p:nvPr/>
          </p:nvSpPr>
          <p:spPr>
            <a:xfrm>
              <a:off x="1282700" y="3321050"/>
              <a:ext cx="228600" cy="68580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7826" name="Straight Connector 107825"/>
            <p:cNvSpPr/>
            <p:nvPr/>
          </p:nvSpPr>
          <p:spPr>
            <a:xfrm>
              <a:off x="2959100" y="3411538"/>
              <a:ext cx="381000" cy="45720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7837" name="Straight Connector 107836"/>
            <p:cNvSpPr/>
            <p:nvPr/>
          </p:nvSpPr>
          <p:spPr>
            <a:xfrm flipH="1">
              <a:off x="2420938" y="3444875"/>
              <a:ext cx="304800" cy="53340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7838" name="Text Box 107837"/>
            <p:cNvSpPr txBox="1"/>
            <p:nvPr/>
          </p:nvSpPr>
          <p:spPr>
            <a:xfrm>
              <a:off x="463550" y="3973513"/>
              <a:ext cx="609600" cy="396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sz="2000"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07839" name="Text Box 107838"/>
            <p:cNvSpPr txBox="1"/>
            <p:nvPr/>
          </p:nvSpPr>
          <p:spPr>
            <a:xfrm>
              <a:off x="1068388" y="3930650"/>
              <a:ext cx="609600" cy="396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sz="2000"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07840" name="Text Box 107839"/>
            <p:cNvSpPr txBox="1"/>
            <p:nvPr/>
          </p:nvSpPr>
          <p:spPr>
            <a:xfrm>
              <a:off x="1825625" y="3930650"/>
              <a:ext cx="609600" cy="396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sz="2000"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07861" name="Text Box 107860"/>
            <p:cNvSpPr txBox="1"/>
            <p:nvPr/>
          </p:nvSpPr>
          <p:spPr>
            <a:xfrm>
              <a:off x="2816225" y="3921125"/>
              <a:ext cx="609600" cy="396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sz="2000">
                  <a:latin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54600" y="369888"/>
            <a:ext cx="3752850" cy="5856580"/>
            <a:chOff x="5054600" y="369888"/>
            <a:chExt cx="3752850" cy="4673818"/>
          </a:xfrm>
        </p:grpSpPr>
        <p:grpSp>
          <p:nvGrpSpPr>
            <p:cNvPr id="107721" name="Group 107720"/>
            <p:cNvGrpSpPr/>
            <p:nvPr/>
          </p:nvGrpSpPr>
          <p:grpSpPr>
            <a:xfrm>
              <a:off x="7216775" y="815975"/>
              <a:ext cx="274638" cy="274638"/>
              <a:chOff x="1152" y="432"/>
              <a:chExt cx="173" cy="173"/>
            </a:xfrm>
          </p:grpSpPr>
          <p:sp>
            <p:nvSpPr>
              <p:cNvPr id="107722" name="Oval 107721"/>
              <p:cNvSpPr/>
              <p:nvPr/>
            </p:nvSpPr>
            <p:spPr>
              <a:xfrm>
                <a:off x="1152" y="432"/>
                <a:ext cx="173" cy="173"/>
              </a:xfrm>
              <a:prstGeom prst="ellipse">
                <a:avLst/>
              </a:prstGeom>
              <a:pattFill prst="pct75">
                <a:fgClr>
                  <a:srgbClr val="FFCCFF"/>
                </a:fgClr>
                <a:bgClr>
                  <a:srgbClr val="FF6699"/>
                </a:bgClr>
              </a:pattFill>
              <a:ln w="9525" cap="flat" cmpd="sng">
                <a:solidFill>
                  <a:srgbClr val="FF66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23" name="Oval 107722"/>
              <p:cNvSpPr/>
              <p:nvPr/>
            </p:nvSpPr>
            <p:spPr>
              <a:xfrm>
                <a:off x="1194" y="474"/>
                <a:ext cx="81" cy="81"/>
              </a:xfrm>
              <a:prstGeom prst="ellipse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6699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7727" name="Group 107726"/>
            <p:cNvGrpSpPr/>
            <p:nvPr/>
          </p:nvGrpSpPr>
          <p:grpSpPr>
            <a:xfrm>
              <a:off x="7826375" y="1425575"/>
              <a:ext cx="274638" cy="242888"/>
              <a:chOff x="1152" y="432"/>
              <a:chExt cx="173" cy="153"/>
            </a:xfrm>
          </p:grpSpPr>
          <p:sp>
            <p:nvSpPr>
              <p:cNvPr id="107728" name="Oval 107727"/>
              <p:cNvSpPr/>
              <p:nvPr/>
            </p:nvSpPr>
            <p:spPr>
              <a:xfrm>
                <a:off x="1152" y="432"/>
                <a:ext cx="173" cy="153"/>
              </a:xfrm>
              <a:prstGeom prst="ellipse">
                <a:avLst/>
              </a:prstGeom>
              <a:pattFill prst="pct75">
                <a:fgClr>
                  <a:srgbClr val="FFCCFF"/>
                </a:fgClr>
                <a:bgClr>
                  <a:srgbClr val="FF6699"/>
                </a:bgClr>
              </a:pattFill>
              <a:ln w="9525" cap="flat" cmpd="sng">
                <a:solidFill>
                  <a:srgbClr val="FF66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29" name="Oval 107728"/>
              <p:cNvSpPr/>
              <p:nvPr/>
            </p:nvSpPr>
            <p:spPr>
              <a:xfrm>
                <a:off x="1194" y="474"/>
                <a:ext cx="81" cy="81"/>
              </a:xfrm>
              <a:prstGeom prst="ellipse">
                <a:avLst/>
              </a:prstGeom>
              <a:gradFill rotWithShape="1">
                <a:gsLst>
                  <a:gs pos="0">
                    <a:srgbClr val="FF99FF"/>
                  </a:gs>
                  <a:gs pos="100000">
                    <a:srgbClr val="FF6699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733" name="Straight Connector 107732"/>
            <p:cNvSpPr/>
            <p:nvPr/>
          </p:nvSpPr>
          <p:spPr>
            <a:xfrm flipH="1">
              <a:off x="6945313" y="1087438"/>
              <a:ext cx="304800" cy="338137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7735" name="Straight Connector 107734"/>
            <p:cNvSpPr/>
            <p:nvPr/>
          </p:nvSpPr>
          <p:spPr>
            <a:xfrm>
              <a:off x="7478713" y="1073150"/>
              <a:ext cx="381000" cy="38100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7742" name="Text Box 107741"/>
            <p:cNvSpPr txBox="1"/>
            <p:nvPr/>
          </p:nvSpPr>
          <p:spPr>
            <a:xfrm>
              <a:off x="5257800" y="1185863"/>
              <a:ext cx="182880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b="1" err="1">
                  <a:latin typeface="Times New Roman" panose="02020603050405020304" pitchFamily="18" charset="0"/>
                </a:rPr>
                <a:t>Tinh nguyên bào</a:t>
              </a:r>
              <a:endParaRPr b="1">
                <a:latin typeface="Times New Roman" panose="02020603050405020304" pitchFamily="18" charset="0"/>
              </a:endParaRPr>
            </a:p>
          </p:txBody>
        </p:sp>
        <p:sp>
          <p:nvSpPr>
            <p:cNvPr id="107744" name="Text Box 107743"/>
            <p:cNvSpPr txBox="1"/>
            <p:nvPr/>
          </p:nvSpPr>
          <p:spPr>
            <a:xfrm>
              <a:off x="6550025" y="369888"/>
              <a:ext cx="1676400" cy="4270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sz="2200" b="1" err="1">
                  <a:latin typeface="Times New Roman" panose="02020603050405020304" pitchFamily="18" charset="0"/>
                </a:rPr>
                <a:t>Sự tạo tinh</a:t>
              </a:r>
              <a:endParaRPr sz="2200" b="1">
                <a:latin typeface="Times New Roman" panose="02020603050405020304" pitchFamily="18" charset="0"/>
              </a:endParaRPr>
            </a:p>
          </p:txBody>
        </p:sp>
        <p:sp>
          <p:nvSpPr>
            <p:cNvPr id="107747" name="Text Box 107746"/>
            <p:cNvSpPr txBox="1"/>
            <p:nvPr/>
          </p:nvSpPr>
          <p:spPr>
            <a:xfrm>
              <a:off x="6726238" y="730250"/>
              <a:ext cx="609600" cy="396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sz="2000">
                  <a:latin typeface="Arial" panose="020B0604020202020204" pitchFamily="34" charset="0"/>
                </a:rPr>
                <a:t>2n</a:t>
              </a:r>
            </a:p>
          </p:txBody>
        </p:sp>
        <p:sp>
          <p:nvSpPr>
            <p:cNvPr id="107748" name="Text Box 107747"/>
            <p:cNvSpPr txBox="1"/>
            <p:nvPr/>
          </p:nvSpPr>
          <p:spPr>
            <a:xfrm>
              <a:off x="6943725" y="1349375"/>
              <a:ext cx="520700" cy="3193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sz="2000">
                  <a:latin typeface="Arial" panose="020B0604020202020204" pitchFamily="34" charset="0"/>
                </a:rPr>
                <a:t>2n</a:t>
              </a:r>
            </a:p>
          </p:txBody>
        </p:sp>
        <p:sp>
          <p:nvSpPr>
            <p:cNvPr id="107749" name="Text Box 107748"/>
            <p:cNvSpPr txBox="1"/>
            <p:nvPr/>
          </p:nvSpPr>
          <p:spPr>
            <a:xfrm>
              <a:off x="8016875" y="1349375"/>
              <a:ext cx="609600" cy="396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sz="2000">
                  <a:latin typeface="Arial" panose="020B0604020202020204" pitchFamily="34" charset="0"/>
                </a:rPr>
                <a:t>2n</a:t>
              </a:r>
            </a:p>
          </p:txBody>
        </p:sp>
        <p:sp>
          <p:nvSpPr>
            <p:cNvPr id="107760" name="Text Box 107759"/>
            <p:cNvSpPr txBox="1"/>
            <p:nvPr/>
          </p:nvSpPr>
          <p:spPr>
            <a:xfrm>
              <a:off x="6978650" y="2115388"/>
              <a:ext cx="1828800" cy="396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sz="2000" b="1" err="1">
                  <a:latin typeface="Times New Roman" panose="02020603050405020304" pitchFamily="18" charset="0"/>
                </a:rPr>
                <a:t>Tinh bào bậc</a:t>
              </a:r>
              <a:r>
                <a:rPr sz="2000" b="1">
                  <a:latin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107761" name="Text Box 107760"/>
            <p:cNvSpPr txBox="1"/>
            <p:nvPr/>
          </p:nvSpPr>
          <p:spPr>
            <a:xfrm>
              <a:off x="6178550" y="2095500"/>
              <a:ext cx="609600" cy="396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sz="2000">
                  <a:latin typeface="Arial" panose="020B0604020202020204" pitchFamily="34" charset="0"/>
                </a:rPr>
                <a:t>2n</a:t>
              </a:r>
            </a:p>
          </p:txBody>
        </p:sp>
        <p:sp>
          <p:nvSpPr>
            <p:cNvPr id="107777" name="Straight Connector 107776"/>
            <p:cNvSpPr/>
            <p:nvPr/>
          </p:nvSpPr>
          <p:spPr>
            <a:xfrm>
              <a:off x="6950074" y="2505075"/>
              <a:ext cx="791339" cy="54752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7778" name="Straight Connector 107777"/>
            <p:cNvSpPr/>
            <p:nvPr/>
          </p:nvSpPr>
          <p:spPr>
            <a:xfrm flipH="1">
              <a:off x="6016624" y="2490788"/>
              <a:ext cx="638175" cy="520345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7788" name="Text Box 107787"/>
            <p:cNvSpPr txBox="1"/>
            <p:nvPr/>
          </p:nvSpPr>
          <p:spPr>
            <a:xfrm>
              <a:off x="5257800" y="3022434"/>
              <a:ext cx="609600" cy="396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sz="2000"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07789" name="Text Box 107788"/>
            <p:cNvSpPr txBox="1"/>
            <p:nvPr/>
          </p:nvSpPr>
          <p:spPr>
            <a:xfrm>
              <a:off x="8001000" y="3022434"/>
              <a:ext cx="609600" cy="396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sz="2000">
                  <a:latin typeface="Arial" panose="020B0604020202020204" pitchFamily="34" charset="0"/>
                </a:rPr>
                <a:t>n</a:t>
              </a:r>
            </a:p>
          </p:txBody>
        </p:sp>
        <p:grpSp>
          <p:nvGrpSpPr>
            <p:cNvPr id="107802" name="Group 107801"/>
            <p:cNvGrpSpPr/>
            <p:nvPr/>
          </p:nvGrpSpPr>
          <p:grpSpPr>
            <a:xfrm>
              <a:off x="5468938" y="4049713"/>
              <a:ext cx="201612" cy="657225"/>
              <a:chOff x="3264" y="2322"/>
              <a:chExt cx="127" cy="414"/>
            </a:xfrm>
          </p:grpSpPr>
          <p:grpSp>
            <p:nvGrpSpPr>
              <p:cNvPr id="107803" name="Group 107802"/>
              <p:cNvGrpSpPr/>
              <p:nvPr/>
            </p:nvGrpSpPr>
            <p:grpSpPr>
              <a:xfrm>
                <a:off x="3264" y="2322"/>
                <a:ext cx="127" cy="127"/>
                <a:chOff x="288" y="1728"/>
                <a:chExt cx="127" cy="127"/>
              </a:xfrm>
            </p:grpSpPr>
            <p:sp>
              <p:nvSpPr>
                <p:cNvPr id="107804" name="Oval 107803"/>
                <p:cNvSpPr/>
                <p:nvPr/>
              </p:nvSpPr>
              <p:spPr>
                <a:xfrm>
                  <a:off x="288" y="1728"/>
                  <a:ext cx="127" cy="127"/>
                </a:xfrm>
                <a:prstGeom prst="ellipse">
                  <a:avLst/>
                </a:prstGeom>
                <a:noFill/>
                <a:ln w="254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805" name="Oval 107804"/>
                <p:cNvSpPr/>
                <p:nvPr/>
              </p:nvSpPr>
              <p:spPr>
                <a:xfrm>
                  <a:off x="318" y="1758"/>
                  <a:ext cx="64" cy="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6699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rgbClr val="FF66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7806" name="Freeform 107805"/>
              <p:cNvSpPr/>
              <p:nvPr/>
            </p:nvSpPr>
            <p:spPr>
              <a:xfrm rot="5400000">
                <a:off x="3184" y="2549"/>
                <a:ext cx="288" cy="86"/>
              </a:xfrm>
              <a:custGeom>
                <a:avLst/>
                <a:gdLst/>
                <a:ahLst/>
                <a:cxnLst/>
                <a:rect l="0" t="0" r="0" b="0"/>
                <a:pathLst>
                  <a:path w="192" h="104">
                    <a:moveTo>
                      <a:pt x="0" y="56"/>
                    </a:moveTo>
                    <a:cubicBezTo>
                      <a:pt x="16" y="28"/>
                      <a:pt x="32" y="0"/>
                      <a:pt x="48" y="8"/>
                    </a:cubicBezTo>
                    <a:cubicBezTo>
                      <a:pt x="64" y="16"/>
                      <a:pt x="80" y="104"/>
                      <a:pt x="96" y="104"/>
                    </a:cubicBezTo>
                    <a:cubicBezTo>
                      <a:pt x="112" y="104"/>
                      <a:pt x="128" y="16"/>
                      <a:pt x="144" y="8"/>
                    </a:cubicBezTo>
                    <a:cubicBezTo>
                      <a:pt x="160" y="0"/>
                      <a:pt x="176" y="48"/>
                      <a:pt x="192" y="56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7807" name="Group 107806"/>
            <p:cNvGrpSpPr/>
            <p:nvPr/>
          </p:nvGrpSpPr>
          <p:grpSpPr>
            <a:xfrm>
              <a:off x="6334125" y="4049713"/>
              <a:ext cx="201613" cy="657225"/>
              <a:chOff x="3809" y="2322"/>
              <a:chExt cx="127" cy="414"/>
            </a:xfrm>
          </p:grpSpPr>
          <p:grpSp>
            <p:nvGrpSpPr>
              <p:cNvPr id="107808" name="Group 107807"/>
              <p:cNvGrpSpPr/>
              <p:nvPr/>
            </p:nvGrpSpPr>
            <p:grpSpPr>
              <a:xfrm>
                <a:off x="3809" y="2322"/>
                <a:ext cx="127" cy="127"/>
                <a:chOff x="288" y="1728"/>
                <a:chExt cx="127" cy="127"/>
              </a:xfrm>
            </p:grpSpPr>
            <p:sp>
              <p:nvSpPr>
                <p:cNvPr id="107809" name="Oval 107808"/>
                <p:cNvSpPr/>
                <p:nvPr/>
              </p:nvSpPr>
              <p:spPr>
                <a:xfrm>
                  <a:off x="288" y="1728"/>
                  <a:ext cx="127" cy="127"/>
                </a:xfrm>
                <a:prstGeom prst="ellipse">
                  <a:avLst/>
                </a:prstGeom>
                <a:noFill/>
                <a:ln w="254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810" name="Oval 107809"/>
                <p:cNvSpPr/>
                <p:nvPr/>
              </p:nvSpPr>
              <p:spPr>
                <a:xfrm>
                  <a:off x="318" y="1758"/>
                  <a:ext cx="64" cy="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6699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rgbClr val="FF66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7811" name="Freeform 107810"/>
              <p:cNvSpPr/>
              <p:nvPr/>
            </p:nvSpPr>
            <p:spPr>
              <a:xfrm rot="5400000">
                <a:off x="3730" y="2549"/>
                <a:ext cx="288" cy="86"/>
              </a:xfrm>
              <a:custGeom>
                <a:avLst/>
                <a:gdLst/>
                <a:ahLst/>
                <a:cxnLst/>
                <a:rect l="0" t="0" r="0" b="0"/>
                <a:pathLst>
                  <a:path w="192" h="104">
                    <a:moveTo>
                      <a:pt x="0" y="56"/>
                    </a:moveTo>
                    <a:cubicBezTo>
                      <a:pt x="16" y="28"/>
                      <a:pt x="32" y="0"/>
                      <a:pt x="48" y="8"/>
                    </a:cubicBezTo>
                    <a:cubicBezTo>
                      <a:pt x="64" y="16"/>
                      <a:pt x="80" y="104"/>
                      <a:pt x="96" y="104"/>
                    </a:cubicBezTo>
                    <a:cubicBezTo>
                      <a:pt x="112" y="104"/>
                      <a:pt x="128" y="16"/>
                      <a:pt x="144" y="8"/>
                    </a:cubicBezTo>
                    <a:cubicBezTo>
                      <a:pt x="160" y="0"/>
                      <a:pt x="176" y="48"/>
                      <a:pt x="192" y="56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7812" name="Group 107811"/>
            <p:cNvGrpSpPr/>
            <p:nvPr/>
          </p:nvGrpSpPr>
          <p:grpSpPr>
            <a:xfrm>
              <a:off x="7342188" y="4049713"/>
              <a:ext cx="201613" cy="657225"/>
              <a:chOff x="4444" y="2322"/>
              <a:chExt cx="127" cy="414"/>
            </a:xfrm>
          </p:grpSpPr>
          <p:grpSp>
            <p:nvGrpSpPr>
              <p:cNvPr id="107813" name="Group 107812"/>
              <p:cNvGrpSpPr/>
              <p:nvPr/>
            </p:nvGrpSpPr>
            <p:grpSpPr>
              <a:xfrm>
                <a:off x="4444" y="2322"/>
                <a:ext cx="127" cy="127"/>
                <a:chOff x="395" y="1728"/>
                <a:chExt cx="127" cy="127"/>
              </a:xfrm>
            </p:grpSpPr>
            <p:sp>
              <p:nvSpPr>
                <p:cNvPr id="107814" name="Oval 107813"/>
                <p:cNvSpPr/>
                <p:nvPr/>
              </p:nvSpPr>
              <p:spPr>
                <a:xfrm>
                  <a:off x="395" y="1728"/>
                  <a:ext cx="127" cy="127"/>
                </a:xfrm>
                <a:prstGeom prst="ellipse">
                  <a:avLst/>
                </a:prstGeom>
                <a:noFill/>
                <a:ln w="254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815" name="Oval 107814"/>
                <p:cNvSpPr/>
                <p:nvPr/>
              </p:nvSpPr>
              <p:spPr>
                <a:xfrm>
                  <a:off x="426" y="1758"/>
                  <a:ext cx="64" cy="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6699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rgbClr val="FF66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7816" name="Freeform 107815"/>
              <p:cNvSpPr/>
              <p:nvPr/>
            </p:nvSpPr>
            <p:spPr>
              <a:xfrm rot="5400000">
                <a:off x="4374" y="2549"/>
                <a:ext cx="288" cy="86"/>
              </a:xfrm>
              <a:custGeom>
                <a:avLst/>
                <a:gdLst/>
                <a:ahLst/>
                <a:cxnLst/>
                <a:rect l="0" t="0" r="0" b="0"/>
                <a:pathLst>
                  <a:path w="192" h="104">
                    <a:moveTo>
                      <a:pt x="0" y="56"/>
                    </a:moveTo>
                    <a:cubicBezTo>
                      <a:pt x="16" y="28"/>
                      <a:pt x="32" y="0"/>
                      <a:pt x="48" y="8"/>
                    </a:cubicBezTo>
                    <a:cubicBezTo>
                      <a:pt x="64" y="16"/>
                      <a:pt x="80" y="104"/>
                      <a:pt x="96" y="104"/>
                    </a:cubicBezTo>
                    <a:cubicBezTo>
                      <a:pt x="112" y="104"/>
                      <a:pt x="128" y="16"/>
                      <a:pt x="144" y="8"/>
                    </a:cubicBezTo>
                    <a:cubicBezTo>
                      <a:pt x="160" y="0"/>
                      <a:pt x="176" y="48"/>
                      <a:pt x="192" y="56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7817" name="Group 107816"/>
            <p:cNvGrpSpPr/>
            <p:nvPr/>
          </p:nvGrpSpPr>
          <p:grpSpPr>
            <a:xfrm>
              <a:off x="8086725" y="4049713"/>
              <a:ext cx="201613" cy="657225"/>
              <a:chOff x="4913" y="2322"/>
              <a:chExt cx="127" cy="414"/>
            </a:xfrm>
          </p:grpSpPr>
          <p:grpSp>
            <p:nvGrpSpPr>
              <p:cNvPr id="107818" name="Group 107817"/>
              <p:cNvGrpSpPr/>
              <p:nvPr/>
            </p:nvGrpSpPr>
            <p:grpSpPr>
              <a:xfrm>
                <a:off x="4913" y="2322"/>
                <a:ext cx="127" cy="127"/>
                <a:chOff x="288" y="1728"/>
                <a:chExt cx="127" cy="127"/>
              </a:xfrm>
            </p:grpSpPr>
            <p:sp>
              <p:nvSpPr>
                <p:cNvPr id="107819" name="Oval 107818"/>
                <p:cNvSpPr/>
                <p:nvPr/>
              </p:nvSpPr>
              <p:spPr>
                <a:xfrm>
                  <a:off x="288" y="1728"/>
                  <a:ext cx="127" cy="127"/>
                </a:xfrm>
                <a:prstGeom prst="ellipse">
                  <a:avLst/>
                </a:prstGeom>
                <a:noFill/>
                <a:ln w="254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820" name="Oval 107819"/>
                <p:cNvSpPr/>
                <p:nvPr/>
              </p:nvSpPr>
              <p:spPr>
                <a:xfrm>
                  <a:off x="318" y="1758"/>
                  <a:ext cx="64" cy="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FF"/>
                    </a:gs>
                    <a:gs pos="100000">
                      <a:srgbClr val="FF6699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rgbClr val="FF6699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7821" name="Freeform 107820"/>
              <p:cNvSpPr/>
              <p:nvPr/>
            </p:nvSpPr>
            <p:spPr>
              <a:xfrm rot="5400000">
                <a:off x="4843" y="2549"/>
                <a:ext cx="288" cy="86"/>
              </a:xfrm>
              <a:custGeom>
                <a:avLst/>
                <a:gdLst/>
                <a:ahLst/>
                <a:cxnLst/>
                <a:rect l="0" t="0" r="0" b="0"/>
                <a:pathLst>
                  <a:path w="192" h="104">
                    <a:moveTo>
                      <a:pt x="0" y="56"/>
                    </a:moveTo>
                    <a:cubicBezTo>
                      <a:pt x="16" y="28"/>
                      <a:pt x="32" y="0"/>
                      <a:pt x="48" y="8"/>
                    </a:cubicBezTo>
                    <a:cubicBezTo>
                      <a:pt x="64" y="16"/>
                      <a:pt x="80" y="104"/>
                      <a:pt x="96" y="104"/>
                    </a:cubicBezTo>
                    <a:cubicBezTo>
                      <a:pt x="112" y="104"/>
                      <a:pt x="128" y="16"/>
                      <a:pt x="144" y="8"/>
                    </a:cubicBezTo>
                    <a:cubicBezTo>
                      <a:pt x="160" y="0"/>
                      <a:pt x="176" y="48"/>
                      <a:pt x="192" y="56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829" name="Straight Connector 107828"/>
            <p:cNvSpPr/>
            <p:nvPr/>
          </p:nvSpPr>
          <p:spPr>
            <a:xfrm>
              <a:off x="6016625" y="3298230"/>
              <a:ext cx="366713" cy="72290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7830" name="Straight Connector 107829"/>
            <p:cNvSpPr/>
            <p:nvPr/>
          </p:nvSpPr>
          <p:spPr>
            <a:xfrm flipH="1">
              <a:off x="5564188" y="3318592"/>
              <a:ext cx="227012" cy="697782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7831" name="Straight Connector 107830"/>
            <p:cNvSpPr/>
            <p:nvPr/>
          </p:nvSpPr>
          <p:spPr>
            <a:xfrm>
              <a:off x="8016875" y="3295788"/>
              <a:ext cx="209550" cy="792775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7832" name="Straight Connector 107831"/>
            <p:cNvSpPr/>
            <p:nvPr/>
          </p:nvSpPr>
          <p:spPr>
            <a:xfrm flipH="1">
              <a:off x="7426580" y="3276784"/>
              <a:ext cx="314834" cy="749116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7841" name="Text Box 107840"/>
            <p:cNvSpPr txBox="1"/>
            <p:nvPr/>
          </p:nvSpPr>
          <p:spPr>
            <a:xfrm>
              <a:off x="5054600" y="3944938"/>
              <a:ext cx="609600" cy="396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sz="2000"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07842" name="Text Box 107841"/>
            <p:cNvSpPr txBox="1"/>
            <p:nvPr/>
          </p:nvSpPr>
          <p:spPr>
            <a:xfrm>
              <a:off x="5916613" y="3944938"/>
              <a:ext cx="609600" cy="396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sz="2000"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07843" name="Text Box 107842"/>
            <p:cNvSpPr txBox="1"/>
            <p:nvPr/>
          </p:nvSpPr>
          <p:spPr>
            <a:xfrm>
              <a:off x="6934200" y="3944938"/>
              <a:ext cx="609600" cy="396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sz="2000"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07844" name="Text Box 107843"/>
            <p:cNvSpPr txBox="1"/>
            <p:nvPr/>
          </p:nvSpPr>
          <p:spPr>
            <a:xfrm>
              <a:off x="7669213" y="3963988"/>
              <a:ext cx="609600" cy="3968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sz="2000"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07867" name="Text Box 107866"/>
            <p:cNvSpPr txBox="1"/>
            <p:nvPr/>
          </p:nvSpPr>
          <p:spPr>
            <a:xfrm>
              <a:off x="6096000" y="3052597"/>
              <a:ext cx="1752600" cy="3667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1800" b="1" err="1">
                  <a:latin typeface="Times New Roman" panose="02020603050405020304" pitchFamily="18" charset="0"/>
                </a:rPr>
                <a:t>Tinh bào bậc</a:t>
              </a:r>
              <a:r>
                <a:rPr sz="1800" b="1">
                  <a:latin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07868" name="Text Box 107867"/>
            <p:cNvSpPr txBox="1"/>
            <p:nvPr/>
          </p:nvSpPr>
          <p:spPr>
            <a:xfrm>
              <a:off x="5364163" y="4724400"/>
              <a:ext cx="1795462" cy="3193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000" b="1" err="1">
                  <a:latin typeface="Times New Roman" panose="02020603050405020304" pitchFamily="18" charset="0"/>
                </a:rPr>
                <a:t>Tinh trùng</a:t>
              </a:r>
              <a:endParaRPr sz="20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194" name="Straight Connector 193"/>
          <p:cNvSpPr/>
          <p:nvPr/>
        </p:nvSpPr>
        <p:spPr>
          <a:xfrm>
            <a:off x="6859906" y="1946198"/>
            <a:ext cx="0" cy="744191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235950" y="6355080"/>
            <a:ext cx="800100" cy="50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1171</Words>
  <Application>Microsoft Office PowerPoint</Application>
  <PresentationFormat>On-screen Show (4:3)</PresentationFormat>
  <Paragraphs>208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  <vt:variant>
        <vt:lpstr>Custom Shows</vt:lpstr>
      </vt:variant>
      <vt:variant>
        <vt:i4>1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75</cp:revision>
  <dcterms:created xsi:type="dcterms:W3CDTF">2018-09-29T03:27:00Z</dcterms:created>
  <dcterms:modified xsi:type="dcterms:W3CDTF">2019-09-22T16:10:16Z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