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6" r:id="rId4"/>
    <p:sldId id="257" r:id="rId5"/>
    <p:sldId id="282" r:id="rId6"/>
    <p:sldId id="259" r:id="rId7"/>
    <p:sldId id="283" r:id="rId8"/>
    <p:sldId id="281" r:id="rId9"/>
    <p:sldId id="260" r:id="rId10"/>
    <p:sldId id="261" r:id="rId11"/>
    <p:sldId id="284" r:id="rId12"/>
    <p:sldId id="264" r:id="rId13"/>
    <p:sldId id="278" r:id="rId14"/>
    <p:sldId id="279" r:id="rId15"/>
    <p:sldId id="285" r:id="rId16"/>
    <p:sldId id="287" r:id="rId17"/>
    <p:sldId id="263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94660"/>
  </p:normalViewPr>
  <p:slideViewPr>
    <p:cSldViewPr>
      <p:cViewPr>
        <p:scale>
          <a:sx n="72" d="100"/>
          <a:sy n="72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8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5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0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8333-C944-4E79-8252-3D5861D08C6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AD9C-5FD3-4963-97DE-CBBDA4473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407083"/>
              </p:ext>
            </p:extLst>
          </p:nvPr>
        </p:nvGraphicFramePr>
        <p:xfrm>
          <a:off x="4787900" y="2700338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126720" imgH="203040" progId="Equation.DSMT4">
                  <p:embed/>
                </p:oleObj>
              </mc:Choice>
              <mc:Fallback>
                <p:oleObj name="Equation" r:id="rId3" imgW="126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700338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Untitled-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625" r="43822" b="58577"/>
          <a:stretch>
            <a:fillRect/>
          </a:stretch>
        </p:blipFill>
        <p:spPr bwMode="auto">
          <a:xfrm>
            <a:off x="2057400" y="1676400"/>
            <a:ext cx="4876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1676400"/>
            <a:ext cx="2286000" cy="16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Câu hỏi 1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276600"/>
            <a:ext cx="2286000" cy="15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Câu hỏi 3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32766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Câu hỏi 4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3400" y="1676400"/>
            <a:ext cx="2590800" cy="16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Câu hỏi 2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53295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Câu hỏi 1</a:t>
            </a:r>
            <a:r>
              <a:rPr lang="en-US" sz="2400" smtClean="0"/>
              <a:t>: </a:t>
            </a:r>
            <a:r>
              <a:rPr lang="en-US" sz="2400"/>
              <a:t>Bộ NST lưỡng bội là </a:t>
            </a:r>
            <a:r>
              <a:rPr lang="en-US" sz="2400" smtClean="0"/>
              <a:t>gì ?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1752600" y="7575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TRÒ CHƠI: </a:t>
            </a:r>
            <a:r>
              <a:rPr lang="en-US" sz="2400" b="1" smtClean="0">
                <a:solidFill>
                  <a:srgbClr val="FF0000"/>
                </a:solidFill>
              </a:rPr>
              <a:t>MẢNH GHÉP SINH HỌC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5334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Câu hỏi 2</a:t>
            </a:r>
            <a:r>
              <a:rPr lang="en-US" sz="2400" smtClean="0"/>
              <a:t>: </a:t>
            </a:r>
            <a:r>
              <a:rPr lang="en-US" sz="2400"/>
              <a:t>Cho biết </a:t>
            </a:r>
            <a:r>
              <a:rPr lang="en-US" sz="2400" smtClean="0"/>
              <a:t>kết quả </a:t>
            </a:r>
            <a:r>
              <a:rPr lang="en-US" sz="2400"/>
              <a:t>của nguyên </a:t>
            </a:r>
            <a:r>
              <a:rPr lang="en-US" sz="2400" smtClean="0"/>
              <a:t>phân ?</a:t>
            </a:r>
            <a:endParaRPr lang="en-US" sz="2400"/>
          </a:p>
          <a:p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1295400" y="53295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Câu hỏi 3</a:t>
            </a:r>
            <a:r>
              <a:rPr lang="en-US" sz="2400" smtClean="0"/>
              <a:t>: </a:t>
            </a:r>
            <a:r>
              <a:rPr lang="en-US" sz="2400"/>
              <a:t>Diễn biến của NST ở</a:t>
            </a:r>
            <a:r>
              <a:rPr lang="en-US" sz="2400" smtClean="0"/>
              <a:t> </a:t>
            </a:r>
            <a:r>
              <a:rPr lang="en-US" sz="2400"/>
              <a:t>kì sau </a:t>
            </a:r>
            <a:r>
              <a:rPr lang="en-US" sz="2400" smtClean="0"/>
              <a:t>giảm </a:t>
            </a:r>
            <a:r>
              <a:rPr lang="en-US" sz="2400"/>
              <a:t>phân I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53412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Câu hỏi 4</a:t>
            </a:r>
            <a:r>
              <a:rPr lang="en-US" sz="2400" smtClean="0"/>
              <a:t>: </a:t>
            </a:r>
            <a:r>
              <a:rPr lang="en-US" sz="2400"/>
              <a:t>Loài người có bộ NST lưỡng bội 2n bằng bao </a:t>
            </a:r>
            <a:r>
              <a:rPr lang="en-US" sz="2400" smtClean="0"/>
              <a:t>nhiêu ?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36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9" grpId="0"/>
      <p:bldP spid="9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685800"/>
            <a:ext cx="8610600" cy="5511456"/>
            <a:chOff x="228600" y="685800"/>
            <a:chExt cx="8610600" cy="5511456"/>
          </a:xfrm>
        </p:grpSpPr>
        <p:pic>
          <p:nvPicPr>
            <p:cNvPr id="3074" name="Picture 2" descr="C:\Users\Admin\Pictures\Screenshots\Screenshot (597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5" t="20784" r="21777" b="13938"/>
            <a:stretch/>
          </p:blipFill>
          <p:spPr bwMode="auto">
            <a:xfrm>
              <a:off x="228600" y="685800"/>
              <a:ext cx="8610600" cy="551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534400" y="1066800"/>
              <a:ext cx="228600" cy="2971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80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>
                <a:latin typeface="Times New Roman" pitchFamily="18" charset="0"/>
                <a:cs typeface="Times New Roman" pitchFamily="18" charset="0"/>
              </a:rPr>
              <a:t>- Cơ chế phát sinh thể dị bội: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nl-NL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nl-NL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>
                <a:latin typeface="Times New Roman" pitchFamily="18" charset="0"/>
                <a:cs typeface="Times New Roman" pitchFamily="18" charset="0"/>
              </a:rPr>
              <a:t>Trong giảm phân có 1 hoặc một số cặp NST tương đồng không phân li → tạo thành các giao tử mà cặp NST tương đồng nào đó có 2 NST hoặc không có NST.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ội chứng Turner: Nguyên nhân, triệu chứng, các rối loạn thường gặp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"/>
            <a:ext cx="8686800" cy="62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ội chứng Down, nguyên nhân, triệu chứng, phòng ngừ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"/>
            <a:ext cx="88392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457200"/>
            <a:ext cx="8686800" cy="6039023"/>
            <a:chOff x="381000" y="573673"/>
            <a:chExt cx="8382000" cy="5827127"/>
          </a:xfrm>
        </p:grpSpPr>
        <p:pic>
          <p:nvPicPr>
            <p:cNvPr id="4098" name="Picture 2" descr="Bài 6 - TỰ HỌC SINH HỌC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3673"/>
              <a:ext cx="8382000" cy="582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9600" y="5029200"/>
              <a:ext cx="2667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12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1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>
                <a:latin typeface="Times New Roman" pitchFamily="18" charset="0"/>
                <a:cs typeface="Times New Roman" pitchFamily="18" charset="0"/>
              </a:rPr>
              <a:t>- Hậu quả:  Gây biến đổi hình thái (hình dạng, kích thước, màu sắc) ở thực vật hoặc gây bệnh NST.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7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1. AA X Aa</a:t>
            </a: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AA x aa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3. Aa x Aa</a:t>
            </a: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Aa x aa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/>
          <p:cNvSpPr/>
          <p:nvPr/>
        </p:nvSpPr>
        <p:spPr>
          <a:xfrm>
            <a:off x="609601" y="398042"/>
            <a:ext cx="8001000" cy="3009900"/>
          </a:xfrm>
          <a:prstGeom prst="trapezoid">
            <a:avLst>
              <a:gd name="adj" fmla="val 60099"/>
            </a:avLst>
          </a:prstGeom>
          <a:noFill/>
          <a:ln w="762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 rot="10800000">
            <a:off x="609601" y="3407941"/>
            <a:ext cx="8001000" cy="3086100"/>
          </a:xfrm>
          <a:prstGeom prst="trapezoid">
            <a:avLst>
              <a:gd name="adj" fmla="val 56681"/>
            </a:avLst>
          </a:prstGeom>
          <a:noFill/>
          <a:ln w="762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255749">
            <a:off x="2610799" y="1407834"/>
            <a:ext cx="2377172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 đổi kiểu hình, gây bệnh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1" y="3522242"/>
            <a:ext cx="2895600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 nhân phát sinh thể dị bội là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1" y="6036842"/>
            <a:ext cx="3124200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 cặp, thêm cặp, thay thế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3474269">
            <a:off x="6415908" y="1574457"/>
            <a:ext cx="1983596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NST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3282848">
            <a:off x="4389528" y="4777667"/>
            <a:ext cx="2222926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2n+ 1, 2n-1, 2n-2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3255749">
            <a:off x="5141195" y="4738398"/>
            <a:ext cx="2191618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dạng thể dị bội thường gặp là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1" y="2929684"/>
            <a:ext cx="3200400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Đột biến số lượng NST là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8326162">
            <a:off x="3904280" y="1626464"/>
            <a:ext cx="3091225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 chế phát sinh thể dị bội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1" y="2777284"/>
            <a:ext cx="3276600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 nhân môi trường, rối loạn môi trường trong cơ thể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8314772">
            <a:off x="2327664" y="4508606"/>
            <a:ext cx="1998980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 NST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3255749">
            <a:off x="2139091" y="1533825"/>
            <a:ext cx="1748840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 dị bội  có hậu quả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 rot="7247600">
            <a:off x="953873" y="1775552"/>
            <a:ext cx="1371600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lợi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8355665">
            <a:off x="4748393" y="1647004"/>
            <a:ext cx="2683631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 loạn phân li một hoặc một số cặp NST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8359499">
            <a:off x="2611029" y="4753642"/>
            <a:ext cx="2495079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bị bệnh Đao có bộ NST là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53001" y="3463084"/>
            <a:ext cx="3505200" cy="51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iến đổi số lượng ở một hoặc một số cặp hay toàn bộ cặp NST 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451101" y="423442"/>
            <a:ext cx="4394200" cy="60833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74901" y="410742"/>
            <a:ext cx="4394200" cy="60452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91000" y="8776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A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K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1981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00" y="4267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U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5181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H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4191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E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934200" cy="50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33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BỘ NHIỄM SẮC THỂ CỦA NGƯỜI BỊ HỘI CHỨNG ĐAO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5638800"/>
            <a:ext cx="1524000" cy="685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21: ĐỘT BIẾN SỐ LƯỢNG NST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38200" y="2514600"/>
            <a:ext cx="1295400" cy="1295400"/>
            <a:chOff x="1752600" y="1676400"/>
            <a:chExt cx="1295400" cy="1295400"/>
          </a:xfrm>
          <a:solidFill>
            <a:schemeClr val="accent6"/>
          </a:solidFill>
        </p:grpSpPr>
        <p:sp>
          <p:nvSpPr>
            <p:cNvPr id="17" name="Oval 16"/>
            <p:cNvSpPr/>
            <p:nvPr/>
          </p:nvSpPr>
          <p:spPr>
            <a:xfrm>
              <a:off x="1752600" y="1676400"/>
              <a:ext cx="1295400" cy="129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97532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81200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16944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438400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619375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743200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86200" y="762000"/>
            <a:ext cx="1295400" cy="1295400"/>
            <a:chOff x="1752600" y="1676400"/>
            <a:chExt cx="1295400" cy="1295400"/>
          </a:xfrm>
          <a:solidFill>
            <a:schemeClr val="accent6"/>
          </a:solidFill>
        </p:grpSpPr>
        <p:sp>
          <p:nvSpPr>
            <p:cNvPr id="30" name="Oval 29"/>
            <p:cNvSpPr/>
            <p:nvPr/>
          </p:nvSpPr>
          <p:spPr>
            <a:xfrm>
              <a:off x="1752600" y="1676400"/>
              <a:ext cx="1295400" cy="129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097532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981200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216944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619375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743200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86200" y="2590800"/>
            <a:ext cx="1295400" cy="1295400"/>
            <a:chOff x="6400800" y="1676400"/>
            <a:chExt cx="1295400" cy="1295400"/>
          </a:xfrm>
          <a:solidFill>
            <a:schemeClr val="accent6"/>
          </a:solidFill>
        </p:grpSpPr>
        <p:sp>
          <p:nvSpPr>
            <p:cNvPr id="37" name="Oval 36"/>
            <p:cNvSpPr/>
            <p:nvPr/>
          </p:nvSpPr>
          <p:spPr>
            <a:xfrm>
              <a:off x="6400800" y="1676400"/>
              <a:ext cx="1295400" cy="129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745732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629400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81800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003256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267575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391400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231856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86200" y="4419600"/>
            <a:ext cx="1295400" cy="1295400"/>
            <a:chOff x="6400800" y="3581400"/>
            <a:chExt cx="1295400" cy="1295400"/>
          </a:xfrm>
          <a:solidFill>
            <a:schemeClr val="accent6"/>
          </a:solidFill>
        </p:grpSpPr>
        <p:sp>
          <p:nvSpPr>
            <p:cNvPr id="46" name="Oval 45"/>
            <p:cNvSpPr/>
            <p:nvPr/>
          </p:nvSpPr>
          <p:spPr>
            <a:xfrm>
              <a:off x="6400800" y="3581400"/>
              <a:ext cx="1295400" cy="129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669532" y="4114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553200" y="4114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941344" y="3771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162800" y="3771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191375" y="4112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315200" y="4112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781800" y="4114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491412" y="4112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705600" y="3771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2057400" y="1676400"/>
            <a:ext cx="16764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86000" y="3200400"/>
            <a:ext cx="1447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57400" y="3657600"/>
            <a:ext cx="16002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396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2n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7" name="Right Brace 56"/>
          <p:cNvSpPr/>
          <p:nvPr/>
        </p:nvSpPr>
        <p:spPr>
          <a:xfrm>
            <a:off x="5334000" y="914400"/>
            <a:ext cx="533400" cy="4648200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324600" y="2362200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Đột biến số lượng NST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THỂ DỊ BỘI</a:t>
            </a:r>
            <a:r>
              <a:rPr lang="nl-N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 smtClean="0">
                <a:latin typeface="Times New Roman" pitchFamily="18" charset="0"/>
                <a:cs typeface="Times New Roman" pitchFamily="18" charset="0"/>
              </a:rPr>
            </a:br>
            <a:r>
              <a:rPr lang="nl-NL"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>
                <a:latin typeface="Times New Roman" pitchFamily="18" charset="0"/>
                <a:cs typeface="Times New Roman" pitchFamily="18" charset="0"/>
              </a:rPr>
            </a:br>
            <a:r>
              <a:rPr lang="nl-NL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>
                <a:latin typeface="Times New Roman" pitchFamily="18" charset="0"/>
                <a:cs typeface="Times New Roman" pitchFamily="18" charset="0"/>
              </a:rPr>
              <a:t>Là cơ thể mà trong tế bào sinh dưỡng có một hoặc một số cặp nhiễm sắc thể bị thay đổi về số lượng.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895600"/>
            <a:ext cx="1295400" cy="1295400"/>
            <a:chOff x="1752600" y="1676400"/>
            <a:chExt cx="1295400" cy="1295400"/>
          </a:xfrm>
          <a:solidFill>
            <a:schemeClr val="accent6"/>
          </a:solidFill>
        </p:grpSpPr>
        <p:sp>
          <p:nvSpPr>
            <p:cNvPr id="3" name="Oval 2"/>
            <p:cNvSpPr/>
            <p:nvPr/>
          </p:nvSpPr>
          <p:spPr>
            <a:xfrm>
              <a:off x="1752600" y="1676400"/>
              <a:ext cx="1295400" cy="129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97532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81200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16944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38400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619375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43200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76600" y="1143000"/>
            <a:ext cx="1295400" cy="1295400"/>
            <a:chOff x="1752600" y="1676400"/>
            <a:chExt cx="1295400" cy="1295400"/>
          </a:xfrm>
          <a:solidFill>
            <a:schemeClr val="accent6"/>
          </a:solidFill>
        </p:grpSpPr>
        <p:sp>
          <p:nvSpPr>
            <p:cNvPr id="11" name="Oval 10"/>
            <p:cNvSpPr/>
            <p:nvPr/>
          </p:nvSpPr>
          <p:spPr>
            <a:xfrm>
              <a:off x="1752600" y="1676400"/>
              <a:ext cx="1295400" cy="129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97532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81200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16944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19375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43200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6600" y="2971800"/>
            <a:ext cx="1295400" cy="1295400"/>
            <a:chOff x="6400800" y="1676400"/>
            <a:chExt cx="1295400" cy="1295400"/>
          </a:xfrm>
          <a:solidFill>
            <a:schemeClr val="accent6"/>
          </a:solidFill>
        </p:grpSpPr>
        <p:sp>
          <p:nvSpPr>
            <p:cNvPr id="18" name="Oval 17"/>
            <p:cNvSpPr/>
            <p:nvPr/>
          </p:nvSpPr>
          <p:spPr>
            <a:xfrm>
              <a:off x="6400800" y="1676400"/>
              <a:ext cx="1295400" cy="129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745732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629400" y="22098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81800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03256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267575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91400" y="22074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231856" y="1866900"/>
              <a:ext cx="161925" cy="190500"/>
            </a:xfrm>
            <a:custGeom>
              <a:avLst/>
              <a:gdLst>
                <a:gd name="connsiteX0" fmla="*/ 0 w 161925"/>
                <a:gd name="connsiteY0" fmla="*/ 64294 h 190500"/>
                <a:gd name="connsiteX1" fmla="*/ 80962 w 161925"/>
                <a:gd name="connsiteY1" fmla="*/ 190500 h 190500"/>
                <a:gd name="connsiteX2" fmla="*/ 161925 w 161925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90500">
                  <a:moveTo>
                    <a:pt x="0" y="64294"/>
                  </a:moveTo>
                  <a:lnTo>
                    <a:pt x="80962" y="190500"/>
                  </a:lnTo>
                  <a:lnTo>
                    <a:pt x="161925" y="0"/>
                  </a:lnTo>
                </a:path>
              </a:pathLst>
            </a:cu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16764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76400" y="3581400"/>
            <a:ext cx="1447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47800" y="4038600"/>
            <a:ext cx="16002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" y="4343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2n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000" y="1676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2n - 1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53000" y="3581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2n + 1</a:t>
            </a:r>
            <a:endParaRPr lang="en-US" sz="2800">
              <a:solidFill>
                <a:srgbClr val="FF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276600" y="4572000"/>
            <a:ext cx="1295400" cy="1295400"/>
            <a:chOff x="3276600" y="4572000"/>
            <a:chExt cx="1295400" cy="1295400"/>
          </a:xfrm>
        </p:grpSpPr>
        <p:sp>
          <p:nvSpPr>
            <p:cNvPr id="47" name="Oval 46"/>
            <p:cNvSpPr/>
            <p:nvPr/>
          </p:nvSpPr>
          <p:spPr>
            <a:xfrm>
              <a:off x="3276600" y="4572000"/>
              <a:ext cx="1295400" cy="1295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621532" y="51054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solidFill>
              <a:schemeClr val="accent6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05200" y="5105400"/>
              <a:ext cx="81312" cy="414337"/>
            </a:xfrm>
            <a:custGeom>
              <a:avLst/>
              <a:gdLst>
                <a:gd name="connsiteX0" fmla="*/ 57499 w 81312"/>
                <a:gd name="connsiteY0" fmla="*/ 0 h 414337"/>
                <a:gd name="connsiteX1" fmla="*/ 349 w 81312"/>
                <a:gd name="connsiteY1" fmla="*/ 209550 h 414337"/>
                <a:gd name="connsiteX2" fmla="*/ 81312 w 81312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2" h="414337">
                  <a:moveTo>
                    <a:pt x="57499" y="0"/>
                  </a:moveTo>
                  <a:cubicBezTo>
                    <a:pt x="26939" y="70247"/>
                    <a:pt x="-3620" y="140494"/>
                    <a:pt x="349" y="209550"/>
                  </a:cubicBezTo>
                  <a:cubicBezTo>
                    <a:pt x="4318" y="278606"/>
                    <a:pt x="42815" y="346471"/>
                    <a:pt x="81312" y="414337"/>
                  </a:cubicBezTo>
                </a:path>
              </a:pathLst>
            </a:custGeom>
            <a:solidFill>
              <a:schemeClr val="accent6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143375" y="51030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solidFill>
              <a:schemeClr val="accent6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267200" y="5103014"/>
              <a:ext cx="52388" cy="459586"/>
            </a:xfrm>
            <a:custGeom>
              <a:avLst/>
              <a:gdLst>
                <a:gd name="connsiteX0" fmla="*/ 11906 w 52388"/>
                <a:gd name="connsiteY0" fmla="*/ 0 h 459586"/>
                <a:gd name="connsiteX1" fmla="*/ 26194 w 52388"/>
                <a:gd name="connsiteY1" fmla="*/ 7144 h 459586"/>
                <a:gd name="connsiteX2" fmla="*/ 35719 w 52388"/>
                <a:gd name="connsiteY2" fmla="*/ 21432 h 459586"/>
                <a:gd name="connsiteX3" fmla="*/ 33338 w 52388"/>
                <a:gd name="connsiteY3" fmla="*/ 52388 h 459586"/>
                <a:gd name="connsiteX4" fmla="*/ 23813 w 52388"/>
                <a:gd name="connsiteY4" fmla="*/ 69057 h 459586"/>
                <a:gd name="connsiteX5" fmla="*/ 21431 w 52388"/>
                <a:gd name="connsiteY5" fmla="*/ 78582 h 459586"/>
                <a:gd name="connsiteX6" fmla="*/ 14288 w 52388"/>
                <a:gd name="connsiteY6" fmla="*/ 100013 h 459586"/>
                <a:gd name="connsiteX7" fmla="*/ 7144 w 52388"/>
                <a:gd name="connsiteY7" fmla="*/ 107157 h 459586"/>
                <a:gd name="connsiteX8" fmla="*/ 0 w 52388"/>
                <a:gd name="connsiteY8" fmla="*/ 116682 h 459586"/>
                <a:gd name="connsiteX9" fmla="*/ 2381 w 52388"/>
                <a:gd name="connsiteY9" fmla="*/ 128588 h 459586"/>
                <a:gd name="connsiteX10" fmla="*/ 9525 w 52388"/>
                <a:gd name="connsiteY10" fmla="*/ 133350 h 459586"/>
                <a:gd name="connsiteX11" fmla="*/ 23813 w 52388"/>
                <a:gd name="connsiteY11" fmla="*/ 147638 h 459586"/>
                <a:gd name="connsiteX12" fmla="*/ 30956 w 52388"/>
                <a:gd name="connsiteY12" fmla="*/ 152400 h 459586"/>
                <a:gd name="connsiteX13" fmla="*/ 47625 w 52388"/>
                <a:gd name="connsiteY13" fmla="*/ 159544 h 459586"/>
                <a:gd name="connsiteX14" fmla="*/ 42863 w 52388"/>
                <a:gd name="connsiteY14" fmla="*/ 173832 h 459586"/>
                <a:gd name="connsiteX15" fmla="*/ 30956 w 52388"/>
                <a:gd name="connsiteY15" fmla="*/ 188119 h 459586"/>
                <a:gd name="connsiteX16" fmla="*/ 26194 w 52388"/>
                <a:gd name="connsiteY16" fmla="*/ 195263 h 459586"/>
                <a:gd name="connsiteX17" fmla="*/ 19050 w 52388"/>
                <a:gd name="connsiteY17" fmla="*/ 204788 h 459586"/>
                <a:gd name="connsiteX18" fmla="*/ 7144 w 52388"/>
                <a:gd name="connsiteY18" fmla="*/ 223838 h 459586"/>
                <a:gd name="connsiteX19" fmla="*/ 9525 w 52388"/>
                <a:gd name="connsiteY19" fmla="*/ 259557 h 459586"/>
                <a:gd name="connsiteX20" fmla="*/ 16669 w 52388"/>
                <a:gd name="connsiteY20" fmla="*/ 266700 h 459586"/>
                <a:gd name="connsiteX21" fmla="*/ 26194 w 52388"/>
                <a:gd name="connsiteY21" fmla="*/ 273844 h 459586"/>
                <a:gd name="connsiteX22" fmla="*/ 45244 w 52388"/>
                <a:gd name="connsiteY22" fmla="*/ 278607 h 459586"/>
                <a:gd name="connsiteX23" fmla="*/ 52388 w 52388"/>
                <a:gd name="connsiteY23" fmla="*/ 280988 h 459586"/>
                <a:gd name="connsiteX24" fmla="*/ 45244 w 52388"/>
                <a:gd name="connsiteY24" fmla="*/ 290513 h 459586"/>
                <a:gd name="connsiteX25" fmla="*/ 35719 w 52388"/>
                <a:gd name="connsiteY25" fmla="*/ 295275 h 459586"/>
                <a:gd name="connsiteX26" fmla="*/ 33338 w 52388"/>
                <a:gd name="connsiteY26" fmla="*/ 302419 h 459586"/>
                <a:gd name="connsiteX27" fmla="*/ 28575 w 52388"/>
                <a:gd name="connsiteY27" fmla="*/ 319088 h 459586"/>
                <a:gd name="connsiteX28" fmla="*/ 30956 w 52388"/>
                <a:gd name="connsiteY28" fmla="*/ 338138 h 459586"/>
                <a:gd name="connsiteX29" fmla="*/ 33338 w 52388"/>
                <a:gd name="connsiteY29" fmla="*/ 345282 h 459586"/>
                <a:gd name="connsiteX30" fmla="*/ 40481 w 52388"/>
                <a:gd name="connsiteY30" fmla="*/ 350044 h 459586"/>
                <a:gd name="connsiteX31" fmla="*/ 21431 w 52388"/>
                <a:gd name="connsiteY31" fmla="*/ 369094 h 459586"/>
                <a:gd name="connsiteX32" fmla="*/ 11906 w 52388"/>
                <a:gd name="connsiteY32" fmla="*/ 378619 h 459586"/>
                <a:gd name="connsiteX33" fmla="*/ 2381 w 52388"/>
                <a:gd name="connsiteY33" fmla="*/ 383382 h 459586"/>
                <a:gd name="connsiteX34" fmla="*/ 4763 w 52388"/>
                <a:gd name="connsiteY34" fmla="*/ 390525 h 459586"/>
                <a:gd name="connsiteX35" fmla="*/ 9525 w 52388"/>
                <a:gd name="connsiteY35" fmla="*/ 400050 h 459586"/>
                <a:gd name="connsiteX36" fmla="*/ 11906 w 52388"/>
                <a:gd name="connsiteY36" fmla="*/ 409575 h 459586"/>
                <a:gd name="connsiteX37" fmla="*/ 19050 w 52388"/>
                <a:gd name="connsiteY37" fmla="*/ 416719 h 459586"/>
                <a:gd name="connsiteX38" fmla="*/ 23813 w 52388"/>
                <a:gd name="connsiteY38" fmla="*/ 423863 h 459586"/>
                <a:gd name="connsiteX39" fmla="*/ 35719 w 52388"/>
                <a:gd name="connsiteY39" fmla="*/ 440532 h 459586"/>
                <a:gd name="connsiteX40" fmla="*/ 28575 w 52388"/>
                <a:gd name="connsiteY40" fmla="*/ 459582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388" h="459586">
                  <a:moveTo>
                    <a:pt x="11906" y="0"/>
                  </a:moveTo>
                  <a:cubicBezTo>
                    <a:pt x="16669" y="2381"/>
                    <a:pt x="22236" y="3582"/>
                    <a:pt x="26194" y="7144"/>
                  </a:cubicBezTo>
                  <a:cubicBezTo>
                    <a:pt x="30449" y="10973"/>
                    <a:pt x="35719" y="21432"/>
                    <a:pt x="35719" y="21432"/>
                  </a:cubicBezTo>
                  <a:cubicBezTo>
                    <a:pt x="34925" y="31751"/>
                    <a:pt x="35137" y="42196"/>
                    <a:pt x="33338" y="52388"/>
                  </a:cubicBezTo>
                  <a:cubicBezTo>
                    <a:pt x="32613" y="56494"/>
                    <a:pt x="26256" y="65392"/>
                    <a:pt x="23813" y="69057"/>
                  </a:cubicBezTo>
                  <a:cubicBezTo>
                    <a:pt x="23019" y="72232"/>
                    <a:pt x="22371" y="75447"/>
                    <a:pt x="21431" y="78582"/>
                  </a:cubicBezTo>
                  <a:cubicBezTo>
                    <a:pt x="19267" y="85794"/>
                    <a:pt x="16669" y="92869"/>
                    <a:pt x="14288" y="100013"/>
                  </a:cubicBezTo>
                  <a:cubicBezTo>
                    <a:pt x="13223" y="103208"/>
                    <a:pt x="9336" y="104600"/>
                    <a:pt x="7144" y="107157"/>
                  </a:cubicBezTo>
                  <a:cubicBezTo>
                    <a:pt x="4561" y="110170"/>
                    <a:pt x="2381" y="113507"/>
                    <a:pt x="0" y="116682"/>
                  </a:cubicBezTo>
                  <a:cubicBezTo>
                    <a:pt x="794" y="120651"/>
                    <a:pt x="373" y="125074"/>
                    <a:pt x="2381" y="128588"/>
                  </a:cubicBezTo>
                  <a:cubicBezTo>
                    <a:pt x="3801" y="131073"/>
                    <a:pt x="7386" y="131449"/>
                    <a:pt x="9525" y="133350"/>
                  </a:cubicBezTo>
                  <a:cubicBezTo>
                    <a:pt x="14559" y="137825"/>
                    <a:pt x="19050" y="142875"/>
                    <a:pt x="23813" y="147638"/>
                  </a:cubicBezTo>
                  <a:cubicBezTo>
                    <a:pt x="25836" y="149661"/>
                    <a:pt x="28471" y="150980"/>
                    <a:pt x="30956" y="152400"/>
                  </a:cubicBezTo>
                  <a:cubicBezTo>
                    <a:pt x="39197" y="157110"/>
                    <a:pt x="39608" y="156872"/>
                    <a:pt x="47625" y="159544"/>
                  </a:cubicBezTo>
                  <a:cubicBezTo>
                    <a:pt x="46038" y="164307"/>
                    <a:pt x="44902" y="169244"/>
                    <a:pt x="42863" y="173832"/>
                  </a:cubicBezTo>
                  <a:cubicBezTo>
                    <a:pt x="39486" y="181430"/>
                    <a:pt x="36294" y="181713"/>
                    <a:pt x="30956" y="188119"/>
                  </a:cubicBezTo>
                  <a:cubicBezTo>
                    <a:pt x="29124" y="190318"/>
                    <a:pt x="27857" y="192934"/>
                    <a:pt x="26194" y="195263"/>
                  </a:cubicBezTo>
                  <a:cubicBezTo>
                    <a:pt x="23887" y="198493"/>
                    <a:pt x="21251" y="201486"/>
                    <a:pt x="19050" y="204788"/>
                  </a:cubicBezTo>
                  <a:cubicBezTo>
                    <a:pt x="14896" y="211019"/>
                    <a:pt x="7144" y="223838"/>
                    <a:pt x="7144" y="223838"/>
                  </a:cubicBezTo>
                  <a:cubicBezTo>
                    <a:pt x="7938" y="235744"/>
                    <a:pt x="6936" y="247908"/>
                    <a:pt x="9525" y="259557"/>
                  </a:cubicBezTo>
                  <a:cubicBezTo>
                    <a:pt x="10256" y="262844"/>
                    <a:pt x="14112" y="264509"/>
                    <a:pt x="16669" y="266700"/>
                  </a:cubicBezTo>
                  <a:cubicBezTo>
                    <a:pt x="19682" y="269283"/>
                    <a:pt x="22748" y="271875"/>
                    <a:pt x="26194" y="273844"/>
                  </a:cubicBezTo>
                  <a:cubicBezTo>
                    <a:pt x="30425" y="276261"/>
                    <a:pt x="41765" y="277737"/>
                    <a:pt x="45244" y="278607"/>
                  </a:cubicBezTo>
                  <a:cubicBezTo>
                    <a:pt x="47679" y="279216"/>
                    <a:pt x="50007" y="280194"/>
                    <a:pt x="52388" y="280988"/>
                  </a:cubicBezTo>
                  <a:cubicBezTo>
                    <a:pt x="50007" y="284163"/>
                    <a:pt x="48257" y="287930"/>
                    <a:pt x="45244" y="290513"/>
                  </a:cubicBezTo>
                  <a:cubicBezTo>
                    <a:pt x="42549" y="292823"/>
                    <a:pt x="38229" y="292765"/>
                    <a:pt x="35719" y="295275"/>
                  </a:cubicBezTo>
                  <a:cubicBezTo>
                    <a:pt x="33944" y="297050"/>
                    <a:pt x="34028" y="300005"/>
                    <a:pt x="33338" y="302419"/>
                  </a:cubicBezTo>
                  <a:cubicBezTo>
                    <a:pt x="27357" y="323350"/>
                    <a:pt x="34284" y="301959"/>
                    <a:pt x="28575" y="319088"/>
                  </a:cubicBezTo>
                  <a:cubicBezTo>
                    <a:pt x="29369" y="325438"/>
                    <a:pt x="29811" y="331842"/>
                    <a:pt x="30956" y="338138"/>
                  </a:cubicBezTo>
                  <a:cubicBezTo>
                    <a:pt x="31405" y="340608"/>
                    <a:pt x="31770" y="343322"/>
                    <a:pt x="33338" y="345282"/>
                  </a:cubicBezTo>
                  <a:cubicBezTo>
                    <a:pt x="35126" y="347517"/>
                    <a:pt x="38100" y="348457"/>
                    <a:pt x="40481" y="350044"/>
                  </a:cubicBezTo>
                  <a:lnTo>
                    <a:pt x="21431" y="369094"/>
                  </a:lnTo>
                  <a:cubicBezTo>
                    <a:pt x="18256" y="372269"/>
                    <a:pt x="15922" y="376611"/>
                    <a:pt x="11906" y="378619"/>
                  </a:cubicBezTo>
                  <a:lnTo>
                    <a:pt x="2381" y="383382"/>
                  </a:lnTo>
                  <a:cubicBezTo>
                    <a:pt x="3175" y="385763"/>
                    <a:pt x="3774" y="388218"/>
                    <a:pt x="4763" y="390525"/>
                  </a:cubicBezTo>
                  <a:cubicBezTo>
                    <a:pt x="6161" y="393788"/>
                    <a:pt x="8279" y="396726"/>
                    <a:pt x="9525" y="400050"/>
                  </a:cubicBezTo>
                  <a:cubicBezTo>
                    <a:pt x="10674" y="403114"/>
                    <a:pt x="10282" y="406733"/>
                    <a:pt x="11906" y="409575"/>
                  </a:cubicBezTo>
                  <a:cubicBezTo>
                    <a:pt x="13577" y="412499"/>
                    <a:pt x="16894" y="414132"/>
                    <a:pt x="19050" y="416719"/>
                  </a:cubicBezTo>
                  <a:cubicBezTo>
                    <a:pt x="20882" y="418918"/>
                    <a:pt x="21981" y="421664"/>
                    <a:pt x="23813" y="423863"/>
                  </a:cubicBezTo>
                  <a:cubicBezTo>
                    <a:pt x="35879" y="438343"/>
                    <a:pt x="26906" y="422908"/>
                    <a:pt x="35719" y="440532"/>
                  </a:cubicBezTo>
                  <a:cubicBezTo>
                    <a:pt x="30763" y="460352"/>
                    <a:pt x="37501" y="459582"/>
                    <a:pt x="28575" y="459582"/>
                  </a:cubicBezTo>
                </a:path>
              </a:pathLst>
            </a:custGeom>
            <a:solidFill>
              <a:schemeClr val="accent6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876800" y="52679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2n - 2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6" name="Right Brace 55"/>
          <p:cNvSpPr/>
          <p:nvPr/>
        </p:nvSpPr>
        <p:spPr>
          <a:xfrm>
            <a:off x="6934200" y="1143000"/>
            <a:ext cx="533400" cy="4724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9000" y="2819400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Thể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</a:rPr>
              <a:t>dị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</a:rPr>
              <a:t>bội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95800" y="1305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Thể 1 nhiễm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0" y="3210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Thể 3 nhiễm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95800" y="4810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Thể 0 nhiễm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  <p:bldP spid="54" grpId="0"/>
      <p:bldP spid="56" grpId="0" animBg="1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>
                <a:latin typeface="Times New Roman" pitchFamily="18" charset="0"/>
                <a:cs typeface="Times New Roman" pitchFamily="18" charset="0"/>
              </a:rPr>
              <a:t>- Hiện tượng dị bội thể là đột biến thêm hoặc mất 1 NST ở 1 cặp NST nào đó hoặc mất một cặp NST tương đồng</a:t>
            </a:r>
            <a:r>
              <a:rPr lang="nl-NL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nl-NL" smtClean="0">
                <a:latin typeface="Times New Roman" pitchFamily="18" charset="0"/>
                <a:cs typeface="Times New Roman" pitchFamily="18" charset="0"/>
              </a:rPr>
            </a:br>
            <a:r>
              <a:rPr lang="nl-NL"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>
                <a:latin typeface="Times New Roman" pitchFamily="18" charset="0"/>
                <a:cs typeface="Times New Roman" pitchFamily="18" charset="0"/>
              </a:rPr>
            </a:br>
            <a:r>
              <a:rPr lang="nl-NL">
                <a:latin typeface="Times New Roman" pitchFamily="18" charset="0"/>
                <a:cs typeface="Times New Roman" pitchFamily="18" charset="0"/>
              </a:rPr>
              <a:t>- Các dạng:	2n + 1.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nl-NL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nl-NL" smtClean="0">
                <a:latin typeface="Times New Roman" pitchFamily="18" charset="0"/>
                <a:cs typeface="Times New Roman" pitchFamily="18" charset="0"/>
              </a:rPr>
              <a:t>	2n </a:t>
            </a:r>
            <a:r>
              <a:rPr lang="nl-NL">
                <a:latin typeface="Times New Roman" pitchFamily="18" charset="0"/>
                <a:cs typeface="Times New Roman" pitchFamily="18" charset="0"/>
              </a:rPr>
              <a:t>- 1.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nl-NL" smtClean="0">
                <a:latin typeface="Times New Roman" pitchFamily="18" charset="0"/>
                <a:cs typeface="Times New Roman" pitchFamily="18" charset="0"/>
              </a:rPr>
              <a:t>2n </a:t>
            </a:r>
            <a:r>
              <a:rPr lang="nl-NL">
                <a:latin typeface="Times New Roman" pitchFamily="18" charset="0"/>
                <a:cs typeface="Times New Roman" pitchFamily="18" charset="0"/>
              </a:rPr>
              <a:t>– 2.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934200" cy="50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33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BỘ NHIỄM SẮC THỂ CỦA NGƯỜI BỊ HỘI CHỨNG ĐAO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5638800"/>
            <a:ext cx="1524000" cy="685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1905000"/>
            <a:ext cx="7445829" cy="2917373"/>
            <a:chOff x="838200" y="1905000"/>
            <a:chExt cx="7445829" cy="2917373"/>
          </a:xfrm>
        </p:grpSpPr>
        <p:pic>
          <p:nvPicPr>
            <p:cNvPr id="2051" name="Picture 3" descr="C:\Users\Admin\Pictures\Screenshots\Screenshot (598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5" t="37252" r="21889" b="22867"/>
            <a:stretch/>
          </p:blipFill>
          <p:spPr bwMode="auto">
            <a:xfrm>
              <a:off x="838200" y="1905000"/>
              <a:ext cx="7445829" cy="2917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276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90600" y="38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SỰ PHÁT SINH THỂ DỊ BỘI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91&quot;&gt;&lt;object type=&quot;3&quot; unique_id=&quot;10092&quot;&gt;&lt;property id=&quot;20148&quot; value=&quot;5&quot;/&gt;&lt;property id=&quot;20300&quot; value=&quot;Slide 2&quot;/&gt;&lt;property id=&quot;20307&quot; value=&quot;256&quot;/&gt;&lt;/object&gt;&lt;object type=&quot;3&quot; unique_id=&quot;10093&quot;&gt;&lt;property id=&quot;20148&quot; value=&quot;5&quot;/&gt;&lt;property id=&quot;20300&quot; value=&quot;Slide 4&quot;/&gt;&lt;property id=&quot;20307&quot; value=&quot;257&quot;/&gt;&lt;/object&gt;&lt;object type=&quot;3&quot; unique_id=&quot;10337&quot;&gt;&lt;property id=&quot;20148&quot; value=&quot;5&quot;/&gt;&lt;property id=&quot;20300&quot; value=&quot;Slide 1&quot;/&gt;&lt;property id=&quot;20307&quot; value=&quot;258&quot;/&gt;&lt;/object&gt;&lt;object type=&quot;3&quot; unique_id=&quot;10338&quot;&gt;&lt;property id=&quot;20148&quot; value=&quot;5&quot;/&gt;&lt;property id=&quot;20300&quot; value=&quot;Slide 5&quot;/&gt;&lt;property id=&quot;20307&quot; value=&quot;259&quot;/&gt;&lt;/object&gt;&lt;object type=&quot;3&quot; unique_id=&quot;10339&quot;&gt;&lt;property id=&quot;20148&quot; value=&quot;5&quot;/&gt;&lt;property id=&quot;20300&quot; value=&quot;Slide 7&quot;/&gt;&lt;property id=&quot;20307&quot; value=&quot;260&quot;/&gt;&lt;/object&gt;&lt;object type=&quot;3&quot; unique_id=&quot;10340&quot;&gt;&lt;property id=&quot;20148&quot; value=&quot;5&quot;/&gt;&lt;property id=&quot;20300&quot; value=&quot;Slide 8&quot;/&gt;&lt;property id=&quot;20307&quot; value=&quot;261&quot;/&gt;&lt;/object&gt;&lt;object type=&quot;3&quot; unique_id=&quot;10342&quot;&gt;&lt;property id=&quot;20148&quot; value=&quot;5&quot;/&gt;&lt;property id=&quot;20300&quot; value=&quot;Slide 12&quot;/&gt;&lt;property id=&quot;20307&quot; value=&quot;263&quot;/&gt;&lt;/object&gt;&lt;object type=&quot;3&quot; unique_id=&quot;10343&quot;&gt;&lt;property id=&quot;20148&quot; value=&quot;5&quot;/&gt;&lt;property id=&quot;20300&quot; value=&quot;Slide 9&quot;/&gt;&lt;property id=&quot;20307&quot; value=&quot;264&quot;/&gt;&lt;/object&gt;&lt;object type=&quot;3&quot; unique_id=&quot;10887&quot;&gt;&lt;property id=&quot;20148&quot; value=&quot;5&quot;/&gt;&lt;property id=&quot;20300&quot; value=&quot;Slide 3&quot;/&gt;&lt;property id=&quot;20307&quot; value=&quot;277&quot;/&gt;&lt;/object&gt;&lt;object type=&quot;3&quot; unique_id=&quot;10922&quot;&gt;&lt;property id=&quot;20148&quot; value=&quot;5&quot;/&gt;&lt;property id=&quot;20300&quot; value=&quot;Slide 10&quot;/&gt;&lt;property id=&quot;20307&quot; value=&quot;278&quot;/&gt;&lt;/object&gt;&lt;object type=&quot;3&quot; unique_id=&quot;10971&quot;&gt;&lt;property id=&quot;20148&quot; value=&quot;5&quot;/&gt;&lt;property id=&quot;20300&quot; value=&quot;Slide 11&quot;/&gt;&lt;property id=&quot;20307&quot; value=&quot;279&quot;/&gt;&lt;/object&gt;&lt;object type=&quot;3&quot; unique_id=&quot;11025&quot;&gt;&lt;property id=&quot;20148&quot; value=&quot;5&quot;/&gt;&lt;property id=&quot;20300&quot; value=&quot;Slide 6&quot;/&gt;&lt;property id=&quot;20307&quot; value=&quot;281&quot;/&gt;&lt;/object&gt;&lt;/object&gt;&lt;object type=&quot;8&quot; unique_id=&quot;1009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339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TIẾT 21: ĐỘT BIẾN SỐ LƯỢNG NST</vt:lpstr>
      <vt:lpstr>PowerPoint Presentation</vt:lpstr>
      <vt:lpstr>I. THỂ DỊ BỘI  - Là cơ thể mà trong tế bào sinh dưỡng có một hoặc một số cặp nhiễm sắc thể bị thay đổi về số lượng. </vt:lpstr>
      <vt:lpstr>PowerPoint Presentation</vt:lpstr>
      <vt:lpstr>- Hiện tượng dị bội thể là đột biến thêm hoặc mất 1 NST ở 1 cặp NST nào đó hoặc mất một cặp NST tương đồng.  - Các dạng: 2n + 1.    2n - 1.    2n – 2. </vt:lpstr>
      <vt:lpstr>PowerPoint Presentation</vt:lpstr>
      <vt:lpstr>PowerPoint Presentation</vt:lpstr>
      <vt:lpstr>PowerPoint Presentation</vt:lpstr>
      <vt:lpstr>- Cơ chế phát sinh thể dị bội:    Trong giảm phân có 1 hoặc một số cặp NST tương đồng không phân li → tạo thành các giao tử mà cặp NST tương đồng nào đó có 2 NST hoặc không có NST.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THCS To Chau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cp:lastPrinted>2020-11-29T13:41:07Z</cp:lastPrinted>
  <dcterms:created xsi:type="dcterms:W3CDTF">2020-11-28T21:45:57Z</dcterms:created>
  <dcterms:modified xsi:type="dcterms:W3CDTF">2021-11-11T01:17:00Z</dcterms:modified>
</cp:coreProperties>
</file>