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24.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 id="2147483749" r:id="rId2"/>
    <p:sldMasterId id="2147483762" r:id="rId3"/>
    <p:sldMasterId id="2147483788" r:id="rId4"/>
  </p:sldMasterIdLst>
  <p:notesMasterIdLst>
    <p:notesMasterId r:id="rId67"/>
  </p:notesMasterIdLst>
  <p:sldIdLst>
    <p:sldId id="1080" r:id="rId5"/>
    <p:sldId id="1163" r:id="rId6"/>
    <p:sldId id="1161" r:id="rId7"/>
    <p:sldId id="1169" r:id="rId8"/>
    <p:sldId id="1172" r:id="rId9"/>
    <p:sldId id="1186" r:id="rId10"/>
    <p:sldId id="1173" r:id="rId11"/>
    <p:sldId id="1175" r:id="rId12"/>
    <p:sldId id="1176" r:id="rId13"/>
    <p:sldId id="1177" r:id="rId14"/>
    <p:sldId id="1178" r:id="rId15"/>
    <p:sldId id="1179" r:id="rId16"/>
    <p:sldId id="1180" r:id="rId17"/>
    <p:sldId id="1181" r:id="rId18"/>
    <p:sldId id="1182" r:id="rId19"/>
    <p:sldId id="1188" r:id="rId20"/>
    <p:sldId id="1185" r:id="rId21"/>
    <p:sldId id="1171" r:id="rId22"/>
    <p:sldId id="1187" r:id="rId23"/>
    <p:sldId id="1170" r:id="rId24"/>
    <p:sldId id="1183" r:id="rId25"/>
    <p:sldId id="1184" r:id="rId26"/>
    <p:sldId id="1198" r:id="rId27"/>
    <p:sldId id="1199" r:id="rId28"/>
    <p:sldId id="1200" r:id="rId29"/>
    <p:sldId id="1189" r:id="rId30"/>
    <p:sldId id="1193" r:id="rId31"/>
    <p:sldId id="1194" r:id="rId32"/>
    <p:sldId id="1190" r:id="rId33"/>
    <p:sldId id="1195" r:id="rId34"/>
    <p:sldId id="1196" r:id="rId35"/>
    <p:sldId id="1197" r:id="rId36"/>
    <p:sldId id="1201" r:id="rId37"/>
    <p:sldId id="1191" r:id="rId38"/>
    <p:sldId id="1192" r:id="rId39"/>
    <p:sldId id="1202" r:id="rId40"/>
    <p:sldId id="1203" r:id="rId41"/>
    <p:sldId id="1204" r:id="rId42"/>
    <p:sldId id="1205" r:id="rId43"/>
    <p:sldId id="1206" r:id="rId44"/>
    <p:sldId id="1207" r:id="rId45"/>
    <p:sldId id="1208" r:id="rId46"/>
    <p:sldId id="1209" r:id="rId47"/>
    <p:sldId id="1210" r:id="rId48"/>
    <p:sldId id="1212" r:id="rId49"/>
    <p:sldId id="1214" r:id="rId50"/>
    <p:sldId id="1215" r:id="rId51"/>
    <p:sldId id="1211" r:id="rId52"/>
    <p:sldId id="1213" r:id="rId53"/>
    <p:sldId id="1218" r:id="rId54"/>
    <p:sldId id="1219" r:id="rId55"/>
    <p:sldId id="1216" r:id="rId56"/>
    <p:sldId id="1217" r:id="rId57"/>
    <p:sldId id="1220" r:id="rId58"/>
    <p:sldId id="1221" r:id="rId59"/>
    <p:sldId id="1222" r:id="rId60"/>
    <p:sldId id="1224" r:id="rId61"/>
    <p:sldId id="1223" r:id="rId62"/>
    <p:sldId id="1225" r:id="rId63"/>
    <p:sldId id="1226" r:id="rId64"/>
    <p:sldId id="1227" r:id="rId65"/>
    <p:sldId id="1167"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6404" autoAdjust="0"/>
  </p:normalViewPr>
  <p:slideViewPr>
    <p:cSldViewPr snapToGrid="0">
      <p:cViewPr varScale="1">
        <p:scale>
          <a:sx n="126" d="100"/>
          <a:sy n="126" d="100"/>
        </p:scale>
        <p:origin x="16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32949-6F37-4373-8923-C938E61E61FE}"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2A148-B6FD-4690-BFD2-8ACA5A2DBA9A}" type="slidenum">
              <a:rPr lang="en-US" smtClean="0"/>
              <a:t>‹#›</a:t>
            </a:fld>
            <a:endParaRPr lang="en-US"/>
          </a:p>
        </p:txBody>
      </p:sp>
    </p:spTree>
    <p:extLst>
      <p:ext uri="{BB962C8B-B14F-4D97-AF65-F5344CB8AC3E}">
        <p14:creationId xmlns:p14="http://schemas.microsoft.com/office/powerpoint/2010/main" val="3069965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2A148-B6FD-4690-BFD2-8ACA5A2DBA9A}" type="slidenum">
              <a:rPr lang="en-US" smtClean="0"/>
              <a:t>1</a:t>
            </a:fld>
            <a:endParaRPr lang="en-US"/>
          </a:p>
        </p:txBody>
      </p:sp>
    </p:spTree>
    <p:extLst>
      <p:ext uri="{BB962C8B-B14F-4D97-AF65-F5344CB8AC3E}">
        <p14:creationId xmlns:p14="http://schemas.microsoft.com/office/powerpoint/2010/main" val="68489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33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2BDC9CB-1388-4461-8EAD-C3B22A1B70ED}" type="slidenum">
              <a:rPr lang="zh-CN" altLang="en-US" smtClean="0">
                <a:latin typeface="等线"/>
                <a:ea typeface="等线"/>
                <a:cs typeface="等线"/>
              </a:rPr>
              <a:pPr/>
              <a:t>57</a:t>
            </a:fld>
            <a:endParaRPr lang="en-US" altLang="zh-CN" smtClean="0">
              <a:latin typeface="等线"/>
              <a:ea typeface="等线"/>
              <a:cs typeface="等线"/>
            </a:endParaRPr>
          </a:p>
        </p:txBody>
      </p:sp>
    </p:spTree>
    <p:extLst>
      <p:ext uri="{BB962C8B-B14F-4D97-AF65-F5344CB8AC3E}">
        <p14:creationId xmlns:p14="http://schemas.microsoft.com/office/powerpoint/2010/main" val="221277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23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DC09EF-DEF0-4C7A-8BC2-A5571C701A3B}" type="slidenum">
              <a:rPr lang="zh-CN" altLang="en-US" smtClean="0"/>
              <a:pPr/>
              <a:t>62</a:t>
            </a:fld>
            <a:endParaRPr lang="zh-CN" altLang="en-US" smtClean="0"/>
          </a:p>
        </p:txBody>
      </p:sp>
    </p:spTree>
    <p:extLst>
      <p:ext uri="{BB962C8B-B14F-4D97-AF65-F5344CB8AC3E}">
        <p14:creationId xmlns:p14="http://schemas.microsoft.com/office/powerpoint/2010/main" val="336544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0DF169A-E22B-4398-A50B-37A41CBA2BED}" type="slidenum">
              <a:rPr lang="zh-CN" altLang="en-US" smtClean="0">
                <a:latin typeface="等线"/>
                <a:ea typeface="等线"/>
                <a:cs typeface="等线"/>
              </a:rPr>
              <a:pPr/>
              <a:t>2</a:t>
            </a:fld>
            <a:endParaRPr lang="en-US" altLang="zh-CN" smtClean="0">
              <a:latin typeface="等线"/>
              <a:ea typeface="等线"/>
              <a:cs typeface="等线"/>
            </a:endParaRPr>
          </a:p>
        </p:txBody>
      </p:sp>
    </p:spTree>
    <p:extLst>
      <p:ext uri="{BB962C8B-B14F-4D97-AF65-F5344CB8AC3E}">
        <p14:creationId xmlns:p14="http://schemas.microsoft.com/office/powerpoint/2010/main" val="2715494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90998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THU NGUYỄN</a:t>
            </a:r>
            <a:r>
              <a:rPr lang="en-US" altLang="zh-CN" baseline="0" smtClean="0"/>
              <a:t> 0368218377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313850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THU NGUYỄN</a:t>
            </a:r>
            <a:r>
              <a:rPr lang="en-US" altLang="zh-CN" baseline="0" smtClean="0"/>
              <a:t> 0368218377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974485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pPr/>
              <a:t>17</a:t>
            </a:fld>
            <a:endParaRPr lang="zh-CN" altLang="en-US"/>
          </a:p>
        </p:txBody>
      </p:sp>
    </p:spTree>
    <p:extLst>
      <p:ext uri="{BB962C8B-B14F-4D97-AF65-F5344CB8AC3E}">
        <p14:creationId xmlns:p14="http://schemas.microsoft.com/office/powerpoint/2010/main" val="1124091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THU NGUYỄN</a:t>
            </a:r>
            <a:r>
              <a:rPr lang="en-US" altLang="zh-CN" baseline="0" smtClean="0"/>
              <a:t> 0368218377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46676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THU NGUYỄN</a:t>
            </a:r>
            <a:r>
              <a:rPr lang="en-US" altLang="zh-CN" baseline="0" smtClean="0"/>
              <a:t> 0368218377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347154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THU NGUYỄN</a:t>
            </a:r>
            <a:r>
              <a:rPr lang="en-US" altLang="zh-CN" baseline="0" smtClean="0"/>
              <a:t> 0368218377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098125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998770-F393-4B4F-B3D4-7B26E33AAB3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392579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998770-F393-4B4F-B3D4-7B26E33AAB3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45083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998770-F393-4B4F-B3D4-7B26E33AAB3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1956374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rang chiếu Tiêu đề">
    <p:spTree>
      <p:nvGrpSpPr>
        <p:cNvPr id="1" name=""/>
        <p:cNvGrpSpPr/>
        <p:nvPr/>
      </p:nvGrpSpPr>
      <p:grpSpPr>
        <a:xfrm>
          <a:off x="0" y="0"/>
          <a:ext cx="0" cy="0"/>
          <a:chOff x="0" y="0"/>
          <a:chExt cx="0" cy="0"/>
        </a:xfrm>
      </p:grpSpPr>
      <p:sp>
        <p:nvSpPr>
          <p:cNvPr id="8" name="Hình chữ nhật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Hình ảnh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êu đề 1"/>
          <p:cNvSpPr>
            <a:spLocks noGrp="1"/>
          </p:cNvSpPr>
          <p:nvPr>
            <p:ph type="ctrTitle" hasCustomPrompt="1"/>
          </p:nvPr>
        </p:nvSpPr>
        <p:spPr>
          <a:xfrm>
            <a:off x="1104900" y="2292094"/>
            <a:ext cx="10096500" cy="2219691"/>
          </a:xfrm>
        </p:spPr>
        <p:txBody>
          <a:bodyPr rtlCol="0" anchor="ctr">
            <a:normAutofit/>
          </a:bodyPr>
          <a:lstStyle>
            <a:lvl1pPr algn="l">
              <a:defRPr sz="4400" cap="all" baseline="0"/>
            </a:lvl1pPr>
          </a:lstStyle>
          <a:p>
            <a:pPr rtl="0"/>
            <a:r>
              <a:rPr lang="vi-VN" noProof="0"/>
              <a:t>Bấm để chỉnh sửa kiểu tiêu đề Bản cái</a:t>
            </a:r>
          </a:p>
        </p:txBody>
      </p:sp>
      <p:sp>
        <p:nvSpPr>
          <p:cNvPr id="3" name="Tiêu đề phụ 2"/>
          <p:cNvSpPr>
            <a:spLocks noGrp="1"/>
          </p:cNvSpPr>
          <p:nvPr>
            <p:ph type="subTitle" idx="1" hasCustomPrompt="1"/>
          </p:nvPr>
        </p:nvSpPr>
        <p:spPr>
          <a:xfrm>
            <a:off x="1104898" y="4511784"/>
            <a:ext cx="10096501"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a:t>Bấm để chỉnh sửa kiểu phụ đề của Bản cái</a:t>
            </a:r>
          </a:p>
        </p:txBody>
      </p:sp>
      <p:sp>
        <p:nvSpPr>
          <p:cNvPr id="7" name="Hình chữ nhật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Chỗ dành sẵn cho Ngày tháng 3"/>
          <p:cNvSpPr>
            <a:spLocks noGrp="1"/>
          </p:cNvSpPr>
          <p:nvPr>
            <p:ph type="dt" sz="half" idx="10"/>
          </p:nvPr>
        </p:nvSpPr>
        <p:spPr/>
        <p:txBody>
          <a:bodyPr rtlCol="0"/>
          <a:lstStyle>
            <a:lvl1pPr>
              <a:defRPr baseline="0">
                <a:solidFill>
                  <a:schemeClr val="tx1">
                    <a:lumMod val="20000"/>
                    <a:lumOff val="8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E62A524-D553-4150-B31D-CC2921A3C179}" type="datetime1">
              <a:rPr kumimoji="0" lang="vi-VN" sz="1200" b="0" i="0" u="none" strike="noStrike" kern="1200" cap="none" spc="0" normalizeH="0" baseline="0" noProof="0" smtClean="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lvl1pPr>
              <a:defRPr baseline="0">
                <a:solidFill>
                  <a:schemeClr val="tx1">
                    <a:lumMod val="20000"/>
                    <a:lumOff val="8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lvl1pPr>
              <a:defRPr baseline="0">
                <a:solidFill>
                  <a:schemeClr val="tx1">
                    <a:lumMod val="20000"/>
                    <a:lumOff val="8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smtClean="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120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
        <p:nvSpPr>
          <p:cNvPr id="3" name="Chỗ dành sẵn cho Nội dung 2"/>
          <p:cNvSpPr>
            <a:spLocks noGrp="1"/>
          </p:cNvSpPr>
          <p:nvPr>
            <p:ph idx="1" hasCustomPrompt="1"/>
          </p:nvPr>
        </p:nvSpPr>
        <p:spPr/>
        <p:txBody>
          <a:bodyPr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4" name="Chỗ dành sẵn cho Ngày tháng 3"/>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F48432CE-9B19-4D50-9877-D9B3D5A56E62}"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585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ang chiếu Tiêu đề có Ảnh">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04900" y="2292094"/>
            <a:ext cx="5734050" cy="2219691"/>
          </a:xfrm>
        </p:spPr>
        <p:txBody>
          <a:bodyPr rtlCol="0" anchor="ctr">
            <a:normAutofit/>
          </a:bodyPr>
          <a:lstStyle>
            <a:lvl1pPr algn="l">
              <a:defRPr sz="4400" cap="all" baseline="0"/>
            </a:lvl1pPr>
          </a:lstStyle>
          <a:p>
            <a:pPr rtl="0"/>
            <a:r>
              <a:rPr lang="vi-VN" noProof="0"/>
              <a:t>Bấm để chỉnh sửa kiểu tiêu đề Bản cái</a:t>
            </a:r>
          </a:p>
        </p:txBody>
      </p:sp>
      <p:sp>
        <p:nvSpPr>
          <p:cNvPr id="3" name="Tiêu đề phụ 2"/>
          <p:cNvSpPr>
            <a:spLocks noGrp="1"/>
          </p:cNvSpPr>
          <p:nvPr>
            <p:ph type="subTitle" idx="1" hasCustomPrompt="1"/>
          </p:nvPr>
        </p:nvSpPr>
        <p:spPr>
          <a:xfrm>
            <a:off x="1104900" y="4511784"/>
            <a:ext cx="5734050"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a:t>Bấm để chỉnh sửa kiểu phụ đề của Bản cái</a:t>
            </a:r>
          </a:p>
        </p:txBody>
      </p:sp>
      <p:sp>
        <p:nvSpPr>
          <p:cNvPr id="11" name="Chỗ dành sẵn cho Hình ảnh 10" descr="Chỗ dành sẵn trống để thêm một hình ảnh. Bấm vào chỗ dành sẵn, rồi chọn hình ảnh mà bạn muốn thêm."/>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a:buNone/>
              <a:defRPr/>
            </a:lvl1pPr>
          </a:lstStyle>
          <a:p>
            <a:pPr rtl="0"/>
            <a:r>
              <a:rPr lang="en-US" noProof="0" smtClean="0"/>
              <a:t>Click icon to add picture</a:t>
            </a:r>
            <a:endParaRPr lang="vi-VN" noProof="0"/>
          </a:p>
        </p:txBody>
      </p:sp>
      <p:sp>
        <p:nvSpPr>
          <p:cNvPr id="8" name="Hình chữ nhật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nvGrpSpPr>
          <p:cNvPr id="14" name="Nhóm 13"/>
          <p:cNvGrpSpPr/>
          <p:nvPr/>
        </p:nvGrpSpPr>
        <p:grpSpPr>
          <a:xfrm>
            <a:off x="0" y="1143000"/>
            <a:ext cx="12192000" cy="63125"/>
            <a:chOff x="507492" y="1501519"/>
            <a:chExt cx="8129016" cy="63125"/>
          </a:xfrm>
        </p:grpSpPr>
        <p:cxnSp>
          <p:nvCxnSpPr>
            <p:cNvPr id="15" name="Đường nối Thẳng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Đường nối Thẳng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Hình ảnh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Nhóm 12"/>
          <p:cNvGrpSpPr/>
          <p:nvPr/>
        </p:nvGrpSpPr>
        <p:grpSpPr>
          <a:xfrm rot="10800000">
            <a:off x="0" y="5645510"/>
            <a:ext cx="12192000" cy="63125"/>
            <a:chOff x="507492" y="1501519"/>
            <a:chExt cx="8129016" cy="63125"/>
          </a:xfrm>
        </p:grpSpPr>
        <p:cxnSp>
          <p:nvCxnSpPr>
            <p:cNvPr id="17" name="Đường nối Thẳng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Đường nối Thẳng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Hình chữ nhật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808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Đầu trang của phần">
    <p:spTree>
      <p:nvGrpSpPr>
        <p:cNvPr id="1" name=""/>
        <p:cNvGrpSpPr/>
        <p:nvPr/>
      </p:nvGrpSpPr>
      <p:grpSpPr>
        <a:xfrm>
          <a:off x="0" y="0"/>
          <a:ext cx="0" cy="0"/>
          <a:chOff x="0" y="0"/>
          <a:chExt cx="0" cy="0"/>
        </a:xfrm>
      </p:grpSpPr>
      <p:grpSp>
        <p:nvGrpSpPr>
          <p:cNvPr id="8" name="Nhóm 7"/>
          <p:cNvGrpSpPr/>
          <p:nvPr/>
        </p:nvGrpSpPr>
        <p:grpSpPr>
          <a:xfrm>
            <a:off x="0" y="2514600"/>
            <a:ext cx="12192000" cy="3194035"/>
            <a:chOff x="647402" y="2514600"/>
            <a:chExt cx="10838688" cy="3194035"/>
          </a:xfrm>
        </p:grpSpPr>
        <p:grpSp>
          <p:nvGrpSpPr>
            <p:cNvPr id="9" name="Nhóm 8"/>
            <p:cNvGrpSpPr/>
            <p:nvPr/>
          </p:nvGrpSpPr>
          <p:grpSpPr>
            <a:xfrm>
              <a:off x="647402" y="2514600"/>
              <a:ext cx="10838688" cy="63125"/>
              <a:chOff x="507492" y="1501519"/>
              <a:chExt cx="8129016" cy="63125"/>
            </a:xfrm>
          </p:grpSpPr>
          <p:cxnSp>
            <p:nvCxnSpPr>
              <p:cNvPr id="14" name="Đường nối Thẳng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Đường nối Thẳng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Hình chữ nhật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11" name="Nhóm 10"/>
            <p:cNvGrpSpPr/>
            <p:nvPr/>
          </p:nvGrpSpPr>
          <p:grpSpPr>
            <a:xfrm rot="10800000">
              <a:off x="647402" y="5645510"/>
              <a:ext cx="10838688" cy="63125"/>
              <a:chOff x="507492" y="1501519"/>
              <a:chExt cx="8129016" cy="63125"/>
            </a:xfrm>
          </p:grpSpPr>
          <p:cxnSp>
            <p:nvCxnSpPr>
              <p:cNvPr id="12" name="Đường nối Thẳng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Đường nối Thẳng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Hình ảnh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êu đề 1"/>
          <p:cNvSpPr>
            <a:spLocks noGrp="1"/>
          </p:cNvSpPr>
          <p:nvPr>
            <p:ph type="title" hasCustomPrompt="1"/>
          </p:nvPr>
        </p:nvSpPr>
        <p:spPr>
          <a:xfrm>
            <a:off x="1104899" y="2971806"/>
            <a:ext cx="10071099" cy="1684150"/>
          </a:xfrm>
        </p:spPr>
        <p:txBody>
          <a:bodyPr rtlCol="0" anchor="ctr">
            <a:normAutofit/>
          </a:bodyPr>
          <a:lstStyle>
            <a:lvl1pPr>
              <a:defRPr sz="4400" cap="all" baseline="0">
                <a:solidFill>
                  <a:schemeClr val="bg1"/>
                </a:solidFill>
              </a:defRPr>
            </a:lvl1pPr>
          </a:lstStyle>
          <a:p>
            <a:pPr rtl="0"/>
            <a:r>
              <a:rPr lang="vi-VN" noProof="0"/>
              <a:t>Bấm để chỉnh sửa kiểu tiêu đề Bản cái</a:t>
            </a:r>
          </a:p>
        </p:txBody>
      </p:sp>
      <p:sp>
        <p:nvSpPr>
          <p:cNvPr id="3" name="Chỗ dành sẵn cho Văn bản 2"/>
          <p:cNvSpPr>
            <a:spLocks noGrp="1"/>
          </p:cNvSpPr>
          <p:nvPr>
            <p:ph type="body" idx="1" hasCustomPrompt="1"/>
          </p:nvPr>
        </p:nvSpPr>
        <p:spPr>
          <a:xfrm>
            <a:off x="1104899" y="4655956"/>
            <a:ext cx="10071099" cy="509750"/>
          </a:xfrm>
        </p:spPr>
        <p:txBody>
          <a:bodyPr rtlCol="0">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vi-VN" noProof="0"/>
              <a:t>Bấm để chỉnh sửa kiểu văn bản Bản cái</a:t>
            </a:r>
          </a:p>
        </p:txBody>
      </p:sp>
      <p:sp>
        <p:nvSpPr>
          <p:cNvPr id="4" name="Chỗ dành sẵn cho Ngày tháng 3"/>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21537BAA-94AF-4BB2-B5CD-9D7D39829126}"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933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
        <p:nvSpPr>
          <p:cNvPr id="3" name="Chỗ dành sẵn cho Nội dung 2"/>
          <p:cNvSpPr>
            <a:spLocks noGrp="1"/>
          </p:cNvSpPr>
          <p:nvPr>
            <p:ph sz="half" idx="1" hasCustomPrompt="1"/>
          </p:nvPr>
        </p:nvSpPr>
        <p:spPr>
          <a:xfrm>
            <a:off x="1104900" y="1600200"/>
            <a:ext cx="4914900" cy="4571999"/>
          </a:xfrm>
        </p:spPr>
        <p:txBody>
          <a:bodyPr rtlCol="0"/>
          <a:lstStyle>
            <a:lvl5pPr>
              <a:defRPr/>
            </a:lvl5pPr>
            <a:lvl6pPr>
              <a:defRPr/>
            </a:lvl6pPr>
            <a:lvl7pPr>
              <a:defRPr/>
            </a:lvl7pPr>
            <a:lvl8pPr>
              <a:defRPr/>
            </a:lvl8pPr>
            <a:lvl9pPr>
              <a:defRPr/>
            </a:lvl9pPr>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4" name="Chỗ dành sẵn cho Nội dung 3"/>
          <p:cNvSpPr>
            <a:spLocks noGrp="1"/>
          </p:cNvSpPr>
          <p:nvPr>
            <p:ph sz="half" idx="2" hasCustomPrompt="1"/>
          </p:nvPr>
        </p:nvSpPr>
        <p:spPr>
          <a:xfrm>
            <a:off x="6172200" y="1600200"/>
            <a:ext cx="4914900" cy="4571999"/>
          </a:xfrm>
        </p:spPr>
        <p:txBody>
          <a:bodyPr rtlCol="0"/>
          <a:lstStyle>
            <a:lvl5pPr>
              <a:defRPr/>
            </a:lvl5pPr>
            <a:lvl6pPr>
              <a:defRPr/>
            </a:lvl6pPr>
            <a:lvl7pPr>
              <a:defRPr/>
            </a:lvl7pPr>
            <a:lvl8pPr>
              <a:defRPr/>
            </a:lvl8pPr>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5" name="Chỗ dành sẵn cho Ngày tháng 4"/>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E42CA78C-E794-464E-9E53-85D796E007EB}"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Chân trang 5"/>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7" name="Chỗ dành sẵn cho Số hiệu Bản chiếu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95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
        <p:nvSpPr>
          <p:cNvPr id="3" name="Chỗ dành sẵn cho Văn bản 2"/>
          <p:cNvSpPr>
            <a:spLocks noGrp="1"/>
          </p:cNvSpPr>
          <p:nvPr>
            <p:ph type="body" idx="1" hasCustomPrompt="1"/>
          </p:nvPr>
        </p:nvSpPr>
        <p:spPr>
          <a:xfrm>
            <a:off x="1104900" y="1600200"/>
            <a:ext cx="4919472"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noProof="0"/>
              <a:t>Bấm để chỉnh sửa kiểu văn bản Bản cái</a:t>
            </a:r>
          </a:p>
        </p:txBody>
      </p:sp>
      <p:sp>
        <p:nvSpPr>
          <p:cNvPr id="4" name="Chỗ dành sẵn cho Nội dung 3"/>
          <p:cNvSpPr>
            <a:spLocks noGrp="1"/>
          </p:cNvSpPr>
          <p:nvPr>
            <p:ph sz="half" idx="2" hasCustomPrompt="1"/>
          </p:nvPr>
        </p:nvSpPr>
        <p:spPr>
          <a:xfrm>
            <a:off x="1104900" y="2424112"/>
            <a:ext cx="4919472" cy="3748088"/>
          </a:xfrm>
        </p:spPr>
        <p:txBody>
          <a:bodyPr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5" name="Chỗ dành sẵn cho Văn bản 4"/>
          <p:cNvSpPr>
            <a:spLocks noGrp="1"/>
          </p:cNvSpPr>
          <p:nvPr>
            <p:ph type="body" sz="quarter" idx="3" hasCustomPrompt="1"/>
          </p:nvPr>
        </p:nvSpPr>
        <p:spPr>
          <a:xfrm>
            <a:off x="6166110" y="1600200"/>
            <a:ext cx="4919472"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noProof="0"/>
              <a:t>Bấm để chỉnh sửa kiểu văn bản Bản cái</a:t>
            </a:r>
          </a:p>
        </p:txBody>
      </p:sp>
      <p:sp>
        <p:nvSpPr>
          <p:cNvPr id="6" name="Chỗ dành sẵn cho Nội dung 5"/>
          <p:cNvSpPr>
            <a:spLocks noGrp="1"/>
          </p:cNvSpPr>
          <p:nvPr>
            <p:ph sz="quarter" idx="4" hasCustomPrompt="1"/>
          </p:nvPr>
        </p:nvSpPr>
        <p:spPr>
          <a:xfrm>
            <a:off x="6166110" y="2424112"/>
            <a:ext cx="4919472" cy="3748088"/>
          </a:xfrm>
        </p:spPr>
        <p:txBody>
          <a:bodyPr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7" name="Chỗ dành sẵn cho Ngày tháng 6"/>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DF02C9D8-A4BA-4B1F-9D4C-F8A2801E9099}"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8" name="Chỗ dành sẵn cho Chân trang 7"/>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9" name="Chỗ dành sẵn cho Số hiệu Bản chiếu 8"/>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748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
        <p:nvSpPr>
          <p:cNvPr id="3" name="Chỗ dành sẵn cho Ngày tháng 2"/>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7D496535-7181-4DCE-B5FF-CF08423E869A}"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4" name="Chỗ dành sẵn cho Chân trang 3"/>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Số hiệu Bản chiếu 4"/>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16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Trố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2B4702B9-3BAD-477C-A9F6-8D20C16F0B93}"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3" name="Chỗ dành sẵn cho Chân trang 2"/>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4" name="Chỗ dành sẵn cho Số hiệu Bản chiếu 3"/>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958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998770-F393-4B4F-B3D4-7B26E33AAB3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4258429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nchor="b"/>
          <a:lstStyle>
            <a:lvl1pPr>
              <a:defRPr sz="3200"/>
            </a:lvl1pPr>
          </a:lstStyle>
          <a:p>
            <a:pPr rtl="0"/>
            <a:r>
              <a:rPr lang="vi-VN" noProof="0"/>
              <a:t>Bấm để chỉnh sửa kiểu tiêu đề Bản cái</a:t>
            </a:r>
          </a:p>
        </p:txBody>
      </p:sp>
      <p:sp>
        <p:nvSpPr>
          <p:cNvPr id="4" name="Chỗ dành sẵn cho Văn bản 3"/>
          <p:cNvSpPr>
            <a:spLocks noGrp="1"/>
          </p:cNvSpPr>
          <p:nvPr>
            <p:ph type="body" sz="half" idx="2" hasCustomPrompt="1"/>
          </p:nvPr>
        </p:nvSpPr>
        <p:spPr>
          <a:xfrm>
            <a:off x="1104900" y="1600200"/>
            <a:ext cx="4384548" cy="457200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noProof="0"/>
              <a:t>Bấm để chỉnh sửa kiểu văn bản Bản cái</a:t>
            </a:r>
          </a:p>
        </p:txBody>
      </p:sp>
      <p:sp>
        <p:nvSpPr>
          <p:cNvPr id="3" name="Chỗ dành sẵn cho Nội dung 2"/>
          <p:cNvSpPr>
            <a:spLocks noGrp="1"/>
          </p:cNvSpPr>
          <p:nvPr>
            <p:ph idx="1" hasCustomPrompt="1"/>
          </p:nvPr>
        </p:nvSpPr>
        <p:spPr>
          <a:xfrm>
            <a:off x="5641848" y="1600199"/>
            <a:ext cx="5445252" cy="4572001"/>
          </a:xfrm>
        </p:spPr>
        <p:txBody>
          <a:bodyPr rtlCol="0">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5" name="Chỗ dành sẵn cho Ngày tháng 4"/>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D70DFE86-86E7-44B0-B670-DF786F8D4270}"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Chân trang 5"/>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7" name="Chỗ dành sẵn cho Số hiệu Bản chiếu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732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nchor="b"/>
          <a:lstStyle>
            <a:lvl1pPr>
              <a:defRPr sz="3200"/>
            </a:lvl1pPr>
          </a:lstStyle>
          <a:p>
            <a:pPr rtl="0"/>
            <a:r>
              <a:rPr lang="vi-VN" noProof="0"/>
              <a:t>Bấm để chỉnh sửa kiểu tiêu đề Bản cái</a:t>
            </a:r>
          </a:p>
        </p:txBody>
      </p:sp>
      <p:sp>
        <p:nvSpPr>
          <p:cNvPr id="4" name="Chỗ dành sẵn cho Văn bản 3"/>
          <p:cNvSpPr>
            <a:spLocks noGrp="1"/>
          </p:cNvSpPr>
          <p:nvPr>
            <p:ph type="body" sz="half" idx="2" hasCustomPrompt="1"/>
          </p:nvPr>
        </p:nvSpPr>
        <p:spPr>
          <a:xfrm>
            <a:off x="1104900" y="1600200"/>
            <a:ext cx="3396996" cy="457200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noProof="0"/>
              <a:t>Bấm để chỉnh sửa kiểu văn bản Bản cái</a:t>
            </a:r>
          </a:p>
        </p:txBody>
      </p:sp>
      <p:sp>
        <p:nvSpPr>
          <p:cNvPr id="3" name="Chỗ dành sẵn cho Hình ảnh 2" descr="Chỗ dành sẵn trống để thêm một hình ảnh. Bấm vào chỗ dành sẵn, rồi chọn hình ảnh mà bạn muốn thêm."/>
          <p:cNvSpPr>
            <a:spLocks noGrp="1"/>
          </p:cNvSpPr>
          <p:nvPr>
            <p:ph type="pic" idx="1"/>
          </p:nvPr>
        </p:nvSpPr>
        <p:spPr>
          <a:xfrm>
            <a:off x="4654671" y="1600199"/>
            <a:ext cx="6430912" cy="4572001"/>
          </a:xfrm>
        </p:spPr>
        <p:txBody>
          <a:bodyPr tIns="118872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smtClean="0"/>
              <a:t>Click icon to add picture</a:t>
            </a:r>
            <a:endParaRPr lang="vi-VN" noProof="0"/>
          </a:p>
        </p:txBody>
      </p:sp>
      <p:sp>
        <p:nvSpPr>
          <p:cNvPr id="5" name="Chỗ dành sẵn cho Ngày tháng 4"/>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7A4E5610-4918-48A8-8C52-2B00BFDF87E3}"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Chân trang 5"/>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7" name="Chỗ dành sẵn cho Số hiệu Bản chiếu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04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
        <p:nvSpPr>
          <p:cNvPr id="3" name="Chỗ dành sẵn cho Văn bản Dọc 2"/>
          <p:cNvSpPr>
            <a:spLocks noGrp="1"/>
          </p:cNvSpPr>
          <p:nvPr>
            <p:ph type="body" orient="vert" idx="1" hasCustomPrompt="1"/>
          </p:nvPr>
        </p:nvSpPr>
        <p:spPr/>
        <p:txBody>
          <a:bodyPr vert="eaVert"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4" name="Chỗ dành sẵn cho Ngày tháng 3"/>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AEDC0E1A-71D8-40A3-BC24-669FAC7D4222}"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440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9372600" y="365125"/>
            <a:ext cx="1714500" cy="5811838"/>
          </a:xfrm>
        </p:spPr>
        <p:txBody>
          <a:bodyPr vert="eaVert" rtlCol="0"/>
          <a:lstStyle/>
          <a:p>
            <a:pPr rtl="0"/>
            <a:r>
              <a:rPr lang="vi-VN" noProof="0"/>
              <a:t>Bấm để chỉnh sửa kiểu tiêu đề Bản cái</a:t>
            </a:r>
          </a:p>
        </p:txBody>
      </p:sp>
      <p:sp>
        <p:nvSpPr>
          <p:cNvPr id="3" name="Chỗ dành sẵn cho Văn bản Dọc 2"/>
          <p:cNvSpPr>
            <a:spLocks noGrp="1"/>
          </p:cNvSpPr>
          <p:nvPr>
            <p:ph type="body" orient="vert" idx="1" hasCustomPrompt="1"/>
          </p:nvPr>
        </p:nvSpPr>
        <p:spPr>
          <a:xfrm>
            <a:off x="1104900" y="365125"/>
            <a:ext cx="8098896" cy="5811838"/>
          </a:xfrm>
        </p:spPr>
        <p:txBody>
          <a:bodyPr vert="eaVert"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4" name="Chỗ dành sẵn cho Ngày tháng 3"/>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AECEA59D-308E-4F63-B4DE-D4E03AE8D94C}"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grpSp>
        <p:nvGrpSpPr>
          <p:cNvPr id="7" name="Nhóm 6"/>
          <p:cNvGrpSpPr/>
          <p:nvPr/>
        </p:nvGrpSpPr>
        <p:grpSpPr>
          <a:xfrm rot="5400000">
            <a:off x="6514047" y="3228843"/>
            <a:ext cx="5632704" cy="84403"/>
            <a:chOff x="1073150" y="1219201"/>
            <a:chExt cx="10058400" cy="63125"/>
          </a:xfrm>
        </p:grpSpPr>
        <p:cxnSp>
          <p:nvCxnSpPr>
            <p:cNvPr id="8" name="Đường nối Thẳng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Đường nối Thẳng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086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737339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197120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491427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86547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57620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24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998770-F393-4B4F-B3D4-7B26E33AAB39}"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1021695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1" name="Rectangle 11">
            <a:extLst>
              <a:ext uri="{FF2B5EF4-FFF2-40B4-BE49-F238E27FC236}">
                <a16:creationId xmlns:a16="http://schemas.microsoft.com/office/drawing/2014/main"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nvGrpSpPr>
          <p:cNvPr id="12" name="Group 3">
            <a:extLst>
              <a:ext uri="{FF2B5EF4-FFF2-40B4-BE49-F238E27FC236}">
                <a16:creationId xmlns:a16="http://schemas.microsoft.com/office/drawing/2014/main"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0" name="Rectangle 5">
              <a:extLst>
                <a:ext uri="{FF2B5EF4-FFF2-40B4-BE49-F238E27FC236}">
                  <a16:creationId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nvGrpSpPr>
            <p:cNvPr id="21" name="Group 6">
              <a:extLst>
                <a:ext uri="{FF2B5EF4-FFF2-40B4-BE49-F238E27FC236}">
                  <a16:creationId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3" name="Rounded Rectangle 8">
                <a:extLst>
                  <a:ext uri="{FF2B5EF4-FFF2-40B4-BE49-F238E27FC236}">
                    <a16:creationId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grpSp>
      <p:sp>
        <p:nvSpPr>
          <p:cNvPr id="24" name="Picture Placeholder 2">
            <a:extLst>
              <a:ext uri="{FF2B5EF4-FFF2-40B4-BE49-F238E27FC236}">
                <a16:creationId xmlns:a16="http://schemas.microsoft.com/office/drawing/2014/main"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437492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a16="http://schemas.microsoft.com/office/drawing/2014/main"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96890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48635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516654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 AND CONTENTS LAYOUT_10">
    <p:bg>
      <p:bgPr>
        <a:solidFill>
          <a:schemeClr val="bg1"/>
        </a:solidFill>
        <a:effectLst/>
      </p:bgPr>
    </p:bg>
    <p:spTree>
      <p:nvGrpSpPr>
        <p:cNvPr id="1" name=""/>
        <p:cNvGrpSpPr/>
        <p:nvPr/>
      </p:nvGrpSpPr>
      <p:grpSpPr>
        <a:xfrm>
          <a:off x="0" y="0"/>
          <a:ext cx="0" cy="0"/>
          <a:chOff x="0" y="0"/>
          <a:chExt cx="0" cy="0"/>
        </a:xfrm>
      </p:grpSpPr>
      <p:sp>
        <p:nvSpPr>
          <p:cNvPr id="6" name="Rectangle 1"/>
          <p:cNvSpPr/>
          <p:nvPr userDrawn="1"/>
        </p:nvSpPr>
        <p:spPr>
          <a:xfrm>
            <a:off x="5065779"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 name="제목 1"/>
          <p:cNvSpPr>
            <a:spLocks noGrp="1"/>
          </p:cNvSpPr>
          <p:nvPr>
            <p:ph type="title" hasCustomPrompt="1"/>
          </p:nvPr>
        </p:nvSpPr>
        <p:spPr>
          <a:xfrm>
            <a:off x="724117"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4048359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648390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1_Images &amp; Contents Layout">
    <p:bg>
      <p:bgPr>
        <a:solidFill>
          <a:schemeClr val="bg1"/>
        </a:solidFill>
        <a:effectLst/>
      </p:bgPr>
    </p:bg>
    <p:spTree>
      <p:nvGrpSpPr>
        <p:cNvPr id="1" name=""/>
        <p:cNvGrpSpPr/>
        <p:nvPr/>
      </p:nvGrpSpPr>
      <p:grpSpPr>
        <a:xfrm>
          <a:off x="0" y="0"/>
          <a:ext cx="0" cy="0"/>
          <a:chOff x="0" y="0"/>
          <a:chExt cx="0" cy="0"/>
        </a:xfrm>
      </p:grpSpPr>
      <p:sp>
        <p:nvSpPr>
          <p:cNvPr id="13" name="Rounded Rectangle 4"/>
          <p:cNvSpPr/>
          <p:nvPr userDrawn="1"/>
        </p:nvSpPr>
        <p:spPr>
          <a:xfrm>
            <a:off x="723198"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7" name="그림 개체 틀 6"/>
          <p:cNvSpPr>
            <a:spLocks noGrp="1"/>
          </p:cNvSpPr>
          <p:nvPr>
            <p:ph type="pic" sz="quarter" idx="10" hasCustomPrompt="1"/>
          </p:nvPr>
        </p:nvSpPr>
        <p:spPr>
          <a:xfrm>
            <a:off x="885198"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7"/>
            <a:ext cx="3304050"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8" y="1552597"/>
            <a:ext cx="3304050"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a16="http://schemas.microsoft.com/office/drawing/2014/main"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a16="http://schemas.microsoft.com/office/drawing/2014/main"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27">
            <a:extLst>
              <a:ext uri="{FF2B5EF4-FFF2-40B4-BE49-F238E27FC236}">
                <a16:creationId xmlns:a16="http://schemas.microsoft.com/office/drawing/2014/main"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718760325"/>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1153021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2">
            <a:extLst>
              <a:ext uri="{FF2B5EF4-FFF2-40B4-BE49-F238E27FC236}">
                <a16:creationId xmlns:a16="http://schemas.microsoft.com/office/drawing/2014/main"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486932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Images &amp; Contents Layout">
    <p:bg>
      <p:bgPr>
        <a:solidFill>
          <a:schemeClr val="bg1"/>
        </a:solidFill>
        <a:effectLst/>
      </p:bgPr>
    </p:bg>
    <p:spTree>
      <p:nvGrpSpPr>
        <p:cNvPr id="1" name=""/>
        <p:cNvGrpSpPr/>
        <p:nvPr/>
      </p:nvGrpSpPr>
      <p:grpSpPr>
        <a:xfrm>
          <a:off x="0" y="0"/>
          <a:ext cx="0" cy="0"/>
          <a:chOff x="0" y="0"/>
          <a:chExt cx="0" cy="0"/>
        </a:xfrm>
      </p:grpSpPr>
      <p:sp>
        <p:nvSpPr>
          <p:cNvPr id="13" name="자유형: 도형 12">
            <a:extLst>
              <a:ext uri="{FF2B5EF4-FFF2-40B4-BE49-F238E27FC236}">
                <a16:creationId xmlns:a16="http://schemas.microsoft.com/office/drawing/2014/main"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Rectangle 26">
            <a:extLst>
              <a:ext uri="{FF2B5EF4-FFF2-40B4-BE49-F238E27FC236}">
                <a16:creationId xmlns:a16="http://schemas.microsoft.com/office/drawing/2014/main"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27">
            <a:extLst>
              <a:ext uri="{FF2B5EF4-FFF2-40B4-BE49-F238E27FC236}">
                <a16:creationId xmlns:a16="http://schemas.microsoft.com/office/drawing/2014/main"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775998045"/>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D998770-F393-4B4F-B3D4-7B26E33AAB39}"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3661803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777902433"/>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9" name="Rectangle 27">
            <a:extLst>
              <a:ext uri="{FF2B5EF4-FFF2-40B4-BE49-F238E27FC236}">
                <a16:creationId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4059065"/>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8" name="Picture Placeholder 5">
            <a:extLst>
              <a:ext uri="{FF2B5EF4-FFF2-40B4-BE49-F238E27FC236}">
                <a16:creationId xmlns:a16="http://schemas.microsoft.com/office/drawing/2014/main"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414539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6" name="Rectangle 27">
            <a:extLst>
              <a:ext uri="{FF2B5EF4-FFF2-40B4-BE49-F238E27FC236}">
                <a16:creationId xmlns:a16="http://schemas.microsoft.com/office/drawing/2014/main"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023795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44239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818672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8" name="Rectangle 14">
            <a:extLst>
              <a:ext uri="{FF2B5EF4-FFF2-40B4-BE49-F238E27FC236}">
                <a16:creationId xmlns:a16="http://schemas.microsoft.com/office/drawing/2014/main"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9" name="Picture Placeholder 2">
            <a:extLst>
              <a:ext uri="{FF2B5EF4-FFF2-40B4-BE49-F238E27FC236}">
                <a16:creationId xmlns:a16="http://schemas.microsoft.com/office/drawing/2014/main"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5" name="Rectangle 17">
            <a:extLst>
              <a:ext uri="{FF2B5EF4-FFF2-40B4-BE49-F238E27FC236}">
                <a16:creationId xmlns:a16="http://schemas.microsoft.com/office/drawing/2014/main"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6" name="Rectangle 17">
            <a:extLst>
              <a:ext uri="{FF2B5EF4-FFF2-40B4-BE49-F238E27FC236}">
                <a16:creationId xmlns:a16="http://schemas.microsoft.com/office/drawing/2014/main"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7" name="Picture Placeholder 2">
            <a:extLst>
              <a:ext uri="{FF2B5EF4-FFF2-40B4-BE49-F238E27FC236}">
                <a16:creationId xmlns:a16="http://schemas.microsoft.com/office/drawing/2014/main"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447707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19761968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pitchFamily="34" charset="0"/>
                <a:cs typeface="Arial"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94847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034919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D998770-F393-4B4F-B3D4-7B26E33AAB39}" type="datetimeFigureOut">
              <a:rPr lang="en-US" smtClean="0"/>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3773904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362812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2161994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75921649"/>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4031965"/>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63962713"/>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98815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79898485"/>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07325179"/>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28778757"/>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192280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998770-F393-4B4F-B3D4-7B26E33AAB39}" type="datetimeFigureOut">
              <a:rPr lang="en-US" smtClean="0"/>
              <a:t>7/19/2023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3993180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08163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998770-F393-4B4F-B3D4-7B26E33AAB39}" type="datetimeFigureOut">
              <a:rPr lang="en-US" smtClean="0"/>
              <a:t>7/19/2023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1892450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998770-F393-4B4F-B3D4-7B26E33AAB39}"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1396472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998770-F393-4B4F-B3D4-7B26E33AAB39}" type="datetimeFigureOut">
              <a:rPr lang="en-US" smtClean="0"/>
              <a:t>7/19/2023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416933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98770-F393-4B4F-B3D4-7B26E33AAB39}" type="datetimeFigureOut">
              <a:rPr lang="en-US" smtClean="0"/>
              <a:t>7/19/2023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733F-C1F6-44B3-B2C6-83F1FE04E706}" type="slidenum">
              <a:rPr lang="en-US" smtClean="0"/>
              <a:t>‹#›</a:t>
            </a:fld>
            <a:endParaRPr lang="en-US"/>
          </a:p>
        </p:txBody>
      </p:sp>
    </p:spTree>
    <p:extLst>
      <p:ext uri="{BB962C8B-B14F-4D97-AF65-F5344CB8AC3E}">
        <p14:creationId xmlns:p14="http://schemas.microsoft.com/office/powerpoint/2010/main" val="247290262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vi-VN" noProof="0"/>
              <a:t>Bấm để chỉnh sửa kiểu tiêu đề Bản cái</a:t>
            </a:r>
          </a:p>
        </p:txBody>
      </p:sp>
      <p:sp>
        <p:nvSpPr>
          <p:cNvPr id="3" name="Chỗ dành sẵn cho Văn bản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a:p>
            <a:pPr lvl="5" rtl="0"/>
            <a:r>
              <a:rPr lang="vi-VN" noProof="0"/>
              <a:t>Mức sáu</a:t>
            </a:r>
          </a:p>
          <a:p>
            <a:pPr lvl="6" rtl="0"/>
            <a:r>
              <a:rPr lang="vi-VN" noProof="0"/>
              <a:t>Mức bảy</a:t>
            </a:r>
          </a:p>
          <a:p>
            <a:pPr lvl="7" rtl="0"/>
            <a:r>
              <a:rPr lang="vi-VN" noProof="0"/>
              <a:t>Mức tám</a:t>
            </a:r>
          </a:p>
          <a:p>
            <a:pPr lvl="8" rtl="0"/>
            <a:r>
              <a:rPr lang="vi-VN" noProof="0"/>
              <a:t>Mức chín</a:t>
            </a:r>
          </a:p>
        </p:txBody>
      </p:sp>
      <p:sp>
        <p:nvSpPr>
          <p:cNvPr id="4" name="Chỗ dành sẵn cho Ngày tháng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B9F846-5AEB-445A-8D59-5D5072F11D50}"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19/07/2023</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grpSp>
        <p:nvGrpSpPr>
          <p:cNvPr id="15" name="Nhóm 14"/>
          <p:cNvGrpSpPr/>
          <p:nvPr/>
        </p:nvGrpSpPr>
        <p:grpSpPr>
          <a:xfrm>
            <a:off x="1103376" y="1219201"/>
            <a:ext cx="9985248" cy="84403"/>
            <a:chOff x="1073150" y="1219201"/>
            <a:chExt cx="10058400" cy="63125"/>
          </a:xfrm>
        </p:grpSpPr>
        <p:cxnSp>
          <p:nvCxnSpPr>
            <p:cNvPr id="13" name="Đường nối Thẳng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Đường nối Thẳng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856771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7018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4194264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13" Type="http://schemas.openxmlformats.org/officeDocument/2006/relationships/hyperlink" Target="https://hvdic.thivien.net/whv/%E6%B7%A1" TargetMode="External"/><Relationship Id="rId18" Type="http://schemas.openxmlformats.org/officeDocument/2006/relationships/hyperlink" Target="https://hvdic.thivien.net/whv/%E6%9C%89" TargetMode="External"/><Relationship Id="rId26" Type="http://schemas.openxmlformats.org/officeDocument/2006/relationships/hyperlink" Target="https://hvdic.thivien.net/whv/%E6%AD%B8" TargetMode="External"/><Relationship Id="rId3" Type="http://schemas.openxmlformats.org/officeDocument/2006/relationships/slideLayout" Target="../slideLayouts/slideLayout55.xml"/><Relationship Id="rId21" Type="http://schemas.openxmlformats.org/officeDocument/2006/relationships/hyperlink" Target="https://hvdic.thivien.net/whv/%E9%82%8A" TargetMode="External"/><Relationship Id="rId34" Type="http://schemas.openxmlformats.org/officeDocument/2006/relationships/hyperlink" Target="https://hvdic.thivien.net/whv/%E7%94%B0" TargetMode="External"/><Relationship Id="rId7" Type="http://schemas.openxmlformats.org/officeDocument/2006/relationships/hyperlink" Target="https://hvdic.thivien.net/whv/%E9%95%B7" TargetMode="External"/><Relationship Id="rId12" Type="http://schemas.openxmlformats.org/officeDocument/2006/relationships/hyperlink" Target="https://hvdic.thivien.net/whv/%E5%89%8D" TargetMode="External"/><Relationship Id="rId17" Type="http://schemas.openxmlformats.org/officeDocument/2006/relationships/hyperlink" Target="https://hvdic.thivien.net/whv/%E7%84%A1" TargetMode="External"/><Relationship Id="rId25" Type="http://schemas.openxmlformats.org/officeDocument/2006/relationships/hyperlink" Target="https://hvdic.thivien.net/whv/%E8%A3%A1" TargetMode="External"/><Relationship Id="rId33" Type="http://schemas.openxmlformats.org/officeDocument/2006/relationships/hyperlink" Target="https://hvdic.thivien.net/whv/%E4%B8%8B" TargetMode="External"/><Relationship Id="rId2" Type="http://schemas.openxmlformats.org/officeDocument/2006/relationships/audio" Target="../media/media1.mp3"/><Relationship Id="rId16" Type="http://schemas.openxmlformats.org/officeDocument/2006/relationships/hyperlink" Target="https://hvdic.thivien.net/whv/%E5%8D%8A" TargetMode="External"/><Relationship Id="rId20" Type="http://schemas.openxmlformats.org/officeDocument/2006/relationships/hyperlink" Target="https://hvdic.thivien.net/whv/%E9%99%BD" TargetMode="External"/><Relationship Id="rId29" Type="http://schemas.openxmlformats.org/officeDocument/2006/relationships/hyperlink" Target="https://hvdic.thivien.net/whv/%E7%99%BD" TargetMode="External"/><Relationship Id="rId1" Type="http://schemas.microsoft.com/office/2007/relationships/media" Target="../media/media1.mp3"/><Relationship Id="rId6" Type="http://schemas.openxmlformats.org/officeDocument/2006/relationships/hyperlink" Target="https://hvdic.thivien.net/whv/%E5%A4%A9" TargetMode="External"/><Relationship Id="rId11" Type="http://schemas.openxmlformats.org/officeDocument/2006/relationships/hyperlink" Target="https://hvdic.thivien.net/whv/%E5%BE%8C" TargetMode="External"/><Relationship Id="rId24" Type="http://schemas.openxmlformats.org/officeDocument/2006/relationships/hyperlink" Target="https://hvdic.thivien.net/whv/%E7%AC%9B" TargetMode="External"/><Relationship Id="rId32" Type="http://schemas.openxmlformats.org/officeDocument/2006/relationships/hyperlink" Target="https://hvdic.thivien.net/whv/%E9%A3%9B" TargetMode="External"/><Relationship Id="rId5" Type="http://schemas.openxmlformats.org/officeDocument/2006/relationships/image" Target="../media/image65.png"/><Relationship Id="rId15" Type="http://schemas.openxmlformats.org/officeDocument/2006/relationships/hyperlink" Target="https://hvdic.thivien.net/whv/%E7%85%99" TargetMode="External"/><Relationship Id="rId23" Type="http://schemas.openxmlformats.org/officeDocument/2006/relationships/hyperlink" Target="https://hvdic.thivien.net/whv/%E7%AB%A5" TargetMode="External"/><Relationship Id="rId28" Type="http://schemas.openxmlformats.org/officeDocument/2006/relationships/hyperlink" Target="https://hvdic.thivien.net/whv/%E7%9B%A1" TargetMode="External"/><Relationship Id="rId10" Type="http://schemas.openxmlformats.org/officeDocument/2006/relationships/hyperlink" Target="https://hvdic.thivien.net/whv/%E6%9D%91" TargetMode="External"/><Relationship Id="rId19" Type="http://schemas.openxmlformats.org/officeDocument/2006/relationships/hyperlink" Target="https://hvdic.thivien.net/whv/%E5%A4%95" TargetMode="External"/><Relationship Id="rId31" Type="http://schemas.openxmlformats.org/officeDocument/2006/relationships/hyperlink" Target="https://hvdic.thivien.net/whv/%E9%9B%99" TargetMode="External"/><Relationship Id="rId4" Type="http://schemas.openxmlformats.org/officeDocument/2006/relationships/notesSlide" Target="../notesSlides/notesSlide6.xml"/><Relationship Id="rId9" Type="http://schemas.openxmlformats.org/officeDocument/2006/relationships/hyperlink" Target="https://hvdic.thivien.net/whv/%E6%9C%9B" TargetMode="External"/><Relationship Id="rId14" Type="http://schemas.openxmlformats.org/officeDocument/2006/relationships/hyperlink" Target="https://hvdic.thivien.net/whv/%E4%BC%BC" TargetMode="External"/><Relationship Id="rId22" Type="http://schemas.openxmlformats.org/officeDocument/2006/relationships/hyperlink" Target="https://hvdic.thivien.net/whv/%E7%89%A7" TargetMode="External"/><Relationship Id="rId27" Type="http://schemas.openxmlformats.org/officeDocument/2006/relationships/hyperlink" Target="https://hvdic.thivien.net/whv/%E7%89%9B" TargetMode="External"/><Relationship Id="rId30" Type="http://schemas.openxmlformats.org/officeDocument/2006/relationships/hyperlink" Target="https://hvdic.thivien.net/whv/%E9%B7%BA" TargetMode="External"/><Relationship Id="rId8" Type="http://schemas.openxmlformats.org/officeDocument/2006/relationships/hyperlink" Target="https://hvdic.thivien.net/whv/%E6%99%9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png"/><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png"/><Relationship Id="rId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41"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8" Type="http://schemas.openxmlformats.org/officeDocument/2006/relationships/image" Target="../media/image30.png"/><Relationship Id="rId3" Type="http://schemas.openxmlformats.org/officeDocument/2006/relationships/image" Target="../media/image25.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png"/><Relationship Id="rId21" Type="http://schemas.openxmlformats.org/officeDocument/2006/relationships/image" Target="../media/image42.png"/><Relationship Id="rId34" Type="http://schemas.openxmlformats.org/officeDocument/2006/relationships/image" Target="../media/image55.png"/><Relationship Id="rId42" Type="http://schemas.openxmlformats.org/officeDocument/2006/relationships/image" Target="../media/image63.png"/><Relationship Id="rId7" Type="http://schemas.openxmlformats.org/officeDocument/2006/relationships/image" Target="../media/image28.png"/><Relationship Id="rId2" Type="http://schemas.openxmlformats.org/officeDocument/2006/relationships/notesSlide" Target="../notesSlides/notesSlide10.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41" Type="http://schemas.openxmlformats.org/officeDocument/2006/relationships/image" Target="../media/image62.png"/><Relationship Id="rId1" Type="http://schemas.openxmlformats.org/officeDocument/2006/relationships/slideLayout" Target="../slideLayouts/slideLayout50.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4.png"/><Relationship Id="rId8" Type="http://schemas.openxmlformats.org/officeDocument/2006/relationships/image" Target="../media/image29.png"/><Relationship Id="rId3" Type="http://schemas.openxmlformats.org/officeDocument/2006/relationships/image" Target="../media/image73.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ed Rectangle 1"/>
          <p:cNvSpPr/>
          <p:nvPr/>
        </p:nvSpPr>
        <p:spPr>
          <a:xfrm>
            <a:off x="220981" y="1620982"/>
            <a:ext cx="11635740" cy="271826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Đọc – hiểu v</a:t>
            </a:r>
            <a:r>
              <a:rPr lang="vi-VN" sz="3600" b="1">
                <a:solidFill>
                  <a:schemeClr val="tx1"/>
                </a:solidFill>
                <a:latin typeface="Times New Roman" panose="02020603050405020304" pitchFamily="18" charset="0"/>
                <a:cs typeface="Times New Roman" panose="02020603050405020304" pitchFamily="18" charset="0"/>
              </a:rPr>
              <a:t>ăn bản (</a:t>
            </a:r>
            <a:r>
              <a:rPr lang="en-US" sz="3600" b="1">
                <a:solidFill>
                  <a:schemeClr val="tx1"/>
                </a:solidFill>
                <a:latin typeface="Times New Roman" panose="02020603050405020304" pitchFamily="18" charset="0"/>
                <a:cs typeface="Times New Roman" panose="02020603050405020304" pitchFamily="18" charset="0"/>
              </a:rPr>
              <a:t>2</a:t>
            </a:r>
            <a:r>
              <a:rPr lang="vi-VN" sz="3600" b="1">
                <a:solidFill>
                  <a:schemeClr val="tx1"/>
                </a:solidFill>
                <a:latin typeface="Times New Roman" panose="02020603050405020304" pitchFamily="18" charset="0"/>
                <a:cs typeface="Times New Roman" panose="02020603050405020304" pitchFamily="18" charset="0"/>
              </a:rPr>
              <a:t>)</a:t>
            </a:r>
            <a:r>
              <a:rPr lang="en-US" sz="3600" b="1">
                <a:solidFill>
                  <a:schemeClr val="tx1"/>
                </a:solidFill>
                <a:latin typeface="Times New Roman" panose="02020603050405020304" pitchFamily="18" charset="0"/>
                <a:cs typeface="Times New Roman" panose="02020603050405020304" pitchFamily="18" charset="0"/>
              </a:rPr>
              <a:t/>
            </a:r>
            <a:br>
              <a:rPr lang="en-US" sz="3600" b="1">
                <a:solidFill>
                  <a:schemeClr val="tx1"/>
                </a:solidFill>
                <a:latin typeface="Times New Roman" panose="02020603050405020304" pitchFamily="18" charset="0"/>
                <a:cs typeface="Times New Roman" panose="02020603050405020304" pitchFamily="18" charset="0"/>
              </a:rPr>
            </a:br>
            <a:r>
              <a:rPr lang="en-US" sz="36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6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3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6560" y="585758"/>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Oval 2"/>
          <p:cNvSpPr/>
          <p:nvPr/>
        </p:nvSpPr>
        <p:spPr>
          <a:xfrm>
            <a:off x="4770120" y="1653540"/>
            <a:ext cx="3048000" cy="838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BỐ CỤC</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43000" y="2491740"/>
            <a:ext cx="9707880" cy="2438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3200">
                <a:latin typeface="Times New Roman" panose="02020603050405020304" pitchFamily="18" charset="0"/>
                <a:cs typeface="Times New Roman" panose="02020603050405020304" pitchFamily="18" charset="0"/>
              </a:rPr>
              <a:t>Về bố cục, bài thơ tứ tuyệt thường triển khai theo hướng </a:t>
            </a:r>
            <a:r>
              <a:rPr lang="vi-VN" sz="3200" b="1" smtClean="0">
                <a:solidFill>
                  <a:srgbClr val="FF0000"/>
                </a:solidFill>
                <a:latin typeface="Times New Roman" panose="02020603050405020304" pitchFamily="18" charset="0"/>
                <a:cs typeface="Times New Roman" panose="02020603050405020304" pitchFamily="18" charset="0"/>
              </a:rPr>
              <a:t>k</a:t>
            </a:r>
            <a:r>
              <a:rPr lang="en-US" sz="3200" b="1" smtClean="0">
                <a:solidFill>
                  <a:srgbClr val="FF0000"/>
                </a:solidFill>
                <a:latin typeface="Times New Roman" panose="02020603050405020304" pitchFamily="18" charset="0"/>
                <a:cs typeface="Times New Roman" panose="02020603050405020304" pitchFamily="18" charset="0"/>
              </a:rPr>
              <a:t>hởi</a:t>
            </a:r>
            <a:r>
              <a:rPr lang="en-US" sz="3200" smtClean="0">
                <a:latin typeface="Times New Roman" panose="02020603050405020304" pitchFamily="18" charset="0"/>
                <a:cs typeface="Times New Roman" panose="02020603050405020304" pitchFamily="18" charset="0"/>
              </a:rPr>
              <a:t>(</a:t>
            </a:r>
            <a:r>
              <a:rPr lang="vi-VN" sz="3200"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mở </a:t>
            </a:r>
            <a:r>
              <a:rPr lang="en-US" sz="3200">
                <a:latin typeface="Times New Roman" panose="02020603050405020304" pitchFamily="18" charset="0"/>
                <a:cs typeface="Times New Roman" panose="02020603050405020304" pitchFamily="18" charset="0"/>
              </a:rPr>
              <a:t>ý</a:t>
            </a:r>
            <a:r>
              <a:rPr lang="vi-VN" sz="3200"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cho bài </a:t>
            </a:r>
            <a:r>
              <a:rPr lang="vi-VN" sz="3200" smtClean="0">
                <a:latin typeface="Times New Roman" panose="02020603050405020304" pitchFamily="18" charset="0"/>
                <a:cs typeface="Times New Roman" panose="02020603050405020304" pitchFamily="18" charset="0"/>
              </a:rPr>
              <a:t>thơ</a:t>
            </a:r>
            <a:r>
              <a:rPr lang="en-US" sz="3200" smtClean="0">
                <a:latin typeface="Times New Roman" panose="02020603050405020304" pitchFamily="18" charset="0"/>
                <a:cs typeface="Times New Roman" panose="02020603050405020304" pitchFamily="18" charset="0"/>
              </a:rPr>
              <a:t>),</a:t>
            </a:r>
            <a:r>
              <a:rPr lang="vi-VN" sz="3200" smtClean="0">
                <a:latin typeface="Times New Roman" panose="02020603050405020304" pitchFamily="18" charset="0"/>
                <a:cs typeface="Times New Roman" panose="02020603050405020304" pitchFamily="18" charset="0"/>
              </a:rPr>
              <a:t> </a:t>
            </a:r>
            <a:r>
              <a:rPr lang="vi-VN" sz="3200" b="1" smtClean="0">
                <a:solidFill>
                  <a:srgbClr val="FF0000"/>
                </a:solidFill>
                <a:latin typeface="Times New Roman" panose="02020603050405020304" pitchFamily="18" charset="0"/>
                <a:cs typeface="Times New Roman" panose="02020603050405020304" pitchFamily="18" charset="0"/>
              </a:rPr>
              <a:t>thừa</a:t>
            </a:r>
            <a:r>
              <a:rPr lang="en-US" sz="3200" smtClean="0">
                <a:latin typeface="Times New Roman" panose="02020603050405020304" pitchFamily="18" charset="0"/>
                <a:cs typeface="Times New Roman" panose="02020603050405020304" pitchFamily="18" charset="0"/>
              </a:rPr>
              <a:t>(</a:t>
            </a:r>
            <a:r>
              <a:rPr lang="vi-VN" sz="3200"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tiếp nối phát triển </a:t>
            </a:r>
            <a:r>
              <a:rPr lang="en-US" sz="3200">
                <a:latin typeface="Times New Roman" panose="02020603050405020304" pitchFamily="18" charset="0"/>
                <a:cs typeface="Times New Roman" panose="02020603050405020304" pitchFamily="18" charset="0"/>
              </a:rPr>
              <a:t>ý</a:t>
            </a:r>
            <a:r>
              <a:rPr lang="vi-VN" sz="3200" smtClean="0">
                <a:latin typeface="Times New Roman" panose="02020603050405020304" pitchFamily="18" charset="0"/>
                <a:cs typeface="Times New Roman" panose="02020603050405020304" pitchFamily="18" charset="0"/>
              </a:rPr>
              <a:t> thơ</a:t>
            </a:r>
            <a:r>
              <a:rPr lang="en-US" sz="3200" smtClean="0">
                <a:latin typeface="Times New Roman" panose="02020603050405020304" pitchFamily="18" charset="0"/>
                <a:cs typeface="Times New Roman" panose="02020603050405020304" pitchFamily="18" charset="0"/>
              </a:rPr>
              <a:t>), </a:t>
            </a:r>
            <a:r>
              <a:rPr lang="vi-VN" sz="3200" b="1" smtClean="0">
                <a:solidFill>
                  <a:srgbClr val="FF0000"/>
                </a:solidFill>
                <a:latin typeface="Times New Roman" panose="02020603050405020304" pitchFamily="18" charset="0"/>
                <a:cs typeface="Times New Roman" panose="02020603050405020304" pitchFamily="18" charset="0"/>
              </a:rPr>
              <a:t>chuyển </a:t>
            </a:r>
            <a:r>
              <a:rPr lang="en-US" sz="3200" smtClean="0">
                <a:latin typeface="Times New Roman" panose="02020603050405020304" pitchFamily="18" charset="0"/>
                <a:cs typeface="Times New Roman" panose="02020603050405020304" pitchFamily="18" charset="0"/>
              </a:rPr>
              <a:t>(</a:t>
            </a:r>
            <a:r>
              <a:rPr lang="vi-VN" sz="3200" smtClean="0">
                <a:latin typeface="Times New Roman" panose="02020603050405020304" pitchFamily="18" charset="0"/>
                <a:cs typeface="Times New Roman" panose="02020603050405020304" pitchFamily="18" charset="0"/>
              </a:rPr>
              <a:t>chuyển </a:t>
            </a:r>
            <a:r>
              <a:rPr lang="vi-VN" sz="3200">
                <a:latin typeface="Times New Roman" panose="02020603050405020304" pitchFamily="18" charset="0"/>
                <a:cs typeface="Times New Roman" panose="02020603050405020304" pitchFamily="18" charset="0"/>
              </a:rPr>
              <a:t>hướng </a:t>
            </a:r>
            <a:r>
              <a:rPr lang="en-US" sz="3200">
                <a:latin typeface="Times New Roman" panose="02020603050405020304" pitchFamily="18" charset="0"/>
                <a:cs typeface="Times New Roman" panose="02020603050405020304" pitchFamily="18" charset="0"/>
              </a:rPr>
              <a:t>ý</a:t>
            </a:r>
            <a:r>
              <a:rPr lang="vi-VN" sz="3200" smtClean="0">
                <a:latin typeface="Times New Roman" panose="02020603050405020304" pitchFamily="18" charset="0"/>
                <a:cs typeface="Times New Roman" panose="02020603050405020304" pitchFamily="18" charset="0"/>
              </a:rPr>
              <a:t> thơ</a:t>
            </a:r>
            <a:r>
              <a:rPr lang="en-US" sz="3200" smtClean="0">
                <a:latin typeface="Times New Roman" panose="02020603050405020304" pitchFamily="18" charset="0"/>
                <a:cs typeface="Times New Roman" panose="02020603050405020304" pitchFamily="18" charset="0"/>
              </a:rPr>
              <a:t>),</a:t>
            </a:r>
            <a:r>
              <a:rPr lang="vi-VN" sz="3200" smtClean="0">
                <a:latin typeface="Times New Roman" panose="02020603050405020304" pitchFamily="18" charset="0"/>
                <a:cs typeface="Times New Roman" panose="02020603050405020304" pitchFamily="18" charset="0"/>
              </a:rPr>
              <a:t> </a:t>
            </a:r>
            <a:r>
              <a:rPr lang="vi-VN" sz="3200" b="1" smtClean="0">
                <a:solidFill>
                  <a:srgbClr val="FF0000"/>
                </a:solidFill>
                <a:latin typeface="Times New Roman" panose="02020603050405020304" pitchFamily="18" charset="0"/>
                <a:cs typeface="Times New Roman" panose="02020603050405020304" pitchFamily="18" charset="0"/>
              </a:rPr>
              <a:t>hợp</a:t>
            </a:r>
            <a:r>
              <a:rPr lang="en-US" sz="3200" smtClean="0">
                <a:latin typeface="Times New Roman" panose="02020603050405020304" pitchFamily="18" charset="0"/>
                <a:cs typeface="Times New Roman" panose="02020603050405020304" pitchFamily="18" charset="0"/>
              </a:rPr>
              <a:t>(</a:t>
            </a:r>
            <a:r>
              <a:rPr lang="vi-VN" sz="3200" smtClean="0">
                <a:latin typeface="Times New Roman" panose="02020603050405020304" pitchFamily="18" charset="0"/>
                <a:cs typeface="Times New Roman" panose="02020603050405020304" pitchFamily="18" charset="0"/>
              </a:rPr>
              <a:t> th</a:t>
            </a:r>
            <a:r>
              <a:rPr lang="en-US" sz="3200" smtClean="0">
                <a:latin typeface="Times New Roman" panose="02020603050405020304" pitchFamily="18" charset="0"/>
                <a:cs typeface="Times New Roman" panose="02020603050405020304" pitchFamily="18" charset="0"/>
              </a:rPr>
              <a:t>âu</a:t>
            </a:r>
            <a:r>
              <a:rPr lang="vi-VN" sz="3200"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tóm </a:t>
            </a:r>
            <a:r>
              <a:rPr lang="en-US" sz="3200">
                <a:latin typeface="Times New Roman" panose="02020603050405020304" pitchFamily="18" charset="0"/>
                <a:cs typeface="Times New Roman" panose="02020603050405020304" pitchFamily="18" charset="0"/>
              </a:rPr>
              <a:t>ý</a:t>
            </a:r>
            <a:r>
              <a:rPr lang="vi-VN" sz="3200"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tứ của toàn </a:t>
            </a:r>
            <a:r>
              <a:rPr lang="vi-VN" sz="3200" smtClean="0">
                <a:latin typeface="Times New Roman" panose="02020603050405020304" pitchFamily="18" charset="0"/>
                <a:cs typeface="Times New Roman" panose="02020603050405020304" pitchFamily="18" charset="0"/>
              </a:rPr>
              <a:t>bài</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7752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6560" y="585758"/>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Oval 2"/>
          <p:cNvSpPr/>
          <p:nvPr/>
        </p:nvSpPr>
        <p:spPr>
          <a:xfrm>
            <a:off x="4770120" y="1653540"/>
            <a:ext cx="3048000" cy="838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NIÊM</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43000" y="2491740"/>
            <a:ext cx="9707880" cy="2438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fr-FR" sz="3200">
                <a:latin typeface="Times New Roman" panose="02020603050405020304" pitchFamily="18" charset="0"/>
                <a:cs typeface="Times New Roman" panose="02020603050405020304" pitchFamily="18" charset="0"/>
              </a:rPr>
              <a:t>Trong bài thơ tứ tuyệt các câu 1-4, 2-3 niêm với nhau, chữ thứ hai của các cặp câu này phải cùng niêm với nhau tức là cùng thanh điệu( cùng bằng hoặc cùng trắc)</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75163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6560" y="585758"/>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Oval 2"/>
          <p:cNvSpPr/>
          <p:nvPr/>
        </p:nvSpPr>
        <p:spPr>
          <a:xfrm>
            <a:off x="4770120" y="1653540"/>
            <a:ext cx="3048000" cy="838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LUẬT</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43000" y="2491740"/>
            <a:ext cx="9707880" cy="3017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Bài thơ tứ tuyệt vẫn tuân thủ luật bằng trắc như với thơ thất ngôn bát cú, chữ thứ hai của câu thơ thứ nhất thuộc thanh bằng thì bài thơ thuộc luật bằng và ngược lại, nếu thuộc thanh trắc thì bài thơ thuộc luật trắc. Các chữ thứ 2,4,6 phải đan xen thanh điệu với </a:t>
            </a:r>
            <a:r>
              <a:rPr lang="en-US" sz="3200" smtClean="0">
                <a:latin typeface="Times New Roman" panose="02020603050405020304" pitchFamily="18" charset="0"/>
                <a:cs typeface="Times New Roman" panose="02020603050405020304" pitchFamily="18" charset="0"/>
              </a:rPr>
              <a:t>nhau.</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026234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6560" y="585758"/>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Oval 2"/>
          <p:cNvSpPr/>
          <p:nvPr/>
        </p:nvSpPr>
        <p:spPr>
          <a:xfrm>
            <a:off x="4792980" y="1653540"/>
            <a:ext cx="3627120" cy="838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VẦN &amp; </a:t>
            </a:r>
            <a:r>
              <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NHỊP</a:t>
            </a:r>
            <a:endParaRPr lang="en-US" altLang="en-US" sz="16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43000" y="2491740"/>
            <a:ext cx="9707880" cy="1943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defTabSz="914400" eaLnBrk="0" fontAlgn="base" hangingPunct="0">
              <a:spcBef>
                <a:spcPct val="0"/>
              </a:spcBef>
              <a:spcAft>
                <a:spcPct val="0"/>
              </a:spcAft>
            </a:pPr>
            <a:endPar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thơ tứ tuyệt gieo vần ở cuối các câu 1,2,4</a:t>
            </a:r>
            <a:endParaRPr lang="en-US" altLang="en-US" sz="3200">
              <a:solidFill>
                <a:schemeClr val="tx1"/>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 thơ thất ngôn tứ tuyệt ngắt nhịp 4/3</a:t>
            </a:r>
            <a:endParaRPr lang="en-US" altLang="en-US" sz="3200">
              <a:solidFill>
                <a:schemeClr val="tx1"/>
              </a:solidFill>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sz="3200">
                <a:latin typeface="Times New Roman" panose="02020603050405020304" pitchFamily="18" charset="0"/>
                <a:cs typeface="Times New Roman" panose="02020603050405020304" pitchFamily="18" charset="0"/>
              </a:rPr>
              <a:t>Bài thơ ngũ ngôn tứ tuyệt ngắt nhịp 2/3</a:t>
            </a:r>
          </a:p>
          <a:p>
            <a:pPr lvl="0" defTabSz="914400" eaLnBrk="0" fontAlgn="base" hangingPunct="0">
              <a:spcBef>
                <a:spcPct val="0"/>
              </a:spcBef>
              <a:spcAft>
                <a:spcPct val="0"/>
              </a:spcAft>
            </a:pPr>
            <a:endParaRPr lang="en-US" altLang="en-US" sz="4400">
              <a:solidFill>
                <a:schemeClr val="tx1"/>
              </a:solidFill>
              <a:latin typeface="Arial" panose="020B0604020202020204" pitchFamily="34" charset="0"/>
            </a:endParaRPr>
          </a:p>
        </p:txBody>
      </p:sp>
      <p:sp>
        <p:nvSpPr>
          <p:cNvPr id="6" name="Rectangle 5" descr="blob:file:///ede1a62a-8d58-4937-834f-f24d6130ae5b"/>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19318716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7360" y="815340"/>
            <a:ext cx="9090660" cy="1200329"/>
          </a:xfrm>
          <a:prstGeom prst="rect">
            <a:avLst/>
          </a:prstGeom>
          <a:noFill/>
        </p:spPr>
        <p:txBody>
          <a:bodyPr wrap="square" rtlCol="0">
            <a:spAutoFit/>
          </a:bodyPr>
          <a:lstStyle/>
          <a:p>
            <a:pPr algn="ctr"/>
            <a:r>
              <a:rPr lang="nl-NL" sz="3600" b="1">
                <a:latin typeface="Times New Roman" panose="02020603050405020304" pitchFamily="18" charset="0"/>
                <a:cs typeface="Times New Roman" panose="02020603050405020304" pitchFamily="18" charset="0"/>
              </a:rPr>
              <a:t>SƠ ĐỒ BÀI THƠ </a:t>
            </a:r>
            <a:r>
              <a:rPr lang="nl-NL" sz="3600" b="1" smtClean="0">
                <a:latin typeface="Times New Roman" panose="02020603050405020304" pitchFamily="18" charset="0"/>
                <a:cs typeface="Times New Roman" panose="02020603050405020304" pitchFamily="18" charset="0"/>
              </a:rPr>
              <a:t>TỨ TUYỆT THEO </a:t>
            </a:r>
            <a:r>
              <a:rPr lang="nl-NL" sz="3600" b="1">
                <a:latin typeface="Times New Roman" panose="02020603050405020304" pitchFamily="18" charset="0"/>
                <a:cs typeface="Times New Roman" panose="02020603050405020304" pitchFamily="18" charset="0"/>
              </a:rPr>
              <a:t>LUẬT </a:t>
            </a:r>
            <a:r>
              <a:rPr lang="nl-NL" sz="3600" b="1" smtClean="0">
                <a:latin typeface="Times New Roman" panose="02020603050405020304" pitchFamily="18" charset="0"/>
                <a:cs typeface="Times New Roman" panose="02020603050405020304" pitchFamily="18" charset="0"/>
              </a:rPr>
              <a:t>BẰNG</a:t>
            </a:r>
            <a:endParaRPr lang="en-US" sz="36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86630652"/>
              </p:ext>
            </p:extLst>
          </p:nvPr>
        </p:nvGraphicFramePr>
        <p:xfrm>
          <a:off x="975358" y="2760821"/>
          <a:ext cx="10637521" cy="2609215"/>
        </p:xfrm>
        <a:graphic>
          <a:graphicData uri="http://schemas.openxmlformats.org/drawingml/2006/table">
            <a:tbl>
              <a:tblPr firstRow="1" firstCol="1" bandRow="1">
                <a:tableStyleId>{5C22544A-7EE6-4342-B048-85BDC9FD1C3A}</a:tableStyleId>
              </a:tblPr>
              <a:tblGrid>
                <a:gridCol w="1535116">
                  <a:extLst>
                    <a:ext uri="{9D8B030D-6E8A-4147-A177-3AD203B41FA5}">
                      <a16:colId xmlns:a16="http://schemas.microsoft.com/office/drawing/2014/main" val="3936559731"/>
                    </a:ext>
                  </a:extLst>
                </a:gridCol>
                <a:gridCol w="4515166">
                  <a:extLst>
                    <a:ext uri="{9D8B030D-6E8A-4147-A177-3AD203B41FA5}">
                      <a16:colId xmlns:a16="http://schemas.microsoft.com/office/drawing/2014/main" val="3505461257"/>
                    </a:ext>
                  </a:extLst>
                </a:gridCol>
                <a:gridCol w="2453640">
                  <a:extLst>
                    <a:ext uri="{9D8B030D-6E8A-4147-A177-3AD203B41FA5}">
                      <a16:colId xmlns:a16="http://schemas.microsoft.com/office/drawing/2014/main" val="3698915356"/>
                    </a:ext>
                  </a:extLst>
                </a:gridCol>
                <a:gridCol w="2133599">
                  <a:extLst>
                    <a:ext uri="{9D8B030D-6E8A-4147-A177-3AD203B41FA5}">
                      <a16:colId xmlns:a16="http://schemas.microsoft.com/office/drawing/2014/main" val="771399167"/>
                    </a:ext>
                  </a:extLst>
                </a:gridCol>
              </a:tblGrid>
              <a:tr h="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CÂU</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Luật bằng trắc</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Niêm</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Vần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3037970512"/>
                  </a:ext>
                </a:extLst>
              </a:tr>
              <a:tr h="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1</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 </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B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T </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Câu 1 &amp; 4</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10860890"/>
                  </a:ext>
                </a:extLst>
              </a:tr>
              <a:tr h="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2</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 </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T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rowSpan="2">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Câu 2&amp;3</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901164439"/>
                  </a:ext>
                </a:extLst>
              </a:tr>
              <a:tr h="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3</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 </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B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T</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vMerge="1">
                  <a:txBody>
                    <a:bodyPr/>
                    <a:lstStyle/>
                    <a:p>
                      <a:endParaRPr lang="en-US"/>
                    </a:p>
                  </a:txBody>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734170224"/>
                  </a:ext>
                </a:extLst>
              </a:tr>
              <a:tr h="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4</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 </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B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Câu 1 &amp; 4</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859128534"/>
                  </a:ext>
                </a:extLst>
              </a:tr>
            </a:tbl>
          </a:graphicData>
        </a:graphic>
      </p:graphicFrame>
    </p:spTree>
    <p:extLst>
      <p:ext uri="{BB962C8B-B14F-4D97-AF65-F5344CB8AC3E}">
        <p14:creationId xmlns:p14="http://schemas.microsoft.com/office/powerpoint/2010/main" val="283144719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52700" y="335280"/>
            <a:ext cx="8221980" cy="6324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Cách đọc hiểu một bài thơ </a:t>
            </a:r>
            <a:r>
              <a:rPr lang="en-US" sz="2800" smtClean="0">
                <a:latin typeface="Times New Roman" panose="02020603050405020304" pitchFamily="18" charset="0"/>
                <a:cs typeface="Times New Roman" panose="02020603050405020304" pitchFamily="18" charset="0"/>
              </a:rPr>
              <a:t>Đường </a:t>
            </a:r>
            <a:r>
              <a:rPr lang="en-US" sz="2800">
                <a:latin typeface="Times New Roman" panose="02020603050405020304" pitchFamily="18" charset="0"/>
                <a:cs typeface="Times New Roman" panose="02020603050405020304" pitchFamily="18" charset="0"/>
              </a:rPr>
              <a:t>Luật</a:t>
            </a:r>
          </a:p>
        </p:txBody>
      </p:sp>
      <p:sp>
        <p:nvSpPr>
          <p:cNvPr id="3" name="Right Arrow 2"/>
          <p:cNvSpPr/>
          <p:nvPr/>
        </p:nvSpPr>
        <p:spPr>
          <a:xfrm>
            <a:off x="4838700" y="1249680"/>
            <a:ext cx="2072640" cy="792480"/>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Văn bản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906780" y="2152650"/>
            <a:ext cx="2880360" cy="480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Đặc điểm thể loại</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768340" y="2152650"/>
            <a:ext cx="3802380" cy="480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Đặc điểm nội dung</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15340" y="3032760"/>
            <a:ext cx="2971800" cy="188214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smtClean="0">
                <a:latin typeface="Times New Roman" panose="02020603050405020304" pitchFamily="18" charset="0"/>
                <a:cs typeface="Times New Roman" panose="02020603050405020304" pitchFamily="18" charset="0"/>
              </a:rPr>
              <a:t>Xác định:</a:t>
            </a:r>
          </a:p>
          <a:p>
            <a:r>
              <a:rPr lang="en-US" sz="2400" smtClean="0">
                <a:latin typeface="Times New Roman" panose="02020603050405020304" pitchFamily="18" charset="0"/>
                <a:cs typeface="Times New Roman" panose="02020603050405020304" pitchFamily="18" charset="0"/>
              </a:rPr>
              <a:t>+ Niêm-luật</a:t>
            </a:r>
          </a:p>
          <a:p>
            <a:r>
              <a:rPr lang="en-US" sz="2400" smtClean="0">
                <a:latin typeface="Times New Roman" panose="02020603050405020304" pitchFamily="18" charset="0"/>
                <a:cs typeface="Times New Roman" panose="02020603050405020304" pitchFamily="18" charset="0"/>
              </a:rPr>
              <a:t>+ Vần- nhịp</a:t>
            </a:r>
          </a:p>
          <a:p>
            <a:r>
              <a:rPr lang="en-US" sz="2400" smtClean="0">
                <a:latin typeface="Times New Roman" panose="02020603050405020304" pitchFamily="18" charset="0"/>
                <a:cs typeface="Times New Roman" panose="02020603050405020304" pitchFamily="18" charset="0"/>
              </a:rPr>
              <a:t>+ Đối</a:t>
            </a:r>
          </a:p>
          <a:p>
            <a:r>
              <a:rPr lang="en-US" sz="2400" smtClean="0">
                <a:latin typeface="Times New Roman" panose="02020603050405020304" pitchFamily="18" charset="0"/>
                <a:cs typeface="Times New Roman" panose="02020603050405020304" pitchFamily="18" charset="0"/>
              </a:rPr>
              <a:t>+ Bố cục bài thơ</a:t>
            </a:r>
            <a:endParaRPr lang="en-US" sz="2400">
              <a:latin typeface="Times New Roman" panose="02020603050405020304" pitchFamily="18" charset="0"/>
              <a:cs typeface="Times New Roman" panose="02020603050405020304" pitchFamily="18" charset="0"/>
            </a:endParaRPr>
          </a:p>
        </p:txBody>
      </p:sp>
      <p:sp>
        <p:nvSpPr>
          <p:cNvPr id="7" name="Rounded Rectangle 6"/>
          <p:cNvSpPr/>
          <p:nvPr/>
        </p:nvSpPr>
        <p:spPr>
          <a:xfrm>
            <a:off x="4282440" y="3032760"/>
            <a:ext cx="7810500" cy="35737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2400">
                <a:latin typeface="Times New Roman" panose="02020603050405020304" pitchFamily="18" charset="0"/>
                <a:cs typeface="Times New Roman" panose="02020603050405020304" pitchFamily="18" charset="0"/>
              </a:rPr>
              <a:t>Phân tích, cảm nhận nội dung bài thơ theo bố cục đã xác định. </a:t>
            </a:r>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Yếu </a:t>
            </a:r>
            <a:r>
              <a:rPr lang="vi-VN" sz="2400">
                <a:latin typeface="Times New Roman" panose="02020603050405020304" pitchFamily="18" charset="0"/>
                <a:cs typeface="Times New Roman" panose="02020603050405020304" pitchFamily="18" charset="0"/>
              </a:rPr>
              <a:t>tố hình thức </a:t>
            </a:r>
            <a:r>
              <a:rPr lang="en-US" sz="240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hình </a:t>
            </a:r>
            <a:r>
              <a:rPr lang="vi-VN" sz="2400">
                <a:latin typeface="Times New Roman" panose="02020603050405020304" pitchFamily="18" charset="0"/>
                <a:cs typeface="Times New Roman" panose="02020603050405020304" pitchFamily="18" charset="0"/>
              </a:rPr>
              <a:t>ảnh thơ, ngôn ngữ thơ, các biện pháp nghệ </a:t>
            </a:r>
            <a:r>
              <a:rPr lang="vi-VN" sz="2400" smtClean="0">
                <a:latin typeface="Times New Roman" panose="02020603050405020304" pitchFamily="18" charset="0"/>
                <a:cs typeface="Times New Roman" panose="02020603050405020304" pitchFamily="18" charset="0"/>
              </a:rPr>
              <a:t>thuật</a:t>
            </a:r>
            <a:r>
              <a:rPr lang="en-US" sz="2400" smtClean="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Yếu tố nội dung </a:t>
            </a:r>
            <a:r>
              <a:rPr lang="en-US" sz="2400" smtClean="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đặc </a:t>
            </a:r>
            <a:r>
              <a:rPr lang="vi-VN" sz="2400">
                <a:latin typeface="Times New Roman" panose="02020603050405020304" pitchFamily="18" charset="0"/>
                <a:cs typeface="Times New Roman" panose="02020603050405020304" pitchFamily="18" charset="0"/>
              </a:rPr>
              <a:t>điểm của đối tượng, cảm xúc của nhà </a:t>
            </a:r>
            <a:r>
              <a:rPr lang="vi-VN" sz="2400" smtClean="0">
                <a:latin typeface="Times New Roman" panose="02020603050405020304" pitchFamily="18" charset="0"/>
                <a:cs typeface="Times New Roman" panose="02020603050405020304" pitchFamily="18" charset="0"/>
              </a:rPr>
              <a:t>thơ</a:t>
            </a:r>
            <a:r>
              <a:rPr lang="en-US" sz="2400" smtClean="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a:t>
            </a:r>
          </a:p>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Chú </a:t>
            </a:r>
            <a:r>
              <a:rPr lang="vi-VN" sz="2400">
                <a:latin typeface="Times New Roman" panose="02020603050405020304" pitchFamily="18" charset="0"/>
                <a:cs typeface="Times New Roman" panose="02020603050405020304" pitchFamily="18" charset="0"/>
              </a:rPr>
              <a:t>ý khai thác mối tương quan giữa cảnh và </a:t>
            </a:r>
            <a:r>
              <a:rPr lang="vi-VN" sz="2400" smtClean="0">
                <a:latin typeface="Times New Roman" panose="02020603050405020304" pitchFamily="18" charset="0"/>
                <a:cs typeface="Times New Roman" panose="02020603050405020304" pitchFamily="18" charset="0"/>
              </a:rPr>
              <a:t>tình</a:t>
            </a:r>
            <a:r>
              <a:rPr lang="en-US" sz="2400" smtClean="0">
                <a:latin typeface="Times New Roman" panose="02020603050405020304" pitchFamily="18" charset="0"/>
                <a:cs typeface="Times New Roman" panose="02020603050405020304" pitchFamily="18" charset="0"/>
              </a:rPr>
              <a:t>, thời gian và không gian,</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quá khứ và hiện </a:t>
            </a:r>
            <a:r>
              <a:rPr lang="vi-VN" sz="2400" smtClean="0">
                <a:latin typeface="Times New Roman" panose="02020603050405020304" pitchFamily="18" charset="0"/>
                <a:cs typeface="Times New Roman" panose="02020603050405020304" pitchFamily="18" charset="0"/>
              </a:rPr>
              <a:t>tại</a:t>
            </a:r>
            <a:r>
              <a:rPr lang="en-US" sz="2400" smtClean="0">
                <a:latin typeface="Times New Roman" panose="02020603050405020304" pitchFamily="18" charset="0"/>
                <a:cs typeface="Times New Roman" panose="02020603050405020304" pitchFamily="18" charset="0"/>
              </a:rPr>
              <a:t>, hữu hạn và vô hạn.</a:t>
            </a:r>
            <a:endParaRPr lang="en-US" sz="2400">
              <a:latin typeface="Times New Roman" panose="02020603050405020304" pitchFamily="18" charset="0"/>
              <a:cs typeface="Times New Roman" panose="02020603050405020304" pitchFamily="18" charset="0"/>
            </a:endParaRPr>
          </a:p>
        </p:txBody>
      </p:sp>
      <p:sp>
        <p:nvSpPr>
          <p:cNvPr id="8" name="Rounded Rectangle 7"/>
          <p:cNvSpPr/>
          <p:nvPr/>
        </p:nvSpPr>
        <p:spPr>
          <a:xfrm>
            <a:off x="655320" y="5314950"/>
            <a:ext cx="2834640" cy="11696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smtClean="0">
                <a:latin typeface="Times New Roman" panose="02020603050405020304" pitchFamily="18" charset="0"/>
                <a:cs typeface="Times New Roman" panose="02020603050405020304" pitchFamily="18" charset="0"/>
              </a:rPr>
              <a:t>Xác định đề tài- chủ đề</a:t>
            </a:r>
            <a:endParaRPr lang="en-US" sz="2400">
              <a:latin typeface="Times New Roman" panose="02020603050405020304" pitchFamily="18" charset="0"/>
              <a:cs typeface="Times New Roman" panose="02020603050405020304" pitchFamily="18" charset="0"/>
            </a:endParaRPr>
          </a:p>
        </p:txBody>
      </p:sp>
      <p:sp>
        <p:nvSpPr>
          <p:cNvPr id="9" name="Right Arrow 8"/>
          <p:cNvSpPr/>
          <p:nvPr/>
        </p:nvSpPr>
        <p:spPr>
          <a:xfrm>
            <a:off x="3787140" y="2301240"/>
            <a:ext cx="1981200" cy="2286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7353300" y="2632710"/>
            <a:ext cx="316230" cy="400050"/>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1874520" y="2632710"/>
            <a:ext cx="426720" cy="400050"/>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3489960" y="5730240"/>
            <a:ext cx="792480" cy="525780"/>
          </a:xfrm>
          <a:prstGeom prst="lef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201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anim calcmode="lin" valueType="num">
                                      <p:cBhvr>
                                        <p:cTn id="33" dur="2000" fill="hold"/>
                                        <p:tgtEl>
                                          <p:spTgt spid="5"/>
                                        </p:tgtEl>
                                        <p:attrNameLst>
                                          <p:attrName>ppt_w</p:attrName>
                                        </p:attrNameLst>
                                      </p:cBhvr>
                                      <p:tavLst>
                                        <p:tav tm="0" fmla="#ppt_w*sin(2.5*pi*$)">
                                          <p:val>
                                            <p:fltVal val="0"/>
                                          </p:val>
                                        </p:tav>
                                        <p:tav tm="100000">
                                          <p:val>
                                            <p:fltVal val="1"/>
                                          </p:val>
                                        </p:tav>
                                      </p:tavLst>
                                    </p:anim>
                                    <p:anim calcmode="lin" valueType="num">
                                      <p:cBhvr>
                                        <p:cTn id="3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anim calcmode="lin" valueType="num">
                                      <p:cBhvr>
                                        <p:cTn id="40" dur="2000" fill="hold"/>
                                        <p:tgtEl>
                                          <p:spTgt spid="10"/>
                                        </p:tgtEl>
                                        <p:attrNameLst>
                                          <p:attrName>ppt_w</p:attrName>
                                        </p:attrNameLst>
                                      </p:cBhvr>
                                      <p:tavLst>
                                        <p:tav tm="0" fmla="#ppt_w*sin(2.5*pi*$)">
                                          <p:val>
                                            <p:fltVal val="0"/>
                                          </p:val>
                                        </p:tav>
                                        <p:tav tm="100000">
                                          <p:val>
                                            <p:fltVal val="1"/>
                                          </p:val>
                                        </p:tav>
                                      </p:tavLst>
                                    </p:anim>
                                    <p:anim calcmode="lin" valueType="num">
                                      <p:cBhvr>
                                        <p:cTn id="4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anim calcmode="lin" valueType="num">
                                      <p:cBhvr>
                                        <p:cTn id="47" dur="2000" fill="hold"/>
                                        <p:tgtEl>
                                          <p:spTgt spid="7"/>
                                        </p:tgtEl>
                                        <p:attrNameLst>
                                          <p:attrName>ppt_w</p:attrName>
                                        </p:attrNameLst>
                                      </p:cBhvr>
                                      <p:tavLst>
                                        <p:tav tm="0" fmla="#ppt_w*sin(2.5*pi*$)">
                                          <p:val>
                                            <p:fltVal val="0"/>
                                          </p:val>
                                        </p:tav>
                                        <p:tav tm="100000">
                                          <p:val>
                                            <p:fltVal val="1"/>
                                          </p:val>
                                        </p:tav>
                                      </p:tavLst>
                                    </p:anim>
                                    <p:anim calcmode="lin" valueType="num">
                                      <p:cBhvr>
                                        <p:cTn id="48"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80">
                                          <p:stCondLst>
                                            <p:cond delay="0"/>
                                          </p:stCondLst>
                                        </p:cTn>
                                        <p:tgtEl>
                                          <p:spTgt spid="12"/>
                                        </p:tgtEl>
                                      </p:cBhvr>
                                    </p:animEffect>
                                    <p:anim calcmode="lin" valueType="num">
                                      <p:cBhvr>
                                        <p:cTn id="5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9" dur="26">
                                          <p:stCondLst>
                                            <p:cond delay="650"/>
                                          </p:stCondLst>
                                        </p:cTn>
                                        <p:tgtEl>
                                          <p:spTgt spid="12"/>
                                        </p:tgtEl>
                                      </p:cBhvr>
                                      <p:to x="100000" y="60000"/>
                                    </p:animScale>
                                    <p:animScale>
                                      <p:cBhvr>
                                        <p:cTn id="60" dur="166" decel="50000">
                                          <p:stCondLst>
                                            <p:cond delay="676"/>
                                          </p:stCondLst>
                                        </p:cTn>
                                        <p:tgtEl>
                                          <p:spTgt spid="12"/>
                                        </p:tgtEl>
                                      </p:cBhvr>
                                      <p:to x="100000" y="100000"/>
                                    </p:animScale>
                                    <p:animScale>
                                      <p:cBhvr>
                                        <p:cTn id="61" dur="26">
                                          <p:stCondLst>
                                            <p:cond delay="1312"/>
                                          </p:stCondLst>
                                        </p:cTn>
                                        <p:tgtEl>
                                          <p:spTgt spid="12"/>
                                        </p:tgtEl>
                                      </p:cBhvr>
                                      <p:to x="100000" y="80000"/>
                                    </p:animScale>
                                    <p:animScale>
                                      <p:cBhvr>
                                        <p:cTn id="62" dur="166" decel="50000">
                                          <p:stCondLst>
                                            <p:cond delay="1338"/>
                                          </p:stCondLst>
                                        </p:cTn>
                                        <p:tgtEl>
                                          <p:spTgt spid="12"/>
                                        </p:tgtEl>
                                      </p:cBhvr>
                                      <p:to x="100000" y="100000"/>
                                    </p:animScale>
                                    <p:animScale>
                                      <p:cBhvr>
                                        <p:cTn id="63" dur="26">
                                          <p:stCondLst>
                                            <p:cond delay="1642"/>
                                          </p:stCondLst>
                                        </p:cTn>
                                        <p:tgtEl>
                                          <p:spTgt spid="12"/>
                                        </p:tgtEl>
                                      </p:cBhvr>
                                      <p:to x="100000" y="90000"/>
                                    </p:animScale>
                                    <p:animScale>
                                      <p:cBhvr>
                                        <p:cTn id="64" dur="166" decel="50000">
                                          <p:stCondLst>
                                            <p:cond delay="1668"/>
                                          </p:stCondLst>
                                        </p:cTn>
                                        <p:tgtEl>
                                          <p:spTgt spid="12"/>
                                        </p:tgtEl>
                                      </p:cBhvr>
                                      <p:to x="100000" y="100000"/>
                                    </p:animScale>
                                    <p:animScale>
                                      <p:cBhvr>
                                        <p:cTn id="65" dur="26">
                                          <p:stCondLst>
                                            <p:cond delay="1808"/>
                                          </p:stCondLst>
                                        </p:cTn>
                                        <p:tgtEl>
                                          <p:spTgt spid="12"/>
                                        </p:tgtEl>
                                      </p:cBhvr>
                                      <p:to x="100000" y="95000"/>
                                    </p:animScale>
                                    <p:animScale>
                                      <p:cBhvr>
                                        <p:cTn id="66" dur="166" decel="50000">
                                          <p:stCondLst>
                                            <p:cond delay="1834"/>
                                          </p:stCondLst>
                                        </p:cTn>
                                        <p:tgtEl>
                                          <p:spTgt spid="12"/>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157942"/>
            <a:ext cx="11185467" cy="10474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Đọc – hiểu v</a:t>
            </a:r>
            <a:r>
              <a:rPr lang="vi-VN" sz="3200" b="1">
                <a:solidFill>
                  <a:schemeClr val="tx1"/>
                </a:solidFill>
                <a:latin typeface="Times New Roman" panose="02020603050405020304" pitchFamily="18" charset="0"/>
                <a:cs typeface="Times New Roman" panose="02020603050405020304" pitchFamily="18" charset="0"/>
              </a:rPr>
              <a:t>ăn bản (</a:t>
            </a:r>
            <a:r>
              <a:rPr lang="en-US" sz="3200" b="1">
                <a:solidFill>
                  <a:schemeClr val="tx1"/>
                </a:solidFill>
                <a:latin typeface="Times New Roman" panose="02020603050405020304" pitchFamily="18" charset="0"/>
                <a:cs typeface="Times New Roman" panose="02020603050405020304" pitchFamily="18" charset="0"/>
              </a:rPr>
              <a:t>2</a:t>
            </a:r>
            <a:r>
              <a:rPr lang="vi-VN" sz="3200" b="1">
                <a:solidFill>
                  <a:schemeClr val="tx1"/>
                </a:solidFill>
                <a:latin typeface="Times New Roman" panose="02020603050405020304" pitchFamily="18" charset="0"/>
                <a:cs typeface="Times New Roman" panose="02020603050405020304" pitchFamily="18" charset="0"/>
              </a:rPr>
              <a:t>)</a:t>
            </a:r>
            <a:r>
              <a:rPr lang="en-US" sz="3200" b="1">
                <a:solidFill>
                  <a:schemeClr val="tx1"/>
                </a:solidFill>
                <a:latin typeface="Times New Roman" panose="02020603050405020304" pitchFamily="18" charset="0"/>
                <a:cs typeface="Times New Roman" panose="02020603050405020304" pitchFamily="18" charset="0"/>
              </a:rPr>
              <a:t/>
            </a:r>
            <a:br>
              <a:rPr lang="en-US" sz="3200" b="1">
                <a:solidFill>
                  <a:schemeClr val="tx1"/>
                </a:solidFill>
                <a:latin typeface="Times New Roman" panose="02020603050405020304" pitchFamily="18" charset="0"/>
                <a:cs typeface="Times New Roman" panose="02020603050405020304" pitchFamily="18" charset="0"/>
              </a:rPr>
            </a:br>
            <a:r>
              <a:rPr lang="en-US" sz="32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EA278526-4C74-B970-5FA7-2D4F747F3840}"/>
              </a:ext>
            </a:extLst>
          </p:cNvPr>
          <p:cNvCxnSpPr>
            <a:cxnSpLocks/>
          </p:cNvCxnSpPr>
          <p:nvPr/>
        </p:nvCxnSpPr>
        <p:spPr>
          <a:xfrm flipH="1">
            <a:off x="5981007" y="1205345"/>
            <a:ext cx="1" cy="5345084"/>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8393" y="1447800"/>
            <a:ext cx="5234247" cy="1569660"/>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I. ĐỌC – TÌM HIỂU CHUNG</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261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曲目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909780" y="-609600"/>
            <a:ext cx="609600" cy="609600"/>
          </a:xfrm>
          <a:prstGeom prst="rect">
            <a:avLst/>
          </a:prstGeom>
        </p:spPr>
      </p:pic>
      <p:graphicFrame>
        <p:nvGraphicFramePr>
          <p:cNvPr id="57" name="Table 56"/>
          <p:cNvGraphicFramePr>
            <a:graphicFrameLocks noGrp="1"/>
          </p:cNvGraphicFramePr>
          <p:nvPr/>
        </p:nvGraphicFramePr>
        <p:xfrm>
          <a:off x="553284" y="1666687"/>
          <a:ext cx="3996422" cy="3362517"/>
        </p:xfrm>
        <a:graphic>
          <a:graphicData uri="http://schemas.openxmlformats.org/drawingml/2006/table">
            <a:tbl>
              <a:tblPr/>
              <a:tblGrid>
                <a:gridCol w="3996422">
                  <a:extLst>
                    <a:ext uri="{9D8B030D-6E8A-4147-A177-3AD203B41FA5}">
                      <a16:colId xmlns:a16="http://schemas.microsoft.com/office/drawing/2014/main" val="20000"/>
                    </a:ext>
                  </a:extLst>
                </a:gridCol>
              </a:tblGrid>
              <a:tr h="3362517">
                <a:tc>
                  <a:txBody>
                    <a:bodyPr/>
                    <a:lstStyle/>
                    <a:p>
                      <a:pPr algn="ctr" fontAlgn="t"/>
                      <a:r>
                        <a:rPr lang="ja-JP" altLang="en-US" sz="4000" b="1" u="none" strike="noStrike" smtClean="0">
                          <a:solidFill>
                            <a:srgbClr val="444444"/>
                          </a:solidFill>
                          <a:latin typeface="DFKai-SB"/>
                          <a:hlinkClick r:id="rId6"/>
                        </a:rPr>
                        <a:t>天</a:t>
                      </a:r>
                      <a:r>
                        <a:rPr lang="ja-JP" altLang="en-US" sz="4000" b="1" u="none" strike="noStrike">
                          <a:solidFill>
                            <a:srgbClr val="444444"/>
                          </a:solidFill>
                          <a:latin typeface="DFKai-SB"/>
                          <a:hlinkClick r:id="rId7"/>
                        </a:rPr>
                        <a:t>長</a:t>
                      </a:r>
                      <a:r>
                        <a:rPr lang="ja-JP" altLang="en-US" sz="4000" b="1" u="none" strike="noStrike">
                          <a:solidFill>
                            <a:srgbClr val="444444"/>
                          </a:solidFill>
                          <a:latin typeface="DFKai-SB"/>
                          <a:hlinkClick r:id="rId8"/>
                        </a:rPr>
                        <a:t>晚</a:t>
                      </a:r>
                      <a:r>
                        <a:rPr lang="ja-JP" altLang="en-US" sz="4000" b="1" u="none" strike="noStrike">
                          <a:solidFill>
                            <a:srgbClr val="444444"/>
                          </a:solidFill>
                          <a:latin typeface="DFKai-SB"/>
                          <a:hlinkClick r:id="rId9"/>
                        </a:rPr>
                        <a:t>望</a:t>
                      </a:r>
                      <a:r>
                        <a:rPr lang="ja-JP" altLang="en-US" sz="4000" b="0">
                          <a:solidFill>
                            <a:srgbClr val="444444"/>
                          </a:solidFill>
                          <a:latin typeface="Roboto Slab"/>
                        </a:rPr>
                        <a:t>  </a:t>
                      </a:r>
                    </a:p>
                    <a:p>
                      <a:pPr fontAlgn="t"/>
                      <a:r>
                        <a:rPr lang="ja-JP" altLang="en-US" sz="4000" u="none" strike="noStrike">
                          <a:latin typeface="DFKai-SB"/>
                          <a:hlinkClick r:id="rId10"/>
                        </a:rPr>
                        <a:t>村</a:t>
                      </a:r>
                      <a:r>
                        <a:rPr lang="ja-JP" altLang="en-US" sz="4000" u="none" strike="noStrike">
                          <a:latin typeface="DFKai-SB"/>
                          <a:hlinkClick r:id="rId11"/>
                        </a:rPr>
                        <a:t>後</a:t>
                      </a:r>
                      <a:r>
                        <a:rPr lang="ja-JP" altLang="en-US" sz="4000" u="none" strike="noStrike">
                          <a:latin typeface="DFKai-SB"/>
                          <a:hlinkClick r:id="rId10"/>
                        </a:rPr>
                        <a:t>村</a:t>
                      </a:r>
                      <a:r>
                        <a:rPr lang="ja-JP" altLang="en-US" sz="4000" u="none" strike="noStrike">
                          <a:latin typeface="DFKai-SB"/>
                          <a:hlinkClick r:id="rId12"/>
                        </a:rPr>
                        <a:t>前</a:t>
                      </a:r>
                      <a:r>
                        <a:rPr lang="ja-JP" altLang="en-US" sz="4000" u="none" strike="noStrike">
                          <a:latin typeface="DFKai-SB"/>
                          <a:hlinkClick r:id="rId13"/>
                        </a:rPr>
                        <a:t>淡</a:t>
                      </a:r>
                      <a:r>
                        <a:rPr lang="ja-JP" altLang="en-US" sz="4000" u="none" strike="noStrike">
                          <a:latin typeface="DFKai-SB"/>
                          <a:hlinkClick r:id="rId14"/>
                        </a:rPr>
                        <a:t>似</a:t>
                      </a:r>
                      <a:r>
                        <a:rPr lang="ja-JP" altLang="en-US" sz="4000" u="none" strike="noStrike">
                          <a:latin typeface="DFKai-SB"/>
                          <a:hlinkClick r:id="rId15"/>
                        </a:rPr>
                        <a:t>煙</a:t>
                      </a:r>
                      <a:r>
                        <a:rPr lang="ja-JP" altLang="en-US" sz="4000" u="none">
                          <a:latin typeface="DFKai-SB"/>
                        </a:rPr>
                        <a:t>，</a:t>
                      </a:r>
                      <a:br>
                        <a:rPr lang="ja-JP" altLang="en-US" sz="4000" u="none">
                          <a:latin typeface="DFKai-SB"/>
                        </a:rPr>
                      </a:br>
                      <a:r>
                        <a:rPr lang="ja-JP" altLang="en-US" sz="4000" u="none" strike="noStrike">
                          <a:latin typeface="DFKai-SB"/>
                          <a:hlinkClick r:id="rId16"/>
                        </a:rPr>
                        <a:t>半</a:t>
                      </a:r>
                      <a:r>
                        <a:rPr lang="ja-JP" altLang="en-US" sz="4000" u="none" strike="noStrike">
                          <a:latin typeface="DFKai-SB"/>
                          <a:hlinkClick r:id="rId17"/>
                        </a:rPr>
                        <a:t>無</a:t>
                      </a:r>
                      <a:r>
                        <a:rPr lang="ja-JP" altLang="en-US" sz="4000" u="none" strike="noStrike">
                          <a:latin typeface="DFKai-SB"/>
                          <a:hlinkClick r:id="rId16"/>
                        </a:rPr>
                        <a:t>半</a:t>
                      </a:r>
                      <a:r>
                        <a:rPr lang="ja-JP" altLang="en-US" sz="4000" u="none" strike="noStrike">
                          <a:latin typeface="DFKai-SB"/>
                          <a:hlinkClick r:id="rId18"/>
                        </a:rPr>
                        <a:t>有</a:t>
                      </a:r>
                      <a:r>
                        <a:rPr lang="ja-JP" altLang="en-US" sz="4000" u="none" strike="noStrike">
                          <a:latin typeface="DFKai-SB"/>
                          <a:hlinkClick r:id="rId19"/>
                        </a:rPr>
                        <a:t>夕</a:t>
                      </a:r>
                      <a:r>
                        <a:rPr lang="ja-JP" altLang="en-US" sz="4000" u="none" strike="noStrike">
                          <a:latin typeface="DFKai-SB"/>
                          <a:hlinkClick r:id="rId20"/>
                        </a:rPr>
                        <a:t>陽</a:t>
                      </a:r>
                      <a:r>
                        <a:rPr lang="ja-JP" altLang="en-US" sz="4000" u="none" strike="noStrike">
                          <a:latin typeface="DFKai-SB"/>
                          <a:hlinkClick r:id="rId21"/>
                        </a:rPr>
                        <a:t>邊</a:t>
                      </a:r>
                      <a:r>
                        <a:rPr lang="ja-JP" altLang="en-US" sz="4000" u="none">
                          <a:latin typeface="DFKai-SB"/>
                        </a:rPr>
                        <a:t>。</a:t>
                      </a:r>
                      <a:br>
                        <a:rPr lang="ja-JP" altLang="en-US" sz="4000" u="none">
                          <a:latin typeface="DFKai-SB"/>
                        </a:rPr>
                      </a:br>
                      <a:r>
                        <a:rPr lang="ja-JP" altLang="en-US" sz="4000" u="none" strike="noStrike">
                          <a:latin typeface="DFKai-SB"/>
                          <a:hlinkClick r:id="rId22"/>
                        </a:rPr>
                        <a:t>牧</a:t>
                      </a:r>
                      <a:r>
                        <a:rPr lang="ja-JP" altLang="en-US" sz="4000" u="none" strike="noStrike">
                          <a:latin typeface="DFKai-SB"/>
                          <a:hlinkClick r:id="rId23"/>
                        </a:rPr>
                        <a:t>童</a:t>
                      </a:r>
                      <a:r>
                        <a:rPr lang="ja-JP" altLang="en-US" sz="4000" u="none" strike="noStrike">
                          <a:latin typeface="DFKai-SB"/>
                          <a:hlinkClick r:id="rId24"/>
                        </a:rPr>
                        <a:t>笛</a:t>
                      </a:r>
                      <a:r>
                        <a:rPr lang="ja-JP" altLang="en-US" sz="4000" u="none" strike="noStrike">
                          <a:latin typeface="DFKai-SB"/>
                          <a:hlinkClick r:id="rId25"/>
                        </a:rPr>
                        <a:t>裡</a:t>
                      </a:r>
                      <a:r>
                        <a:rPr lang="ja-JP" altLang="en-US" sz="4000" u="none" strike="noStrike">
                          <a:latin typeface="DFKai-SB"/>
                          <a:hlinkClick r:id="rId26"/>
                        </a:rPr>
                        <a:t>歸</a:t>
                      </a:r>
                      <a:r>
                        <a:rPr lang="ja-JP" altLang="en-US" sz="4000" u="none" strike="noStrike">
                          <a:latin typeface="DFKai-SB"/>
                          <a:hlinkClick r:id="rId27"/>
                        </a:rPr>
                        <a:t>牛</a:t>
                      </a:r>
                      <a:r>
                        <a:rPr lang="ja-JP" altLang="en-US" sz="4000" u="none" strike="noStrike">
                          <a:latin typeface="DFKai-SB"/>
                          <a:hlinkClick r:id="rId28"/>
                        </a:rPr>
                        <a:t>盡</a:t>
                      </a:r>
                      <a:r>
                        <a:rPr lang="ja-JP" altLang="en-US" sz="4000" u="none">
                          <a:latin typeface="DFKai-SB"/>
                        </a:rPr>
                        <a:t>，</a:t>
                      </a:r>
                      <a:br>
                        <a:rPr lang="ja-JP" altLang="en-US" sz="4000" u="none">
                          <a:latin typeface="DFKai-SB"/>
                        </a:rPr>
                      </a:br>
                      <a:r>
                        <a:rPr lang="ja-JP" altLang="en-US" sz="4000" u="none" strike="noStrike">
                          <a:latin typeface="DFKai-SB"/>
                          <a:hlinkClick r:id="rId29"/>
                        </a:rPr>
                        <a:t>白</a:t>
                      </a:r>
                      <a:r>
                        <a:rPr lang="ja-JP" altLang="en-US" sz="4000" u="none" strike="noStrike">
                          <a:latin typeface="DFKai-SB"/>
                          <a:hlinkClick r:id="rId30"/>
                        </a:rPr>
                        <a:t>鷺</a:t>
                      </a:r>
                      <a:r>
                        <a:rPr lang="ja-JP" altLang="en-US" sz="4000" u="none" strike="noStrike">
                          <a:latin typeface="DFKai-SB"/>
                          <a:hlinkClick r:id="rId31"/>
                        </a:rPr>
                        <a:t>雙雙</a:t>
                      </a:r>
                      <a:r>
                        <a:rPr lang="ja-JP" altLang="en-US" sz="4000" u="none" strike="noStrike">
                          <a:latin typeface="DFKai-SB"/>
                          <a:hlinkClick r:id="rId32"/>
                        </a:rPr>
                        <a:t>飛</a:t>
                      </a:r>
                      <a:r>
                        <a:rPr lang="ja-JP" altLang="en-US" sz="4000" u="none" strike="noStrike">
                          <a:latin typeface="DFKai-SB"/>
                          <a:hlinkClick r:id="rId33"/>
                        </a:rPr>
                        <a:t>下</a:t>
                      </a:r>
                      <a:r>
                        <a:rPr lang="ja-JP" altLang="en-US" sz="4000" u="none" strike="noStrike">
                          <a:latin typeface="DFKai-SB"/>
                          <a:hlinkClick r:id="rId34"/>
                        </a:rPr>
                        <a:t>田</a:t>
                      </a:r>
                      <a:r>
                        <a:rPr lang="ja-JP" altLang="en-US" sz="4000" u="none">
                          <a:latin typeface="DFKai-SB"/>
                        </a:rPr>
                        <a:t>。</a:t>
                      </a:r>
                    </a:p>
                  </a:txBody>
                  <a:tcPr marL="55863" marR="58190" marT="27931" marB="27931">
                    <a:lnL>
                      <a:noFill/>
                    </a:lnL>
                    <a:lnR>
                      <a:noFill/>
                    </a:lnR>
                    <a:lnT>
                      <a:noFill/>
                    </a:lnT>
                    <a:lnB>
                      <a:noFill/>
                    </a:lnB>
                    <a:solidFill>
                      <a:srgbClr val="FCFCFC"/>
                    </a:solidFill>
                  </a:tcPr>
                </a:tc>
                <a:extLst>
                  <a:ext uri="{0D108BD9-81ED-4DB2-BD59-A6C34878D82A}">
                    <a16:rowId xmlns:a16="http://schemas.microsoft.com/office/drawing/2014/main" val="10000"/>
                  </a:ext>
                </a:extLst>
              </a:tr>
            </a:tbl>
          </a:graphicData>
        </a:graphic>
      </p:graphicFrame>
      <p:sp>
        <p:nvSpPr>
          <p:cNvPr id="58" name="Rectangle 57"/>
          <p:cNvSpPr/>
          <p:nvPr/>
        </p:nvSpPr>
        <p:spPr>
          <a:xfrm>
            <a:off x="5754029" y="359731"/>
            <a:ext cx="5843239" cy="2677656"/>
          </a:xfrm>
          <a:prstGeom prst="rect">
            <a:avLst/>
          </a:prstGeom>
        </p:spPr>
        <p:txBody>
          <a:bodyPr wrap="square">
            <a:spAutoFit/>
          </a:bodyPr>
          <a:lstStyle/>
          <a:p>
            <a:r>
              <a:rPr lang="en-US" sz="2800" b="1" dirty="0" err="1" smtClean="0">
                <a:latin typeface="Times New Roman" pitchFamily="18" charset="0"/>
                <a:cs typeface="Times New Roman" pitchFamily="18" charset="0"/>
              </a:rPr>
              <a:t>Phiên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âm</a:t>
            </a:r>
            <a:endParaRPr lang="en-US" sz="2800" b="1" dirty="0" smtClean="0">
              <a:latin typeface="Times New Roman" pitchFamily="18" charset="0"/>
              <a:cs typeface="Times New Roman" pitchFamily="18" charset="0"/>
            </a:endParaRPr>
          </a:p>
          <a:p>
            <a:pPr algn="ctr"/>
            <a:r>
              <a:rPr lang="vi-VN" sz="2800" b="1" i="1" dirty="0" smtClean="0">
                <a:latin typeface="Times New Roman" pitchFamily="18" charset="0"/>
                <a:cs typeface="Times New Roman" pitchFamily="18" charset="0"/>
              </a:rPr>
              <a:t>Thiên Trường vãn vọng</a:t>
            </a:r>
            <a:endParaRPr lang="vi-VN" sz="2800" i="1" dirty="0" smtClean="0">
              <a:latin typeface="Times New Roman" pitchFamily="18" charset="0"/>
              <a:cs typeface="Times New Roman" pitchFamily="18" charset="0"/>
            </a:endParaRPr>
          </a:p>
          <a:p>
            <a:r>
              <a:rPr lang="vi-VN" sz="2800" i="1" dirty="0" smtClean="0">
                <a:latin typeface="Times New Roman" pitchFamily="18" charset="0"/>
                <a:cs typeface="Times New Roman" pitchFamily="18" charset="0"/>
              </a:rPr>
              <a:t>Thôn hậu, thôn tiền đạm tự yên,</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Bán vô, bán hữu tịch dương biên.</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Mục đồng địch lý quy ngưu tận,</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Bạch lộ song song phi há điền.</a:t>
            </a:r>
            <a:endParaRPr lang="vi-VN" sz="2800" i="1" dirty="0">
              <a:latin typeface="Times New Roman" pitchFamily="18" charset="0"/>
              <a:cs typeface="Times New Roman" pitchFamily="18" charset="0"/>
            </a:endParaRPr>
          </a:p>
        </p:txBody>
      </p:sp>
      <p:sp>
        <p:nvSpPr>
          <p:cNvPr id="59" name="Rectangle 58"/>
          <p:cNvSpPr/>
          <p:nvPr/>
        </p:nvSpPr>
        <p:spPr>
          <a:xfrm>
            <a:off x="5207619" y="3582434"/>
            <a:ext cx="7237142" cy="2246769"/>
          </a:xfrm>
          <a:prstGeom prst="rect">
            <a:avLst/>
          </a:prstGeom>
        </p:spPr>
        <p:txBody>
          <a:bodyPr wrap="square">
            <a:spAutoFit/>
          </a:bodyPr>
          <a:lstStyle/>
          <a:p>
            <a:r>
              <a:rPr lang="vi-VN" sz="2800" b="1" dirty="0" smtClean="0">
                <a:latin typeface="Times New Roman" pitchFamily="18" charset="0"/>
                <a:cs typeface="Times New Roman" pitchFamily="18" charset="0"/>
              </a:rPr>
              <a:t>Dịch nghĩa</a:t>
            </a:r>
            <a:endParaRPr lang="vi-VN" sz="2800" dirty="0" smtClean="0">
              <a:latin typeface="Times New Roman" pitchFamily="18" charset="0"/>
              <a:cs typeface="Times New Roman" pitchFamily="18" charset="0"/>
            </a:endParaRPr>
          </a:p>
          <a:p>
            <a:r>
              <a:rPr lang="vi-VN" sz="2800" i="1" dirty="0" smtClean="0">
                <a:latin typeface="Times New Roman" pitchFamily="18" charset="0"/>
                <a:cs typeface="Times New Roman" pitchFamily="18" charset="0"/>
              </a:rPr>
              <a:t>Trước thôn, sau thôn, khí trời mờ nhạt như khói,</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Bóng chiều tà nửa không, nửa có.</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Trẻ chăn trâu thổi sáo dẫn trâu về hết,</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Từng hàng cò trắng bay xuống ruộng.</a:t>
            </a:r>
            <a:endParaRPr lang="vi-VN" sz="2800" i="1" dirty="0">
              <a:latin typeface="Times New Roman" pitchFamily="18" charset="0"/>
              <a:cs typeface="Times New Roman" pitchFamily="18" charset="0"/>
            </a:endParaRPr>
          </a:p>
        </p:txBody>
      </p:sp>
    </p:spTree>
    <p:extLst>
      <p:ext uri="{BB962C8B-B14F-4D97-AF65-F5344CB8AC3E}">
        <p14:creationId xmlns:p14="http://schemas.microsoft.com/office/powerpoint/2010/main" val="3432157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heel(4)">
                                      <p:cBhvr>
                                        <p:cTn id="11" dur="20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Horizontal)">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barn(inHorizontal)">
                                      <p:cBhvr>
                                        <p:cTn id="2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30">
                <p:cTn id="22" fill="hold" display="0">
                  <p:stCondLst>
                    <p:cond delay="indefinite"/>
                  </p:stCondLst>
                  <p:endCondLst>
                    <p:cond evt="onStopAudio" delay="0">
                      <p:tgtEl>
                        <p:sldTgt/>
                      </p:tgtEl>
                    </p:cond>
                  </p:endCondLst>
                </p:cTn>
                <p:tgtEl>
                  <p:spTgt spid="11"/>
                </p:tgtEl>
              </p:cMediaNode>
            </p:audio>
          </p:childTnLst>
        </p:cTn>
      </p:par>
    </p:tnLst>
    <p:bldLst>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528060" y="609600"/>
            <a:ext cx="4114800" cy="153162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smtClean="0">
              <a:latin typeface="Times New Roman" panose="02020603050405020304" pitchFamily="18" charset="0"/>
              <a:cs typeface="Times New Roman" panose="02020603050405020304" pitchFamily="18" charset="0"/>
            </a:endParaRPr>
          </a:p>
          <a:p>
            <a:pPr algn="ctr"/>
            <a:r>
              <a:rPr lang="en-US" sz="3200" b="1" smtClean="0">
                <a:latin typeface="Times New Roman" panose="02020603050405020304" pitchFamily="18" charset="0"/>
                <a:cs typeface="Times New Roman" panose="02020603050405020304" pitchFamily="18" charset="0"/>
              </a:rPr>
              <a:t>Đọc </a:t>
            </a:r>
            <a:r>
              <a:rPr lang="en-US" sz="3200" b="1">
                <a:latin typeface="Times New Roman" panose="02020603050405020304" pitchFamily="18" charset="0"/>
                <a:cs typeface="Times New Roman" panose="02020603050405020304" pitchFamily="18" charset="0"/>
              </a:rPr>
              <a:t>sao cho hay:</a:t>
            </a:r>
            <a:endParaRPr lang="en-US" sz="3200">
              <a:latin typeface="Times New Roman" panose="02020603050405020304" pitchFamily="18" charset="0"/>
              <a:cs typeface="Times New Roman" panose="02020603050405020304" pitchFamily="18" charset="0"/>
            </a:endParaRPr>
          </a:p>
          <a:p>
            <a:pPr algn="ctr"/>
            <a:r>
              <a:rPr lang="en-US" sz="3200">
                <a:latin typeface="Times New Roman" panose="02020603050405020304" pitchFamily="18" charset="0"/>
                <a:cs typeface="Times New Roman" panose="02020603050405020304" pitchFamily="18" charset="0"/>
              </a:rPr>
              <a:t> </a:t>
            </a:r>
          </a:p>
        </p:txBody>
      </p:sp>
      <p:sp>
        <p:nvSpPr>
          <p:cNvPr id="3" name="Rounded Rectangle 2"/>
          <p:cNvSpPr/>
          <p:nvPr/>
        </p:nvSpPr>
        <p:spPr>
          <a:xfrm>
            <a:off x="731520" y="2270760"/>
            <a:ext cx="11209020" cy="381762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 Đọc bản phiên âm để cảm nhận âm điệu của nguyên bản bài thơ (viết bằng chữ hán)- Đọc phần dịch nghĩa để hiểu đúng hiểu sát nghĩa của các từ ngữ, câu thơ. </a:t>
            </a:r>
          </a:p>
          <a:p>
            <a:r>
              <a:rPr lang="en-US" sz="2800">
                <a:solidFill>
                  <a:schemeClr val="tx1"/>
                </a:solidFill>
                <a:latin typeface="Times New Roman" panose="02020603050405020304" pitchFamily="18" charset="0"/>
                <a:cs typeface="Times New Roman" panose="02020603050405020304" pitchFamily="18" charset="0"/>
              </a:rPr>
              <a:t>- Đọc phần dịch thơ (bản dịch của ngô Tất Tố ) để đối chiếu với bản phiên âm xem lời thơ dịch đã chuyển tải hết rõ và đúng với nguyên bản chưa. </a:t>
            </a:r>
          </a:p>
          <a:p>
            <a:r>
              <a:rPr lang="en-US" sz="2800">
                <a:solidFill>
                  <a:schemeClr val="tx1"/>
                </a:solidFill>
                <a:latin typeface="Times New Roman" panose="02020603050405020304" pitchFamily="18" charset="0"/>
                <a:cs typeface="Times New Roman" panose="02020603050405020304" pitchFamily="18" charset="0"/>
              </a:rPr>
              <a:t>- Đọc lại một lần nữa bản phiên âm, dừng ngắt đúng nhịp, theo mạch cảm xúc</a:t>
            </a:r>
            <a:r>
              <a:rPr lang="en-US"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của nhà thơ, để cảm nhận trọn vẹn cái hay của bài thơ.</a:t>
            </a:r>
          </a:p>
        </p:txBody>
      </p:sp>
    </p:spTree>
    <p:extLst>
      <p:ext uri="{BB962C8B-B14F-4D97-AF65-F5344CB8AC3E}">
        <p14:creationId xmlns:p14="http://schemas.microsoft.com/office/powerpoint/2010/main" val="390784732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9280" y="996434"/>
            <a:ext cx="8161020" cy="584775"/>
          </a:xfrm>
          <a:prstGeom prst="rect">
            <a:avLst/>
          </a:prstGeom>
        </p:spPr>
        <p:txBody>
          <a:bodyPr wrap="square">
            <a:spAutoFit/>
          </a:bodyPr>
          <a:lstStyle/>
          <a:p>
            <a:pPr>
              <a:spcAft>
                <a:spcPts val="0"/>
              </a:spcAft>
            </a:pPr>
            <a:r>
              <a:rPr lang="vi-VN" sz="3200">
                <a:solidFill>
                  <a:srgbClr val="000000"/>
                </a:solidFill>
                <a:latin typeface="Times New Roman" panose="02020603050405020304" pitchFamily="18" charset="0"/>
                <a:ea typeface="Times New Roman" panose="02020603050405020304" pitchFamily="18" charset="0"/>
              </a:rPr>
              <a:t>PHIẾU HỌC TẬP SỐ </a:t>
            </a:r>
            <a:r>
              <a:rPr lang="en-US" sz="3200">
                <a:solidFill>
                  <a:srgbClr val="000000"/>
                </a:solidFill>
                <a:latin typeface="Times New Roman" panose="02020603050405020304" pitchFamily="18" charset="0"/>
                <a:ea typeface="Times New Roman" panose="02020603050405020304" pitchFamily="18" charset="0"/>
              </a:rPr>
              <a:t>2</a:t>
            </a:r>
            <a:r>
              <a:rPr lang="vi-VN" sz="3200">
                <a:solidFill>
                  <a:srgbClr val="000000"/>
                </a:solidFill>
                <a:latin typeface="Times New Roman" panose="02020603050405020304" pitchFamily="18" charset="0"/>
                <a:ea typeface="Times New Roman" panose="02020603050405020304" pitchFamily="18" charset="0"/>
              </a:rPr>
              <a:t>: </a:t>
            </a:r>
            <a:r>
              <a:rPr lang="vi-VN" sz="3200" b="1">
                <a:solidFill>
                  <a:srgbClr val="000000"/>
                </a:solidFill>
                <a:latin typeface="Times New Roman" panose="02020603050405020304" pitchFamily="18" charset="0"/>
                <a:ea typeface="Times New Roman" panose="02020603050405020304" pitchFamily="18" charset="0"/>
              </a:rPr>
              <a:t>TÌM HIỂU CHUNG</a:t>
            </a:r>
            <a:endParaRPr lang="en-US" sz="320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nvGraphicFramePr>
        <p:xfrm>
          <a:off x="2179320" y="1898808"/>
          <a:ext cx="7833360" cy="2087372"/>
        </p:xfrm>
        <a:graphic>
          <a:graphicData uri="http://schemas.openxmlformats.org/drawingml/2006/table">
            <a:tbl>
              <a:tblPr firstRow="1" firstCol="1" bandRow="1">
                <a:tableStyleId>{5C22544A-7EE6-4342-B048-85BDC9FD1C3A}</a:tableStyleId>
              </a:tblPr>
              <a:tblGrid>
                <a:gridCol w="3389665">
                  <a:extLst>
                    <a:ext uri="{9D8B030D-6E8A-4147-A177-3AD203B41FA5}">
                      <a16:colId xmlns:a16="http://schemas.microsoft.com/office/drawing/2014/main" val="2260582731"/>
                    </a:ext>
                  </a:extLst>
                </a:gridCol>
                <a:gridCol w="4443695">
                  <a:extLst>
                    <a:ext uri="{9D8B030D-6E8A-4147-A177-3AD203B41FA5}">
                      <a16:colId xmlns:a16="http://schemas.microsoft.com/office/drawing/2014/main" val="2352992924"/>
                    </a:ext>
                  </a:extLst>
                </a:gridCol>
              </a:tblGrid>
              <a:tr h="0">
                <a:tc gridSpan="2">
                  <a:txBody>
                    <a:bodyPr/>
                    <a:lstStyle/>
                    <a:p>
                      <a:pPr algn="just">
                        <a:lnSpc>
                          <a:spcPct val="107000"/>
                        </a:lnSpc>
                        <a:spcAft>
                          <a:spcPts val="0"/>
                        </a:spcAft>
                      </a:pPr>
                      <a:r>
                        <a:rPr lang="en-US" sz="3200" kern="1200" spc="-20">
                          <a:solidFill>
                            <a:schemeClr val="tx1"/>
                          </a:solidFill>
                          <a:effectLst/>
                          <a:latin typeface="Times New Roman" panose="02020603050405020304" pitchFamily="18" charset="0"/>
                          <a:cs typeface="Times New Roman" panose="02020603050405020304" pitchFamily="18" charset="0"/>
                        </a:rPr>
                        <a:t>Văn bản: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885527670"/>
                  </a:ext>
                </a:extLst>
              </a:tr>
              <a:tr h="0">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Tác giả</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582177585"/>
                  </a:ext>
                </a:extLst>
              </a:tr>
              <a:tr h="0">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Xuất xứ</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690116064"/>
                  </a:ext>
                </a:extLst>
              </a:tr>
              <a:tr h="0">
                <a:tc>
                  <a:txBody>
                    <a:bodyPr/>
                    <a:lstStyle/>
                    <a:p>
                      <a:pPr algn="just">
                        <a:spcAft>
                          <a:spcPts val="0"/>
                        </a:spcAft>
                      </a:pPr>
                      <a:r>
                        <a:rPr lang="en-US" sz="3200" kern="1200" spc="-20">
                          <a:solidFill>
                            <a:schemeClr val="tx1"/>
                          </a:solidFill>
                          <a:effectLst/>
                          <a:latin typeface="Times New Roman" panose="02020603050405020304" pitchFamily="18" charset="0"/>
                          <a:cs typeface="Times New Roman" panose="02020603050405020304" pitchFamily="18" charset="0"/>
                        </a:rPr>
                        <a:t>Thể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47454955"/>
                  </a:ext>
                </a:extLst>
              </a:tr>
            </a:tbl>
          </a:graphicData>
        </a:graphic>
      </p:graphicFrame>
    </p:spTree>
    <p:extLst>
      <p:ext uri="{BB962C8B-B14F-4D97-AF65-F5344CB8AC3E}">
        <p14:creationId xmlns:p14="http://schemas.microsoft.com/office/powerpoint/2010/main" val="64972402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9738" y="388938"/>
            <a:ext cx="11314112" cy="6080125"/>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45" name="组合 44"/>
          <p:cNvGrpSpPr>
            <a:grpSpLocks/>
          </p:cNvGrpSpPr>
          <p:nvPr/>
        </p:nvGrpSpPr>
        <p:grpSpPr bwMode="auto">
          <a:xfrm rot="5400000">
            <a:off x="3359944" y="-1634331"/>
            <a:ext cx="6081712" cy="9753600"/>
            <a:chOff x="927701" y="1006877"/>
            <a:chExt cx="4022133" cy="4514871"/>
          </a:xfrm>
        </p:grpSpPr>
        <p:pic>
          <p:nvPicPr>
            <p:cNvPr id="4121"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1429" y="1255234"/>
              <a:ext cx="1463043" cy="1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图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627" y="4223820"/>
              <a:ext cx="1052920" cy="110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图片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0213" y="1889069"/>
              <a:ext cx="1425177" cy="129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图片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12414" y="2825761"/>
              <a:ext cx="1073043" cy="12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图片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63864" y="4378207"/>
              <a:ext cx="1437296" cy="114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图片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32940" y="1006877"/>
              <a:ext cx="1577400" cy="164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图片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49333" y="3178284"/>
              <a:ext cx="1237788" cy="11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8" name="图片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7701" y="3759677"/>
              <a:ext cx="831647" cy="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9" name="图片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36816" y="2695640"/>
              <a:ext cx="1102963" cy="97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图片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79640" y="1580697"/>
              <a:ext cx="908634" cy="85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1" name="图片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59743" y="4011395"/>
              <a:ext cx="931916" cy="109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2" name="图片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565357" y="3555442"/>
              <a:ext cx="1038084" cy="110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3" name="图片 2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24355" y="2780546"/>
              <a:ext cx="725479" cy="100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4" name="图片 2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440329" y="4417409"/>
              <a:ext cx="867036" cy="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5" name="图片 2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882246" y="4369887"/>
              <a:ext cx="790359" cy="9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 name="图片 2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622605" y="2502283"/>
              <a:ext cx="778562" cy="67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7" name="图片 2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33196" y="3673193"/>
              <a:ext cx="790359" cy="77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图片 2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244631" y="2178456"/>
              <a:ext cx="1029434" cy="93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图片 28"/>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913108" y="1618343"/>
              <a:ext cx="1751766" cy="150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图片 29"/>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rot="5400000">
              <a:off x="1043252" y="1876109"/>
              <a:ext cx="3739759" cy="30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文本框 45"/>
          <p:cNvSpPr txBox="1">
            <a:spLocks noChangeArrowheads="1"/>
          </p:cNvSpPr>
          <p:nvPr/>
        </p:nvSpPr>
        <p:spPr bwMode="auto">
          <a:xfrm>
            <a:off x="3238500" y="2894013"/>
            <a:ext cx="55387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5500"/>
              </a:lnSpc>
              <a:spcBef>
                <a:spcPct val="0"/>
              </a:spcBef>
              <a:buFontTx/>
              <a:buNone/>
            </a:pPr>
            <a:r>
              <a:rPr lang="en-US" altLang="zh-CN" sz="6600" b="1">
                <a:solidFill>
                  <a:srgbClr val="0677B7"/>
                </a:solidFill>
                <a:latin typeface="Times New Roman" panose="02020603050405020304" pitchFamily="18" charset="0"/>
                <a:ea typeface="博洋柳体"/>
                <a:cs typeface="Times New Roman" panose="02020603050405020304" pitchFamily="18" charset="0"/>
                <a:sym typeface="+mn-lt"/>
              </a:rPr>
              <a:t>KHỞI ĐỘNG</a:t>
            </a:r>
            <a:endParaRPr lang="zh-CN" altLang="en-US" sz="6600" b="1">
              <a:solidFill>
                <a:srgbClr val="0677B7"/>
              </a:solidFill>
              <a:latin typeface="Times New Roman" panose="02020603050405020304" pitchFamily="18" charset="0"/>
              <a:ea typeface="博洋柳体"/>
              <a:cs typeface="Times New Roman" panose="02020603050405020304" pitchFamily="18" charset="0"/>
              <a:sym typeface="+mn-lt"/>
            </a:endParaRPr>
          </a:p>
        </p:txBody>
      </p:sp>
      <p:pic>
        <p:nvPicPr>
          <p:cNvPr id="104" name="图片 10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28688" y="4525963"/>
            <a:ext cx="4492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图片 105"/>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1044238" y="4665663"/>
            <a:ext cx="40798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图片 107"/>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2162175" y="3436938"/>
            <a:ext cx="4016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7808913" y="4273550"/>
            <a:ext cx="407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图片 111"/>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715963" y="3690938"/>
            <a:ext cx="6127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图片 113"/>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9217025" y="3109913"/>
            <a:ext cx="94456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图片 115"/>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0229850" y="4394200"/>
            <a:ext cx="904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图片 119"/>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227138" y="3657600"/>
            <a:ext cx="13525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121"/>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0699750" y="3657600"/>
            <a:ext cx="91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图片 123"/>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9874250" y="3765550"/>
            <a:ext cx="70008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图片 125"/>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9520238" y="4183063"/>
            <a:ext cx="5302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图片 127"/>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005013" y="4244975"/>
            <a:ext cx="8350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图片 129"/>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2435225" y="2951163"/>
            <a:ext cx="9017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图片 131"/>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487738" y="4054475"/>
            <a:ext cx="49371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图片 133"/>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8597900" y="4305300"/>
            <a:ext cx="43021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图片 135"/>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2713038" y="3933825"/>
            <a:ext cx="5699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图片 137"/>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8701088" y="3557588"/>
            <a:ext cx="79851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图片 139"/>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4306888" y="3927475"/>
            <a:ext cx="48101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图片 141"/>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3716338" y="3478213"/>
            <a:ext cx="53657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图片 143"/>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8016875" y="3808413"/>
            <a:ext cx="374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9324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nodeType="afterGroup">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nodeType="afterGroup">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nodeType="afterGroup">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nodeType="afterGroup">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nodeType="afterGroup">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nodeType="afterGroup">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nodeType="afterGroup">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nodeType="afterGroup">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nodeType="afterGroup">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nodeType="afterGroup">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nodeType="afterGroup">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nodeType="afterGroup">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nodeType="afterGroup">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nodeType="afterGroup">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nodeType="afterGroup">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nodeType="afterGroup">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nodeType="afterGroup">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nodeType="afterGroup">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nodeType="afterGroup">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nodeType="afterGroup">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nodeType="afterGroup">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860" y="711618"/>
            <a:ext cx="3512820" cy="2664042"/>
          </a:xfrm>
          <a:prstGeom prst="rect">
            <a:avLst/>
          </a:prstGeom>
        </p:spPr>
      </p:pic>
      <p:sp>
        <p:nvSpPr>
          <p:cNvPr id="3" name="Rounded Rectangle 2"/>
          <p:cNvSpPr/>
          <p:nvPr/>
        </p:nvSpPr>
        <p:spPr>
          <a:xfrm>
            <a:off x="4091940" y="1036320"/>
            <a:ext cx="7627620" cy="43662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smtClean="0">
                <a:latin typeface="Times New Roman" panose="02020603050405020304" pitchFamily="18" charset="0"/>
                <a:cs typeface="Times New Roman" panose="02020603050405020304" pitchFamily="18" charset="0"/>
              </a:rPr>
              <a:t>Là </a:t>
            </a:r>
            <a:r>
              <a:rPr lang="en-US" sz="3200">
                <a:latin typeface="Times New Roman" panose="02020603050405020304" pitchFamily="18" charset="0"/>
                <a:cs typeface="Times New Roman" panose="02020603050405020304" pitchFamily="18" charset="0"/>
              </a:rPr>
              <a:t>vị </a:t>
            </a:r>
            <a:r>
              <a:rPr lang="en-US" sz="3200" b="1">
                <a:latin typeface="Times New Roman" panose="02020603050405020304" pitchFamily="18" charset="0"/>
                <a:cs typeface="Times New Roman" panose="02020603050405020304" pitchFamily="18" charset="0"/>
              </a:rPr>
              <a:t>hoàng đế anh minh</a:t>
            </a:r>
            <a:r>
              <a:rPr lang="en-US" sz="3200">
                <a:latin typeface="Times New Roman" panose="02020603050405020304" pitchFamily="18" charset="0"/>
                <a:cs typeface="Times New Roman" panose="02020603050405020304" pitchFamily="18" charset="0"/>
              </a:rPr>
              <a:t> đã lãnh đạo nhân dân ta hai lần đánh thắng cuộc xâm lược của quân Nguyên, khôi phục nền kinh tế Đại Việt</a:t>
            </a:r>
          </a:p>
          <a:p>
            <a:r>
              <a:rPr lang="en-US" sz="3200">
                <a:latin typeface="Times New Roman" panose="02020603050405020304" pitchFamily="18" charset="0"/>
                <a:cs typeface="Times New Roman" panose="02020603050405020304" pitchFamily="18" charset="0"/>
              </a:rPr>
              <a:t>Là vị </a:t>
            </a:r>
            <a:r>
              <a:rPr lang="en-US" sz="3200" b="1">
                <a:latin typeface="Times New Roman" panose="02020603050405020304" pitchFamily="18" charset="0"/>
                <a:cs typeface="Times New Roman" panose="02020603050405020304" pitchFamily="18" charset="0"/>
              </a:rPr>
              <a:t>thiền sư đắc đạo</a:t>
            </a:r>
            <a:r>
              <a:rPr lang="en-US" sz="3200">
                <a:latin typeface="Times New Roman" panose="02020603050405020304" pitchFamily="18" charset="0"/>
                <a:cs typeface="Times New Roman" panose="02020603050405020304" pitchFamily="18" charset="0"/>
              </a:rPr>
              <a:t>, người sáng lập dòng thiền Trúc Lâm Yên Tử</a:t>
            </a:r>
          </a:p>
        </p:txBody>
      </p:sp>
      <p:sp>
        <p:nvSpPr>
          <p:cNvPr id="4" name="TextBox 3"/>
          <p:cNvSpPr txBox="1"/>
          <p:nvPr/>
        </p:nvSpPr>
        <p:spPr>
          <a:xfrm>
            <a:off x="403860" y="3482340"/>
            <a:ext cx="492252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Trần </a:t>
            </a:r>
            <a:r>
              <a:rPr lang="en-US" sz="3200" smtClean="0">
                <a:latin typeface="Times New Roman" panose="02020603050405020304" pitchFamily="18" charset="0"/>
                <a:cs typeface="Times New Roman" panose="02020603050405020304" pitchFamily="18" charset="0"/>
              </a:rPr>
              <a:t>Nhân Tông</a:t>
            </a:r>
          </a:p>
          <a:p>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(1258-1308)</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320909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9675" y="1165860"/>
            <a:ext cx="3417449" cy="2285999"/>
          </a:xfrm>
          <a:prstGeom prst="rect">
            <a:avLst/>
          </a:prstGeom>
        </p:spPr>
      </p:pic>
      <p:sp>
        <p:nvSpPr>
          <p:cNvPr id="3" name="TextBox 2"/>
          <p:cNvSpPr txBox="1"/>
          <p:nvPr/>
        </p:nvSpPr>
        <p:spPr>
          <a:xfrm>
            <a:off x="495300" y="3680460"/>
            <a:ext cx="3886200" cy="1384995"/>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Tượng phật hoàng Trần Nhân Tông trên đỉnh thiêng Yên Tử</a:t>
            </a:r>
            <a:endParaRPr lang="en-US" sz="2800">
              <a:latin typeface="Times New Roman" panose="02020603050405020304" pitchFamily="18" charset="0"/>
              <a:cs typeface="Times New Roman" panose="02020603050405020304" pitchFamily="18" charset="0"/>
            </a:endParaRPr>
          </a:p>
        </p:txBody>
      </p:sp>
      <p:sp>
        <p:nvSpPr>
          <p:cNvPr id="4" name="Rounded Rectangle 3"/>
          <p:cNvSpPr/>
          <p:nvPr/>
        </p:nvSpPr>
        <p:spPr>
          <a:xfrm>
            <a:off x="4869180" y="1463040"/>
            <a:ext cx="7025640" cy="2636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Là </a:t>
            </a:r>
            <a:r>
              <a:rPr lang="en-US" sz="3200" b="1">
                <a:latin typeface="Times New Roman" panose="02020603050405020304" pitchFamily="18" charset="0"/>
                <a:cs typeface="Times New Roman" panose="02020603050405020304" pitchFamily="18" charset="0"/>
              </a:rPr>
              <a:t>thi nhân</a:t>
            </a:r>
            <a:r>
              <a:rPr lang="en-US" sz="3200">
                <a:latin typeface="Times New Roman" panose="02020603050405020304" pitchFamily="18" charset="0"/>
                <a:cs typeface="Times New Roman" panose="02020603050405020304" pitchFamily="18" charset="0"/>
              </a:rPr>
              <a:t> có đóng góp quan trọng cho văn học dân tộc với những bài thơ đầy cảm hứng yêu nước, tình cảm gắn bó với thiên nhiên và cuộc sống của nhân dân.</a:t>
            </a:r>
          </a:p>
        </p:txBody>
      </p:sp>
    </p:spTree>
    <p:extLst>
      <p:ext uri="{BB962C8B-B14F-4D97-AF65-F5344CB8AC3E}">
        <p14:creationId xmlns:p14="http://schemas.microsoft.com/office/powerpoint/2010/main" val="408697709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nghi-ve-thien-truong-van-vong-900x480.jpg"/>
          <p:cNvPicPr>
            <a:picLocks noChangeAspect="1"/>
          </p:cNvPicPr>
          <p:nvPr/>
        </p:nvPicPr>
        <p:blipFill>
          <a:blip r:embed="rId2"/>
          <a:stretch>
            <a:fillRect/>
          </a:stretch>
        </p:blipFill>
        <p:spPr>
          <a:xfrm>
            <a:off x="775008" y="1336848"/>
            <a:ext cx="3267307" cy="2681868"/>
          </a:xfrm>
          <a:prstGeom prst="rect">
            <a:avLst/>
          </a:prstGeom>
        </p:spPr>
      </p:pic>
      <p:sp>
        <p:nvSpPr>
          <p:cNvPr id="3" name="Rounded Rectangle 2"/>
          <p:cNvSpPr/>
          <p:nvPr/>
        </p:nvSpPr>
        <p:spPr>
          <a:xfrm>
            <a:off x="4335780" y="1150620"/>
            <a:ext cx="7284720" cy="32842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2. Văn bản:</a:t>
            </a:r>
            <a:r>
              <a:rPr lang="en-US" sz="3200">
                <a:latin typeface="Times New Roman" panose="02020603050405020304" pitchFamily="18" charset="0"/>
                <a:cs typeface="Times New Roman" panose="02020603050405020304" pitchFamily="18" charset="0"/>
              </a:rPr>
              <a:t> “Thiên Trường vãn vọng’ được sáng tác trong bối cảnh đất nước vừa trải qua những năm tháng chiến tranh chống quân Nguyên xâm lược cuộc sống bình yên đã trở lại trên quê hương.</a:t>
            </a:r>
          </a:p>
        </p:txBody>
      </p:sp>
    </p:spTree>
    <p:extLst>
      <p:ext uri="{BB962C8B-B14F-4D97-AF65-F5344CB8AC3E}">
        <p14:creationId xmlns:p14="http://schemas.microsoft.com/office/powerpoint/2010/main" val="2071668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7847" y="783620"/>
            <a:ext cx="4443813" cy="2668881"/>
          </a:xfrm>
          <a:prstGeom prst="rect">
            <a:avLst/>
          </a:prstGeom>
        </p:spPr>
      </p:pic>
      <p:sp>
        <p:nvSpPr>
          <p:cNvPr id="3" name="TextBox 2"/>
          <p:cNvSpPr txBox="1"/>
          <p:nvPr/>
        </p:nvSpPr>
        <p:spPr>
          <a:xfrm>
            <a:off x="1367327" y="3700329"/>
            <a:ext cx="3170489" cy="1077218"/>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Mục đồng</a:t>
            </a:r>
            <a:r>
              <a:rPr lang="en-US" sz="3200" smtClean="0">
                <a:latin typeface="Times New Roman" panose="02020603050405020304" pitchFamily="18" charset="0"/>
                <a:cs typeface="Times New Roman" panose="02020603050405020304" pitchFamily="18" charset="0"/>
              </a:rPr>
              <a:t>: trẻ chăn trâu, chăn bò</a:t>
            </a:r>
            <a:endParaRPr lang="en-US" sz="3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240157" y="2864110"/>
            <a:ext cx="5322303" cy="3083763"/>
          </a:xfrm>
          <a:prstGeom prst="rect">
            <a:avLst/>
          </a:prstGeom>
        </p:spPr>
      </p:pic>
      <p:sp>
        <p:nvSpPr>
          <p:cNvPr id="5" name="TextBox 4"/>
          <p:cNvSpPr txBox="1"/>
          <p:nvPr/>
        </p:nvSpPr>
        <p:spPr>
          <a:xfrm>
            <a:off x="5588950" y="538385"/>
            <a:ext cx="6281158" cy="2062103"/>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Khói:</a:t>
            </a:r>
            <a:r>
              <a:rPr lang="en-US" sz="3200" smtClean="0">
                <a:latin typeface="Times New Roman" panose="02020603050405020304" pitchFamily="18" charset="0"/>
                <a:cs typeface="Times New Roman" panose="02020603050405020304" pitchFamily="18" charset="0"/>
              </a:rPr>
              <a:t> ở làng quê đồng bằng Bắc Bộ, vào mùa thu và mùa đông, khi chiều xuống thường có lớp sương bao quanh thôn xóm giống như làn khói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4177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623559" y="606751"/>
            <a:ext cx="8417607" cy="4084890"/>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 Nhan đề “Thiên Trường vãn vọng” được hiểu là gì?</a:t>
            </a:r>
          </a:p>
        </p:txBody>
      </p:sp>
    </p:spTree>
    <p:extLst>
      <p:ext uri="{BB962C8B-B14F-4D97-AF65-F5344CB8AC3E}">
        <p14:creationId xmlns:p14="http://schemas.microsoft.com/office/powerpoint/2010/main" val="361975504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80688" y="307649"/>
            <a:ext cx="6170063" cy="8118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TÌM HIỂU NHAN ĐỀ BÀI THƠ</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0" y="1350236"/>
            <a:ext cx="11784650" cy="33755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Thiên Trường : </a:t>
            </a:r>
            <a:r>
              <a:rPr lang="en-US" sz="3200">
                <a:latin typeface="Times New Roman" panose="02020603050405020304" pitchFamily="18" charset="0"/>
                <a:cs typeface="Times New Roman" panose="02020603050405020304" pitchFamily="18" charset="0"/>
              </a:rPr>
              <a:t>Là quê hương của các vua Trần (thuộc tỉnh Nam Định), nơi nhà vua cho xây dựng một hành cung (cung điện ở ngoài kinh thành) để  nghỉ lại mỗi khi về quê tế lễ tông miếu tổ tiên. </a:t>
            </a:r>
          </a:p>
          <a:p>
            <a:r>
              <a:rPr lang="en-US" sz="3200" b="1">
                <a:latin typeface="Times New Roman" panose="02020603050405020304" pitchFamily="18" charset="0"/>
                <a:cs typeface="Times New Roman" panose="02020603050405020304" pitchFamily="18" charset="0"/>
              </a:rPr>
              <a:t>Vãn: </a:t>
            </a:r>
            <a:r>
              <a:rPr lang="en-US" sz="3200">
                <a:latin typeface="Times New Roman" panose="02020603050405020304" pitchFamily="18" charset="0"/>
                <a:cs typeface="Times New Roman" panose="02020603050405020304" pitchFamily="18" charset="0"/>
              </a:rPr>
              <a:t>buổi chiều. </a:t>
            </a:r>
          </a:p>
          <a:p>
            <a:r>
              <a:rPr lang="en-US" sz="3200" b="1">
                <a:latin typeface="Times New Roman" panose="02020603050405020304" pitchFamily="18" charset="0"/>
                <a:cs typeface="Times New Roman" panose="02020603050405020304" pitchFamily="18" charset="0"/>
              </a:rPr>
              <a:t>Vọng: </a:t>
            </a:r>
            <a:r>
              <a:rPr lang="en-US" sz="3200">
                <a:latin typeface="Times New Roman" panose="02020603050405020304" pitchFamily="18" charset="0"/>
                <a:cs typeface="Times New Roman" panose="02020603050405020304" pitchFamily="18" charset="0"/>
              </a:rPr>
              <a:t>nhìn ra xa. </a:t>
            </a:r>
          </a:p>
          <a:p>
            <a:r>
              <a:rPr lang="en-US" sz="3200">
                <a:latin typeface="Times New Roman" panose="02020603050405020304" pitchFamily="18" charset="0"/>
                <a:cs typeface="Times New Roman" panose="02020603050405020304" pitchFamily="18" charset="0"/>
              </a:rPr>
              <a:t>=&gt;Ngắm cảnh Thiên Trường trong buổi chiều tà. </a:t>
            </a:r>
          </a:p>
        </p:txBody>
      </p:sp>
      <p:sp>
        <p:nvSpPr>
          <p:cNvPr id="4" name="TextBox 3"/>
          <p:cNvSpPr txBox="1"/>
          <p:nvPr/>
        </p:nvSpPr>
        <p:spPr>
          <a:xfrm>
            <a:off x="1504060" y="5153114"/>
            <a:ext cx="10687940" cy="1077218"/>
          </a:xfrm>
          <a:prstGeom prst="rect">
            <a:avLst/>
          </a:prstGeom>
          <a:solidFill>
            <a:schemeClr val="accent4"/>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Nhan </a:t>
            </a:r>
            <a:r>
              <a:rPr lang="en-US" sz="3200">
                <a:latin typeface="Times New Roman" panose="02020603050405020304" pitchFamily="18" charset="0"/>
                <a:cs typeface="Times New Roman" panose="02020603050405020304" pitchFamily="18" charset="0"/>
              </a:rPr>
              <a:t>đề bài thơ chứa các thông tin về </a:t>
            </a:r>
            <a:r>
              <a:rPr lang="en-US" sz="3200" b="1">
                <a:latin typeface="Times New Roman" panose="02020603050405020304" pitchFamily="18" charset="0"/>
                <a:cs typeface="Times New Roman" panose="02020603050405020304" pitchFamily="18" charset="0"/>
              </a:rPr>
              <a:t>không gian, thời gian </a:t>
            </a:r>
            <a:r>
              <a:rPr lang="en-US" sz="3200">
                <a:latin typeface="Times New Roman" panose="02020603050405020304" pitchFamily="18" charset="0"/>
                <a:cs typeface="Times New Roman" panose="02020603050405020304" pitchFamily="18" charset="0"/>
              </a:rPr>
              <a:t>và cả </a:t>
            </a:r>
            <a:r>
              <a:rPr lang="en-US" sz="3200" b="1">
                <a:latin typeface="Times New Roman" panose="02020603050405020304" pitchFamily="18" charset="0"/>
                <a:cs typeface="Times New Roman" panose="02020603050405020304" pitchFamily="18" charset="0"/>
              </a:rPr>
              <a:t>vị trí quan sát</a:t>
            </a:r>
            <a:r>
              <a:rPr lang="en-US" sz="3200">
                <a:latin typeface="Times New Roman" panose="02020603050405020304" pitchFamily="18" charset="0"/>
                <a:cs typeface="Times New Roman" panose="02020603050405020304" pitchFamily="18" charset="0"/>
              </a:rPr>
              <a:t> cùng </a:t>
            </a:r>
            <a:r>
              <a:rPr lang="en-US" sz="3200" b="1">
                <a:latin typeface="Times New Roman" panose="02020603050405020304" pitchFamily="18" charset="0"/>
                <a:cs typeface="Times New Roman" panose="02020603050405020304" pitchFamily="18" charset="0"/>
              </a:rPr>
              <a:t>góc độ quan sát </a:t>
            </a:r>
            <a:r>
              <a:rPr lang="en-US" sz="3200">
                <a:latin typeface="Times New Roman" panose="02020603050405020304" pitchFamily="18" charset="0"/>
                <a:cs typeface="Times New Roman" panose="02020603050405020304" pitchFamily="18" charset="0"/>
              </a:rPr>
              <a:t>của nhà thơ</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997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anim calcmode="lin" valueType="num">
                                      <p:cBhvr>
                                        <p:cTn id="2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anim calcmode="lin" valueType="num">
                                      <p:cBhvr>
                                        <p:cTn id="35" dur="2000" fill="hold"/>
                                        <p:tgtEl>
                                          <p:spTgt spid="4"/>
                                        </p:tgtEl>
                                        <p:attrNameLst>
                                          <p:attrName>ppt_w</p:attrName>
                                        </p:attrNameLst>
                                      </p:cBhvr>
                                      <p:tavLst>
                                        <p:tav tm="0" fmla="#ppt_w*sin(2.5*pi*$)">
                                          <p:val>
                                            <p:fltVal val="0"/>
                                          </p:val>
                                        </p:tav>
                                        <p:tav tm="100000">
                                          <p:val>
                                            <p:fltVal val="1"/>
                                          </p:val>
                                        </p:tav>
                                      </p:tavLst>
                                    </p:anim>
                                    <p:anim calcmode="lin" valueType="num">
                                      <p:cBhvr>
                                        <p:cTn id="3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157942"/>
            <a:ext cx="11185467" cy="10474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Đọc – hiểu v</a:t>
            </a:r>
            <a:r>
              <a:rPr lang="vi-VN" sz="3200" b="1">
                <a:solidFill>
                  <a:schemeClr val="tx1"/>
                </a:solidFill>
                <a:latin typeface="Times New Roman" panose="02020603050405020304" pitchFamily="18" charset="0"/>
                <a:cs typeface="Times New Roman" panose="02020603050405020304" pitchFamily="18" charset="0"/>
              </a:rPr>
              <a:t>ăn bản (</a:t>
            </a:r>
            <a:r>
              <a:rPr lang="en-US" sz="3200" b="1">
                <a:solidFill>
                  <a:schemeClr val="tx1"/>
                </a:solidFill>
                <a:latin typeface="Times New Roman" panose="02020603050405020304" pitchFamily="18" charset="0"/>
                <a:cs typeface="Times New Roman" panose="02020603050405020304" pitchFamily="18" charset="0"/>
              </a:rPr>
              <a:t>2</a:t>
            </a:r>
            <a:r>
              <a:rPr lang="vi-VN" sz="3200" b="1">
                <a:solidFill>
                  <a:schemeClr val="tx1"/>
                </a:solidFill>
                <a:latin typeface="Times New Roman" panose="02020603050405020304" pitchFamily="18" charset="0"/>
                <a:cs typeface="Times New Roman" panose="02020603050405020304" pitchFamily="18" charset="0"/>
              </a:rPr>
              <a:t>)</a:t>
            </a:r>
            <a:r>
              <a:rPr lang="en-US" sz="3200" b="1">
                <a:solidFill>
                  <a:schemeClr val="tx1"/>
                </a:solidFill>
                <a:latin typeface="Times New Roman" panose="02020603050405020304" pitchFamily="18" charset="0"/>
                <a:cs typeface="Times New Roman" panose="02020603050405020304" pitchFamily="18" charset="0"/>
              </a:rPr>
              <a:t/>
            </a:r>
            <a:br>
              <a:rPr lang="en-US" sz="3200" b="1">
                <a:solidFill>
                  <a:schemeClr val="tx1"/>
                </a:solidFill>
                <a:latin typeface="Times New Roman" panose="02020603050405020304" pitchFamily="18" charset="0"/>
                <a:cs typeface="Times New Roman" panose="02020603050405020304" pitchFamily="18" charset="0"/>
              </a:rPr>
            </a:br>
            <a:r>
              <a:rPr lang="en-US" sz="32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EA278526-4C74-B970-5FA7-2D4F747F3840}"/>
              </a:ext>
            </a:extLst>
          </p:cNvPr>
          <p:cNvCxnSpPr>
            <a:cxnSpLocks/>
          </p:cNvCxnSpPr>
          <p:nvPr/>
        </p:nvCxnSpPr>
        <p:spPr>
          <a:xfrm flipH="1">
            <a:off x="5981007" y="1205345"/>
            <a:ext cx="1" cy="5345084"/>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8393" y="1447800"/>
            <a:ext cx="5234247" cy="255454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I. ĐỌC – TÌM HIỂU CHUNG</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II. KHÁM PHÁ VĂN </a:t>
            </a:r>
            <a:r>
              <a:rPr lang="en-US" sz="3200" b="1" smtClean="0">
                <a:latin typeface="Times New Roman" panose="02020603050405020304" pitchFamily="18" charset="0"/>
                <a:cs typeface="Times New Roman" panose="02020603050405020304" pitchFamily="18" charset="0"/>
              </a:rPr>
              <a:t>BẢN</a:t>
            </a:r>
          </a:p>
          <a:p>
            <a:r>
              <a:rPr lang="en-US" sz="3200" b="1">
                <a:latin typeface="Times New Roman" panose="02020603050405020304" pitchFamily="18" charset="0"/>
                <a:cs typeface="Times New Roman" panose="02020603050405020304" pitchFamily="18" charset="0"/>
              </a:rPr>
              <a:t>1. </a:t>
            </a:r>
            <a:r>
              <a:rPr lang="en-US" sz="3200" b="1" smtClean="0">
                <a:latin typeface="Times New Roman" panose="02020603050405020304" pitchFamily="18" charset="0"/>
                <a:cs typeface="Times New Roman" panose="02020603050405020304" pitchFamily="18" charset="0"/>
              </a:rPr>
              <a:t>Đặc </a:t>
            </a:r>
            <a:r>
              <a:rPr lang="en-US" sz="3200" b="1">
                <a:latin typeface="Times New Roman" panose="02020603050405020304" pitchFamily="18" charset="0"/>
                <a:cs typeface="Times New Roman" panose="02020603050405020304" pitchFamily="18" charset="0"/>
              </a:rPr>
              <a:t>điểm thể loại</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23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066800" y="883920"/>
            <a:ext cx="10515600" cy="3589020"/>
          </a:xfrm>
          <a:prstGeom prst="cloud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Times New Roman" panose="02020603050405020304" pitchFamily="18" charset="0"/>
                <a:cs typeface="Times New Roman" panose="02020603050405020304" pitchFamily="18" charset="0"/>
              </a:rPr>
              <a:t>? Hãy chỉ ra đặc điểm về bố cục, niêm, luật, bằng trắc vần &amp; nhịp của thể thơ Thất ngôn tứ tuyệt Đường luật được thể hiện trong bài thơ “Thiên Trường vãn vọng”</a:t>
            </a:r>
          </a:p>
        </p:txBody>
      </p:sp>
    </p:spTree>
    <p:extLst>
      <p:ext uri="{BB962C8B-B14F-4D97-AF65-F5344CB8AC3E}">
        <p14:creationId xmlns:p14="http://schemas.microsoft.com/office/powerpoint/2010/main" val="275195420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05740"/>
            <a:ext cx="425196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a:latin typeface="Times New Roman" panose="02020603050405020304" pitchFamily="18" charset="0"/>
                <a:cs typeface="Times New Roman" panose="02020603050405020304" pitchFamily="18" charset="0"/>
              </a:rPr>
              <a:t>LUẬT BẰNG TRẮC</a:t>
            </a:r>
            <a:endParaRPr lang="en-US" sz="2800">
              <a:latin typeface="Times New Roman" panose="02020603050405020304" pitchFamily="18" charset="0"/>
              <a:cs typeface="Times New Roman" panose="02020603050405020304" pitchFamily="18" charset="0"/>
            </a:endParaRPr>
          </a:p>
        </p:txBody>
      </p:sp>
      <p:sp>
        <p:nvSpPr>
          <p:cNvPr id="4" name="TextBox 3"/>
          <p:cNvSpPr txBox="1"/>
          <p:nvPr/>
        </p:nvSpPr>
        <p:spPr>
          <a:xfrm>
            <a:off x="1386840" y="1021080"/>
            <a:ext cx="896112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a:latin typeface="Times New Roman" panose="02020603050405020304" pitchFamily="18" charset="0"/>
                <a:cs typeface="Times New Roman" panose="02020603050405020304" pitchFamily="18" charset="0"/>
              </a:rPr>
              <a:t>Bài thơ được làm theo luật trắc vì chữ thứ hai của câu đầu </a:t>
            </a:r>
            <a:r>
              <a:rPr lang="en-US" sz="3200" b="1">
                <a:latin typeface="Times New Roman" panose="02020603050405020304" pitchFamily="18" charset="0"/>
                <a:cs typeface="Times New Roman" panose="02020603050405020304" pitchFamily="18" charset="0"/>
              </a:rPr>
              <a:t>“hậu” </a:t>
            </a:r>
            <a:r>
              <a:rPr lang="en-US" sz="3200">
                <a:latin typeface="Times New Roman" panose="02020603050405020304" pitchFamily="18" charset="0"/>
                <a:cs typeface="Times New Roman" panose="02020603050405020304" pitchFamily="18" charset="0"/>
              </a:rPr>
              <a:t>mang thanh trắc </a:t>
            </a:r>
          </a:p>
        </p:txBody>
      </p:sp>
      <p:sp>
        <p:nvSpPr>
          <p:cNvPr id="7" name="TextBox 6"/>
          <p:cNvSpPr txBox="1"/>
          <p:nvPr/>
        </p:nvSpPr>
        <p:spPr>
          <a:xfrm>
            <a:off x="716280" y="5280660"/>
            <a:ext cx="1078992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a:latin typeface="Times New Roman" panose="02020603050405020304" pitchFamily="18" charset="0"/>
                <a:cs typeface="Times New Roman" panose="02020603050405020304" pitchFamily="18" charset="0"/>
              </a:rPr>
              <a:t>Bài thơ tuân thủ đúng quy tắc về luật bằng trắc, các chữ thứ 2-4-6 của mỗi câu đều có sự đan xen bằng- trắc.</a:t>
            </a:r>
          </a:p>
        </p:txBody>
      </p:sp>
      <p:graphicFrame>
        <p:nvGraphicFramePr>
          <p:cNvPr id="3" name="Table 2"/>
          <p:cNvGraphicFramePr>
            <a:graphicFrameLocks noGrp="1"/>
          </p:cNvGraphicFramePr>
          <p:nvPr>
            <p:extLst>
              <p:ext uri="{D42A27DB-BD31-4B8C-83A1-F6EECF244321}">
                <p14:modId xmlns:p14="http://schemas.microsoft.com/office/powerpoint/2010/main" val="1925073352"/>
              </p:ext>
            </p:extLst>
          </p:nvPr>
        </p:nvGraphicFramePr>
        <p:xfrm>
          <a:off x="1219200" y="2376646"/>
          <a:ext cx="9555479" cy="1065784"/>
        </p:xfrm>
        <a:graphic>
          <a:graphicData uri="http://schemas.openxmlformats.org/drawingml/2006/table">
            <a:tbl>
              <a:tblPr firstRow="1" firstCol="1" bandRow="1">
                <a:tableStyleId>{5C22544A-7EE6-4342-B048-85BDC9FD1C3A}</a:tableStyleId>
              </a:tblPr>
              <a:tblGrid>
                <a:gridCol w="1257300">
                  <a:extLst>
                    <a:ext uri="{9D8B030D-6E8A-4147-A177-3AD203B41FA5}">
                      <a16:colId xmlns:a16="http://schemas.microsoft.com/office/drawing/2014/main" val="1579581931"/>
                    </a:ext>
                  </a:extLst>
                </a:gridCol>
                <a:gridCol w="1103385">
                  <a:extLst>
                    <a:ext uri="{9D8B030D-6E8A-4147-A177-3AD203B41FA5}">
                      <a16:colId xmlns:a16="http://schemas.microsoft.com/office/drawing/2014/main" val="134394262"/>
                    </a:ext>
                  </a:extLst>
                </a:gridCol>
                <a:gridCol w="1631311">
                  <a:extLst>
                    <a:ext uri="{9D8B030D-6E8A-4147-A177-3AD203B41FA5}">
                      <a16:colId xmlns:a16="http://schemas.microsoft.com/office/drawing/2014/main" val="1531323050"/>
                    </a:ext>
                  </a:extLst>
                </a:gridCol>
                <a:gridCol w="1311491">
                  <a:extLst>
                    <a:ext uri="{9D8B030D-6E8A-4147-A177-3AD203B41FA5}">
                      <a16:colId xmlns:a16="http://schemas.microsoft.com/office/drawing/2014/main" val="3462431807"/>
                    </a:ext>
                  </a:extLst>
                </a:gridCol>
                <a:gridCol w="1311491">
                  <a:extLst>
                    <a:ext uri="{9D8B030D-6E8A-4147-A177-3AD203B41FA5}">
                      <a16:colId xmlns:a16="http://schemas.microsoft.com/office/drawing/2014/main" val="2262642363"/>
                    </a:ext>
                  </a:extLst>
                </a:gridCol>
                <a:gridCol w="1311491">
                  <a:extLst>
                    <a:ext uri="{9D8B030D-6E8A-4147-A177-3AD203B41FA5}">
                      <a16:colId xmlns:a16="http://schemas.microsoft.com/office/drawing/2014/main" val="2635208432"/>
                    </a:ext>
                  </a:extLst>
                </a:gridCol>
                <a:gridCol w="1629010">
                  <a:extLst>
                    <a:ext uri="{9D8B030D-6E8A-4147-A177-3AD203B41FA5}">
                      <a16:colId xmlns:a16="http://schemas.microsoft.com/office/drawing/2014/main" val="95112106"/>
                    </a:ext>
                  </a:extLst>
                </a:gridCol>
              </a:tblGrid>
              <a:tr h="57912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Thôn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hậu</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thôn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tiền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đạm</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tự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yên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819892954"/>
                  </a:ext>
                </a:extLst>
              </a:tr>
              <a:tr h="189230">
                <a:tc>
                  <a:txBody>
                    <a:bodyPr/>
                    <a:lstStyle/>
                    <a:p>
                      <a:pPr algn="ctr">
                        <a:lnSpc>
                          <a:spcPct val="107000"/>
                        </a:lnSpc>
                        <a:spcAft>
                          <a:spcPts val="0"/>
                        </a:spcAft>
                      </a:pPr>
                      <a:r>
                        <a:rPr lang="en-US" sz="3200" b="0">
                          <a:solidFill>
                            <a:schemeClr val="tx1"/>
                          </a:solidFill>
                          <a:effectLst/>
                          <a:latin typeface="Times New Roman" panose="02020603050405020304" pitchFamily="18" charset="0"/>
                          <a:cs typeface="Times New Roman" panose="02020603050405020304" pitchFamily="18" charset="0"/>
                        </a:rPr>
                        <a:t>B</a:t>
                      </a:r>
                      <a:endParaRPr lang="en-US" sz="32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T</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B</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T</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1216123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50144715"/>
              </p:ext>
            </p:extLst>
          </p:nvPr>
        </p:nvGraphicFramePr>
        <p:xfrm>
          <a:off x="1219200" y="3609880"/>
          <a:ext cx="9555479" cy="1065784"/>
        </p:xfrm>
        <a:graphic>
          <a:graphicData uri="http://schemas.openxmlformats.org/drawingml/2006/table">
            <a:tbl>
              <a:tblPr firstRow="1" firstCol="1" bandRow="1">
                <a:tableStyleId>{5C22544A-7EE6-4342-B048-85BDC9FD1C3A}</a:tableStyleId>
              </a:tblPr>
              <a:tblGrid>
                <a:gridCol w="1049194">
                  <a:extLst>
                    <a:ext uri="{9D8B030D-6E8A-4147-A177-3AD203B41FA5}">
                      <a16:colId xmlns:a16="http://schemas.microsoft.com/office/drawing/2014/main" val="1271271491"/>
                    </a:ext>
                  </a:extLst>
                </a:gridCol>
                <a:gridCol w="1311491">
                  <a:extLst>
                    <a:ext uri="{9D8B030D-6E8A-4147-A177-3AD203B41FA5}">
                      <a16:colId xmlns:a16="http://schemas.microsoft.com/office/drawing/2014/main" val="4018879631"/>
                    </a:ext>
                  </a:extLst>
                </a:gridCol>
                <a:gridCol w="1631311">
                  <a:extLst>
                    <a:ext uri="{9D8B030D-6E8A-4147-A177-3AD203B41FA5}">
                      <a16:colId xmlns:a16="http://schemas.microsoft.com/office/drawing/2014/main" val="1519717196"/>
                    </a:ext>
                  </a:extLst>
                </a:gridCol>
                <a:gridCol w="1311491">
                  <a:extLst>
                    <a:ext uri="{9D8B030D-6E8A-4147-A177-3AD203B41FA5}">
                      <a16:colId xmlns:a16="http://schemas.microsoft.com/office/drawing/2014/main" val="1155203799"/>
                    </a:ext>
                  </a:extLst>
                </a:gridCol>
                <a:gridCol w="1311491">
                  <a:extLst>
                    <a:ext uri="{9D8B030D-6E8A-4147-A177-3AD203B41FA5}">
                      <a16:colId xmlns:a16="http://schemas.microsoft.com/office/drawing/2014/main" val="4034751459"/>
                    </a:ext>
                  </a:extLst>
                </a:gridCol>
                <a:gridCol w="1311491">
                  <a:extLst>
                    <a:ext uri="{9D8B030D-6E8A-4147-A177-3AD203B41FA5}">
                      <a16:colId xmlns:a16="http://schemas.microsoft.com/office/drawing/2014/main" val="74452024"/>
                    </a:ext>
                  </a:extLst>
                </a:gridCol>
                <a:gridCol w="1629010">
                  <a:extLst>
                    <a:ext uri="{9D8B030D-6E8A-4147-A177-3AD203B41FA5}">
                      <a16:colId xmlns:a16="http://schemas.microsoft.com/office/drawing/2014/main" val="1225787416"/>
                    </a:ext>
                  </a:extLst>
                </a:gridCol>
              </a:tblGrid>
              <a:tr h="57912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Bán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vô</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bán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hữu</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tịch</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dương</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biên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474486841"/>
                  </a:ext>
                </a:extLst>
              </a:tr>
              <a:tr h="189230">
                <a:tc>
                  <a:txBody>
                    <a:bodyPr/>
                    <a:lstStyle/>
                    <a:p>
                      <a:pPr algn="ctr">
                        <a:lnSpc>
                          <a:spcPct val="107000"/>
                        </a:lnSpc>
                        <a:spcAft>
                          <a:spcPts val="0"/>
                        </a:spcAft>
                      </a:pPr>
                      <a:r>
                        <a:rPr lang="en-US" sz="3200" b="0">
                          <a:solidFill>
                            <a:schemeClr val="tx1"/>
                          </a:solidFill>
                          <a:effectLst/>
                          <a:latin typeface="Times New Roman" panose="02020603050405020304" pitchFamily="18" charset="0"/>
                          <a:cs typeface="Times New Roman" panose="02020603050405020304" pitchFamily="18" charset="0"/>
                        </a:rPr>
                        <a:t>T</a:t>
                      </a:r>
                      <a:endParaRPr lang="en-US" sz="32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B</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T</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B</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54911798"/>
                  </a:ext>
                </a:extLst>
              </a:tr>
            </a:tbl>
          </a:graphicData>
        </a:graphic>
      </p:graphicFrame>
    </p:spTree>
    <p:extLst>
      <p:ext uri="{BB962C8B-B14F-4D97-AF65-F5344CB8AC3E}">
        <p14:creationId xmlns:p14="http://schemas.microsoft.com/office/powerpoint/2010/main" val="942424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0500" y="236220"/>
            <a:ext cx="2590800" cy="73152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NIÊM</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781300" y="1706880"/>
            <a:ext cx="6903720" cy="2636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i="1">
                <a:latin typeface="Times New Roman" pitchFamily="18" charset="0"/>
                <a:cs typeface="Times New Roman" pitchFamily="18" charset="0"/>
              </a:rPr>
              <a:t>Thôn hậu, thôn tiền đạm tự yên,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Bán vô, bán hữu tịch dương biên.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Mục đồng địch lý quy ngưu tận,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Bạch lộ song song phi há điền.</a:t>
            </a:r>
            <a:endParaRPr lang="vi-VN" sz="3200" i="1" dirty="0">
              <a:latin typeface="Times New Roman" pitchFamily="18" charset="0"/>
              <a:cs typeface="Times New Roman" pitchFamily="18" charset="0"/>
            </a:endParaRPr>
          </a:p>
        </p:txBody>
      </p:sp>
      <p:sp>
        <p:nvSpPr>
          <p:cNvPr id="4" name="TextBox 3"/>
          <p:cNvSpPr txBox="1"/>
          <p:nvPr/>
        </p:nvSpPr>
        <p:spPr>
          <a:xfrm>
            <a:off x="4229100" y="586740"/>
            <a:ext cx="5562600" cy="584775"/>
          </a:xfrm>
          <a:prstGeom prst="rect">
            <a:avLst/>
          </a:prstGeom>
          <a:solidFill>
            <a:schemeClr val="accent2">
              <a:lumMod val="40000"/>
              <a:lumOff val="60000"/>
            </a:schemeClr>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THIÊN TRƯỜNG VÃN VỌNG</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457200" y="4983480"/>
            <a:ext cx="11529060" cy="13030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Các cặp câu </a:t>
            </a:r>
            <a:r>
              <a:rPr lang="en-US" sz="3200" smtClean="0">
                <a:latin typeface="Times New Roman" panose="02020603050405020304" pitchFamily="18" charset="0"/>
                <a:cs typeface="Times New Roman" panose="02020603050405020304" pitchFamily="18" charset="0"/>
              </a:rPr>
              <a:t>1-4, 2-3 niêm với </a:t>
            </a:r>
            <a:r>
              <a:rPr lang="en-US" sz="3200">
                <a:latin typeface="Times New Roman" panose="02020603050405020304" pitchFamily="18" charset="0"/>
                <a:cs typeface="Times New Roman" panose="02020603050405020304" pitchFamily="18" charset="0"/>
              </a:rPr>
              <a:t>nhau vì chữ thứ hai các câu ấy đều cùng một thanh.</a:t>
            </a:r>
          </a:p>
        </p:txBody>
      </p:sp>
      <p:sp>
        <p:nvSpPr>
          <p:cNvPr id="6" name="Minus 5"/>
          <p:cNvSpPr/>
          <p:nvPr/>
        </p:nvSpPr>
        <p:spPr>
          <a:xfrm>
            <a:off x="3950970" y="2382353"/>
            <a:ext cx="556260"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Minus 6"/>
          <p:cNvSpPr/>
          <p:nvPr/>
        </p:nvSpPr>
        <p:spPr>
          <a:xfrm>
            <a:off x="3672840" y="2917718"/>
            <a:ext cx="556260"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Minus 7"/>
          <p:cNvSpPr/>
          <p:nvPr/>
        </p:nvSpPr>
        <p:spPr>
          <a:xfrm>
            <a:off x="3739781" y="3362876"/>
            <a:ext cx="951859"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Minus 8"/>
          <p:cNvSpPr/>
          <p:nvPr/>
        </p:nvSpPr>
        <p:spPr>
          <a:xfrm>
            <a:off x="3879791" y="3898241"/>
            <a:ext cx="470018"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543599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anim calcmode="lin" valueType="num">
                                      <p:cBhvr>
                                        <p:cTn id="30" dur="2000" fill="hold"/>
                                        <p:tgtEl>
                                          <p:spTgt spid="5"/>
                                        </p:tgtEl>
                                        <p:attrNameLst>
                                          <p:attrName>ppt_w</p:attrName>
                                        </p:attrNameLst>
                                      </p:cBhvr>
                                      <p:tavLst>
                                        <p:tav tm="0" fmla="#ppt_w*sin(2.5*pi*$)">
                                          <p:val>
                                            <p:fltVal val="0"/>
                                          </p:val>
                                        </p:tav>
                                        <p:tav tm="100000">
                                          <p:val>
                                            <p:fltVal val="1"/>
                                          </p:val>
                                        </p:tav>
                                      </p:tavLst>
                                    </p:anim>
                                    <p:anim calcmode="lin" valueType="num">
                                      <p:cBhvr>
                                        <p:cTn id="31"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0040" y="327660"/>
            <a:ext cx="11582400" cy="62179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TextBox 2"/>
          <p:cNvSpPr txBox="1"/>
          <p:nvPr/>
        </p:nvSpPr>
        <p:spPr>
          <a:xfrm>
            <a:off x="2468880" y="990600"/>
            <a:ext cx="7955280" cy="1569660"/>
          </a:xfrm>
          <a:prstGeom prst="rect">
            <a:avLst/>
          </a:prstGeom>
          <a:solidFill>
            <a:schemeClr val="accent4">
              <a:lumMod val="40000"/>
              <a:lumOff val="60000"/>
            </a:schemeClr>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Em có thích ngắm cảnh hoàng hôn không?</a:t>
            </a:r>
          </a:p>
          <a:p>
            <a:r>
              <a:rPr lang="en-US" sz="3200" smtClean="0">
                <a:latin typeface="Times New Roman" panose="02020603050405020304" pitchFamily="18" charset="0"/>
                <a:cs typeface="Times New Roman" panose="02020603050405020304" pitchFamily="18" charset="0"/>
              </a:rPr>
              <a:t>............................................................</a:t>
            </a:r>
          </a:p>
          <a:p>
            <a:r>
              <a:rPr lang="en-US" sz="3200" smtClean="0">
                <a:latin typeface="Times New Roman" panose="02020603050405020304" pitchFamily="18" charset="0"/>
                <a:cs typeface="Times New Roman" panose="02020603050405020304" pitchFamily="18" charset="0"/>
              </a:rPr>
              <a:t> Vì .......................................</a:t>
            </a:r>
            <a:endParaRPr lang="en-US" sz="3200">
              <a:latin typeface="Times New Roman" panose="02020603050405020304" pitchFamily="18" charset="0"/>
              <a:cs typeface="Times New Roman" panose="02020603050405020304" pitchFamily="18" charset="0"/>
            </a:endParaRPr>
          </a:p>
        </p:txBody>
      </p:sp>
      <p:sp>
        <p:nvSpPr>
          <p:cNvPr id="4" name="Rounded Rectangle 3"/>
          <p:cNvSpPr/>
          <p:nvPr/>
        </p:nvSpPr>
        <p:spPr>
          <a:xfrm>
            <a:off x="1005840" y="3108960"/>
            <a:ext cx="4853940" cy="3017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smtClean="0">
                <a:latin typeface="Times New Roman" panose="02020603050405020304" pitchFamily="18" charset="0"/>
                <a:cs typeface="Times New Roman" panose="02020603050405020304" pitchFamily="18" charset="0"/>
              </a:rPr>
              <a:t>Địa điểm ngắm hoàng hôn đẹp nhất  mà em từng trải nghiệm là ở</a:t>
            </a:r>
          </a:p>
          <a:p>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6282690" y="3108960"/>
            <a:ext cx="5196840" cy="3017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smtClean="0">
                <a:latin typeface="Times New Roman" panose="02020603050405020304" pitchFamily="18" charset="0"/>
                <a:cs typeface="Times New Roman" panose="02020603050405020304" pitchFamily="18" charset="0"/>
              </a:rPr>
              <a:t>Những câu thơ về cảnh hoàng hôn mà em yêu thích</a:t>
            </a:r>
          </a:p>
          <a:p>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597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0499" y="236220"/>
            <a:ext cx="3356005" cy="73152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GIEO VẦN</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781300" y="1706880"/>
            <a:ext cx="6903720" cy="2636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i="1">
                <a:latin typeface="Times New Roman" pitchFamily="18" charset="0"/>
                <a:cs typeface="Times New Roman" pitchFamily="18" charset="0"/>
              </a:rPr>
              <a:t>Thôn hậu, thôn tiền đạm tự yên,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Bán vô, bán hữu tịch dương biên.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Mục đồng địch lý quy ngưu tận,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Bạch lộ song song phi há điền.</a:t>
            </a:r>
            <a:endParaRPr lang="vi-VN" sz="3200" i="1" dirty="0">
              <a:latin typeface="Times New Roman" pitchFamily="18" charset="0"/>
              <a:cs typeface="Times New Roman" pitchFamily="18" charset="0"/>
            </a:endParaRPr>
          </a:p>
        </p:txBody>
      </p:sp>
      <p:sp>
        <p:nvSpPr>
          <p:cNvPr id="4" name="TextBox 3"/>
          <p:cNvSpPr txBox="1"/>
          <p:nvPr/>
        </p:nvSpPr>
        <p:spPr>
          <a:xfrm>
            <a:off x="4229100" y="586740"/>
            <a:ext cx="5562600" cy="584775"/>
          </a:xfrm>
          <a:prstGeom prst="rect">
            <a:avLst/>
          </a:prstGeom>
          <a:solidFill>
            <a:schemeClr val="accent2">
              <a:lumMod val="40000"/>
              <a:lumOff val="60000"/>
            </a:schemeClr>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THIÊN TRƯỜNG VÃN VỌNG</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1563880" y="5269841"/>
            <a:ext cx="9178184" cy="8489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Gieo vần ở chữ cuối các câu 1-2-4: vần “iên”</a:t>
            </a:r>
          </a:p>
        </p:txBody>
      </p:sp>
      <p:sp>
        <p:nvSpPr>
          <p:cNvPr id="6" name="Minus 5"/>
          <p:cNvSpPr/>
          <p:nvPr/>
        </p:nvSpPr>
        <p:spPr>
          <a:xfrm>
            <a:off x="7523112" y="2416536"/>
            <a:ext cx="556260"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Minus 7"/>
          <p:cNvSpPr/>
          <p:nvPr/>
        </p:nvSpPr>
        <p:spPr>
          <a:xfrm>
            <a:off x="7127513" y="3898241"/>
            <a:ext cx="951859"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Minus 8"/>
          <p:cNvSpPr/>
          <p:nvPr/>
        </p:nvSpPr>
        <p:spPr>
          <a:xfrm>
            <a:off x="7716175" y="2872740"/>
            <a:ext cx="709977"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7870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0499" y="236220"/>
            <a:ext cx="3356005" cy="73152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NHỊP THƠ</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781300" y="1706880"/>
            <a:ext cx="6903720" cy="2636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i="1">
                <a:latin typeface="Times New Roman" pitchFamily="18" charset="0"/>
                <a:cs typeface="Times New Roman" pitchFamily="18" charset="0"/>
              </a:rPr>
              <a:t>Thôn hậu</a:t>
            </a:r>
            <a:r>
              <a:rPr lang="vi-VN" sz="3200" i="1" smtClean="0">
                <a:latin typeface="Times New Roman" pitchFamily="18" charset="0"/>
                <a:cs typeface="Times New Roman" pitchFamily="18" charset="0"/>
              </a:rPr>
              <a:t>,</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 </a:t>
            </a:r>
            <a:r>
              <a:rPr lang="vi-VN" sz="3200" i="1">
                <a:latin typeface="Times New Roman" pitchFamily="18" charset="0"/>
                <a:cs typeface="Times New Roman" pitchFamily="18" charset="0"/>
              </a:rPr>
              <a:t>thôn tiền </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đạm </a:t>
            </a:r>
            <a:r>
              <a:rPr lang="vi-VN" sz="3200" i="1">
                <a:latin typeface="Times New Roman" pitchFamily="18" charset="0"/>
                <a:cs typeface="Times New Roman" pitchFamily="18" charset="0"/>
              </a:rPr>
              <a:t>tự yên,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Bán vô, </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bán hữu</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 </a:t>
            </a:r>
            <a:r>
              <a:rPr lang="vi-VN" sz="3200" i="1">
                <a:latin typeface="Times New Roman" pitchFamily="18" charset="0"/>
                <a:cs typeface="Times New Roman" pitchFamily="18" charset="0"/>
              </a:rPr>
              <a:t>tịch dương biên.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Mục </a:t>
            </a:r>
            <a:r>
              <a:rPr lang="vi-VN" sz="3200" i="1" smtClean="0">
                <a:latin typeface="Times New Roman" pitchFamily="18" charset="0"/>
                <a:cs typeface="Times New Roman" pitchFamily="18" charset="0"/>
              </a:rPr>
              <a:t>đồng</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địch lý</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 </a:t>
            </a:r>
            <a:r>
              <a:rPr lang="vi-VN" sz="3200" i="1">
                <a:latin typeface="Times New Roman" pitchFamily="18" charset="0"/>
                <a:cs typeface="Times New Roman" pitchFamily="18" charset="0"/>
              </a:rPr>
              <a:t>quy ngưu tận,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Bạch lộ song song </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phi </a:t>
            </a:r>
            <a:r>
              <a:rPr lang="vi-VN" sz="3200" i="1">
                <a:latin typeface="Times New Roman" pitchFamily="18" charset="0"/>
                <a:cs typeface="Times New Roman" pitchFamily="18" charset="0"/>
              </a:rPr>
              <a:t>há điền.</a:t>
            </a:r>
            <a:endParaRPr lang="vi-VN" sz="3200" i="1" dirty="0">
              <a:latin typeface="Times New Roman" pitchFamily="18" charset="0"/>
              <a:cs typeface="Times New Roman" pitchFamily="18" charset="0"/>
            </a:endParaRPr>
          </a:p>
        </p:txBody>
      </p:sp>
      <p:sp>
        <p:nvSpPr>
          <p:cNvPr id="4" name="TextBox 3"/>
          <p:cNvSpPr txBox="1"/>
          <p:nvPr/>
        </p:nvSpPr>
        <p:spPr>
          <a:xfrm>
            <a:off x="4229100" y="586740"/>
            <a:ext cx="5562600" cy="584775"/>
          </a:xfrm>
          <a:prstGeom prst="rect">
            <a:avLst/>
          </a:prstGeom>
          <a:solidFill>
            <a:schemeClr val="accent2">
              <a:lumMod val="40000"/>
              <a:lumOff val="60000"/>
            </a:schemeClr>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THIÊN TRƯỜNG VÃN VỌNG</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2529554" y="4878765"/>
            <a:ext cx="8221055" cy="8489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Các câu thơ trong bài ngắt nhịp 2/2/3 và 4/3</a:t>
            </a:r>
          </a:p>
        </p:txBody>
      </p:sp>
    </p:spTree>
    <p:extLst>
      <p:ext uri="{BB962C8B-B14F-4D97-AF65-F5344CB8AC3E}">
        <p14:creationId xmlns:p14="http://schemas.microsoft.com/office/powerpoint/2010/main" val="12499570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0499" y="236220"/>
            <a:ext cx="3356005" cy="73152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BỐ CỤC</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29100" y="586740"/>
            <a:ext cx="5562600" cy="584775"/>
          </a:xfrm>
          <a:prstGeom prst="rect">
            <a:avLst/>
          </a:prstGeom>
          <a:solidFill>
            <a:schemeClr val="accent2">
              <a:lumMod val="40000"/>
              <a:lumOff val="60000"/>
            </a:schemeClr>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THIÊN TRƯỜNG VÃN VỌNG</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190499" y="5187444"/>
            <a:ext cx="11747976" cy="11705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Bài thơ vừa tái hiện sống động </a:t>
            </a:r>
            <a:r>
              <a:rPr lang="en-US" sz="2800" b="1" u="sng">
                <a:latin typeface="Times New Roman" panose="02020603050405020304" pitchFamily="18" charset="0"/>
                <a:cs typeface="Times New Roman" panose="02020603050405020304" pitchFamily="18" charset="0"/>
              </a:rPr>
              <a:t>bức tranh thiên nhiên cuộc sống nơi làng quê </a:t>
            </a:r>
            <a:r>
              <a:rPr lang="en-US" sz="2800">
                <a:latin typeface="Times New Roman" panose="02020603050405020304" pitchFamily="18" charset="0"/>
                <a:cs typeface="Times New Roman" panose="02020603050405020304" pitchFamily="18" charset="0"/>
              </a:rPr>
              <a:t>vào buổi chiều đồng thời thể hiện </a:t>
            </a:r>
            <a:r>
              <a:rPr lang="en-US" sz="2800" b="1" u="sng">
                <a:solidFill>
                  <a:schemeClr val="tx1"/>
                </a:solidFill>
                <a:latin typeface="Times New Roman" panose="02020603050405020304" pitchFamily="18" charset="0"/>
                <a:cs typeface="Times New Roman" panose="02020603050405020304" pitchFamily="18" charset="0"/>
              </a:rPr>
              <a:t>cảm xúc, suy ngẫm </a:t>
            </a:r>
            <a:r>
              <a:rPr lang="en-US" sz="2800">
                <a:latin typeface="Times New Roman" panose="02020603050405020304" pitchFamily="18" charset="0"/>
                <a:cs typeface="Times New Roman" panose="02020603050405020304" pitchFamily="18" charset="0"/>
              </a:rPr>
              <a:t>của tác giả.</a:t>
            </a:r>
          </a:p>
        </p:txBody>
      </p:sp>
      <p:sp>
        <p:nvSpPr>
          <p:cNvPr id="6" name="Rectangle 5"/>
          <p:cNvSpPr/>
          <p:nvPr/>
        </p:nvSpPr>
        <p:spPr>
          <a:xfrm>
            <a:off x="803306" y="1572603"/>
            <a:ext cx="8306512" cy="3046988"/>
          </a:xfrm>
          <a:prstGeom prst="rect">
            <a:avLst/>
          </a:prstGeom>
        </p:spPr>
        <p:txBody>
          <a:bodyPr wrap="square">
            <a:spAutoFit/>
          </a:bodyPr>
          <a:lstStyle/>
          <a:p>
            <a:r>
              <a:rPr lang="vi-VN" sz="3200" i="1">
                <a:latin typeface="Times New Roman" pitchFamily="18" charset="0"/>
                <a:cs typeface="Times New Roman" pitchFamily="18" charset="0"/>
              </a:rPr>
              <a:t>Thôn hậu,thôn tiề</a:t>
            </a:r>
            <a:r>
              <a:rPr lang="en-US" sz="3200" i="1">
                <a:latin typeface="Times New Roman" pitchFamily="18" charset="0"/>
                <a:cs typeface="Times New Roman" pitchFamily="18" charset="0"/>
              </a:rPr>
              <a:t>n </a:t>
            </a:r>
            <a:r>
              <a:rPr lang="vi-VN" sz="3200" i="1">
                <a:latin typeface="Times New Roman" pitchFamily="18" charset="0"/>
                <a:cs typeface="Times New Roman" pitchFamily="18" charset="0"/>
              </a:rPr>
              <a:t>đạm tự yên,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Bán vô, </a:t>
            </a:r>
            <a:r>
              <a:rPr lang="en-US" sz="3200" b="1">
                <a:solidFill>
                  <a:srgbClr val="FF0000"/>
                </a:solidFill>
                <a:latin typeface="Times New Roman" panose="02020603050405020304" pitchFamily="18" charset="0"/>
                <a:cs typeface="Times New Roman" panose="02020603050405020304" pitchFamily="18" charset="0"/>
              </a:rPr>
              <a:t>  </a:t>
            </a:r>
            <a:r>
              <a:rPr lang="vi-VN" sz="3200" i="1">
                <a:latin typeface="Times New Roman" pitchFamily="18" charset="0"/>
                <a:cs typeface="Times New Roman" pitchFamily="18" charset="0"/>
              </a:rPr>
              <a:t>bán hữu tịch dương biên</a:t>
            </a:r>
            <a:r>
              <a:rPr lang="vi-VN" sz="3200" i="1" smtClean="0">
                <a:latin typeface="Times New Roman" pitchFamily="18" charset="0"/>
                <a:cs typeface="Times New Roman" pitchFamily="18" charset="0"/>
              </a:rPr>
              <a:t>.</a:t>
            </a:r>
            <a:endParaRPr lang="en-US" sz="3200" i="1" smtClean="0">
              <a:latin typeface="Times New Roman" pitchFamily="18" charset="0"/>
              <a:cs typeface="Times New Roman" pitchFamily="18" charset="0"/>
            </a:endParaRPr>
          </a:p>
          <a:p>
            <a:endParaRPr lang="en-US" sz="3200" i="1">
              <a:latin typeface="Times New Roman" pitchFamily="18" charset="0"/>
              <a:cs typeface="Times New Roman" pitchFamily="18" charset="0"/>
            </a:endParaRPr>
          </a:p>
          <a:p>
            <a:r>
              <a:rPr lang="vi-VN" sz="3200" i="1">
                <a:latin typeface="Times New Roman" pitchFamily="18" charset="0"/>
                <a:cs typeface="Times New Roman" pitchFamily="18" charset="0"/>
              </a:rPr>
              <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Mục đồng</a:t>
            </a:r>
            <a:r>
              <a:rPr lang="en-US" sz="3200" b="1">
                <a:solidFill>
                  <a:srgbClr val="FF0000"/>
                </a:solidFill>
                <a:latin typeface="Times New Roman" panose="02020603050405020304" pitchFamily="18" charset="0"/>
                <a:cs typeface="Times New Roman" panose="02020603050405020304" pitchFamily="18" charset="0"/>
              </a:rPr>
              <a:t> </a:t>
            </a:r>
            <a:r>
              <a:rPr lang="vi-VN" sz="3200" i="1">
                <a:latin typeface="Times New Roman" pitchFamily="18" charset="0"/>
                <a:cs typeface="Times New Roman" pitchFamily="18" charset="0"/>
              </a:rPr>
              <a:t>địch lý</a:t>
            </a:r>
            <a:r>
              <a:rPr lang="en-US" sz="3200" b="1">
                <a:solidFill>
                  <a:srgbClr val="FF0000"/>
                </a:solidFill>
                <a:latin typeface="Times New Roman" panose="02020603050405020304" pitchFamily="18" charset="0"/>
                <a:cs typeface="Times New Roman" panose="02020603050405020304" pitchFamily="18" charset="0"/>
              </a:rPr>
              <a:t> </a:t>
            </a:r>
            <a:r>
              <a:rPr lang="vi-VN" sz="3200" i="1">
                <a:latin typeface="Times New Roman" pitchFamily="18" charset="0"/>
                <a:cs typeface="Times New Roman" pitchFamily="18" charset="0"/>
              </a:rPr>
              <a:t>quy ngưu tận,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Bạch lộ song song</a:t>
            </a:r>
            <a:r>
              <a:rPr lang="en-US" sz="3200" b="1">
                <a:solidFill>
                  <a:srgbClr val="FF0000"/>
                </a:solidFill>
                <a:latin typeface="Times New Roman" panose="02020603050405020304" pitchFamily="18" charset="0"/>
                <a:cs typeface="Times New Roman" panose="02020603050405020304" pitchFamily="18" charset="0"/>
              </a:rPr>
              <a:t> </a:t>
            </a:r>
            <a:r>
              <a:rPr lang="vi-VN" sz="3200" i="1">
                <a:latin typeface="Times New Roman" pitchFamily="18" charset="0"/>
                <a:cs typeface="Times New Roman" pitchFamily="18" charset="0"/>
              </a:rPr>
              <a:t>phi há điền.</a:t>
            </a:r>
            <a:endParaRPr lang="vi-VN" sz="3200" i="1" dirty="0">
              <a:latin typeface="Times New Roman" pitchFamily="18" charset="0"/>
              <a:cs typeface="Times New Roman" pitchFamily="18" charset="0"/>
            </a:endParaRPr>
          </a:p>
        </p:txBody>
      </p:sp>
      <p:sp>
        <p:nvSpPr>
          <p:cNvPr id="7" name="Right Brace 6"/>
          <p:cNvSpPr/>
          <p:nvPr/>
        </p:nvSpPr>
        <p:spPr>
          <a:xfrm>
            <a:off x="5973510" y="1324598"/>
            <a:ext cx="1461331" cy="15895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le 7"/>
          <p:cNvSpPr/>
          <p:nvPr/>
        </p:nvSpPr>
        <p:spPr>
          <a:xfrm>
            <a:off x="7434842" y="1419520"/>
            <a:ext cx="4597638" cy="164767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Phần 1(2  câu đầu): </a:t>
            </a:r>
            <a:r>
              <a:rPr lang="en-US" sz="2800">
                <a:solidFill>
                  <a:schemeClr val="tx1"/>
                </a:solidFill>
                <a:latin typeface="Times New Roman" panose="02020603050405020304" pitchFamily="18" charset="0"/>
                <a:cs typeface="Times New Roman" panose="02020603050405020304" pitchFamily="18" charset="0"/>
              </a:rPr>
              <a:t>Không gian làng quê khi bóng chiều buông xuống</a:t>
            </a:r>
          </a:p>
        </p:txBody>
      </p:sp>
      <p:sp>
        <p:nvSpPr>
          <p:cNvPr id="9" name="Right Brace 8"/>
          <p:cNvSpPr/>
          <p:nvPr/>
        </p:nvSpPr>
        <p:spPr>
          <a:xfrm>
            <a:off x="5768410" y="3311054"/>
            <a:ext cx="1461331" cy="15895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a:off x="7434841" y="3252893"/>
            <a:ext cx="4597638" cy="164767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 Phần 2(2 câu cuối): </a:t>
            </a:r>
            <a:r>
              <a:rPr lang="en-US" sz="2800">
                <a:solidFill>
                  <a:schemeClr val="tx1"/>
                </a:solidFill>
                <a:latin typeface="Times New Roman" panose="02020603050405020304" pitchFamily="18" charset="0"/>
                <a:cs typeface="Times New Roman" panose="02020603050405020304" pitchFamily="18" charset="0"/>
              </a:rPr>
              <a:t>Hình ảnh con người và thiên nhiên</a:t>
            </a:r>
          </a:p>
        </p:txBody>
      </p:sp>
    </p:spTree>
    <p:extLst>
      <p:ext uri="{BB962C8B-B14F-4D97-AF65-F5344CB8AC3E}">
        <p14:creationId xmlns:p14="http://schemas.microsoft.com/office/powerpoint/2010/main" val="3735802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anim calcmode="lin" valueType="num">
                                      <p:cBhvr>
                                        <p:cTn id="36" dur="2000" fill="hold"/>
                                        <p:tgtEl>
                                          <p:spTgt spid="5"/>
                                        </p:tgtEl>
                                        <p:attrNameLst>
                                          <p:attrName>ppt_w</p:attrName>
                                        </p:attrNameLst>
                                      </p:cBhvr>
                                      <p:tavLst>
                                        <p:tav tm="0" fmla="#ppt_w*sin(2.5*pi*$)">
                                          <p:val>
                                            <p:fltVal val="0"/>
                                          </p:val>
                                        </p:tav>
                                        <p:tav tm="100000">
                                          <p:val>
                                            <p:fltVal val="1"/>
                                          </p:val>
                                        </p:tav>
                                      </p:tavLst>
                                    </p:anim>
                                    <p:anim calcmode="lin" valueType="num">
                                      <p:cBhvr>
                                        <p:cTn id="3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157942"/>
            <a:ext cx="11185467" cy="10474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Đọc – hiểu v</a:t>
            </a:r>
            <a:r>
              <a:rPr lang="vi-VN" sz="3200" b="1">
                <a:solidFill>
                  <a:schemeClr val="tx1"/>
                </a:solidFill>
                <a:latin typeface="Times New Roman" panose="02020603050405020304" pitchFamily="18" charset="0"/>
                <a:cs typeface="Times New Roman" panose="02020603050405020304" pitchFamily="18" charset="0"/>
              </a:rPr>
              <a:t>ăn bản (</a:t>
            </a:r>
            <a:r>
              <a:rPr lang="en-US" sz="3200" b="1">
                <a:solidFill>
                  <a:schemeClr val="tx1"/>
                </a:solidFill>
                <a:latin typeface="Times New Roman" panose="02020603050405020304" pitchFamily="18" charset="0"/>
                <a:cs typeface="Times New Roman" panose="02020603050405020304" pitchFamily="18" charset="0"/>
              </a:rPr>
              <a:t>2</a:t>
            </a:r>
            <a:r>
              <a:rPr lang="vi-VN" sz="3200" b="1">
                <a:solidFill>
                  <a:schemeClr val="tx1"/>
                </a:solidFill>
                <a:latin typeface="Times New Roman" panose="02020603050405020304" pitchFamily="18" charset="0"/>
                <a:cs typeface="Times New Roman" panose="02020603050405020304" pitchFamily="18" charset="0"/>
              </a:rPr>
              <a:t>)</a:t>
            </a:r>
            <a:r>
              <a:rPr lang="en-US" sz="3200" b="1">
                <a:solidFill>
                  <a:schemeClr val="tx1"/>
                </a:solidFill>
                <a:latin typeface="Times New Roman" panose="02020603050405020304" pitchFamily="18" charset="0"/>
                <a:cs typeface="Times New Roman" panose="02020603050405020304" pitchFamily="18" charset="0"/>
              </a:rPr>
              <a:t/>
            </a:r>
            <a:br>
              <a:rPr lang="en-US" sz="3200" b="1">
                <a:solidFill>
                  <a:schemeClr val="tx1"/>
                </a:solidFill>
                <a:latin typeface="Times New Roman" panose="02020603050405020304" pitchFamily="18" charset="0"/>
                <a:cs typeface="Times New Roman" panose="02020603050405020304" pitchFamily="18" charset="0"/>
              </a:rPr>
            </a:br>
            <a:r>
              <a:rPr lang="en-US" sz="32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EA278526-4C74-B970-5FA7-2D4F747F3840}"/>
              </a:ext>
            </a:extLst>
          </p:cNvPr>
          <p:cNvCxnSpPr>
            <a:cxnSpLocks/>
          </p:cNvCxnSpPr>
          <p:nvPr/>
        </p:nvCxnSpPr>
        <p:spPr>
          <a:xfrm flipH="1">
            <a:off x="5981007" y="1205345"/>
            <a:ext cx="1" cy="5345084"/>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8393" y="1447800"/>
            <a:ext cx="5234247" cy="4031873"/>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I. ĐỌC – TÌM HIỂU CHUNG</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II. KHÁM PHÁ VĂN </a:t>
            </a:r>
            <a:r>
              <a:rPr lang="en-US" sz="3200" b="1" smtClean="0">
                <a:latin typeface="Times New Roman" panose="02020603050405020304" pitchFamily="18" charset="0"/>
                <a:cs typeface="Times New Roman" panose="02020603050405020304" pitchFamily="18" charset="0"/>
              </a:rPr>
              <a:t>BẢN</a:t>
            </a:r>
          </a:p>
          <a:p>
            <a:r>
              <a:rPr lang="en-US" sz="3200" b="1">
                <a:latin typeface="Times New Roman" panose="02020603050405020304" pitchFamily="18" charset="0"/>
                <a:cs typeface="Times New Roman" panose="02020603050405020304" pitchFamily="18" charset="0"/>
              </a:rPr>
              <a:t>1. </a:t>
            </a:r>
            <a:r>
              <a:rPr lang="en-US" sz="3200" b="1" smtClean="0">
                <a:latin typeface="Times New Roman" panose="02020603050405020304" pitchFamily="18" charset="0"/>
                <a:cs typeface="Times New Roman" panose="02020603050405020304" pitchFamily="18" charset="0"/>
              </a:rPr>
              <a:t>Đặc </a:t>
            </a:r>
            <a:r>
              <a:rPr lang="en-US" sz="3200" b="1">
                <a:latin typeface="Times New Roman" panose="02020603050405020304" pitchFamily="18" charset="0"/>
                <a:cs typeface="Times New Roman" panose="02020603050405020304" pitchFamily="18" charset="0"/>
              </a:rPr>
              <a:t>điểm thể loại</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2. Đặc điểm nội dung </a:t>
            </a:r>
            <a:endParaRPr lang="en-US" sz="3200" b="1" smtClean="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a) Không gian làng quê khi bóng chiều buông xuống</a:t>
            </a: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02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4381" y="828942"/>
            <a:ext cx="11391544" cy="5742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b="1">
                <a:latin typeface="Times New Roman" panose="02020603050405020304" pitchFamily="18" charset="0"/>
                <a:cs typeface="Times New Roman" panose="02020603050405020304" pitchFamily="18" charset="0"/>
              </a:rPr>
              <a:t>PHIẾU HỌC TẬP SỐ 4:</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2 câu thơ đầu</a:t>
            </a:r>
          </a:p>
          <a:p>
            <a:r>
              <a:rPr lang="en-US" sz="3200" b="1">
                <a:latin typeface="Times New Roman" panose="02020603050405020304" pitchFamily="18" charset="0"/>
                <a:cs typeface="Times New Roman" panose="02020603050405020304" pitchFamily="18" charset="0"/>
              </a:rPr>
              <a:t>Nhóm 1:</a:t>
            </a:r>
            <a:r>
              <a:rPr lang="en-US" sz="3200">
                <a:latin typeface="Times New Roman" panose="02020603050405020304" pitchFamily="18" charset="0"/>
                <a:cs typeface="Times New Roman" panose="02020603050405020304" pitchFamily="18" charset="0"/>
              </a:rPr>
              <a:t> Em hãy cho biết vị trí quan sát và trình tự miêu tả khung cảnh thiên nhiên, con người trong bài thơ? </a:t>
            </a:r>
          </a:p>
          <a:p>
            <a:r>
              <a:rPr lang="en-US" sz="3200" b="1">
                <a:latin typeface="Times New Roman" panose="02020603050405020304" pitchFamily="18" charset="0"/>
                <a:cs typeface="Times New Roman" panose="02020603050405020304" pitchFamily="18" charset="0"/>
              </a:rPr>
              <a:t>Nhóm 2:</a:t>
            </a:r>
            <a:r>
              <a:rPr lang="en-US" sz="3200">
                <a:latin typeface="Times New Roman" panose="02020603050405020304" pitchFamily="18" charset="0"/>
                <a:cs typeface="Times New Roman" panose="02020603050405020304" pitchFamily="18" charset="0"/>
              </a:rPr>
              <a:t> Thiên nhiên trong hai câu thơ đầu được tái hiện trong khoảng thời gian, không gian như thế nào? Hãy chỉ ra mối liên hệ giữa thời gian với các hình ảnh được miêu tả?</a:t>
            </a:r>
          </a:p>
          <a:p>
            <a:r>
              <a:rPr lang="en-US" sz="3200" b="1">
                <a:latin typeface="Times New Roman" panose="02020603050405020304" pitchFamily="18" charset="0"/>
                <a:cs typeface="Times New Roman" panose="02020603050405020304" pitchFamily="18" charset="0"/>
              </a:rPr>
              <a:t>Nhóm 3:</a:t>
            </a:r>
            <a:r>
              <a:rPr lang="en-US" sz="3200">
                <a:latin typeface="Times New Roman" panose="02020603050405020304" pitchFamily="18" charset="0"/>
                <a:cs typeface="Times New Roman" panose="02020603050405020304" pitchFamily="18" charset="0"/>
              </a:rPr>
              <a:t> Trong hai câu thơ cuối, bức tranh thiên nhiên và cuộc sống được khắc học như thế nào? Em có nhận xét gì về bức tranh này?</a:t>
            </a:r>
          </a:p>
        </p:txBody>
      </p:sp>
    </p:spTree>
    <p:extLst>
      <p:ext uri="{BB962C8B-B14F-4D97-AF65-F5344CB8AC3E}">
        <p14:creationId xmlns:p14="http://schemas.microsoft.com/office/powerpoint/2010/main" val="103586896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8720" y="2479655"/>
            <a:ext cx="10066020"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 đề bài thơ</a:t>
            </a: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 Trường vãn vọng”, có thể thấy nhà thơ đứng ở hành cung Thiên Trường mà trông xa để thu về tầm mắt khung cảnh làng quê.</a:t>
            </a:r>
            <a:endParaRPr lang="en-US" sz="3200"/>
          </a:p>
        </p:txBody>
      </p:sp>
      <p:sp>
        <p:nvSpPr>
          <p:cNvPr id="3" name="Rounded Rectangle 2"/>
          <p:cNvSpPr/>
          <p:nvPr/>
        </p:nvSpPr>
        <p:spPr>
          <a:xfrm>
            <a:off x="3512820" y="1264920"/>
            <a:ext cx="5151120" cy="7239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 trí quan sát không gian</a:t>
            </a:r>
            <a:endParaRPr lang="en-US" sz="3200"/>
          </a:p>
        </p:txBody>
      </p:sp>
    </p:spTree>
    <p:extLst>
      <p:ext uri="{BB962C8B-B14F-4D97-AF65-F5344CB8AC3E}">
        <p14:creationId xmlns:p14="http://schemas.microsoft.com/office/powerpoint/2010/main" val="2732543160"/>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 y="1915775"/>
            <a:ext cx="11475720" cy="35394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Không gian trải rộng, từ xa đến gần, từ toàn cảnh đến cận cảnh: từ xa “trông” (“vọng”) đến gần lại  để thấy sương khói ở (sau thôn, trước thôn và gần hơn nữa để ghi lại những hình ảnh sự vật cụ thể( đàn trâu, cánh cò). </a:t>
            </a:r>
          </a:p>
          <a:p>
            <a:r>
              <a:rPr lang="en-US" sz="3200">
                <a:latin typeface="Times New Roman" panose="02020603050405020304" pitchFamily="18" charset="0"/>
                <a:cs typeface="Times New Roman" panose="02020603050405020304" pitchFamily="18" charset="0"/>
              </a:rPr>
              <a:t>+ Không gian trải dài theo con đường trẻ mục đồng lùa trâu về thôn. </a:t>
            </a:r>
          </a:p>
          <a:p>
            <a:r>
              <a:rPr lang="en-US" sz="3200">
                <a:latin typeface="Times New Roman" panose="02020603050405020304" pitchFamily="18" charset="0"/>
                <a:cs typeface="Times New Roman" panose="02020603050405020304" pitchFamily="18" charset="0"/>
              </a:rPr>
              <a:t>+ Không gian được nối từ cao xuống thấp theo dõi đàn cò trắng bay liệng và đậu xuống cánh đồng.</a:t>
            </a:r>
          </a:p>
        </p:txBody>
      </p:sp>
      <p:sp>
        <p:nvSpPr>
          <p:cNvPr id="3" name="Rounded Rectangle 2"/>
          <p:cNvSpPr/>
          <p:nvPr/>
        </p:nvSpPr>
        <p:spPr>
          <a:xfrm>
            <a:off x="3368040" y="914400"/>
            <a:ext cx="5151120" cy="7239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Trình tự miêu tả</a:t>
            </a:r>
            <a:r>
              <a:rPr lang="en-US" sz="2800">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không </a:t>
            </a:r>
            <a:r>
              <a:rPr lang="en-US" sz="2800" b="1" smtClean="0">
                <a:solidFill>
                  <a:schemeClr val="tx1"/>
                </a:solidFill>
                <a:latin typeface="Times New Roman" panose="02020603050405020304" pitchFamily="18" charset="0"/>
                <a:cs typeface="Times New Roman" panose="02020603050405020304" pitchFamily="18" charset="0"/>
              </a:rPr>
              <a:t>gian</a:t>
            </a: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695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2000"/>
                                        <p:tgtEl>
                                          <p:spTgt spid="2">
                                            <p:txEl>
                                              <p:pRg st="2" end="2"/>
                                            </p:txEl>
                                          </p:spTgt>
                                        </p:tgtEl>
                                      </p:cBhvr>
                                    </p:animEffect>
                                    <p:anim calcmode="lin" valueType="num">
                                      <p:cBhvr>
                                        <p:cTn id="22"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 y="1915775"/>
            <a:ext cx="11475720" cy="304698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smtClean="0">
                <a:latin typeface="Times New Roman" panose="02020603050405020304" pitchFamily="18" charset="0"/>
                <a:cs typeface="Times New Roman" panose="02020603050405020304" pitchFamily="18" charset="0"/>
              </a:rPr>
              <a:t>Chỉ </a:t>
            </a:r>
            <a:r>
              <a:rPr lang="en-US" sz="3200">
                <a:latin typeface="Times New Roman" panose="02020603050405020304" pitchFamily="18" charset="0"/>
                <a:cs typeface="Times New Roman" panose="02020603050405020304" pitchFamily="18" charset="0"/>
              </a:rPr>
              <a:t>với bốn câu thơ và vài nét vẽ thanh sơ, tác giả đã họa lên một bức với không gian khoảng đạt, cân đối hài hòa: </a:t>
            </a:r>
            <a:r>
              <a:rPr lang="en-US" sz="3200" u="sng">
                <a:latin typeface="Times New Roman" panose="02020603050405020304" pitchFamily="18" charset="0"/>
                <a:cs typeface="Times New Roman" panose="02020603050405020304" pitchFamily="18" charset="0"/>
              </a:rPr>
              <a:t>có xa, có gần, có đậm, có nhạt, có diện, có điểm. </a:t>
            </a:r>
            <a:endParaRPr lang="en-US" sz="3200">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Tuy </a:t>
            </a: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đứng xa để quan sát nhưng ánh mắt và cả tấm lòng nhà thơ cẫn </a:t>
            </a:r>
            <a:r>
              <a:rPr lang="en-US" altLang="en-US" sz="3200" u="sng">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dõi nhìn đầy trìu mến những hình ảnh, thanh âm bình dị của thiên nhiên, của cuộc sống con người nơi thôn </a:t>
            </a:r>
            <a:r>
              <a:rPr lang="en-US" altLang="en-US" sz="3200" u="sng"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dã</a:t>
            </a:r>
            <a:endParaRPr lang="en-US" altLang="en-US" sz="320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3055620" y="662940"/>
            <a:ext cx="6835140" cy="7239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Nhận xét về trình tự miêu tả không gian</a:t>
            </a:r>
          </a:p>
        </p:txBody>
      </p:sp>
      <p:sp>
        <p:nvSpPr>
          <p:cNvPr id="4"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4" descr="blob:file:///6f462eba-cbe7-44f1-9469-6753e847e1ec"/>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 name="Rectangle 3"/>
          <p:cNvSpPr>
            <a:spLocks noChangeArrowheads="1"/>
          </p:cNvSpPr>
          <p:nvPr/>
        </p:nvSpPr>
        <p:spPr bwMode="auto">
          <a:xfrm>
            <a:off x="0" y="76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27578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920" y="3106946"/>
            <a:ext cx="9692640" cy="315047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0"/>
              </a:spcAft>
            </a:pP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Nhận </a:t>
            </a:r>
            <a:r>
              <a:rPr lang="en-US" sz="3200">
                <a:latin typeface="Times New Roman" panose="02020603050405020304" pitchFamily="18" charset="0"/>
                <a:ea typeface="Times New Roman" panose="02020603050405020304" pitchFamily="18" charset="0"/>
                <a:cs typeface="Times New Roman" panose="02020603050405020304" pitchFamily="18" charset="0"/>
              </a:rPr>
              <a:t>biết thời gian qua các dấu hiệu: </a:t>
            </a:r>
            <a:br>
              <a:rPr lang="en-US" sz="3200">
                <a:latin typeface="Times New Roman" panose="02020603050405020304" pitchFamily="18" charset="0"/>
                <a:ea typeface="Times New Roman" panose="02020603050405020304" pitchFamily="18" charset="0"/>
                <a:cs typeface="Times New Roman" panose="02020603050405020304" pitchFamily="18" charset="0"/>
              </a:rPr>
            </a:br>
            <a:r>
              <a:rPr lang="en-US" sz="3200">
                <a:latin typeface="Times New Roman" panose="02020603050405020304" pitchFamily="18" charset="0"/>
                <a:ea typeface="Times New Roman" panose="02020603050405020304" pitchFamily="18" charset="0"/>
                <a:cs typeface="Times New Roman" panose="02020603050405020304" pitchFamily="18" charset="0"/>
              </a:rPr>
              <a:t>+ Thời gian được nói đến trong ngay trong nhan đề bài thơ: từ “</a:t>
            </a: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vãn” </a:t>
            </a:r>
            <a:r>
              <a:rPr lang="en-US" sz="3200">
                <a:latin typeface="Times New Roman" panose="02020603050405020304" pitchFamily="18" charset="0"/>
                <a:ea typeface="Times New Roman" panose="02020603050405020304" pitchFamily="18" charset="0"/>
                <a:cs typeface="Times New Roman" panose="02020603050405020304" pitchFamily="18" charset="0"/>
              </a:rPr>
              <a:t>nghĩa là buổi chiều. </a:t>
            </a:r>
            <a:endParaRPr lang="en-US" sz="3200">
              <a:latin typeface="Calibri" panose="020F0502020204030204" pitchFamily="34" charset="0"/>
              <a:ea typeface="Calibri" panose="020F0502020204030204" pitchFamily="34" charset="0"/>
              <a:cs typeface="Times New Roman" panose="02020603050405020304" pitchFamily="18" charset="0"/>
            </a:endParaRPr>
          </a:p>
          <a:p>
            <a:r>
              <a:rPr lang="en-US" sz="3200">
                <a:latin typeface="Times New Roman" panose="02020603050405020304" pitchFamily="18" charset="0"/>
                <a:ea typeface="Times New Roman" panose="02020603050405020304" pitchFamily="18" charset="0"/>
              </a:rPr>
              <a:t>+ Thời gian còn được gợi ra qua các tín hiệu về </a:t>
            </a:r>
            <a:r>
              <a:rPr lang="en-US" sz="3200">
                <a:solidFill>
                  <a:srgbClr val="FF0000"/>
                </a:solidFill>
                <a:latin typeface="Times New Roman" panose="02020603050405020304" pitchFamily="18" charset="0"/>
                <a:ea typeface="Times New Roman" panose="02020603050405020304" pitchFamily="18" charset="0"/>
              </a:rPr>
              <a:t>“đạm tự yên” </a:t>
            </a:r>
            <a:r>
              <a:rPr lang="en-US" sz="3200">
                <a:latin typeface="Times New Roman" panose="02020603050405020304" pitchFamily="18" charset="0"/>
                <a:ea typeface="Times New Roman" panose="02020603050405020304" pitchFamily="18" charset="0"/>
              </a:rPr>
              <a:t>( khói phủ mờ ảo trên cánh đồng khi chiều xuống); “ </a:t>
            </a:r>
            <a:r>
              <a:rPr lang="en-US" sz="3200">
                <a:solidFill>
                  <a:srgbClr val="FF0000"/>
                </a:solidFill>
                <a:latin typeface="Times New Roman" panose="02020603050405020304" pitchFamily="18" charset="0"/>
                <a:ea typeface="Times New Roman" panose="02020603050405020304" pitchFamily="18" charset="0"/>
              </a:rPr>
              <a:t>tịch dương</a:t>
            </a:r>
            <a:r>
              <a:rPr lang="en-US" sz="3200">
                <a:latin typeface="Times New Roman" panose="02020603050405020304" pitchFamily="18" charset="0"/>
                <a:ea typeface="Times New Roman" panose="02020603050405020304" pitchFamily="18" charset="0"/>
              </a:rPr>
              <a:t>” (mặt trời đang lặn dần)</a:t>
            </a:r>
            <a:endParaRPr lang="en-US" sz="3200"/>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Oval 3"/>
          <p:cNvSpPr/>
          <p:nvPr/>
        </p:nvSpPr>
        <p:spPr>
          <a:xfrm>
            <a:off x="129540" y="3611880"/>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705100" y="2011680"/>
            <a:ext cx="9037320" cy="619272"/>
          </a:xfrm>
          <a:prstGeom prst="rect">
            <a:avLst/>
          </a:prstGeom>
          <a:noFill/>
        </p:spPr>
        <p:txBody>
          <a:bodyPr wrap="square" rtlCol="0">
            <a:spAutoFit/>
          </a:bodyPr>
          <a:lstStyle/>
          <a:p>
            <a:pPr algn="ctr">
              <a:lnSpc>
                <a:spcPct val="107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Bức tranh cảnh vật được tái hiện vào buổi hoàng hôn </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6" name="Down Arrow 5"/>
          <p:cNvSpPr/>
          <p:nvPr/>
        </p:nvSpPr>
        <p:spPr>
          <a:xfrm>
            <a:off x="6560820" y="2547883"/>
            <a:ext cx="518160" cy="5542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22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920" y="3106946"/>
            <a:ext cx="9692640" cy="315047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0"/>
              </a:spcAft>
            </a:pP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Nhận </a:t>
            </a:r>
            <a:r>
              <a:rPr lang="en-US" sz="3200">
                <a:latin typeface="Times New Roman" panose="02020603050405020304" pitchFamily="18" charset="0"/>
                <a:ea typeface="Times New Roman" panose="02020603050405020304" pitchFamily="18" charset="0"/>
                <a:cs typeface="Times New Roman" panose="02020603050405020304" pitchFamily="18" charset="0"/>
              </a:rPr>
              <a:t>biết thời gian qua các dấu hiệu: </a:t>
            </a:r>
            <a:br>
              <a:rPr lang="en-US" sz="3200">
                <a:latin typeface="Times New Roman" panose="02020603050405020304" pitchFamily="18" charset="0"/>
                <a:ea typeface="Times New Roman" panose="02020603050405020304" pitchFamily="18" charset="0"/>
                <a:cs typeface="Times New Roman" panose="02020603050405020304" pitchFamily="18" charset="0"/>
              </a:rPr>
            </a:br>
            <a:r>
              <a:rPr lang="en-US" sz="3200">
                <a:latin typeface="Times New Roman" panose="02020603050405020304" pitchFamily="18" charset="0"/>
                <a:ea typeface="Times New Roman" panose="02020603050405020304" pitchFamily="18" charset="0"/>
                <a:cs typeface="Times New Roman" panose="02020603050405020304" pitchFamily="18" charset="0"/>
              </a:rPr>
              <a:t>+ Thời gian được nói </a:t>
            </a: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đến ngay trong nhan </a:t>
            </a:r>
            <a:r>
              <a:rPr lang="en-US" sz="3200">
                <a:latin typeface="Times New Roman" panose="02020603050405020304" pitchFamily="18" charset="0"/>
                <a:ea typeface="Times New Roman" panose="02020603050405020304" pitchFamily="18" charset="0"/>
                <a:cs typeface="Times New Roman" panose="02020603050405020304" pitchFamily="18" charset="0"/>
              </a:rPr>
              <a:t>đề bài thơ: từ “vãn” nghĩa là buổi chiều. </a:t>
            </a:r>
            <a:endParaRPr lang="en-US" sz="3200">
              <a:latin typeface="Calibri" panose="020F0502020204030204" pitchFamily="34" charset="0"/>
              <a:ea typeface="Calibri" panose="020F0502020204030204" pitchFamily="34" charset="0"/>
              <a:cs typeface="Times New Roman" panose="02020603050405020304" pitchFamily="18" charset="0"/>
            </a:endParaRPr>
          </a:p>
          <a:p>
            <a:r>
              <a:rPr lang="en-US" sz="3200">
                <a:latin typeface="Times New Roman" panose="02020603050405020304" pitchFamily="18" charset="0"/>
                <a:ea typeface="Times New Roman" panose="02020603050405020304" pitchFamily="18" charset="0"/>
              </a:rPr>
              <a:t>+ Thời gian còn được gợi ra qua các tín hiệu về “đạm tự yên” ( khói phủ mờ ảo trên cánh đồng khi chiều xuống); “ tịch dương” (mặt trời đang lặn dần)</a:t>
            </a:r>
            <a:endParaRPr lang="en-US" sz="3200"/>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Oval 3"/>
          <p:cNvSpPr/>
          <p:nvPr/>
        </p:nvSpPr>
        <p:spPr>
          <a:xfrm>
            <a:off x="129540" y="3611880"/>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705100" y="2011680"/>
            <a:ext cx="9037320" cy="619272"/>
          </a:xfrm>
          <a:prstGeom prst="rect">
            <a:avLst/>
          </a:prstGeom>
          <a:noFill/>
        </p:spPr>
        <p:txBody>
          <a:bodyPr wrap="square" rtlCol="0">
            <a:spAutoFit/>
          </a:bodyPr>
          <a:lstStyle/>
          <a:p>
            <a:pPr algn="ctr">
              <a:lnSpc>
                <a:spcPct val="107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Bức tranh cảnh vật được tái hiện vào buổi hoàng hôn </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6" name="Down Arrow 5"/>
          <p:cNvSpPr/>
          <p:nvPr/>
        </p:nvSpPr>
        <p:spPr>
          <a:xfrm>
            <a:off x="6560820" y="2547883"/>
            <a:ext cx="518160" cy="5542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0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157942"/>
            <a:ext cx="11185467" cy="10474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Đọc – hiểu v</a:t>
            </a:r>
            <a:r>
              <a:rPr lang="vi-VN" sz="3200" b="1">
                <a:solidFill>
                  <a:schemeClr val="tx1"/>
                </a:solidFill>
                <a:latin typeface="Times New Roman" panose="02020603050405020304" pitchFamily="18" charset="0"/>
                <a:cs typeface="Times New Roman" panose="02020603050405020304" pitchFamily="18" charset="0"/>
              </a:rPr>
              <a:t>ăn bản (</a:t>
            </a:r>
            <a:r>
              <a:rPr lang="en-US" sz="3200" b="1">
                <a:solidFill>
                  <a:schemeClr val="tx1"/>
                </a:solidFill>
                <a:latin typeface="Times New Roman" panose="02020603050405020304" pitchFamily="18" charset="0"/>
                <a:cs typeface="Times New Roman" panose="02020603050405020304" pitchFamily="18" charset="0"/>
              </a:rPr>
              <a:t>2</a:t>
            </a:r>
            <a:r>
              <a:rPr lang="vi-VN" sz="3200" b="1">
                <a:solidFill>
                  <a:schemeClr val="tx1"/>
                </a:solidFill>
                <a:latin typeface="Times New Roman" panose="02020603050405020304" pitchFamily="18" charset="0"/>
                <a:cs typeface="Times New Roman" panose="02020603050405020304" pitchFamily="18" charset="0"/>
              </a:rPr>
              <a:t>)</a:t>
            </a:r>
            <a:r>
              <a:rPr lang="en-US" sz="3200" b="1">
                <a:solidFill>
                  <a:schemeClr val="tx1"/>
                </a:solidFill>
                <a:latin typeface="Times New Roman" panose="02020603050405020304" pitchFamily="18" charset="0"/>
                <a:cs typeface="Times New Roman" panose="02020603050405020304" pitchFamily="18" charset="0"/>
              </a:rPr>
              <a:t/>
            </a:r>
            <a:br>
              <a:rPr lang="en-US" sz="3200" b="1">
                <a:solidFill>
                  <a:schemeClr val="tx1"/>
                </a:solidFill>
                <a:latin typeface="Times New Roman" panose="02020603050405020304" pitchFamily="18" charset="0"/>
                <a:cs typeface="Times New Roman" panose="02020603050405020304" pitchFamily="18" charset="0"/>
              </a:rPr>
            </a:br>
            <a:r>
              <a:rPr lang="en-US" sz="32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EA278526-4C74-B970-5FA7-2D4F747F3840}"/>
              </a:ext>
            </a:extLst>
          </p:cNvPr>
          <p:cNvCxnSpPr>
            <a:cxnSpLocks/>
          </p:cNvCxnSpPr>
          <p:nvPr/>
        </p:nvCxnSpPr>
        <p:spPr>
          <a:xfrm flipH="1">
            <a:off x="5981007" y="1205345"/>
            <a:ext cx="1" cy="5345084"/>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025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7620" y="3573750"/>
            <a:ext cx="585216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i="1">
                <a:latin typeface="Times New Roman" panose="02020603050405020304" pitchFamily="18" charset="0"/>
                <a:cs typeface="Times New Roman" panose="02020603050405020304" pitchFamily="18" charset="0"/>
              </a:rPr>
              <a:t>Thôn hậu, thôn tiền đạm tự yên,</a:t>
            </a:r>
            <a:endParaRPr lang="en-US" sz="3200">
              <a:latin typeface="Times New Roman" panose="02020603050405020304" pitchFamily="18" charset="0"/>
              <a:cs typeface="Times New Roman" panose="02020603050405020304" pitchFamily="18" charset="0"/>
            </a:endParaRPr>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Oval 3"/>
          <p:cNvSpPr/>
          <p:nvPr/>
        </p:nvSpPr>
        <p:spPr>
          <a:xfrm>
            <a:off x="0" y="3162300"/>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p>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705100" y="2011680"/>
            <a:ext cx="903732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Không gian hiện lên với các chi tiết đặc trưng của một buổi chiều quê:</a:t>
            </a:r>
          </a:p>
        </p:txBody>
      </p:sp>
      <p:sp>
        <p:nvSpPr>
          <p:cNvPr id="6" name="Down Arrow 5"/>
          <p:cNvSpPr/>
          <p:nvPr/>
        </p:nvSpPr>
        <p:spPr>
          <a:xfrm>
            <a:off x="6484620" y="2948102"/>
            <a:ext cx="518160" cy="5542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TextBox 6"/>
          <p:cNvSpPr txBox="1"/>
          <p:nvPr/>
        </p:nvSpPr>
        <p:spPr>
          <a:xfrm>
            <a:off x="2484120" y="4724400"/>
            <a:ext cx="9494520"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Điệp ngữ </a:t>
            </a:r>
            <a:r>
              <a:rPr lang="en-US" sz="3200" smtClean="0">
                <a:solidFill>
                  <a:srgbClr val="FF0000"/>
                </a:solidFill>
                <a:latin typeface="Times New Roman" panose="02020603050405020304" pitchFamily="18" charset="0"/>
                <a:cs typeface="Times New Roman" panose="02020603050405020304" pitchFamily="18" charset="0"/>
              </a:rPr>
              <a:t>“thôn </a:t>
            </a:r>
            <a:r>
              <a:rPr lang="en-US" sz="3200">
                <a:solidFill>
                  <a:srgbClr val="FF0000"/>
                </a:solidFill>
                <a:latin typeface="Times New Roman" panose="02020603050405020304" pitchFamily="18" charset="0"/>
                <a:cs typeface="Times New Roman" panose="02020603050405020304" pitchFamily="18" charset="0"/>
              </a:rPr>
              <a:t>hậu, thôn tiền” </a:t>
            </a:r>
            <a:r>
              <a:rPr lang="en-US" sz="3200">
                <a:latin typeface="Times New Roman" panose="02020603050405020304" pitchFamily="18" charset="0"/>
                <a:cs typeface="Times New Roman" panose="02020603050405020304" pitchFamily="18" charset="0"/>
              </a:rPr>
              <a:t>cho thấy một cái nhìn bao quát từ sau đến trước, từ cuối thôn tới đầu làng, gợi hình ảnh của thôn làng trù phú, đông đúc.</a:t>
            </a:r>
          </a:p>
        </p:txBody>
      </p:sp>
    </p:spTree>
    <p:extLst>
      <p:ext uri="{BB962C8B-B14F-4D97-AF65-F5344CB8AC3E}">
        <p14:creationId xmlns:p14="http://schemas.microsoft.com/office/powerpoint/2010/main" val="3594164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4280" y="2796643"/>
            <a:ext cx="582168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i="1">
                <a:latin typeface="Times New Roman" panose="02020603050405020304" pitchFamily="18" charset="0"/>
                <a:cs typeface="Times New Roman" panose="02020603050405020304" pitchFamily="18" charset="0"/>
              </a:rPr>
              <a:t>Thôn hậu, thôn tiền đạm tự yên,</a:t>
            </a:r>
            <a:endParaRPr lang="en-US" sz="3200">
              <a:latin typeface="Times New Roman" panose="02020603050405020304" pitchFamily="18" charset="0"/>
              <a:cs typeface="Times New Roman" panose="02020603050405020304" pitchFamily="18" charset="0"/>
            </a:endParaRPr>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Oval 3"/>
          <p:cNvSpPr/>
          <p:nvPr/>
        </p:nvSpPr>
        <p:spPr>
          <a:xfrm>
            <a:off x="83820" y="2353598"/>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p>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705100" y="1699260"/>
            <a:ext cx="903732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ảnh so sánh </a:t>
            </a:r>
            <a:r>
              <a:rPr lang="en-US" sz="3200" b="1">
                <a:latin typeface="Times New Roman" panose="02020603050405020304" pitchFamily="18" charset="0"/>
                <a:cs typeface="Times New Roman" panose="02020603050405020304" pitchFamily="18" charset="0"/>
              </a:rPr>
              <a:t>“đạm tự yên” ( </a:t>
            </a:r>
            <a:r>
              <a:rPr lang="en-US" sz="3200">
                <a:latin typeface="Times New Roman" panose="02020603050405020304" pitchFamily="18" charset="0"/>
                <a:cs typeface="Times New Roman" panose="02020603050405020304" pitchFamily="18" charset="0"/>
              </a:rPr>
              <a:t>mờ như khói phủ</a:t>
            </a:r>
            <a:r>
              <a:rPr lang="en-US" sz="3200" b="1">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6" name="Down Arrow 5"/>
          <p:cNvSpPr/>
          <p:nvPr/>
        </p:nvSpPr>
        <p:spPr>
          <a:xfrm>
            <a:off x="6469380" y="2213250"/>
            <a:ext cx="518160" cy="5542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TextBox 6"/>
          <p:cNvSpPr txBox="1"/>
          <p:nvPr/>
        </p:nvSpPr>
        <p:spPr>
          <a:xfrm>
            <a:off x="4099560" y="3916680"/>
            <a:ext cx="7940040" cy="892552"/>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 </a:t>
            </a:r>
            <a:r>
              <a:rPr lang="en-US" sz="2600">
                <a:latin typeface="Times New Roman" panose="02020603050405020304" pitchFamily="18" charset="0"/>
                <a:cs typeface="Times New Roman" panose="02020603050405020304" pitchFamily="18" charset="0"/>
              </a:rPr>
              <a:t>Gợi những làn s</a:t>
            </a:r>
            <a:r>
              <a:rPr lang="en-US" sz="2600" b="1">
                <a:latin typeface="Times New Roman" panose="02020603050405020304" pitchFamily="18" charset="0"/>
                <a:cs typeface="Times New Roman" panose="02020603050405020304" pitchFamily="18" charset="0"/>
              </a:rPr>
              <a:t>ương mỏng nhẹ buông xuống lúc hoàng hôn,</a:t>
            </a:r>
            <a:r>
              <a:rPr lang="en-US" sz="2600">
                <a:latin typeface="Times New Roman" panose="02020603050405020304" pitchFamily="18" charset="0"/>
                <a:cs typeface="Times New Roman" panose="02020603050405020304" pitchFamily="18" charset="0"/>
              </a:rPr>
              <a:t> lững lờ trong không trung như làn khói. </a:t>
            </a:r>
          </a:p>
        </p:txBody>
      </p:sp>
      <p:sp>
        <p:nvSpPr>
          <p:cNvPr id="8" name="TextBox 7"/>
          <p:cNvSpPr txBox="1"/>
          <p:nvPr/>
        </p:nvSpPr>
        <p:spPr>
          <a:xfrm>
            <a:off x="1299210" y="4332178"/>
            <a:ext cx="2125980"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Hình ảnh “khói”</a:t>
            </a:r>
            <a:endParaRPr lang="en-US" sz="3200">
              <a:latin typeface="Times New Roman" panose="02020603050405020304" pitchFamily="18" charset="0"/>
              <a:cs typeface="Times New Roman" panose="02020603050405020304" pitchFamily="18" charset="0"/>
            </a:endParaRPr>
          </a:p>
        </p:txBody>
      </p:sp>
      <p:sp>
        <p:nvSpPr>
          <p:cNvPr id="9" name="Right Brace 8"/>
          <p:cNvSpPr/>
          <p:nvPr/>
        </p:nvSpPr>
        <p:spPr>
          <a:xfrm>
            <a:off x="3352800" y="3916680"/>
            <a:ext cx="670560" cy="23317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099560" y="5042029"/>
            <a:ext cx="7940040" cy="129266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 Cũng có thể liên tưởng đây là </a:t>
            </a:r>
            <a:r>
              <a:rPr lang="en-US" sz="2600" b="1">
                <a:latin typeface="Times New Roman" panose="02020603050405020304" pitchFamily="18" charset="0"/>
                <a:cs typeface="Times New Roman" panose="02020603050405020304" pitchFamily="18" charset="0"/>
              </a:rPr>
              <a:t>sương pha quyện với khói lam chiều</a:t>
            </a:r>
            <a:r>
              <a:rPr lang="en-US" sz="2600">
                <a:latin typeface="Times New Roman" panose="02020603050405020304" pitchFamily="18" charset="0"/>
                <a:cs typeface="Times New Roman" panose="02020603050405020304" pitchFamily="18" charset="0"/>
              </a:rPr>
              <a:t> tỏa ra từ những mái rạ, những căn bếp của người dân bắt đầu nổi lửa nấu cơm chiều.</a:t>
            </a:r>
          </a:p>
        </p:txBody>
      </p:sp>
    </p:spTree>
    <p:extLst>
      <p:ext uri="{BB962C8B-B14F-4D97-AF65-F5344CB8AC3E}">
        <p14:creationId xmlns:p14="http://schemas.microsoft.com/office/powerpoint/2010/main" val="3363097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80">
                                          <p:stCondLst>
                                            <p:cond delay="0"/>
                                          </p:stCondLst>
                                        </p:cTn>
                                        <p:tgtEl>
                                          <p:spTgt spid="7"/>
                                        </p:tgtEl>
                                      </p:cBhvr>
                                    </p:animEffect>
                                    <p:anim calcmode="lin" valueType="num">
                                      <p:cBhvr>
                                        <p:cTn id="4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6" dur="26">
                                          <p:stCondLst>
                                            <p:cond delay="650"/>
                                          </p:stCondLst>
                                        </p:cTn>
                                        <p:tgtEl>
                                          <p:spTgt spid="7"/>
                                        </p:tgtEl>
                                      </p:cBhvr>
                                      <p:to x="100000" y="60000"/>
                                    </p:animScale>
                                    <p:animScale>
                                      <p:cBhvr>
                                        <p:cTn id="47" dur="166" decel="50000">
                                          <p:stCondLst>
                                            <p:cond delay="676"/>
                                          </p:stCondLst>
                                        </p:cTn>
                                        <p:tgtEl>
                                          <p:spTgt spid="7"/>
                                        </p:tgtEl>
                                      </p:cBhvr>
                                      <p:to x="100000" y="100000"/>
                                    </p:animScale>
                                    <p:animScale>
                                      <p:cBhvr>
                                        <p:cTn id="48" dur="26">
                                          <p:stCondLst>
                                            <p:cond delay="1312"/>
                                          </p:stCondLst>
                                        </p:cTn>
                                        <p:tgtEl>
                                          <p:spTgt spid="7"/>
                                        </p:tgtEl>
                                      </p:cBhvr>
                                      <p:to x="100000" y="80000"/>
                                    </p:animScale>
                                    <p:animScale>
                                      <p:cBhvr>
                                        <p:cTn id="49" dur="166" decel="50000">
                                          <p:stCondLst>
                                            <p:cond delay="1338"/>
                                          </p:stCondLst>
                                        </p:cTn>
                                        <p:tgtEl>
                                          <p:spTgt spid="7"/>
                                        </p:tgtEl>
                                      </p:cBhvr>
                                      <p:to x="100000" y="100000"/>
                                    </p:animScale>
                                    <p:animScale>
                                      <p:cBhvr>
                                        <p:cTn id="50" dur="26">
                                          <p:stCondLst>
                                            <p:cond delay="1642"/>
                                          </p:stCondLst>
                                        </p:cTn>
                                        <p:tgtEl>
                                          <p:spTgt spid="7"/>
                                        </p:tgtEl>
                                      </p:cBhvr>
                                      <p:to x="100000" y="90000"/>
                                    </p:animScale>
                                    <p:animScale>
                                      <p:cBhvr>
                                        <p:cTn id="51" dur="166" decel="50000">
                                          <p:stCondLst>
                                            <p:cond delay="1668"/>
                                          </p:stCondLst>
                                        </p:cTn>
                                        <p:tgtEl>
                                          <p:spTgt spid="7"/>
                                        </p:tgtEl>
                                      </p:cBhvr>
                                      <p:to x="100000" y="100000"/>
                                    </p:animScale>
                                    <p:animScale>
                                      <p:cBhvr>
                                        <p:cTn id="52" dur="26">
                                          <p:stCondLst>
                                            <p:cond delay="1808"/>
                                          </p:stCondLst>
                                        </p:cTn>
                                        <p:tgtEl>
                                          <p:spTgt spid="7"/>
                                        </p:tgtEl>
                                      </p:cBhvr>
                                      <p:to x="100000" y="95000"/>
                                    </p:animScale>
                                    <p:animScale>
                                      <p:cBhvr>
                                        <p:cTn id="53" dur="166" decel="50000">
                                          <p:stCondLst>
                                            <p:cond delay="1834"/>
                                          </p:stCondLst>
                                        </p:cTn>
                                        <p:tgtEl>
                                          <p:spTgt spid="7"/>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7" grpId="0"/>
      <p:bldP spid="8" grpId="0"/>
      <p:bldP spid="9"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7620" y="3317682"/>
            <a:ext cx="5852160" cy="4924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600" i="1">
                <a:latin typeface="Times New Roman" panose="02020603050405020304" pitchFamily="18" charset="0"/>
                <a:cs typeface="Times New Roman" panose="02020603050405020304" pitchFamily="18" charset="0"/>
              </a:rPr>
              <a:t>Bán vô, bán hữu tịch dương biên.</a:t>
            </a:r>
            <a:endParaRPr lang="en-US" sz="2600">
              <a:latin typeface="Times New Roman" panose="02020603050405020304" pitchFamily="18" charset="0"/>
              <a:cs typeface="Times New Roman" panose="02020603050405020304" pitchFamily="18" charset="0"/>
            </a:endParaRPr>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Oval 3"/>
          <p:cNvSpPr/>
          <p:nvPr/>
        </p:nvSpPr>
        <p:spPr>
          <a:xfrm>
            <a:off x="0" y="2354580"/>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p>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602230" y="1721316"/>
            <a:ext cx="9258300"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Cụm từ “</a:t>
            </a:r>
            <a:r>
              <a:rPr lang="vi-VN" sz="2600" i="1">
                <a:latin typeface="Times New Roman" panose="02020603050405020304" pitchFamily="18" charset="0"/>
                <a:cs typeface="Times New Roman" panose="02020603050405020304" pitchFamily="18" charset="0"/>
              </a:rPr>
              <a:t>tịch dương biên</a:t>
            </a:r>
            <a:r>
              <a:rPr lang="en-US" sz="2600" i="1">
                <a:latin typeface="Times New Roman" panose="02020603050405020304" pitchFamily="18" charset="0"/>
                <a:cs typeface="Times New Roman" panose="02020603050405020304" pitchFamily="18" charset="0"/>
              </a:rPr>
              <a:t>”cho thấy</a:t>
            </a:r>
            <a:r>
              <a:rPr lang="en-US" sz="2600">
                <a:latin typeface="Times New Roman" panose="02020603050405020304" pitchFamily="18" charset="0"/>
                <a:cs typeface="Times New Roman" panose="02020603050405020304" pitchFamily="18" charset="0"/>
              </a:rPr>
              <a:t>mặt trời đang dần lặn xuống trong thời khắc chuyển giao giữa ngày và đêm, sáng và tối. </a:t>
            </a:r>
          </a:p>
        </p:txBody>
      </p:sp>
      <p:sp>
        <p:nvSpPr>
          <p:cNvPr id="6" name="Down Arrow 5"/>
          <p:cNvSpPr/>
          <p:nvPr/>
        </p:nvSpPr>
        <p:spPr>
          <a:xfrm>
            <a:off x="6484620" y="2622458"/>
            <a:ext cx="518160" cy="5542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TextBox 6"/>
          <p:cNvSpPr txBox="1"/>
          <p:nvPr/>
        </p:nvSpPr>
        <p:spPr>
          <a:xfrm>
            <a:off x="2278380" y="4122420"/>
            <a:ext cx="9166860" cy="523220"/>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Điệp ngữ “bán”( một nửa)  kết hợp với cặp từ trái nghĩa “vô-hữu</a:t>
            </a:r>
            <a:r>
              <a:rPr lang="en-US" sz="2800">
                <a:latin typeface="Times New Roman" panose="02020603050405020304" pitchFamily="18" charset="0"/>
                <a:cs typeface="Times New Roman" panose="02020603050405020304" pitchFamily="18" charset="0"/>
              </a:rPr>
              <a:t>” </a:t>
            </a:r>
          </a:p>
        </p:txBody>
      </p:sp>
      <p:sp>
        <p:nvSpPr>
          <p:cNvPr id="8" name="TextBox 7"/>
          <p:cNvSpPr txBox="1"/>
          <p:nvPr/>
        </p:nvSpPr>
        <p:spPr>
          <a:xfrm>
            <a:off x="899160" y="5044440"/>
            <a:ext cx="11292840" cy="129266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600">
                <a:latin typeface="Times New Roman" panose="02020603050405020304" pitchFamily="18" charset="0"/>
                <a:cs typeface="Times New Roman" panose="02020603050405020304" pitchFamily="18" charset="0"/>
              </a:rPr>
              <a:t>-&gt; Gợi lên rất đúng trạng thái của cảnh vật nơi đường biên giao chuyển  của sáng- tối. Vạn vật mờ nhòa  đi trong ánh chiều đang buông xuống, lại có màn sương khói đang dâng lên</a:t>
            </a:r>
            <a:r>
              <a:rPr lang="en-US" sz="2600" smtClean="0">
                <a:latin typeface="Times New Roman" panose="02020603050405020304" pitchFamily="18" charset="0"/>
                <a:cs typeface="Times New Roman" panose="02020603050405020304" pitchFamily="18" charset="0"/>
              </a:rPr>
              <a:t>.</a:t>
            </a:r>
            <a:endParaRPr lang="en-US" sz="2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6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7"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18160" y="2167890"/>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p>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TextBox 3"/>
          <p:cNvSpPr txBox="1"/>
          <p:nvPr/>
        </p:nvSpPr>
        <p:spPr>
          <a:xfrm>
            <a:off x="2141220" y="4152900"/>
            <a:ext cx="9730740"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a:solidFill>
                  <a:schemeClr val="tx1"/>
                </a:solidFill>
                <a:latin typeface="Times New Roman" panose="02020603050405020304" pitchFamily="18" charset="0"/>
                <a:cs typeface="Times New Roman" panose="02020603050405020304" pitchFamily="18" charset="0"/>
              </a:rPr>
              <a:t>Cặp từ “vô- hữu” không chỉ thể hiện sự đối lập giữa cái </a:t>
            </a:r>
            <a:r>
              <a:rPr lang="en-US" sz="2800">
                <a:solidFill>
                  <a:srgbClr val="FF0000"/>
                </a:solidFill>
                <a:latin typeface="Times New Roman" panose="02020603050405020304" pitchFamily="18" charset="0"/>
                <a:cs typeface="Times New Roman" panose="02020603050405020304" pitchFamily="18" charset="0"/>
              </a:rPr>
              <a:t>“thực- hư”,  “đậm- nhạt”, “tỏ- mờ” </a:t>
            </a:r>
            <a:r>
              <a:rPr lang="en-US" sz="2800">
                <a:solidFill>
                  <a:schemeClr val="tx1"/>
                </a:solidFill>
                <a:latin typeface="Times New Roman" panose="02020603050405020304" pitchFamily="18" charset="0"/>
                <a:cs typeface="Times New Roman" panose="02020603050405020304" pitchFamily="18" charset="0"/>
              </a:rPr>
              <a:t>mà còn là những khái niệm quen thuộc của Phật giáo, gợi gợi những liên tưởng sâu sa mang tầm triết lý.</a:t>
            </a:r>
          </a:p>
        </p:txBody>
      </p:sp>
      <p:sp>
        <p:nvSpPr>
          <p:cNvPr id="5" name="Rectangle 4"/>
          <p:cNvSpPr/>
          <p:nvPr/>
        </p:nvSpPr>
        <p:spPr>
          <a:xfrm>
            <a:off x="3649980" y="2654617"/>
            <a:ext cx="585216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i="1">
                <a:latin typeface="Times New Roman" panose="02020603050405020304" pitchFamily="18" charset="0"/>
                <a:cs typeface="Times New Roman" panose="02020603050405020304" pitchFamily="18" charset="0"/>
              </a:rPr>
              <a:t>Bán vô, bán hữu tịch dương biên.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744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 y="2552700"/>
            <a:ext cx="11551920" cy="33239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 </a:t>
            </a:r>
            <a:endParaRPr lang="en-US"/>
          </a:p>
          <a:p>
            <a:r>
              <a:rPr lang="en-US"/>
              <a:t> </a:t>
            </a:r>
            <a:r>
              <a:rPr lang="en-US" sz="3200">
                <a:latin typeface="Times New Roman" panose="02020603050405020304" pitchFamily="18" charset="0"/>
                <a:cs typeface="Times New Roman" panose="02020603050405020304" pitchFamily="18" charset="0"/>
              </a:rPr>
              <a:t>Với phép điệp ngữ, hình thức đối cùng những hình ảnh bình dị mà chân thực tác giả đã gợi lên </a:t>
            </a:r>
            <a:r>
              <a:rPr lang="en-US" sz="3200" b="1">
                <a:latin typeface="Times New Roman" panose="02020603050405020304" pitchFamily="18" charset="0"/>
                <a:cs typeface="Times New Roman" panose="02020603050405020304" pitchFamily="18" charset="0"/>
              </a:rPr>
              <a:t>không gian yên bình, thân thuộc của làng quê</a:t>
            </a:r>
            <a:r>
              <a:rPr lang="en-US" sz="3200">
                <a:latin typeface="Times New Roman" panose="02020603050405020304" pitchFamily="18" charset="0"/>
                <a:cs typeface="Times New Roman" panose="02020603050405020304" pitchFamily="18" charset="0"/>
              </a:rPr>
              <a:t> khi chiều xuống. Không gian ấy </a:t>
            </a:r>
            <a:r>
              <a:rPr lang="en-US" sz="3200" b="1">
                <a:latin typeface="Times New Roman" panose="02020603050405020304" pitchFamily="18" charset="0"/>
                <a:cs typeface="Times New Roman" panose="02020603050405020304" pitchFamily="18" charset="0"/>
              </a:rPr>
              <a:t>thoáng rộng, bình yên, êm đềm, nên thơ</a:t>
            </a:r>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tạo đường nét hài hòa, cân đối,</a:t>
            </a:r>
            <a:r>
              <a:rPr lang="en-US" sz="3200">
                <a:latin typeface="Times New Roman" panose="02020603050405020304" pitchFamily="18" charset="0"/>
                <a:cs typeface="Times New Roman" panose="02020603050405020304" pitchFamily="18" charset="0"/>
              </a:rPr>
              <a:t> làm nền cho sự xuất hiện của những hình ảnh thiên nhiên, cuộc sống con người ở những câu thơ sau.</a:t>
            </a:r>
          </a:p>
        </p:txBody>
      </p:sp>
      <p:sp>
        <p:nvSpPr>
          <p:cNvPr id="3" name="Rounded Rectangle 2"/>
          <p:cNvSpPr/>
          <p:nvPr/>
        </p:nvSpPr>
        <p:spPr>
          <a:xfrm>
            <a:off x="1493520" y="403860"/>
            <a:ext cx="9387840" cy="1569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NHẬN XÉT VỀ THỜI  </a:t>
            </a: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GIAN- KHÔNG GIAN CỦA BỨC TRANH</a:t>
            </a:r>
            <a:endParaRPr lang="en-US" sz="3200">
              <a:solidFill>
                <a:schemeClr val="accent4"/>
              </a:solidFill>
            </a:endParaRPr>
          </a:p>
        </p:txBody>
      </p:sp>
    </p:spTree>
    <p:extLst>
      <p:ext uri="{BB962C8B-B14F-4D97-AF65-F5344CB8AC3E}">
        <p14:creationId xmlns:p14="http://schemas.microsoft.com/office/powerpoint/2010/main" val="4175723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448877"/>
            <a:ext cx="11551920" cy="403187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 </a:t>
            </a: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a:latin typeface="Times New Roman" panose="02020603050405020304" pitchFamily="18" charset="0"/>
                <a:ea typeface="Times New Roman" panose="02020603050405020304" pitchFamily="18" charset="0"/>
                <a:cs typeface="Times New Roman" panose="02020603050405020304" pitchFamily="18" charset="0"/>
              </a:rPr>
              <a:t>Âm thanh: tiếng sáo véo von của trẻ chăn trâu là âm thanh duy nhất vang lên trong cả bài thơ. Giữa không gian yên bình, tĩnh lặng của buổi chiều quê, tiếng sáo cất lên không  muốn có phải ngược lại, nó là </a:t>
            </a:r>
            <a:r>
              <a:rPr lang="en-US" sz="3200" b="1">
                <a:latin typeface="Times New Roman" panose="02020603050405020304" pitchFamily="18" charset="0"/>
                <a:ea typeface="Times New Roman" panose="02020603050405020304" pitchFamily="18" charset="0"/>
                <a:cs typeface="Times New Roman" panose="02020603050405020304" pitchFamily="18" charset="0"/>
              </a:rPr>
              <a:t>thanh âm quen thuộc, tô điểm thêm sự sinh động, vẻ thanh bình của cuộc sống nơi làng quê.</a:t>
            </a:r>
            <a:r>
              <a:rPr lang="en-US" sz="320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latin typeface="Calibri" panose="020F0502020204030204" pitchFamily="34" charset="0"/>
              <a:ea typeface="Calibri" panose="020F0502020204030204" pitchFamily="34" charset="0"/>
              <a:cs typeface="Times New Roman" panose="02020603050405020304" pitchFamily="18" charset="0"/>
            </a:endParaRPr>
          </a:p>
          <a:p>
            <a:r>
              <a:rPr lang="en-US" sz="3200">
                <a:latin typeface="Times New Roman" panose="02020603050405020304" pitchFamily="18" charset="0"/>
                <a:ea typeface="Times New Roman" panose="02020603050405020304" pitchFamily="18" charset="0"/>
              </a:rPr>
              <a:t>+ Thủ pháp </a:t>
            </a:r>
            <a:r>
              <a:rPr lang="en-US" sz="3200" b="1">
                <a:solidFill>
                  <a:srgbClr val="FF0000"/>
                </a:solidFill>
                <a:latin typeface="Times New Roman" panose="02020603050405020304" pitchFamily="18" charset="0"/>
                <a:ea typeface="Times New Roman" panose="02020603050405020304" pitchFamily="18" charset="0"/>
              </a:rPr>
              <a:t>lấy động tả tĩnh </a:t>
            </a:r>
            <a:r>
              <a:rPr lang="en-US" sz="3200">
                <a:latin typeface="Times New Roman" panose="02020603050405020304" pitchFamily="18" charset="0"/>
                <a:ea typeface="Times New Roman" panose="02020603050405020304" pitchFamily="18" charset="0"/>
              </a:rPr>
              <a:t>được sử dụng tinh tế gợi lên </a:t>
            </a:r>
            <a:r>
              <a:rPr lang="en-US" sz="3200" b="1">
                <a:latin typeface="Times New Roman" panose="02020603050405020304" pitchFamily="18" charset="0"/>
                <a:ea typeface="Times New Roman" panose="02020603050405020304" pitchFamily="18" charset="0"/>
              </a:rPr>
              <a:t>không gian yên tĩnh của buổi chiều, khi mọi hoạt động của một ngày dần lắng xuống.</a:t>
            </a:r>
            <a:endParaRPr lang="en-US" sz="3200"/>
          </a:p>
        </p:txBody>
      </p:sp>
      <p:sp>
        <p:nvSpPr>
          <p:cNvPr id="3" name="Rounded Rectangle 2"/>
          <p:cNvSpPr/>
          <p:nvPr/>
        </p:nvSpPr>
        <p:spPr>
          <a:xfrm>
            <a:off x="2926080" y="457200"/>
            <a:ext cx="6789420" cy="6934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Bức tranh thiên nhiên và cuộc sống.</a:t>
            </a:r>
            <a: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177540" y="1538138"/>
            <a:ext cx="585216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i="1">
                <a:latin typeface="Times New Roman" pitchFamily="18" charset="0"/>
                <a:cs typeface="Times New Roman" pitchFamily="18" charset="0"/>
              </a:rPr>
              <a:t>Mục đồng địch lý quy ngưu tận</a:t>
            </a:r>
            <a:r>
              <a:rPr lang="vi-VN" sz="2800" i="1" smtClean="0">
                <a:latin typeface="Times New Roman" pitchFamily="18" charset="0"/>
                <a:cs typeface="Times New Roman" pitchFamily="18" charset="0"/>
              </a:rPr>
              <a:t>,</a:t>
            </a:r>
            <a:endParaRPr lang="en-US" sz="28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93007" y="170489"/>
            <a:ext cx="2371429" cy="1714286"/>
          </a:xfrm>
          <a:prstGeom prst="rect">
            <a:avLst/>
          </a:prstGeom>
        </p:spPr>
      </p:pic>
    </p:spTree>
    <p:extLst>
      <p:ext uri="{BB962C8B-B14F-4D97-AF65-F5344CB8AC3E}">
        <p14:creationId xmlns:p14="http://schemas.microsoft.com/office/powerpoint/2010/main" val="3836726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2000"/>
                                        <p:tgtEl>
                                          <p:spTgt spid="2">
                                            <p:txEl>
                                              <p:pRg st="1" end="1"/>
                                            </p:txEl>
                                          </p:spTgt>
                                        </p:tgtEl>
                                      </p:cBhvr>
                                    </p:animEffect>
                                    <p:anim calcmode="lin" valueType="num">
                                      <p:cBhvr>
                                        <p:cTn id="20"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21" dur="20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9193" y="2062390"/>
            <a:ext cx="11551920" cy="28357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07000"/>
              </a:lnSpc>
              <a:spcAft>
                <a:spcPts val="0"/>
              </a:spcAft>
            </a:pPr>
            <a:r>
              <a:rPr lang="en-US" smtClean="0"/>
              <a:t> </a:t>
            </a:r>
            <a:r>
              <a:rPr lang="en-US" sz="2800">
                <a:latin typeface="Times New Roman" panose="02020603050405020304" pitchFamily="18" charset="0"/>
                <a:ea typeface="Times New Roman" panose="02020603050405020304" pitchFamily="18" charset="0"/>
                <a:cs typeface="Times New Roman" panose="02020603050405020304" pitchFamily="18" charset="0"/>
              </a:rPr>
              <a:t>- Hình ảnh “</a:t>
            </a:r>
            <a:r>
              <a:rPr lang="vi-VN" sz="28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 ngưu tận</a:t>
            </a:r>
            <a: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”(trâu</a:t>
            </a:r>
            <a:r>
              <a:rPr lang="en-US" sz="2800">
                <a:latin typeface="Times New Roman" panose="02020603050405020304" pitchFamily="18" charset="0"/>
                <a:ea typeface="Times New Roman" panose="02020603050405020304" pitchFamily="18" charset="0"/>
                <a:cs typeface="Times New Roman" panose="02020603050405020304" pitchFamily="18" charset="0"/>
              </a:rPr>
              <a:t> về hết) là hình ảnh quen thuộc của làng quê khi chiều xuống. </a:t>
            </a:r>
          </a:p>
          <a:p>
            <a:pPr>
              <a:lnSpc>
                <a:spcPct val="107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Trong từng bước chân lững thững của đàn trâu về chuồng, ta cảm nhận được </a:t>
            </a:r>
            <a:r>
              <a:rPr lang="en-US" sz="2800" b="1">
                <a:latin typeface="Times New Roman" panose="02020603050405020304" pitchFamily="18" charset="0"/>
                <a:ea typeface="Times New Roman" panose="02020603050405020304" pitchFamily="18" charset="0"/>
                <a:cs typeface="Times New Roman" panose="02020603050405020304" pitchFamily="18" charset="0"/>
              </a:rPr>
              <a:t>thời gian đang chầm chậm trôi và cũng hình dung ra khoảnh khắc con người cũng được nghỉ ngơi</a:t>
            </a:r>
            <a:r>
              <a:rPr lang="en-US" sz="2800">
                <a:latin typeface="Times New Roman" panose="02020603050405020304" pitchFamily="18" charset="0"/>
                <a:ea typeface="Times New Roman" panose="02020603050405020304" pitchFamily="18" charset="0"/>
                <a:cs typeface="Times New Roman" panose="02020603050405020304" pitchFamily="18" charset="0"/>
              </a:rPr>
              <a:t>, trở về nhà sau một ngày làm việc vất vả, được xum vầy bên bữa cơm ấm áp</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2900443" y="304249"/>
            <a:ext cx="6789420" cy="6934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Bức tranh thiên nhiên và cuộc sống.</a:t>
            </a:r>
            <a: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261360" y="1200053"/>
            <a:ext cx="585216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i="1">
                <a:latin typeface="Times New Roman" pitchFamily="18" charset="0"/>
                <a:cs typeface="Times New Roman" pitchFamily="18" charset="0"/>
              </a:rPr>
              <a:t>Mục đồng địch lý quy ngưu tận</a:t>
            </a:r>
            <a:r>
              <a:rPr lang="vi-VN" sz="2800" i="1" smtClean="0">
                <a:latin typeface="Times New Roman" pitchFamily="18" charset="0"/>
                <a:cs typeface="Times New Roman" pitchFamily="18" charset="0"/>
              </a:rPr>
              <a:t>,</a:t>
            </a:r>
            <a:endParaRPr lang="en-US" sz="2800">
              <a:latin typeface="Times New Roman" panose="02020603050405020304" pitchFamily="18" charset="0"/>
              <a:cs typeface="Times New Roman" panose="02020603050405020304" pitchFamily="18" charset="0"/>
            </a:endParaRPr>
          </a:p>
        </p:txBody>
      </p:sp>
      <p:sp>
        <p:nvSpPr>
          <p:cNvPr id="5" name="TextBox 4"/>
          <p:cNvSpPr txBox="1"/>
          <p:nvPr/>
        </p:nvSpPr>
        <p:spPr>
          <a:xfrm>
            <a:off x="538385" y="5520582"/>
            <a:ext cx="10998437" cy="52322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=&gt; Đó cũng là </a:t>
            </a: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nhịp sống êm ả, thanh bình</a:t>
            </a: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của làng quê Việt từ ngàn đời</a:t>
            </a:r>
            <a:r>
              <a:rPr lang="en-US" sz="28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67369" y="36865"/>
            <a:ext cx="2371429" cy="1714286"/>
          </a:xfrm>
          <a:prstGeom prst="rect">
            <a:avLst/>
          </a:prstGeom>
        </p:spPr>
      </p:pic>
    </p:spTree>
    <p:extLst>
      <p:ext uri="{BB962C8B-B14F-4D97-AF65-F5344CB8AC3E}">
        <p14:creationId xmlns:p14="http://schemas.microsoft.com/office/powerpoint/2010/main" val="983822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1533" y="3190435"/>
            <a:ext cx="11051813"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 </a:t>
            </a:r>
            <a:r>
              <a:rPr lang="vi-VN" sz="3200">
                <a:latin typeface="Times New Roman" panose="02020603050405020304" pitchFamily="18" charset="0"/>
                <a:cs typeface="Times New Roman" panose="02020603050405020304" pitchFamily="18" charset="0"/>
              </a:rPr>
              <a:t>Hình ảnh “</a:t>
            </a:r>
            <a:r>
              <a:rPr lang="vi-VN" sz="3200" i="1">
                <a:latin typeface="Times New Roman" panose="02020603050405020304" pitchFamily="18" charset="0"/>
                <a:cs typeface="Times New Roman" panose="02020603050405020304" pitchFamily="18" charset="0"/>
              </a:rPr>
              <a:t>Bạch lộ song song</a:t>
            </a:r>
            <a:r>
              <a:rPr lang="en-US" sz="3200" i="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đôi cò trắng lặn xuống cánh đồng-hình ảnh cánh cò thân thuộc gợi lên hình ảnh đồng quê Bắc Bộ, hình ảnh người nông dân lam lũ, tảo tần.</a:t>
            </a:r>
          </a:p>
        </p:txBody>
      </p:sp>
      <p:sp>
        <p:nvSpPr>
          <p:cNvPr id="3" name="Rounded Rectangle 2"/>
          <p:cNvSpPr/>
          <p:nvPr/>
        </p:nvSpPr>
        <p:spPr>
          <a:xfrm>
            <a:off x="2900443" y="304249"/>
            <a:ext cx="6789420" cy="6934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Bức tranh thiên nhiên và cuộc sống.</a:t>
            </a:r>
            <a: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261359" y="1841320"/>
            <a:ext cx="585216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800" i="1">
                <a:latin typeface="Times New Roman" pitchFamily="18" charset="0"/>
                <a:cs typeface="Times New Roman" pitchFamily="18" charset="0"/>
              </a:rPr>
              <a:t>Bạch lộ song song phi há điền.</a:t>
            </a:r>
            <a:endParaRPr lang="vi-VN" sz="2800" i="1" dirty="0">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201552" y="206059"/>
            <a:ext cx="2371429" cy="1714286"/>
          </a:xfrm>
          <a:prstGeom prst="rect">
            <a:avLst/>
          </a:prstGeom>
        </p:spPr>
      </p:pic>
    </p:spTree>
    <p:extLst>
      <p:ext uri="{BB962C8B-B14F-4D97-AF65-F5344CB8AC3E}">
        <p14:creationId xmlns:p14="http://schemas.microsoft.com/office/powerpoint/2010/main" val="2246574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8385" y="811851"/>
            <a:ext cx="4982197"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Lạc hà dữ cô lộ tề phi</a:t>
            </a:r>
          </a:p>
          <a:p>
            <a:pPr algn="ctr"/>
            <a:r>
              <a:rPr lang="en-US" sz="2800" smtClean="0">
                <a:latin typeface="Times New Roman" panose="02020603050405020304" pitchFamily="18" charset="0"/>
                <a:cs typeface="Times New Roman" panose="02020603050405020304" pitchFamily="18" charset="0"/>
              </a:rPr>
              <a:t>( ráng chiều cùng cánh cò cô đơn cùng bay)</a:t>
            </a:r>
            <a:endParaRPr lang="en-US" sz="2800">
              <a:latin typeface="Times New Roman" panose="02020603050405020304" pitchFamily="18" charset="0"/>
              <a:cs typeface="Times New Roman" panose="02020603050405020304" pitchFamily="18" charset="0"/>
            </a:endParaRPr>
          </a:p>
        </p:txBody>
      </p:sp>
      <p:sp>
        <p:nvSpPr>
          <p:cNvPr id="4" name="TextBox 3"/>
          <p:cNvSpPr txBox="1"/>
          <p:nvPr/>
        </p:nvSpPr>
        <p:spPr>
          <a:xfrm>
            <a:off x="6580261" y="811851"/>
            <a:ext cx="5084747"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Bạch lộ song song phi hạ điền</a:t>
            </a:r>
          </a:p>
          <a:p>
            <a:pPr algn="ctr"/>
            <a:r>
              <a:rPr lang="en-US" sz="2800" smtClean="0">
                <a:latin typeface="Times New Roman" panose="02020603050405020304" pitchFamily="18" charset="0"/>
                <a:cs typeface="Times New Roman" panose="02020603050405020304" pitchFamily="18" charset="0"/>
              </a:rPr>
              <a:t>( từng đôi cò trắng hạn cánh xuống đồng)</a:t>
            </a:r>
            <a:endParaRPr lang="en-US" sz="2800">
              <a:latin typeface="Times New Roman" panose="02020603050405020304" pitchFamily="18" charset="0"/>
              <a:cs typeface="Times New Roman" panose="02020603050405020304" pitchFamily="18" charset="0"/>
            </a:endParaRPr>
          </a:p>
        </p:txBody>
      </p:sp>
      <p:sp>
        <p:nvSpPr>
          <p:cNvPr id="5" name="TextBox 4"/>
          <p:cNvSpPr txBox="1"/>
          <p:nvPr/>
        </p:nvSpPr>
        <p:spPr>
          <a:xfrm>
            <a:off x="401652" y="2222771"/>
            <a:ext cx="5076202"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“Đằng Vương cát tự”- Vương Bột</a:t>
            </a:r>
            <a:endParaRPr lang="en-US" sz="2800">
              <a:latin typeface="Times New Roman" panose="02020603050405020304" pitchFamily="18" charset="0"/>
              <a:cs typeface="Times New Roman" panose="02020603050405020304" pitchFamily="18" charset="0"/>
            </a:endParaRPr>
          </a:p>
        </p:txBody>
      </p:sp>
      <p:sp>
        <p:nvSpPr>
          <p:cNvPr id="6" name="TextBox 5"/>
          <p:cNvSpPr txBox="1"/>
          <p:nvPr/>
        </p:nvSpPr>
        <p:spPr>
          <a:xfrm>
            <a:off x="572568" y="3426356"/>
            <a:ext cx="4905286" cy="954107"/>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Cánh cò bay cô đơn trong ráng chiều</a:t>
            </a:r>
            <a:endParaRPr lang="en-US" sz="2800">
              <a:latin typeface="Times New Roman" panose="02020603050405020304" pitchFamily="18" charset="0"/>
              <a:cs typeface="Times New Roman" panose="02020603050405020304" pitchFamily="18" charset="0"/>
            </a:endParaRPr>
          </a:p>
        </p:txBody>
      </p:sp>
      <p:sp>
        <p:nvSpPr>
          <p:cNvPr id="7" name="Down Arrow 6"/>
          <p:cNvSpPr/>
          <p:nvPr/>
        </p:nvSpPr>
        <p:spPr>
          <a:xfrm>
            <a:off x="2341548" y="2727180"/>
            <a:ext cx="683663" cy="6991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8716710" y="2222772"/>
            <a:ext cx="794759" cy="65716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546076" y="2995468"/>
            <a:ext cx="5341122" cy="1815882"/>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Hình ảnh đôi cò trắng(song song) không mải miết vội vã quay về tổ mà thong dong, nhẹ nhõm đậu xuống cánh đồng quê</a:t>
            </a:r>
            <a:endParaRPr lang="en-US" sz="2800">
              <a:latin typeface="Times New Roman" panose="02020603050405020304" pitchFamily="18" charset="0"/>
              <a:cs typeface="Times New Roman" panose="02020603050405020304" pitchFamily="18" charset="0"/>
            </a:endParaRPr>
          </a:p>
        </p:txBody>
      </p:sp>
      <p:sp>
        <p:nvSpPr>
          <p:cNvPr id="10" name="TextBox 9"/>
          <p:cNvSpPr txBox="1"/>
          <p:nvPr/>
        </p:nvSpPr>
        <p:spPr>
          <a:xfrm>
            <a:off x="538384" y="5212934"/>
            <a:ext cx="11653615"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smtClean="0">
                <a:latin typeface="Times New Roman" panose="02020603050405020304" pitchFamily="18" charset="0"/>
                <a:cs typeface="Times New Roman" panose="02020603050405020304" pitchFamily="18" charset="0"/>
              </a:rPr>
              <a:t>=&gt; Hình ảnh cánh cò trong thơ Trần Nhân Tông vừa mang nét bình dị của đất nước vừa thể hiện sự nhẹ nhõm, bình yên của cuộc sống nơi làng quê</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671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anim calcmode="lin" valueType="num">
                                      <p:cBhvr>
                                        <p:cTn id="47" dur="2000" fill="hold"/>
                                        <p:tgtEl>
                                          <p:spTgt spid="9"/>
                                        </p:tgtEl>
                                        <p:attrNameLst>
                                          <p:attrName>ppt_w</p:attrName>
                                        </p:attrNameLst>
                                      </p:cBhvr>
                                      <p:tavLst>
                                        <p:tav tm="0" fmla="#ppt_w*sin(2.5*pi*$)">
                                          <p:val>
                                            <p:fltVal val="0"/>
                                          </p:val>
                                        </p:tav>
                                        <p:tav tm="100000">
                                          <p:val>
                                            <p:fltVal val="1"/>
                                          </p:val>
                                        </p:tav>
                                      </p:tavLst>
                                    </p:anim>
                                    <p:anim calcmode="lin" valueType="num">
                                      <p:cBhvr>
                                        <p:cTn id="48"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P spid="8" grpId="0" animBg="1"/>
      <p:bldP spid="9" grpId="0"/>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6912" y="2042445"/>
            <a:ext cx="11989750" cy="458054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smtClean="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Cùng với sự vận động của thời gian (chiều dần buông xuống), không gian (từ xa đến gần, từ cao xuống thấp), khung cảnh thiên nhiên và cuộc sống nơi làng quê cũng hiện lên sống động với nhịp điệu thân thuộc, bình yên, khơi gợi cảm giác ấm áp trước khung cảnh sum vầy, đông đúc, sinh sôi của con người và vạn vật. </a:t>
            </a:r>
          </a:p>
          <a:p>
            <a:r>
              <a:rPr lang="en-US" sz="3200">
                <a:solidFill>
                  <a:schemeClr val="tx1"/>
                </a:solidFill>
                <a:latin typeface="Times New Roman" panose="02020603050405020304" pitchFamily="18" charset="0"/>
                <a:cs typeface="Times New Roman" panose="02020603050405020304" pitchFamily="18" charset="0"/>
              </a:rPr>
              <a:t>- Đặc biệt, đặt trong hoàn cảnh đất nước vừa đi qua những cuộc chiến tranh, sự yên bình, no ấm ấy càng trở nên đáng quý, đáng trân trọng biết nhường nào.</a:t>
            </a:r>
          </a:p>
        </p:txBody>
      </p:sp>
      <p:sp>
        <p:nvSpPr>
          <p:cNvPr id="4" name="Cloud Callout 3"/>
          <p:cNvSpPr/>
          <p:nvPr/>
        </p:nvSpPr>
        <p:spPr>
          <a:xfrm>
            <a:off x="3486684" y="98276"/>
            <a:ext cx="5170205" cy="2726109"/>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 Nhận xét chung về bức tranh thiên nhiên và cuộc sống?</a:t>
            </a:r>
          </a:p>
        </p:txBody>
      </p:sp>
    </p:spTree>
    <p:extLst>
      <p:ext uri="{BB962C8B-B14F-4D97-AF65-F5344CB8AC3E}">
        <p14:creationId xmlns:p14="http://schemas.microsoft.com/office/powerpoint/2010/main" val="2412085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200400" y="403860"/>
            <a:ext cx="6355080" cy="131064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THƠ ĐƯỜNG LUẬT </a:t>
            </a:r>
            <a:r>
              <a:rPr lang="en-US" sz="3200" b="1" smtClean="0">
                <a:solidFill>
                  <a:schemeClr val="tx1"/>
                </a:solidFill>
                <a:latin typeface="Times New Roman" panose="02020603050405020304" pitchFamily="18" charset="0"/>
                <a:cs typeface="Times New Roman" panose="02020603050405020304" pitchFamily="18" charset="0"/>
              </a:rPr>
              <a:t> </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3200400" y="2244090"/>
            <a:ext cx="516636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Thất ngôn bát cú Đường luật</a:t>
            </a:r>
            <a:endParaRPr lang="en-US" sz="3200">
              <a:latin typeface="Times New Roman" panose="02020603050405020304" pitchFamily="18" charset="0"/>
              <a:cs typeface="Times New Roman" panose="02020603050405020304" pitchFamily="18" charset="0"/>
            </a:endParaRPr>
          </a:p>
        </p:txBody>
      </p:sp>
      <p:sp>
        <p:nvSpPr>
          <p:cNvPr id="4" name="Rounded Rectangle 3"/>
          <p:cNvSpPr/>
          <p:nvPr/>
        </p:nvSpPr>
        <p:spPr>
          <a:xfrm>
            <a:off x="3200400" y="3421380"/>
            <a:ext cx="556260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Thất ngôn tứ tuyệt Đường luật</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3329940" y="4598670"/>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Ngũ ngôn tứ tuyệt Đường luật</a:t>
            </a:r>
            <a:endParaRPr lang="en-US" sz="3200">
              <a:latin typeface="Times New Roman" panose="02020603050405020304" pitchFamily="18" charset="0"/>
              <a:cs typeface="Times New Roman" panose="02020603050405020304" pitchFamily="18" charset="0"/>
            </a:endParaRPr>
          </a:p>
        </p:txBody>
      </p:sp>
      <p:sp>
        <p:nvSpPr>
          <p:cNvPr id="6" name="Oval 5"/>
          <p:cNvSpPr/>
          <p:nvPr/>
        </p:nvSpPr>
        <p:spPr>
          <a:xfrm>
            <a:off x="2339340" y="2287905"/>
            <a:ext cx="1059180" cy="5791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smtClean="0">
                <a:solidFill>
                  <a:schemeClr val="tx1"/>
                </a:solidFill>
                <a:latin typeface="Times New Roman" panose="02020603050405020304" pitchFamily="18" charset="0"/>
                <a:cs typeface="Times New Roman" panose="02020603050405020304" pitchFamily="18" charset="0"/>
              </a:rPr>
              <a:t>1</a:t>
            </a:r>
            <a:endParaRPr lang="en-US" sz="3600" b="1">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2339340" y="3489960"/>
            <a:ext cx="1059180" cy="5791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2</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2339340" y="4667250"/>
            <a:ext cx="1059180" cy="5791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3</a:t>
            </a:r>
            <a:endParaRPr lang="en-US" sz="32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55364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157942"/>
            <a:ext cx="11185467" cy="10474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Đọc – hiểu v</a:t>
            </a:r>
            <a:r>
              <a:rPr lang="vi-VN" sz="3200" b="1">
                <a:solidFill>
                  <a:schemeClr val="tx1"/>
                </a:solidFill>
                <a:latin typeface="Times New Roman" panose="02020603050405020304" pitchFamily="18" charset="0"/>
                <a:cs typeface="Times New Roman" panose="02020603050405020304" pitchFamily="18" charset="0"/>
              </a:rPr>
              <a:t>ăn bản (</a:t>
            </a:r>
            <a:r>
              <a:rPr lang="en-US" sz="3200" b="1">
                <a:solidFill>
                  <a:schemeClr val="tx1"/>
                </a:solidFill>
                <a:latin typeface="Times New Roman" panose="02020603050405020304" pitchFamily="18" charset="0"/>
                <a:cs typeface="Times New Roman" panose="02020603050405020304" pitchFamily="18" charset="0"/>
              </a:rPr>
              <a:t>2</a:t>
            </a:r>
            <a:r>
              <a:rPr lang="vi-VN" sz="3200" b="1">
                <a:solidFill>
                  <a:schemeClr val="tx1"/>
                </a:solidFill>
                <a:latin typeface="Times New Roman" panose="02020603050405020304" pitchFamily="18" charset="0"/>
                <a:cs typeface="Times New Roman" panose="02020603050405020304" pitchFamily="18" charset="0"/>
              </a:rPr>
              <a:t>)</a:t>
            </a:r>
            <a:r>
              <a:rPr lang="en-US" sz="3200" b="1">
                <a:solidFill>
                  <a:schemeClr val="tx1"/>
                </a:solidFill>
                <a:latin typeface="Times New Roman" panose="02020603050405020304" pitchFamily="18" charset="0"/>
                <a:cs typeface="Times New Roman" panose="02020603050405020304" pitchFamily="18" charset="0"/>
              </a:rPr>
              <a:t/>
            </a:r>
            <a:br>
              <a:rPr lang="en-US" sz="3200" b="1">
                <a:solidFill>
                  <a:schemeClr val="tx1"/>
                </a:solidFill>
                <a:latin typeface="Times New Roman" panose="02020603050405020304" pitchFamily="18" charset="0"/>
                <a:cs typeface="Times New Roman" panose="02020603050405020304" pitchFamily="18" charset="0"/>
              </a:rPr>
            </a:br>
            <a:r>
              <a:rPr lang="en-US" sz="32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EA278526-4C74-B970-5FA7-2D4F747F3840}"/>
              </a:ext>
            </a:extLst>
          </p:cNvPr>
          <p:cNvCxnSpPr>
            <a:cxnSpLocks/>
          </p:cNvCxnSpPr>
          <p:nvPr/>
        </p:nvCxnSpPr>
        <p:spPr>
          <a:xfrm flipH="1">
            <a:off x="5981007" y="1205345"/>
            <a:ext cx="1" cy="5345084"/>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8393" y="1447800"/>
            <a:ext cx="5234247" cy="501675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I. ĐỌC – TÌM HIỂU CHUNG</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II. KHÁM PHÁ VĂN </a:t>
            </a:r>
            <a:r>
              <a:rPr lang="en-US" sz="3200" b="1" smtClean="0">
                <a:latin typeface="Times New Roman" panose="02020603050405020304" pitchFamily="18" charset="0"/>
                <a:cs typeface="Times New Roman" panose="02020603050405020304" pitchFamily="18" charset="0"/>
              </a:rPr>
              <a:t>BẢN</a:t>
            </a:r>
          </a:p>
          <a:p>
            <a:r>
              <a:rPr lang="en-US" sz="3200" b="1">
                <a:latin typeface="Times New Roman" panose="02020603050405020304" pitchFamily="18" charset="0"/>
                <a:cs typeface="Times New Roman" panose="02020603050405020304" pitchFamily="18" charset="0"/>
              </a:rPr>
              <a:t>1. </a:t>
            </a:r>
            <a:r>
              <a:rPr lang="en-US" sz="3200" b="1" smtClean="0">
                <a:latin typeface="Times New Roman" panose="02020603050405020304" pitchFamily="18" charset="0"/>
                <a:cs typeface="Times New Roman" panose="02020603050405020304" pitchFamily="18" charset="0"/>
              </a:rPr>
              <a:t>Đặc </a:t>
            </a:r>
            <a:r>
              <a:rPr lang="en-US" sz="3200" b="1">
                <a:latin typeface="Times New Roman" panose="02020603050405020304" pitchFamily="18" charset="0"/>
                <a:cs typeface="Times New Roman" panose="02020603050405020304" pitchFamily="18" charset="0"/>
              </a:rPr>
              <a:t>điểm thể loại</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2. Đặc điểm nội dung </a:t>
            </a:r>
            <a:endParaRPr lang="en-US" sz="3200" b="1" smtClean="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a) Không gian làng quê khi bóng chiều buông xuống</a:t>
            </a:r>
          </a:p>
          <a:p>
            <a:r>
              <a:rPr lang="en-US" sz="3200" b="1">
                <a:latin typeface="Times New Roman" panose="02020603050405020304" pitchFamily="18" charset="0"/>
                <a:cs typeface="Times New Roman" panose="02020603050405020304" pitchFamily="18" charset="0"/>
              </a:rPr>
              <a:t> b) </a:t>
            </a:r>
            <a:r>
              <a:rPr lang="en-US" sz="3200">
                <a:latin typeface="Times New Roman" panose="02020603050405020304" pitchFamily="18" charset="0"/>
                <a:cs typeface="Times New Roman" panose="02020603050405020304" pitchFamily="18" charset="0"/>
              </a:rPr>
              <a:t>Hình ảnh con người và thiên nhiên</a:t>
            </a: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382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4381" y="828943"/>
            <a:ext cx="11391544" cy="416180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b="1">
                <a:latin typeface="Times New Roman" panose="02020603050405020304" pitchFamily="18" charset="0"/>
                <a:cs typeface="Times New Roman" panose="02020603050405020304" pitchFamily="18" charset="0"/>
              </a:rPr>
              <a:t>PHIẾU HỌC TẬP SỐ 4:</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2 câu thơ đầu</a:t>
            </a:r>
          </a:p>
          <a:p>
            <a:r>
              <a:rPr lang="en-US" sz="3200" b="1">
                <a:latin typeface="Times New Roman" panose="02020603050405020304" pitchFamily="18" charset="0"/>
                <a:cs typeface="Times New Roman" panose="02020603050405020304" pitchFamily="18" charset="0"/>
              </a:rPr>
              <a:t>Nhóm </a:t>
            </a:r>
            <a:r>
              <a:rPr lang="en-US" sz="3200" b="1" smtClean="0">
                <a:latin typeface="Times New Roman" panose="02020603050405020304" pitchFamily="18" charset="0"/>
                <a:cs typeface="Times New Roman" panose="02020603050405020304" pitchFamily="18" charset="0"/>
              </a:rPr>
              <a:t>1+2:</a:t>
            </a:r>
            <a:r>
              <a:rPr lang="en-US" sz="3200" smtClean="0">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Theo </a:t>
            </a:r>
            <a:r>
              <a:rPr lang="en-US" sz="3200">
                <a:latin typeface="Times New Roman" panose="02020603050405020304" pitchFamily="18" charset="0"/>
                <a:cs typeface="Times New Roman" panose="02020603050405020304" pitchFamily="18" charset="0"/>
              </a:rPr>
              <a:t>em qua bức tranh thiên nhiên và cuộc sống được tái hiện trong bài thơ, tác giả đã bộc lộ cảm xúc, tâm trạng gì? </a:t>
            </a:r>
          </a:p>
          <a:p>
            <a:r>
              <a:rPr lang="en-US" sz="3200" b="1" smtClean="0">
                <a:latin typeface="Times New Roman" panose="02020603050405020304" pitchFamily="18" charset="0"/>
                <a:cs typeface="Times New Roman" panose="02020603050405020304" pitchFamily="18" charset="0"/>
              </a:rPr>
              <a:t>Nhóm 3+4:</a:t>
            </a:r>
            <a:r>
              <a:rPr lang="en-US" sz="3200" smtClean="0">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Em </a:t>
            </a:r>
            <a:r>
              <a:rPr lang="en-US" sz="3200">
                <a:latin typeface="Times New Roman" panose="02020603050405020304" pitchFamily="18" charset="0"/>
                <a:cs typeface="Times New Roman" panose="02020603050405020304" pitchFamily="18" charset="0"/>
              </a:rPr>
              <a:t>có nhận xét gì về chân dung tác giả Trần Nhân Tông thể hiện qua bài thơ “Thiên Trường vãn vọng”?</a:t>
            </a:r>
          </a:p>
        </p:txBody>
      </p:sp>
    </p:spTree>
    <p:extLst>
      <p:ext uri="{BB962C8B-B14F-4D97-AF65-F5344CB8AC3E}">
        <p14:creationId xmlns:p14="http://schemas.microsoft.com/office/powerpoint/2010/main" val="373209459"/>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5496" y="3978422"/>
            <a:ext cx="10673697" cy="22000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0"/>
              </a:spcAft>
            </a:pP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a:latin typeface="Times New Roman" panose="02020603050405020304" pitchFamily="18" charset="0"/>
                <a:ea typeface="Times New Roman" panose="02020603050405020304" pitchFamily="18" charset="0"/>
                <a:cs typeface="Times New Roman" panose="02020603050405020304" pitchFamily="18" charset="0"/>
              </a:rPr>
              <a:t>Tình yêu thương, thái độ trân trọng dành cho thiên nhiên, con người, cuộc sống. </a:t>
            </a:r>
            <a:endParaRPr lang="en-US" sz="32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Niềm vui, hạnh phúc trước vẻ đẹp thanh bình của cuộc sống đời thường.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ight Arrow 3"/>
          <p:cNvSpPr/>
          <p:nvPr/>
        </p:nvSpPr>
        <p:spPr>
          <a:xfrm>
            <a:off x="2546647" y="512748"/>
            <a:ext cx="6768269" cy="13587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 xúc và suy ngẫm của nhà thơ</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435694" y="2351870"/>
            <a:ext cx="9596927" cy="1146211"/>
          </a:xfrm>
          <a:prstGeom prst="rect">
            <a:avLst/>
          </a:prstGeom>
          <a:noFill/>
        </p:spPr>
        <p:txBody>
          <a:bodyPr wrap="square" rtlCol="0">
            <a:spAutoFit/>
          </a:bodyPr>
          <a:lstStyle/>
          <a:p>
            <a:pPr>
              <a:lnSpc>
                <a:spcPct val="107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Cảm xúc và tâm trạng nhà thơ thể hiện thông qua bức tranh thiên nhiên thật sống: </a:t>
            </a:r>
            <a:endParaRPr lang="en-US" sz="32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0908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972" y="2043589"/>
            <a:ext cx="1695647" cy="3135162"/>
          </a:xfrm>
          <a:prstGeom prst="rect">
            <a:avLst/>
          </a:prstGeom>
        </p:spPr>
      </p:pic>
      <p:sp>
        <p:nvSpPr>
          <p:cNvPr id="3" name="Rectangle 2"/>
          <p:cNvSpPr/>
          <p:nvPr/>
        </p:nvSpPr>
        <p:spPr>
          <a:xfrm>
            <a:off x="4529271" y="410198"/>
            <a:ext cx="4725824" cy="8033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CHÂN DUNG TÁC GIẢ</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367185" y="2273181"/>
            <a:ext cx="9451649" cy="317049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Bằng sự quan sát tinh tế, tâm hồn nhạy cảm và thái độ nâng niu, trân trọng vạn vật của một THI NHÂN, tác giả đã phát hiện và ghi lại những khung cảnh đẹp đẽ, thơ mộng mà rất đỗi bình dị, thân thuộc của làng quê.</a:t>
            </a:r>
          </a:p>
        </p:txBody>
      </p:sp>
    </p:spTree>
    <p:extLst>
      <p:ext uri="{BB962C8B-B14F-4D97-AF65-F5344CB8AC3E}">
        <p14:creationId xmlns:p14="http://schemas.microsoft.com/office/powerpoint/2010/main" val="4188499590"/>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972" y="2043589"/>
            <a:ext cx="1695647" cy="3135162"/>
          </a:xfrm>
          <a:prstGeom prst="rect">
            <a:avLst/>
          </a:prstGeom>
        </p:spPr>
      </p:pic>
      <p:sp>
        <p:nvSpPr>
          <p:cNvPr id="3" name="Rectangle 2"/>
          <p:cNvSpPr/>
          <p:nvPr/>
        </p:nvSpPr>
        <p:spPr>
          <a:xfrm>
            <a:off x="4529271" y="410198"/>
            <a:ext cx="4725824" cy="8033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CHÂN DUNG TÁC GIẢ</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008263" y="1281870"/>
            <a:ext cx="9810572" cy="54607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800" smtClean="0">
                <a:latin typeface="Times New Roman" panose="02020603050405020304" pitchFamily="18" charset="0"/>
                <a:cs typeface="Times New Roman" panose="02020603050405020304" pitchFamily="18" charset="0"/>
              </a:rPr>
              <a:t>- Với </a:t>
            </a:r>
            <a:r>
              <a:rPr lang="en-US" sz="2800">
                <a:latin typeface="Times New Roman" panose="02020603050405020304" pitchFamily="18" charset="0"/>
                <a:cs typeface="Times New Roman" panose="02020603050405020304" pitchFamily="18" charset="0"/>
              </a:rPr>
              <a:t>tấm lòng yêu nước thương dân của một </a:t>
            </a:r>
            <a:r>
              <a:rPr lang="en-US" sz="2800" b="1">
                <a:solidFill>
                  <a:srgbClr val="FF0000"/>
                </a:solidFill>
                <a:latin typeface="Times New Roman" panose="02020603050405020304" pitchFamily="18" charset="0"/>
                <a:cs typeface="Times New Roman" panose="02020603050405020304" pitchFamily="18" charset="0"/>
              </a:rPr>
              <a:t>HOÀNG ĐẾ</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Trần Nhân Tông đã biết </a:t>
            </a:r>
            <a:r>
              <a:rPr lang="en-US" sz="2800" b="1">
                <a:latin typeface="Times New Roman" panose="02020603050405020304" pitchFamily="18" charset="0"/>
                <a:cs typeface="Times New Roman" panose="02020603050405020304" pitchFamily="18" charset="0"/>
              </a:rPr>
              <a:t>“lo trước nỗi lo của thiên hạ, vui sau niềm vui của thiên hạ”.</a:t>
            </a:r>
            <a:r>
              <a:rPr lang="en-US" sz="2800">
                <a:latin typeface="Times New Roman" panose="02020603050405020304" pitchFamily="18" charset="0"/>
                <a:cs typeface="Times New Roman" panose="02020603050405020304" pitchFamily="18" charset="0"/>
              </a:rPr>
              <a:t> Hơn ai hết, nhà vua thấm thía sự khủng khiếp của chiến tranh: đất nước bị tàn phá, thôn xóm tiêu điều, nhân dân lầm than. Và nay, khi đất nước được hòa bình, </a:t>
            </a:r>
            <a:r>
              <a:rPr lang="en-US" sz="2800" b="1">
                <a:latin typeface="Times New Roman" panose="02020603050405020304" pitchFamily="18" charset="0"/>
                <a:cs typeface="Times New Roman" panose="02020603050405020304" pitchFamily="18" charset="0"/>
              </a:rPr>
              <a:t>nhà vua trân quý từng khoảnh khắc bình yên của làng quê, vui mừng khi thấy cuộc sống hồi sinh trở lại.</a:t>
            </a:r>
            <a:endParaRPr lang="en-US" sz="2800">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Không có sự xa cách giữa hoàng đế- thường dân, nhà vua như hòa mình vào cuộc sống thôn quê, cảm nhận thấm thía giai điệu réo rắt của tiếng sáo mục đồng cùng niềm giữa xóm  thôn ấp ấm áp.</a:t>
            </a:r>
          </a:p>
        </p:txBody>
      </p:sp>
    </p:spTree>
    <p:extLst>
      <p:ext uri="{BB962C8B-B14F-4D97-AF65-F5344CB8AC3E}">
        <p14:creationId xmlns:p14="http://schemas.microsoft.com/office/powerpoint/2010/main" val="3888780277"/>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972" y="2043589"/>
            <a:ext cx="1695647" cy="3135162"/>
          </a:xfrm>
          <a:prstGeom prst="rect">
            <a:avLst/>
          </a:prstGeom>
        </p:spPr>
      </p:pic>
      <p:sp>
        <p:nvSpPr>
          <p:cNvPr id="3" name="Rectangle 2"/>
          <p:cNvSpPr/>
          <p:nvPr/>
        </p:nvSpPr>
        <p:spPr>
          <a:xfrm>
            <a:off x="4529271" y="410198"/>
            <a:ext cx="4725824" cy="8033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CHÂN DUNG TÁC GIẢ</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986897" y="1743342"/>
            <a:ext cx="9810572" cy="408489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  Với trí tuệ uyên bác cùng cảm quan triết lý thâm trầm của một </a:t>
            </a:r>
            <a:r>
              <a:rPr lang="en-US" sz="3200" b="1">
                <a:solidFill>
                  <a:srgbClr val="FF0000"/>
                </a:solidFill>
                <a:latin typeface="Times New Roman" panose="02020603050405020304" pitchFamily="18" charset="0"/>
                <a:cs typeface="Times New Roman" panose="02020603050405020304" pitchFamily="18" charset="0"/>
              </a:rPr>
              <a:t>THIỀN SƯ ĐẮC ĐẠO</a:t>
            </a:r>
            <a:r>
              <a:rPr lang="en-US" sz="3200">
                <a:latin typeface="Times New Roman" panose="02020603050405020304" pitchFamily="18" charset="0"/>
                <a:cs typeface="Times New Roman" panose="02020603050405020304" pitchFamily="18" charset="0"/>
              </a:rPr>
              <a:t>, tác giả khơi gợi những </a:t>
            </a:r>
            <a:r>
              <a:rPr lang="en-US" sz="3200" b="1">
                <a:latin typeface="Times New Roman" panose="02020603050405020304" pitchFamily="18" charset="0"/>
                <a:cs typeface="Times New Roman" panose="02020603050405020304" pitchFamily="18" charset="0"/>
              </a:rPr>
              <a:t>suy </a:t>
            </a:r>
            <a:r>
              <a:rPr lang="en-US" sz="3200" b="1" smtClean="0">
                <a:latin typeface="Times New Roman" panose="02020603050405020304" pitchFamily="18" charset="0"/>
                <a:cs typeface="Times New Roman" panose="02020603050405020304" pitchFamily="18" charset="0"/>
              </a:rPr>
              <a:t>ngẫm </a:t>
            </a:r>
            <a:r>
              <a:rPr lang="en-US" sz="3200" b="1">
                <a:latin typeface="Times New Roman" panose="02020603050405020304" pitchFamily="18" charset="0"/>
                <a:cs typeface="Times New Roman" panose="02020603050405020304" pitchFamily="18" charset="0"/>
              </a:rPr>
              <a:t>sâu sa về bản chất của thực tại, về quy luật của cuộc đời</a:t>
            </a:r>
            <a:r>
              <a:rPr lang="en-US" sz="3200">
                <a:latin typeface="Times New Roman" panose="02020603050405020304" pitchFamily="18" charset="0"/>
                <a:cs typeface="Times New Roman" panose="02020603050405020304" pitchFamily="18" charset="0"/>
              </a:rPr>
              <a:t> với những tương quan, chuyển hóa không ngừng giữa vô-hữu, diệt- sinh, loạn-trị để hướng về </a:t>
            </a:r>
            <a:r>
              <a:rPr lang="en-US" sz="3200" b="1">
                <a:latin typeface="Times New Roman" panose="02020603050405020304" pitchFamily="18" charset="0"/>
                <a:cs typeface="Times New Roman" panose="02020603050405020304" pitchFamily="18" charset="0"/>
              </a:rPr>
              <a:t>lối sống thiền thanh thản, tự tại giữa cuộc đời mà không vướng chấp vào những tục lụy cuộc đời.</a:t>
            </a:r>
          </a:p>
        </p:txBody>
      </p:sp>
    </p:spTree>
    <p:extLst>
      <p:ext uri="{BB962C8B-B14F-4D97-AF65-F5344CB8AC3E}">
        <p14:creationId xmlns:p14="http://schemas.microsoft.com/office/powerpoint/2010/main" val="3809196667"/>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2192" y="1321031"/>
            <a:ext cx="3631962" cy="19860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Khung cảnh thiên nhiên và cuộc sống làng quê. </a:t>
            </a:r>
          </a:p>
        </p:txBody>
      </p:sp>
      <p:sp>
        <p:nvSpPr>
          <p:cNvPr id="3" name="Rounded Rectangle 2"/>
          <p:cNvSpPr/>
          <p:nvPr/>
        </p:nvSpPr>
        <p:spPr>
          <a:xfrm>
            <a:off x="4247260" y="1394461"/>
            <a:ext cx="7714755" cy="3297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Bức tranh khung cảnh thiên nhiên và cuộc sống bình dị mà ấm áp nơi làng quê sau những năm chiến tranh. Đồng thời bài thơ còn cho thấy tình yêu thiên nhiên, tấm lòng thương dân, yêu nước của vị hoàng đế- thi nhân Trần Nhân Tông.  </a:t>
            </a:r>
          </a:p>
        </p:txBody>
      </p:sp>
      <p:sp>
        <p:nvSpPr>
          <p:cNvPr id="4" name="Oval 3"/>
          <p:cNvSpPr/>
          <p:nvPr/>
        </p:nvSpPr>
        <p:spPr>
          <a:xfrm>
            <a:off x="793082" y="539634"/>
            <a:ext cx="2435629" cy="78139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Đề tài :</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Oval 4"/>
          <p:cNvSpPr/>
          <p:nvPr/>
        </p:nvSpPr>
        <p:spPr>
          <a:xfrm>
            <a:off x="7189256" y="613064"/>
            <a:ext cx="2435629" cy="7813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Chủ đề:</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369820" y="4828374"/>
            <a:ext cx="9502140" cy="130572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Ngôn ngữ thơ hàm súc, hình ảnh thơ bình dị mà chọn lọc nên giàu sức gợi.</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312419" y="4828374"/>
            <a:ext cx="2057400" cy="118872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Nghệ thuật:</a:t>
            </a:r>
            <a:endParaRPr lang="en-US" sz="3200"/>
          </a:p>
        </p:txBody>
      </p:sp>
    </p:spTree>
    <p:extLst>
      <p:ext uri="{BB962C8B-B14F-4D97-AF65-F5344CB8AC3E}">
        <p14:creationId xmlns:p14="http://schemas.microsoft.com/office/powerpoint/2010/main" val="1927791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矩形 4"/>
          <p:cNvSpPr/>
          <p:nvPr/>
        </p:nvSpPr>
        <p:spPr>
          <a:xfrm>
            <a:off x="439738" y="388938"/>
            <a:ext cx="11314112" cy="6080125"/>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2292"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8938"/>
            <a:ext cx="12192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组合 44"/>
          <p:cNvGrpSpPr>
            <a:grpSpLocks/>
          </p:cNvGrpSpPr>
          <p:nvPr/>
        </p:nvGrpSpPr>
        <p:grpSpPr bwMode="auto">
          <a:xfrm rot="5400000">
            <a:off x="3446463" y="-760412"/>
            <a:ext cx="6081712" cy="8005762"/>
            <a:chOff x="927701" y="1006877"/>
            <a:chExt cx="4022133" cy="4514871"/>
          </a:xfrm>
        </p:grpSpPr>
        <p:pic>
          <p:nvPicPr>
            <p:cNvPr id="12315"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1429" y="1255234"/>
              <a:ext cx="1463043" cy="1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图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3627" y="4223820"/>
              <a:ext cx="1052920" cy="110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13" y="1889069"/>
              <a:ext cx="1425177" cy="129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12414" y="2825761"/>
              <a:ext cx="1073043" cy="12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图片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63864" y="4378207"/>
              <a:ext cx="1437296" cy="114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图片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32940" y="1006877"/>
              <a:ext cx="1577400" cy="164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图片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9333" y="3178284"/>
              <a:ext cx="1237788" cy="11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图片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7701" y="3759677"/>
              <a:ext cx="831647" cy="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图片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36816" y="2695640"/>
              <a:ext cx="1102963" cy="97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图片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79640" y="1580697"/>
              <a:ext cx="908634" cy="85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图片 1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359743" y="4011395"/>
              <a:ext cx="931916" cy="109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6" name="图片 2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565357" y="3555442"/>
              <a:ext cx="1038084" cy="110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图片 2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24355" y="2780546"/>
              <a:ext cx="725479" cy="100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图片 2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440329" y="4417409"/>
              <a:ext cx="867036" cy="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9" name="图片 2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882246" y="4369887"/>
              <a:ext cx="790359" cy="9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0" name="图片 24"/>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22605" y="2502283"/>
              <a:ext cx="778562" cy="67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图片 2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433196" y="3673193"/>
              <a:ext cx="790359" cy="77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图片 27"/>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244631" y="2178456"/>
              <a:ext cx="1029434" cy="93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图片 28"/>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913108" y="1618343"/>
              <a:ext cx="1751766" cy="150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图片 29"/>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rot="5400000">
              <a:off x="1043252" y="1876109"/>
              <a:ext cx="3739759" cy="30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文本框 45"/>
          <p:cNvSpPr txBox="1">
            <a:spLocks noChangeArrowheads="1"/>
          </p:cNvSpPr>
          <p:nvPr/>
        </p:nvSpPr>
        <p:spPr bwMode="auto">
          <a:xfrm>
            <a:off x="3792538" y="2894013"/>
            <a:ext cx="49847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5500"/>
              </a:lnSpc>
              <a:spcBef>
                <a:spcPct val="0"/>
              </a:spcBef>
              <a:buFontTx/>
              <a:buNone/>
            </a:pPr>
            <a:r>
              <a:rPr lang="en-US" altLang="zh-CN" sz="6600" b="1">
                <a:solidFill>
                  <a:srgbClr val="0677B7"/>
                </a:solidFill>
                <a:ea typeface="博洋柳体"/>
                <a:cs typeface="Calibri" panose="020F0502020204030204" pitchFamily="34" charset="0"/>
                <a:sym typeface="+mn-lt"/>
              </a:rPr>
              <a:t>LUYỆN TẬP</a:t>
            </a:r>
            <a:endParaRPr lang="zh-CN" altLang="en-US" sz="6600" b="1">
              <a:solidFill>
                <a:srgbClr val="0677B7"/>
              </a:solidFill>
              <a:ea typeface="博洋柳体"/>
              <a:cs typeface="Calibri" panose="020F0502020204030204" pitchFamily="34" charset="0"/>
              <a:sym typeface="+mn-lt"/>
            </a:endParaRPr>
          </a:p>
        </p:txBody>
      </p:sp>
      <p:pic>
        <p:nvPicPr>
          <p:cNvPr id="104" name="图片 103"/>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28688" y="4525963"/>
            <a:ext cx="4492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图片 105"/>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1044238" y="4665663"/>
            <a:ext cx="40798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图片 10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162175" y="3436938"/>
            <a:ext cx="4016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7808913" y="4273550"/>
            <a:ext cx="407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图片 111"/>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715963" y="3690938"/>
            <a:ext cx="6127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图片 113"/>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9217025" y="3109913"/>
            <a:ext cx="94456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图片 115"/>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0229850" y="4394200"/>
            <a:ext cx="904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图片 119"/>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227138" y="3657600"/>
            <a:ext cx="13525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121"/>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10699750" y="3657600"/>
            <a:ext cx="91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图片 123"/>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9874250" y="3765550"/>
            <a:ext cx="70008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图片 125"/>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9520238" y="4183063"/>
            <a:ext cx="5302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图片 127"/>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2005013" y="4244975"/>
            <a:ext cx="8350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图片 129"/>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2435225" y="2951163"/>
            <a:ext cx="9017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图片 131"/>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3487738" y="4054475"/>
            <a:ext cx="49371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图片 133"/>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8597900" y="4305300"/>
            <a:ext cx="43021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图片 135"/>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2713038" y="3933825"/>
            <a:ext cx="5699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图片 137"/>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8701088" y="3557588"/>
            <a:ext cx="79851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图片 139"/>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4306888" y="3927475"/>
            <a:ext cx="48101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图片 141"/>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3716338" y="3478213"/>
            <a:ext cx="53657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图片 143"/>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8016875" y="3808413"/>
            <a:ext cx="374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81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nodeType="afterGroup">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nodeType="afterGroup">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nodeType="afterGroup">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nodeType="afterGroup">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nodeType="afterGroup">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nodeType="afterGroup">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nodeType="afterGroup">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nodeType="afterGroup">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nodeType="afterGroup">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nodeType="afterGroup">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nodeType="afterGroup">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nodeType="afterGroup">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nodeType="afterGroup">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nodeType="afterGroup">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nodeType="afterGroup">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nodeType="afterGroup">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nodeType="afterGroup">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nodeType="afterGroup">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nodeType="afterGroup">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nodeType="afterGroup">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nodeType="afterGroup">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381000" y="365760"/>
            <a:ext cx="11056620" cy="6057900"/>
          </a:xfrm>
          <a:prstGeom prst="irregularSeal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Bài tập:</a:t>
            </a:r>
            <a:r>
              <a:rPr lang="en-US" sz="3200">
                <a:solidFill>
                  <a:schemeClr val="tx1"/>
                </a:solidFill>
                <a:latin typeface="Times New Roman" panose="02020603050405020304" pitchFamily="18" charset="0"/>
                <a:cs typeface="Times New Roman" panose="02020603050405020304" pitchFamily="18" charset="0"/>
              </a:rPr>
              <a:t> Viết đoạn văn (khoảng 7-9 câu) trình bày cảm nhận của em về nhan đề hoặc một hình ảnh đặc sắc trong bài thơ “Thiên Trường vãn vọng”</a:t>
            </a:r>
          </a:p>
        </p:txBody>
      </p:sp>
    </p:spTree>
    <p:extLst>
      <p:ext uri="{BB962C8B-B14F-4D97-AF65-F5344CB8AC3E}">
        <p14:creationId xmlns:p14="http://schemas.microsoft.com/office/powerpoint/2010/main" val="1930226688"/>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22960" y="1668780"/>
            <a:ext cx="10599420" cy="294894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lang="en-US" sz="3200" b="1" smtClean="0">
              <a:latin typeface="Times New Roman" panose="02020603050405020304" pitchFamily="18" charset="0"/>
              <a:cs typeface="Times New Roman" panose="02020603050405020304" pitchFamily="18" charset="0"/>
            </a:endParaRPr>
          </a:p>
          <a:p>
            <a:r>
              <a:rPr lang="en-US" sz="3200" b="1" smtClean="0">
                <a:latin typeface="Times New Roman" panose="02020603050405020304" pitchFamily="18" charset="0"/>
                <a:cs typeface="Times New Roman" panose="02020603050405020304" pitchFamily="18" charset="0"/>
              </a:rPr>
              <a:t>Kiểu </a:t>
            </a:r>
            <a:r>
              <a:rPr lang="en-US" sz="3200" b="1">
                <a:latin typeface="Times New Roman" panose="02020603050405020304" pitchFamily="18" charset="0"/>
                <a:cs typeface="Times New Roman" panose="02020603050405020304" pitchFamily="18" charset="0"/>
              </a:rPr>
              <a:t>bài:</a:t>
            </a:r>
            <a:r>
              <a:rPr lang="en-US" sz="3200">
                <a:latin typeface="Times New Roman" panose="02020603050405020304" pitchFamily="18" charset="0"/>
                <a:cs typeface="Times New Roman" panose="02020603050405020304" pitchFamily="18" charset="0"/>
              </a:rPr>
              <a:t> Nghị luận văn học- phân tích một yếu tố của tác phẩm văn học. </a:t>
            </a:r>
          </a:p>
          <a:p>
            <a:r>
              <a:rPr lang="vi-VN" sz="3200" b="1">
                <a:latin typeface="Times New Roman" panose="02020603050405020304" pitchFamily="18" charset="0"/>
                <a:cs typeface="Times New Roman" panose="02020603050405020304" pitchFamily="18" charset="0"/>
              </a:rPr>
              <a:t>Chủ đề đoạn văn:</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cảm nhận của em về nhan đề hoặc một hình ảnh đặc sắc trong bài thơ “Thiên Trường vãn vọng”</a:t>
            </a:r>
          </a:p>
          <a:p>
            <a:r>
              <a:rPr lang="vi-VN" sz="3200" b="1">
                <a:latin typeface="Times New Roman" panose="02020603050405020304" pitchFamily="18" charset="0"/>
                <a:cs typeface="Times New Roman" panose="02020603050405020304" pitchFamily="18" charset="0"/>
              </a:rPr>
              <a:t>Dung lượng: </a:t>
            </a:r>
            <a:r>
              <a:rPr lang="vi-VN" sz="3200">
                <a:latin typeface="Times New Roman" panose="02020603050405020304" pitchFamily="18" charset="0"/>
                <a:cs typeface="Times New Roman" panose="02020603050405020304" pitchFamily="18" charset="0"/>
              </a:rPr>
              <a:t>7-9 câu</a:t>
            </a:r>
            <a:endParaRPr lang="en-US"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p:txBody>
      </p:sp>
      <p:sp>
        <p:nvSpPr>
          <p:cNvPr id="4" name="Oval 3"/>
          <p:cNvSpPr/>
          <p:nvPr/>
        </p:nvSpPr>
        <p:spPr>
          <a:xfrm>
            <a:off x="3954780" y="1005840"/>
            <a:ext cx="3063240" cy="7924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Gợi ý:</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11589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57493142"/>
              </p:ext>
            </p:extLst>
          </p:nvPr>
        </p:nvGraphicFramePr>
        <p:xfrm>
          <a:off x="1447800" y="2782887"/>
          <a:ext cx="10111740" cy="2087372"/>
        </p:xfrm>
        <a:graphic>
          <a:graphicData uri="http://schemas.openxmlformats.org/drawingml/2006/table">
            <a:tbl>
              <a:tblPr firstRow="1" firstCol="1" bandRow="1">
                <a:tableStyleId>{5C22544A-7EE6-4342-B048-85BDC9FD1C3A}</a:tableStyleId>
              </a:tblPr>
              <a:tblGrid>
                <a:gridCol w="5232508">
                  <a:extLst>
                    <a:ext uri="{9D8B030D-6E8A-4147-A177-3AD203B41FA5}">
                      <a16:colId xmlns:a16="http://schemas.microsoft.com/office/drawing/2014/main" val="3683352013"/>
                    </a:ext>
                  </a:extLst>
                </a:gridCol>
                <a:gridCol w="4879232">
                  <a:extLst>
                    <a:ext uri="{9D8B030D-6E8A-4147-A177-3AD203B41FA5}">
                      <a16:colId xmlns:a16="http://schemas.microsoft.com/office/drawing/2014/main" val="184127332"/>
                    </a:ext>
                  </a:extLst>
                </a:gridCol>
              </a:tblGrid>
              <a:tr h="0">
                <a:tc>
                  <a:txBody>
                    <a:bodyPr/>
                    <a:lstStyle/>
                    <a:p>
                      <a:pPr>
                        <a:lnSpc>
                          <a:spcPct val="107000"/>
                        </a:lnSpc>
                        <a:spcAft>
                          <a:spcPts val="0"/>
                        </a:spcAft>
                      </a:pPr>
                      <a:r>
                        <a:rPr lang="en-US" sz="3200" kern="1200">
                          <a:solidFill>
                            <a:schemeClr val="tx1"/>
                          </a:solidFill>
                          <a:effectLst/>
                          <a:latin typeface="Times New Roman" panose="02020603050405020304" pitchFamily="18" charset="0"/>
                          <a:cs typeface="Times New Roman" panose="02020603050405020304" pitchFamily="18" charset="0"/>
                        </a:rPr>
                        <a:t>Thơ tứ tuyệt đường luật </a:t>
                      </a:r>
                      <a:r>
                        <a:rPr lang="nl-NL" sz="3200">
                          <a:solidFill>
                            <a:schemeClr val="tx1"/>
                          </a:solidFill>
                          <a:effectLst/>
                          <a:latin typeface="Times New Roman" panose="02020603050405020304" pitchFamily="18" charset="0"/>
                          <a:cs typeface="Times New Roman" panose="02020603050405020304" pitchFamily="18" charset="0"/>
                        </a:rPr>
                        <a:t>là gì?</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nl-NL"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351911225"/>
                  </a:ext>
                </a:extLst>
              </a:tr>
              <a:tr h="0">
                <a:tc>
                  <a:txBody>
                    <a:bodyPr/>
                    <a:lstStyle/>
                    <a:p>
                      <a:pPr>
                        <a:lnSpc>
                          <a:spcPct val="107000"/>
                        </a:lnSpc>
                        <a:spcAft>
                          <a:spcPts val="0"/>
                        </a:spcAft>
                      </a:pPr>
                      <a:r>
                        <a:rPr lang="nl-NL" sz="3200">
                          <a:solidFill>
                            <a:schemeClr val="tx1"/>
                          </a:solidFill>
                          <a:effectLst/>
                          <a:latin typeface="Times New Roman" panose="02020603050405020304" pitchFamily="18" charset="0"/>
                          <a:cs typeface="Times New Roman" panose="02020603050405020304" pitchFamily="18" charset="0"/>
                        </a:rPr>
                        <a:t>Đặc điểm </a:t>
                      </a:r>
                      <a:r>
                        <a:rPr lang="en-US" sz="3200" kern="1200">
                          <a:solidFill>
                            <a:schemeClr val="tx1"/>
                          </a:solidFill>
                          <a:effectLst/>
                          <a:latin typeface="Times New Roman" panose="02020603050405020304" pitchFamily="18" charset="0"/>
                          <a:cs typeface="Times New Roman" panose="02020603050405020304" pitchFamily="18" charset="0"/>
                        </a:rPr>
                        <a:t>Thơ tứ tuyệt đường luật </a:t>
                      </a:r>
                      <a:r>
                        <a:rPr lang="nl-NL" sz="3200">
                          <a:solidFill>
                            <a:schemeClr val="tx1"/>
                          </a:solidFill>
                          <a:effectLst/>
                          <a:latin typeface="Times New Roman" panose="02020603050405020304" pitchFamily="18" charset="0"/>
                          <a:cs typeface="Times New Roman" panose="02020603050405020304" pitchFamily="18" charset="0"/>
                        </a:rPr>
                        <a:t>là gì?</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nl-NL"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460898661"/>
                  </a:ext>
                </a:extLst>
              </a:tr>
            </a:tbl>
          </a:graphicData>
        </a:graphic>
      </p:graphicFrame>
      <p:sp>
        <p:nvSpPr>
          <p:cNvPr id="3" name="Rectangle 2"/>
          <p:cNvSpPr/>
          <p:nvPr/>
        </p:nvSpPr>
        <p:spPr>
          <a:xfrm>
            <a:off x="3048000" y="1211951"/>
            <a:ext cx="6850380" cy="1120243"/>
          </a:xfrm>
          <a:prstGeom prst="rect">
            <a:avLst/>
          </a:prstGeom>
        </p:spPr>
        <p:txBody>
          <a:bodyPr wrap="square">
            <a:spAutoFit/>
          </a:bodyPr>
          <a:lstStyle/>
          <a:p>
            <a:pPr algn="ctr">
              <a:lnSpc>
                <a:spcPct val="107000"/>
              </a:lnSpc>
              <a:spcAft>
                <a:spcPts val="0"/>
              </a:spcAft>
            </a:pP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PHIẾU HỌC TẬP SỐ 1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TÌM HIỀU TRI THỨC NGỮ VĂN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6314364"/>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22960" y="1668779"/>
            <a:ext cx="11055694" cy="46807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smtClean="0">
                <a:latin typeface="Times New Roman" panose="02020603050405020304" pitchFamily="18" charset="0"/>
                <a:cs typeface="Times New Roman" panose="02020603050405020304" pitchFamily="18" charset="0"/>
              </a:rPr>
              <a:t>Đề </a:t>
            </a:r>
            <a:r>
              <a:rPr lang="en-US" sz="3200">
                <a:latin typeface="Times New Roman" panose="02020603050405020304" pitchFamily="18" charset="0"/>
                <a:cs typeface="Times New Roman" panose="02020603050405020304" pitchFamily="18" charset="0"/>
              </a:rPr>
              <a:t>bài mở nên em có thể lựa chọn nhan đề hoặc hình ảnh thơ để cảm nhận.</a:t>
            </a:r>
          </a:p>
          <a:p>
            <a:r>
              <a:rPr lang="en-US" sz="3200">
                <a:latin typeface="Times New Roman" panose="02020603050405020304" pitchFamily="18" charset="0"/>
                <a:cs typeface="Times New Roman" panose="02020603050405020304" pitchFamily="18" charset="0"/>
              </a:rPr>
              <a:t>- Chọn cảm nhận nhan đề bài thơ: </a:t>
            </a:r>
          </a:p>
          <a:p>
            <a:r>
              <a:rPr lang="en-US" sz="3200">
                <a:latin typeface="Times New Roman" panose="02020603050405020304" pitchFamily="18" charset="0"/>
                <a:cs typeface="Times New Roman" panose="02020603050405020304" pitchFamily="18" charset="0"/>
              </a:rPr>
              <a:t>+ Chú ý giải thích địa danh Thiên Trường. </a:t>
            </a:r>
          </a:p>
          <a:p>
            <a:r>
              <a:rPr lang="en-US" sz="3200">
                <a:latin typeface="Times New Roman" panose="02020603050405020304" pitchFamily="18" charset="0"/>
                <a:cs typeface="Times New Roman" panose="02020603050405020304" pitchFamily="18" charset="0"/>
              </a:rPr>
              <a:t>+ Phân tích điểm nhìn từ xa và yếu tố thời gian, không gian được gợi lên qua nhan đề. </a:t>
            </a:r>
          </a:p>
          <a:p>
            <a:r>
              <a:rPr lang="en-US" sz="3200">
                <a:latin typeface="Times New Roman" panose="02020603050405020304" pitchFamily="18" charset="0"/>
                <a:cs typeface="Times New Roman" panose="02020603050405020304" pitchFamily="18" charset="0"/>
              </a:rPr>
              <a:t>+ Ý nghĩa của nhan đề bài thơ trong việc khắc họa bức tranh thiên nhiên và cuộc sống trong bài thơ</a:t>
            </a:r>
          </a:p>
        </p:txBody>
      </p:sp>
      <p:sp>
        <p:nvSpPr>
          <p:cNvPr id="4" name="Oval 3"/>
          <p:cNvSpPr/>
          <p:nvPr/>
        </p:nvSpPr>
        <p:spPr>
          <a:xfrm>
            <a:off x="3954780" y="1005840"/>
            <a:ext cx="3063240" cy="7924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Gợi ý:</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7708997"/>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4731" y="2162085"/>
            <a:ext cx="11693923" cy="43327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defTabSz="914400" eaLnBrk="0" fontAlgn="base" hangingPunct="0">
              <a:spcBef>
                <a:spcPct val="0"/>
              </a:spcBef>
              <a:spcAft>
                <a:spcPct val="0"/>
              </a:spcAft>
            </a:pPr>
            <a:endPar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endPar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Hình ảnh đôi cò trắng bay liệng, đậu xuống cánh đồng giúp khắc họa không gian cho bức tranh chiều qua: không gian trải dài từ cao xuống thấp.</a:t>
            </a:r>
            <a:endParaRPr lang="en-US" altLang="en-US" sz="3200">
              <a:solidFill>
                <a:schemeClr val="tx1"/>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Hình ảnh đôi cò trắng không mãi miết vội vã bay về tổ mà thong dong, nhẹ nhõm đậu xuống cánh đồng quê đã gợi lên bức tranh đồng quê Bắc Bộ thanh bình yên ả và rất đỗi gần gũi, bình dị. </a:t>
            </a:r>
            <a:endParaRPr lang="en-US" altLang="en-US" sz="3200">
              <a:solidFill>
                <a:schemeClr val="tx1"/>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Liên hệ với hình ảnh cánh cò cô đơn trong ráng chiều của Vương Bột</a:t>
            </a:r>
            <a:endParaRPr lang="en-US" altLang="en-US" sz="3200">
              <a:solidFill>
                <a:schemeClr val="tx1"/>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3200">
              <a:solidFill>
                <a:schemeClr val="tx1"/>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endParaRPr lang="en-US" altLang="en-US" sz="4400">
              <a:solidFill>
                <a:schemeClr val="tx1"/>
              </a:solidFill>
              <a:latin typeface="Arial" panose="020B0604020202020204" pitchFamily="34" charset="0"/>
            </a:endParaRPr>
          </a:p>
        </p:txBody>
      </p:sp>
      <p:sp>
        <p:nvSpPr>
          <p:cNvPr id="5" name="Rectangle 4" descr="blob:file:///6f462eba-cbe7-44f1-9469-6753e847e1ec"/>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 name="Rectangle 3"/>
          <p:cNvSpPr>
            <a:spLocks noChangeArrowheads="1"/>
          </p:cNvSpPr>
          <p:nvPr/>
        </p:nvSpPr>
        <p:spPr bwMode="auto">
          <a:xfrm>
            <a:off x="0" y="76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3230309" y="762000"/>
            <a:ext cx="7383567" cy="1077218"/>
          </a:xfrm>
          <a:prstGeom prst="rect">
            <a:avLst/>
          </a:prstGeom>
          <a:noFill/>
        </p:spPr>
        <p:txBody>
          <a:bodyPr wrap="square" rtlCol="0">
            <a:spAutoFit/>
          </a:bodyPr>
          <a:lstStyle/>
          <a:p>
            <a:pPr lvl="0"/>
            <a:r>
              <a:rPr lang="en-US" altLang="en-US" sz="3200">
                <a:latin typeface="Times New Roman" panose="02020603050405020304" pitchFamily="18" charset="0"/>
                <a:ea typeface="Times New Roman" panose="02020603050405020304" pitchFamily="18" charset="0"/>
                <a:cs typeface="Times New Roman" panose="02020603050405020304" pitchFamily="18" charset="0"/>
              </a:rPr>
              <a:t>Chọn cảm nhận một hình ảnh đặc sắc: </a:t>
            </a:r>
            <a:endParaRPr lang="en-US" altLang="en-US" sz="3200" smtClean="0">
              <a:latin typeface="Times New Roman" panose="02020603050405020304" pitchFamily="18" charset="0"/>
              <a:ea typeface="Times New Roman" panose="02020603050405020304" pitchFamily="18" charset="0"/>
              <a:cs typeface="Times New Roman" panose="02020603050405020304" pitchFamily="18" charset="0"/>
            </a:endParaRPr>
          </a:p>
          <a:p>
            <a:pPr lvl="0"/>
            <a:r>
              <a:rPr lang="en-US" alt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Bạch </a:t>
            </a:r>
            <a:r>
              <a:rPr lang="en-US" alt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lộ song song phi hạ điền. </a:t>
            </a:r>
            <a:endParaRPr lang="en-US" alt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5167417"/>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8588" y="520700"/>
            <a:ext cx="4259262"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59975" y="0"/>
            <a:ext cx="2232025"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32288"/>
            <a:ext cx="1963738"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文本框 9"/>
          <p:cNvSpPr txBox="1">
            <a:spLocks noChangeArrowheads="1"/>
          </p:cNvSpPr>
          <p:nvPr/>
        </p:nvSpPr>
        <p:spPr bwMode="auto">
          <a:xfrm>
            <a:off x="2400300" y="4854575"/>
            <a:ext cx="80041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zh-CN" sz="60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Tạm biệt các em! Chúc các em học tốt!!!</a:t>
            </a:r>
            <a:endParaRPr lang="zh-CN" altLang="en-US" sz="60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2534" name="TextBox 1"/>
          <p:cNvSpPr txBox="1">
            <a:spLocks noChangeArrowheads="1"/>
          </p:cNvSpPr>
          <p:nvPr/>
        </p:nvSpPr>
        <p:spPr bwMode="auto">
          <a:xfrm>
            <a:off x="11353800" y="304800"/>
            <a:ext cx="838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a:latin typeface="Times New Roman" panose="02020603050405020304" pitchFamily="18" charset="0"/>
                <a:cs typeface="Times New Roman" panose="02020603050405020304" pitchFamily="18" charset="0"/>
              </a:rPr>
              <a:t>0368218377</a:t>
            </a:r>
          </a:p>
        </p:txBody>
      </p:sp>
    </p:spTree>
    <p:extLst>
      <p:ext uri="{BB962C8B-B14F-4D97-AF65-F5344CB8AC3E}">
        <p14:creationId xmlns:p14="http://schemas.microsoft.com/office/powerpoint/2010/main" val="14292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39540" y="815340"/>
            <a:ext cx="63169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Rounded Rectangle 2"/>
          <p:cNvSpPr/>
          <p:nvPr/>
        </p:nvSpPr>
        <p:spPr>
          <a:xfrm>
            <a:off x="2072640" y="2072640"/>
            <a:ext cx="9639300" cy="31851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a:latin typeface="Times New Roman" panose="02020603050405020304" pitchFamily="18" charset="0"/>
                <a:cs typeface="Times New Roman" panose="02020603050405020304" pitchFamily="18" charset="0"/>
              </a:rPr>
              <a:t>Thơ tứ tuyệt đường luật là thể thơ mỗi bài có bốn câu, mỗi câu có năm chữ </a:t>
            </a:r>
            <a:r>
              <a:rPr lang="en-US" sz="3200">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ngũ </a:t>
            </a:r>
            <a:r>
              <a:rPr lang="vi-VN" sz="3200">
                <a:solidFill>
                  <a:srgbClr val="FF0000"/>
                </a:solidFill>
                <a:latin typeface="Times New Roman" panose="02020603050405020304" pitchFamily="18" charset="0"/>
                <a:cs typeface="Times New Roman" panose="02020603050405020304" pitchFamily="18" charset="0"/>
              </a:rPr>
              <a:t>ngôn tứ tuyệt</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hoặc bảy chữ </a:t>
            </a:r>
            <a:r>
              <a:rPr lang="en-US" sz="3200">
                <a:latin typeface="Times New Roman" panose="02020603050405020304" pitchFamily="18" charset="0"/>
                <a:cs typeface="Times New Roman" panose="02020603050405020304" pitchFamily="18" charset="0"/>
              </a:rPr>
              <a:t>(</a:t>
            </a:r>
            <a:r>
              <a:rPr lang="vi-VN" sz="3200">
                <a:solidFill>
                  <a:srgbClr val="FF0000"/>
                </a:solidFill>
                <a:latin typeface="Times New Roman" panose="02020603050405020304" pitchFamily="18" charset="0"/>
                <a:cs typeface="Times New Roman" panose="02020603050405020304" pitchFamily="18" charset="0"/>
              </a:rPr>
              <a:t>thất ngôn tứ tuyệt</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thi luật của thơ tứ tuyệt về cơ bản vẫn tuân theo các quy định như ở bài thơ thất ngôn bát cú nhưng không bắt buộc phải </a:t>
            </a:r>
            <a:r>
              <a:rPr lang="en-US" sz="3200">
                <a:latin typeface="Times New Roman" panose="02020603050405020304" pitchFamily="18" charset="0"/>
                <a:cs typeface="Times New Roman" panose="02020603050405020304" pitchFamily="18" charset="0"/>
              </a:rPr>
              <a:t>đối.</a:t>
            </a:r>
          </a:p>
        </p:txBody>
      </p:sp>
      <p:sp>
        <p:nvSpPr>
          <p:cNvPr id="4" name="Oval 3"/>
          <p:cNvSpPr/>
          <p:nvPr/>
        </p:nvSpPr>
        <p:spPr>
          <a:xfrm>
            <a:off x="160020" y="2735580"/>
            <a:ext cx="1912620" cy="16840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KHÁI NIỆM</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65234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2540" y="2788920"/>
            <a:ext cx="7101840" cy="25755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smtClean="0">
                <a:solidFill>
                  <a:schemeClr val="tx1"/>
                </a:solidFill>
                <a:latin typeface="Times New Roman" panose="02020603050405020304" pitchFamily="18" charset="0"/>
                <a:cs typeface="Times New Roman" panose="02020603050405020304" pitchFamily="18" charset="0"/>
              </a:rPr>
              <a:t>Nhật </a:t>
            </a:r>
            <a:r>
              <a:rPr lang="vi-VN" sz="3200">
                <a:solidFill>
                  <a:schemeClr val="tx1"/>
                </a:solidFill>
                <a:latin typeface="Times New Roman" panose="02020603050405020304" pitchFamily="18" charset="0"/>
                <a:cs typeface="Times New Roman" panose="02020603050405020304" pitchFamily="18" charset="0"/>
              </a:rPr>
              <a:t>chiếu Hương Lô sinh tử yên,</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Dao khan bộc bố quải tiền xuyên.</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Phi lưu trực há tam thiên xích,</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Nghi thị Ngân Hà lạc cửu thiên.</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3467100" y="815340"/>
            <a:ext cx="62026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6" name="TextBox 5"/>
          <p:cNvSpPr txBox="1"/>
          <p:nvPr/>
        </p:nvSpPr>
        <p:spPr>
          <a:xfrm>
            <a:off x="3733800" y="5425440"/>
            <a:ext cx="5996940" cy="1077218"/>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 ( </a:t>
            </a:r>
            <a:r>
              <a:rPr lang="en-US" sz="3200" b="1">
                <a:latin typeface="Times New Roman" panose="02020603050405020304" pitchFamily="18" charset="0"/>
                <a:cs typeface="Times New Roman" panose="02020603050405020304" pitchFamily="18" charset="0"/>
              </a:rPr>
              <a:t>LÍ Bạch)</a:t>
            </a:r>
            <a:endParaRPr lang="vi-VN" sz="3200">
              <a:latin typeface="Times New Roman" panose="02020603050405020304" pitchFamily="18" charset="0"/>
              <a:cs typeface="Times New Roman" panose="02020603050405020304" pitchFamily="18" charset="0"/>
            </a:endParaRPr>
          </a:p>
          <a:p>
            <a:endParaRPr lang="en-US" sz="3200"/>
          </a:p>
        </p:txBody>
      </p:sp>
      <p:sp>
        <p:nvSpPr>
          <p:cNvPr id="7" name="TextBox 6"/>
          <p:cNvSpPr txBox="1"/>
          <p:nvPr/>
        </p:nvSpPr>
        <p:spPr>
          <a:xfrm>
            <a:off x="2358390" y="2034540"/>
            <a:ext cx="4930140"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VỌNG LƯ SƠN BỘC BỐ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8212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6560" y="585758"/>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Rounded Rectangle 2"/>
          <p:cNvSpPr/>
          <p:nvPr/>
        </p:nvSpPr>
        <p:spPr>
          <a:xfrm>
            <a:off x="1432560" y="2781300"/>
            <a:ext cx="7505700" cy="257556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vi-VN" sz="3200" smtClean="0">
                <a:solidFill>
                  <a:schemeClr val="tx1"/>
                </a:solidFill>
                <a:latin typeface="Times New Roman" panose="02020603050405020304" pitchFamily="18" charset="0"/>
                <a:cs typeface="Times New Roman" panose="02020603050405020304" pitchFamily="18" charset="0"/>
              </a:rPr>
              <a:t>Đoạt </a:t>
            </a:r>
            <a:r>
              <a:rPr lang="vi-VN" sz="3200">
                <a:solidFill>
                  <a:schemeClr val="tx1"/>
                </a:solidFill>
                <a:latin typeface="Times New Roman" panose="02020603050405020304" pitchFamily="18" charset="0"/>
                <a:cs typeface="Times New Roman" panose="02020603050405020304" pitchFamily="18" charset="0"/>
              </a:rPr>
              <a:t>sáo Chương Dương độ,</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Cầm Hồ Hàm Tử quan.</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Thái bình tu nỗ lực,</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Vạn cổ thử gian san.</a:t>
            </a:r>
          </a:p>
        </p:txBody>
      </p:sp>
      <p:sp>
        <p:nvSpPr>
          <p:cNvPr id="4" name="TextBox 3"/>
          <p:cNvSpPr txBox="1"/>
          <p:nvPr/>
        </p:nvSpPr>
        <p:spPr>
          <a:xfrm>
            <a:off x="4267200" y="5356860"/>
            <a:ext cx="5273040" cy="1077218"/>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        ( Trần Quang Khải)</a:t>
            </a:r>
            <a:endParaRPr lang="vi-VN"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
        <p:nvSpPr>
          <p:cNvPr id="5" name="TextBox 4"/>
          <p:cNvSpPr txBox="1"/>
          <p:nvPr/>
        </p:nvSpPr>
        <p:spPr>
          <a:xfrm>
            <a:off x="2392680" y="1973580"/>
            <a:ext cx="5585460"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TỤNG GIÁ HOÀN KINH SƯ</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28988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ăn học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50521053_TF03431380_Win32" id="{97A0B05D-6A43-465A-975C-5643A4A8F354}" vid="{9870D970-F83A-40C9-94BE-B2C804BC00AB}"/>
    </a:ext>
  </a:extLst>
</a:theme>
</file>

<file path=ppt/theme/theme3.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2246</TotalTime>
  <Words>3751</Words>
  <Application>Microsoft Office PowerPoint</Application>
  <PresentationFormat>Widescreen</PresentationFormat>
  <Paragraphs>325</Paragraphs>
  <Slides>62</Slides>
  <Notes>11</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62</vt:i4>
      </vt:variant>
    </vt:vector>
  </HeadingPairs>
  <TitlesOfParts>
    <vt:vector size="79" baseType="lpstr">
      <vt:lpstr>Arial Unicode MS</vt:lpstr>
      <vt:lpstr>Microsoft YaHei</vt:lpstr>
      <vt:lpstr>Arial</vt:lpstr>
      <vt:lpstr>Calibri</vt:lpstr>
      <vt:lpstr>Calibri Light</vt:lpstr>
      <vt:lpstr>等线</vt:lpstr>
      <vt:lpstr>等线 Light</vt:lpstr>
      <vt:lpstr>DFKai-SB</vt:lpstr>
      <vt:lpstr>Plantagenet Cherokee</vt:lpstr>
      <vt:lpstr>Roboto Slab</vt:lpstr>
      <vt:lpstr>Times New Roman</vt:lpstr>
      <vt:lpstr>Wingdings</vt:lpstr>
      <vt:lpstr>博洋柳体</vt:lpstr>
      <vt:lpstr>Office Theme</vt:lpstr>
      <vt:lpstr>Văn học 16x9</vt:lpstr>
      <vt:lpstr>Contents Slide Master</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226</cp:revision>
  <dcterms:created xsi:type="dcterms:W3CDTF">2022-06-02T15:23:58Z</dcterms:created>
  <dcterms:modified xsi:type="dcterms:W3CDTF">2023-07-19T02:34:16Z</dcterms:modified>
</cp:coreProperties>
</file>