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7" r:id="rId2"/>
    <p:sldId id="314" r:id="rId3"/>
    <p:sldId id="311" r:id="rId4"/>
    <p:sldId id="315" r:id="rId5"/>
    <p:sldId id="313" r:id="rId6"/>
    <p:sldId id="316" r:id="rId7"/>
    <p:sldId id="317" r:id="rId8"/>
    <p:sldId id="318" r:id="rId9"/>
    <p:sldId id="320" r:id="rId10"/>
    <p:sldId id="321" r:id="rId11"/>
    <p:sldId id="322" r:id="rId12"/>
    <p:sldId id="324" r:id="rId13"/>
    <p:sldId id="323" r:id="rId14"/>
    <p:sldId id="325" r:id="rId15"/>
    <p:sldId id="326" r:id="rId16"/>
    <p:sldId id="327" r:id="rId17"/>
    <p:sldId id="268" r:id="rId18"/>
    <p:sldId id="271" r:id="rId19"/>
    <p:sldId id="275" r:id="rId20"/>
    <p:sldId id="276" r:id="rId21"/>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710"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2161B9-C193-4B67-8E7A-FB422F938327}"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636563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2161B9-C193-4B67-8E7A-FB422F938327}" type="datetimeFigureOut">
              <a:rPr lang="en-US" smtClean="0"/>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214688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161B9-C193-4B67-8E7A-FB422F938327}" type="datetimeFigureOut">
              <a:rPr lang="en-US" smtClean="0"/>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2158020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2161B9-C193-4B67-8E7A-FB422F938327}"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3019126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2161B9-C193-4B67-8E7A-FB422F938327}"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2312969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2161B9-C193-4B67-8E7A-FB422F938327}"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453028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2161B9-C193-4B67-8E7A-FB422F938327}"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399869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2161B9-C193-4B67-8E7A-FB422F938327}"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232787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2161B9-C193-4B67-8E7A-FB422F938327}"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4203588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2161B9-C193-4B67-8E7A-FB422F938327}"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9640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2161B9-C193-4B67-8E7A-FB422F938327}"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2912067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2161B9-C193-4B67-8E7A-FB422F938327}"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1158998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2161B9-C193-4B67-8E7A-FB422F938327}"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3839287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2161B9-C193-4B67-8E7A-FB422F938327}"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3964905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2161B9-C193-4B67-8E7A-FB422F938327}" type="datetimeFigureOut">
              <a:rPr lang="en-US" smtClean="0"/>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3873E-6CCC-49A5-AC06-D68439C71440}" type="slidenum">
              <a:rPr lang="en-US" smtClean="0"/>
              <a:t>‹#›</a:t>
            </a:fld>
            <a:endParaRPr lang="en-US"/>
          </a:p>
        </p:txBody>
      </p:sp>
    </p:spTree>
    <p:extLst>
      <p:ext uri="{BB962C8B-B14F-4D97-AF65-F5344CB8AC3E}">
        <p14:creationId xmlns:p14="http://schemas.microsoft.com/office/powerpoint/2010/main" val="252956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161B9-C193-4B67-8E7A-FB422F938327}" type="datetimeFigureOut">
              <a:rPr lang="en-US" smtClean="0"/>
              <a:t>11/11/2024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3873E-6CCC-49A5-AC06-D68439C71440}" type="slidenum">
              <a:rPr lang="en-US" smtClean="0"/>
              <a:t>‹#›</a:t>
            </a:fld>
            <a:endParaRPr lang="en-US"/>
          </a:p>
        </p:txBody>
      </p:sp>
    </p:spTree>
    <p:extLst>
      <p:ext uri="{BB962C8B-B14F-4D97-AF65-F5344CB8AC3E}">
        <p14:creationId xmlns:p14="http://schemas.microsoft.com/office/powerpoint/2010/main" val="2147771007"/>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2" r:id="rId3"/>
    <p:sldLayoutId id="2147483661" r:id="rId4"/>
    <p:sldLayoutId id="2147483660"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0.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0"/>
            <a:ext cx="9144000" cy="6858000"/>
          </a:xfrm>
          <a:noFill/>
          <a:extLst>
            <a:ext uri="{909E8E84-426E-40DD-AFC4-6F175D3DCCD1}">
              <a14:hiddenFill xmlns:a14="http://schemas.microsoft.com/office/drawing/2010/main">
                <a:solidFill>
                  <a:schemeClr val="accent1"/>
                </a:solidFill>
              </a14:hiddenFill>
            </a:ext>
          </a:extLst>
        </p:spPr>
        <p:style>
          <a:lnRef idx="0">
            <a:scrgbClr r="0" g="0" b="0"/>
          </a:lnRef>
          <a:fillRef idx="1003">
            <a:schemeClr val="lt1"/>
          </a:fillRef>
          <a:effectRef idx="0">
            <a:scrgbClr r="0" g="0" b="0"/>
          </a:effectRef>
          <a:fontRef idx="major"/>
        </p:style>
        <p:txBody>
          <a:bodyPr/>
          <a:lstStyle/>
          <a:p>
            <a:pPr eaLnBrk="1" hangingPunct="1">
              <a:defRPr/>
            </a:pPr>
            <a:endParaRPr lang="vi-VN" dirty="0"/>
          </a:p>
        </p:txBody>
      </p:sp>
      <p:pic>
        <p:nvPicPr>
          <p:cNvPr id="3075" name="Ảnh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115" y="-76200"/>
            <a:ext cx="1271206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ộp Văn bản 3"/>
          <p:cNvSpPr txBox="1"/>
          <p:nvPr/>
        </p:nvSpPr>
        <p:spPr>
          <a:xfrm>
            <a:off x="876300" y="1430655"/>
            <a:ext cx="11439525" cy="2861310"/>
          </a:xfrm>
          <a:prstGeom prst="rect">
            <a:avLst/>
          </a:prstGeom>
          <a:noFill/>
        </p:spPr>
        <p:txBody>
          <a:bodyPr wrap="square">
            <a:spAutoFit/>
          </a:bodyPr>
          <a:lstStyle/>
          <a:p>
            <a:pPr algn="ctr" eaLnBrk="1" hangingPunct="1">
              <a:defRPr/>
            </a:pPr>
            <a:r>
              <a:rPr lang="en-US" sz="6000" b="1" dirty="0">
                <a:solidFill>
                  <a:schemeClr val="tx1">
                    <a:lumMod val="95000"/>
                    <a:lumOff val="5000"/>
                  </a:schemeClr>
                </a:solidFill>
                <a:latin typeface="Times New Roman" panose="02020603050405020304" pitchFamily="18" charset="0"/>
                <a:cs typeface="Times New Roman" panose="02020603050405020304" pitchFamily="18" charset="0"/>
              </a:rPr>
              <a:t>CHÀO </a:t>
            </a:r>
            <a:r>
              <a:rPr lang="en-US" sz="6000" b="1">
                <a:solidFill>
                  <a:schemeClr val="tx1">
                    <a:lumMod val="95000"/>
                    <a:lumOff val="5000"/>
                  </a:schemeClr>
                </a:solidFill>
                <a:latin typeface="Times New Roman" panose="02020603050405020304" pitchFamily="18" charset="0"/>
                <a:cs typeface="Times New Roman" panose="02020603050405020304" pitchFamily="18" charset="0"/>
              </a:rPr>
              <a:t>MỪNG CÁC CÔ GIÁO</a:t>
            </a:r>
            <a:endParaRPr lang="en-US" sz="60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eaLnBrk="1" hangingPunct="1">
              <a:defRPr/>
            </a:pPr>
            <a:r>
              <a:rPr lang="en-US" sz="6000" b="1" dirty="0">
                <a:solidFill>
                  <a:schemeClr val="tx1">
                    <a:lumMod val="95000"/>
                    <a:lumOff val="5000"/>
                  </a:schemeClr>
                </a:solidFill>
                <a:latin typeface="Times New Roman" panose="02020603050405020304" pitchFamily="18" charset="0"/>
                <a:cs typeface="Times New Roman" panose="02020603050405020304" pitchFamily="18" charset="0"/>
              </a:rPr>
              <a:t> VỀ DỰ </a:t>
            </a:r>
            <a:r>
              <a:rPr lang="en-US" sz="6000" b="1">
                <a:solidFill>
                  <a:schemeClr val="tx1">
                    <a:lumMod val="95000"/>
                    <a:lumOff val="5000"/>
                  </a:schemeClr>
                </a:solidFill>
                <a:latin typeface="Times New Roman" panose="02020603050405020304" pitchFamily="18" charset="0"/>
                <a:cs typeface="Times New Roman" panose="02020603050405020304" pitchFamily="18" charset="0"/>
              </a:rPr>
              <a:t>GIỜ  </a:t>
            </a:r>
            <a:endParaRPr lang="en-US" sz="60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eaLnBrk="1" hangingPunct="1">
              <a:defRPr/>
            </a:pPr>
            <a:r>
              <a:rPr lang="en-US" sz="6000" b="1" dirty="0">
                <a:solidFill>
                  <a:schemeClr val="tx1">
                    <a:lumMod val="95000"/>
                    <a:lumOff val="5000"/>
                  </a:schemeClr>
                </a:solidFill>
                <a:latin typeface="Times New Roman" panose="02020603050405020304" pitchFamily="18" charset="0"/>
                <a:cs typeface="Times New Roman" panose="02020603050405020304" pitchFamily="18" charset="0"/>
              </a:rPr>
              <a:t>MÔN TOÁN</a:t>
            </a:r>
            <a:endParaRPr lang="vi-VN" sz="6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3078" name="Ảnh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876800"/>
            <a:ext cx="60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Ảnh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72601" y="3200401"/>
            <a:ext cx="5556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828DB1-8308-D0CE-51C5-A404F921DE04}"/>
              </a:ext>
            </a:extLst>
          </p:cNvPr>
          <p:cNvSpPr txBox="1"/>
          <p:nvPr/>
        </p:nvSpPr>
        <p:spPr>
          <a:xfrm>
            <a:off x="1371600" y="643812"/>
            <a:ext cx="7856376" cy="1077218"/>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 </a:t>
            </a:r>
            <a:r>
              <a:rPr lang="en-US" sz="3200" b="1" u="sng">
                <a:solidFill>
                  <a:srgbClr val="C00000"/>
                </a:solidFill>
                <a:latin typeface="Times New Roman" panose="02020603050405020304" pitchFamily="18" charset="0"/>
                <a:cs typeface="Times New Roman" panose="02020603050405020304" pitchFamily="18" charset="0"/>
              </a:rPr>
              <a:t>VÍ DỤ:</a:t>
            </a:r>
          </a:p>
          <a:p>
            <a:r>
              <a:rPr lang="en-US" sz="3200">
                <a:latin typeface="Times New Roman" panose="02020603050405020304" pitchFamily="18" charset="0"/>
                <a:cs typeface="Times New Roman" panose="02020603050405020304" pitchFamily="18" charset="0"/>
              </a:rPr>
              <a:t> Cho đoạn thẳng AB dài 4 cm như Hình 8.40</a:t>
            </a:r>
            <a:endParaRPr lang="vi-VN" sz="320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37B293A-A04A-8D7D-1198-B6CACDAD1A39}"/>
              </a:ext>
            </a:extLst>
          </p:cNvPr>
          <p:cNvCxnSpPr>
            <a:cxnSpLocks/>
          </p:cNvCxnSpPr>
          <p:nvPr/>
        </p:nvCxnSpPr>
        <p:spPr>
          <a:xfrm>
            <a:off x="3761164" y="2125629"/>
            <a:ext cx="3498052" cy="0"/>
          </a:xfrm>
          <a:prstGeom prst="line">
            <a:avLst/>
          </a:prstGeom>
          <a:ln/>
        </p:spPr>
        <p:style>
          <a:lnRef idx="3">
            <a:schemeClr val="dk1"/>
          </a:lnRef>
          <a:fillRef idx="0">
            <a:schemeClr val="dk1"/>
          </a:fillRef>
          <a:effectRef idx="2">
            <a:schemeClr val="dk1"/>
          </a:effectRef>
          <a:fontRef idx="minor">
            <a:schemeClr val="tx1"/>
          </a:fontRef>
        </p:style>
      </p:cxnSp>
      <p:sp>
        <p:nvSpPr>
          <p:cNvPr id="2" name="Oval 1">
            <a:extLst>
              <a:ext uri="{FF2B5EF4-FFF2-40B4-BE49-F238E27FC236}">
                <a16:creationId xmlns:a16="http://schemas.microsoft.com/office/drawing/2014/main" id="{404F4C13-CE8D-F2E3-9DC7-C31F9137FFA3}"/>
              </a:ext>
            </a:extLst>
          </p:cNvPr>
          <p:cNvSpPr/>
          <p:nvPr/>
        </p:nvSpPr>
        <p:spPr>
          <a:xfrm flipH="1" flipV="1">
            <a:off x="3669724" y="2087510"/>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B7C79B38-141F-0E12-7E6B-D70BD0D8B2FE}"/>
              </a:ext>
            </a:extLst>
          </p:cNvPr>
          <p:cNvSpPr/>
          <p:nvPr/>
        </p:nvSpPr>
        <p:spPr>
          <a:xfrm>
            <a:off x="7227415" y="2087510"/>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BF325CFD-0AA6-3A2E-5BB0-5233C9058358}"/>
              </a:ext>
            </a:extLst>
          </p:cNvPr>
          <p:cNvSpPr txBox="1"/>
          <p:nvPr/>
        </p:nvSpPr>
        <p:spPr>
          <a:xfrm>
            <a:off x="3415931" y="2224670"/>
            <a:ext cx="690465"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endParaRPr lang="vi-VN" sz="32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E03E225-129A-ECC6-895C-0A8F55EAF402}"/>
              </a:ext>
            </a:extLst>
          </p:cNvPr>
          <p:cNvSpPr txBox="1"/>
          <p:nvPr/>
        </p:nvSpPr>
        <p:spPr>
          <a:xfrm>
            <a:off x="6973622" y="2224670"/>
            <a:ext cx="690465"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endParaRPr lang="vi-VN" sz="32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9A56B6D2-DAF6-3888-E551-914F9ABEBE5B}"/>
              </a:ext>
            </a:extLst>
          </p:cNvPr>
          <p:cNvSpPr txBox="1"/>
          <p:nvPr/>
        </p:nvSpPr>
        <p:spPr>
          <a:xfrm>
            <a:off x="1576872" y="3508310"/>
            <a:ext cx="7044613"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Gọi M là trung điểm của đoạn thẳng AB.</a:t>
            </a:r>
          </a:p>
          <a:p>
            <a:r>
              <a:rPr lang="en-US" sz="3200">
                <a:latin typeface="Times New Roman" panose="02020603050405020304" pitchFamily="18" charset="0"/>
                <a:cs typeface="Times New Roman" panose="02020603050405020304" pitchFamily="18" charset="0"/>
              </a:rPr>
              <a:t>Tính độ dài đoạn thẳng AM.</a:t>
            </a:r>
            <a:endParaRPr lang="vi-VN" sz="32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6A69897D-B38E-7B09-8727-59B6258A9AB5}"/>
              </a:ext>
            </a:extLst>
          </p:cNvPr>
          <p:cNvSpPr txBox="1"/>
          <p:nvPr/>
        </p:nvSpPr>
        <p:spPr>
          <a:xfrm>
            <a:off x="4840212" y="2632304"/>
            <a:ext cx="1644563"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Hình 8.40</a:t>
            </a:r>
            <a:endParaRPr lang="vi-VN" sz="2400"/>
          </a:p>
        </p:txBody>
      </p:sp>
    </p:spTree>
    <p:extLst>
      <p:ext uri="{BB962C8B-B14F-4D97-AF65-F5344CB8AC3E}">
        <p14:creationId xmlns:p14="http://schemas.microsoft.com/office/powerpoint/2010/main" val="426193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4F4704-31A9-888B-33C5-C8CD6C20261B}"/>
              </a:ext>
            </a:extLst>
          </p:cNvPr>
          <p:cNvSpPr txBox="1"/>
          <p:nvPr/>
        </p:nvSpPr>
        <p:spPr>
          <a:xfrm>
            <a:off x="1246909" y="1097280"/>
            <a:ext cx="10080454" cy="2123658"/>
          </a:xfrm>
          <a:prstGeom prst="rect">
            <a:avLst/>
          </a:prstGeom>
          <a:noFill/>
        </p:spPr>
        <p:txBody>
          <a:bodyPr wrap="square" rtlCol="0">
            <a:spAutoFit/>
          </a:bodyPr>
          <a:lstStyle/>
          <a:p>
            <a:r>
              <a:rPr lang="vi-VN" sz="3600" b="1" i="0">
                <a:solidFill>
                  <a:srgbClr val="008000"/>
                </a:solidFill>
                <a:effectLst/>
                <a:latin typeface="+mj-lt"/>
              </a:rPr>
              <a:t>Luyện Tập (trang 56):</a:t>
            </a:r>
          </a:p>
          <a:p>
            <a:r>
              <a:rPr lang="vi-VN" sz="3200" b="1">
                <a:solidFill>
                  <a:srgbClr val="008000"/>
                </a:solidFill>
                <a:latin typeface="+mj-lt"/>
              </a:rPr>
              <a:t>	</a:t>
            </a:r>
            <a:r>
              <a:rPr lang="vi-VN" sz="3200" b="1" i="0">
                <a:solidFill>
                  <a:srgbClr val="008000"/>
                </a:solidFill>
                <a:effectLst/>
                <a:latin typeface="+mj-lt"/>
              </a:rPr>
              <a:t> </a:t>
            </a:r>
            <a:r>
              <a:rPr lang="vi-VN" sz="3200" b="0" i="0">
                <a:solidFill>
                  <a:srgbClr val="000000"/>
                </a:solidFill>
                <a:effectLst/>
                <a:latin typeface="+mj-lt"/>
              </a:rPr>
              <a:t>Cho đoạn thẳng PQ dài 12 đơn vị. Gọi E là trung điểm của đoạn thẳng PQ và F là trung điểm của đoạn thẳng PE. Tính độ dài đoạn thẳng EF.</a:t>
            </a:r>
            <a:endParaRPr lang="vi-VN" sz="3200">
              <a:latin typeface="+mj-lt"/>
            </a:endParaRPr>
          </a:p>
        </p:txBody>
      </p:sp>
    </p:spTree>
    <p:extLst>
      <p:ext uri="{BB962C8B-B14F-4D97-AF65-F5344CB8AC3E}">
        <p14:creationId xmlns:p14="http://schemas.microsoft.com/office/powerpoint/2010/main" val="761148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7A85FF-41A1-1EBE-609E-CD90669C37F2}"/>
              </a:ext>
            </a:extLst>
          </p:cNvPr>
          <p:cNvSpPr txBox="1"/>
          <p:nvPr/>
        </p:nvSpPr>
        <p:spPr>
          <a:xfrm>
            <a:off x="2379306" y="242596"/>
            <a:ext cx="7865706" cy="584775"/>
          </a:xfrm>
          <a:prstGeom prst="rect">
            <a:avLst/>
          </a:prstGeom>
          <a:noFill/>
        </p:spPr>
        <p:txBody>
          <a:bodyPr wrap="square" rtlCol="0">
            <a:spAutoFit/>
          </a:bodyPr>
          <a:lstStyle/>
          <a:p>
            <a:r>
              <a:rPr lang="vi-VN" sz="3200" b="1" i="0">
                <a:solidFill>
                  <a:srgbClr val="008000"/>
                </a:solidFill>
                <a:effectLst/>
                <a:latin typeface="+mj-lt"/>
              </a:rPr>
              <a:t>Bài 8.15 (SGK trang 56): </a:t>
            </a:r>
            <a:r>
              <a:rPr lang="vi-VN" sz="3200" b="0" i="0">
                <a:solidFill>
                  <a:srgbClr val="000000"/>
                </a:solidFill>
                <a:effectLst/>
                <a:latin typeface="+mj-lt"/>
              </a:rPr>
              <a:t>Cho hình vẽ sau:</a:t>
            </a:r>
            <a:endParaRPr lang="vi-VN" sz="3200">
              <a:latin typeface="+mj-lt"/>
            </a:endParaRPr>
          </a:p>
        </p:txBody>
      </p:sp>
      <p:sp>
        <p:nvSpPr>
          <p:cNvPr id="7" name="Rectangle 6">
            <a:extLst>
              <a:ext uri="{FF2B5EF4-FFF2-40B4-BE49-F238E27FC236}">
                <a16:creationId xmlns:a16="http://schemas.microsoft.com/office/drawing/2014/main" id="{13409900-D763-78E4-7914-76E1D46048E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vi-VN" sz="1800" b="0" i="0" u="none" strike="noStrike" cap="none" normalizeH="0" baseline="0">
                <a:ln>
                  <a:noFill/>
                </a:ln>
                <a:solidFill>
                  <a:schemeClr val="tx1"/>
                </a:solidFill>
                <a:effectLst/>
                <a:latin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endParaRPr>
          </a:p>
        </p:txBody>
      </p:sp>
      <p:pic>
        <p:nvPicPr>
          <p:cNvPr id="3077" name="Picture 5" descr="Bài 8.15 trang 56 Toán lớp 6 Tập 2 | Kết nối tri thức Giải Toán lớp 6 ">
            <a:extLst>
              <a:ext uri="{FF2B5EF4-FFF2-40B4-BE49-F238E27FC236}">
                <a16:creationId xmlns:a16="http://schemas.microsoft.com/office/drawing/2014/main" id="{61588068-5DEC-85EE-0F7D-129A242E2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0678" y="1361103"/>
            <a:ext cx="5029199" cy="34721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E675477-43D7-337D-C02D-FE8DDFD2B828}"/>
              </a:ext>
            </a:extLst>
          </p:cNvPr>
          <p:cNvSpPr txBox="1"/>
          <p:nvPr/>
        </p:nvSpPr>
        <p:spPr>
          <a:xfrm>
            <a:off x="1091681" y="1278294"/>
            <a:ext cx="5533053" cy="3816429"/>
          </a:xfrm>
          <a:prstGeom prst="rect">
            <a:avLst/>
          </a:prstGeom>
          <a:noFill/>
        </p:spPr>
        <p:txBody>
          <a:bodyPr wrap="square" rtlCol="0">
            <a:spAutoFit/>
          </a:bodyPr>
          <a:lstStyle/>
          <a:p>
            <a:pPr algn="just"/>
            <a:r>
              <a:rPr lang="vi-VN" sz="3200" b="0" i="0">
                <a:solidFill>
                  <a:srgbClr val="000000"/>
                </a:solidFill>
                <a:effectLst/>
                <a:latin typeface="Times New Roman" panose="02020603050405020304" pitchFamily="18" charset="0"/>
                <a:cs typeface="Times New Roman" panose="02020603050405020304" pitchFamily="18" charset="0"/>
              </a:rPr>
              <a:t>a) Em hãy dùng thước thẳng để kiểm tra xem điểm E có phải là trung điểm của đoạn AC không.</a:t>
            </a:r>
          </a:p>
          <a:p>
            <a:pPr algn="just"/>
            <a:r>
              <a:rPr lang="vi-VN" sz="3200" b="0" i="0">
                <a:solidFill>
                  <a:srgbClr val="000000"/>
                </a:solidFill>
                <a:effectLst/>
                <a:latin typeface="Times New Roman" panose="02020603050405020304" pitchFamily="18" charset="0"/>
                <a:cs typeface="Times New Roman" panose="02020603050405020304" pitchFamily="18" charset="0"/>
              </a:rPr>
              <a:t>b) Kiểm tra xem E còn là trung điểm của đoạn thẳng nào khác có các đầu mút là các điểm đã cho.</a:t>
            </a:r>
          </a:p>
          <a:p>
            <a:endParaRPr lang="vi-VN"/>
          </a:p>
        </p:txBody>
      </p:sp>
    </p:spTree>
    <p:extLst>
      <p:ext uri="{BB962C8B-B14F-4D97-AF65-F5344CB8AC3E}">
        <p14:creationId xmlns:p14="http://schemas.microsoft.com/office/powerpoint/2010/main" val="267115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B7117E-799F-6D44-C85D-BCD5761AB45C}"/>
              </a:ext>
            </a:extLst>
          </p:cNvPr>
          <p:cNvSpPr txBox="1"/>
          <p:nvPr/>
        </p:nvSpPr>
        <p:spPr>
          <a:xfrm>
            <a:off x="171637" y="938036"/>
            <a:ext cx="5127950" cy="4545750"/>
          </a:xfrm>
          <a:prstGeom prst="rect">
            <a:avLst/>
          </a:prstGeom>
        </p:spPr>
        <p:txBody>
          <a:bodyPr vert="horz" lIns="91440" tIns="45720" rIns="91440" bIns="45720" rtlCol="0" anchor="t">
            <a:noAutofit/>
          </a:bodyPr>
          <a:lstStyle/>
          <a:p>
            <a:pPr>
              <a:lnSpc>
                <a:spcPct val="90000"/>
              </a:lnSpc>
              <a:spcAft>
                <a:spcPts val="600"/>
              </a:spcAft>
            </a:pPr>
            <a:r>
              <a:rPr lang="en-US" sz="3200" b="1" i="0">
                <a:solidFill>
                  <a:schemeClr val="accent1">
                    <a:lumMod val="75000"/>
                  </a:schemeClr>
                </a:solidFill>
                <a:effectLst/>
                <a:latin typeface="Times New Roman" panose="02020603050405020304" pitchFamily="18" charset="0"/>
                <a:cs typeface="Times New Roman" panose="02020603050405020304" pitchFamily="18" charset="0"/>
              </a:rPr>
              <a:t>*Vận dụng (SGK trang 56): </a:t>
            </a:r>
          </a:p>
          <a:p>
            <a:pPr>
              <a:lnSpc>
                <a:spcPct val="90000"/>
              </a:lnSpc>
              <a:spcAft>
                <a:spcPts val="600"/>
              </a:spcAft>
            </a:pPr>
            <a:r>
              <a:rPr lang="en-US" sz="3200" b="0" i="0">
                <a:effectLst/>
                <a:latin typeface="Times New Roman" panose="02020603050405020304" pitchFamily="18" charset="0"/>
                <a:cs typeface="Times New Roman" panose="02020603050405020304" pitchFamily="18" charset="0"/>
              </a:rPr>
              <a:t>	Vòng quay mặt trời trong một khu vui chơi có điểm cao nhất là 60 m, điểm thấp nhất là 6 m (so với mặt đất). Hỏi trục của vòng quay nằm ở độ cao nào?</a:t>
            </a:r>
            <a:endParaRPr lang="en-US" sz="320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5A7DAC3-9CE1-ACFC-9FC6-6975EAD823B1}"/>
              </a:ext>
            </a:extLst>
          </p:cNvPr>
          <p:cNvPicPr>
            <a:picLocks noChangeAspect="1"/>
          </p:cNvPicPr>
          <p:nvPr/>
        </p:nvPicPr>
        <p:blipFill>
          <a:blip r:embed="rId2"/>
          <a:stretch>
            <a:fillRect/>
          </a:stretch>
        </p:blipFill>
        <p:spPr>
          <a:xfrm>
            <a:off x="5124615" y="741391"/>
            <a:ext cx="6115459" cy="5384528"/>
          </a:xfrm>
          <a:prstGeom prst="rect">
            <a:avLst/>
          </a:prstGeom>
        </p:spPr>
      </p:pic>
      <p:grpSp>
        <p:nvGrpSpPr>
          <p:cNvPr id="16" name="Group 15">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7" name="Rectangle 16">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48542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B06E5E-AB19-7BB1-D2CB-EAC19328FBF2}"/>
              </a:ext>
            </a:extLst>
          </p:cNvPr>
          <p:cNvSpPr txBox="1"/>
          <p:nvPr/>
        </p:nvSpPr>
        <p:spPr>
          <a:xfrm>
            <a:off x="1617305" y="1511559"/>
            <a:ext cx="8957389" cy="2831544"/>
          </a:xfrm>
          <a:prstGeom prst="rect">
            <a:avLst/>
          </a:prstGeom>
          <a:noFill/>
        </p:spPr>
        <p:txBody>
          <a:bodyPr wrap="square" rtlCol="0">
            <a:spAutoFit/>
          </a:bodyPr>
          <a:lstStyle/>
          <a:p>
            <a:pPr algn="just"/>
            <a:r>
              <a:rPr lang="vi-VN" sz="3200" b="1" i="0">
                <a:solidFill>
                  <a:srgbClr val="008000"/>
                </a:solidFill>
                <a:effectLst/>
                <a:latin typeface="+mj-lt"/>
              </a:rPr>
              <a:t>Bài 8.18 (SGK trang 56): </a:t>
            </a:r>
          </a:p>
          <a:p>
            <a:pPr algn="just"/>
            <a:r>
              <a:rPr lang="vi-VN" sz="3200" b="1">
                <a:solidFill>
                  <a:srgbClr val="008000"/>
                </a:solidFill>
                <a:latin typeface="+mj-lt"/>
              </a:rPr>
              <a:t>	</a:t>
            </a:r>
            <a:r>
              <a:rPr lang="vi-VN" sz="3200" b="0" i="0">
                <a:solidFill>
                  <a:srgbClr val="000000"/>
                </a:solidFill>
                <a:effectLst/>
                <a:latin typeface="+mj-lt"/>
              </a:rPr>
              <a:t>Giả sử em có một cây gậy và muốn tìm điểm chính giữa của cây gậy đó. Em sẽ làm thế nào nếu:</a:t>
            </a:r>
          </a:p>
          <a:p>
            <a:pPr algn="just"/>
            <a:r>
              <a:rPr lang="vi-VN" sz="3200" b="0" i="0">
                <a:solidFill>
                  <a:srgbClr val="000000"/>
                </a:solidFill>
                <a:effectLst/>
                <a:latin typeface="+mj-lt"/>
              </a:rPr>
              <a:t>a) Dùng thước đo độ dài;</a:t>
            </a:r>
          </a:p>
          <a:p>
            <a:pPr algn="just"/>
            <a:r>
              <a:rPr lang="vi-VN" sz="3200" b="0" i="0">
                <a:solidFill>
                  <a:srgbClr val="000000"/>
                </a:solidFill>
                <a:effectLst/>
                <a:latin typeface="+mj-lt"/>
              </a:rPr>
              <a:t>b) Chỉ dùng một sợi dây đủ dài.</a:t>
            </a:r>
          </a:p>
          <a:p>
            <a:endParaRPr lang="vi-VN"/>
          </a:p>
        </p:txBody>
      </p:sp>
    </p:spTree>
    <p:extLst>
      <p:ext uri="{BB962C8B-B14F-4D97-AF65-F5344CB8AC3E}">
        <p14:creationId xmlns:p14="http://schemas.microsoft.com/office/powerpoint/2010/main" val="2216079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57E20D-A3ED-CE40-D641-EB098D6AEB9B}"/>
              </a:ext>
            </a:extLst>
          </p:cNvPr>
          <p:cNvSpPr txBox="1"/>
          <p:nvPr/>
        </p:nvSpPr>
        <p:spPr>
          <a:xfrm>
            <a:off x="68425" y="0"/>
            <a:ext cx="11566848" cy="6370975"/>
          </a:xfrm>
          <a:prstGeom prst="rect">
            <a:avLst/>
          </a:prstGeom>
          <a:noFill/>
        </p:spPr>
        <p:txBody>
          <a:bodyPr wrap="square" rtlCol="0">
            <a:spAutoFit/>
          </a:bodyPr>
          <a:lstStyle/>
          <a:p>
            <a:pPr algn="just"/>
            <a:r>
              <a:rPr lang="vi-VN" sz="3000" b="1" i="0">
                <a:solidFill>
                  <a:srgbClr val="008000"/>
                </a:solidFill>
                <a:effectLst/>
                <a:latin typeface="+mj-lt"/>
              </a:rPr>
              <a:t>Lời giải:</a:t>
            </a:r>
            <a:endParaRPr lang="vi-VN" sz="3000" b="0" i="0">
              <a:solidFill>
                <a:srgbClr val="000000"/>
              </a:solidFill>
              <a:effectLst/>
              <a:latin typeface="+mj-lt"/>
            </a:endParaRPr>
          </a:p>
          <a:p>
            <a:pPr algn="just"/>
            <a:r>
              <a:rPr lang="vi-VN" sz="3000" b="0" i="0">
                <a:solidFill>
                  <a:srgbClr val="000000"/>
                </a:solidFill>
                <a:effectLst/>
                <a:latin typeface="+mj-lt"/>
              </a:rPr>
              <a:t>a) Dùng thước đo độ dài tìm điểm chính giữa của cây gậy ta làm như sau:</a:t>
            </a:r>
          </a:p>
          <a:p>
            <a:pPr algn="just"/>
            <a:r>
              <a:rPr lang="vi-VN" sz="3000" b="0" i="0">
                <a:solidFill>
                  <a:srgbClr val="000000"/>
                </a:solidFill>
                <a:effectLst/>
                <a:latin typeface="+mj-lt"/>
              </a:rPr>
              <a:t>- Dùng thước đo độ dài của cây gậy.</a:t>
            </a:r>
          </a:p>
          <a:p>
            <a:pPr algn="just"/>
            <a:r>
              <a:rPr lang="vi-VN" sz="3000" b="0" i="0">
                <a:solidFill>
                  <a:srgbClr val="000000"/>
                </a:solidFill>
                <a:effectLst/>
                <a:latin typeface="+mj-lt"/>
              </a:rPr>
              <a:t>- Lấy kết quả đo đó chia đôi, ta được khoảng cách từ trung điểm cây gậy đến các đầu mút của cây gậy.</a:t>
            </a:r>
          </a:p>
          <a:p>
            <a:pPr algn="just"/>
            <a:r>
              <a:rPr lang="vi-VN" sz="3000" b="0" i="0">
                <a:solidFill>
                  <a:srgbClr val="000000"/>
                </a:solidFill>
                <a:effectLst/>
                <a:latin typeface="+mj-lt"/>
              </a:rPr>
              <a:t>- Dùng thước đo lại với khoảng cách vừa tìm được ta xác định được trung điểm của cây gậy.</a:t>
            </a:r>
          </a:p>
          <a:p>
            <a:pPr algn="just"/>
            <a:r>
              <a:rPr lang="vi-VN" sz="3000" b="0" i="0">
                <a:solidFill>
                  <a:srgbClr val="000000"/>
                </a:solidFill>
                <a:effectLst/>
                <a:latin typeface="+mj-lt"/>
              </a:rPr>
              <a:t>b) Dùng sợi dây để tìm điểm chính giữa của cây gậy ta làm như sau:</a:t>
            </a:r>
          </a:p>
          <a:p>
            <a:pPr algn="just"/>
            <a:r>
              <a:rPr lang="vi-VN" sz="3000" b="0" i="0">
                <a:solidFill>
                  <a:srgbClr val="000000"/>
                </a:solidFill>
                <a:effectLst/>
                <a:latin typeface="+mj-lt"/>
              </a:rPr>
              <a:t>- Ta đặt sợi dây sao cho thu được một đoạn bằng độ dài của cây gậy</a:t>
            </a:r>
          </a:p>
          <a:p>
            <a:pPr algn="just"/>
            <a:r>
              <a:rPr lang="vi-VN" sz="3000" b="0" i="0">
                <a:solidFill>
                  <a:srgbClr val="000000"/>
                </a:solidFill>
                <a:effectLst/>
                <a:latin typeface="+mj-lt"/>
              </a:rPr>
              <a:t>- Ta gập đoạn sợi dây đó lại sao cho hai đầu sợi dây trùng nhau. Nếp gập cắt sợi dây thành hai phần bằng nhau.</a:t>
            </a:r>
          </a:p>
          <a:p>
            <a:pPr algn="just"/>
            <a:r>
              <a:rPr lang="vi-VN" sz="3000" b="0" i="0">
                <a:solidFill>
                  <a:srgbClr val="000000"/>
                </a:solidFill>
                <a:effectLst/>
                <a:latin typeface="+mj-lt"/>
              </a:rPr>
              <a:t>Sau đó ta đặt sợi dây vừa gập lên cây gậy ta sẽ tìm được điểm chia cây gậy thành hai phần bằng nhau đó chính là trung điểm của cây gậy. </a:t>
            </a:r>
          </a:p>
          <a:p>
            <a:endParaRPr lang="vi-VN"/>
          </a:p>
        </p:txBody>
      </p:sp>
    </p:spTree>
    <p:extLst>
      <p:ext uri="{BB962C8B-B14F-4D97-AF65-F5344CB8AC3E}">
        <p14:creationId xmlns:p14="http://schemas.microsoft.com/office/powerpoint/2010/main" val="1256839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889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14288"/>
            <a:ext cx="12192000" cy="6858000"/>
          </a:xfrm>
          <a:prstGeom prst="rect">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1800">
              <a:solidFill>
                <a:schemeClr val="bg1"/>
              </a:solidFill>
              <a:latin typeface="Arial" panose="020B0604020202020204" pitchFamily="34" charset="0"/>
              <a:cs typeface="Arial" panose="020B0604020202020204" pitchFamily="34" charset="0"/>
            </a:endParaRPr>
          </a:p>
        </p:txBody>
      </p:sp>
      <p:pic>
        <p:nvPicPr>
          <p:cNvPr id="7" name="gấp giấy xác định trung điểm của đoạn thẳ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7530"/>
            <a:ext cx="12192000" cy="6836182"/>
          </a:xfrm>
          <a:prstGeom prst="rect">
            <a:avLst/>
          </a:prstGeom>
        </p:spPr>
      </p:pic>
    </p:spTree>
    <p:extLst>
      <p:ext uri="{BB962C8B-B14F-4D97-AF65-F5344CB8AC3E}">
        <p14:creationId xmlns:p14="http://schemas.microsoft.com/office/powerpoint/2010/main" val="39966019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44301"/>
            <a:ext cx="6010076" cy="322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xay-n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076" y="437885"/>
            <a:ext cx="6181924" cy="643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stretch>
            <a:fillRect/>
          </a:stretch>
        </p:blipFill>
        <p:spPr>
          <a:xfrm>
            <a:off x="0" y="389299"/>
            <a:ext cx="6010075" cy="3344737"/>
          </a:xfrm>
          <a:prstGeom prst="rect">
            <a:avLst/>
          </a:prstGeom>
        </p:spPr>
      </p:pic>
      <p:sp>
        <p:nvSpPr>
          <p:cNvPr id="13" name="TextBox 12"/>
          <p:cNvSpPr txBox="1"/>
          <p:nvPr/>
        </p:nvSpPr>
        <p:spPr>
          <a:xfrm>
            <a:off x="1741" y="3234428"/>
            <a:ext cx="2297539" cy="523220"/>
          </a:xfrm>
          <a:prstGeom prst="rect">
            <a:avLst/>
          </a:prstGeom>
          <a:solidFill>
            <a:srgbClr val="FFFF00"/>
          </a:solidFill>
        </p:spPr>
        <p:txBody>
          <a:bodyPr wrap="square" rtlCol="0">
            <a:spAutoFit/>
          </a:bodyPr>
          <a:lstStyle/>
          <a:p>
            <a:r>
              <a:rPr lang="en-US" sz="2800">
                <a:solidFill>
                  <a:srgbClr val="FF0000"/>
                </a:solidFill>
              </a:rPr>
              <a:t>Cân </a:t>
            </a:r>
            <a:r>
              <a:rPr lang="en-US" sz="2800" dirty="0" err="1">
                <a:solidFill>
                  <a:srgbClr val="FF0000"/>
                </a:solidFill>
              </a:rPr>
              <a:t>Rôbecvan</a:t>
            </a:r>
            <a:endParaRPr lang="en-US" sz="2800" dirty="0">
              <a:solidFill>
                <a:srgbClr val="FF0000"/>
              </a:solidFill>
            </a:endParaRPr>
          </a:p>
        </p:txBody>
      </p:sp>
      <p:cxnSp>
        <p:nvCxnSpPr>
          <p:cNvPr id="15" name="Straight Connector 14"/>
          <p:cNvCxnSpPr/>
          <p:nvPr/>
        </p:nvCxnSpPr>
        <p:spPr>
          <a:xfrm>
            <a:off x="1249250" y="1068954"/>
            <a:ext cx="34386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212728" y="1011000"/>
            <a:ext cx="115908" cy="1159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595612" y="1002415"/>
            <a:ext cx="115908" cy="1159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914887" y="1000270"/>
            <a:ext cx="115908" cy="1159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1129049" y="5412852"/>
            <a:ext cx="4065433" cy="66980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123649" y="6024701"/>
            <a:ext cx="115908" cy="1159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092557" y="5357391"/>
            <a:ext cx="115908" cy="1159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234743" y="5705355"/>
            <a:ext cx="115908" cy="1159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328636" y="6382219"/>
            <a:ext cx="4091222" cy="523220"/>
          </a:xfrm>
          <a:prstGeom prst="rect">
            <a:avLst/>
          </a:prstGeom>
          <a:solidFill>
            <a:srgbClr val="FFFF00"/>
          </a:solidFill>
        </p:spPr>
        <p:txBody>
          <a:bodyPr wrap="square" rtlCol="0">
            <a:spAutoFit/>
          </a:bodyPr>
          <a:lstStyle/>
          <a:p>
            <a:r>
              <a:rPr lang="en-US" sz="2800" dirty="0" err="1">
                <a:solidFill>
                  <a:srgbClr val="FF0000"/>
                </a:solidFill>
              </a:rPr>
              <a:t>Trò</a:t>
            </a:r>
            <a:r>
              <a:rPr lang="en-US" sz="2800" dirty="0">
                <a:solidFill>
                  <a:srgbClr val="FF0000"/>
                </a:solidFill>
              </a:rPr>
              <a:t> </a:t>
            </a:r>
            <a:r>
              <a:rPr lang="en-US" sz="2800" dirty="0" err="1">
                <a:solidFill>
                  <a:srgbClr val="FF0000"/>
                </a:solidFill>
              </a:rPr>
              <a:t>chơi</a:t>
            </a:r>
            <a:r>
              <a:rPr lang="en-US" sz="2800" dirty="0">
                <a:solidFill>
                  <a:srgbClr val="FF0000"/>
                </a:solidFill>
              </a:rPr>
              <a:t> – </a:t>
            </a:r>
            <a:r>
              <a:rPr lang="en-US" sz="2800" dirty="0" err="1">
                <a:solidFill>
                  <a:srgbClr val="FF0000"/>
                </a:solidFill>
              </a:rPr>
              <a:t>cầu</a:t>
            </a:r>
            <a:r>
              <a:rPr lang="en-US" sz="2800" dirty="0">
                <a:solidFill>
                  <a:srgbClr val="FF0000"/>
                </a:solidFill>
              </a:rPr>
              <a:t> </a:t>
            </a:r>
            <a:r>
              <a:rPr lang="en-US" sz="2800" dirty="0" err="1">
                <a:solidFill>
                  <a:srgbClr val="FF0000"/>
                </a:solidFill>
              </a:rPr>
              <a:t>bập</a:t>
            </a:r>
            <a:r>
              <a:rPr lang="en-US" sz="2800" dirty="0">
                <a:solidFill>
                  <a:srgbClr val="FF0000"/>
                </a:solidFill>
              </a:rPr>
              <a:t> </a:t>
            </a:r>
            <a:r>
              <a:rPr lang="en-US" sz="2800" dirty="0" err="1">
                <a:solidFill>
                  <a:srgbClr val="FF0000"/>
                </a:solidFill>
              </a:rPr>
              <a:t>bênh</a:t>
            </a:r>
            <a:endParaRPr lang="en-US" sz="2800" dirty="0">
              <a:solidFill>
                <a:srgbClr val="FF0000"/>
              </a:solidFill>
            </a:endParaRPr>
          </a:p>
        </p:txBody>
      </p:sp>
      <p:sp>
        <p:nvSpPr>
          <p:cNvPr id="23" name="TextBox 22"/>
          <p:cNvSpPr txBox="1"/>
          <p:nvPr/>
        </p:nvSpPr>
        <p:spPr>
          <a:xfrm>
            <a:off x="7508381" y="6365088"/>
            <a:ext cx="4091222" cy="523220"/>
          </a:xfrm>
          <a:prstGeom prst="rect">
            <a:avLst/>
          </a:prstGeom>
          <a:solidFill>
            <a:srgbClr val="FFFF00"/>
          </a:solidFill>
        </p:spPr>
        <p:txBody>
          <a:bodyPr wrap="square" rtlCol="0">
            <a:spAutoFit/>
          </a:bodyPr>
          <a:lstStyle/>
          <a:p>
            <a:r>
              <a:rPr lang="en-US" sz="2800" dirty="0" err="1">
                <a:solidFill>
                  <a:srgbClr val="FF0000"/>
                </a:solidFill>
              </a:rPr>
              <a:t>Các</a:t>
            </a:r>
            <a:r>
              <a:rPr lang="en-US" sz="2800" dirty="0">
                <a:solidFill>
                  <a:srgbClr val="FF0000"/>
                </a:solidFill>
              </a:rPr>
              <a:t> </a:t>
            </a:r>
            <a:r>
              <a:rPr lang="en-US" sz="2800" dirty="0" err="1">
                <a:solidFill>
                  <a:srgbClr val="FF0000"/>
                </a:solidFill>
              </a:rPr>
              <a:t>công</a:t>
            </a:r>
            <a:r>
              <a:rPr lang="en-US" sz="2800" dirty="0">
                <a:solidFill>
                  <a:srgbClr val="FF0000"/>
                </a:solidFill>
              </a:rPr>
              <a:t> </a:t>
            </a:r>
            <a:r>
              <a:rPr lang="en-US" sz="2800" dirty="0" err="1">
                <a:solidFill>
                  <a:srgbClr val="FF0000"/>
                </a:solidFill>
              </a:rPr>
              <a:t>trình</a:t>
            </a:r>
            <a:r>
              <a:rPr lang="en-US" sz="2800" dirty="0">
                <a:solidFill>
                  <a:srgbClr val="FF0000"/>
                </a:solidFill>
              </a:rPr>
              <a:t> </a:t>
            </a:r>
            <a:r>
              <a:rPr lang="en-US" sz="2800" dirty="0" err="1">
                <a:solidFill>
                  <a:srgbClr val="FF0000"/>
                </a:solidFill>
              </a:rPr>
              <a:t>xây</a:t>
            </a:r>
            <a:r>
              <a:rPr lang="en-US" sz="2800" dirty="0">
                <a:solidFill>
                  <a:srgbClr val="FF0000"/>
                </a:solidFill>
              </a:rPr>
              <a:t> </a:t>
            </a:r>
            <a:r>
              <a:rPr lang="en-US" sz="2800" dirty="0" err="1">
                <a:solidFill>
                  <a:srgbClr val="FF0000"/>
                </a:solidFill>
              </a:rPr>
              <a:t>dựng</a:t>
            </a:r>
            <a:endParaRPr lang="en-US" sz="2800" dirty="0">
              <a:solidFill>
                <a:srgbClr val="FF0000"/>
              </a:solidFill>
            </a:endParaRPr>
          </a:p>
        </p:txBody>
      </p:sp>
      <p:sp>
        <p:nvSpPr>
          <p:cNvPr id="26" name="TextBox 25"/>
          <p:cNvSpPr txBox="1"/>
          <p:nvPr/>
        </p:nvSpPr>
        <p:spPr>
          <a:xfrm>
            <a:off x="0" y="-67144"/>
            <a:ext cx="12192000" cy="584775"/>
          </a:xfrm>
          <a:prstGeom prst="rect">
            <a:avLst/>
          </a:prstGeom>
          <a:noFill/>
        </p:spPr>
        <p:txBody>
          <a:bodyPr wrap="square" rtlCol="0">
            <a:spAutoFit/>
          </a:bodyPr>
          <a:lstStyle/>
          <a:p>
            <a:r>
              <a:rPr lang="en-US" sz="3200" b="1" dirty="0">
                <a:solidFill>
                  <a:srgbClr val="FFFF00"/>
                </a:solidFill>
              </a:rPr>
              <a:t>MỘT SỐ ỨNG DỤNG TRUNG ĐIỂM CỦA ĐOẠN THẲNG TRONG THỰC TẾ </a:t>
            </a:r>
          </a:p>
        </p:txBody>
      </p:sp>
    </p:spTree>
    <p:extLst>
      <p:ext uri="{BB962C8B-B14F-4D97-AF65-F5344CB8AC3E}">
        <p14:creationId xmlns:p14="http://schemas.microsoft.com/office/powerpoint/2010/main" val="186940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down)">
                                      <p:cBhvr>
                                        <p:cTn id="26" dur="500"/>
                                        <p:tgtEl>
                                          <p:spTgt spid="3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par>
                          <p:cTn id="33" fill="hold">
                            <p:stCondLst>
                              <p:cond delay="2500"/>
                            </p:stCondLst>
                            <p:childTnLst>
                              <p:par>
                                <p:cTn id="34" presetID="22" presetClass="emph" presetSubtype="0" repeatCount="indefinite" fill="hold" grpId="1" nodeType="afterEffect">
                                  <p:stCondLst>
                                    <p:cond delay="0"/>
                                  </p:stCondLst>
                                  <p:endCondLst>
                                    <p:cond evt="onNext" delay="0">
                                      <p:tgtEl>
                                        <p:sldTgt/>
                                      </p:tgtEl>
                                    </p:cond>
                                  </p:endCondLst>
                                  <p:childTnLst>
                                    <p:animClr clrSpc="hsl" dir="cw">
                                      <p:cBhvr override="childStyle">
                                        <p:cTn id="35" dur="2000" fill="hold"/>
                                        <p:tgtEl>
                                          <p:spTgt spid="20"/>
                                        </p:tgtEl>
                                        <p:attrNameLst>
                                          <p:attrName>style.color</p:attrName>
                                        </p:attrNameLst>
                                      </p:cBhvr>
                                      <p:by>
                                        <p:hsl h="-7200000" s="0" l="0"/>
                                      </p:by>
                                    </p:animClr>
                                    <p:animClr clrSpc="hsl" dir="cw">
                                      <p:cBhvr>
                                        <p:cTn id="36" dur="2000" fill="hold"/>
                                        <p:tgtEl>
                                          <p:spTgt spid="20"/>
                                        </p:tgtEl>
                                        <p:attrNameLst>
                                          <p:attrName>fillcolor</p:attrName>
                                        </p:attrNameLst>
                                      </p:cBhvr>
                                      <p:by>
                                        <p:hsl h="-7200000" s="0" l="0"/>
                                      </p:by>
                                    </p:animClr>
                                    <p:animClr clrSpc="hsl" dir="cw">
                                      <p:cBhvr>
                                        <p:cTn id="37" dur="2000" fill="hold"/>
                                        <p:tgtEl>
                                          <p:spTgt spid="20"/>
                                        </p:tgtEl>
                                        <p:attrNameLst>
                                          <p:attrName>stroke.color</p:attrName>
                                        </p:attrNameLst>
                                      </p:cBhvr>
                                      <p:by>
                                        <p:hsl h="-7200000" s="0" l="0"/>
                                      </p:by>
                                    </p:animClr>
                                    <p:set>
                                      <p:cBhvr>
                                        <p:cTn id="38" dur="2000" fill="hold"/>
                                        <p:tgtEl>
                                          <p:spTgt spid="20"/>
                                        </p:tgtEl>
                                        <p:attrNameLst>
                                          <p:attrName>fill.type</p:attrName>
                                        </p:attrNameLst>
                                      </p:cBhvr>
                                      <p:to>
                                        <p:strVal val="solid"/>
                                      </p:to>
                                    </p:set>
                                  </p:childTnLst>
                                </p:cTn>
                              </p:par>
                            </p:childTnLst>
                          </p:cTn>
                        </p:par>
                        <p:par>
                          <p:cTn id="39" fill="hold">
                            <p:stCondLst>
                              <p:cond delay="4500"/>
                            </p:stCondLst>
                            <p:childTnLst>
                              <p:par>
                                <p:cTn id="40" presetID="22" presetClass="emph" presetSubtype="0" repeatCount="indefinite" fill="hold" grpId="1" nodeType="afterEffect">
                                  <p:stCondLst>
                                    <p:cond delay="0"/>
                                  </p:stCondLst>
                                  <p:endCondLst>
                                    <p:cond evt="onNext" delay="0">
                                      <p:tgtEl>
                                        <p:sldTgt/>
                                      </p:tgtEl>
                                    </p:cond>
                                  </p:endCondLst>
                                  <p:childTnLst>
                                    <p:animClr clrSpc="hsl" dir="cw">
                                      <p:cBhvr override="childStyle">
                                        <p:cTn id="41" dur="2000" fill="hold"/>
                                        <p:tgtEl>
                                          <p:spTgt spid="35"/>
                                        </p:tgtEl>
                                        <p:attrNameLst>
                                          <p:attrName>style.color</p:attrName>
                                        </p:attrNameLst>
                                      </p:cBhvr>
                                      <p:by>
                                        <p:hsl h="-7200000" s="0" l="0"/>
                                      </p:by>
                                    </p:animClr>
                                    <p:animClr clrSpc="hsl" dir="cw">
                                      <p:cBhvr>
                                        <p:cTn id="42" dur="2000" fill="hold"/>
                                        <p:tgtEl>
                                          <p:spTgt spid="35"/>
                                        </p:tgtEl>
                                        <p:attrNameLst>
                                          <p:attrName>fillcolor</p:attrName>
                                        </p:attrNameLst>
                                      </p:cBhvr>
                                      <p:by>
                                        <p:hsl h="-7200000" s="0" l="0"/>
                                      </p:by>
                                    </p:animClr>
                                    <p:animClr clrSpc="hsl" dir="cw">
                                      <p:cBhvr>
                                        <p:cTn id="43" dur="2000" fill="hold"/>
                                        <p:tgtEl>
                                          <p:spTgt spid="35"/>
                                        </p:tgtEl>
                                        <p:attrNameLst>
                                          <p:attrName>stroke.color</p:attrName>
                                        </p:attrNameLst>
                                      </p:cBhvr>
                                      <p:by>
                                        <p:hsl h="-7200000" s="0" l="0"/>
                                      </p:by>
                                    </p:animClr>
                                    <p:set>
                                      <p:cBhvr>
                                        <p:cTn id="44" dur="2000" fill="hold"/>
                                        <p:tgtEl>
                                          <p:spTgt spid="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0" grpId="1" animBg="1"/>
      <p:bldP spid="30" grpId="0" animBg="1"/>
      <p:bldP spid="31" grpId="0" animBg="1"/>
      <p:bldP spid="35" grpId="0" animBg="1"/>
      <p:bldP spid="3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3528106" y="314095"/>
            <a:ext cx="6212535"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rPr>
              <a:t>HƯỚNG DẪN VỀ NHÀ</a:t>
            </a:r>
          </a:p>
        </p:txBody>
      </p:sp>
      <p:sp>
        <p:nvSpPr>
          <p:cNvPr id="3" name="TextBox 2"/>
          <p:cNvSpPr txBox="1"/>
          <p:nvPr/>
        </p:nvSpPr>
        <p:spPr>
          <a:xfrm>
            <a:off x="2175510" y="1566645"/>
            <a:ext cx="9835515" cy="3921073"/>
          </a:xfrm>
          <a:prstGeom prst="rect">
            <a:avLst/>
          </a:prstGeom>
          <a:noFill/>
        </p:spPr>
        <p:txBody>
          <a:bodyPr wrap="square" rtlCol="0">
            <a:spAutoFit/>
          </a:bodyPr>
          <a:lstStyle/>
          <a:p>
            <a:pPr algn="just">
              <a:lnSpc>
                <a:spcPct val="115000"/>
              </a:lnSpc>
              <a:spcAft>
                <a:spcPts val="1000"/>
              </a:spcAft>
            </a:pPr>
            <a:r>
              <a:rPr lang="en-US" sz="36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Học thuộc kết luận về Trung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đoạn</a:t>
            </a:r>
            <a:r>
              <a:rPr lang="en-US" sz="3200">
                <a:latin typeface="Times New Roman" panose="02020603050405020304" pitchFamily="18" charset="0"/>
                <a:cs typeface="Times New Roman" panose="02020603050405020304" pitchFamily="18" charset="0"/>
              </a:rPr>
              <a:t> thẳng,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cách xác định trung điểm của đoạn thẳng.</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 Làm các bài tập 8.16; 8.17 trong SGKtrang 56.</a:t>
            </a:r>
            <a:endParaRPr lang="vi-VN"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Chuẩn bị giờ sau: Học kĩ lý thuyết để tiết sau luyện tập.</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Tx/>
              <a:buChar char="-"/>
            </a:pPr>
            <a:r>
              <a:rPr lang="en-US" sz="3200">
                <a:latin typeface="Times New Roman" panose="02020603050405020304" pitchFamily="18" charset="0"/>
                <a:cs typeface="Times New Roman" panose="02020603050405020304" pitchFamily="18" charset="0"/>
              </a:rPr>
              <a:t>Các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mô</a:t>
            </a:r>
            <a:r>
              <a:rPr lang="en-US" sz="3200">
                <a:latin typeface="Times New Roman" panose="02020603050405020304" pitchFamily="18" charset="0"/>
                <a:cs typeface="Times New Roman" panose="02020603050405020304" pitchFamily="18" charset="0"/>
              </a:rPr>
              <a:t> hình:</a:t>
            </a:r>
          </a:p>
          <a:p>
            <a:r>
              <a:rPr lang="en-US" sz="3200">
                <a:latin typeface="Times New Roman" panose="02020603050405020304" pitchFamily="18" charset="0"/>
                <a:cs typeface="Times New Roman" panose="02020603050405020304" pitchFamily="18" charset="0"/>
              </a:rPr>
              <a:t>  </a:t>
            </a:r>
            <a:r>
              <a:rPr lang="en-US" sz="3200" i="1">
                <a:latin typeface="Times New Roman" panose="02020603050405020304" pitchFamily="18" charset="0"/>
                <a:cs typeface="Times New Roman" panose="02020603050405020304" pitchFamily="18" charset="0"/>
              </a:rPr>
              <a:t>Cầu </a:t>
            </a:r>
            <a:r>
              <a:rPr lang="en-US" sz="3200" i="1" dirty="0" err="1">
                <a:latin typeface="Times New Roman" panose="02020603050405020304" pitchFamily="18" charset="0"/>
                <a:cs typeface="Times New Roman" panose="02020603050405020304" pitchFamily="18" charset="0"/>
              </a:rPr>
              <a:t>bập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bênh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giản</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53819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m đã chơi bập bênh bao giờ chưa? Trong trò chơi này, người ta dùng một  thanh gỗ dài gắn cố định lên một cái trục trên giá đỡ (H.8.35). Nếu hình">
            <a:extLst>
              <a:ext uri="{FF2B5EF4-FFF2-40B4-BE49-F238E27FC236}">
                <a16:creationId xmlns:a16="http://schemas.microsoft.com/office/drawing/2014/main" id="{4CD09A9E-3D3B-ED9A-2C7C-D8D0A7E8E6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730" b="1840"/>
          <a:stretch/>
        </p:blipFill>
        <p:spPr bwMode="auto">
          <a:xfrm>
            <a:off x="3629608" y="3973407"/>
            <a:ext cx="6484776" cy="26886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C0216EA-DA03-B115-E4CE-46B6286608D8}"/>
              </a:ext>
            </a:extLst>
          </p:cNvPr>
          <p:cNvPicPr>
            <a:picLocks noChangeAspect="1"/>
          </p:cNvPicPr>
          <p:nvPr/>
        </p:nvPicPr>
        <p:blipFill>
          <a:blip r:embed="rId3"/>
          <a:stretch>
            <a:fillRect/>
          </a:stretch>
        </p:blipFill>
        <p:spPr>
          <a:xfrm>
            <a:off x="1201043" y="817687"/>
            <a:ext cx="9939708" cy="2810500"/>
          </a:xfrm>
          <a:prstGeom prst="rect">
            <a:avLst/>
          </a:prstGeom>
        </p:spPr>
      </p:pic>
      <p:sp>
        <p:nvSpPr>
          <p:cNvPr id="7" name="TextBox 6">
            <a:extLst>
              <a:ext uri="{FF2B5EF4-FFF2-40B4-BE49-F238E27FC236}">
                <a16:creationId xmlns:a16="http://schemas.microsoft.com/office/drawing/2014/main" id="{8B0F047D-9037-3D24-0000-79E84235A04E}"/>
              </a:ext>
            </a:extLst>
          </p:cNvPr>
          <p:cNvSpPr txBox="1"/>
          <p:nvPr/>
        </p:nvSpPr>
        <p:spPr>
          <a:xfrm>
            <a:off x="1359251" y="3434798"/>
            <a:ext cx="9398945" cy="1077218"/>
          </a:xfrm>
          <a:prstGeom prst="rect">
            <a:avLst/>
          </a:prstGeom>
          <a:noFill/>
        </p:spPr>
        <p:txBody>
          <a:bodyPr wrap="square">
            <a:spAutoFit/>
          </a:bodyPr>
          <a:lstStyle/>
          <a:p>
            <a:r>
              <a:rPr lang="en-US" sz="3200">
                <a:effectLst/>
                <a:latin typeface="Times New Roman" panose="02020603050405020304" pitchFamily="18" charset="0"/>
                <a:ea typeface="Times New Roman" panose="02020603050405020304" pitchFamily="18" charset="0"/>
              </a:rPr>
              <a:t>Trong Hình học, điểm đó có ý nghĩa gì và làm thế nào để tìm nó?</a:t>
            </a:r>
            <a:endParaRPr lang="vi-VN" sz="3200"/>
          </a:p>
        </p:txBody>
      </p:sp>
    </p:spTree>
    <p:extLst>
      <p:ext uri="{BB962C8B-B14F-4D97-AF65-F5344CB8AC3E}">
        <p14:creationId xmlns:p14="http://schemas.microsoft.com/office/powerpoint/2010/main" val="1677966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50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34">
            <a:extLst>
              <a:ext uri="{FF2B5EF4-FFF2-40B4-BE49-F238E27FC236}">
                <a16:creationId xmlns:a16="http://schemas.microsoft.com/office/drawing/2014/main" id="{F2B0C1DB-599F-633A-2D41-FD2DFF8B152E}"/>
              </a:ext>
            </a:extLst>
          </p:cNvPr>
          <p:cNvSpPr txBox="1"/>
          <p:nvPr/>
        </p:nvSpPr>
        <p:spPr>
          <a:xfrm>
            <a:off x="-1" y="1778422"/>
            <a:ext cx="11871973" cy="1754326"/>
          </a:xfrm>
          <a:prstGeom prst="rect">
            <a:avLst/>
          </a:prstGeom>
          <a:noFill/>
        </p:spPr>
        <p:txBody>
          <a:bodyPr wrap="square">
            <a:spAutoFit/>
          </a:bodyPr>
          <a:lstStyle/>
          <a:p>
            <a:pPr algn="ctr"/>
            <a:r>
              <a:rPr lang="en-US" sz="5400" b="1" kern="10">
                <a:ln w="12700">
                  <a:solidFill>
                    <a:schemeClr val="accent1"/>
                  </a:solidFill>
                  <a:prstDash val="solid"/>
                </a:ln>
                <a:effectLst>
                  <a:outerShdw dist="38100" dir="2640000" algn="bl" rotWithShape="0">
                    <a:schemeClr val="accent1"/>
                  </a:outerShdw>
                </a:effectLst>
                <a:latin typeface="Times New Roman" panose="02020603050405020304" pitchFamily="18" charset="0"/>
                <a:cs typeface="Times New Roman" panose="02020603050405020304" pitchFamily="18" charset="0"/>
              </a:rPr>
              <a:t>TIẾT 31. Bài 35</a:t>
            </a:r>
            <a:endParaRPr lang="en-US" sz="5400" b="1" kern="10" dirty="0">
              <a:ln w="12700">
                <a:solidFill>
                  <a:schemeClr val="accent1"/>
                </a:solidFill>
                <a:prstDash val="solid"/>
              </a:ln>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r>
              <a:rPr lang="en-US" sz="5400" b="1" kern="10">
                <a:ln w="12700">
                  <a:solidFill>
                    <a:schemeClr val="accent1"/>
                  </a:solidFill>
                  <a:prstDash val="solid"/>
                </a:ln>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5400" b="1" kern="10" dirty="0">
                <a:ln w="12700">
                  <a:solidFill>
                    <a:schemeClr val="accent1"/>
                  </a:solidFill>
                  <a:prstDash val="solid"/>
                </a:ln>
                <a:effectLst>
                  <a:outerShdw dist="38100" dir="2640000" algn="bl" rotWithShape="0">
                    <a:schemeClr val="accent1"/>
                  </a:outerShdw>
                </a:effectLst>
                <a:latin typeface="Times New Roman" panose="02020603050405020304" pitchFamily="18" charset="0"/>
                <a:cs typeface="Times New Roman" panose="02020603050405020304" pitchFamily="18" charset="0"/>
              </a:rPr>
              <a:t>TRUNG ĐIỂM CỦA ĐOẠN THẲNG</a:t>
            </a:r>
          </a:p>
        </p:txBody>
      </p:sp>
    </p:spTree>
    <p:extLst>
      <p:ext uri="{BB962C8B-B14F-4D97-AF65-F5344CB8AC3E}">
        <p14:creationId xmlns:p14="http://schemas.microsoft.com/office/powerpoint/2010/main" val="345563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C93B4C-6F07-7C4C-6917-4C82099D9B9F}"/>
              </a:ext>
            </a:extLst>
          </p:cNvPr>
          <p:cNvSpPr txBox="1"/>
          <p:nvPr/>
        </p:nvSpPr>
        <p:spPr>
          <a:xfrm>
            <a:off x="877078" y="951722"/>
            <a:ext cx="652209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 Trung điểm của đoạn thẳng</a:t>
            </a:r>
            <a:endParaRPr lang="vi-VN" sz="36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3054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E13AA0-F961-4256-8E8E-E85C1361FC18}"/>
              </a:ext>
            </a:extLst>
          </p:cNvPr>
          <p:cNvSpPr/>
          <p:nvPr/>
        </p:nvSpPr>
        <p:spPr>
          <a:xfrm>
            <a:off x="892919" y="1674674"/>
            <a:ext cx="10014280" cy="3416320"/>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effectLst/>
                <a:latin typeface="Times New Roman" panose="02020603050405020304" pitchFamily="18" charset="0"/>
                <a:cs typeface="Times New Roman" panose="02020603050405020304" pitchFamily="18" charset="0"/>
              </a:rPr>
              <a:t>HOẠT </a:t>
            </a:r>
            <a:r>
              <a:rPr lang="en-US" sz="7200" b="1" cap="none" spc="0">
                <a:ln w="22225">
                  <a:solidFill>
                    <a:schemeClr val="accent2"/>
                  </a:solidFill>
                  <a:prstDash val="solid"/>
                </a:ln>
                <a:effectLst/>
                <a:latin typeface="Times New Roman" panose="02020603050405020304" pitchFamily="18" charset="0"/>
                <a:cs typeface="Times New Roman" panose="02020603050405020304" pitchFamily="18" charset="0"/>
              </a:rPr>
              <a:t>ĐỘNG NHÓM </a:t>
            </a:r>
          </a:p>
          <a:p>
            <a:pPr algn="ctr"/>
            <a:endParaRPr lang="en-US" b="1" cap="none" spc="0">
              <a:ln w="22225">
                <a:solidFill>
                  <a:schemeClr val="accent2"/>
                </a:solidFill>
                <a:prstDash val="solid"/>
              </a:ln>
              <a:effectLst/>
              <a:latin typeface="Times New Roman" panose="02020603050405020304" pitchFamily="18" charset="0"/>
              <a:cs typeface="Times New Roman" pitchFamily="18" charset="0"/>
            </a:endParaRPr>
          </a:p>
          <a:p>
            <a:pPr algn="ctr"/>
            <a:r>
              <a:rPr lang="en-US" sz="5400" b="1" cap="none" spc="0">
                <a:ln w="22225">
                  <a:solidFill>
                    <a:schemeClr val="accent2"/>
                  </a:solidFill>
                  <a:prstDash val="solid"/>
                </a:ln>
                <a:solidFill>
                  <a:srgbClr val="C00000"/>
                </a:solidFill>
                <a:effectLst/>
                <a:latin typeface="Times New Roman" panose="02020603050405020304" pitchFamily="18" charset="0"/>
                <a:cs typeface="Times New Roman" panose="02020603050405020304" pitchFamily="18" charset="0"/>
              </a:rPr>
              <a:t>HĐ1</a:t>
            </a:r>
            <a:r>
              <a:rPr lang="en-US" sz="5400" b="1" cap="none" spc="0" dirty="0">
                <a:ln w="22225">
                  <a:solidFill>
                    <a:schemeClr val="accent2"/>
                  </a:solidFill>
                  <a:prstDash val="solid"/>
                </a:ln>
                <a:solidFill>
                  <a:srgbClr val="C00000"/>
                </a:solidFill>
                <a:effectLst/>
                <a:latin typeface="Times New Roman" panose="02020603050405020304" pitchFamily="18" charset="0"/>
                <a:cs typeface="Times New Roman" panose="02020603050405020304" pitchFamily="18" charset="0"/>
              </a:rPr>
              <a:t>, HĐ2</a:t>
            </a:r>
            <a:r>
              <a:rPr lang="en-US" sz="5400" b="1" cap="none" spc="0">
                <a:ln w="22225">
                  <a:solidFill>
                    <a:schemeClr val="accent2"/>
                  </a:solidFill>
                  <a:prstDash val="solid"/>
                </a:ln>
                <a:solidFill>
                  <a:srgbClr val="C00000"/>
                </a:solidFill>
                <a:effectLst/>
                <a:latin typeface="Times New Roman" panose="02020603050405020304" pitchFamily="18" charset="0"/>
                <a:cs typeface="Times New Roman" panose="02020603050405020304" pitchFamily="18" charset="0"/>
              </a:rPr>
              <a:t>, HĐ3 (SGK Trang 55)</a:t>
            </a:r>
          </a:p>
          <a:p>
            <a:pPr algn="ctr"/>
            <a:endParaRPr lang="en-US" b="1" cap="none" spc="0">
              <a:ln w="22225">
                <a:solidFill>
                  <a:schemeClr val="accent2"/>
                </a:solidFill>
                <a:prstDash val="solid"/>
              </a:ln>
              <a:solidFill>
                <a:srgbClr val="C00000"/>
              </a:solidFill>
              <a:effectLst/>
              <a:latin typeface="Times New Roman" panose="02020603050405020304" pitchFamily="18" charset="0"/>
              <a:cs typeface="Times New Roman" panose="02020603050405020304" pitchFamily="18" charset="0"/>
            </a:endParaRPr>
          </a:p>
          <a:p>
            <a:pPr algn="ctr"/>
            <a:r>
              <a:rPr lang="en-US" sz="5400" b="1" cap="none" spc="0">
                <a:ln w="22225">
                  <a:solidFill>
                    <a:schemeClr val="accent2"/>
                  </a:solidFill>
                  <a:prstDash val="solid"/>
                </a:ln>
                <a:effectLst/>
                <a:latin typeface="Times New Roman" panose="02020603050405020304" pitchFamily="18" charset="0"/>
                <a:cs typeface="Times New Roman" panose="02020603050405020304" pitchFamily="18" charset="0"/>
              </a:rPr>
              <a:t>Thời gian: 3 phút</a:t>
            </a:r>
            <a:endParaRPr lang="en-US" sz="5400" b="1" cap="none" spc="0" dirty="0">
              <a:ln w="22225">
                <a:solidFill>
                  <a:schemeClr val="accent2"/>
                </a:solidFill>
                <a:prstDash val="solid"/>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855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32A914-E22E-3B19-DEB8-ABFD39649AE5}"/>
              </a:ext>
            </a:extLst>
          </p:cNvPr>
          <p:cNvSpPr txBox="1"/>
          <p:nvPr/>
        </p:nvSpPr>
        <p:spPr>
          <a:xfrm>
            <a:off x="709126" y="288181"/>
            <a:ext cx="8696131" cy="1569660"/>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HĐ1. </a:t>
            </a:r>
            <a:r>
              <a:rPr lang="en-US" sz="3200">
                <a:latin typeface="Times New Roman" panose="02020603050405020304" pitchFamily="18" charset="0"/>
                <a:cs typeface="Times New Roman" panose="02020603050405020304" pitchFamily="18" charset="0"/>
              </a:rPr>
              <a:t>Người ta dùng một thanh gỗ dài 3m để làm 	bập bênh. Theo em, điểm gắn trục phải cách 	hai đầu thanh gỗ là bao nhiêu?</a:t>
            </a:r>
            <a:endParaRPr lang="vi-VN" sz="32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064F200-A826-51A3-E16C-668137DC8D47}"/>
              </a:ext>
            </a:extLst>
          </p:cNvPr>
          <p:cNvSpPr txBox="1"/>
          <p:nvPr/>
        </p:nvSpPr>
        <p:spPr>
          <a:xfrm>
            <a:off x="709126" y="1962539"/>
            <a:ext cx="9032034" cy="2062103"/>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HĐ2. </a:t>
            </a:r>
            <a:r>
              <a:rPr lang="en-US" sz="3200">
                <a:latin typeface="Times New Roman" panose="02020603050405020304" pitchFamily="18" charset="0"/>
                <a:cs typeface="Times New Roman" panose="02020603050405020304" pitchFamily="18" charset="0"/>
              </a:rPr>
              <a:t>Một sợi dây dài 120 cm. Gấp đôi sợi dây lại 	để hai đầu sợi dây trùng nhau. Đánh dấu điểm A 	là chỗ bị gấp (H 8.36). Khoảng cách từ điểm A 	đến mỗi đầu sợi dây là bao nhiêu?</a:t>
            </a:r>
            <a:endParaRPr lang="vi-VN" sz="32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BDD89F8-DDAF-ADC8-D38B-8211EA47DB0D}"/>
              </a:ext>
            </a:extLst>
          </p:cNvPr>
          <p:cNvSpPr txBox="1"/>
          <p:nvPr/>
        </p:nvSpPr>
        <p:spPr>
          <a:xfrm>
            <a:off x="709125" y="4024642"/>
            <a:ext cx="9937104" cy="255454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HĐ3. </a:t>
            </a:r>
            <a:r>
              <a:rPr lang="en-US" sz="3200">
                <a:latin typeface="Times New Roman" panose="02020603050405020304" pitchFamily="18" charset="0"/>
                <a:cs typeface="Times New Roman" panose="02020603050405020304" pitchFamily="18" charset="0"/>
              </a:rPr>
              <a:t>Một chiếc xe chạy với vận tốc không đổi trên 	một quãng đường thẳng dài 100 km từ vị trí A đến vị  	trí B hết 2 giờ.</a:t>
            </a:r>
          </a:p>
          <a:p>
            <a:r>
              <a:rPr lang="en-US" sz="3200">
                <a:latin typeface="Times New Roman" panose="02020603050405020304" pitchFamily="18" charset="0"/>
                <a:cs typeface="Times New Roman" panose="02020603050405020304" pitchFamily="18" charset="0"/>
              </a:rPr>
              <a:t>	Hỏi sau khi chạy được 1 giờ, xe rời xa vị trí A bao 	nhiêu km, còn cách vị trí B bao nhiêu km (H8.37)?</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70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9B235E-04AB-E7B0-62F3-B0659B2390AB}"/>
              </a:ext>
            </a:extLst>
          </p:cNvPr>
          <p:cNvSpPr txBox="1"/>
          <p:nvPr/>
        </p:nvSpPr>
        <p:spPr>
          <a:xfrm>
            <a:off x="2864498" y="1996751"/>
            <a:ext cx="4907902" cy="1063690"/>
          </a:xfrm>
          <a:prstGeom prst="rect">
            <a:avLst/>
          </a:prstGeom>
          <a:noFill/>
        </p:spPr>
        <p:txBody>
          <a:bodyPr wrap="square" rtlCol="0">
            <a:spAutoFit/>
          </a:bodyPr>
          <a:lstStyle/>
          <a:p>
            <a:endParaRPr lang="vi-VN"/>
          </a:p>
        </p:txBody>
      </p:sp>
      <p:sp>
        <p:nvSpPr>
          <p:cNvPr id="5" name="TextBox 4">
            <a:extLst>
              <a:ext uri="{FF2B5EF4-FFF2-40B4-BE49-F238E27FC236}">
                <a16:creationId xmlns:a16="http://schemas.microsoft.com/office/drawing/2014/main" id="{6E3E30DA-BA2F-8397-2A45-AAF9B581D6D2}"/>
              </a:ext>
            </a:extLst>
          </p:cNvPr>
          <p:cNvSpPr txBox="1"/>
          <p:nvPr/>
        </p:nvSpPr>
        <p:spPr>
          <a:xfrm>
            <a:off x="2403799" y="1488621"/>
            <a:ext cx="5829300" cy="707886"/>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 </a:t>
            </a:r>
            <a:r>
              <a:rPr lang="en-US" sz="4000" b="1">
                <a:solidFill>
                  <a:srgbClr val="FF0000"/>
                </a:solidFill>
                <a:latin typeface="Times New Roman" panose="02020603050405020304" pitchFamily="18" charset="0"/>
                <a:cs typeface="Times New Roman" panose="02020603050405020304" pitchFamily="18" charset="0"/>
              </a:rPr>
              <a:t>Nhận xét: SGK trang 55</a:t>
            </a:r>
            <a:endParaRPr lang="vi-VN" sz="4000" b="1">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42C8712-9591-7700-3A29-F7CA31AA4C6B}"/>
              </a:ext>
            </a:extLst>
          </p:cNvPr>
          <p:cNvSpPr txBox="1"/>
          <p:nvPr/>
        </p:nvSpPr>
        <p:spPr>
          <a:xfrm>
            <a:off x="828869" y="2591873"/>
            <a:ext cx="10534262" cy="206210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Nếu xem thanh gỗ, sợi dây, quãng đường AB là các </a:t>
            </a:r>
            <a:r>
              <a:rPr lang="en-US" sz="3200">
                <a:solidFill>
                  <a:srgbClr val="FF0000"/>
                </a:solidFill>
                <a:latin typeface="Times New Roman" panose="02020603050405020304" pitchFamily="18" charset="0"/>
                <a:cs typeface="Times New Roman" panose="02020603050405020304" pitchFamily="18" charset="0"/>
              </a:rPr>
              <a:t>đoạn thẳng </a:t>
            </a:r>
            <a:r>
              <a:rPr lang="en-US" sz="3200">
                <a:latin typeface="Times New Roman" panose="02020603050405020304" pitchFamily="18" charset="0"/>
                <a:cs typeface="Times New Roman" panose="02020603050405020304" pitchFamily="18" charset="0"/>
              </a:rPr>
              <a:t>thì điểm gắn trục trên thanh gỗ, điểm A trên sợi dây, vị trí chiếc xe sau một giờ, là </a:t>
            </a:r>
            <a:r>
              <a:rPr lang="en-US" sz="3200">
                <a:solidFill>
                  <a:srgbClr val="FF0000"/>
                </a:solidFill>
                <a:latin typeface="Times New Roman" panose="02020603050405020304" pitchFamily="18" charset="0"/>
                <a:cs typeface="Times New Roman" panose="02020603050405020304" pitchFamily="18" charset="0"/>
              </a:rPr>
              <a:t>điểm cách đều hai đầu mút </a:t>
            </a:r>
            <a:r>
              <a:rPr lang="en-US" sz="3200">
                <a:latin typeface="Times New Roman" panose="02020603050405020304" pitchFamily="18" charset="0"/>
                <a:cs typeface="Times New Roman" panose="02020603050405020304" pitchFamily="18" charset="0"/>
              </a:rPr>
              <a:t>các đoạn thẳng và người ta gọi chúng là </a:t>
            </a:r>
            <a:r>
              <a:rPr lang="en-US" sz="3200">
                <a:solidFill>
                  <a:srgbClr val="FF0000"/>
                </a:solidFill>
                <a:latin typeface="Times New Roman" panose="02020603050405020304" pitchFamily="18" charset="0"/>
                <a:cs typeface="Times New Roman" panose="02020603050405020304" pitchFamily="18" charset="0"/>
              </a:rPr>
              <a:t>trung điểm của các đoạn thẳng </a:t>
            </a:r>
            <a:r>
              <a:rPr lang="en-US" sz="3200">
                <a:latin typeface="Times New Roman" panose="02020603050405020304" pitchFamily="18" charset="0"/>
                <a:cs typeface="Times New Roman" panose="02020603050405020304" pitchFamily="18" charset="0"/>
              </a:rPr>
              <a:t>đó.</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07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4113" y="275799"/>
            <a:ext cx="8761445"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a:ln/>
                <a:solidFill>
                  <a:srgbClr val="FF0000"/>
                </a:solidFill>
                <a:latin typeface="Times New Roman" panose="02020603050405020304" pitchFamily="18" charset="0"/>
                <a:cs typeface="Times New Roman" panose="02020603050405020304" pitchFamily="18" charset="0"/>
              </a:rPr>
              <a:t>*T</a:t>
            </a:r>
            <a:r>
              <a:rPr lang="en-US" sz="3600" b="1" cap="none" spc="0">
                <a:ln/>
                <a:solidFill>
                  <a:srgbClr val="FF0000"/>
                </a:solidFill>
                <a:effectLst/>
                <a:latin typeface="Times New Roman" panose="02020603050405020304" pitchFamily="18" charset="0"/>
                <a:cs typeface="Times New Roman" panose="02020603050405020304" pitchFamily="18" charset="0"/>
              </a:rPr>
              <a:t>rung </a:t>
            </a:r>
            <a:r>
              <a:rPr lang="en-US" sz="3600" b="1" cap="none" spc="0" dirty="0" err="1">
                <a:ln/>
                <a:solidFill>
                  <a:srgbClr val="FF0000"/>
                </a:solidFill>
                <a:effectLst/>
                <a:latin typeface="Times New Roman" panose="02020603050405020304" pitchFamily="18" charset="0"/>
                <a:cs typeface="Times New Roman" panose="02020603050405020304" pitchFamily="18" charset="0"/>
              </a:rPr>
              <a:t>điểm</a:t>
            </a:r>
            <a:r>
              <a:rPr lang="en-US" sz="3600" b="1" cap="none" spc="0" dirty="0">
                <a:ln/>
                <a:solidFill>
                  <a:srgbClr val="FF0000"/>
                </a:solidFill>
                <a:effectLst/>
                <a:latin typeface="Times New Roman" panose="02020603050405020304" pitchFamily="18" charset="0"/>
                <a:cs typeface="Times New Roman" panose="02020603050405020304" pitchFamily="18" charset="0"/>
              </a:rPr>
              <a:t> </a:t>
            </a:r>
            <a:r>
              <a:rPr lang="en-US" sz="3600" b="1" cap="none" spc="0" dirty="0" err="1">
                <a:ln/>
                <a:solidFill>
                  <a:srgbClr val="FF0000"/>
                </a:solidFill>
                <a:effectLst/>
                <a:latin typeface="Times New Roman" panose="02020603050405020304" pitchFamily="18" charset="0"/>
                <a:cs typeface="Times New Roman" panose="02020603050405020304" pitchFamily="18" charset="0"/>
              </a:rPr>
              <a:t>của</a:t>
            </a:r>
            <a:r>
              <a:rPr lang="en-US" sz="3600" b="1" cap="none" spc="0" dirty="0">
                <a:ln/>
                <a:solidFill>
                  <a:srgbClr val="FF0000"/>
                </a:solidFill>
                <a:effectLst/>
                <a:latin typeface="Times New Roman" panose="02020603050405020304" pitchFamily="18" charset="0"/>
                <a:cs typeface="Times New Roman" panose="02020603050405020304" pitchFamily="18" charset="0"/>
              </a:rPr>
              <a:t> </a:t>
            </a:r>
            <a:r>
              <a:rPr lang="en-US" sz="3600" b="1" cap="none" spc="0" dirty="0" err="1">
                <a:ln/>
                <a:solidFill>
                  <a:srgbClr val="FF0000"/>
                </a:solidFill>
                <a:effectLst/>
                <a:latin typeface="Times New Roman" panose="02020603050405020304" pitchFamily="18" charset="0"/>
                <a:cs typeface="Times New Roman" panose="02020603050405020304" pitchFamily="18" charset="0"/>
              </a:rPr>
              <a:t>đoạn</a:t>
            </a:r>
            <a:r>
              <a:rPr lang="en-US" sz="3600" b="1" cap="none" spc="0" dirty="0">
                <a:ln/>
                <a:solidFill>
                  <a:srgbClr val="FF0000"/>
                </a:solidFill>
                <a:effectLst/>
                <a:latin typeface="Times New Roman" panose="02020603050405020304" pitchFamily="18" charset="0"/>
                <a:cs typeface="Times New Roman" panose="02020603050405020304" pitchFamily="18" charset="0"/>
              </a:rPr>
              <a:t> </a:t>
            </a:r>
            <a:r>
              <a:rPr lang="en-US" sz="3600" b="1" cap="none" spc="0" err="1">
                <a:ln/>
                <a:solidFill>
                  <a:srgbClr val="FF0000"/>
                </a:solidFill>
                <a:effectLst/>
                <a:latin typeface="Times New Roman" panose="02020603050405020304" pitchFamily="18" charset="0"/>
                <a:cs typeface="Times New Roman" panose="02020603050405020304" pitchFamily="18" charset="0"/>
              </a:rPr>
              <a:t>thẳng</a:t>
            </a:r>
            <a:r>
              <a:rPr lang="en-US" sz="3600" b="1" cap="none" spc="0">
                <a:ln/>
                <a:solidFill>
                  <a:srgbClr val="FF0000"/>
                </a:solidFill>
                <a:effectLst/>
                <a:latin typeface="Times New Roman" panose="02020603050405020304" pitchFamily="18" charset="0"/>
                <a:cs typeface="Times New Roman" panose="02020603050405020304" pitchFamily="18" charset="0"/>
              </a:rPr>
              <a:t>: </a:t>
            </a:r>
            <a:r>
              <a:rPr lang="en-US" sz="3600">
                <a:effectLst/>
                <a:latin typeface="Times New Roman" panose="02020603050405020304" pitchFamily="18" charset="0"/>
                <a:ea typeface="Times New Roman" panose="02020603050405020304" pitchFamily="18" charset="0"/>
              </a:rPr>
              <a:t>là điểm nằm giữa và cách đều hai đầu mút của đoạn thẳng.</a:t>
            </a:r>
            <a:endParaRPr lang="en-US" sz="3600" b="1" cap="none" spc="0" dirty="0">
              <a:ln/>
              <a:effectLst/>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3387939" y="2510906"/>
            <a:ext cx="4192173" cy="0"/>
          </a:xfrm>
          <a:prstGeom prst="line">
            <a:avLst/>
          </a:prstGeom>
          <a:ln/>
        </p:spPr>
        <p:style>
          <a:lnRef idx="3">
            <a:schemeClr val="dk1"/>
          </a:lnRef>
          <a:fillRef idx="0">
            <a:schemeClr val="dk1"/>
          </a:fillRef>
          <a:effectRef idx="2">
            <a:schemeClr val="dk1"/>
          </a:effectRef>
          <a:fontRef idx="minor">
            <a:schemeClr val="tx1"/>
          </a:fontRef>
        </p:style>
      </p:cxnSp>
      <p:sp>
        <p:nvSpPr>
          <p:cNvPr id="7" name="Oval 6"/>
          <p:cNvSpPr/>
          <p:nvPr/>
        </p:nvSpPr>
        <p:spPr>
          <a:xfrm>
            <a:off x="5406654" y="2447498"/>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7495705" y="2452189"/>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3331668" y="2454533"/>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3211019" y="2567176"/>
            <a:ext cx="458275" cy="523220"/>
          </a:xfrm>
          <a:prstGeom prst="rect">
            <a:avLst/>
          </a:prstGeom>
          <a:noFill/>
        </p:spPr>
        <p:txBody>
          <a:bodyPr wrap="square" rtlCol="0">
            <a:spAutoFit/>
          </a:bodyPr>
          <a:lstStyle/>
          <a:p>
            <a:r>
              <a:rPr lang="en-US" sz="2800" dirty="0"/>
              <a:t>A</a:t>
            </a:r>
          </a:p>
        </p:txBody>
      </p:sp>
      <p:sp>
        <p:nvSpPr>
          <p:cNvPr id="11" name="TextBox 10"/>
          <p:cNvSpPr txBox="1"/>
          <p:nvPr/>
        </p:nvSpPr>
        <p:spPr>
          <a:xfrm>
            <a:off x="7365042" y="2576555"/>
            <a:ext cx="458275" cy="523220"/>
          </a:xfrm>
          <a:prstGeom prst="rect">
            <a:avLst/>
          </a:prstGeom>
          <a:noFill/>
        </p:spPr>
        <p:txBody>
          <a:bodyPr wrap="square" rtlCol="0">
            <a:spAutoFit/>
          </a:bodyPr>
          <a:lstStyle/>
          <a:p>
            <a:r>
              <a:rPr lang="en-US" sz="2800" dirty="0"/>
              <a:t>B</a:t>
            </a:r>
          </a:p>
        </p:txBody>
      </p:sp>
      <p:sp>
        <p:nvSpPr>
          <p:cNvPr id="12" name="TextBox 11"/>
          <p:cNvSpPr txBox="1"/>
          <p:nvPr/>
        </p:nvSpPr>
        <p:spPr>
          <a:xfrm>
            <a:off x="5265969" y="2552146"/>
            <a:ext cx="458275" cy="523220"/>
          </a:xfrm>
          <a:prstGeom prst="rect">
            <a:avLst/>
          </a:prstGeom>
          <a:noFill/>
        </p:spPr>
        <p:txBody>
          <a:bodyPr wrap="square" rtlCol="0">
            <a:spAutoFit/>
          </a:bodyPr>
          <a:lstStyle/>
          <a:p>
            <a:r>
              <a:rPr lang="en-US" sz="2800" dirty="0"/>
              <a:t>I</a:t>
            </a:r>
          </a:p>
        </p:txBody>
      </p:sp>
      <mc:AlternateContent xmlns:mc="http://schemas.openxmlformats.org/markup-compatibility/2006" xmlns:a14="http://schemas.microsoft.com/office/drawing/2010/main">
        <mc:Choice Requires="a14">
          <p:sp>
            <p:nvSpPr>
              <p:cNvPr id="13" name="TextBox 12"/>
              <p:cNvSpPr txBox="1"/>
              <p:nvPr/>
            </p:nvSpPr>
            <p:spPr>
              <a:xfrm>
                <a:off x="2115414" y="4750110"/>
                <a:ext cx="45827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i="1" smtClean="0">
                          <a:solidFill>
                            <a:schemeClr val="tx1"/>
                          </a:solidFill>
                          <a:latin typeface="Cambria Math" panose="02040503050406030204" pitchFamily="18" charset="0"/>
                          <a:ea typeface="Cambria Math" panose="02040503050406030204" pitchFamily="18" charset="0"/>
                        </a:rPr>
                        <m:t>⇔</m:t>
                      </m:r>
                      <m:r>
                        <a:rPr lang="en-US" sz="3600" b="0" i="1" smtClean="0">
                          <a:solidFill>
                            <a:schemeClr val="tx1"/>
                          </a:solidFill>
                          <a:latin typeface="Cambria Math" panose="02040503050406030204" pitchFamily="18" charset="0"/>
                          <a:ea typeface="Cambria Math" panose="02040503050406030204" pitchFamily="18" charset="0"/>
                        </a:rPr>
                        <m:t> </m:t>
                      </m:r>
                    </m:oMath>
                  </m:oMathPara>
                </a14:m>
                <a:endParaRPr lang="en-US" sz="3600" dirty="0">
                  <a:solidFill>
                    <a:schemeClr val="tx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115414" y="4750110"/>
                <a:ext cx="458275" cy="646331"/>
              </a:xfrm>
              <a:prstGeom prst="rect">
                <a:avLst/>
              </a:prstGeom>
              <a:blipFill>
                <a:blip r:embed="rId2"/>
                <a:stretch>
                  <a:fillRect r="-18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 name="Text Box 20"/>
              <p:cNvSpPr txBox="1">
                <a:spLocks noChangeArrowheads="1"/>
              </p:cNvSpPr>
              <p:nvPr/>
            </p:nvSpPr>
            <p:spPr bwMode="auto">
              <a:xfrm>
                <a:off x="2344552" y="3426445"/>
                <a:ext cx="7233655" cy="109388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buFontTx/>
                  <a:buNone/>
                </a:pPr>
                <a14:m>
                  <m:oMathPara xmlns:m="http://schemas.openxmlformats.org/officeDocument/2006/math">
                    <m:oMathParaPr>
                      <m:jc m:val="left"/>
                    </m:oMathParaPr>
                    <m:oMath xmlns:m="http://schemas.openxmlformats.org/officeDocument/2006/math">
                      <m:d>
                        <m:dPr>
                          <m:begChr m:val=""/>
                          <m:endChr m:val="}"/>
                          <m:ctrlPr>
                            <a:rPr lang="en-US" sz="3600" b="0" i="1" smtClean="0">
                              <a:solidFill>
                                <a:schemeClr val="tx1"/>
                              </a:solidFill>
                              <a:latin typeface="Cambria Math" panose="02040503050406030204" pitchFamily="18" charset="0"/>
                              <a:cs typeface="Arial" panose="020B0604020202020204" pitchFamily="34" charset="0"/>
                            </a:rPr>
                          </m:ctrlPr>
                        </m:dPr>
                        <m:e>
                          <m:m>
                            <m:mPr>
                              <m:mcs>
                                <m:mc>
                                  <m:mcPr>
                                    <m:count m:val="1"/>
                                    <m:mcJc m:val="center"/>
                                  </m:mcPr>
                                </m:mc>
                              </m:mcs>
                              <m:ctrlPr>
                                <a:rPr lang="en-US" sz="3600" b="0" i="1" smtClean="0">
                                  <a:solidFill>
                                    <a:schemeClr val="tx1"/>
                                  </a:solidFill>
                                  <a:latin typeface="Cambria Math" panose="02040503050406030204" pitchFamily="18" charset="0"/>
                                  <a:cs typeface="Arial" panose="020B0604020202020204" pitchFamily="34" charset="0"/>
                                </a:rPr>
                              </m:ctrlPr>
                            </m:mPr>
                            <m:mr>
                              <m:e>
                                <m:r>
                                  <m:rPr>
                                    <m:brk m:alnAt="7"/>
                                  </m:rPr>
                                  <a:rPr lang="en-US" sz="3600" b="0" i="1" smtClean="0">
                                    <a:solidFill>
                                      <a:schemeClr val="tx1"/>
                                    </a:solidFill>
                                    <a:latin typeface="Cambria Math" panose="02040503050406030204" pitchFamily="18" charset="0"/>
                                    <a:cs typeface="Arial" panose="020B0604020202020204" pitchFamily="34" charset="0"/>
                                  </a:rPr>
                                  <m:t>𝑁</m:t>
                                </m:r>
                                <m:r>
                                  <a:rPr lang="en-US" sz="3600" b="0" i="1" smtClean="0">
                                    <a:solidFill>
                                      <a:schemeClr val="tx1"/>
                                    </a:solidFill>
                                    <a:latin typeface="Cambria Math" panose="02040503050406030204" pitchFamily="18" charset="0"/>
                                    <a:cs typeface="Arial" panose="020B0604020202020204" pitchFamily="34" charset="0"/>
                                  </a:rPr>
                                  <m:t>ế</m:t>
                                </m:r>
                                <m:r>
                                  <a:rPr lang="en-US" sz="3600" b="0" i="1" smtClean="0">
                                    <a:solidFill>
                                      <a:schemeClr val="tx1"/>
                                    </a:solidFill>
                                    <a:latin typeface="Cambria Math" panose="02040503050406030204" pitchFamily="18" charset="0"/>
                                    <a:cs typeface="Arial" panose="020B0604020202020204" pitchFamily="34" charset="0"/>
                                  </a:rPr>
                                  <m:t>𝑢</m:t>
                                </m:r>
                                <m:r>
                                  <a:rPr lang="en-US" sz="3600" b="0" i="1" smtClean="0">
                                    <a:solidFill>
                                      <a:schemeClr val="tx1"/>
                                    </a:solidFill>
                                    <a:latin typeface="Cambria Math" panose="02040503050406030204" pitchFamily="18" charset="0"/>
                                    <a:cs typeface="Arial" panose="020B0604020202020204" pitchFamily="34" charset="0"/>
                                  </a:rPr>
                                  <m:t> đ</m:t>
                                </m:r>
                                <m:r>
                                  <a:rPr lang="en-US" sz="3600" b="0" i="1" smtClean="0">
                                    <a:solidFill>
                                      <a:schemeClr val="tx1"/>
                                    </a:solidFill>
                                    <a:latin typeface="Cambria Math" panose="02040503050406030204" pitchFamily="18" charset="0"/>
                                    <a:cs typeface="Arial" panose="020B0604020202020204" pitchFamily="34" charset="0"/>
                                  </a:rPr>
                                  <m:t>𝑖</m:t>
                                </m:r>
                                <m:r>
                                  <a:rPr lang="en-US" sz="3600" b="0" i="1" smtClean="0">
                                    <a:solidFill>
                                      <a:schemeClr val="tx1"/>
                                    </a:solidFill>
                                    <a:latin typeface="Cambria Math" panose="02040503050406030204" pitchFamily="18" charset="0"/>
                                    <a:cs typeface="Arial" panose="020B0604020202020204" pitchFamily="34" charset="0"/>
                                  </a:rPr>
                                  <m:t>ể</m:t>
                                </m:r>
                                <m:r>
                                  <a:rPr lang="en-US" sz="3600" b="0" i="1" smtClean="0">
                                    <a:solidFill>
                                      <a:schemeClr val="tx1"/>
                                    </a:solidFill>
                                    <a:latin typeface="Cambria Math" panose="02040503050406030204" pitchFamily="18" charset="0"/>
                                    <a:cs typeface="Arial" panose="020B0604020202020204" pitchFamily="34" charset="0"/>
                                  </a:rPr>
                                  <m:t>𝑚</m:t>
                                </m:r>
                                <m:r>
                                  <a:rPr lang="en-US" sz="3600" b="0" i="1" smtClean="0">
                                    <a:solidFill>
                                      <a:schemeClr val="tx1"/>
                                    </a:solidFill>
                                    <a:latin typeface="Cambria Math" panose="02040503050406030204" pitchFamily="18" charset="0"/>
                                    <a:cs typeface="Arial" panose="020B0604020202020204" pitchFamily="34" charset="0"/>
                                  </a:rPr>
                                  <m:t> </m:t>
                                </m:r>
                                <m:r>
                                  <a:rPr lang="en-US" sz="3600" b="0" i="1" smtClean="0">
                                    <a:solidFill>
                                      <a:schemeClr val="tx1"/>
                                    </a:solidFill>
                                    <a:latin typeface="Cambria Math" panose="02040503050406030204" pitchFamily="18" charset="0"/>
                                    <a:cs typeface="Arial" panose="020B0604020202020204" pitchFamily="34" charset="0"/>
                                  </a:rPr>
                                  <m:t>𝐼</m:t>
                                </m:r>
                                <m:r>
                                  <a:rPr lang="en-US" sz="3600" b="0" i="1" smtClean="0">
                                    <a:solidFill>
                                      <a:schemeClr val="tx1"/>
                                    </a:solidFill>
                                    <a:latin typeface="Cambria Math" panose="02040503050406030204" pitchFamily="18" charset="0"/>
                                    <a:cs typeface="Arial" panose="020B0604020202020204" pitchFamily="34" charset="0"/>
                                  </a:rPr>
                                  <m:t> </m:t>
                                </m:r>
                                <m:r>
                                  <a:rPr lang="en-US" sz="3600" b="0" i="1" smtClean="0">
                                    <a:solidFill>
                                      <a:schemeClr val="tx1"/>
                                    </a:solidFill>
                                    <a:latin typeface="Cambria Math" panose="02040503050406030204" pitchFamily="18" charset="0"/>
                                    <a:cs typeface="Arial" panose="020B0604020202020204" pitchFamily="34" charset="0"/>
                                  </a:rPr>
                                  <m:t>𝑛</m:t>
                                </m:r>
                                <m:r>
                                  <a:rPr lang="en-US" sz="3600" b="0" i="1" smtClean="0">
                                    <a:solidFill>
                                      <a:schemeClr val="tx1"/>
                                    </a:solidFill>
                                    <a:latin typeface="Cambria Math" panose="02040503050406030204" pitchFamily="18" charset="0"/>
                                    <a:cs typeface="Arial" panose="020B0604020202020204" pitchFamily="34" charset="0"/>
                                  </a:rPr>
                                  <m:t>ằ</m:t>
                                </m:r>
                                <m:r>
                                  <a:rPr lang="en-US" sz="3600" b="0" i="1" smtClean="0">
                                    <a:solidFill>
                                      <a:schemeClr val="tx1"/>
                                    </a:solidFill>
                                    <a:latin typeface="Cambria Math" panose="02040503050406030204" pitchFamily="18" charset="0"/>
                                    <a:cs typeface="Arial" panose="020B0604020202020204" pitchFamily="34" charset="0"/>
                                  </a:rPr>
                                  <m:t>𝑚</m:t>
                                </m:r>
                                <m:r>
                                  <a:rPr lang="en-US" sz="3600" b="0" i="1" smtClean="0">
                                    <a:solidFill>
                                      <a:schemeClr val="tx1"/>
                                    </a:solidFill>
                                    <a:latin typeface="Cambria Math" panose="02040503050406030204" pitchFamily="18" charset="0"/>
                                    <a:cs typeface="Arial" panose="020B0604020202020204" pitchFamily="34" charset="0"/>
                                  </a:rPr>
                                  <m:t> </m:t>
                                </m:r>
                                <m:r>
                                  <a:rPr lang="en-US" sz="3600" b="0" i="1" smtClean="0">
                                    <a:solidFill>
                                      <a:schemeClr val="tx1"/>
                                    </a:solidFill>
                                    <a:latin typeface="Cambria Math" panose="02040503050406030204" pitchFamily="18" charset="0"/>
                                    <a:cs typeface="Arial" panose="020B0604020202020204" pitchFamily="34" charset="0"/>
                                  </a:rPr>
                                  <m:t>𝑔𝑖</m:t>
                                </m:r>
                                <m:r>
                                  <a:rPr lang="en-US" sz="3600" b="0" i="1" smtClean="0">
                                    <a:solidFill>
                                      <a:schemeClr val="tx1"/>
                                    </a:solidFill>
                                    <a:latin typeface="Cambria Math" panose="02040503050406030204" pitchFamily="18" charset="0"/>
                                    <a:cs typeface="Arial" panose="020B0604020202020204" pitchFamily="34" charset="0"/>
                                  </a:rPr>
                                  <m:t>ữ</m:t>
                                </m:r>
                                <m:r>
                                  <a:rPr lang="en-US" sz="3600" b="0" i="1" smtClean="0">
                                    <a:solidFill>
                                      <a:schemeClr val="tx1"/>
                                    </a:solidFill>
                                    <a:latin typeface="Cambria Math" panose="02040503050406030204" pitchFamily="18" charset="0"/>
                                    <a:cs typeface="Arial" panose="020B0604020202020204" pitchFamily="34" charset="0"/>
                                  </a:rPr>
                                  <m:t>𝑎</m:t>
                                </m:r>
                                <m:r>
                                  <a:rPr lang="en-US" sz="3600" b="0" i="1" smtClean="0">
                                    <a:solidFill>
                                      <a:schemeClr val="tx1"/>
                                    </a:solidFill>
                                    <a:latin typeface="Cambria Math" panose="02040503050406030204" pitchFamily="18" charset="0"/>
                                    <a:cs typeface="Arial" panose="020B0604020202020204" pitchFamily="34" charset="0"/>
                                  </a:rPr>
                                  <m:t> </m:t>
                                </m:r>
                                <m:r>
                                  <m:rPr>
                                    <m:brk m:alnAt="7"/>
                                  </m:rPr>
                                  <a:rPr lang="en-US" sz="3600" b="0" i="1" smtClean="0">
                                    <a:solidFill>
                                      <a:schemeClr val="tx1"/>
                                    </a:solidFill>
                                    <a:latin typeface="Cambria Math" panose="02040503050406030204" pitchFamily="18" charset="0"/>
                                    <a:cs typeface="Arial" panose="020B0604020202020204" pitchFamily="34" charset="0"/>
                                  </a:rPr>
                                  <m:t>h</m:t>
                                </m:r>
                                <m:r>
                                  <a:rPr lang="en-US" sz="3600" b="0" i="1" smtClean="0">
                                    <a:solidFill>
                                      <a:schemeClr val="tx1"/>
                                    </a:solidFill>
                                    <a:latin typeface="Cambria Math" panose="02040503050406030204" pitchFamily="18" charset="0"/>
                                    <a:cs typeface="Arial" panose="020B0604020202020204" pitchFamily="34" charset="0"/>
                                  </a:rPr>
                                  <m:t>𝑎𝑖</m:t>
                                </m:r>
                                <m:r>
                                  <a:rPr lang="en-US" sz="3600" b="0" i="1" smtClean="0">
                                    <a:solidFill>
                                      <a:schemeClr val="tx1"/>
                                    </a:solidFill>
                                    <a:latin typeface="Cambria Math" panose="02040503050406030204" pitchFamily="18" charset="0"/>
                                    <a:cs typeface="Arial" panose="020B0604020202020204" pitchFamily="34" charset="0"/>
                                  </a:rPr>
                                  <m:t> đ</m:t>
                                </m:r>
                                <m:r>
                                  <a:rPr lang="en-US" sz="3600" b="0" i="1" smtClean="0">
                                    <a:solidFill>
                                      <a:schemeClr val="tx1"/>
                                    </a:solidFill>
                                    <a:latin typeface="Cambria Math" panose="02040503050406030204" pitchFamily="18" charset="0"/>
                                    <a:cs typeface="Arial" panose="020B0604020202020204" pitchFamily="34" charset="0"/>
                                  </a:rPr>
                                  <m:t>𝑖</m:t>
                                </m:r>
                                <m:r>
                                  <a:rPr lang="en-US" sz="3600" b="0" i="1" smtClean="0">
                                    <a:solidFill>
                                      <a:schemeClr val="tx1"/>
                                    </a:solidFill>
                                    <a:latin typeface="Cambria Math" panose="02040503050406030204" pitchFamily="18" charset="0"/>
                                    <a:cs typeface="Arial" panose="020B0604020202020204" pitchFamily="34" charset="0"/>
                                  </a:rPr>
                                  <m:t>ể</m:t>
                                </m:r>
                                <m:r>
                                  <a:rPr lang="en-US" sz="3600" b="0" i="1" smtClean="0">
                                    <a:solidFill>
                                      <a:schemeClr val="tx1"/>
                                    </a:solidFill>
                                    <a:latin typeface="Cambria Math" panose="02040503050406030204" pitchFamily="18" charset="0"/>
                                    <a:cs typeface="Arial" panose="020B0604020202020204" pitchFamily="34" charset="0"/>
                                  </a:rPr>
                                  <m:t>𝑚</m:t>
                                </m:r>
                                <m:r>
                                  <a:rPr lang="en-US" sz="3600" b="0" i="1" smtClean="0">
                                    <a:solidFill>
                                      <a:schemeClr val="tx1"/>
                                    </a:solidFill>
                                    <a:latin typeface="Cambria Math" panose="02040503050406030204" pitchFamily="18" charset="0"/>
                                    <a:cs typeface="Arial" panose="020B0604020202020204" pitchFamily="34" charset="0"/>
                                  </a:rPr>
                                  <m:t> </m:t>
                                </m:r>
                                <m:r>
                                  <a:rPr lang="en-US" sz="3600" b="0" i="1" smtClean="0">
                                    <a:solidFill>
                                      <a:schemeClr val="tx1"/>
                                    </a:solidFill>
                                    <a:latin typeface="Cambria Math" panose="02040503050406030204" pitchFamily="18" charset="0"/>
                                    <a:cs typeface="Arial" panose="020B0604020202020204" pitchFamily="34" charset="0"/>
                                  </a:rPr>
                                  <m:t>𝐴</m:t>
                                </m:r>
                                <m:r>
                                  <a:rPr lang="en-US" sz="3600" b="0" i="1" smtClean="0">
                                    <a:solidFill>
                                      <a:schemeClr val="tx1"/>
                                    </a:solidFill>
                                    <a:latin typeface="Cambria Math" panose="02040503050406030204" pitchFamily="18" charset="0"/>
                                    <a:cs typeface="Arial" panose="020B0604020202020204" pitchFamily="34" charset="0"/>
                                  </a:rPr>
                                  <m:t> </m:t>
                                </m:r>
                                <m:r>
                                  <a:rPr lang="en-US" sz="3600" b="0" i="1" smtClean="0">
                                    <a:solidFill>
                                      <a:schemeClr val="tx1"/>
                                    </a:solidFill>
                                    <a:latin typeface="Cambria Math" panose="02040503050406030204" pitchFamily="18" charset="0"/>
                                    <a:cs typeface="Arial" panose="020B0604020202020204" pitchFamily="34" charset="0"/>
                                  </a:rPr>
                                  <m:t>𝑣</m:t>
                                </m:r>
                                <m:r>
                                  <a:rPr lang="en-US" sz="3600" b="0" i="1" smtClean="0">
                                    <a:solidFill>
                                      <a:schemeClr val="tx1"/>
                                    </a:solidFill>
                                    <a:latin typeface="Cambria Math" panose="02040503050406030204" pitchFamily="18" charset="0"/>
                                    <a:cs typeface="Arial" panose="020B0604020202020204" pitchFamily="34" charset="0"/>
                                  </a:rPr>
                                  <m:t>à </m:t>
                                </m:r>
                                <m:r>
                                  <a:rPr lang="en-US" sz="3600" b="0" i="1" smtClean="0">
                                    <a:solidFill>
                                      <a:schemeClr val="tx1"/>
                                    </a:solidFill>
                                    <a:latin typeface="Cambria Math" panose="02040503050406030204" pitchFamily="18" charset="0"/>
                                    <a:cs typeface="Arial" panose="020B0604020202020204" pitchFamily="34" charset="0"/>
                                  </a:rPr>
                                  <m:t>𝐵</m:t>
                                </m:r>
                              </m:e>
                            </m:mr>
                            <m:mr>
                              <m:e>
                                <m:r>
                                  <m:rPr>
                                    <m:sty m:val="p"/>
                                  </m:rPr>
                                  <a:rPr lang="en-US" sz="3600" b="0" i="0" smtClean="0">
                                    <a:solidFill>
                                      <a:schemeClr val="tx1"/>
                                    </a:solidFill>
                                    <a:latin typeface="Cambria Math" panose="02040503050406030204" pitchFamily="18" charset="0"/>
                                    <a:cs typeface="Arial" panose="020B0604020202020204" pitchFamily="34" charset="0"/>
                                  </a:rPr>
                                  <m:t>IA</m:t>
                                </m:r>
                                <m:r>
                                  <a:rPr lang="en-US" sz="3600" b="0" i="0" smtClean="0">
                                    <a:solidFill>
                                      <a:schemeClr val="tx1"/>
                                    </a:solidFill>
                                    <a:latin typeface="Cambria Math" panose="02040503050406030204" pitchFamily="18" charset="0"/>
                                    <a:cs typeface="Arial" panose="020B0604020202020204" pitchFamily="34" charset="0"/>
                                  </a:rPr>
                                  <m:t>=</m:t>
                                </m:r>
                                <m:r>
                                  <m:rPr>
                                    <m:sty m:val="p"/>
                                  </m:rPr>
                                  <a:rPr lang="en-US" sz="3600" b="0" i="0" smtClean="0">
                                    <a:solidFill>
                                      <a:schemeClr val="tx1"/>
                                    </a:solidFill>
                                    <a:latin typeface="Cambria Math" panose="02040503050406030204" pitchFamily="18" charset="0"/>
                                    <a:cs typeface="Arial" panose="020B0604020202020204" pitchFamily="34" charset="0"/>
                                  </a:rPr>
                                  <m:t>IB</m:t>
                                </m:r>
                              </m:e>
                            </m:mr>
                          </m:m>
                        </m:e>
                      </m:d>
                    </m:oMath>
                  </m:oMathPara>
                </a14:m>
                <a:endParaRPr lang="en-US" sz="3600" b="0" dirty="0">
                  <a:solidFill>
                    <a:schemeClr val="tx1"/>
                  </a:solidFill>
                </a:endParaRPr>
              </a:p>
            </p:txBody>
          </p:sp>
        </mc:Choice>
        <mc:Fallback xmlns="">
          <p:sp>
            <p:nvSpPr>
              <p:cNvPr id="14" name="Text Box 20"/>
              <p:cNvSpPr txBox="1">
                <a:spLocks noRot="1" noChangeAspect="1" noMove="1" noResize="1" noEditPoints="1" noAdjustHandles="1" noChangeArrowheads="1" noChangeShapeType="1" noTextEdit="1"/>
              </p:cNvSpPr>
              <p:nvPr/>
            </p:nvSpPr>
            <p:spPr bwMode="auto">
              <a:xfrm>
                <a:off x="2344552" y="3426445"/>
                <a:ext cx="7233655" cy="1093889"/>
              </a:xfrm>
              <a:prstGeom prst="rect">
                <a:avLst/>
              </a:prstGeom>
              <a:blipFill>
                <a:blip r:embed="rId3"/>
                <a:stretch>
                  <a:fillRect r="-77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920936" y="4759737"/>
                <a:ext cx="6630020" cy="5816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3600" dirty="0" smtClean="0">
                          <a:solidFill>
                            <a:schemeClr val="tx1"/>
                          </a:solidFill>
                          <a:latin typeface="Times New Roman" panose="02020603050405020304" pitchFamily="18" charset="0"/>
                          <a:cs typeface="Times New Roman" panose="02020603050405020304" pitchFamily="18" charset="0"/>
                        </a:rPr>
                        <m:t>I</m:t>
                      </m:r>
                      <m:r>
                        <m:rPr>
                          <m:nor/>
                        </m:rPr>
                        <a:rPr lang="en-US" sz="3600" dirty="0" smtClean="0">
                          <a:solidFill>
                            <a:schemeClr val="tx1"/>
                          </a:solidFill>
                          <a:latin typeface="Times New Roman" panose="02020603050405020304" pitchFamily="18" charset="0"/>
                          <a:cs typeface="Times New Roman" panose="02020603050405020304" pitchFamily="18" charset="0"/>
                        </a:rPr>
                        <m:t> </m:t>
                      </m:r>
                      <m:r>
                        <m:rPr>
                          <m:nor/>
                        </m:rPr>
                        <a:rPr lang="en-US" sz="3600" dirty="0" smtClean="0">
                          <a:solidFill>
                            <a:schemeClr val="tx1"/>
                          </a:solidFill>
                          <a:latin typeface="Times New Roman" panose="02020603050405020304" pitchFamily="18" charset="0"/>
                          <a:cs typeface="Times New Roman" panose="02020603050405020304" pitchFamily="18" charset="0"/>
                        </a:rPr>
                        <m:t>l</m:t>
                      </m:r>
                      <m:r>
                        <m:rPr>
                          <m:nor/>
                        </m:rPr>
                        <a:rPr lang="en-US" sz="3600" dirty="0" smtClean="0">
                          <a:solidFill>
                            <a:schemeClr val="tx1"/>
                          </a:solidFill>
                          <a:latin typeface="Times New Roman" panose="02020603050405020304" pitchFamily="18" charset="0"/>
                          <a:cs typeface="Times New Roman" panose="02020603050405020304" pitchFamily="18" charset="0"/>
                        </a:rPr>
                        <m:t>à </m:t>
                      </m:r>
                      <m:r>
                        <m:rPr>
                          <m:nor/>
                        </m:rPr>
                        <a:rPr lang="en-US" sz="3600" dirty="0" smtClean="0">
                          <a:solidFill>
                            <a:schemeClr val="tx1"/>
                          </a:solidFill>
                          <a:latin typeface="Times New Roman" panose="02020603050405020304" pitchFamily="18" charset="0"/>
                          <a:cs typeface="Times New Roman" panose="02020603050405020304" pitchFamily="18" charset="0"/>
                        </a:rPr>
                        <m:t>trung</m:t>
                      </m:r>
                      <m:r>
                        <m:rPr>
                          <m:nor/>
                        </m:rPr>
                        <a:rPr lang="en-US" sz="3600" dirty="0" smtClean="0">
                          <a:solidFill>
                            <a:schemeClr val="tx1"/>
                          </a:solidFill>
                          <a:latin typeface="Times New Roman" panose="02020603050405020304" pitchFamily="18" charset="0"/>
                          <a:cs typeface="Times New Roman" panose="02020603050405020304" pitchFamily="18" charset="0"/>
                        </a:rPr>
                        <m:t> đ</m:t>
                      </m:r>
                      <m:r>
                        <m:rPr>
                          <m:nor/>
                        </m:rPr>
                        <a:rPr lang="en-US" sz="3600" dirty="0" smtClean="0">
                          <a:solidFill>
                            <a:schemeClr val="tx1"/>
                          </a:solidFill>
                          <a:latin typeface="Times New Roman" panose="02020603050405020304" pitchFamily="18" charset="0"/>
                          <a:cs typeface="Times New Roman" panose="02020603050405020304" pitchFamily="18" charset="0"/>
                        </a:rPr>
                        <m:t>i</m:t>
                      </m:r>
                      <m:r>
                        <m:rPr>
                          <m:nor/>
                        </m:rPr>
                        <a:rPr lang="en-US" sz="3600" dirty="0" smtClean="0">
                          <a:solidFill>
                            <a:schemeClr val="tx1"/>
                          </a:solidFill>
                          <a:latin typeface="Times New Roman" panose="02020603050405020304" pitchFamily="18" charset="0"/>
                          <a:cs typeface="Times New Roman" panose="02020603050405020304" pitchFamily="18" charset="0"/>
                        </a:rPr>
                        <m:t>ể</m:t>
                      </m:r>
                      <m:r>
                        <m:rPr>
                          <m:nor/>
                        </m:rPr>
                        <a:rPr lang="en-US" sz="3600" dirty="0" smtClean="0">
                          <a:solidFill>
                            <a:schemeClr val="tx1"/>
                          </a:solidFill>
                          <a:latin typeface="Times New Roman" panose="02020603050405020304" pitchFamily="18" charset="0"/>
                          <a:cs typeface="Times New Roman" panose="02020603050405020304" pitchFamily="18" charset="0"/>
                        </a:rPr>
                        <m:t>m</m:t>
                      </m:r>
                      <m:r>
                        <m:rPr>
                          <m:nor/>
                        </m:rPr>
                        <a:rPr lang="en-US" sz="3600" dirty="0" smtClean="0">
                          <a:solidFill>
                            <a:schemeClr val="tx1"/>
                          </a:solidFill>
                          <a:latin typeface="Times New Roman" panose="02020603050405020304" pitchFamily="18" charset="0"/>
                          <a:cs typeface="Times New Roman" panose="02020603050405020304" pitchFamily="18" charset="0"/>
                        </a:rPr>
                        <m:t> </m:t>
                      </m:r>
                      <m:r>
                        <m:rPr>
                          <m:nor/>
                        </m:rPr>
                        <a:rPr lang="en-US" sz="3600" dirty="0" smtClean="0">
                          <a:solidFill>
                            <a:schemeClr val="tx1"/>
                          </a:solidFill>
                          <a:latin typeface="Times New Roman" panose="02020603050405020304" pitchFamily="18" charset="0"/>
                          <a:cs typeface="Times New Roman" panose="02020603050405020304" pitchFamily="18" charset="0"/>
                        </a:rPr>
                        <m:t>c</m:t>
                      </m:r>
                      <m:r>
                        <m:rPr>
                          <m:nor/>
                        </m:rPr>
                        <a:rPr lang="en-US" sz="3600" dirty="0" smtClean="0">
                          <a:solidFill>
                            <a:schemeClr val="tx1"/>
                          </a:solidFill>
                          <a:latin typeface="Times New Roman" panose="02020603050405020304" pitchFamily="18" charset="0"/>
                          <a:cs typeface="Times New Roman" panose="02020603050405020304" pitchFamily="18" charset="0"/>
                        </a:rPr>
                        <m:t>ủ</m:t>
                      </m:r>
                      <m:r>
                        <m:rPr>
                          <m:nor/>
                        </m:rPr>
                        <a:rPr lang="en-US" sz="3600" dirty="0" smtClean="0">
                          <a:solidFill>
                            <a:schemeClr val="tx1"/>
                          </a:solidFill>
                          <a:latin typeface="Times New Roman" panose="02020603050405020304" pitchFamily="18" charset="0"/>
                          <a:cs typeface="Times New Roman" panose="02020603050405020304" pitchFamily="18" charset="0"/>
                        </a:rPr>
                        <m:t>a</m:t>
                      </m:r>
                      <m:r>
                        <m:rPr>
                          <m:nor/>
                        </m:rPr>
                        <a:rPr lang="en-US" sz="3600" dirty="0" smtClean="0">
                          <a:solidFill>
                            <a:schemeClr val="tx1"/>
                          </a:solidFill>
                          <a:latin typeface="Times New Roman" panose="02020603050405020304" pitchFamily="18" charset="0"/>
                          <a:cs typeface="Times New Roman" panose="02020603050405020304" pitchFamily="18" charset="0"/>
                        </a:rPr>
                        <m:t> đ</m:t>
                      </m:r>
                      <m:r>
                        <m:rPr>
                          <m:nor/>
                        </m:rPr>
                        <a:rPr lang="en-US" sz="3600" dirty="0" smtClean="0">
                          <a:solidFill>
                            <a:schemeClr val="tx1"/>
                          </a:solidFill>
                          <a:latin typeface="Times New Roman" panose="02020603050405020304" pitchFamily="18" charset="0"/>
                          <a:cs typeface="Times New Roman" panose="02020603050405020304" pitchFamily="18" charset="0"/>
                        </a:rPr>
                        <m:t>o</m:t>
                      </m:r>
                      <m:r>
                        <m:rPr>
                          <m:nor/>
                        </m:rPr>
                        <a:rPr lang="en-US" sz="3600" dirty="0" smtClean="0">
                          <a:solidFill>
                            <a:schemeClr val="tx1"/>
                          </a:solidFill>
                          <a:latin typeface="Times New Roman" panose="02020603050405020304" pitchFamily="18" charset="0"/>
                          <a:cs typeface="Times New Roman" panose="02020603050405020304" pitchFamily="18" charset="0"/>
                        </a:rPr>
                        <m:t>ạ</m:t>
                      </m:r>
                      <m:r>
                        <m:rPr>
                          <m:nor/>
                        </m:rPr>
                        <a:rPr lang="en-US" sz="3600" dirty="0" smtClean="0">
                          <a:solidFill>
                            <a:schemeClr val="tx1"/>
                          </a:solidFill>
                          <a:latin typeface="Times New Roman" panose="02020603050405020304" pitchFamily="18" charset="0"/>
                          <a:cs typeface="Times New Roman" panose="02020603050405020304" pitchFamily="18" charset="0"/>
                        </a:rPr>
                        <m:t>n</m:t>
                      </m:r>
                      <m:r>
                        <m:rPr>
                          <m:nor/>
                        </m:rPr>
                        <a:rPr lang="en-US" sz="3600" dirty="0" smtClean="0">
                          <a:solidFill>
                            <a:schemeClr val="tx1"/>
                          </a:solidFill>
                          <a:latin typeface="Times New Roman" panose="02020603050405020304" pitchFamily="18" charset="0"/>
                          <a:cs typeface="Times New Roman" panose="02020603050405020304" pitchFamily="18" charset="0"/>
                        </a:rPr>
                        <m:t> </m:t>
                      </m:r>
                      <m:r>
                        <m:rPr>
                          <m:nor/>
                        </m:rPr>
                        <a:rPr lang="en-US" sz="3600" dirty="0" smtClean="0">
                          <a:solidFill>
                            <a:schemeClr val="tx1"/>
                          </a:solidFill>
                          <a:latin typeface="Times New Roman" panose="02020603050405020304" pitchFamily="18" charset="0"/>
                          <a:cs typeface="Times New Roman" panose="02020603050405020304" pitchFamily="18" charset="0"/>
                        </a:rPr>
                        <m:t>th</m:t>
                      </m:r>
                      <m:r>
                        <m:rPr>
                          <m:nor/>
                        </m:rPr>
                        <a:rPr lang="en-US" sz="3600" dirty="0" smtClean="0">
                          <a:solidFill>
                            <a:schemeClr val="tx1"/>
                          </a:solidFill>
                          <a:latin typeface="Times New Roman" panose="02020603050405020304" pitchFamily="18" charset="0"/>
                          <a:cs typeface="Times New Roman" panose="02020603050405020304" pitchFamily="18" charset="0"/>
                        </a:rPr>
                        <m:t>ẳ</m:t>
                      </m:r>
                      <m:r>
                        <m:rPr>
                          <m:nor/>
                        </m:rPr>
                        <a:rPr lang="en-US" sz="3600" dirty="0" smtClean="0">
                          <a:solidFill>
                            <a:schemeClr val="tx1"/>
                          </a:solidFill>
                          <a:latin typeface="Times New Roman" panose="02020603050405020304" pitchFamily="18" charset="0"/>
                          <a:cs typeface="Times New Roman" panose="02020603050405020304" pitchFamily="18" charset="0"/>
                        </a:rPr>
                        <m:t>ng</m:t>
                      </m:r>
                      <m:r>
                        <m:rPr>
                          <m:nor/>
                        </m:rPr>
                        <a:rPr lang="en-US" sz="3600" dirty="0" smtClean="0">
                          <a:solidFill>
                            <a:schemeClr val="tx1"/>
                          </a:solidFill>
                          <a:latin typeface="Times New Roman" panose="02020603050405020304" pitchFamily="18" charset="0"/>
                          <a:cs typeface="Times New Roman" panose="02020603050405020304" pitchFamily="18" charset="0"/>
                        </a:rPr>
                        <m:t> </m:t>
                      </m:r>
                      <m:r>
                        <m:rPr>
                          <m:nor/>
                        </m:rPr>
                        <a:rPr lang="en-US" sz="3600" dirty="0" smtClean="0">
                          <a:solidFill>
                            <a:schemeClr val="tx1"/>
                          </a:solidFill>
                          <a:latin typeface="Times New Roman" panose="02020603050405020304" pitchFamily="18" charset="0"/>
                          <a:cs typeface="Times New Roman" panose="02020603050405020304" pitchFamily="18" charset="0"/>
                        </a:rPr>
                        <m:t>AB</m:t>
                      </m:r>
                    </m:oMath>
                  </m:oMathPara>
                </a14:m>
                <a:endParaRPr lang="en-US" sz="3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920936" y="4759737"/>
                <a:ext cx="6630020" cy="581634"/>
              </a:xfrm>
              <a:prstGeom prst="rect">
                <a:avLst/>
              </a:prstGeom>
              <a:blipFill>
                <a:blip r:embed="rId4"/>
                <a:stretch>
                  <a:fillRect/>
                </a:stretch>
              </a:blipFill>
            </p:spPr>
            <p:txBody>
              <a:bodyPr/>
              <a:lstStyle/>
              <a:p>
                <a:r>
                  <a:rPr lang="vi-VN">
                    <a:noFill/>
                  </a:rPr>
                  <a:t> </a:t>
                </a:r>
              </a:p>
            </p:txBody>
          </p:sp>
        </mc:Fallback>
      </mc:AlternateContent>
      <p:cxnSp>
        <p:nvCxnSpPr>
          <p:cNvPr id="16" name="Straight Connector 15"/>
          <p:cNvCxnSpPr/>
          <p:nvPr/>
        </p:nvCxnSpPr>
        <p:spPr>
          <a:xfrm flipH="1">
            <a:off x="4369387" y="2414777"/>
            <a:ext cx="133863" cy="171160"/>
          </a:xfrm>
          <a:prstGeom prst="line">
            <a:avLst/>
          </a:prstGeom>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a:off x="6353180" y="2420621"/>
            <a:ext cx="114546" cy="161962"/>
          </a:xfrm>
          <a:prstGeom prst="line">
            <a:avLst/>
          </a:prstGeo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2176533" y="4747520"/>
                <a:ext cx="57078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smtClean="0">
                          <a:solidFill>
                            <a:schemeClr val="tx1"/>
                          </a:solidFill>
                          <a:latin typeface="Cambria Math" panose="02040503050406030204" pitchFamily="18" charset="0"/>
                          <a:ea typeface="Cambria Math" panose="02040503050406030204" pitchFamily="18" charset="0"/>
                        </a:rPr>
                        <m:t>⇒</m:t>
                      </m:r>
                    </m:oMath>
                  </m:oMathPara>
                </a14:m>
                <a:endParaRPr lang="en-US" sz="3600" dirty="0">
                  <a:solidFill>
                    <a:schemeClr val="tx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176533" y="4747520"/>
                <a:ext cx="570780" cy="646331"/>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368D5C6-54AF-8E67-5635-38C78C97CA73}"/>
                  </a:ext>
                </a:extLst>
              </p:cNvPr>
              <p:cNvSpPr txBox="1"/>
              <p:nvPr/>
            </p:nvSpPr>
            <p:spPr>
              <a:xfrm>
                <a:off x="2491273" y="5787694"/>
                <a:ext cx="6895323" cy="889924"/>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Khi đó ta có: </a:t>
                </a:r>
                <a14:m>
                  <m:oMath xmlns:m="http://schemas.openxmlformats.org/officeDocument/2006/math">
                    <m:r>
                      <m:rPr>
                        <m:sty m:val="p"/>
                      </m:rPr>
                      <a:rPr lang="en-US" sz="3600" b="0" i="0" smtClean="0">
                        <a:solidFill>
                          <a:schemeClr val="tx1"/>
                        </a:solidFill>
                        <a:latin typeface="Cambria Math" panose="02040503050406030204" pitchFamily="18" charset="0"/>
                        <a:cs typeface="Arial" panose="020B0604020202020204" pitchFamily="34" charset="0"/>
                      </a:rPr>
                      <m:t>IA</m:t>
                    </m:r>
                    <m:r>
                      <a:rPr lang="en-US" sz="3600" b="0" i="0" smtClean="0">
                        <a:solidFill>
                          <a:schemeClr val="tx1"/>
                        </a:solidFill>
                        <a:latin typeface="Cambria Math" panose="02040503050406030204" pitchFamily="18" charset="0"/>
                        <a:cs typeface="Arial" panose="020B0604020202020204" pitchFamily="34" charset="0"/>
                      </a:rPr>
                      <m:t>=</m:t>
                    </m:r>
                    <m:r>
                      <m:rPr>
                        <m:sty m:val="p"/>
                      </m:rPr>
                      <a:rPr lang="en-US" sz="3600" b="0" i="0" smtClean="0">
                        <a:solidFill>
                          <a:schemeClr val="tx1"/>
                        </a:solidFill>
                        <a:latin typeface="Cambria Math" panose="02040503050406030204" pitchFamily="18" charset="0"/>
                        <a:cs typeface="Arial" panose="020B0604020202020204" pitchFamily="34" charset="0"/>
                      </a:rPr>
                      <m:t>IB</m:t>
                    </m:r>
                  </m:oMath>
                </a14:m>
                <a:r>
                  <a:rPr lang="en-US" sz="3600">
                    <a:latin typeface="Times New Roman" panose="02020603050405020304" pitchFamily="18" charset="0"/>
                    <a:cs typeface="Times New Roman" panose="02020603050405020304" pitchFamily="18" charset="0"/>
                  </a:rPr>
                  <a:t> = </a:t>
                </a:r>
                <a14:m>
                  <m:oMath xmlns:m="http://schemas.openxmlformats.org/officeDocument/2006/math">
                    <m:f>
                      <m:fPr>
                        <m:ctrlPr>
                          <a:rPr lang="en-US" sz="3600" i="1" smtClean="0">
                            <a:solidFill>
                              <a:schemeClr val="tx1"/>
                            </a:solidFill>
                            <a:latin typeface="Cambria Math" panose="02040503050406030204" pitchFamily="18" charset="0"/>
                          </a:rPr>
                        </m:ctrlPr>
                      </m:fPr>
                      <m:num>
                        <m:r>
                          <m:rPr>
                            <m:sty m:val="p"/>
                          </m:rPr>
                          <a:rPr lang="en-US" sz="3600" i="0">
                            <a:solidFill>
                              <a:schemeClr val="tx1"/>
                            </a:solidFill>
                            <a:latin typeface="Cambria Math" panose="02040503050406030204" pitchFamily="18" charset="0"/>
                          </a:rPr>
                          <m:t>AB</m:t>
                        </m:r>
                      </m:num>
                      <m:den>
                        <m:r>
                          <a:rPr lang="en-US" sz="3600" i="0">
                            <a:solidFill>
                              <a:schemeClr val="tx1"/>
                            </a:solidFill>
                            <a:latin typeface="Cambria Math" panose="02040503050406030204" pitchFamily="18" charset="0"/>
                          </a:rPr>
                          <m:t>2</m:t>
                        </m:r>
                      </m:den>
                    </m:f>
                  </m:oMath>
                </a14:m>
                <a:r>
                  <a:rPr lang="en-US" sz="3600">
                    <a:solidFill>
                      <a:schemeClr val="tx1"/>
                    </a:solidFill>
                    <a:latin typeface="Times New Roman" panose="02020603050405020304" pitchFamily="18" charset="0"/>
                    <a:cs typeface="Times New Roman" panose="02020603050405020304" pitchFamily="18" charset="0"/>
                  </a:rPr>
                  <a:t>  </a:t>
                </a:r>
                <a:endParaRPr lang="vi-VN" sz="360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2368D5C6-54AF-8E67-5635-38C78C97CA73}"/>
                  </a:ext>
                </a:extLst>
              </p:cNvPr>
              <p:cNvSpPr txBox="1">
                <a:spLocks noRot="1" noChangeAspect="1" noMove="1" noResize="1" noEditPoints="1" noAdjustHandles="1" noChangeArrowheads="1" noChangeShapeType="1" noTextEdit="1"/>
              </p:cNvSpPr>
              <p:nvPr/>
            </p:nvSpPr>
            <p:spPr>
              <a:xfrm>
                <a:off x="2491273" y="5787694"/>
                <a:ext cx="6895323" cy="889924"/>
              </a:xfrm>
              <a:prstGeom prst="rect">
                <a:avLst/>
              </a:prstGeom>
              <a:blipFill>
                <a:blip r:embed="rId6"/>
                <a:stretch>
                  <a:fillRect l="-2741" b="-10959"/>
                </a:stretch>
              </a:blipFill>
            </p:spPr>
            <p:txBody>
              <a:bodyPr/>
              <a:lstStyle/>
              <a:p>
                <a:r>
                  <a:rPr lang="vi-VN">
                    <a:noFill/>
                  </a:rPr>
                  <a:t> </a:t>
                </a:r>
              </a:p>
            </p:txBody>
          </p:sp>
        </mc:Fallback>
      </mc:AlternateContent>
    </p:spTree>
    <p:extLst>
      <p:ext uri="{BB962C8B-B14F-4D97-AF65-F5344CB8AC3E}">
        <p14:creationId xmlns:p14="http://schemas.microsoft.com/office/powerpoint/2010/main" val="240516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2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par>
                                <p:cTn id="47" presetID="10" presetClass="exit" presetSubtype="0" fill="hold" grpId="1" nodeType="withEffect">
                                  <p:stCondLst>
                                    <p:cond delay="0"/>
                                  </p:stCondLst>
                                  <p:childTnLst>
                                    <p:animEffect transition="out" filter="fad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p:bldP spid="11" grpId="0"/>
      <p:bldP spid="12" grpId="0"/>
      <p:bldP spid="13" grpId="0"/>
      <p:bldP spid="14" grpId="0"/>
      <p:bldP spid="15" grpId="0"/>
      <p:bldP spid="21" grpId="0"/>
      <p:bldP spid="21" grpId="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6B1F07-A8A7-F799-C472-5930729D30A6}"/>
              </a:ext>
            </a:extLst>
          </p:cNvPr>
          <p:cNvSpPr txBox="1"/>
          <p:nvPr/>
        </p:nvSpPr>
        <p:spPr>
          <a:xfrm>
            <a:off x="410547" y="1889720"/>
            <a:ext cx="6279502" cy="2677656"/>
          </a:xfrm>
          <a:prstGeom prst="rect">
            <a:avLst/>
          </a:prstGeom>
          <a:noFill/>
        </p:spPr>
        <p:txBody>
          <a:bodyPr wrap="square" rtlCol="0">
            <a:spAutoFit/>
          </a:bodyPr>
          <a:lstStyle/>
          <a:p>
            <a:r>
              <a:rPr lang="en-US" sz="4000" b="1">
                <a:solidFill>
                  <a:srgbClr val="C0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Dùng thước thẳng có vạch chia, em hãy kiểm tra xem các điểm I, J, K trong Hình 8.39 có lần lượt là trung điểm của các đoạn thẳng AB, CD, EF hay không.</a:t>
            </a:r>
            <a:endParaRPr lang="vi-VN" sz="320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6A1A6EC-F167-2BED-C51C-1CED8926799E}"/>
              </a:ext>
            </a:extLst>
          </p:cNvPr>
          <p:cNvPicPr>
            <a:picLocks noChangeAspect="1"/>
          </p:cNvPicPr>
          <p:nvPr/>
        </p:nvPicPr>
        <p:blipFill>
          <a:blip r:embed="rId2"/>
          <a:stretch>
            <a:fillRect/>
          </a:stretch>
        </p:blipFill>
        <p:spPr>
          <a:xfrm>
            <a:off x="6690050" y="1296955"/>
            <a:ext cx="5501950" cy="3385617"/>
          </a:xfrm>
          <a:prstGeom prst="rect">
            <a:avLst/>
          </a:prstGeom>
        </p:spPr>
      </p:pic>
    </p:spTree>
    <p:extLst>
      <p:ext uri="{BB962C8B-B14F-4D97-AF65-F5344CB8AC3E}">
        <p14:creationId xmlns:p14="http://schemas.microsoft.com/office/powerpoint/2010/main" val="34630274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2042814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831</TotalTime>
  <Words>879</Words>
  <Application>Microsoft Office PowerPoint</Application>
  <PresentationFormat>Widescreen</PresentationFormat>
  <Paragraphs>66</Paragraphs>
  <Slides>20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6A1 Nông Thanh Thảo</cp:lastModifiedBy>
  <cp:revision>115</cp:revision>
  <dcterms:created xsi:type="dcterms:W3CDTF">2020-11-30T12:31:20Z</dcterms:created>
  <dcterms:modified xsi:type="dcterms:W3CDTF">2024-11-11T11:12:18Z</dcterms:modified>
</cp:coreProperties>
</file>