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87" r:id="rId2"/>
    <p:sldId id="289" r:id="rId3"/>
    <p:sldId id="303" r:id="rId4"/>
    <p:sldId id="290" r:id="rId5"/>
    <p:sldId id="268" r:id="rId6"/>
    <p:sldId id="286" r:id="rId7"/>
    <p:sldId id="264" r:id="rId8"/>
    <p:sldId id="279" r:id="rId9"/>
    <p:sldId id="288" r:id="rId10"/>
    <p:sldId id="313" r:id="rId11"/>
    <p:sldId id="260" r:id="rId12"/>
    <p:sldId id="258" r:id="rId13"/>
    <p:sldId id="269" r:id="rId14"/>
    <p:sldId id="270" r:id="rId15"/>
    <p:sldId id="262" r:id="rId16"/>
    <p:sldId id="271" r:id="rId17"/>
    <p:sldId id="272" r:id="rId18"/>
    <p:sldId id="276" r:id="rId19"/>
    <p:sldId id="259" r:id="rId20"/>
    <p:sldId id="261" r:id="rId21"/>
    <p:sldId id="277" r:id="rId22"/>
    <p:sldId id="278" r:id="rId23"/>
    <p:sldId id="285" r:id="rId24"/>
    <p:sldId id="310" r:id="rId25"/>
    <p:sldId id="283" r:id="rId26"/>
    <p:sldId id="274" r:id="rId27"/>
    <p:sldId id="275" r:id="rId28"/>
    <p:sldId id="282" r:id="rId29"/>
    <p:sldId id="311" r:id="rId30"/>
    <p:sldId id="307" r:id="rId31"/>
    <p:sldId id="281" r:id="rId32"/>
    <p:sldId id="291" r:id="rId33"/>
    <p:sldId id="280" r:id="rId34"/>
    <p:sldId id="314" r:id="rId35"/>
    <p:sldId id="293" r:id="rId36"/>
    <p:sldId id="308" r:id="rId37"/>
    <p:sldId id="304" r:id="rId38"/>
    <p:sldId id="312" r:id="rId39"/>
    <p:sldId id="284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A9AF"/>
    <a:srgbClr val="419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A8057-8574-4C22-8475-4AEEBE102214}" type="datetimeFigureOut">
              <a:rPr lang="vi-VN" smtClean="0"/>
              <a:t>Thứ Ba 14/11/2023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87830-2329-43C9-A431-08F93A7AAEE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127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F27C09E-E77A-49CB-BA3A-862DA5024359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467F4CD-BC9E-41C8-90AF-715D93934E53}" type="slidenum">
              <a:rPr lang="en-US" altLang="en-US" sz="1200">
                <a:latin typeface=".VnTime" pitchFamily="34" charset="0"/>
              </a:rPr>
              <a:pPr algn="r"/>
              <a:t>1</a:t>
            </a:fld>
            <a:endParaRPr lang="en-US" altLang="en-US" sz="1200">
              <a:latin typeface=".VnTime" pitchFamily="34" charset="0"/>
            </a:endParaRPr>
          </a:p>
        </p:txBody>
      </p:sp>
      <p:sp>
        <p:nvSpPr>
          <p:cNvPr id="410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408EE4EB-4410-490F-B90C-2432BB21A9CE}" type="slidenum">
              <a:rPr lang="en-US" altLang="en-US" sz="1200"/>
              <a:pPr algn="r" eaLnBrk="1" hangingPunct="1"/>
              <a:t>1</a:t>
            </a:fld>
            <a:endParaRPr lang="en-US" altLang="en-US" sz="1200"/>
          </a:p>
        </p:txBody>
      </p:sp>
      <p:sp>
        <p:nvSpPr>
          <p:cNvPr id="41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FC07C-EFE9-4B6E-A474-F83A26CED1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9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1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21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80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61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3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26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30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6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4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54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87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4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56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20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9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4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6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298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0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24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D8DAF14-B7DA-426B-ACAC-D7BE6A7101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1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0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5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88FCD-8CA7-469C-A639-B8C0FCE0D70E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47924-0BB1-4F3A-B6E3-0F9133474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4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72" r:id="rId21"/>
    <p:sldLayoutId id="2147483671" r:id="rId22"/>
    <p:sldLayoutId id="2147483670" r:id="rId23"/>
    <p:sldLayoutId id="2147483669" r:id="rId24"/>
    <p:sldLayoutId id="2147483668" r:id="rId25"/>
    <p:sldLayoutId id="2147483667" r:id="rId26"/>
    <p:sldLayoutId id="2147483666" r:id="rId27"/>
    <p:sldLayoutId id="2147483665" r:id="rId28"/>
    <p:sldLayoutId id="2147483664" r:id="rId29"/>
    <p:sldLayoutId id="2147483663" r:id="rId30"/>
    <p:sldLayoutId id="2147483662" r:id="rId31"/>
    <p:sldLayoutId id="214748366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ulichsapa.org.vn/diem-du-lich/thi-tran-sapa-lao-cai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3" descr="slgg2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29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0" y="609600"/>
            <a:ext cx="10972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altLang="en-US" sz="4267" b="1" i="1">
              <a:solidFill>
                <a:srgbClr val="FF0000"/>
              </a:solidFill>
              <a:latin typeface="VNI-Times" pitchFamily="2" charset="0"/>
            </a:endParaRPr>
          </a:p>
        </p:txBody>
      </p:sp>
      <p:sp>
        <p:nvSpPr>
          <p:cNvPr id="3076" name="Text Box 21"/>
          <p:cNvSpPr txBox="1">
            <a:spLocks noChangeArrowheads="1"/>
          </p:cNvSpPr>
          <p:nvPr/>
        </p:nvSpPr>
        <p:spPr bwMode="auto">
          <a:xfrm>
            <a:off x="1016000" y="3200401"/>
            <a:ext cx="894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.VnTime" pitchFamily="34" charset="0"/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-186613" y="1892350"/>
            <a:ext cx="872515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800" b="1" dirty="0">
                <a:solidFill>
                  <a:srgbClr val="1408FA"/>
                </a:solidFill>
                <a:latin typeface="Arial" pitchFamily="34" charset="0"/>
                <a:cs typeface="Arial" pitchFamily="34" charset="0"/>
              </a:rPr>
              <a:t>CHÀO </a:t>
            </a:r>
            <a:r>
              <a:rPr lang="en-US" altLang="en-US" sz="4800" b="1">
                <a:solidFill>
                  <a:srgbClr val="1408FA"/>
                </a:solidFill>
                <a:latin typeface="Arial" pitchFamily="34" charset="0"/>
                <a:cs typeface="Arial" pitchFamily="34" charset="0"/>
              </a:rPr>
              <a:t>MỪNG </a:t>
            </a:r>
          </a:p>
          <a:p>
            <a:pPr algn="ctr" eaLnBrk="1" hangingPunct="1"/>
            <a:r>
              <a:rPr lang="en-US" altLang="en-US" sz="4800" b="1">
                <a:solidFill>
                  <a:srgbClr val="1408FA"/>
                </a:solidFill>
                <a:latin typeface="Arial" pitchFamily="34" charset="0"/>
                <a:cs typeface="Arial" pitchFamily="34" charset="0"/>
              </a:rPr>
              <a:t>CÁC THẦY CÔ VÀ CÁC EM</a:t>
            </a:r>
          </a:p>
          <a:p>
            <a:pPr algn="ctr" eaLnBrk="1" hangingPunct="1"/>
            <a:r>
              <a:rPr lang="en-US" altLang="en-US" sz="4800" b="1">
                <a:solidFill>
                  <a:srgbClr val="1408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800" b="1" dirty="0">
                <a:solidFill>
                  <a:srgbClr val="1408FA"/>
                </a:solidFill>
                <a:latin typeface="Arial" pitchFamily="34" charset="0"/>
                <a:cs typeface="Arial" pitchFamily="34" charset="0"/>
              </a:rPr>
              <a:t>ĐẾN VỚI TIẾT </a:t>
            </a:r>
            <a:r>
              <a:rPr lang="en-US" altLang="en-US" sz="4800" b="1">
                <a:solidFill>
                  <a:srgbClr val="1408FA"/>
                </a:solidFill>
                <a:latin typeface="Arial" pitchFamily="34" charset="0"/>
                <a:cs typeface="Arial" pitchFamily="34" charset="0"/>
              </a:rPr>
              <a:t>HỌC </a:t>
            </a:r>
          </a:p>
          <a:p>
            <a:pPr algn="ctr" eaLnBrk="1" hangingPunct="1"/>
            <a:r>
              <a:rPr lang="en-US" altLang="en-US" sz="4800" b="1">
                <a:solidFill>
                  <a:srgbClr val="1408FA"/>
                </a:solidFill>
                <a:latin typeface="Arial" pitchFamily="34" charset="0"/>
                <a:cs typeface="Arial" pitchFamily="34" charset="0"/>
              </a:rPr>
              <a:t>HÔM </a:t>
            </a:r>
            <a:r>
              <a:rPr lang="en-US" altLang="en-US" sz="4800" b="1" dirty="0">
                <a:solidFill>
                  <a:srgbClr val="1408FA"/>
                </a:solidFill>
                <a:latin typeface="Arial" pitchFamily="34" charset="0"/>
                <a:cs typeface="Arial" pitchFamily="34" charset="0"/>
              </a:rPr>
              <a:t>NAY</a:t>
            </a:r>
          </a:p>
          <a:p>
            <a:pPr algn="ctr" eaLnBrk="1" hangingPunct="1"/>
            <a:endParaRPr lang="en-US" altLang="en-US" sz="4800" b="1" dirty="0">
              <a:solidFill>
                <a:srgbClr val="1408FA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5229838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9C15A889-E02A-0A61-FF64-0F147FD1B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83" y="1436430"/>
            <a:ext cx="16872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*Chú 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3EC9BDB-A1EC-A925-98F9-34FFD71FF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48" y="4945082"/>
            <a:ext cx="11867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là số nguyên dương, cũng không phải là số nguyên âm.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2D2C7B65-3D59-09A7-4748-76E172107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38" y="2405643"/>
            <a:ext cx="11867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là số nguyên dương, cũng không phải là số nguyên âm.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3B1D16E-B07E-CCC5-A918-CEB59DDFC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38" y="3190756"/>
            <a:ext cx="113199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Đôi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viết số 6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thành + 6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ta đọc là dương sáu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4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1024" y="1306286"/>
            <a:ext cx="11991906" cy="36996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chú</a:t>
            </a:r>
            <a:r>
              <a:rPr lang="en-US" sz="3600" dirty="0"/>
              <a:t> ý </a:t>
            </a:r>
            <a:r>
              <a:rPr lang="en-US" sz="3600" dirty="0" err="1"/>
              <a:t>lắng</a:t>
            </a:r>
            <a:r>
              <a:rPr lang="en-US" sz="3600" dirty="0"/>
              <a:t> </a:t>
            </a:r>
            <a:r>
              <a:rPr lang="en-US" sz="3600" dirty="0" err="1"/>
              <a:t>nghe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video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video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thúc</a:t>
            </a:r>
            <a:r>
              <a:rPr lang="en-US" sz="3600" dirty="0"/>
              <a:t>,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 </a:t>
            </a:r>
            <a:r>
              <a:rPr lang="en-US" sz="3600" dirty="0" err="1"/>
              <a:t>kiểm</a:t>
            </a:r>
            <a:r>
              <a:rPr lang="en-US" sz="3600" dirty="0"/>
              <a:t> </a:t>
            </a:r>
            <a:r>
              <a:rPr lang="en-US" sz="3600" dirty="0" err="1"/>
              <a:t>tra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ghi</a:t>
            </a:r>
            <a:r>
              <a:rPr lang="en-US" sz="3600" dirty="0"/>
              <a:t> </a:t>
            </a:r>
            <a:r>
              <a:rPr lang="en-US" sz="3600" dirty="0" err="1"/>
              <a:t>nhớ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. Ai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1 </a:t>
            </a:r>
            <a:r>
              <a:rPr lang="en-US" sz="3600" err="1"/>
              <a:t>phần</a:t>
            </a:r>
            <a:r>
              <a:rPr lang="en-US" sz="3600"/>
              <a:t> quà. </a:t>
            </a:r>
            <a:r>
              <a:rPr lang="en-US" sz="3600" dirty="0" err="1"/>
              <a:t>Chúc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quà</a:t>
            </a:r>
            <a:r>
              <a:rPr lang="en-US" sz="3600" dirty="0"/>
              <a:t> </a:t>
            </a:r>
            <a:r>
              <a:rPr lang="en-US" sz="3600" dirty="0" err="1"/>
              <a:t>nhé</a:t>
            </a:r>
            <a:r>
              <a:rPr lang="en-US" sz="3600" dirty="0"/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20949" y="5278908"/>
            <a:ext cx="11146332" cy="10876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Lưu</a:t>
            </a:r>
            <a:r>
              <a:rPr lang="en-US" sz="3200" dirty="0">
                <a:solidFill>
                  <a:srgbClr val="FF0000"/>
                </a:solidFill>
              </a:rPr>
              <a:t> ý: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em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nghe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xem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15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IỆT Đ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90" y="-23150"/>
            <a:ext cx="121872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990" y="596350"/>
            <a:ext cx="38524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1. NHIỆT ĐỘ</a:t>
            </a:r>
          </a:p>
        </p:txBody>
      </p:sp>
    </p:spTree>
    <p:extLst>
      <p:ext uri="{BB962C8B-B14F-4D97-AF65-F5344CB8AC3E}">
        <p14:creationId xmlns:p14="http://schemas.microsoft.com/office/powerpoint/2010/main" val="24471650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392556" y="2598837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29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392556" y="458558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C. </a:t>
            </a:r>
            <a:r>
              <a:rPr lang="en-US" sz="3600" kern="1200" dirty="0" err="1"/>
              <a:t>Cả</a:t>
            </a:r>
            <a:r>
              <a:rPr lang="en-US" sz="3600" kern="1200" dirty="0"/>
              <a:t> A </a:t>
            </a:r>
            <a:r>
              <a:rPr lang="en-US" sz="3600" kern="1200" dirty="0" err="1"/>
              <a:t>và</a:t>
            </a:r>
            <a:r>
              <a:rPr lang="en-US" sz="3600" kern="1200" dirty="0"/>
              <a:t> B </a:t>
            </a:r>
            <a:r>
              <a:rPr lang="en-US" sz="3600" kern="1200" dirty="0" err="1"/>
              <a:t>đều</a:t>
            </a:r>
            <a:r>
              <a:rPr lang="en-US" sz="3600" kern="1200" dirty="0"/>
              <a:t> </a:t>
            </a:r>
            <a:r>
              <a:rPr lang="en-US" sz="3600" kern="1200" dirty="0" err="1"/>
              <a:t>đúng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3614059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34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918391"/>
            <a:ext cx="9071221" cy="560974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1: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Nhiệt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trên</a:t>
            </a:r>
            <a:r>
              <a:rPr lang="en-US" sz="3600" dirty="0">
                <a:solidFill>
                  <a:schemeClr val="tx1"/>
                </a:solidFill>
              </a:rPr>
              <a:t> 0</a:t>
            </a:r>
            <a:r>
              <a:rPr lang="en-US" sz="3600" baseline="30000" dirty="0">
                <a:solidFill>
                  <a:schemeClr val="tx1"/>
                </a:solidFill>
              </a:rPr>
              <a:t>0</a:t>
            </a:r>
            <a:r>
              <a:rPr lang="en-US" sz="3600" dirty="0">
                <a:solidFill>
                  <a:schemeClr val="tx1"/>
                </a:solidFill>
              </a:rPr>
              <a:t>C </a:t>
            </a:r>
            <a:r>
              <a:rPr lang="en-US" sz="3600" dirty="0" err="1">
                <a:solidFill>
                  <a:schemeClr val="tx1"/>
                </a:solidFill>
              </a:rPr>
              <a:t>trong</a:t>
            </a:r>
            <a:r>
              <a:rPr lang="en-US" sz="3600" dirty="0">
                <a:solidFill>
                  <a:schemeClr val="tx1"/>
                </a:solidFill>
              </a:rPr>
              <a:t> video </a:t>
            </a:r>
            <a:r>
              <a:rPr lang="en-US" sz="3600" dirty="0" err="1">
                <a:solidFill>
                  <a:schemeClr val="tx1"/>
                </a:solidFill>
              </a:rPr>
              <a:t>trên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14" y="2435979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3443297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095" y="4394541"/>
            <a:ext cx="1024676" cy="102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E9953-68F5-481F-99C9-EC4D697DA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44" y="1746946"/>
            <a:ext cx="2590800" cy="40589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67995-70F3-4C70-8430-1E3B05BCE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831" y="1746945"/>
            <a:ext cx="2438400" cy="363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1209698" y="2642312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A. 5</a:t>
            </a:r>
            <a:r>
              <a:rPr lang="en-US" sz="3600" kern="1200" baseline="30000" dirty="0"/>
              <a:t>0</a:t>
            </a:r>
            <a:r>
              <a:rPr lang="en-US" sz="3600" kern="1200" dirty="0"/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1209698" y="367025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-</a:t>
            </a:r>
            <a:r>
              <a:rPr lang="en-US" sz="3600" dirty="0"/>
              <a:t> 5</a:t>
            </a:r>
            <a:r>
              <a:rPr lang="en-US" sz="3600" baseline="30000" dirty="0"/>
              <a:t>0</a:t>
            </a:r>
            <a:r>
              <a:rPr lang="en-US" sz="3600" dirty="0"/>
              <a:t>C</a:t>
            </a:r>
            <a:r>
              <a:rPr lang="en-US" sz="3600" kern="1200" dirty="0"/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1113651" y="4683409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</a:t>
            </a:r>
            <a:r>
              <a:rPr lang="en-US" sz="3600" dirty="0"/>
              <a:t>-4</a:t>
            </a:r>
            <a:r>
              <a:rPr lang="en-US" sz="3600" baseline="30000" dirty="0"/>
              <a:t>0</a:t>
            </a:r>
            <a:r>
              <a:rPr lang="en-US" sz="3600" dirty="0"/>
              <a:t>C.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1186547" y="1026505"/>
            <a:ext cx="9256416" cy="595506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2: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Nhiệt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dưới</a:t>
            </a:r>
            <a:r>
              <a:rPr lang="en-US" sz="3600" dirty="0">
                <a:solidFill>
                  <a:schemeClr val="tx1"/>
                </a:solidFill>
              </a:rPr>
              <a:t> 0</a:t>
            </a:r>
            <a:r>
              <a:rPr lang="en-US" sz="3600" baseline="30000" dirty="0">
                <a:solidFill>
                  <a:schemeClr val="tx1"/>
                </a:solidFill>
              </a:rPr>
              <a:t>0</a:t>
            </a:r>
            <a:r>
              <a:rPr lang="en-US" sz="3600" dirty="0">
                <a:solidFill>
                  <a:schemeClr val="tx1"/>
                </a:solidFill>
              </a:rPr>
              <a:t>C </a:t>
            </a:r>
            <a:r>
              <a:rPr lang="en-US" sz="3600" dirty="0" err="1">
                <a:solidFill>
                  <a:schemeClr val="tx1"/>
                </a:solidFill>
              </a:rPr>
              <a:t>trong</a:t>
            </a:r>
            <a:r>
              <a:rPr lang="en-US" sz="3600" dirty="0">
                <a:solidFill>
                  <a:schemeClr val="tx1"/>
                </a:solidFill>
              </a:rPr>
              <a:t> video </a:t>
            </a:r>
            <a:r>
              <a:rPr lang="en-US" sz="3600" dirty="0" err="1">
                <a:solidFill>
                  <a:schemeClr val="tx1"/>
                </a:solidFill>
              </a:rPr>
              <a:t>trên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913" y="2556194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25" y="4574651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755" y="3497898"/>
            <a:ext cx="1024676" cy="1024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4CFE5-65C2-4D5C-8051-C37BE001C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346" y="1850140"/>
            <a:ext cx="3471656" cy="412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6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31159436-DCD4-4194-A5DB-E118A689D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675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402712" y="4823822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C</a:t>
            </a:r>
            <a:r>
              <a:rPr lang="en-US" sz="3600" kern="1200" dirty="0"/>
              <a:t>. 1234m.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407781" y="2463456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dirty="0"/>
              <a:t>A</a:t>
            </a:r>
            <a:r>
              <a:rPr lang="en-US" sz="3600" kern="1200" dirty="0"/>
              <a:t>. 150m.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3625005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kern="1200" dirty="0"/>
              <a:t>B. </a:t>
            </a:r>
            <a:r>
              <a:rPr lang="en-US" sz="3600" dirty="0"/>
              <a:t>250m.</a:t>
            </a:r>
            <a:endParaRPr lang="en-US" sz="36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295422" y="925031"/>
            <a:ext cx="1153550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1: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cao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trung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của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đỉnh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núi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trong</a:t>
            </a:r>
            <a:r>
              <a:rPr lang="en-US" sz="3600" dirty="0">
                <a:solidFill>
                  <a:schemeClr val="tx1"/>
                </a:solidFill>
              </a:rPr>
              <a:t> video </a:t>
            </a:r>
            <a:r>
              <a:rPr lang="en-US" sz="3600" dirty="0" err="1">
                <a:solidFill>
                  <a:schemeClr val="tx1"/>
                </a:solidFill>
              </a:rPr>
              <a:t>trên</a:t>
            </a:r>
            <a:r>
              <a:rPr lang="en-US" sz="3600" dirty="0">
                <a:solidFill>
                  <a:schemeClr val="tx1"/>
                </a:solidFill>
              </a:rPr>
              <a:t>  </a:t>
            </a:r>
            <a:r>
              <a:rPr lang="en-US" sz="3600" dirty="0" err="1">
                <a:solidFill>
                  <a:schemeClr val="tx1"/>
                </a:solidFill>
              </a:rPr>
              <a:t>cao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mực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nước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biển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70" y="4660964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3454243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39" y="2228199"/>
            <a:ext cx="1024676" cy="10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001173" y="3155074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/>
              <a:t>A. SAI.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001173" y="4776276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dirty="0"/>
              <a:t>B</a:t>
            </a:r>
            <a:r>
              <a:rPr lang="en-US" sz="4400" kern="1200" dirty="0"/>
              <a:t>. </a:t>
            </a:r>
            <a:r>
              <a:rPr lang="en-US" sz="4400" dirty="0"/>
              <a:t>ĐÚNG.</a:t>
            </a:r>
            <a:endParaRPr lang="en-US" sz="4400" kern="1200" dirty="0"/>
          </a:p>
        </p:txBody>
      </p:sp>
      <p:sp>
        <p:nvSpPr>
          <p:cNvPr id="6" name="Snip Diagonal Corner Rectangle 5"/>
          <p:cNvSpPr/>
          <p:nvPr/>
        </p:nvSpPr>
        <p:spPr>
          <a:xfrm>
            <a:off x="460375" y="1392174"/>
            <a:ext cx="11392101" cy="1168300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2: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Số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nguyên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âm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trong</a:t>
            </a:r>
            <a:r>
              <a:rPr lang="en-US" sz="3600" dirty="0">
                <a:solidFill>
                  <a:schemeClr val="tx1"/>
                </a:solidFill>
              </a:rPr>
              <a:t> video 2 </a:t>
            </a:r>
            <a:r>
              <a:rPr lang="en-US" sz="3600" dirty="0" err="1">
                <a:solidFill>
                  <a:schemeClr val="tx1"/>
                </a:solidFill>
              </a:rPr>
              <a:t>dùng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để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biểu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thị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độ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cao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trung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thấp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hơn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mực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nước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biển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đúng</a:t>
            </a:r>
            <a:r>
              <a:rPr lang="en-US" sz="3600" dirty="0">
                <a:solidFill>
                  <a:schemeClr val="tx1"/>
                </a:solidFill>
              </a:rPr>
              <a:t> hay </a:t>
            </a:r>
            <a:r>
              <a:rPr lang="en-US" sz="3600" dirty="0" err="1">
                <a:solidFill>
                  <a:schemeClr val="tx1"/>
                </a:solidFill>
              </a:rPr>
              <a:t>sai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88" y="2956291"/>
            <a:ext cx="887518" cy="134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30" y="4365217"/>
            <a:ext cx="1024676" cy="15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1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1794" y="1593520"/>
            <a:ext cx="99036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CÁC EM THEO DÕI CÁC BỨC TRANH DƯỚI ĐÂY VÀ ĐỌC NHIỆT ĐỘ, ĐỘ CAO… CÓ TRONG HÌNH NHÉ.</a:t>
            </a:r>
          </a:p>
        </p:txBody>
      </p:sp>
    </p:spTree>
    <p:extLst>
      <p:ext uri="{BB962C8B-B14F-4D97-AF65-F5344CB8AC3E}">
        <p14:creationId xmlns:p14="http://schemas.microsoft.com/office/powerpoint/2010/main" val="316608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431514" y="5943600"/>
            <a:ext cx="58638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8000" dirty="0" err="1">
                <a:solidFill>
                  <a:srgbClr val="6600FF"/>
                </a:solidFill>
              </a:rPr>
              <a:t>Pari</a:t>
            </a:r>
            <a:r>
              <a:rPr lang="en-US" sz="8000" dirty="0">
                <a:solidFill>
                  <a:srgbClr val="6600FF"/>
                </a:solidFill>
              </a:rPr>
              <a:t> </a:t>
            </a:r>
            <a:r>
              <a:rPr lang="en-US" sz="8000" b="1" dirty="0">
                <a:solidFill>
                  <a:srgbClr val="0033CC"/>
                </a:solidFill>
              </a:rPr>
              <a:t>0</a:t>
            </a:r>
            <a:r>
              <a:rPr lang="en-US" sz="8000" b="1" baseline="30000" dirty="0">
                <a:solidFill>
                  <a:srgbClr val="0033CC"/>
                </a:solidFill>
              </a:rPr>
              <a:t>0</a:t>
            </a:r>
            <a:r>
              <a:rPr lang="en-US" sz="80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080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415212"/>
            <a:ext cx="10668000" cy="6411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202 </a:t>
            </a:r>
            <a:r>
              <a:rPr lang="en-US" sz="3733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733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733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ông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năm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220.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lập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ta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coi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dương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bí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ẩn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Trái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hữu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987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8136295" y="1345054"/>
            <a:ext cx="3947676" cy="61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48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8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8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4800" b="1" baseline="30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6188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03"/>
            <a:ext cx="12191999" cy="68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7249886" y="1050093"/>
            <a:ext cx="4645029" cy="67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err="1">
                <a:solidFill>
                  <a:srgbClr val="6600FF"/>
                </a:solidFill>
              </a:rPr>
              <a:t>Mát-xcơ-va</a:t>
            </a:r>
            <a:r>
              <a:rPr lang="en-US" dirty="0">
                <a:solidFill>
                  <a:srgbClr val="6600FF"/>
                </a:solidFill>
              </a:rPr>
              <a:t> </a:t>
            </a:r>
            <a:r>
              <a:rPr lang="en-US" b="1" dirty="0">
                <a:solidFill>
                  <a:srgbClr val="FF3300"/>
                </a:solidFill>
              </a:rPr>
              <a:t>-7</a:t>
            </a:r>
            <a:r>
              <a:rPr lang="en-US" b="1" baseline="30000" dirty="0">
                <a:solidFill>
                  <a:srgbClr val="0033CC"/>
                </a:solidFill>
              </a:rPr>
              <a:t>0</a:t>
            </a:r>
            <a:r>
              <a:rPr lang="en-US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1865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177282" y="5627389"/>
            <a:ext cx="427398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5400" dirty="0" err="1">
                <a:solidFill>
                  <a:srgbClr val="6600FF"/>
                </a:solidFill>
              </a:rPr>
              <a:t>Hà</a:t>
            </a:r>
            <a:r>
              <a:rPr lang="en-US" sz="5400" dirty="0">
                <a:solidFill>
                  <a:srgbClr val="6600FF"/>
                </a:solidFill>
              </a:rPr>
              <a:t> </a:t>
            </a:r>
            <a:r>
              <a:rPr lang="en-US" sz="5400" dirty="0" err="1">
                <a:solidFill>
                  <a:srgbClr val="6600FF"/>
                </a:solidFill>
              </a:rPr>
              <a:t>nội</a:t>
            </a:r>
            <a:r>
              <a:rPr lang="en-US" sz="5400" dirty="0">
                <a:solidFill>
                  <a:srgbClr val="6600FF"/>
                </a:solidFill>
              </a:rPr>
              <a:t> </a:t>
            </a:r>
            <a:r>
              <a:rPr lang="en-US" sz="5400" b="1" dirty="0">
                <a:solidFill>
                  <a:srgbClr val="0033CC"/>
                </a:solidFill>
              </a:rPr>
              <a:t>18</a:t>
            </a:r>
            <a:r>
              <a:rPr lang="en-US" sz="5400" b="1" baseline="30000" dirty="0">
                <a:solidFill>
                  <a:srgbClr val="0033CC"/>
                </a:solidFill>
              </a:rPr>
              <a:t>0</a:t>
            </a:r>
            <a:r>
              <a:rPr lang="en-US" sz="5400" b="1" dirty="0">
                <a:solidFill>
                  <a:srgbClr val="0033CC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115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185" y="2105561"/>
            <a:ext cx="1137370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1</a:t>
            </a:r>
            <a:r>
              <a:rPr lang="vi-VN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vi-VN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Viết ba số nguyên dương và ba số nguyên âm?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Hãy đọc các số mà em đã viết?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AA0DD-1A3F-4166-9A95-10FDBA87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922" y="1861073"/>
            <a:ext cx="9060024" cy="4651693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67" y="875082"/>
            <a:ext cx="65740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nào thì người ta dùng số âm?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1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990601"/>
            <a:ext cx="94107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646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6613" y="90241"/>
            <a:ext cx="12192000" cy="2546252"/>
          </a:xfrm>
          <a:prstGeom prst="roundRect">
            <a:avLst/>
          </a:prstGeom>
          <a:solidFill>
            <a:schemeClr val="accent6">
              <a:lumMod val="75000"/>
              <a:alpha val="0"/>
            </a:schemeClr>
          </a:solidFill>
          <a:ln w="57150"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C00000"/>
                </a:solidFill>
              </a:rPr>
              <a:t>SAU ĐÂY LÀ MỘT ĐOẠN VIDEO VỀ </a:t>
            </a:r>
            <a:r>
              <a:rPr lang="vi-VN" sz="3600" dirty="0">
                <a:solidFill>
                  <a:srgbClr val="C00000"/>
                </a:solidFill>
              </a:rPr>
              <a:t>Phan Xi Păng hay còn gọi Fansipan là ngọn núi cao nhất của bán đảo Đông Dương (3.143 m), nằm ở trung tâm dãy Hoàng Liên Sơn. Cách</a:t>
            </a:r>
            <a:r>
              <a:rPr lang="vi-VN" sz="3600" dirty="0">
                <a:solidFill>
                  <a:srgbClr val="FFFF00"/>
                </a:solidFill>
              </a:rPr>
              <a:t> </a:t>
            </a:r>
            <a:r>
              <a:rPr lang="vi-VN" sz="3600" dirty="0">
                <a:solidFill>
                  <a:srgbClr val="FF0000"/>
                </a:solidFill>
                <a:hlinkClick r:id="rId3" tooltip="Thị trấn Sapa"/>
              </a:rPr>
              <a:t>thị trấn Sapa</a:t>
            </a:r>
            <a:r>
              <a:rPr lang="vi-VN" sz="3600" dirty="0">
                <a:solidFill>
                  <a:srgbClr val="FF0000"/>
                </a:solidFill>
              </a:rPr>
              <a:t> </a:t>
            </a:r>
            <a:r>
              <a:rPr lang="vi-VN" sz="3600" dirty="0">
                <a:solidFill>
                  <a:srgbClr val="C00000"/>
                </a:solidFill>
              </a:rPr>
              <a:t>9 km về phía Tây Nam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của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Việt</a:t>
            </a:r>
            <a:r>
              <a:rPr lang="en-US" sz="3600" dirty="0">
                <a:solidFill>
                  <a:srgbClr val="C00000"/>
                </a:solidFill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59645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AN XI PĂNG P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4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9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399" y="1352317"/>
            <a:ext cx="11094099" cy="1856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, Nam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hóm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hỉnh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: “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mười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nghìn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”.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3733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am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733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308329"/>
            <a:ext cx="98552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latin typeface="Arial" pitchFamily="34" charset="0"/>
                <a:cs typeface="Arial" pitchFamily="34" charset="0"/>
              </a:rPr>
              <a:t>      Nam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mình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mười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err="1">
                <a:latin typeface="Arial" pitchFamily="34" charset="0"/>
                <a:cs typeface="Arial" pitchFamily="34" charset="0"/>
              </a:rPr>
              <a:t>nghìn</a:t>
            </a:r>
            <a:r>
              <a:rPr lang="en-US" sz="3733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3733">
                <a:latin typeface="Arial" pitchFamily="34" charset="0"/>
                <a:cs typeface="Arial" pitchFamily="34" charset="0"/>
              </a:rPr>
              <a:t>nghĩa </a:t>
            </a:r>
            <a:r>
              <a:rPr lang="en-US" sz="3733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733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3733">
                <a:latin typeface="Arial" pitchFamily="34" charset="0"/>
                <a:cs typeface="Arial" pitchFamily="34" charset="0"/>
              </a:rPr>
              <a:t>am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nợ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mười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nghìn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14400" y="3500537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117600" y="3602137"/>
            <a:ext cx="508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52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DB97-54B4-A80B-6C03-3F7CA1569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33" y="2445852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b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3 phút</a:t>
            </a:r>
            <a:endParaRPr lang="vi-VN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899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1101532" y="3702049"/>
            <a:ext cx="9677400" cy="2667000"/>
          </a:xfrm>
          <a:prstGeom prst="wedge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3.1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3.2,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 hay 10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“-”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đằng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đời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733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2235200" y="3619500"/>
            <a:ext cx="9448800" cy="2260600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3.1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3.2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1"/>
            <a:ext cx="3759200" cy="343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82" y="121299"/>
            <a:ext cx="5504227" cy="349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50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685801"/>
            <a:ext cx="10566400" cy="5016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733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</a:t>
            </a:r>
            <a:r>
              <a:rPr lang="nl-NL" sz="3733">
                <a:latin typeface="Times New Roman" panose="02020603050405020304" pitchFamily="18" charset="0"/>
                <a:cs typeface="Times New Roman" panose="02020603050405020304" pitchFamily="18" charset="0"/>
              </a:rPr>
              <a:t>(Bài 3.2 SGK trang 61)</a:t>
            </a:r>
          </a:p>
          <a:p>
            <a:r>
              <a:rPr lang="nl-NL" sz="3733">
                <a:latin typeface="Times New Roman" panose="02020603050405020304" pitchFamily="18" charset="0"/>
                <a:cs typeface="Times New Roman" panose="02020603050405020304" pitchFamily="18" charset="0"/>
              </a:rPr>
              <a:t>Hãy sử dụng số nguyên âm dể diễn tả lại ý nghĩa của các câu sau đây</a:t>
            </a:r>
            <a:endParaRPr lang="en-US" sz="3733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467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l-NL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Độ sâu trung bình của vịnh Thái Lan khoảng 45m và độ sâu lớn nhất là 80m dưới mực nước biển.</a:t>
            </a:r>
            <a:endParaRPr lang="en-US" sz="34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Mùa đông ở Siberia (Nga) dài và khắc nghiệt, với nhiệt độ trung bình tháng 1 là 25</a:t>
            </a:r>
            <a:r>
              <a:rPr lang="nl-NL" sz="3467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nl-NL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dưới 0</a:t>
            </a:r>
            <a:r>
              <a:rPr lang="nl-NL" sz="3467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nl-NL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en-US" sz="34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Năm 2012, núi lửa Harve (Bắc New Zealand) phun ra cột tro từ độ sâu 700m dưới mực nước biển.</a:t>
            </a:r>
            <a:endParaRPr lang="en-US" sz="34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542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2286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1200" y="281973"/>
            <a:ext cx="8151715" cy="583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2 </a:t>
            </a:r>
          </a:p>
          <a:p>
            <a:pPr algn="ctr"/>
            <a:r>
              <a:rPr lang="en-US" sz="3733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(Vận dụng 1 SGKtrang 59)</a:t>
            </a:r>
            <a:endParaRPr lang="en-US" sz="3733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733" dirty="0" err="1">
                <a:latin typeface="Arial" pitchFamily="34" charset="0"/>
                <a:cs typeface="Arial" pitchFamily="34" charset="0"/>
              </a:rPr>
              <a:t>Ông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M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tin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nhắn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ngân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dung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:</a:t>
            </a:r>
          </a:p>
          <a:p>
            <a:pPr lvl="0"/>
            <a:r>
              <a:rPr lang="en-US" sz="3733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Tài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khoản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…010.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tiền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+160 000…”</a:t>
            </a:r>
          </a:p>
          <a:p>
            <a:pPr lvl="0"/>
            <a:r>
              <a:rPr lang="en-US" sz="3733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Tài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khoản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…010.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tiền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dịch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-4 000 000…”</a:t>
            </a:r>
          </a:p>
          <a:p>
            <a:r>
              <a:rPr lang="en-US" sz="3733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giải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thích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dương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mỗi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tin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nhắn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915" y="495301"/>
            <a:ext cx="330536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975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0425" y="685800"/>
            <a:ext cx="11262048" cy="5791200"/>
          </a:xfrm>
          <a:prstGeom prst="snip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1176694" y="1547327"/>
            <a:ext cx="10337282" cy="4113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733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 giải: Bài 1</a:t>
            </a:r>
          </a:p>
          <a:p>
            <a:r>
              <a:rPr lang="nl-NL" sz="3733">
                <a:latin typeface="Arial" pitchFamily="34" charset="0"/>
                <a:cs typeface="Arial" pitchFamily="34" charset="0"/>
              </a:rPr>
              <a:t>a</a:t>
            </a:r>
            <a:r>
              <a:rPr lang="nl-NL" sz="3733" dirty="0">
                <a:latin typeface="Arial" pitchFamily="34" charset="0"/>
                <a:cs typeface="Arial" pitchFamily="34" charset="0"/>
              </a:rPr>
              <a:t>) Độ cao trung bình của vịnh Thái Lan là -45m và độ cao thấp nhất là -80m.</a:t>
            </a:r>
            <a:endParaRPr lang="en-US" sz="3733" dirty="0">
              <a:latin typeface="Arial" pitchFamily="34" charset="0"/>
              <a:cs typeface="Arial" pitchFamily="34" charset="0"/>
            </a:endParaRPr>
          </a:p>
          <a:p>
            <a:r>
              <a:rPr lang="nl-NL" sz="3733" dirty="0">
                <a:latin typeface="Arial" pitchFamily="34" charset="0"/>
                <a:cs typeface="Arial" pitchFamily="34" charset="0"/>
              </a:rPr>
              <a:t>b) Mùa đông ở Siberia (Nga) dài và khắc nghiệt, với nhiệt độ trung bình tháng 1 là -25</a:t>
            </a:r>
            <a:r>
              <a:rPr lang="nl-NL" sz="3733" baseline="30000" dirty="0">
                <a:latin typeface="Arial" pitchFamily="34" charset="0"/>
                <a:cs typeface="Arial" pitchFamily="34" charset="0"/>
              </a:rPr>
              <a:t>0</a:t>
            </a:r>
            <a:r>
              <a:rPr lang="nl-NL" sz="3733" dirty="0">
                <a:latin typeface="Arial" pitchFamily="34" charset="0"/>
                <a:cs typeface="Arial" pitchFamily="34" charset="0"/>
              </a:rPr>
              <a:t>C.</a:t>
            </a:r>
            <a:endParaRPr lang="en-US" sz="3733" dirty="0">
              <a:latin typeface="Arial" pitchFamily="34" charset="0"/>
              <a:cs typeface="Arial" pitchFamily="34" charset="0"/>
            </a:endParaRPr>
          </a:p>
          <a:p>
            <a:r>
              <a:rPr lang="nl-NL" sz="3733" dirty="0">
                <a:latin typeface="Arial" pitchFamily="34" charset="0"/>
                <a:cs typeface="Arial" pitchFamily="34" charset="0"/>
              </a:rPr>
              <a:t>c) Năm 2012, núi lửa Harve (Bắc New Zealand) phun ra cột tro từ độ cao -700m.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88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Snip and Round Single Corner Rectangle 1"/>
          <p:cNvSpPr/>
          <p:nvPr/>
        </p:nvSpPr>
        <p:spPr>
          <a:xfrm>
            <a:off x="1085461" y="1231123"/>
            <a:ext cx="10021078" cy="3962400"/>
          </a:xfrm>
          <a:prstGeom prst="snip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733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Lời giải: Bài</a:t>
            </a:r>
            <a:r>
              <a:rPr lang="vi-VN" sz="3733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nl-NL" sz="3733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indent="-742950">
              <a:buAutoNum type="arabicPeriod"/>
            </a:pPr>
            <a:r>
              <a:rPr lang="en-US" sz="3733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“Số tiền giao dịch +160 000” nghĩa là</a:t>
            </a:r>
            <a:endParaRPr lang="vi-VN" sz="3733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vi-VN" sz="4000" b="0" i="0">
                <a:solidFill>
                  <a:srgbClr val="FF0000"/>
                </a:solidFill>
                <a:effectLst/>
                <a:latin typeface="OpenSans"/>
              </a:rPr>
              <a:t>tài khoản của ông được cộng thêm  </a:t>
            </a:r>
            <a:r>
              <a:rPr lang="en-US" sz="3733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160 000.</a:t>
            </a:r>
          </a:p>
          <a:p>
            <a:r>
              <a:rPr lang="en-US" sz="3733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“</a:t>
            </a:r>
            <a:r>
              <a:rPr lang="en-US" sz="3733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-4 000 000…” </a:t>
            </a:r>
            <a:r>
              <a:rPr lang="en-US" sz="3733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733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3733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vi-VN" sz="4000" b="0" i="0">
                <a:solidFill>
                  <a:srgbClr val="FF0000"/>
                </a:solidFill>
                <a:effectLst/>
                <a:latin typeface="OpenSans"/>
              </a:rPr>
              <a:t>tài khoản của ông bị trừ  </a:t>
            </a:r>
            <a:r>
              <a:rPr lang="en-US" sz="3733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000 000.</a:t>
            </a:r>
          </a:p>
        </p:txBody>
      </p:sp>
    </p:spTree>
    <p:extLst>
      <p:ext uri="{BB962C8B-B14F-4D97-AF65-F5344CB8AC3E}">
        <p14:creationId xmlns:p14="http://schemas.microsoft.com/office/powerpoint/2010/main" val="2612412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354E7B91-209C-B7D4-F68C-D194D260A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66" y="1456597"/>
            <a:ext cx="1133836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vi-VN" sz="3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toán vận dụng: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sử dụng số nguyên âm để diễn tả lại ý nghĩa các câu sau:</a:t>
            </a:r>
            <a:endParaRPr lang="vi-VN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vi-VN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a) Kỉ lục thế giới về môn lặn là 318</a:t>
            </a:r>
            <a:r>
              <a:rPr lang="en-US" altLang="vi-VN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dưới mực nước biển.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vi-VN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Nhiệt độ thấp nhất ghi nhận tại thủ đô Canberra của Úc là</a:t>
            </a:r>
            <a:r>
              <a:rPr lang="nl-NL" altLang="vi-VN" sz="320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10</a:t>
            </a:r>
            <a:r>
              <a:rPr lang="nl-NL" sz="3200" baseline="30000">
                <a:latin typeface="Arial" pitchFamily="34" charset="0"/>
                <a:cs typeface="Arial" pitchFamily="34" charset="0"/>
              </a:rPr>
              <a:t>0</a:t>
            </a:r>
            <a:r>
              <a:rPr lang="nl-NL" sz="3200">
                <a:latin typeface="Arial" pitchFamily="34" charset="0"/>
                <a:cs typeface="Arial" pitchFamily="34" charset="0"/>
              </a:rPr>
              <a:t>C</a:t>
            </a:r>
            <a:r>
              <a:rPr lang="en-US" altLang="vi-VN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aseline="30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 </a:t>
            </a:r>
            <a:r>
              <a:rPr lang="nl-NL" altLang="vi-VN" sz="320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0</a:t>
            </a:r>
            <a:r>
              <a:rPr lang="nl-NL" sz="3200" baseline="30000">
                <a:latin typeface="Arial" pitchFamily="34" charset="0"/>
                <a:cs typeface="Arial" pitchFamily="34" charset="0"/>
              </a:rPr>
              <a:t>0</a:t>
            </a:r>
            <a:r>
              <a:rPr lang="nl-NL" sz="3200">
                <a:latin typeface="Arial" pitchFamily="34" charset="0"/>
                <a:cs typeface="Arial" pitchFamily="34" charset="0"/>
              </a:rPr>
              <a:t>C</a:t>
            </a:r>
            <a:endParaRPr lang="en-US" altLang="vi-VN" sz="320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113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3175000" y="990600"/>
            <a:ext cx="5486400" cy="812800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3733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2444115"/>
            <a:ext cx="9991898" cy="296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3733" dirty="0">
                <a:latin typeface="Arial" pitchFamily="34" charset="0"/>
                <a:cs typeface="Arial" pitchFamily="34" charset="0"/>
              </a:rPr>
              <a:t>- Ôn tập lại kiến thức về số nguyên, cách đọc số nguyên âm, số nguyên dương.</a:t>
            </a:r>
            <a:endParaRPr lang="en-US" sz="3733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nl-NL" sz="3733" dirty="0">
                <a:latin typeface="Arial" pitchFamily="34" charset="0"/>
                <a:cs typeface="Arial" pitchFamily="34" charset="0"/>
              </a:rPr>
              <a:t>- Đọc trước phần 2: Thứ tự trong tập hợp số nguyên.</a:t>
            </a:r>
            <a:endParaRPr lang="en-US" sz="3733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nl-NL" sz="3733" dirty="0">
                <a:latin typeface="Arial" pitchFamily="34" charset="0"/>
                <a:cs typeface="Arial" pitchFamily="34" charset="0"/>
              </a:rPr>
              <a:t>- Làm bài tập 3.1</a:t>
            </a:r>
            <a:r>
              <a:rPr lang="nl-NL" sz="3733">
                <a:latin typeface="Arial" pitchFamily="34" charset="0"/>
                <a:cs typeface="Arial" pitchFamily="34" charset="0"/>
              </a:rPr>
              <a:t>; 3.3/</a:t>
            </a:r>
            <a:r>
              <a:rPr lang="nl-NL" sz="3733" dirty="0">
                <a:latin typeface="Arial" pitchFamily="34" charset="0"/>
                <a:cs typeface="Arial" pitchFamily="34" charset="0"/>
              </a:rPr>
              <a:t>SBT/</a:t>
            </a:r>
            <a:r>
              <a:rPr lang="nl-NL" sz="3733">
                <a:latin typeface="Arial" pitchFamily="34" charset="0"/>
                <a:cs typeface="Arial" pitchFamily="34" charset="0"/>
              </a:rPr>
              <a:t>48. (SGK trang 61)</a:t>
            </a:r>
            <a:endParaRPr lang="en-US" sz="3733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5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-1616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733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37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3.1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733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733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nhiệt</a:t>
            </a:r>
            <a:r>
              <a:rPr lang="en-US" sz="3733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kế</a:t>
            </a:r>
            <a:r>
              <a:rPr lang="en-US" sz="3733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733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3733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733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733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733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C?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30" y="1226975"/>
            <a:ext cx="8229600" cy="440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29855" y="5054600"/>
            <a:ext cx="8331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latin typeface="Arial" pitchFamily="34" charset="0"/>
                <a:cs typeface="Arial" pitchFamily="34" charset="0"/>
              </a:rPr>
              <a:t>Nhiệt kế </a:t>
            </a:r>
            <a:r>
              <a:rPr lang="nl-NL" sz="2400">
                <a:latin typeface="Arial" pitchFamily="34" charset="0"/>
                <a:cs typeface="Arial" pitchFamily="34" charset="0"/>
              </a:rPr>
              <a:t>1: -8</a:t>
            </a:r>
            <a:r>
              <a:rPr lang="nl-NL" sz="2400" baseline="30000">
                <a:latin typeface="Arial" pitchFamily="34" charset="0"/>
                <a:cs typeface="Arial" pitchFamily="34" charset="0"/>
              </a:rPr>
              <a:t>0</a:t>
            </a:r>
            <a:r>
              <a:rPr lang="nl-NL" sz="2400">
                <a:latin typeface="Arial" pitchFamily="34" charset="0"/>
                <a:cs typeface="Arial" pitchFamily="34" charset="0"/>
              </a:rPr>
              <a:t>C</a:t>
            </a:r>
            <a:endParaRPr lang="nl-NL" sz="2400" dirty="0">
              <a:latin typeface="Arial" pitchFamily="34" charset="0"/>
              <a:cs typeface="Arial" pitchFamily="34" charset="0"/>
            </a:endParaRPr>
          </a:p>
          <a:p>
            <a:r>
              <a:rPr lang="nl-NL" sz="2400" dirty="0">
                <a:latin typeface="Arial" pitchFamily="34" charset="0"/>
                <a:cs typeface="Arial" pitchFamily="34" charset="0"/>
              </a:rPr>
              <a:t>Nhiệt kế </a:t>
            </a:r>
            <a:r>
              <a:rPr lang="nl-NL" sz="2400">
                <a:latin typeface="Arial" pitchFamily="34" charset="0"/>
                <a:cs typeface="Arial" pitchFamily="34" charset="0"/>
              </a:rPr>
              <a:t>2: 31</a:t>
            </a:r>
            <a:r>
              <a:rPr lang="nl-NL" sz="2400" baseline="30000">
                <a:latin typeface="Arial" pitchFamily="34" charset="0"/>
                <a:cs typeface="Arial" pitchFamily="34" charset="0"/>
              </a:rPr>
              <a:t>0</a:t>
            </a:r>
            <a:r>
              <a:rPr lang="nl-NL" sz="2400">
                <a:latin typeface="Arial" pitchFamily="34" charset="0"/>
                <a:cs typeface="Arial" pitchFamily="34" charset="0"/>
              </a:rPr>
              <a:t>C</a:t>
            </a:r>
            <a:endParaRPr lang="nl-NL" sz="2400" dirty="0">
              <a:latin typeface="Arial" pitchFamily="34" charset="0"/>
              <a:cs typeface="Arial" pitchFamily="34" charset="0"/>
            </a:endParaRPr>
          </a:p>
          <a:p>
            <a:r>
              <a:rPr lang="nl-NL" sz="2400" dirty="0">
                <a:latin typeface="Arial" pitchFamily="34" charset="0"/>
                <a:cs typeface="Arial" pitchFamily="34" charset="0"/>
              </a:rPr>
              <a:t>Nhiệt kế </a:t>
            </a:r>
            <a:r>
              <a:rPr lang="nl-NL" sz="2400">
                <a:latin typeface="Arial" pitchFamily="34" charset="0"/>
                <a:cs typeface="Arial" pitchFamily="34" charset="0"/>
              </a:rPr>
              <a:t>3: 0</a:t>
            </a:r>
            <a:r>
              <a:rPr lang="nl-NL" sz="2400" baseline="30000">
                <a:latin typeface="Arial" pitchFamily="34" charset="0"/>
                <a:cs typeface="Arial" pitchFamily="34" charset="0"/>
              </a:rPr>
              <a:t>0</a:t>
            </a:r>
            <a:r>
              <a:rPr lang="nl-NL" sz="2400">
                <a:latin typeface="Arial" pitchFamily="34" charset="0"/>
                <a:cs typeface="Arial" pitchFamily="34" charset="0"/>
              </a:rPr>
              <a:t>C</a:t>
            </a:r>
            <a:endParaRPr lang="nl-NL" sz="2400" dirty="0">
              <a:latin typeface="Arial" pitchFamily="34" charset="0"/>
              <a:cs typeface="Arial" pitchFamily="34" charset="0"/>
            </a:endParaRPr>
          </a:p>
          <a:p>
            <a:r>
              <a:rPr lang="nl-NL" sz="2400" dirty="0">
                <a:latin typeface="Arial" pitchFamily="34" charset="0"/>
                <a:cs typeface="Arial" pitchFamily="34" charset="0"/>
              </a:rPr>
              <a:t>Nhiệt kế 4</a:t>
            </a:r>
            <a:r>
              <a:rPr lang="nl-NL" sz="2400">
                <a:latin typeface="Arial" pitchFamily="34" charset="0"/>
                <a:cs typeface="Arial" pitchFamily="34" charset="0"/>
              </a:rPr>
              <a:t>: -22</a:t>
            </a:r>
            <a:r>
              <a:rPr lang="nl-NL" sz="2400" baseline="30000">
                <a:latin typeface="Arial" pitchFamily="34" charset="0"/>
                <a:cs typeface="Arial" pitchFamily="34" charset="0"/>
              </a:rPr>
              <a:t>0</a:t>
            </a:r>
            <a:r>
              <a:rPr lang="nl-NL" sz="2400">
                <a:latin typeface="Arial" pitchFamily="34" charset="0"/>
                <a:cs typeface="Arial" pitchFamily="34" charset="0"/>
              </a:rPr>
              <a:t>C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0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812800" y="1397000"/>
            <a:ext cx="10871200" cy="3352800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9" rIns="121917" bIns="60959" rtlCol="0" anchor="ctr"/>
          <a:lstStyle/>
          <a:p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3.3</a:t>
            </a: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3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):</a:t>
            </a:r>
          </a:p>
          <a:p>
            <a:pPr marL="685783" indent="-685783">
              <a:buAutoNum type="alphaLcParenR"/>
            </a:pP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bay ở 1000m,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nhiệt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ngoài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.</a:t>
            </a:r>
          </a:p>
          <a:p>
            <a:pPr marL="685783" indent="-685783">
              <a:buAutoNum type="alphaLcParenR"/>
            </a:pP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lặn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-2500m.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946400" y="3327401"/>
          <a:ext cx="1016000" cy="556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20560" imgH="228600" progId="Equation.DSMT4">
                  <p:embed/>
                </p:oleObj>
              </mc:Choice>
              <mc:Fallback>
                <p:oleObj name="Equation" r:id="rId3" imgW="520560" imgH="2286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6400" y="3327401"/>
                        <a:ext cx="1016000" cy="556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72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849FB-D473-59BE-4E28-E1043BCE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1273"/>
            <a:ext cx="10515600" cy="1861524"/>
          </a:xfrm>
        </p:spPr>
        <p:txBody>
          <a:bodyPr>
            <a:normAutofit fontScale="90000"/>
          </a:bodyPr>
          <a:lstStyle/>
          <a:p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>a) Khi máy bay ở độ cao 10 000m, nhiệt độ bên ngoài có thể xuống đến 50</a:t>
            </a:r>
            <a:r>
              <a:rPr lang="vi-VN" b="0" i="0" baseline="30000">
                <a:solidFill>
                  <a:srgbClr val="000000"/>
                </a:solidFill>
                <a:effectLst/>
                <a:latin typeface="OpenSans"/>
              </a:rPr>
              <a:t>o</a:t>
            </a: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> C dưới 0</a:t>
            </a:r>
            <a:r>
              <a:rPr lang="vi-VN" b="0" i="0" baseline="30000">
                <a:solidFill>
                  <a:srgbClr val="000000"/>
                </a:solidFill>
                <a:effectLst/>
                <a:latin typeface="OpenSans"/>
              </a:rPr>
              <a:t>o</a:t>
            </a: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> C</a:t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>
                <a:solidFill>
                  <a:srgbClr val="000000"/>
                </a:solidFill>
                <a:effectLst/>
                <a:latin typeface="OpenSans"/>
              </a:rPr>
              <a:t>b) Cá voi xanh có thể lặ n được độ sâu 2 500m dưới mực nước biển.</a:t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2520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0" name="Picture 2" descr="Chuyển khoản nhầm để chiếm đoạt tài sản - VietNamNet">
            <a:extLst>
              <a:ext uri="{FF2B5EF4-FFF2-40B4-BE49-F238E27FC236}">
                <a16:creationId xmlns:a16="http://schemas.microsoft.com/office/drawing/2014/main" id="{A0F9D079-7908-4E4E-8782-FACBDFA2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88962"/>
            <a:ext cx="5976730" cy="54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thanh lý hợp đồng vay tiền VPBank online - Tất toán trước hạn">
            <a:extLst>
              <a:ext uri="{FF2B5EF4-FFF2-40B4-BE49-F238E27FC236}">
                <a16:creationId xmlns:a16="http://schemas.microsoft.com/office/drawing/2014/main" id="{A0CADEF9-ECBB-48EA-9CDC-6B3BDBCC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88962"/>
            <a:ext cx="6095999" cy="54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8E69F-E31A-45C9-B5B5-B9D936D12BC8}"/>
              </a:ext>
            </a:extLst>
          </p:cNvPr>
          <p:cNvSpPr txBox="1"/>
          <p:nvPr/>
        </p:nvSpPr>
        <p:spPr>
          <a:xfrm>
            <a:off x="3632949" y="742631"/>
            <a:ext cx="492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MỘT SỐ HÌNH ẢNH KHÁC</a:t>
            </a:r>
          </a:p>
        </p:txBody>
      </p:sp>
    </p:spTree>
    <p:extLst>
      <p:ext uri="{BB962C8B-B14F-4D97-AF65-F5344CB8AC3E}">
        <p14:creationId xmlns:p14="http://schemas.microsoft.com/office/powerpoint/2010/main" val="172969068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2616200"/>
            <a:ext cx="11684000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29</a:t>
            </a:r>
          </a:p>
          <a:p>
            <a:pPr algn="ctr"/>
            <a:r>
              <a:rPr lang="en-US" sz="5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5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TẬP HỢP CÁC SỐ NGUYÊN</a:t>
            </a:r>
          </a:p>
          <a:p>
            <a:pPr algn="ctr"/>
            <a:r>
              <a:rPr lang="en-US" sz="5333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 </a:t>
            </a:r>
            <a:endParaRPr lang="en-US" sz="5333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1" y="1498600"/>
            <a:ext cx="115823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</a:t>
            </a:r>
            <a:r>
              <a:rPr lang="en-US" sz="5867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NGUYÊN</a:t>
            </a:r>
            <a:endParaRPr lang="en-US" sz="5867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3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47819" y="1157347"/>
            <a:ext cx="4082740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947819" y="2178412"/>
            <a:ext cx="586101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trừ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947819" y="3209897"/>
            <a:ext cx="346459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Quy</a:t>
            </a:r>
            <a:r>
              <a:rPr lang="en-US" sz="3200" dirty="0"/>
              <a:t> </a:t>
            </a:r>
            <a:r>
              <a:rPr lang="en-US" sz="3200" dirty="0" err="1"/>
              <a:t>tắc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ngoặc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947819" y="4220542"/>
            <a:ext cx="3785255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947819" y="5195319"/>
            <a:ext cx="7774476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Phép</a:t>
            </a:r>
            <a:r>
              <a:rPr lang="en-US" sz="3200" dirty="0"/>
              <a:t> chia </a:t>
            </a:r>
            <a:r>
              <a:rPr lang="en-US" sz="3200" dirty="0" err="1"/>
              <a:t>hết</a:t>
            </a:r>
            <a:r>
              <a:rPr lang="en-US" sz="3200" dirty="0"/>
              <a:t>.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endParaRPr lang="en-US" sz="32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2930834" y="1456707"/>
            <a:ext cx="937926" cy="4031000"/>
            <a:chOff x="2896418" y="543587"/>
            <a:chExt cx="937926" cy="5401964"/>
          </a:xfrm>
        </p:grpSpPr>
        <p:cxnSp>
          <p:nvCxnSpPr>
            <p:cNvPr id="12" name="Elbow Connector 11"/>
            <p:cNvCxnSpPr/>
            <p:nvPr/>
          </p:nvCxnSpPr>
          <p:spPr>
            <a:xfrm>
              <a:off x="2896418" y="2893046"/>
              <a:ext cx="937926" cy="3052505"/>
            </a:xfrm>
            <a:prstGeom prst="bentConnector3">
              <a:avLst>
                <a:gd name="adj1" fmla="val 30502"/>
              </a:avLst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1902578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79298" y="3322855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93366" y="4696328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603052" y="2749430"/>
            <a:ext cx="2329748" cy="107721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</a:rPr>
              <a:t>CHƯƠNG III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SỐ NGUYÊN</a:t>
            </a:r>
          </a:p>
        </p:txBody>
      </p:sp>
    </p:spTree>
    <p:extLst>
      <p:ext uri="{BB962C8B-B14F-4D97-AF65-F5344CB8AC3E}">
        <p14:creationId xmlns:p14="http://schemas.microsoft.com/office/powerpoint/2010/main" val="22217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749299" y="482600"/>
            <a:ext cx="6769100" cy="60960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3733" dirty="0">
                <a:solidFill>
                  <a:srgbClr val="FF0000"/>
                </a:solidFill>
              </a:rPr>
              <a:t>1. </a:t>
            </a:r>
            <a:r>
              <a:rPr lang="en-US" sz="3733" dirty="0" err="1">
                <a:solidFill>
                  <a:srgbClr val="FF0000"/>
                </a:solidFill>
              </a:rPr>
              <a:t>Làm</a:t>
            </a:r>
            <a:r>
              <a:rPr lang="en-US" sz="3733" dirty="0">
                <a:solidFill>
                  <a:srgbClr val="FF0000"/>
                </a:solidFill>
              </a:rPr>
              <a:t> </a:t>
            </a:r>
            <a:r>
              <a:rPr lang="en-US" sz="3733" dirty="0" err="1">
                <a:solidFill>
                  <a:srgbClr val="FF0000"/>
                </a:solidFill>
              </a:rPr>
              <a:t>quen</a:t>
            </a:r>
            <a:r>
              <a:rPr lang="en-US" sz="3733" dirty="0">
                <a:solidFill>
                  <a:srgbClr val="FF0000"/>
                </a:solidFill>
              </a:rPr>
              <a:t> </a:t>
            </a:r>
            <a:r>
              <a:rPr lang="en-US" sz="3733" dirty="0" err="1">
                <a:solidFill>
                  <a:srgbClr val="FF0000"/>
                </a:solidFill>
              </a:rPr>
              <a:t>với</a:t>
            </a:r>
            <a:r>
              <a:rPr lang="en-US" sz="3733" dirty="0">
                <a:solidFill>
                  <a:srgbClr val="FF0000"/>
                </a:solidFill>
              </a:rPr>
              <a:t> </a:t>
            </a:r>
            <a:r>
              <a:rPr lang="en-US" sz="3733" dirty="0" err="1">
                <a:solidFill>
                  <a:srgbClr val="FF0000"/>
                </a:solidFill>
              </a:rPr>
              <a:t>số</a:t>
            </a:r>
            <a:r>
              <a:rPr lang="en-US" sz="3733" dirty="0">
                <a:solidFill>
                  <a:srgbClr val="FF0000"/>
                </a:solidFill>
              </a:rPr>
              <a:t> </a:t>
            </a:r>
            <a:r>
              <a:rPr lang="en-US" sz="3733" dirty="0" err="1">
                <a:solidFill>
                  <a:srgbClr val="FF0000"/>
                </a:solidFill>
              </a:rPr>
              <a:t>nguyên</a:t>
            </a:r>
            <a:r>
              <a:rPr lang="en-US" sz="3733" dirty="0">
                <a:solidFill>
                  <a:srgbClr val="FF0000"/>
                </a:solidFill>
              </a:rPr>
              <a:t> </a:t>
            </a:r>
            <a:r>
              <a:rPr lang="en-US" sz="3733" dirty="0" err="1">
                <a:solidFill>
                  <a:srgbClr val="FF0000"/>
                </a:solidFill>
              </a:rPr>
              <a:t>âm</a:t>
            </a:r>
            <a:endParaRPr lang="en-US" sz="3733" dirty="0">
              <a:solidFill>
                <a:srgbClr val="FF0000"/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609600" y="1320800"/>
            <a:ext cx="914400" cy="609600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2400" dirty="0"/>
              <a:t>HĐ1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4094" y="1295402"/>
            <a:ext cx="10203108" cy="127201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-3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3”.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H 3.1, H3.2?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609600" y="2567543"/>
            <a:ext cx="914400" cy="609600"/>
          </a:xfrm>
          <a:prstGeom prst="flowChartAlternateProcess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2400" dirty="0"/>
              <a:t>HĐ2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7497" y="2541071"/>
            <a:ext cx="6094105" cy="184646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“-”,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3.3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2514600"/>
            <a:ext cx="3086100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536" y="2571090"/>
            <a:ext cx="4767109" cy="335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209" y="2811729"/>
            <a:ext cx="3759200" cy="343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26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900201"/>
            <a:chOff x="0" y="0"/>
            <a:chExt cx="12192000" cy="6900201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201"/>
              <a:ext cx="12174071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47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-332000" y="3292993"/>
            <a:ext cx="12670118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1" dirty="0" err="1">
                <a:solidFill>
                  <a:srgbClr val="002060"/>
                </a:solidFill>
              </a:rPr>
              <a:t>Độ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cao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trung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bình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của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thềm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lục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địa</a:t>
            </a:r>
            <a:r>
              <a:rPr lang="en-US" sz="4400" b="1" i="1" dirty="0">
                <a:solidFill>
                  <a:srgbClr val="002060"/>
                </a:solidFill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</a:rPr>
              <a:t>Việt</a:t>
            </a:r>
            <a:r>
              <a:rPr lang="en-US" sz="4400" b="1" i="1" dirty="0">
                <a:solidFill>
                  <a:srgbClr val="002060"/>
                </a:solidFill>
              </a:rPr>
              <a:t> Nam </a:t>
            </a:r>
            <a:r>
              <a:rPr lang="en-US" sz="4400" b="1" i="1" dirty="0" err="1">
                <a:solidFill>
                  <a:srgbClr val="002060"/>
                </a:solidFill>
              </a:rPr>
              <a:t>là</a:t>
            </a:r>
            <a:r>
              <a:rPr lang="en-US" sz="4400" b="1" i="1" dirty="0">
                <a:solidFill>
                  <a:srgbClr val="002060"/>
                </a:solidFill>
              </a:rPr>
              <a:t> -65m</a:t>
            </a:r>
          </a:p>
        </p:txBody>
      </p:sp>
    </p:spTree>
    <p:extLst>
      <p:ext uri="{BB962C8B-B14F-4D97-AF65-F5344CB8AC3E}">
        <p14:creationId xmlns:p14="http://schemas.microsoft.com/office/powerpoint/2010/main" val="46691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nh_Cam_Ranh_2 ( tau ng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70" y="1293671"/>
            <a:ext cx="6039730" cy="556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Vinh cam ranh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3671"/>
            <a:ext cx="6039730" cy="554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171501" y="20459"/>
            <a:ext cx="6006904" cy="1252752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i="1" dirty="0" err="1">
                <a:solidFill>
                  <a:srgbClr val="002060"/>
                </a:solidFill>
              </a:rPr>
              <a:t>Độ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</a:rPr>
              <a:t>cao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</a:rPr>
              <a:t>của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</a:rPr>
              <a:t>đáy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</a:rPr>
              <a:t>Vịnh</a:t>
            </a:r>
            <a:r>
              <a:rPr lang="en-US" sz="3600" b="1" i="1" dirty="0">
                <a:solidFill>
                  <a:srgbClr val="002060"/>
                </a:solidFill>
              </a:rPr>
              <a:t> Cam </a:t>
            </a:r>
            <a:r>
              <a:rPr lang="en-US" sz="3600" b="1" i="1" dirty="0" err="1">
                <a:solidFill>
                  <a:srgbClr val="002060"/>
                </a:solidFill>
              </a:rPr>
              <a:t>Ranh</a:t>
            </a:r>
            <a:r>
              <a:rPr lang="en-US" sz="3600" b="1" i="1" dirty="0">
                <a:solidFill>
                  <a:srgbClr val="002060"/>
                </a:solidFill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</a:rPr>
              <a:t>là</a:t>
            </a:r>
            <a:r>
              <a:rPr lang="en-US" sz="3600" b="1" i="1" dirty="0">
                <a:solidFill>
                  <a:srgbClr val="002060"/>
                </a:solidFill>
              </a:rPr>
              <a:t>  -30m</a:t>
            </a:r>
          </a:p>
        </p:txBody>
      </p:sp>
    </p:spTree>
    <p:extLst>
      <p:ext uri="{BB962C8B-B14F-4D97-AF65-F5344CB8AC3E}">
        <p14:creationId xmlns:p14="http://schemas.microsoft.com/office/powerpoint/2010/main" val="41742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5" name="Picture 33" descr="Picture1x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1270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ched Right Arrow 1"/>
          <p:cNvSpPr/>
          <p:nvPr/>
        </p:nvSpPr>
        <p:spPr>
          <a:xfrm>
            <a:off x="0" y="3258312"/>
            <a:ext cx="1152144" cy="64617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00"/>
          </a:p>
        </p:txBody>
      </p:sp>
      <p:sp>
        <p:nvSpPr>
          <p:cNvPr id="3" name="Rectangular Callout 2"/>
          <p:cNvSpPr/>
          <p:nvPr/>
        </p:nvSpPr>
        <p:spPr>
          <a:xfrm>
            <a:off x="1383030" y="534354"/>
            <a:ext cx="10070084" cy="4902169"/>
          </a:xfrm>
          <a:prstGeom prst="wedge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9" rIns="121917" bIns="60959" rtlCol="0" anchor="ctr"/>
          <a:lstStyle/>
          <a:p>
            <a:r>
              <a:rPr lang="nl-NL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Các số tự nhiên (khác 0) 1; 2; 3; 4 ...còn được gọi là</a:t>
            </a:r>
            <a:r>
              <a:rPr lang="nl-NL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nl-NL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số nguyên dương.</a:t>
            </a:r>
            <a:endParaRPr lang="en-US" sz="3733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Các số -1; -2; -3; ...gọi là các </a:t>
            </a:r>
            <a:r>
              <a:rPr lang="nl-NL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 nguyên âm.</a:t>
            </a:r>
            <a:endParaRPr lang="en-US" sz="3733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Tập hợp số nguyên </a:t>
            </a:r>
            <a:r>
              <a:rPr lang="nl-NL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kí hiệu </a:t>
            </a:r>
            <a:r>
              <a:rPr lang="nl-NL" sz="3733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nl-NL" sz="3733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nl-NL" sz="3733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gồm các số nguyên âm, số 0, số nguyên dương.</a:t>
            </a:r>
            <a:endParaRPr lang="en-US" sz="3733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E50431A-A466-4644-5E5A-EF6C06BBE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576" y="4440581"/>
            <a:ext cx="87025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= {..; -3; -2; -1; 0; 1; 2; 3; ...}</a:t>
            </a:r>
          </a:p>
        </p:txBody>
      </p:sp>
    </p:spTree>
    <p:extLst>
      <p:ext uri="{BB962C8B-B14F-4D97-AF65-F5344CB8AC3E}">
        <p14:creationId xmlns:p14="http://schemas.microsoft.com/office/powerpoint/2010/main" val="126662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192807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760</TotalTime>
  <Words>1432</Words>
  <Application>Microsoft Office PowerPoint</Application>
  <PresentationFormat>Widescreen</PresentationFormat>
  <Paragraphs>109</Paragraphs>
  <Slides>39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.VnTime</vt:lpstr>
      <vt:lpstr>Arial</vt:lpstr>
      <vt:lpstr>Calibri</vt:lpstr>
      <vt:lpstr>Calibri Light</vt:lpstr>
      <vt:lpstr>OpenSans</vt:lpstr>
      <vt:lpstr>Times New Roman</vt:lpstr>
      <vt:lpstr>VNI-Times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NHÓM Thời gian 3 phút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3.1. Mỗi nhiệt kế sau chỉ bao nhiêu độ C?</vt:lpstr>
      <vt:lpstr>PowerPoint Presentation</vt:lpstr>
      <vt:lpstr>a) Khi máy bay ở độ cao 10 000m, nhiệt độ bên ngoài có thể xuống đến 50o C dưới 0o C b) Cá voi xanh có thể lặ n được độ sâu 2 500m dưới mực nước biển.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6A1 Nông Thanh Thảo</cp:lastModifiedBy>
  <cp:revision>114</cp:revision>
  <dcterms:created xsi:type="dcterms:W3CDTF">2020-11-25T08:04:39Z</dcterms:created>
  <dcterms:modified xsi:type="dcterms:W3CDTF">2023-11-14T01:56:28Z</dcterms:modified>
</cp:coreProperties>
</file>