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4"/>
  </p:notesMasterIdLst>
  <p:sldIdLst>
    <p:sldId id="319" r:id="rId3"/>
    <p:sldId id="320" r:id="rId4"/>
    <p:sldId id="274" r:id="rId5"/>
    <p:sldId id="379" r:id="rId6"/>
    <p:sldId id="291" r:id="rId7"/>
    <p:sldId id="257" r:id="rId8"/>
    <p:sldId id="294" r:id="rId9"/>
    <p:sldId id="292" r:id="rId10"/>
    <p:sldId id="288" r:id="rId11"/>
    <p:sldId id="296" r:id="rId12"/>
    <p:sldId id="376" r:id="rId13"/>
    <p:sldId id="326" r:id="rId14"/>
    <p:sldId id="272" r:id="rId15"/>
    <p:sldId id="298" r:id="rId16"/>
    <p:sldId id="368" r:id="rId17"/>
    <p:sldId id="369" r:id="rId18"/>
    <p:sldId id="370" r:id="rId19"/>
    <p:sldId id="371" r:id="rId20"/>
    <p:sldId id="372" r:id="rId21"/>
    <p:sldId id="373" r:id="rId22"/>
    <p:sldId id="374" r:id="rId23"/>
    <p:sldId id="375" r:id="rId24"/>
    <p:sldId id="337" r:id="rId25"/>
    <p:sldId id="262" r:id="rId26"/>
    <p:sldId id="273" r:id="rId27"/>
    <p:sldId id="377" r:id="rId28"/>
    <p:sldId id="276" r:id="rId29"/>
    <p:sldId id="380" r:id="rId30"/>
    <p:sldId id="269" r:id="rId31"/>
    <p:sldId id="299" r:id="rId32"/>
    <p:sldId id="30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7158" autoAdjust="0"/>
  </p:normalViewPr>
  <p:slideViewPr>
    <p:cSldViewPr>
      <p:cViewPr varScale="1">
        <p:scale>
          <a:sx n="76" d="100"/>
          <a:sy n="76" d="100"/>
        </p:scale>
        <p:origin x="984" y="58"/>
      </p:cViewPr>
      <p:guideLst>
        <p:guide orient="horz" pos="2160"/>
        <p:guide pos="3840"/>
      </p:guideLst>
    </p:cSldViewPr>
  </p:slideViewPr>
  <p:notesTextViewPr>
    <p:cViewPr>
      <p:scale>
        <a:sx n="200" d="100"/>
        <a:sy n="2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DE50D7-A6A6-4C18-8B43-02A09FEF4D62}" type="datetimeFigureOut">
              <a:rPr lang="vi-VN" smtClean="0"/>
              <a:t>Thứ Ba 22/10/2024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64F290-44A1-4CB5-AFA6-9C674626EE0E}" type="slidenum">
              <a:rPr lang="vi-VN" smtClean="0"/>
              <a:t>‹#›</a:t>
            </a:fld>
            <a:endParaRPr lang="vi-VN"/>
          </a:p>
        </p:txBody>
      </p:sp>
    </p:spTree>
    <p:extLst>
      <p:ext uri="{BB962C8B-B14F-4D97-AF65-F5344CB8AC3E}">
        <p14:creationId xmlns:p14="http://schemas.microsoft.com/office/powerpoint/2010/main" val="3483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2FB86-AC9F-40AC-B5EB-22E6AB7D15CC}" type="slidenum">
              <a:rPr lang="en-US" smtClean="0"/>
              <a:t>2</a:t>
            </a:fld>
            <a:endParaRPr lang="en-US"/>
          </a:p>
        </p:txBody>
      </p:sp>
    </p:spTree>
    <p:extLst>
      <p:ext uri="{BB962C8B-B14F-4D97-AF65-F5344CB8AC3E}">
        <p14:creationId xmlns:p14="http://schemas.microsoft.com/office/powerpoint/2010/main" val="251462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1D067E-2734-43CE-AF22-E92796B4B7B5}" type="slidenum">
              <a:rPr lang="en-US" smtClean="0"/>
              <a:t>4</a:t>
            </a:fld>
            <a:endParaRPr lang="en-US"/>
          </a:p>
        </p:txBody>
      </p:sp>
    </p:spTree>
    <p:extLst>
      <p:ext uri="{BB962C8B-B14F-4D97-AF65-F5344CB8AC3E}">
        <p14:creationId xmlns:p14="http://schemas.microsoft.com/office/powerpoint/2010/main" val="13625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364F290-44A1-4CB5-AFA6-9C674626EE0E}" type="slidenum">
              <a:rPr lang="vi-VN" smtClean="0"/>
              <a:t>17</a:t>
            </a:fld>
            <a:endParaRPr lang="vi-VN"/>
          </a:p>
        </p:txBody>
      </p:sp>
    </p:spTree>
    <p:extLst>
      <p:ext uri="{BB962C8B-B14F-4D97-AF65-F5344CB8AC3E}">
        <p14:creationId xmlns:p14="http://schemas.microsoft.com/office/powerpoint/2010/main" val="3205275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758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68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917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6628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152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309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016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434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370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809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586B7-738E-4A28-AD8D-A6379D8C915D}" type="datetimeFigureOut">
              <a:rPr lang="en-US" smtClean="0">
                <a:solidFill>
                  <a:prstClr val="black">
                    <a:tint val="75000"/>
                  </a:prstClr>
                </a:solidFill>
              </a:rPr>
              <a:pPr/>
              <a:t>10/22/2024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674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96447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audio" Target="../media/audio2.wav"/><Relationship Id="rId7" Type="http://schemas.openxmlformats.org/officeDocument/2006/relationships/image" Target="../media/image42.gif"/><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1.gif"/><Relationship Id="rId11" Type="http://schemas.openxmlformats.org/officeDocument/2006/relationships/image" Target="../media/image46.gif"/><Relationship Id="rId5" Type="http://schemas.openxmlformats.org/officeDocument/2006/relationships/image" Target="../media/image40.gif"/><Relationship Id="rId10" Type="http://schemas.openxmlformats.org/officeDocument/2006/relationships/image" Target="../media/image45.gif"/><Relationship Id="rId4" Type="http://schemas.openxmlformats.org/officeDocument/2006/relationships/image" Target="../media/image24.jpeg"/><Relationship Id="rId9" Type="http://schemas.openxmlformats.org/officeDocument/2006/relationships/image" Target="../media/image44.gif"/></Relationships>
</file>

<file path=ppt/slides/_rels/slide19.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audio" Target="../media/audio2.wav"/><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45.gif"/><Relationship Id="rId5" Type="http://schemas.openxmlformats.org/officeDocument/2006/relationships/image" Target="../media/image40.gif"/><Relationship Id="rId10" Type="http://schemas.openxmlformats.org/officeDocument/2006/relationships/image" Target="../media/image44.gif"/><Relationship Id="rId4" Type="http://schemas.openxmlformats.org/officeDocument/2006/relationships/image" Target="../media/image24.jpeg"/><Relationship Id="rId9"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8.gif"/><Relationship Id="rId3" Type="http://schemas.openxmlformats.org/officeDocument/2006/relationships/audio" Target="../media/audio3.wav"/><Relationship Id="rId7" Type="http://schemas.openxmlformats.org/officeDocument/2006/relationships/image" Target="../media/image41.gif"/><Relationship Id="rId12" Type="http://schemas.openxmlformats.org/officeDocument/2006/relationships/image" Target="../media/image46.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7.png"/><Relationship Id="rId11" Type="http://schemas.openxmlformats.org/officeDocument/2006/relationships/image" Target="../media/image45.gif"/><Relationship Id="rId5" Type="http://schemas.openxmlformats.org/officeDocument/2006/relationships/image" Target="../media/image40.gif"/><Relationship Id="rId10" Type="http://schemas.openxmlformats.org/officeDocument/2006/relationships/image" Target="../media/image44.gif"/><Relationship Id="rId4" Type="http://schemas.openxmlformats.org/officeDocument/2006/relationships/image" Target="../media/image24.jpeg"/><Relationship Id="rId9" Type="http://schemas.openxmlformats.org/officeDocument/2006/relationships/image" Target="../media/image43.gif"/></Relationships>
</file>

<file path=ppt/slides/_rels/slide21.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6.gif"/><Relationship Id="rId3" Type="http://schemas.openxmlformats.org/officeDocument/2006/relationships/audio" Target="../media/audio4.wav"/><Relationship Id="rId7" Type="http://schemas.openxmlformats.org/officeDocument/2006/relationships/image" Target="../media/image42.gif"/><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1.gif"/><Relationship Id="rId11" Type="http://schemas.openxmlformats.org/officeDocument/2006/relationships/image" Target="../media/image28.png"/><Relationship Id="rId5" Type="http://schemas.openxmlformats.org/officeDocument/2006/relationships/image" Target="../media/image40.gif"/><Relationship Id="rId10" Type="http://schemas.openxmlformats.org/officeDocument/2006/relationships/image" Target="../media/image48.gif"/><Relationship Id="rId4" Type="http://schemas.openxmlformats.org/officeDocument/2006/relationships/image" Target="../media/image24.jpeg"/><Relationship Id="rId9" Type="http://schemas.openxmlformats.org/officeDocument/2006/relationships/image" Target="../media/image45.gif"/></Relationships>
</file>

<file path=ppt/slides/_rels/slide22.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49.gif"/><Relationship Id="rId7" Type="http://schemas.openxmlformats.org/officeDocument/2006/relationships/image" Target="../media/image53.gif"/><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52.gif"/><Relationship Id="rId11" Type="http://schemas.openxmlformats.org/officeDocument/2006/relationships/image" Target="../media/image55.gif"/><Relationship Id="rId5" Type="http://schemas.openxmlformats.org/officeDocument/2006/relationships/image" Target="../media/image51.gif"/><Relationship Id="rId10" Type="http://schemas.openxmlformats.org/officeDocument/2006/relationships/image" Target="../media/image48.gif"/><Relationship Id="rId4" Type="http://schemas.openxmlformats.org/officeDocument/2006/relationships/image" Target="../media/image50.gif"/><Relationship Id="rId9" Type="http://schemas.openxmlformats.org/officeDocument/2006/relationships/image" Target="../media/image54.gif"/></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649820"/>
            <a:ext cx="8382000" cy="39795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053840" y="509887"/>
            <a:ext cx="6312947" cy="1323439"/>
          </a:xfrm>
          <a:prstGeom prst="rect">
            <a:avLst/>
          </a:prstGeom>
          <a:noFill/>
        </p:spPr>
        <p:txBody>
          <a:bodyPr wrap="none" lIns="91440" tIns="45720" rIns="91440" bIns="45720">
            <a:spAutoFit/>
          </a:bodyPr>
          <a:lstStyle/>
          <a:p>
            <a:pPr algn="ctr"/>
            <a:r>
              <a:rPr lang="en-US" sz="80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614102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08286"/>
            <a:ext cx="7010252" cy="668645"/>
          </a:xfrm>
          <a:prstGeom prst="rect">
            <a:avLst/>
          </a:prstGeom>
        </p:spPr>
        <p:txBody>
          <a:bodyPr wrap="none">
            <a:spAutoFit/>
          </a:bodyPr>
          <a:lstStyle/>
          <a:p>
            <a:pPr algn="just">
              <a:lnSpc>
                <a:spcPct val="130000"/>
              </a:lnSpc>
              <a:spcBef>
                <a:spcPts val="336"/>
              </a:spcBef>
              <a:spcAft>
                <a:spcPts val="336"/>
              </a:spcAft>
            </a:pPr>
            <a:r>
              <a:rPr lang="en-US" sz="3200" b="1" i="1" dirty="0">
                <a:solidFill>
                  <a:srgbClr val="FF0000"/>
                </a:solidFill>
                <a:latin typeface="Times New Roman" pitchFamily="18" charset="0"/>
                <a:ea typeface="Calibri" panose="020F0502020204030204" charset="0"/>
                <a:cs typeface="Times New Roman" pitchFamily="18" charset="0"/>
              </a:rPr>
              <a:t>* </a:t>
            </a:r>
            <a:r>
              <a:rPr lang="en-US" sz="3200" b="1" i="1" dirty="0" err="1">
                <a:solidFill>
                  <a:srgbClr val="FF0000"/>
                </a:solidFill>
                <a:latin typeface="Times New Roman" pitchFamily="18" charset="0"/>
                <a:ea typeface="Calibri" panose="020F0502020204030204" charset="0"/>
                <a:cs typeface="Times New Roman" pitchFamily="18" charset="0"/>
              </a:rPr>
              <a:t>Tìm</a:t>
            </a:r>
            <a:r>
              <a:rPr lang="en-US" sz="3200" b="1" i="1" dirty="0">
                <a:solidFill>
                  <a:srgbClr val="FF0000"/>
                </a:solidFill>
                <a:latin typeface="Times New Roman" pitchFamily="18" charset="0"/>
                <a:ea typeface="Calibri" panose="020F0502020204030204" charset="0"/>
                <a:cs typeface="Times New Roman" pitchFamily="18" charset="0"/>
              </a:rPr>
              <a:t> ƯCLN </a:t>
            </a:r>
            <a:r>
              <a:rPr lang="en-US" sz="3200" b="1" i="1" dirty="0" err="1">
                <a:solidFill>
                  <a:srgbClr val="FF0000"/>
                </a:solidFill>
                <a:latin typeface="Times New Roman" pitchFamily="18" charset="0"/>
                <a:ea typeface="Calibri" panose="020F0502020204030204" charset="0"/>
                <a:cs typeface="Times New Roman" pitchFamily="18" charset="0"/>
              </a:rPr>
              <a:t>trong</a:t>
            </a:r>
            <a:r>
              <a:rPr lang="en-US" sz="3200" b="1" i="1" dirty="0">
                <a:solidFill>
                  <a:srgbClr val="FF0000"/>
                </a:solidFill>
                <a:latin typeface="Times New Roman" pitchFamily="18" charset="0"/>
                <a:ea typeface="Calibri" panose="020F0502020204030204" charset="0"/>
                <a:cs typeface="Times New Roman" pitchFamily="18" charset="0"/>
              </a:rPr>
              <a:t> </a:t>
            </a:r>
            <a:r>
              <a:rPr lang="en-US" sz="3200" b="1" i="1" dirty="0" err="1">
                <a:solidFill>
                  <a:srgbClr val="FF0000"/>
                </a:solidFill>
                <a:latin typeface="Times New Roman" pitchFamily="18" charset="0"/>
                <a:ea typeface="Calibri" panose="020F0502020204030204" charset="0"/>
                <a:cs typeface="Times New Roman" pitchFamily="18" charset="0"/>
              </a:rPr>
              <a:t>trường</a:t>
            </a:r>
            <a:r>
              <a:rPr lang="en-US" sz="3200" b="1" i="1" dirty="0">
                <a:solidFill>
                  <a:srgbClr val="FF0000"/>
                </a:solidFill>
                <a:latin typeface="Times New Roman" pitchFamily="18" charset="0"/>
                <a:ea typeface="Calibri" panose="020F0502020204030204" charset="0"/>
                <a:cs typeface="Times New Roman" pitchFamily="18" charset="0"/>
              </a:rPr>
              <a:t> </a:t>
            </a:r>
            <a:r>
              <a:rPr lang="en-US" sz="3200" b="1" i="1" dirty="0" err="1">
                <a:solidFill>
                  <a:srgbClr val="FF0000"/>
                </a:solidFill>
                <a:latin typeface="Times New Roman" pitchFamily="18" charset="0"/>
                <a:ea typeface="Calibri" panose="020F0502020204030204" charset="0"/>
                <a:cs typeface="Times New Roman" pitchFamily="18" charset="0"/>
              </a:rPr>
              <a:t>hợp</a:t>
            </a:r>
            <a:r>
              <a:rPr lang="en-US" sz="3200" b="1" i="1" dirty="0">
                <a:solidFill>
                  <a:srgbClr val="FF0000"/>
                </a:solidFill>
                <a:latin typeface="Times New Roman" pitchFamily="18" charset="0"/>
                <a:ea typeface="Calibri" panose="020F0502020204030204" charset="0"/>
                <a:cs typeface="Times New Roman" pitchFamily="18" charset="0"/>
              </a:rPr>
              <a:t> </a:t>
            </a:r>
            <a:r>
              <a:rPr lang="en-US" sz="3200" b="1" i="1" dirty="0" err="1">
                <a:solidFill>
                  <a:srgbClr val="FF0000"/>
                </a:solidFill>
                <a:latin typeface="Times New Roman" pitchFamily="18" charset="0"/>
                <a:ea typeface="Calibri" panose="020F0502020204030204" charset="0"/>
                <a:cs typeface="Times New Roman" pitchFamily="18" charset="0"/>
              </a:rPr>
              <a:t>đặc</a:t>
            </a:r>
            <a:r>
              <a:rPr lang="en-US" sz="3200" b="1" i="1" dirty="0">
                <a:solidFill>
                  <a:srgbClr val="FF0000"/>
                </a:solidFill>
                <a:latin typeface="Times New Roman" pitchFamily="18" charset="0"/>
                <a:ea typeface="Calibri" panose="020F0502020204030204" charset="0"/>
                <a:cs typeface="Times New Roman" pitchFamily="18" charset="0"/>
              </a:rPr>
              <a:t> </a:t>
            </a:r>
            <a:r>
              <a:rPr lang="en-US" sz="3200" b="1" i="1" dirty="0" err="1">
                <a:solidFill>
                  <a:srgbClr val="FF0000"/>
                </a:solidFill>
                <a:latin typeface="Times New Roman" pitchFamily="18" charset="0"/>
                <a:ea typeface="Calibri" panose="020F0502020204030204" charset="0"/>
                <a:cs typeface="Times New Roman" pitchFamily="18" charset="0"/>
              </a:rPr>
              <a:t>biệt</a:t>
            </a:r>
            <a:r>
              <a:rPr lang="en-US" sz="3200" b="1" i="1" dirty="0">
                <a:solidFill>
                  <a:srgbClr val="FF0000"/>
                </a:solidFill>
                <a:latin typeface="Times New Roman" pitchFamily="18" charset="0"/>
                <a:ea typeface="Calibri" panose="020F0502020204030204" charset="0"/>
                <a:cs typeface="Times New Roman" pitchFamily="18" charset="0"/>
              </a:rPr>
              <a:t>:</a:t>
            </a:r>
          </a:p>
        </p:txBody>
      </p:sp>
      <p:sp>
        <p:nvSpPr>
          <p:cNvPr id="3" name="Rectangle 2"/>
          <p:cNvSpPr/>
          <p:nvPr/>
        </p:nvSpPr>
        <p:spPr>
          <a:xfrm>
            <a:off x="838200" y="2810599"/>
            <a:ext cx="9982200" cy="1077218"/>
          </a:xfrm>
          <a:prstGeom prst="rect">
            <a:avLst/>
          </a:prstGeom>
        </p:spPr>
        <p:txBody>
          <a:bodyPr wrap="square">
            <a:spAutoFit/>
          </a:bodyPr>
          <a:lstStyle/>
          <a:p>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Trong</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các</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đã</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cho</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nếu</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nhỏ</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nhất</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là</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ước</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của</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các</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còn</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lại</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thì</a:t>
            </a:r>
            <a:r>
              <a:rPr lang="en-US" sz="3200" dirty="0">
                <a:latin typeface="Times New Roman" pitchFamily="18" charset="0"/>
                <a:ea typeface="Calibri" panose="020F0502020204030204" charset="0"/>
                <a:cs typeface="Times New Roman" pitchFamily="18" charset="0"/>
              </a:rPr>
              <a:t> ƯCLN </a:t>
            </a:r>
            <a:r>
              <a:rPr lang="en-US" sz="3200" dirty="0" err="1">
                <a:latin typeface="Times New Roman" pitchFamily="18" charset="0"/>
                <a:ea typeface="Calibri" panose="020F0502020204030204" charset="0"/>
                <a:cs typeface="Times New Roman" pitchFamily="18" charset="0"/>
              </a:rPr>
              <a:t>của</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các</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đã</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cho</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chính</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là</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nhỏ</a:t>
            </a:r>
            <a:r>
              <a:rPr lang="en-US" sz="3200" dirty="0">
                <a:latin typeface="Times New Roman" pitchFamily="18" charset="0"/>
                <a:ea typeface="Calibri" panose="020F0502020204030204" charset="0"/>
                <a:cs typeface="Times New Roman" pitchFamily="18" charset="0"/>
              </a:rPr>
              <a:t> </a:t>
            </a:r>
            <a:r>
              <a:rPr lang="en-US" sz="3200" err="1">
                <a:latin typeface="Times New Roman" pitchFamily="18" charset="0"/>
                <a:ea typeface="Calibri" panose="020F0502020204030204" charset="0"/>
                <a:cs typeface="Times New Roman" pitchFamily="18" charset="0"/>
              </a:rPr>
              <a:t>nhất</a:t>
            </a:r>
            <a:r>
              <a:rPr lang="en-US" sz="3200">
                <a:latin typeface="Times New Roman" pitchFamily="18" charset="0"/>
                <a:ea typeface="Calibri" panose="020F0502020204030204" charset="0"/>
                <a:cs typeface="Times New Roman" pitchFamily="18" charset="0"/>
              </a:rPr>
              <a:t> ấy</a:t>
            </a:r>
            <a:r>
              <a:rPr lang="en-US" sz="3200" dirty="0">
                <a:latin typeface="Times New Roman" pitchFamily="18" charset="0"/>
                <a:ea typeface="Calibri" panose="020F0502020204030204" charset="0"/>
                <a:cs typeface="Times New Roman" pitchFamily="18" charset="0"/>
              </a:rPr>
              <a:t>.</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2277242" y="3879949"/>
                <a:ext cx="5285422" cy="668645"/>
              </a:xfrm>
              <a:prstGeom prst="rect">
                <a:avLst/>
              </a:prstGeom>
            </p:spPr>
            <p:txBody>
              <a:bodyPr wrap="none">
                <a:spAutoFit/>
              </a:bodyPr>
              <a:lstStyle/>
              <a:p>
                <a:pPr algn="ctr">
                  <a:lnSpc>
                    <a:spcPct val="130000"/>
                  </a:lnSpc>
                  <a:spcBef>
                    <a:spcPts val="336"/>
                  </a:spcBef>
                  <a:spcAft>
                    <a:spcPts val="336"/>
                  </a:spcAft>
                </a:pPr>
                <a:r>
                  <a:rPr lang="en-US" sz="3200" dirty="0">
                    <a:latin typeface="Times New Roman" pitchFamily="18" charset="0"/>
                    <a:ea typeface="Calibri" panose="020F0502020204030204" charset="0"/>
                    <a:cs typeface="Times New Roman" pitchFamily="18" charset="0"/>
                  </a:rPr>
                  <a:t>Nếu a </a:t>
                </a:r>
                <a14:m>
                  <m:oMath xmlns:m="http://schemas.openxmlformats.org/officeDocument/2006/math">
                    <m:r>
                      <a:rPr lang="en-US" sz="3200" i="1">
                        <a:latin typeface="Cambria Math" panose="02040503050406030204" pitchFamily="18" charset="0"/>
                        <a:ea typeface="Calibri" panose="020F0502020204030204" charset="0"/>
                      </a:rPr>
                      <m:t>⋮</m:t>
                    </m:r>
                  </m:oMath>
                </a14:m>
                <a:r>
                  <a:rPr lang="en-US" sz="3200" dirty="0">
                    <a:latin typeface="Times New Roman" pitchFamily="18" charset="0"/>
                    <a:ea typeface="Calibri" panose="020F0502020204030204" charset="0"/>
                    <a:cs typeface="Times New Roman" pitchFamily="18" charset="0"/>
                  </a:rPr>
                  <a:t> b </a:t>
                </a:r>
                <a:r>
                  <a:rPr lang="en-US" sz="3200" dirty="0" err="1">
                    <a:latin typeface="Times New Roman" pitchFamily="18" charset="0"/>
                    <a:ea typeface="Calibri" panose="020F0502020204030204" charset="0"/>
                    <a:cs typeface="Times New Roman" pitchFamily="18" charset="0"/>
                  </a:rPr>
                  <a:t>thì</a:t>
                </a:r>
                <a:r>
                  <a:rPr lang="en-US" sz="3200" dirty="0">
                    <a:latin typeface="Times New Roman" pitchFamily="18" charset="0"/>
                    <a:ea typeface="Calibri" panose="020F0502020204030204" charset="0"/>
                    <a:cs typeface="Times New Roman" pitchFamily="18" charset="0"/>
                  </a:rPr>
                  <a:t> </a:t>
                </a:r>
                <a:r>
                  <a:rPr lang="en-US" sz="3200">
                    <a:latin typeface="Times New Roman" pitchFamily="18" charset="0"/>
                    <a:ea typeface="Calibri" panose="020F0502020204030204" charset="0"/>
                    <a:cs typeface="Times New Roman" pitchFamily="18" charset="0"/>
                  </a:rPr>
                  <a:t>ƯCLN (a </a:t>
                </a:r>
                <a:r>
                  <a:rPr lang="en-US" sz="3200" dirty="0">
                    <a:latin typeface="Times New Roman" pitchFamily="18" charset="0"/>
                    <a:ea typeface="Calibri" panose="020F0502020204030204" charset="0"/>
                    <a:cs typeface="Times New Roman" pitchFamily="18" charset="0"/>
                  </a:rPr>
                  <a:t>, b) = b.</a:t>
                </a:r>
              </a:p>
            </p:txBody>
          </p:sp>
        </mc:Choice>
        <mc:Fallback xmlns="">
          <p:sp>
            <p:nvSpPr>
              <p:cNvPr id="4" name="Rectangle 3"/>
              <p:cNvSpPr>
                <a:spLocks noRot="1" noChangeAspect="1" noMove="1" noResize="1" noEditPoints="1" noAdjustHandles="1" noChangeArrowheads="1" noChangeShapeType="1" noTextEdit="1"/>
              </p:cNvSpPr>
              <p:nvPr/>
            </p:nvSpPr>
            <p:spPr>
              <a:xfrm>
                <a:off x="2277242" y="3879949"/>
                <a:ext cx="5285422" cy="668645"/>
              </a:xfrm>
              <a:prstGeom prst="rect">
                <a:avLst/>
              </a:prstGeom>
              <a:blipFill>
                <a:blip r:embed="rId2"/>
                <a:stretch>
                  <a:fillRect l="-2653" r="-2422" b="-28182"/>
                </a:stretch>
              </a:blipFill>
            </p:spPr>
            <p:txBody>
              <a:bodyPr/>
              <a:lstStyle/>
              <a:p>
                <a:r>
                  <a:rPr lang="vi-VN">
                    <a:noFill/>
                  </a:rPr>
                  <a:t> </a:t>
                </a:r>
              </a:p>
            </p:txBody>
          </p:sp>
        </mc:Fallback>
      </mc:AlternateContent>
      <p:sp>
        <p:nvSpPr>
          <p:cNvPr id="5" name="Rectangle 4"/>
          <p:cNvSpPr/>
          <p:nvPr/>
        </p:nvSpPr>
        <p:spPr>
          <a:xfrm>
            <a:off x="3072782" y="841362"/>
            <a:ext cx="5154553" cy="668645"/>
          </a:xfrm>
          <a:prstGeom prst="rect">
            <a:avLst/>
          </a:prstGeom>
        </p:spPr>
        <p:txBody>
          <a:bodyPr wrap="none">
            <a:spAutoFit/>
          </a:bodyPr>
          <a:lstStyle/>
          <a:p>
            <a:pPr algn="just">
              <a:lnSpc>
                <a:spcPct val="130000"/>
              </a:lnSpc>
              <a:spcBef>
                <a:spcPts val="336"/>
              </a:spcBef>
              <a:spcAft>
                <a:spcPts val="336"/>
              </a:spcAft>
            </a:pPr>
            <a:r>
              <a:rPr lang="en-US" sz="3200" b="1" dirty="0">
                <a:latin typeface="Times New Roman" pitchFamily="18" charset="0"/>
                <a:ea typeface="Calibri" panose="020F0502020204030204" charset="0"/>
                <a:cs typeface="Times New Roman" pitchFamily="18" charset="0"/>
              </a:rPr>
              <a:t>VD</a:t>
            </a:r>
            <a:r>
              <a:rPr lang="en-US" sz="3200" b="1">
                <a:latin typeface="Times New Roman" pitchFamily="18" charset="0"/>
                <a:ea typeface="Calibri" panose="020F0502020204030204" charset="0"/>
                <a:cs typeface="Times New Roman" pitchFamily="18" charset="0"/>
              </a:rPr>
              <a:t>:</a:t>
            </a:r>
            <a:r>
              <a:rPr lang="en-US" sz="3200" b="1">
                <a:solidFill>
                  <a:srgbClr val="0000CC"/>
                </a:solidFill>
                <a:latin typeface="Times New Roman" pitchFamily="18" charset="0"/>
                <a:ea typeface="Calibri" panose="020F0502020204030204" charset="0"/>
                <a:cs typeface="Times New Roman" pitchFamily="18" charset="0"/>
              </a:rPr>
              <a:t> </a:t>
            </a:r>
            <a:r>
              <a:rPr lang="en-US" sz="3200" b="1">
                <a:latin typeface="Times New Roman" pitchFamily="18" charset="0"/>
                <a:ea typeface="Calibri" panose="020F0502020204030204" charset="0"/>
                <a:cs typeface="Times New Roman" pitchFamily="18" charset="0"/>
              </a:rPr>
              <a:t>Tìm ƯCLN (6, 18)         </a:t>
            </a:r>
            <a:endParaRPr lang="en-US" sz="3200" b="1" dirty="0">
              <a:latin typeface="Times New Roman" pitchFamily="18" charset="0"/>
              <a:ea typeface="Calibri" panose="020F0502020204030204" charset="0"/>
              <a:cs typeface="Times New Roman" pitchFamily="18" charset="0"/>
            </a:endParaRPr>
          </a:p>
        </p:txBody>
      </p:sp>
      <p:sp>
        <p:nvSpPr>
          <p:cNvPr id="6" name="Rectangle 5"/>
          <p:cNvSpPr/>
          <p:nvPr/>
        </p:nvSpPr>
        <p:spPr>
          <a:xfrm>
            <a:off x="762000" y="4614728"/>
            <a:ext cx="11182977" cy="584775"/>
          </a:xfrm>
          <a:prstGeom prst="rect">
            <a:avLst/>
          </a:prstGeom>
        </p:spPr>
        <p:txBody>
          <a:bodyPr wrap="square">
            <a:spAutoFit/>
          </a:bodyPr>
          <a:lstStyle/>
          <a:p>
            <a:pPr algn="just">
              <a:spcBef>
                <a:spcPts val="336"/>
              </a:spcBef>
              <a:spcAft>
                <a:spcPts val="336"/>
              </a:spcAft>
            </a:pP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1 </a:t>
            </a:r>
            <a:r>
              <a:rPr lang="en-US" sz="3200" dirty="0" err="1">
                <a:latin typeface="Times New Roman" pitchFamily="18" charset="0"/>
                <a:ea typeface="Calibri" panose="020F0502020204030204" charset="0"/>
                <a:cs typeface="Times New Roman" pitchFamily="18" charset="0"/>
              </a:rPr>
              <a:t>chỉ</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có</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một</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ước</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là</a:t>
            </a:r>
            <a:r>
              <a:rPr lang="en-US" sz="3200" dirty="0">
                <a:latin typeface="Times New Roman" pitchFamily="18" charset="0"/>
                <a:ea typeface="Calibri" panose="020F0502020204030204" charset="0"/>
                <a:cs typeface="Times New Roman" pitchFamily="18" charset="0"/>
              </a:rPr>
              <a:t> 1. Do </a:t>
            </a:r>
            <a:r>
              <a:rPr lang="en-US" sz="3200" dirty="0" err="1">
                <a:latin typeface="Times New Roman" pitchFamily="18" charset="0"/>
                <a:ea typeface="Calibri" panose="020F0502020204030204" charset="0"/>
                <a:cs typeface="Times New Roman" pitchFamily="18" charset="0"/>
              </a:rPr>
              <a:t>đó</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với</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mọi</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số</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tự</a:t>
            </a:r>
            <a:r>
              <a:rPr lang="en-US" sz="3200" dirty="0">
                <a:latin typeface="Times New Roman" pitchFamily="18" charset="0"/>
                <a:ea typeface="Calibri" panose="020F0502020204030204" charset="0"/>
                <a:cs typeface="Times New Roman" pitchFamily="18" charset="0"/>
              </a:rPr>
              <a:t> </a:t>
            </a:r>
            <a:r>
              <a:rPr lang="en-US" sz="3200" dirty="0" err="1">
                <a:latin typeface="Times New Roman" pitchFamily="18" charset="0"/>
                <a:ea typeface="Calibri" panose="020F0502020204030204" charset="0"/>
                <a:cs typeface="Times New Roman" pitchFamily="18" charset="0"/>
              </a:rPr>
              <a:t>nhiên</a:t>
            </a:r>
            <a:r>
              <a:rPr lang="en-US" sz="3200" dirty="0">
                <a:latin typeface="Times New Roman" pitchFamily="18" charset="0"/>
                <a:ea typeface="Calibri" panose="020F0502020204030204" charset="0"/>
                <a:cs typeface="Times New Roman" pitchFamily="18" charset="0"/>
              </a:rPr>
              <a:t> a </a:t>
            </a:r>
            <a:r>
              <a:rPr lang="en-US" sz="3200" dirty="0" err="1">
                <a:latin typeface="Times New Roman" pitchFamily="18" charset="0"/>
                <a:ea typeface="Calibri" panose="020F0502020204030204" charset="0"/>
                <a:cs typeface="Times New Roman" pitchFamily="18" charset="0"/>
              </a:rPr>
              <a:t>và</a:t>
            </a:r>
            <a:r>
              <a:rPr lang="en-US" sz="3200" dirty="0">
                <a:latin typeface="Times New Roman" pitchFamily="18" charset="0"/>
                <a:ea typeface="Calibri" panose="020F0502020204030204" charset="0"/>
                <a:cs typeface="Times New Roman" pitchFamily="18" charset="0"/>
              </a:rPr>
              <a:t> b, ta </a:t>
            </a:r>
            <a:r>
              <a:rPr lang="en-US" sz="3200" dirty="0" err="1">
                <a:latin typeface="Times New Roman" pitchFamily="18" charset="0"/>
                <a:ea typeface="Calibri" panose="020F0502020204030204" charset="0"/>
                <a:cs typeface="Times New Roman" pitchFamily="18" charset="0"/>
              </a:rPr>
              <a:t>có</a:t>
            </a:r>
            <a:r>
              <a:rPr lang="en-US" sz="3200" dirty="0">
                <a:latin typeface="Times New Roman" pitchFamily="18" charset="0"/>
                <a:ea typeface="Calibri" panose="020F0502020204030204" charset="0"/>
                <a:cs typeface="Times New Roman" pitchFamily="18" charset="0"/>
              </a:rPr>
              <a:t>:</a:t>
            </a:r>
          </a:p>
        </p:txBody>
      </p:sp>
      <p:sp>
        <p:nvSpPr>
          <p:cNvPr id="7" name="Rectangle 6"/>
          <p:cNvSpPr/>
          <p:nvPr/>
        </p:nvSpPr>
        <p:spPr>
          <a:xfrm>
            <a:off x="2350630" y="5257769"/>
            <a:ext cx="6412333" cy="668645"/>
          </a:xfrm>
          <a:prstGeom prst="rect">
            <a:avLst/>
          </a:prstGeom>
        </p:spPr>
        <p:txBody>
          <a:bodyPr wrap="none">
            <a:spAutoFit/>
          </a:bodyPr>
          <a:lstStyle/>
          <a:p>
            <a:pPr algn="just">
              <a:lnSpc>
                <a:spcPct val="130000"/>
              </a:lnSpc>
              <a:spcBef>
                <a:spcPts val="336"/>
              </a:spcBef>
              <a:spcAft>
                <a:spcPts val="336"/>
              </a:spcAft>
            </a:pPr>
            <a:r>
              <a:rPr lang="en-US" sz="3200">
                <a:latin typeface="Times New Roman" pitchFamily="18" charset="0"/>
                <a:ea typeface="Calibri" panose="020F0502020204030204" charset="0"/>
                <a:cs typeface="Times New Roman" pitchFamily="18" charset="0"/>
              </a:rPr>
              <a:t>ƯCLN (a </a:t>
            </a:r>
            <a:r>
              <a:rPr lang="en-US" sz="3200" dirty="0">
                <a:latin typeface="Times New Roman" pitchFamily="18" charset="0"/>
                <a:ea typeface="Calibri" panose="020F0502020204030204" charset="0"/>
                <a:cs typeface="Times New Roman" pitchFamily="18" charset="0"/>
              </a:rPr>
              <a:t>, 1) = 1; ƯCLN </a:t>
            </a:r>
            <a:r>
              <a:rPr lang="en-US" sz="3200">
                <a:latin typeface="Times New Roman" pitchFamily="18" charset="0"/>
                <a:ea typeface="Calibri" panose="020F0502020204030204" charset="0"/>
                <a:cs typeface="Times New Roman" pitchFamily="18" charset="0"/>
              </a:rPr>
              <a:t>(a, b, </a:t>
            </a:r>
            <a:r>
              <a:rPr lang="en-US" sz="3200" dirty="0">
                <a:latin typeface="Times New Roman" pitchFamily="18" charset="0"/>
                <a:ea typeface="Calibri" panose="020F0502020204030204" charset="0"/>
                <a:cs typeface="Times New Roman" pitchFamily="18" charset="0"/>
              </a:rPr>
              <a:t>1) = 1</a:t>
            </a:r>
          </a:p>
        </p:txBody>
      </p:sp>
      <p:sp>
        <p:nvSpPr>
          <p:cNvPr id="8" name="Rectangle 7">
            <a:extLst>
              <a:ext uri="{FF2B5EF4-FFF2-40B4-BE49-F238E27FC236}">
                <a16:creationId xmlns:a16="http://schemas.microsoft.com/office/drawing/2014/main" id="{1A8563C3-BE37-9D60-A8E7-E48C09B6F8DB}"/>
              </a:ext>
            </a:extLst>
          </p:cNvPr>
          <p:cNvSpPr/>
          <p:nvPr/>
        </p:nvSpPr>
        <p:spPr>
          <a:xfrm>
            <a:off x="152400" y="1981200"/>
            <a:ext cx="2212465" cy="668645"/>
          </a:xfrm>
          <a:prstGeom prst="rect">
            <a:avLst/>
          </a:prstGeom>
        </p:spPr>
        <p:txBody>
          <a:bodyPr wrap="none">
            <a:spAutoFit/>
          </a:bodyPr>
          <a:lstStyle/>
          <a:p>
            <a:pPr algn="ctr">
              <a:lnSpc>
                <a:spcPct val="130000"/>
              </a:lnSpc>
              <a:spcBef>
                <a:spcPts val="336"/>
              </a:spcBef>
              <a:spcAft>
                <a:spcPts val="336"/>
              </a:spcAft>
            </a:pPr>
            <a:r>
              <a:rPr lang="en-US" sz="3200" b="1">
                <a:solidFill>
                  <a:srgbClr val="FF0000"/>
                </a:solidFill>
                <a:latin typeface="Times New Roman" pitchFamily="18" charset="0"/>
                <a:ea typeface="Calibri" panose="020F0502020204030204" charset="0"/>
                <a:cs typeface="Times New Roman" pitchFamily="18" charset="0"/>
              </a:rPr>
              <a:t>* Nhận xét:</a:t>
            </a:r>
            <a:endParaRPr lang="en-US" sz="3200" b="1" dirty="0">
              <a:solidFill>
                <a:srgbClr val="FF0000"/>
              </a:solidFill>
              <a:latin typeface="Times New Roman" pitchFamily="18" charset="0"/>
              <a:ea typeface="Calibri" panose="020F0502020204030204" charset="0"/>
              <a:cs typeface="Times New Roman" pitchFamily="18" charset="0"/>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6AB4121A-4C25-67B6-36D3-4D4D0BB994B2}"/>
                  </a:ext>
                </a:extLst>
              </p:cNvPr>
              <p:cNvSpPr/>
              <p:nvPr/>
            </p:nvSpPr>
            <p:spPr>
              <a:xfrm>
                <a:off x="3072782" y="1470874"/>
                <a:ext cx="6561412" cy="668645"/>
              </a:xfrm>
              <a:prstGeom prst="rect">
                <a:avLst/>
              </a:prstGeom>
            </p:spPr>
            <p:txBody>
              <a:bodyPr wrap="none">
                <a:spAutoFit/>
              </a:bodyPr>
              <a:lstStyle/>
              <a:p>
                <a:pPr algn="ctr">
                  <a:lnSpc>
                    <a:spcPct val="130000"/>
                  </a:lnSpc>
                  <a:spcBef>
                    <a:spcPts val="336"/>
                  </a:spcBef>
                  <a:spcAft>
                    <a:spcPts val="336"/>
                  </a:spcAft>
                </a:pPr>
                <a:r>
                  <a:rPr lang="en-US" sz="3200" b="1">
                    <a:solidFill>
                      <a:srgbClr val="0000CC"/>
                    </a:solidFill>
                    <a:latin typeface="Times New Roman" pitchFamily="18" charset="0"/>
                    <a:ea typeface="Calibri" panose="020F0502020204030204" charset="0"/>
                    <a:cs typeface="Times New Roman" pitchFamily="18" charset="0"/>
                  </a:rPr>
                  <a:t>Vì </a:t>
                </a:r>
                <a:r>
                  <a:rPr lang="en-US" sz="3200" b="1" dirty="0">
                    <a:solidFill>
                      <a:srgbClr val="0000CC"/>
                    </a:solidFill>
                    <a:latin typeface="Times New Roman" pitchFamily="18" charset="0"/>
                    <a:ea typeface="Calibri" panose="020F0502020204030204" charset="0"/>
                    <a:cs typeface="Times New Roman" pitchFamily="18" charset="0"/>
                  </a:rPr>
                  <a:t>18 </a:t>
                </a:r>
                <a14:m>
                  <m:oMath xmlns:m="http://schemas.openxmlformats.org/officeDocument/2006/math">
                    <m:r>
                      <a:rPr lang="en-US" sz="3200" b="1" i="1">
                        <a:solidFill>
                          <a:srgbClr val="0000CC"/>
                        </a:solidFill>
                        <a:latin typeface="Cambria Math" panose="02040503050406030204" pitchFamily="18" charset="0"/>
                        <a:ea typeface="Calibri" panose="020F0502020204030204" charset="0"/>
                      </a:rPr>
                      <m:t>⋮</m:t>
                    </m:r>
                  </m:oMath>
                </a14:m>
                <a:r>
                  <a:rPr lang="en-US" sz="3200" b="1" dirty="0">
                    <a:solidFill>
                      <a:srgbClr val="0000CC"/>
                    </a:solidFill>
                    <a:latin typeface="Times New Roman" pitchFamily="18" charset="0"/>
                    <a:ea typeface="Calibri" panose="020F0502020204030204" charset="0"/>
                    <a:cs typeface="Times New Roman" pitchFamily="18" charset="0"/>
                  </a:rPr>
                  <a:t> 6 </a:t>
                </a:r>
                <a:r>
                  <a:rPr lang="en-US" sz="3200" b="1" dirty="0" err="1">
                    <a:solidFill>
                      <a:srgbClr val="0000CC"/>
                    </a:solidFill>
                    <a:latin typeface="Times New Roman" pitchFamily="18" charset="0"/>
                    <a:ea typeface="Calibri" panose="020F0502020204030204" charset="0"/>
                    <a:cs typeface="Times New Roman" pitchFamily="18" charset="0"/>
                  </a:rPr>
                  <a:t>nên</a:t>
                </a:r>
                <a:r>
                  <a:rPr lang="en-US" sz="3200" b="1" dirty="0">
                    <a:solidFill>
                      <a:srgbClr val="0000CC"/>
                    </a:solidFill>
                    <a:latin typeface="Times New Roman" pitchFamily="18" charset="0"/>
                    <a:ea typeface="Calibri" panose="020F0502020204030204" charset="0"/>
                    <a:cs typeface="Times New Roman" pitchFamily="18" charset="0"/>
                  </a:rPr>
                  <a:t> ta </a:t>
                </a:r>
                <a:r>
                  <a:rPr lang="en-US" sz="3200" b="1" dirty="0" err="1">
                    <a:solidFill>
                      <a:srgbClr val="0000CC"/>
                    </a:solidFill>
                    <a:latin typeface="Times New Roman" pitchFamily="18" charset="0"/>
                    <a:ea typeface="Calibri" panose="020F0502020204030204" charset="0"/>
                    <a:cs typeface="Times New Roman" pitchFamily="18" charset="0"/>
                  </a:rPr>
                  <a:t>có</a:t>
                </a:r>
                <a:r>
                  <a:rPr lang="en-US" sz="3200" b="1" dirty="0">
                    <a:solidFill>
                      <a:srgbClr val="0000CC"/>
                    </a:solidFill>
                    <a:latin typeface="Times New Roman" pitchFamily="18" charset="0"/>
                    <a:ea typeface="Calibri" panose="020F0502020204030204" charset="0"/>
                    <a:cs typeface="Times New Roman" pitchFamily="18" charset="0"/>
                  </a:rPr>
                  <a:t> </a:t>
                </a:r>
                <a:r>
                  <a:rPr lang="en-US" sz="3200" b="1">
                    <a:solidFill>
                      <a:srgbClr val="0000CC"/>
                    </a:solidFill>
                    <a:latin typeface="Times New Roman" pitchFamily="18" charset="0"/>
                    <a:ea typeface="Calibri" panose="020F0502020204030204" charset="0"/>
                    <a:cs typeface="Times New Roman" pitchFamily="18" charset="0"/>
                  </a:rPr>
                  <a:t>ƯCLN (6, 18) = </a:t>
                </a:r>
                <a:r>
                  <a:rPr lang="en-US" sz="3200" b="1" dirty="0">
                    <a:solidFill>
                      <a:srgbClr val="0000CC"/>
                    </a:solidFill>
                    <a:latin typeface="Times New Roman" pitchFamily="18" charset="0"/>
                    <a:ea typeface="Calibri" panose="020F0502020204030204" charset="0"/>
                    <a:cs typeface="Times New Roman" pitchFamily="18" charset="0"/>
                  </a:rPr>
                  <a:t>6 </a:t>
                </a:r>
                <a:endParaRPr lang="en-US" sz="3200" b="1" dirty="0">
                  <a:solidFill>
                    <a:srgbClr val="FF0000"/>
                  </a:solidFill>
                  <a:latin typeface="Times New Roman" pitchFamily="18" charset="0"/>
                  <a:ea typeface="Calibri" panose="020F0502020204030204" charset="0"/>
                  <a:cs typeface="Times New Roman" pitchFamily="18" charset="0"/>
                </a:endParaRPr>
              </a:p>
            </p:txBody>
          </p:sp>
        </mc:Choice>
        <mc:Fallback xmlns="">
          <p:sp>
            <p:nvSpPr>
              <p:cNvPr id="9" name="Rectangle 8">
                <a:extLst>
                  <a:ext uri="{FF2B5EF4-FFF2-40B4-BE49-F238E27FC236}">
                    <a16:creationId xmlns:a16="http://schemas.microsoft.com/office/drawing/2014/main" id="{6AB4121A-4C25-67B6-36D3-4D4D0BB994B2}"/>
                  </a:ext>
                </a:extLst>
              </p:cNvPr>
              <p:cNvSpPr>
                <a:spLocks noRot="1" noChangeAspect="1" noMove="1" noResize="1" noEditPoints="1" noAdjustHandles="1" noChangeArrowheads="1" noChangeShapeType="1" noTextEdit="1"/>
              </p:cNvSpPr>
              <p:nvPr/>
            </p:nvSpPr>
            <p:spPr>
              <a:xfrm>
                <a:off x="3072782" y="1470874"/>
                <a:ext cx="6561412" cy="668645"/>
              </a:xfrm>
              <a:prstGeom prst="rect">
                <a:avLst/>
              </a:prstGeom>
              <a:blipFill>
                <a:blip r:embed="rId3"/>
                <a:stretch>
                  <a:fillRect l="-1859" r="-465" b="-28182"/>
                </a:stretch>
              </a:blipFill>
            </p:spPr>
            <p:txBody>
              <a:bodyPr/>
              <a:lstStyle/>
              <a:p>
                <a:r>
                  <a:rPr lang="vi-VN">
                    <a:noFill/>
                  </a:rPr>
                  <a:t> </a:t>
                </a:r>
              </a:p>
            </p:txBody>
          </p:sp>
        </mc:Fallback>
      </mc:AlternateContent>
    </p:spTree>
    <p:extLst>
      <p:ext uri="{BB962C8B-B14F-4D97-AF65-F5344CB8AC3E}">
        <p14:creationId xmlns:p14="http://schemas.microsoft.com/office/powerpoint/2010/main" val="18732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286000" y="179935"/>
            <a:ext cx="1049523" cy="995753"/>
          </a:xfrm>
          <a:prstGeom prst="rect">
            <a:avLst/>
          </a:prstGeom>
        </p:spPr>
      </p:pic>
      <p:sp>
        <p:nvSpPr>
          <p:cNvPr id="4" name="TextBox 3"/>
          <p:cNvSpPr txBox="1"/>
          <p:nvPr/>
        </p:nvSpPr>
        <p:spPr>
          <a:xfrm>
            <a:off x="3429000" y="475073"/>
            <a:ext cx="3657600" cy="544149"/>
          </a:xfrm>
          <a:prstGeom prst="rect">
            <a:avLst/>
          </a:prstGeom>
          <a:noFill/>
        </p:spPr>
        <p:txBody>
          <a:bodyPr wrap="square" lIns="51206" tIns="25603" rIns="51206" bIns="25603" rtlCol="0">
            <a:spAutoFit/>
          </a:bodyPr>
          <a:lstStyle/>
          <a:p>
            <a:pPr defTabSz="512064">
              <a:defRPr/>
            </a:pPr>
            <a:r>
              <a:rPr lang="en-US" sz="3200" b="1" dirty="0" err="1">
                <a:solidFill>
                  <a:srgbClr val="FF0000"/>
                </a:solidFill>
                <a:latin typeface="Times New Roman" pitchFamily="18" charset="0"/>
                <a:cs typeface="Times New Roman" pitchFamily="18" charset="0"/>
              </a:rPr>
              <a:t>Tìm</a:t>
            </a:r>
            <a:r>
              <a:rPr lang="en-US" sz="3200" b="1" dirty="0">
                <a:solidFill>
                  <a:srgbClr val="FF0000"/>
                </a:solidFill>
                <a:latin typeface="Times New Roman" pitchFamily="18" charset="0"/>
                <a:cs typeface="Times New Roman" pitchFamily="18" charset="0"/>
              </a:rPr>
              <a:t> ƯCLN (90, 10)</a:t>
            </a:r>
            <a:endParaRPr lang="vi-VN" sz="3200" b="1" dirty="0">
              <a:solidFill>
                <a:srgbClr val="FF0000"/>
              </a:solidFill>
              <a:latin typeface="Times New Roman" pitchFamily="18" charset="0"/>
              <a:cs typeface="Times New Roman" pitchFamily="18" charset="0"/>
            </a:endParaRPr>
          </a:p>
        </p:txBody>
      </p:sp>
      <p:sp>
        <p:nvSpPr>
          <p:cNvPr id="2" name="Rectangle 1"/>
          <p:cNvSpPr/>
          <p:nvPr/>
        </p:nvSpPr>
        <p:spPr>
          <a:xfrm>
            <a:off x="2438400" y="1333424"/>
            <a:ext cx="8686800" cy="584775"/>
          </a:xfrm>
          <a:prstGeom prst="rect">
            <a:avLst/>
          </a:prstGeom>
        </p:spPr>
        <p:txBody>
          <a:bodyPr wrap="square">
            <a:spAutoFit/>
          </a:bodyPr>
          <a:lstStyle/>
          <a:p>
            <a:r>
              <a:rPr lang="en-US" sz="3200" b="1" dirty="0">
                <a:latin typeface="Times New Roman" pitchFamily="18" charset="0"/>
                <a:cs typeface="Times New Roman" pitchFamily="18" charset="0"/>
              </a:rPr>
              <a:t>Ư (90) = { 1; 2; 3; 5; 6; 9; 10; 15; 18; 30; 45; 90}</a:t>
            </a:r>
          </a:p>
        </p:txBody>
      </p:sp>
      <p:sp>
        <p:nvSpPr>
          <p:cNvPr id="6" name="Rectangle 5"/>
          <p:cNvSpPr/>
          <p:nvPr/>
        </p:nvSpPr>
        <p:spPr>
          <a:xfrm>
            <a:off x="2444777" y="2016812"/>
            <a:ext cx="3897221" cy="584775"/>
          </a:xfrm>
          <a:prstGeom prst="rect">
            <a:avLst/>
          </a:prstGeom>
        </p:spPr>
        <p:txBody>
          <a:bodyPr wrap="square">
            <a:spAutoFit/>
          </a:bodyPr>
          <a:lstStyle/>
          <a:p>
            <a:r>
              <a:rPr lang="en-US" sz="3200" b="1" dirty="0">
                <a:latin typeface="Times New Roman" pitchFamily="18" charset="0"/>
                <a:cs typeface="Times New Roman" pitchFamily="18" charset="0"/>
              </a:rPr>
              <a:t>Ư (10) = { 1; 2; 5; 10}</a:t>
            </a:r>
          </a:p>
        </p:txBody>
      </p:sp>
      <p:sp>
        <p:nvSpPr>
          <p:cNvPr id="7" name="Rectangle 6"/>
          <p:cNvSpPr/>
          <p:nvPr/>
        </p:nvSpPr>
        <p:spPr>
          <a:xfrm>
            <a:off x="2465711" y="2502974"/>
            <a:ext cx="5248553" cy="742511"/>
          </a:xfrm>
          <a:prstGeom prst="rect">
            <a:avLst/>
          </a:prstGeom>
        </p:spPr>
        <p:txBody>
          <a:bodyPr wrap="square">
            <a:spAutoFit/>
          </a:bodyPr>
          <a:lstStyle/>
          <a:p>
            <a:pPr algn="just">
              <a:lnSpc>
                <a:spcPct val="150000"/>
              </a:lnSpc>
            </a:pPr>
            <a:r>
              <a:rPr lang="vi-VN" sz="3200" b="1">
                <a:latin typeface="Times New Roman" pitchFamily="18" charset="0"/>
                <a:ea typeface="Calibri" panose="020F0502020204030204" charset="0"/>
                <a:cs typeface="Times New Roman" pitchFamily="18" charset="0"/>
              </a:rPr>
              <a:t>ƯC</a:t>
            </a:r>
            <a:r>
              <a:rPr lang="vi-VN" sz="3200" b="1" dirty="0">
                <a:latin typeface="Times New Roman" pitchFamily="18" charset="0"/>
                <a:ea typeface="Calibri" panose="020F0502020204030204" charset="0"/>
                <a:cs typeface="Times New Roman" pitchFamily="18" charset="0"/>
              </a:rPr>
              <a:t>(</a:t>
            </a:r>
            <a:r>
              <a:rPr lang="en-US" sz="3200" b="1" dirty="0">
                <a:latin typeface="Times New Roman" pitchFamily="18" charset="0"/>
                <a:ea typeface="Calibri" panose="020F0502020204030204" charset="0"/>
                <a:cs typeface="Times New Roman" pitchFamily="18" charset="0"/>
              </a:rPr>
              <a:t>90</a:t>
            </a:r>
            <a:r>
              <a:rPr lang="vi-VN" sz="3200" b="1" dirty="0">
                <a:latin typeface="Times New Roman" pitchFamily="18" charset="0"/>
                <a:ea typeface="Calibri" panose="020F0502020204030204" charset="0"/>
                <a:cs typeface="Times New Roman" pitchFamily="18" charset="0"/>
              </a:rPr>
              <a:t>, </a:t>
            </a:r>
            <a:r>
              <a:rPr lang="en-US" sz="3200" b="1" dirty="0">
                <a:latin typeface="Times New Roman" pitchFamily="18" charset="0"/>
                <a:ea typeface="Calibri" panose="020F0502020204030204" charset="0"/>
                <a:cs typeface="Times New Roman" pitchFamily="18" charset="0"/>
              </a:rPr>
              <a:t>10</a:t>
            </a:r>
            <a:r>
              <a:rPr lang="vi-VN" sz="3200" b="1" dirty="0">
                <a:latin typeface="Times New Roman" pitchFamily="18" charset="0"/>
                <a:ea typeface="Calibri" panose="020F0502020204030204" charset="0"/>
                <a:cs typeface="Times New Roman" pitchFamily="18" charset="0"/>
              </a:rPr>
              <a:t>) = {1</a:t>
            </a:r>
            <a:r>
              <a:rPr lang="en-US" sz="3200" b="1" dirty="0">
                <a:latin typeface="Times New Roman" pitchFamily="18" charset="0"/>
                <a:ea typeface="Calibri" panose="020F0502020204030204" charset="0"/>
                <a:cs typeface="Times New Roman" pitchFamily="18" charset="0"/>
              </a:rPr>
              <a:t>; 2; 5; </a:t>
            </a:r>
            <a:r>
              <a:rPr lang="en-US" sz="3200" b="1">
                <a:latin typeface="Times New Roman" pitchFamily="18" charset="0"/>
                <a:ea typeface="Calibri" panose="020F0502020204030204" charset="0"/>
                <a:cs typeface="Times New Roman" pitchFamily="18" charset="0"/>
              </a:rPr>
              <a:t>10</a:t>
            </a:r>
            <a:r>
              <a:rPr lang="vi-VN" sz="3200" b="1">
                <a:latin typeface="Times New Roman" pitchFamily="18" charset="0"/>
                <a:ea typeface="Calibri" panose="020F0502020204030204" charset="0"/>
                <a:cs typeface="Times New Roman" pitchFamily="18" charset="0"/>
              </a:rPr>
              <a:t>}</a:t>
            </a:r>
            <a:endParaRPr lang="en-US" sz="3200" b="1" dirty="0">
              <a:latin typeface="Times New Roman" pitchFamily="18" charset="0"/>
              <a:ea typeface="Calibri" panose="020F0502020204030204" charset="0"/>
              <a:cs typeface="Times New Roman" pitchFamily="18" charset="0"/>
            </a:endParaRPr>
          </a:p>
        </p:txBody>
      </p:sp>
      <p:sp>
        <p:nvSpPr>
          <p:cNvPr id="8" name="Rectangle 7"/>
          <p:cNvSpPr/>
          <p:nvPr/>
        </p:nvSpPr>
        <p:spPr>
          <a:xfrm>
            <a:off x="2476919" y="3157320"/>
            <a:ext cx="4336444" cy="742511"/>
          </a:xfrm>
          <a:prstGeom prst="rect">
            <a:avLst/>
          </a:prstGeom>
        </p:spPr>
        <p:txBody>
          <a:bodyPr wrap="square">
            <a:spAutoFit/>
          </a:bodyPr>
          <a:lstStyle/>
          <a:p>
            <a:pPr algn="just">
              <a:lnSpc>
                <a:spcPct val="150000"/>
              </a:lnSpc>
            </a:pPr>
            <a:r>
              <a:rPr lang="en-US" sz="3200" b="1" dirty="0" err="1">
                <a:solidFill>
                  <a:srgbClr val="000000"/>
                </a:solidFill>
                <a:latin typeface="Times New Roman" pitchFamily="18" charset="0"/>
                <a:ea typeface="Calibri" panose="020F0502020204030204" charset="0"/>
                <a:cs typeface="Times New Roman" pitchFamily="18" charset="0"/>
              </a:rPr>
              <a:t>Vậy</a:t>
            </a:r>
            <a:r>
              <a:rPr lang="en-US" sz="3200" b="1" dirty="0">
                <a:solidFill>
                  <a:srgbClr val="000000"/>
                </a:solidFill>
                <a:latin typeface="Times New Roman" pitchFamily="18" charset="0"/>
                <a:ea typeface="Calibri" panose="020F0502020204030204" charset="0"/>
                <a:cs typeface="Times New Roman" pitchFamily="18" charset="0"/>
              </a:rPr>
              <a:t> </a:t>
            </a:r>
            <a:r>
              <a:rPr lang="vi-VN" sz="3200" b="1" dirty="0">
                <a:solidFill>
                  <a:srgbClr val="000000"/>
                </a:solidFill>
                <a:latin typeface="Times New Roman" pitchFamily="18" charset="0"/>
                <a:ea typeface="Calibri" panose="020F0502020204030204" charset="0"/>
                <a:cs typeface="Times New Roman" pitchFamily="18" charset="0"/>
              </a:rPr>
              <a:t>ƯCLN(</a:t>
            </a:r>
            <a:r>
              <a:rPr lang="en-US" sz="3200" b="1" dirty="0">
                <a:solidFill>
                  <a:srgbClr val="000000"/>
                </a:solidFill>
                <a:latin typeface="Times New Roman" pitchFamily="18" charset="0"/>
                <a:ea typeface="Calibri" panose="020F0502020204030204" charset="0"/>
                <a:cs typeface="Times New Roman" pitchFamily="18" charset="0"/>
              </a:rPr>
              <a:t>90</a:t>
            </a:r>
            <a:r>
              <a:rPr lang="vi-VN" sz="3200" b="1" dirty="0">
                <a:solidFill>
                  <a:srgbClr val="000000"/>
                </a:solidFill>
                <a:latin typeface="Times New Roman" pitchFamily="18" charset="0"/>
                <a:ea typeface="Calibri" panose="020F0502020204030204" charset="0"/>
                <a:cs typeface="Times New Roman" pitchFamily="18" charset="0"/>
              </a:rPr>
              <a:t>, </a:t>
            </a:r>
            <a:r>
              <a:rPr lang="en-US" sz="3200" b="1" dirty="0">
                <a:solidFill>
                  <a:srgbClr val="000000"/>
                </a:solidFill>
                <a:latin typeface="Times New Roman" pitchFamily="18" charset="0"/>
                <a:ea typeface="Calibri" panose="020F0502020204030204" charset="0"/>
                <a:cs typeface="Times New Roman" pitchFamily="18" charset="0"/>
              </a:rPr>
              <a:t>10</a:t>
            </a:r>
            <a:r>
              <a:rPr lang="vi-VN" sz="3200" b="1" dirty="0">
                <a:solidFill>
                  <a:srgbClr val="000000"/>
                </a:solidFill>
                <a:latin typeface="Times New Roman" pitchFamily="18" charset="0"/>
                <a:ea typeface="Calibri" panose="020F0502020204030204" charset="0"/>
                <a:cs typeface="Times New Roman" pitchFamily="18" charset="0"/>
              </a:rPr>
              <a:t>) = </a:t>
            </a:r>
            <a:r>
              <a:rPr lang="en-US" sz="3200" b="1" dirty="0">
                <a:solidFill>
                  <a:srgbClr val="000000"/>
                </a:solidFill>
                <a:latin typeface="Times New Roman" pitchFamily="18" charset="0"/>
                <a:ea typeface="Calibri" panose="020F0502020204030204" charset="0"/>
                <a:cs typeface="Times New Roman" pitchFamily="18" charset="0"/>
              </a:rPr>
              <a:t>10</a:t>
            </a:r>
          </a:p>
        </p:txBody>
      </p:sp>
      <mc:AlternateContent xmlns:mc="http://schemas.openxmlformats.org/markup-compatibility/2006" xmlns:a14="http://schemas.microsoft.com/office/drawing/2010/main">
        <mc:Choice Requires="a14">
          <p:sp>
            <p:nvSpPr>
              <p:cNvPr id="5" name="Rectangle 5">
                <a:extLst>
                  <a:ext uri="{FF2B5EF4-FFF2-40B4-BE49-F238E27FC236}">
                    <a16:creationId xmlns:a16="http://schemas.microsoft.com/office/drawing/2014/main" id="{8A6E8991-75A0-141E-0464-6A9593051C44}"/>
                  </a:ext>
                </a:extLst>
              </p:cNvPr>
              <p:cNvSpPr>
                <a:spLocks noChangeArrowheads="1"/>
              </p:cNvSpPr>
              <p:nvPr/>
            </p:nvSpPr>
            <p:spPr bwMode="auto">
              <a:xfrm>
                <a:off x="2209800" y="4386927"/>
                <a:ext cx="5867400" cy="5847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vi-VN" sz="2400">
                    <a:solidFill>
                      <a:srgbClr val="0000CC"/>
                    </a:solidFill>
                    <a:latin typeface="Times New Roman" pitchFamily="18" charset="0"/>
                    <a:ea typeface="Arial" pitchFamily="34" charset="0"/>
                    <a:cs typeface="Times New Roman" pitchFamily="18" charset="0"/>
                  </a:rPr>
                  <a:t> </a:t>
                </a:r>
                <a:r>
                  <a:rPr lang="vi-VN" sz="3200" b="1">
                    <a:solidFill>
                      <a:schemeClr val="tx1"/>
                    </a:solidFill>
                    <a:latin typeface="Times New Roman" pitchFamily="18" charset="0"/>
                    <a:ea typeface="Arial" pitchFamily="34" charset="0"/>
                    <a:cs typeface="Times New Roman" pitchFamily="18" charset="0"/>
                  </a:rPr>
                  <a:t>ƯCLN(90; 10) = 10, vì 90 </a:t>
                </a:r>
                <a14:m>
                  <m:oMath xmlns:m="http://schemas.openxmlformats.org/officeDocument/2006/math">
                    <m:r>
                      <a:rPr lang="en-US" sz="3200" b="1" i="1" smtClean="0">
                        <a:solidFill>
                          <a:schemeClr val="tx1"/>
                        </a:solidFill>
                        <a:latin typeface="Cambria Math" panose="02040503050406030204" pitchFamily="18" charset="0"/>
                        <a:ea typeface="Calibri" panose="020F0502020204030204" charset="0"/>
                      </a:rPr>
                      <m:t>⋮</m:t>
                    </m:r>
                    <m:r>
                      <a:rPr lang="en-US" sz="3200" b="1" i="1">
                        <a:solidFill>
                          <a:schemeClr val="tx1"/>
                        </a:solidFill>
                        <a:latin typeface="Cambria Math" panose="02040503050406030204" pitchFamily="18" charset="0"/>
                        <a:ea typeface="Calibri" panose="020F0502020204030204" charset="0"/>
                      </a:rPr>
                      <m:t> </m:t>
                    </m:r>
                  </m:oMath>
                </a14:m>
                <a:r>
                  <a:rPr lang="vi-VN" sz="3200" b="1">
                    <a:solidFill>
                      <a:schemeClr val="tx1"/>
                    </a:solidFill>
                    <a:latin typeface="Times New Roman" pitchFamily="18" charset="0"/>
                    <a:ea typeface="Arial" pitchFamily="34" charset="0"/>
                    <a:cs typeface="Times New Roman" pitchFamily="18" charset="0"/>
                  </a:rPr>
                  <a:t>10</a:t>
                </a:r>
                <a:endParaRPr lang="vi-VN" sz="3200" b="1">
                  <a:solidFill>
                    <a:srgbClr val="0000CC"/>
                  </a:solidFill>
                  <a:latin typeface="Arial" pitchFamily="34" charset="0"/>
                  <a:cs typeface="Arial" pitchFamily="34" charset="0"/>
                </a:endParaRPr>
              </a:p>
            </p:txBody>
          </p:sp>
        </mc:Choice>
        <mc:Fallback xmlns="">
          <p:sp>
            <p:nvSpPr>
              <p:cNvPr id="5" name="Rectangle 5">
                <a:extLst>
                  <a:ext uri="{FF2B5EF4-FFF2-40B4-BE49-F238E27FC236}">
                    <a16:creationId xmlns:a16="http://schemas.microsoft.com/office/drawing/2014/main" id="{8A6E8991-75A0-141E-0464-6A9593051C44}"/>
                  </a:ext>
                </a:extLst>
              </p:cNvPr>
              <p:cNvSpPr>
                <a:spLocks noRot="1" noChangeAspect="1" noMove="1" noResize="1" noEditPoints="1" noAdjustHandles="1" noChangeArrowheads="1" noChangeShapeType="1" noTextEdit="1"/>
              </p:cNvSpPr>
              <p:nvPr/>
            </p:nvSpPr>
            <p:spPr bwMode="auto">
              <a:xfrm>
                <a:off x="2209800" y="4386927"/>
                <a:ext cx="5867400" cy="584775"/>
              </a:xfrm>
              <a:prstGeom prst="rect">
                <a:avLst/>
              </a:prstGeom>
              <a:blipFill>
                <a:blip r:embed="rId3"/>
                <a:stretch>
                  <a:fillRect l="-1455" t="-14583" b="-322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11" name="TextBox 10">
            <a:extLst>
              <a:ext uri="{FF2B5EF4-FFF2-40B4-BE49-F238E27FC236}">
                <a16:creationId xmlns:a16="http://schemas.microsoft.com/office/drawing/2014/main" id="{592CE1F5-2A7E-B33E-3C1F-17264C91EFCD}"/>
              </a:ext>
            </a:extLst>
          </p:cNvPr>
          <p:cNvSpPr txBox="1"/>
          <p:nvPr/>
        </p:nvSpPr>
        <p:spPr>
          <a:xfrm>
            <a:off x="914400" y="1333424"/>
            <a:ext cx="1600200" cy="544149"/>
          </a:xfrm>
          <a:prstGeom prst="rect">
            <a:avLst/>
          </a:prstGeom>
          <a:noFill/>
        </p:spPr>
        <p:txBody>
          <a:bodyPr wrap="square" lIns="51206" tIns="25603" rIns="51206" bIns="25603" rtlCol="0">
            <a:spAutoFit/>
          </a:bodyPr>
          <a:lstStyle/>
          <a:p>
            <a:pPr defTabSz="512064">
              <a:defRPr/>
            </a:pPr>
            <a:r>
              <a:rPr lang="en-US" sz="3200" b="1">
                <a:solidFill>
                  <a:srgbClr val="0000CC"/>
                </a:solidFill>
                <a:latin typeface="Times New Roman" pitchFamily="18" charset="0"/>
                <a:cs typeface="Times New Roman" pitchFamily="18" charset="0"/>
              </a:rPr>
              <a:t>Cách 1:</a:t>
            </a:r>
            <a:endParaRPr lang="vi-VN" sz="3200" b="1" dirty="0">
              <a:solidFill>
                <a:srgbClr val="0000CC"/>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0953F0F5-ADDF-07A0-D323-6867F515CA96}"/>
              </a:ext>
            </a:extLst>
          </p:cNvPr>
          <p:cNvSpPr txBox="1"/>
          <p:nvPr/>
        </p:nvSpPr>
        <p:spPr>
          <a:xfrm>
            <a:off x="800519" y="4386927"/>
            <a:ext cx="1600200" cy="544149"/>
          </a:xfrm>
          <a:prstGeom prst="rect">
            <a:avLst/>
          </a:prstGeom>
          <a:noFill/>
        </p:spPr>
        <p:txBody>
          <a:bodyPr wrap="square" lIns="51206" tIns="25603" rIns="51206" bIns="25603" rtlCol="0">
            <a:spAutoFit/>
          </a:bodyPr>
          <a:lstStyle/>
          <a:p>
            <a:pPr defTabSz="512064">
              <a:defRPr/>
            </a:pPr>
            <a:r>
              <a:rPr lang="en-US" sz="3200" b="1">
                <a:solidFill>
                  <a:srgbClr val="0000CC"/>
                </a:solidFill>
                <a:latin typeface="Times New Roman" pitchFamily="18" charset="0"/>
                <a:cs typeface="Times New Roman" pitchFamily="18" charset="0"/>
              </a:rPr>
              <a:t>Cách 2:</a:t>
            </a:r>
            <a:endParaRPr lang="vi-VN" sz="3200" b="1" dirty="0">
              <a:solidFill>
                <a:srgbClr val="0000CC"/>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par>
                          <p:cTn id="43" fill="hold">
                            <p:stCondLst>
                              <p:cond delay="0"/>
                            </p:stCondLst>
                            <p:childTnLst>
                              <p:par>
                                <p:cTn id="44" presetID="10" presetClass="entr" presetSubtype="0"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7" grpId="0"/>
      <p:bldP spid="8"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9" y="3180492"/>
            <a:ext cx="1134165" cy="508000"/>
          </a:xfrm>
        </p:spPr>
        <p:txBody>
          <a:bodyPr>
            <a:noAutofit/>
          </a:bodyPr>
          <a:lstStyle/>
          <a:p>
            <a:pPr algn="l"/>
            <a:r>
              <a:rPr lang="vi-VN" sz="3200" b="1">
                <a:solidFill>
                  <a:srgbClr val="FF0000"/>
                </a:solidFill>
              </a:rPr>
              <a:t>Giải:</a:t>
            </a:r>
          </a:p>
        </p:txBody>
      </p:sp>
      <p:sp>
        <p:nvSpPr>
          <p:cNvPr id="3" name="Rectangle 2">
            <a:extLst>
              <a:ext uri="{FF2B5EF4-FFF2-40B4-BE49-F238E27FC236}">
                <a16:creationId xmlns:a16="http://schemas.microsoft.com/office/drawing/2014/main" id="{223F6639-A057-BEA3-60C1-7EC6D128BBD8}"/>
              </a:ext>
            </a:extLst>
          </p:cNvPr>
          <p:cNvSpPr/>
          <p:nvPr/>
        </p:nvSpPr>
        <p:spPr>
          <a:xfrm>
            <a:off x="1524000" y="1026855"/>
            <a:ext cx="9677400" cy="2062103"/>
          </a:xfrm>
          <a:prstGeom prst="rect">
            <a:avLst/>
          </a:prstGeom>
        </p:spPr>
        <p:txBody>
          <a:bodyPr wrap="square">
            <a:spAutoFit/>
          </a:bodyPr>
          <a:lstStyle/>
          <a:p>
            <a:pPr lvl="0" algn="just">
              <a:defRPr/>
            </a:pPr>
            <a:r>
              <a:rPr lang="en-US" sz="3200" b="1" dirty="0" err="1">
                <a:latin typeface="Times New Roman" pitchFamily="18" charset="0"/>
                <a:cs typeface="Times New Roman" pitchFamily="18" charset="0"/>
              </a:rPr>
              <a:t>Bố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12 </a:t>
            </a:r>
            <a:r>
              <a:rPr lang="en-US" sz="3200" b="1" dirty="0" err="1">
                <a:latin typeface="Times New Roman" pitchFamily="18" charset="0"/>
                <a:cs typeface="Times New Roman" pitchFamily="18" charset="0"/>
              </a:rPr>
              <a:t>quả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15 </a:t>
            </a:r>
            <a:r>
              <a:rPr lang="en-US" sz="3200" b="1" dirty="0" err="1">
                <a:latin typeface="Times New Roman" pitchFamily="18" charset="0"/>
                <a:cs typeface="Times New Roman" pitchFamily="18" charset="0"/>
              </a:rPr>
              <a:t>quả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muốn</a:t>
            </a:r>
            <a:r>
              <a:rPr lang="en-US" sz="3200" b="1" dirty="0">
                <a:latin typeface="Times New Roman" pitchFamily="18" charset="0"/>
                <a:cs typeface="Times New Roman" pitchFamily="18" charset="0"/>
              </a:rPr>
              <a:t> chia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bóng</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cho</a:t>
            </a:r>
            <a:r>
              <a:rPr lang="en-US" sz="3200" b="1">
                <a:latin typeface="Times New Roman" pitchFamily="18" charset="0"/>
                <a:cs typeface="Times New Roman" pitchFamily="18" charset="0"/>
              </a:rPr>
              <a:t> ba anh </a:t>
            </a:r>
            <a:r>
              <a:rPr lang="en-US" sz="3200" b="1" dirty="0" err="1">
                <a:latin typeface="Times New Roman" pitchFamily="18" charset="0"/>
                <a:cs typeface="Times New Roman" pitchFamily="18" charset="0"/>
              </a:rPr>
              <a:t>em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Nam </a:t>
            </a:r>
            <a:r>
              <a:rPr lang="en-US" sz="3200" b="1" dirty="0" err="1">
                <a:latin typeface="Times New Roman" pitchFamily="18" charset="0"/>
                <a:cs typeface="Times New Roman" pitchFamily="18" charset="0"/>
              </a:rPr>
              <a:t>đều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như</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nhau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gồm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cả</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xanh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Hỏi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thực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hay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4" name="TextBox 4">
            <a:extLst>
              <a:ext uri="{FF2B5EF4-FFF2-40B4-BE49-F238E27FC236}">
                <a16:creationId xmlns:a16="http://schemas.microsoft.com/office/drawing/2014/main" id="{085C8442-0C0E-6378-FD73-AA6170483925}"/>
              </a:ext>
            </a:extLst>
          </p:cNvPr>
          <p:cNvSpPr txBox="1"/>
          <p:nvPr/>
        </p:nvSpPr>
        <p:spPr>
          <a:xfrm>
            <a:off x="4495800" y="0"/>
            <a:ext cx="2667000" cy="935321"/>
          </a:xfrm>
          <a:prstGeom prst="rect">
            <a:avLst/>
          </a:prstGeom>
        </p:spPr>
        <p:txBody>
          <a:bodyPr wrap="square" lIns="0" tIns="0" rIns="0" bIns="0" rtlCol="0" anchor="t">
            <a:spAutoFit/>
          </a:bodyPr>
          <a:lstStyle/>
          <a:p>
            <a:pPr>
              <a:lnSpc>
                <a:spcPts val="8640"/>
              </a:lnSpc>
              <a:defRPr/>
            </a:pPr>
            <a:r>
              <a:rPr lang="en-US" sz="3600" b="1" dirty="0" err="1">
                <a:solidFill>
                  <a:srgbClr val="FF0000"/>
                </a:solidFill>
                <a:latin typeface="Times New Roman" pitchFamily="18" charset="0"/>
                <a:cs typeface="Times New Roman" pitchFamily="18" charset="0"/>
              </a:rPr>
              <a:t>Luyện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tập</a:t>
            </a:r>
            <a:r>
              <a:rPr lang="en-US" sz="3600" b="1" dirty="0">
                <a:solidFill>
                  <a:srgbClr val="FF0000"/>
                </a:solidFill>
                <a:latin typeface="Times New Roman" pitchFamily="18" charset="0"/>
                <a:cs typeface="Times New Roman" pitchFamily="18" charset="0"/>
              </a:rPr>
              <a:t> 1</a:t>
            </a:r>
          </a:p>
        </p:txBody>
      </p:sp>
      <p:sp>
        <p:nvSpPr>
          <p:cNvPr id="5" name="Rectangle 4">
            <a:extLst>
              <a:ext uri="{FF2B5EF4-FFF2-40B4-BE49-F238E27FC236}">
                <a16:creationId xmlns:a16="http://schemas.microsoft.com/office/drawing/2014/main" id="{63E7F7F7-738F-EFF8-304E-F1A071881B47}"/>
              </a:ext>
            </a:extLst>
          </p:cNvPr>
          <p:cNvSpPr/>
          <p:nvPr/>
        </p:nvSpPr>
        <p:spPr>
          <a:xfrm>
            <a:off x="3138906" y="3682425"/>
            <a:ext cx="3147015" cy="668645"/>
          </a:xfrm>
          <a:prstGeom prst="rect">
            <a:avLst/>
          </a:prstGeom>
        </p:spPr>
        <p:txBody>
          <a:bodyPr wrap="none">
            <a:spAutoFit/>
          </a:bodyPr>
          <a:lstStyle/>
          <a:p>
            <a:pPr algn="ctr">
              <a:lnSpc>
                <a:spcPct val="130000"/>
              </a:lnSpc>
              <a:defRPr/>
            </a:pPr>
            <a:r>
              <a:rPr lang="vi-VN" sz="3200" b="1">
                <a:solidFill>
                  <a:srgbClr val="0000CC"/>
                </a:solidFill>
                <a:latin typeface="Times New Roman" panose="02020603050405020304" pitchFamily="18" charset="0"/>
                <a:cs typeface="Times New Roman" panose="02020603050405020304" pitchFamily="18" charset="0"/>
              </a:rPr>
              <a:t>Có: 12 ⁝ 3, 15 ⁝ 3 </a:t>
            </a:r>
            <a:endParaRPr lang="en-US" sz="3200" b="1" dirty="0">
              <a:solidFill>
                <a:srgbClr val="0000CC"/>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D0A557B1-D902-38DE-037A-947FAB8942E2}"/>
              </a:ext>
            </a:extLst>
          </p:cNvPr>
          <p:cNvSpPr/>
          <p:nvPr/>
        </p:nvSpPr>
        <p:spPr>
          <a:xfrm>
            <a:off x="3157328" y="4351070"/>
            <a:ext cx="4507965" cy="584775"/>
          </a:xfrm>
          <a:prstGeom prst="rect">
            <a:avLst/>
          </a:prstGeom>
        </p:spPr>
        <p:txBody>
          <a:bodyPr wrap="none">
            <a:spAutoFit/>
          </a:bodyPr>
          <a:lstStyle/>
          <a:p>
            <a:r>
              <a:rPr lang="vi-VN" sz="3200" b="1">
                <a:solidFill>
                  <a:srgbClr val="0000CC"/>
                </a:solidFill>
                <a:latin typeface="Times New Roman" panose="02020603050405020304" pitchFamily="18" charset="0"/>
                <a:cs typeface="Times New Roman" panose="02020603050405020304" pitchFamily="18" charset="0"/>
              </a:rPr>
              <a:t>hay 3 ∈ Ư(12); 3 ∈ Ư(15)</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AF3AFE9-3EF0-4E1C-5733-EB8D7597D8A2}"/>
                  </a:ext>
                </a:extLst>
              </p:cNvPr>
              <p:cNvSpPr/>
              <p:nvPr/>
            </p:nvSpPr>
            <p:spPr>
              <a:xfrm>
                <a:off x="3157328" y="4917725"/>
                <a:ext cx="3583033" cy="668645"/>
              </a:xfrm>
              <a:prstGeom prst="rect">
                <a:avLst/>
              </a:prstGeom>
            </p:spPr>
            <p:txBody>
              <a:bodyPr wrap="none">
                <a:spAutoFit/>
              </a:bodyPr>
              <a:lstStyle/>
              <a:p>
                <a:pPr lvl="0" algn="ctr">
                  <a:lnSpc>
                    <a:spcPct val="130000"/>
                  </a:lnSpc>
                  <a:defRPr/>
                </a:pPr>
                <a:r>
                  <a:rPr lang="en-US" sz="3200" b="1">
                    <a:solidFill>
                      <a:srgbClr val="0000CC"/>
                    </a:solidFill>
                    <a:latin typeface="Times New Roman" panose="02020603050405020304" pitchFamily="18" charset="0"/>
                    <a:cs typeface="Times New Roman" pitchFamily="18" charset="0"/>
                  </a:rPr>
                  <a:t>Nên 3 </a:t>
                </a:r>
                <a14:m>
                  <m:oMath xmlns:m="http://schemas.openxmlformats.org/officeDocument/2006/math">
                    <m:r>
                      <a:rPr lang="en-US" sz="3200" b="1" i="1">
                        <a:solidFill>
                          <a:srgbClr val="0000CC"/>
                        </a:solidFill>
                        <a:latin typeface="Cambria Math" panose="02040503050406030204" pitchFamily="18" charset="0"/>
                        <a:ea typeface="Cambria Math" panose="02040503050406030204" pitchFamily="18" charset="0"/>
                      </a:rPr>
                      <m:t>∈</m:t>
                    </m:r>
                  </m:oMath>
                </a14:m>
                <a:r>
                  <a:rPr lang="en-US" sz="3200" b="1" dirty="0">
                    <a:solidFill>
                      <a:srgbClr val="0000CC"/>
                    </a:solidFill>
                    <a:latin typeface="Times New Roman" pitchFamily="18" charset="0"/>
                    <a:cs typeface="Times New Roman" pitchFamily="18" charset="0"/>
                  </a:rPr>
                  <a:t> ƯC(12, 15)</a:t>
                </a:r>
              </a:p>
            </p:txBody>
          </p:sp>
        </mc:Choice>
        <mc:Fallback xmlns="">
          <p:sp>
            <p:nvSpPr>
              <p:cNvPr id="8" name="Rectangle 7">
                <a:extLst>
                  <a:ext uri="{FF2B5EF4-FFF2-40B4-BE49-F238E27FC236}">
                    <a16:creationId xmlns:a16="http://schemas.microsoft.com/office/drawing/2014/main" id="{0AF3AFE9-3EF0-4E1C-5733-EB8D7597D8A2}"/>
                  </a:ext>
                </a:extLst>
              </p:cNvPr>
              <p:cNvSpPr>
                <a:spLocks noRot="1" noChangeAspect="1" noMove="1" noResize="1" noEditPoints="1" noAdjustHandles="1" noChangeArrowheads="1" noChangeShapeType="1" noTextEdit="1"/>
              </p:cNvSpPr>
              <p:nvPr/>
            </p:nvSpPr>
            <p:spPr>
              <a:xfrm>
                <a:off x="3157328" y="4917725"/>
                <a:ext cx="3583033" cy="668645"/>
              </a:xfrm>
              <a:prstGeom prst="rect">
                <a:avLst/>
              </a:prstGeom>
              <a:blipFill>
                <a:blip r:embed="rId2"/>
                <a:stretch>
                  <a:fillRect l="-3912" r="-4082" b="-29358"/>
                </a:stretch>
              </a:blipFill>
            </p:spPr>
            <p:txBody>
              <a:bodyPr/>
              <a:lstStyle/>
              <a:p>
                <a:r>
                  <a:rPr lang="vi-VN">
                    <a:noFill/>
                  </a:rPr>
                  <a:t> </a:t>
                </a:r>
              </a:p>
            </p:txBody>
          </p:sp>
        </mc:Fallback>
      </mc:AlternateContent>
      <p:sp>
        <p:nvSpPr>
          <p:cNvPr id="9" name="Rectangle 8">
            <a:extLst>
              <a:ext uri="{FF2B5EF4-FFF2-40B4-BE49-F238E27FC236}">
                <a16:creationId xmlns:a16="http://schemas.microsoft.com/office/drawing/2014/main" id="{FA5ECA7A-A71C-3135-4C00-C9A855537E3F}"/>
              </a:ext>
            </a:extLst>
          </p:cNvPr>
          <p:cNvSpPr/>
          <p:nvPr/>
        </p:nvSpPr>
        <p:spPr>
          <a:xfrm>
            <a:off x="1978372" y="5613182"/>
            <a:ext cx="7845417" cy="584775"/>
          </a:xfrm>
          <a:prstGeom prst="rect">
            <a:avLst/>
          </a:prstGeom>
        </p:spPr>
        <p:txBody>
          <a:bodyPr wrap="none">
            <a:spAutoFit/>
          </a:bodyPr>
          <a:lstStyle/>
          <a:p>
            <a:r>
              <a:rPr lang="en-US" sz="3200" b="1" dirty="0" err="1">
                <a:solidFill>
                  <a:srgbClr val="0000CC"/>
                </a:solidFill>
                <a:latin typeface="Times New Roman" panose="02020603050405020304" pitchFamily="18" charset="0"/>
                <a:cs typeface="Times New Roman" pitchFamily="18" charset="0"/>
              </a:rPr>
              <a:t>Vậy</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bố</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có</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thực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hiện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được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phép</a:t>
            </a:r>
            <a:r>
              <a:rPr lang="en-US" sz="3200" b="1" dirty="0">
                <a:solidFill>
                  <a:srgbClr val="0000CC"/>
                </a:solidFill>
                <a:latin typeface="Times New Roman" pitchFamily="18" charset="0"/>
                <a:cs typeface="Times New Roman" pitchFamily="18" charset="0"/>
              </a:rPr>
              <a:t> chia </a:t>
            </a:r>
            <a:r>
              <a:rPr lang="en-US" sz="3200" b="1" dirty="0" err="1">
                <a:solidFill>
                  <a:srgbClr val="0000CC"/>
                </a:solidFill>
                <a:latin typeface="Times New Roman" pitchFamily="18" charset="0"/>
                <a:cs typeface="Times New Roman" pitchFamily="18" charset="0"/>
              </a:rPr>
              <a:t>này</a:t>
            </a:r>
            <a:endParaRPr lang="en-US"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19858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p:cNvSpPr txBox="1"/>
          <p:nvPr/>
        </p:nvSpPr>
        <p:spPr>
          <a:xfrm>
            <a:off x="4495800" y="954163"/>
            <a:ext cx="3535921" cy="569836"/>
          </a:xfrm>
          <a:prstGeom prst="rect">
            <a:avLst/>
          </a:prstGeom>
        </p:spPr>
        <p:txBody>
          <a:bodyPr lIns="0" tIns="0" rIns="0" bIns="0" rtlCol="0" anchor="t">
            <a:spAutoFit/>
          </a:bodyPr>
          <a:lstStyle/>
          <a:p>
            <a:pPr algn="ctr" defTabSz="512064">
              <a:lnSpc>
                <a:spcPts val="4838"/>
              </a:lnSpc>
              <a:defRPr/>
            </a:pPr>
            <a:r>
              <a:rPr lang="en-US" sz="3600" b="1" dirty="0" err="1">
                <a:solidFill>
                  <a:srgbClr val="C00000"/>
                </a:solidFill>
                <a:latin typeface="Times New Roman" pitchFamily="18" charset="0"/>
                <a:cs typeface="Times New Roman" pitchFamily="18" charset="0"/>
              </a:rPr>
              <a:t>Vận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dụng</a:t>
            </a:r>
            <a:r>
              <a:rPr lang="en-US" sz="3600" b="1" dirty="0">
                <a:solidFill>
                  <a:srgbClr val="C00000"/>
                </a:solidFill>
                <a:latin typeface="Times New Roman" pitchFamily="18" charset="0"/>
                <a:cs typeface="Times New Roman" pitchFamily="18" charset="0"/>
              </a:rPr>
              <a:t> 1</a:t>
            </a:r>
          </a:p>
        </p:txBody>
      </p:sp>
      <p:sp>
        <p:nvSpPr>
          <p:cNvPr id="10" name="Freeform 3"/>
          <p:cNvSpPr/>
          <p:nvPr/>
        </p:nvSpPr>
        <p:spPr>
          <a:xfrm>
            <a:off x="685800" y="1907977"/>
            <a:ext cx="11049000" cy="3042046"/>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noFill/>
        </p:spPr>
        <p:txBody>
          <a:bodyPr lIns="51206" tIns="25603" rIns="51206" bIns="25603"/>
          <a:lstStyle/>
          <a:p>
            <a:pPr algn="just" defTabSz="512064">
              <a:defRPr/>
            </a:pPr>
            <a:r>
              <a:rPr lang="en-US" sz="3200" b="1" dirty="0" err="1">
                <a:solidFill>
                  <a:prstClr val="black"/>
                </a:solidFill>
                <a:latin typeface="Times New Roman" pitchFamily="18" charset="0"/>
                <a:cs typeface="Times New Roman" pitchFamily="18" charset="0"/>
              </a:rPr>
              <a:t>Tuần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này</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lớp</a:t>
            </a:r>
            <a:r>
              <a:rPr lang="en-US" sz="3200" b="1" dirty="0">
                <a:solidFill>
                  <a:prstClr val="black"/>
                </a:solidFill>
                <a:latin typeface="Times New Roman" pitchFamily="18" charset="0"/>
                <a:cs typeface="Times New Roman" pitchFamily="18" charset="0"/>
              </a:rPr>
              <a:t> 6A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6B </a:t>
            </a:r>
            <a:r>
              <a:rPr lang="en-US" sz="3200" b="1" dirty="0" err="1">
                <a:solidFill>
                  <a:prstClr val="black"/>
                </a:solidFill>
                <a:latin typeface="Times New Roman" pitchFamily="18" charset="0"/>
                <a:cs typeface="Times New Roman" pitchFamily="18" charset="0"/>
              </a:rPr>
              <a:t>gồm</a:t>
            </a:r>
            <a:r>
              <a:rPr lang="en-US" sz="3200" b="1" dirty="0">
                <a:solidFill>
                  <a:prstClr val="black"/>
                </a:solidFill>
                <a:latin typeface="Times New Roman" pitchFamily="18" charset="0"/>
                <a:cs typeface="Times New Roman" pitchFamily="18" charset="0"/>
              </a:rPr>
              <a:t> 40 </a:t>
            </a:r>
            <a:r>
              <a:rPr lang="en-US" sz="3200" b="1" dirty="0" err="1">
                <a:solidFill>
                  <a:prstClr val="black"/>
                </a:solidFill>
                <a:latin typeface="Times New Roman" pitchFamily="18" charset="0"/>
                <a:cs typeface="Times New Roman" pitchFamily="18" charset="0"/>
              </a:rPr>
              <a:t>học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sinh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nữ</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36 </a:t>
            </a:r>
            <a:r>
              <a:rPr lang="en-US" sz="3200" b="1" dirty="0" err="1">
                <a:solidFill>
                  <a:prstClr val="black"/>
                </a:solidFill>
                <a:latin typeface="Times New Roman" pitchFamily="18" charset="0"/>
                <a:cs typeface="Times New Roman" pitchFamily="18" charset="0"/>
              </a:rPr>
              <a:t>nam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được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phân</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công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đi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gom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rác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làm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sạch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bờ</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biển</a:t>
            </a:r>
            <a:r>
              <a:rPr lang="en-US" sz="3200" b="1" dirty="0">
                <a:solidFill>
                  <a:prstClr val="black"/>
                </a:solidFill>
                <a:latin typeface="Times New Roman" pitchFamily="18" charset="0"/>
                <a:cs typeface="Times New Roman" pitchFamily="18" charset="0"/>
              </a:rPr>
              <a:t> ở </a:t>
            </a:r>
            <a:r>
              <a:rPr lang="en-US" sz="3200" b="1" dirty="0" err="1">
                <a:solidFill>
                  <a:prstClr val="black"/>
                </a:solidFill>
                <a:latin typeface="Times New Roman" pitchFamily="18" charset="0"/>
                <a:cs typeface="Times New Roman" pitchFamily="18" charset="0"/>
              </a:rPr>
              <a:t>địa</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phương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Nếu</a:t>
            </a:r>
            <a:r>
              <a:rPr lang="en-US" sz="3200" b="1" dirty="0">
                <a:solidFill>
                  <a:prstClr val="black"/>
                </a:solidFill>
                <a:latin typeface="Times New Roman" pitchFamily="18" charset="0"/>
                <a:cs typeface="Times New Roman" pitchFamily="18" charset="0"/>
              </a:rPr>
              <a:t> chia </a:t>
            </a:r>
            <a:r>
              <a:rPr lang="en-US" sz="3200" b="1" dirty="0" err="1">
                <a:solidFill>
                  <a:prstClr val="black"/>
                </a:solidFill>
                <a:latin typeface="Times New Roman" pitchFamily="18" charset="0"/>
                <a:cs typeface="Times New Roman" pitchFamily="18" charset="0"/>
              </a:rPr>
              <a:t>nhóm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sao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cho</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số</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học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sinh</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nam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và</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nữ</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trong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các</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nhóm</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bằng</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nhau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thì</a:t>
            </a:r>
            <a:r>
              <a:rPr lang="en-US" sz="3200" b="1" dirty="0">
                <a:solidFill>
                  <a:prstClr val="black"/>
                </a:solidFill>
                <a:latin typeface="Times New Roman" pitchFamily="18" charset="0"/>
                <a:cs typeface="Times New Roman" pitchFamily="18" charset="0"/>
              </a:rPr>
              <a:t>:</a:t>
            </a:r>
          </a:p>
          <a:p>
            <a:pPr marL="514350" indent="-514350" algn="just" defTabSz="512064">
              <a:buAutoNum type="alphaLcParenR"/>
              <a:defRPr/>
            </a:pPr>
            <a:r>
              <a:rPr lang="en-US" sz="3200" b="1">
                <a:latin typeface="Times New Roman" pitchFamily="18" charset="0"/>
                <a:cs typeface="Times New Roman" pitchFamily="18" charset="0"/>
              </a:rPr>
              <a:t>Có </a:t>
            </a:r>
            <a:r>
              <a:rPr lang="en-US" sz="3200" b="1" dirty="0" err="1">
                <a:latin typeface="Times New Roman" pitchFamily="18" charset="0"/>
                <a:cs typeface="Times New Roman" pitchFamily="18" charset="0"/>
              </a:rPr>
              <a:t>thể</a:t>
            </a:r>
            <a:r>
              <a:rPr lang="en-US" sz="3200" b="1" dirty="0">
                <a:latin typeface="Times New Roman" pitchFamily="18" charset="0"/>
                <a:cs typeface="Times New Roman" pitchFamily="18" charset="0"/>
              </a:rPr>
              <a:t> chia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nhóm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học</a:t>
            </a:r>
            <a:r>
              <a:rPr lang="en-US" sz="3200" b="1" dirty="0">
                <a:latin typeface="Times New Roman" pitchFamily="18" charset="0"/>
                <a:cs typeface="Times New Roman" pitchFamily="18" charset="0"/>
              </a:rPr>
              <a:t> </a:t>
            </a:r>
            <a:r>
              <a:rPr lang="en-US" sz="3200" b="1" err="1">
                <a:latin typeface="Times New Roman" pitchFamily="18" charset="0"/>
                <a:cs typeface="Times New Roman" pitchFamily="18" charset="0"/>
              </a:rPr>
              <a:t>sinh</a:t>
            </a:r>
            <a:r>
              <a:rPr lang="en-US" sz="3200" b="1">
                <a:latin typeface="Times New Roman" pitchFamily="18" charset="0"/>
                <a:cs typeface="Times New Roman" pitchFamily="18" charset="0"/>
              </a:rPr>
              <a:t>? </a:t>
            </a:r>
          </a:p>
          <a:p>
            <a:pPr algn="just" defTabSz="512064">
              <a:defRPr/>
            </a:pPr>
            <a:r>
              <a:rPr lang="en-US" sz="3200" b="1">
                <a:latin typeface="Times New Roman" pitchFamily="18" charset="0"/>
                <a:cs typeface="Times New Roman" pitchFamily="18" charset="0"/>
              </a:rPr>
              <a:t>b) Có thể chia được nhiều nhất thành bao nhiêu nhóm học sinh?</a:t>
            </a:r>
          </a:p>
          <a:p>
            <a:pPr algn="just" defTabSz="512064">
              <a:defRPr/>
            </a:pPr>
            <a:endParaRPr lang="en-US" sz="3200" b="1" dirty="0">
              <a:latin typeface="Times New Roman" pitchFamily="18" charset="0"/>
              <a:cs typeface="Times New Roman" pitchFamily="18" charset="0"/>
            </a:endParaRPr>
          </a:p>
        </p:txBody>
      </p:sp>
      <p:grpSp>
        <p:nvGrpSpPr>
          <p:cNvPr id="2" name="Group 1">
            <a:extLst>
              <a:ext uri="{FF2B5EF4-FFF2-40B4-BE49-F238E27FC236}">
                <a16:creationId xmlns:a16="http://schemas.microsoft.com/office/drawing/2014/main" id="{0A95CB32-9242-DE6E-B59B-10B3F428B1CF}"/>
              </a:ext>
            </a:extLst>
          </p:cNvPr>
          <p:cNvGrpSpPr/>
          <p:nvPr/>
        </p:nvGrpSpPr>
        <p:grpSpPr>
          <a:xfrm>
            <a:off x="228600" y="73168"/>
            <a:ext cx="4572000" cy="1450831"/>
            <a:chOff x="-5818088" y="-20521"/>
            <a:chExt cx="16329327" cy="1749479"/>
          </a:xfrm>
        </p:grpSpPr>
        <p:pic>
          <p:nvPicPr>
            <p:cNvPr id="3" name="Picture 3">
              <a:extLst>
                <a:ext uri="{FF2B5EF4-FFF2-40B4-BE49-F238E27FC236}">
                  <a16:creationId xmlns:a16="http://schemas.microsoft.com/office/drawing/2014/main" id="{766837BE-C585-60D7-AF47-49CD9B41B20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818088" y="-20521"/>
              <a:ext cx="16329327" cy="1749479"/>
            </a:xfrm>
            <a:prstGeom prst="rect">
              <a:avLst/>
            </a:prstGeom>
          </p:spPr>
        </p:pic>
        <p:sp>
          <p:nvSpPr>
            <p:cNvPr id="4" name="TextBox 4">
              <a:extLst>
                <a:ext uri="{FF2B5EF4-FFF2-40B4-BE49-F238E27FC236}">
                  <a16:creationId xmlns:a16="http://schemas.microsoft.com/office/drawing/2014/main" id="{750F2693-ED27-7270-CAC4-3A33902B2494}"/>
                </a:ext>
              </a:extLst>
            </p:cNvPr>
            <p:cNvSpPr txBox="1"/>
            <p:nvPr/>
          </p:nvSpPr>
          <p:spPr>
            <a:xfrm>
              <a:off x="-4920407" y="166027"/>
              <a:ext cx="14152083" cy="1414937"/>
            </a:xfrm>
            <a:prstGeom prst="rect">
              <a:avLst/>
            </a:prstGeom>
          </p:spPr>
          <p:txBody>
            <a:bodyPr wrap="square" lIns="0" tIns="0" rIns="0" bIns="0" rtlCol="0" anchor="t">
              <a:spAutoFit/>
            </a:bodyPr>
            <a:lstStyle/>
            <a:p>
              <a:pPr algn="ctr" defTabSz="512064">
                <a:lnSpc>
                  <a:spcPts val="4838"/>
                </a:lnSpc>
                <a:defRPr/>
              </a:pPr>
              <a:r>
                <a:rPr lang="en-US" sz="3200" b="1">
                  <a:solidFill>
                    <a:srgbClr val="000000"/>
                  </a:solidFill>
                  <a:highlight>
                    <a:srgbClr val="FFFF00"/>
                  </a:highlight>
                  <a:latin typeface="Times New Roman" pitchFamily="18" charset="0"/>
                  <a:cs typeface="Times New Roman" pitchFamily="18" charset="0"/>
                </a:rPr>
                <a:t>HOẠT ĐỘNG NHÓM</a:t>
              </a:r>
            </a:p>
            <a:p>
              <a:pPr algn="ctr" defTabSz="512064">
                <a:lnSpc>
                  <a:spcPts val="4838"/>
                </a:lnSpc>
                <a:defRPr/>
              </a:pPr>
              <a:r>
                <a:rPr lang="en-US" sz="3200" b="1">
                  <a:solidFill>
                    <a:srgbClr val="000000"/>
                  </a:solidFill>
                  <a:highlight>
                    <a:srgbClr val="FFFF00"/>
                  </a:highlight>
                  <a:latin typeface="Times New Roman" pitchFamily="18" charset="0"/>
                  <a:cs typeface="Times New Roman" pitchFamily="18" charset="0"/>
                </a:rPr>
                <a:t>(3 phút)</a:t>
              </a:r>
              <a:endParaRPr lang="en-US" sz="3200" b="1" dirty="0">
                <a:solidFill>
                  <a:srgbClr val="000000"/>
                </a:solidFill>
                <a:highlight>
                  <a:srgbClr val="FFFF00"/>
                </a:highlight>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547353" y="333813"/>
                <a:ext cx="9144000" cy="544149"/>
              </a:xfrm>
              <a:prstGeom prst="rect">
                <a:avLst/>
              </a:prstGeom>
              <a:noFill/>
            </p:spPr>
            <p:txBody>
              <a:bodyPr wrap="square" lIns="51206" tIns="25603" rIns="51206" bIns="25603" rtlCol="0">
                <a:spAutoFit/>
              </a:bodyPr>
              <a:lstStyle/>
              <a:p>
                <a:r>
                  <a:rPr lang="en-US" sz="3200">
                    <a:latin typeface="Times New Roman" pitchFamily="18" charset="0"/>
                    <a:cs typeface="Times New Roman" pitchFamily="18" charset="0"/>
                  </a:rPr>
                  <a:t>a) Gọi </a:t>
                </a:r>
                <a:r>
                  <a:rPr lang="en-US" sz="3200" dirty="0">
                    <a:latin typeface="Times New Roman" pitchFamily="18" charset="0"/>
                    <a:cs typeface="Times New Roman" pitchFamily="18" charset="0"/>
                  </a:rPr>
                  <a:t>x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nhóm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vi-VN" sz="3200" dirty="0">
                    <a:latin typeface="Times New Roman" pitchFamily="18" charset="0"/>
                    <a:cs typeface="Times New Roman" pitchFamily="18" charset="0"/>
                  </a:rPr>
                  <a:t> </a:t>
                </a:r>
                <a:r>
                  <a:rPr lang="en-US" sz="3200" dirty="0">
                    <a:latin typeface="Times New Roman" pitchFamily="18" charset="0"/>
                    <a:cs typeface="Times New Roman" pitchFamily="18" charset="0"/>
                  </a:rPr>
                  <a:t>x </a:t>
                </a:r>
                <a14:m>
                  <m:oMath xmlns:m="http://schemas.openxmlformats.org/officeDocument/2006/math">
                    <m:r>
                      <a:rPr lang="en-US" sz="3200" i="1">
                        <a:latin typeface="Cambria Math" panose="02040503050406030204" pitchFamily="18" charset="0"/>
                        <a:ea typeface="Cambria Math" panose="02040503050406030204" pitchFamily="18" charset="0"/>
                        <a:cs typeface="Arial" panose="020B0604020202020204" pitchFamily="34" charset="0"/>
                      </a:rPr>
                      <m:t>∈</m:t>
                    </m:r>
                  </m:oMath>
                </a14:m>
                <a:r>
                  <a:rPr lang="en-US" sz="3200" dirty="0">
                    <a:latin typeface="Times New Roman" pitchFamily="18" charset="0"/>
                    <a:cs typeface="Times New Roman" pitchFamily="18" charset="0"/>
                  </a:rPr>
                  <a:t> </a:t>
                </a:r>
                <a14:m>
                  <m:oMath xmlns:m="http://schemas.openxmlformats.org/officeDocument/2006/math">
                    <m:r>
                      <a:rPr lang="en-US" sz="3200" i="1" dirty="0">
                        <a:latin typeface="Cambria Math" panose="02040503050406030204" pitchFamily="18" charset="0"/>
                        <a:ea typeface="Cambria Math" panose="02040503050406030204" pitchFamily="18" charset="0"/>
                        <a:cs typeface="Arial" panose="020B0604020202020204" pitchFamily="34" charset="0"/>
                      </a:rPr>
                      <m:t>ℕ</m:t>
                    </m:r>
                  </m:oMath>
                </a14:m>
                <a:r>
                  <a:rPr lang="en-US" sz="3200" baseline="30000" dirty="0">
                    <a:latin typeface="Times New Roman" pitchFamily="18" charset="0"/>
                    <a:cs typeface="Times New Roman" pitchFamily="18" charset="0"/>
                  </a:rPr>
                  <a:t>*</a:t>
                </a:r>
                <a:r>
                  <a:rPr lang="en-US" sz="3200" dirty="0">
                    <a:latin typeface="Times New Roman" pitchFamily="18" charset="0"/>
                    <a:cs typeface="Times New Roman" pitchFamily="18" charset="0"/>
                  </a:rPr>
                  <a:t>, x &gt; 1)</a:t>
                </a:r>
                <a:endParaRPr lang="vi-VN" sz="3200" dirty="0">
                  <a:latin typeface="Times New Roman" pitchFamily="18" charset="0"/>
                  <a:cs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547353" y="333813"/>
                <a:ext cx="9144000" cy="544149"/>
              </a:xfrm>
              <a:prstGeom prst="rect">
                <a:avLst/>
              </a:prstGeom>
              <a:blipFill>
                <a:blip r:embed="rId2"/>
                <a:stretch>
                  <a:fillRect l="-2133" t="-20225" r="-1600" b="-3820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133601" y="855355"/>
                <a:ext cx="4076757" cy="668645"/>
              </a:xfrm>
              <a:prstGeom prst="rect">
                <a:avLst/>
              </a:prstGeom>
            </p:spPr>
            <p:txBody>
              <a:bodyPr wrap="none">
                <a:spAutoFit/>
              </a:bodyPr>
              <a:lstStyle/>
              <a:p>
                <a:pPr algn="just">
                  <a:lnSpc>
                    <a:spcPct val="130000"/>
                  </a:lnSpc>
                </a:pPr>
                <a:r>
                  <a:rPr lang="en-US" sz="3200" dirty="0">
                    <a:latin typeface="Times New Roman" pitchFamily="18" charset="0"/>
                    <a:cs typeface="Times New Roman" pitchFamily="18" charset="0"/>
                  </a:rPr>
                  <a:t>Khi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x </a:t>
                </a:r>
                <a14:m>
                  <m:oMath xmlns:m="http://schemas.openxmlformats.org/officeDocument/2006/math">
                    <m:r>
                      <a:rPr lang="en-US" sz="3200" i="1">
                        <a:latin typeface="Cambria Math" panose="02040503050406030204" pitchFamily="18" charset="0"/>
                        <a:ea typeface="Cambria Math" panose="02040503050406030204" pitchFamily="18" charset="0"/>
                        <a:cs typeface="Arial" panose="020B0604020202020204" pitchFamily="34" charset="0"/>
                      </a:rPr>
                      <m:t>∈</m:t>
                    </m:r>
                  </m:oMath>
                </a14:m>
                <a:r>
                  <a:rPr lang="en-US" sz="3200" dirty="0">
                    <a:latin typeface="Times New Roman" pitchFamily="18" charset="0"/>
                    <a:cs typeface="Times New Roman" pitchFamily="18" charset="0"/>
                  </a:rPr>
                  <a:t> ƯC(36, 40) </a:t>
                </a:r>
              </a:p>
            </p:txBody>
          </p:sp>
        </mc:Choice>
        <mc:Fallback xmlns="">
          <p:sp>
            <p:nvSpPr>
              <p:cNvPr id="2" name="Rectangle 1"/>
              <p:cNvSpPr>
                <a:spLocks noRot="1" noChangeAspect="1" noMove="1" noResize="1" noEditPoints="1" noAdjustHandles="1" noChangeArrowheads="1" noChangeShapeType="1" noTextEdit="1"/>
              </p:cNvSpPr>
              <p:nvPr/>
            </p:nvSpPr>
            <p:spPr>
              <a:xfrm>
                <a:off x="2133601" y="855355"/>
                <a:ext cx="4076757" cy="668645"/>
              </a:xfrm>
              <a:prstGeom prst="rect">
                <a:avLst/>
              </a:prstGeom>
              <a:blipFill>
                <a:blip r:embed="rId3"/>
                <a:stretch>
                  <a:fillRect l="-3737" r="-448" b="-28182"/>
                </a:stretch>
              </a:blipFill>
            </p:spPr>
            <p:txBody>
              <a:bodyPr/>
              <a:lstStyle/>
              <a:p>
                <a:r>
                  <a:rPr lang="vi-VN">
                    <a:noFill/>
                  </a:rPr>
                  <a:t> </a:t>
                </a:r>
              </a:p>
            </p:txBody>
          </p:sp>
        </mc:Fallback>
      </mc:AlternateContent>
      <p:sp>
        <p:nvSpPr>
          <p:cNvPr id="4" name="Rectangle 3"/>
          <p:cNvSpPr/>
          <p:nvPr/>
        </p:nvSpPr>
        <p:spPr>
          <a:xfrm>
            <a:off x="1676400" y="1388755"/>
            <a:ext cx="7218836" cy="668645"/>
          </a:xfrm>
          <a:prstGeom prst="rect">
            <a:avLst/>
          </a:prstGeom>
        </p:spPr>
        <p:txBody>
          <a:bodyPr wrap="none">
            <a:spAutoFit/>
          </a:bodyPr>
          <a:lstStyle/>
          <a:p>
            <a:pPr algn="just">
              <a:lnSpc>
                <a:spcPct val="130000"/>
              </a:lnSpc>
            </a:pPr>
            <a:r>
              <a:rPr lang="en-US" sz="3200" dirty="0">
                <a:latin typeface="Times New Roman" pitchFamily="18" charset="0"/>
                <a:cs typeface="Times New Roman" pitchFamily="18" charset="0"/>
              </a:rPr>
              <a:t>Ta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Ư(36) ={1; 2; 3; 4; 6; 9; 12; 18; 36}</a:t>
            </a:r>
          </a:p>
        </p:txBody>
      </p:sp>
      <p:sp>
        <p:nvSpPr>
          <p:cNvPr id="5" name="Rectangle 4"/>
          <p:cNvSpPr/>
          <p:nvPr/>
        </p:nvSpPr>
        <p:spPr>
          <a:xfrm>
            <a:off x="2807437" y="1987470"/>
            <a:ext cx="5891356" cy="668645"/>
          </a:xfrm>
          <a:prstGeom prst="rect">
            <a:avLst/>
          </a:prstGeom>
        </p:spPr>
        <p:txBody>
          <a:bodyPr wrap="none">
            <a:spAutoFit/>
          </a:bodyPr>
          <a:lstStyle/>
          <a:p>
            <a:pPr algn="just">
              <a:lnSpc>
                <a:spcPct val="130000"/>
              </a:lnSpc>
            </a:pPr>
            <a:r>
              <a:rPr lang="en-US" sz="3200" dirty="0">
                <a:latin typeface="Times New Roman" pitchFamily="18" charset="0"/>
                <a:cs typeface="Times New Roman" pitchFamily="18" charset="0"/>
              </a:rPr>
              <a:t>Ư(40) = { 1; 2; 4; 5; 8; 10; 20; 40}</a:t>
            </a:r>
          </a:p>
        </p:txBody>
      </p:sp>
      <mc:AlternateContent xmlns:mc="http://schemas.openxmlformats.org/markup-compatibility/2006" xmlns:a14="http://schemas.microsoft.com/office/drawing/2010/main">
        <mc:Choice Requires="a14">
          <p:sp>
            <p:nvSpPr>
              <p:cNvPr id="6" name="Rectangle 5"/>
              <p:cNvSpPr/>
              <p:nvPr/>
            </p:nvSpPr>
            <p:spPr>
              <a:xfrm>
                <a:off x="1937657" y="2531755"/>
                <a:ext cx="8316686" cy="668645"/>
              </a:xfrm>
              <a:prstGeom prst="rect">
                <a:avLst/>
              </a:prstGeom>
            </p:spPr>
            <p:txBody>
              <a:bodyPr wrap="square">
                <a:spAutoFit/>
              </a:bodyPr>
              <a:lstStyle/>
              <a:p>
                <a:pPr algn="just">
                  <a:lnSpc>
                    <a:spcPct val="130000"/>
                  </a:lnSpc>
                </a:pPr>
                <a:r>
                  <a:rPr lang="en-US" sz="3200" dirty="0">
                    <a:latin typeface="Times New Roman" pitchFamily="18" charset="0"/>
                    <a:cs typeface="Times New Roman" pitchFamily="18" charset="0"/>
                  </a:rPr>
                  <a:t>Vì x &gt; 1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x </a:t>
                </a:r>
                <a14:m>
                  <m:oMath xmlns:m="http://schemas.openxmlformats.org/officeDocument/2006/math">
                    <m:r>
                      <a:rPr lang="en-US" sz="3200" i="1">
                        <a:latin typeface="Cambria Math" panose="02040503050406030204" pitchFamily="18" charset="0"/>
                        <a:ea typeface="Cambria Math" panose="02040503050406030204" pitchFamily="18" charset="0"/>
                        <a:cs typeface="Arial" panose="020B0604020202020204" pitchFamily="34" charset="0"/>
                      </a:rPr>
                      <m:t>∈</m:t>
                    </m:r>
                  </m:oMath>
                </a14:m>
                <a:r>
                  <a:rPr lang="en-US" sz="3200" dirty="0">
                    <a:latin typeface="Times New Roman" pitchFamily="18" charset="0"/>
                    <a:cs typeface="Times New Roman" pitchFamily="18" charset="0"/>
                  </a:rPr>
                  <a:t> ƯC (36, 40</a:t>
                </a:r>
                <a:r>
                  <a:rPr lang="en-US" sz="3200">
                    <a:latin typeface="Times New Roman" pitchFamily="18" charset="0"/>
                    <a:cs typeface="Times New Roman" pitchFamily="18" charset="0"/>
                  </a:rPr>
                  <a:t>)</a:t>
                </a:r>
                <a:r>
                  <a:rPr lang="vi-VN" sz="3200">
                    <a:latin typeface="Times New Roman" pitchFamily="18" charset="0"/>
                    <a:cs typeface="Times New Roman" pitchFamily="18" charset="0"/>
                  </a:rPr>
                  <a:t> </a:t>
                </a:r>
                <a:r>
                  <a:rPr lang="en-US" sz="3200">
                    <a:latin typeface="Times New Roman" pitchFamily="18" charset="0"/>
                    <a:cs typeface="Times New Roman" pitchFamily="18" charset="0"/>
                  </a:rPr>
                  <a:t>nên </a:t>
                </a:r>
                <a:r>
                  <a:rPr lang="en-US" sz="3200" dirty="0">
                    <a:latin typeface="Times New Roman" pitchFamily="18" charset="0"/>
                    <a:cs typeface="Times New Roman" pitchFamily="18" charset="0"/>
                  </a:rPr>
                  <a:t>x </a:t>
                </a:r>
                <a14:m>
                  <m:oMath xmlns:m="http://schemas.openxmlformats.org/officeDocument/2006/math">
                    <m:r>
                      <a:rPr lang="en-US" sz="3200" i="1">
                        <a:latin typeface="Cambria Math" panose="02040503050406030204" pitchFamily="18" charset="0"/>
                        <a:ea typeface="Cambria Math" panose="02040503050406030204" pitchFamily="18" charset="0"/>
                        <a:cs typeface="Arial" panose="020B0604020202020204" pitchFamily="34" charset="0"/>
                      </a:rPr>
                      <m:t>∈</m:t>
                    </m:r>
                  </m:oMath>
                </a14:m>
                <a:r>
                  <a:rPr lang="en-US" sz="3200" dirty="0">
                    <a:latin typeface="Times New Roman" pitchFamily="18" charset="0"/>
                    <a:cs typeface="Times New Roman" pitchFamily="18" charset="0"/>
                  </a:rPr>
                  <a:t> {2; 4}. </a:t>
                </a:r>
              </a:p>
            </p:txBody>
          </p:sp>
        </mc:Choice>
        <mc:Fallback xmlns="">
          <p:sp>
            <p:nvSpPr>
              <p:cNvPr id="6" name="Rectangle 5"/>
              <p:cNvSpPr>
                <a:spLocks noRot="1" noChangeAspect="1" noMove="1" noResize="1" noEditPoints="1" noAdjustHandles="1" noChangeArrowheads="1" noChangeShapeType="1" noTextEdit="1"/>
              </p:cNvSpPr>
              <p:nvPr/>
            </p:nvSpPr>
            <p:spPr>
              <a:xfrm>
                <a:off x="1937657" y="2531755"/>
                <a:ext cx="8316686" cy="668645"/>
              </a:xfrm>
              <a:prstGeom prst="rect">
                <a:avLst/>
              </a:prstGeom>
              <a:blipFill>
                <a:blip r:embed="rId4"/>
                <a:stretch>
                  <a:fillRect l="-1906" b="-28182"/>
                </a:stretch>
              </a:blipFill>
            </p:spPr>
            <p:txBody>
              <a:bodyPr/>
              <a:lstStyle/>
              <a:p>
                <a:r>
                  <a:rPr lang="vi-VN">
                    <a:noFill/>
                  </a:rPr>
                  <a:t> </a:t>
                </a:r>
              </a:p>
            </p:txBody>
          </p:sp>
        </mc:Fallback>
      </mc:AlternateContent>
      <p:sp>
        <p:nvSpPr>
          <p:cNvPr id="9" name="Rectangle 8"/>
          <p:cNvSpPr/>
          <p:nvPr/>
        </p:nvSpPr>
        <p:spPr>
          <a:xfrm>
            <a:off x="1665514" y="3218482"/>
            <a:ext cx="9002486" cy="1036591"/>
          </a:xfrm>
          <a:prstGeom prst="rect">
            <a:avLst/>
          </a:prstGeom>
        </p:spPr>
        <p:txBody>
          <a:bodyPr wrap="square" lIns="51206" tIns="25603" rIns="51206" bIns="25603">
            <a:spAutoFit/>
          </a:bodyPr>
          <a:lstStyle/>
          <a:p>
            <a:pPr defTabSz="512064">
              <a:defRPr/>
            </a:pPr>
            <a:r>
              <a:rPr lang="en-US" sz="2000">
                <a:solidFill>
                  <a:prstClr val="black"/>
                </a:solidFill>
                <a:latin typeface="Arial" panose="020B0604020202020204"/>
              </a:rPr>
              <a:t> </a:t>
            </a:r>
            <a:r>
              <a:rPr lang="en-US" sz="3200">
                <a:solidFill>
                  <a:prstClr val="black"/>
                </a:solidFill>
                <a:latin typeface="Times New Roman" panose="02020603050405020304" pitchFamily="18" charset="0"/>
                <a:cs typeface="Times New Roman" panose="02020603050405020304" pitchFamily="18" charset="0"/>
              </a:rPr>
              <a:t>b)</a:t>
            </a:r>
            <a:r>
              <a:rPr lang="en-US" sz="2000">
                <a:solidFill>
                  <a:prstClr val="black"/>
                </a:solidFill>
                <a:latin typeface="Arial" panose="020B0604020202020204"/>
              </a:rPr>
              <a:t> </a:t>
            </a:r>
            <a:r>
              <a:rPr lang="en-US" sz="3200">
                <a:solidFill>
                  <a:prstClr val="black"/>
                </a:solidFill>
                <a:latin typeface="Times New Roman" pitchFamily="18" charset="0"/>
                <a:cs typeface="Times New Roman" pitchFamily="18" charset="0"/>
              </a:rPr>
              <a:t>Số </a:t>
            </a:r>
            <a:r>
              <a:rPr lang="en-US" sz="3200" dirty="0" err="1">
                <a:solidFill>
                  <a:prstClr val="black"/>
                </a:solidFill>
                <a:latin typeface="Times New Roman" pitchFamily="18" charset="0"/>
                <a:cs typeface="Times New Roman" pitchFamily="18" charset="0"/>
              </a:rPr>
              <a:t>nhóm</a:t>
            </a:r>
            <a:r>
              <a:rPr lang="en-US" sz="3200" dirty="0">
                <a:solidFill>
                  <a:prstClr val="black"/>
                </a:solidFill>
                <a:latin typeface="Times New Roman" pitchFamily="18" charset="0"/>
                <a:cs typeface="Times New Roman" pitchFamily="18" charset="0"/>
              </a:rPr>
              <a:t> chia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a:solidFill>
                  <a:prstClr val="black"/>
                </a:solidFill>
                <a:latin typeface="Times New Roman" pitchFamily="18" charset="0"/>
                <a:cs typeface="Times New Roman" pitchFamily="18" charset="0"/>
              </a:rPr>
              <a:t>:</a:t>
            </a:r>
            <a:r>
              <a:rPr lang="vi-VN" sz="3200">
                <a:solidFill>
                  <a:prstClr val="black"/>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       	x </a:t>
            </a:r>
            <a:r>
              <a:rPr lang="en-US" sz="3200" dirty="0">
                <a:solidFill>
                  <a:prstClr val="black"/>
                </a:solidFill>
                <a:latin typeface="Times New Roman" pitchFamily="18" charset="0"/>
                <a:cs typeface="Times New Roman" pitchFamily="18" charset="0"/>
              </a:rPr>
              <a:t>= ƯCLN (36, 40) =  4</a:t>
            </a:r>
            <a:endParaRPr lang="vi-VN" sz="3200" dirty="0">
              <a:solidFill>
                <a:prstClr val="black"/>
              </a:solidFill>
              <a:latin typeface="Times New Roman" pitchFamily="18" charset="0"/>
              <a:cs typeface="Times New Roman" pitchFamily="18" charset="0"/>
            </a:endParaRPr>
          </a:p>
        </p:txBody>
      </p:sp>
      <p:pic>
        <p:nvPicPr>
          <p:cNvPr id="10"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07245" flipV="1">
            <a:off x="9691176" y="5916419"/>
            <a:ext cx="729203" cy="917061"/>
          </a:xfrm>
          <a:prstGeom prst="rect">
            <a:avLst/>
          </a:prstGeom>
        </p:spPr>
      </p:pic>
      <p:graphicFrame>
        <p:nvGraphicFramePr>
          <p:cNvPr id="7" name="Table 6"/>
          <p:cNvGraphicFramePr>
            <a:graphicFrameLocks noGrp="1"/>
          </p:cNvGraphicFramePr>
          <p:nvPr/>
        </p:nvGraphicFramePr>
        <p:xfrm>
          <a:off x="1866913" y="4309501"/>
          <a:ext cx="8504880" cy="2063496"/>
        </p:xfrm>
        <a:graphic>
          <a:graphicData uri="http://schemas.openxmlformats.org/drawingml/2006/table">
            <a:tbl>
              <a:tblPr firstRow="1" firstCol="1" bandRow="1">
                <a:tableStyleId>{5C22544A-7EE6-4342-B048-85BDC9FD1C3A}</a:tableStyleId>
              </a:tblPr>
              <a:tblGrid>
                <a:gridCol w="2834960">
                  <a:extLst>
                    <a:ext uri="{9D8B030D-6E8A-4147-A177-3AD203B41FA5}">
                      <a16:colId xmlns:a16="http://schemas.microsoft.com/office/drawing/2014/main" val="20000"/>
                    </a:ext>
                  </a:extLst>
                </a:gridCol>
                <a:gridCol w="2834960">
                  <a:extLst>
                    <a:ext uri="{9D8B030D-6E8A-4147-A177-3AD203B41FA5}">
                      <a16:colId xmlns:a16="http://schemas.microsoft.com/office/drawing/2014/main" val="20001"/>
                    </a:ext>
                  </a:extLst>
                </a:gridCol>
                <a:gridCol w="2834960">
                  <a:extLst>
                    <a:ext uri="{9D8B030D-6E8A-4147-A177-3AD203B41FA5}">
                      <a16:colId xmlns:a16="http://schemas.microsoft.com/office/drawing/2014/main" val="20002"/>
                    </a:ext>
                  </a:extLst>
                </a:gridCol>
              </a:tblGrid>
              <a:tr h="419100">
                <a:tc>
                  <a:txBody>
                    <a:bodyPr/>
                    <a:lstStyle/>
                    <a:p>
                      <a:pPr algn="ctr">
                        <a:lnSpc>
                          <a:spcPct val="115000"/>
                        </a:lnSpc>
                        <a:spcAft>
                          <a:spcPts val="0"/>
                        </a:spcAft>
                      </a:pPr>
                      <a:r>
                        <a:rPr lang="vi-VN" sz="3200" dirty="0">
                          <a:effectLst/>
                          <a:latin typeface="Times New Roman" pitchFamily="18" charset="0"/>
                          <a:cs typeface="Times New Roman" pitchFamily="18" charset="0"/>
                        </a:rPr>
                        <a:t>Số nhóm</a:t>
                      </a:r>
                      <a:endParaRPr lang="vi-VN" sz="3200" dirty="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dirty="0">
                          <a:effectLst/>
                          <a:latin typeface="Times New Roman" pitchFamily="18" charset="0"/>
                          <a:cs typeface="Times New Roman" pitchFamily="18" charset="0"/>
                        </a:rPr>
                        <a:t>Số nam</a:t>
                      </a:r>
                      <a:endParaRPr lang="vi-VN" sz="3200" dirty="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a:effectLst/>
                          <a:latin typeface="Times New Roman" pitchFamily="18" charset="0"/>
                          <a:cs typeface="Times New Roman" pitchFamily="18" charset="0"/>
                        </a:rPr>
                        <a:t>Số nữ</a:t>
                      </a:r>
                      <a:endParaRPr lang="vi-VN" sz="320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val="10000"/>
                  </a:ext>
                </a:extLst>
              </a:tr>
              <a:tr h="419100">
                <a:tc>
                  <a:txBody>
                    <a:bodyPr/>
                    <a:lstStyle/>
                    <a:p>
                      <a:pPr algn="ctr">
                        <a:lnSpc>
                          <a:spcPct val="115000"/>
                        </a:lnSpc>
                        <a:spcAft>
                          <a:spcPts val="0"/>
                        </a:spcAft>
                      </a:pPr>
                      <a:r>
                        <a:rPr lang="vi-VN" sz="3200">
                          <a:effectLst/>
                          <a:latin typeface="Times New Roman" pitchFamily="18" charset="0"/>
                          <a:cs typeface="Times New Roman" pitchFamily="18" charset="0"/>
                        </a:rPr>
                        <a:t>1</a:t>
                      </a:r>
                      <a:endParaRPr lang="vi-VN" sz="320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dirty="0">
                          <a:effectLst/>
                          <a:latin typeface="Times New Roman" pitchFamily="18" charset="0"/>
                          <a:cs typeface="Times New Roman" pitchFamily="18" charset="0"/>
                        </a:rPr>
                        <a:t>36</a:t>
                      </a:r>
                      <a:endParaRPr lang="vi-VN" sz="3200" dirty="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dirty="0">
                          <a:effectLst/>
                          <a:latin typeface="Times New Roman" pitchFamily="18" charset="0"/>
                          <a:cs typeface="Times New Roman" pitchFamily="18" charset="0"/>
                        </a:rPr>
                        <a:t>40</a:t>
                      </a:r>
                      <a:endParaRPr lang="vi-VN"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val="10001"/>
                  </a:ext>
                </a:extLst>
              </a:tr>
              <a:tr h="419100">
                <a:tc>
                  <a:txBody>
                    <a:bodyPr/>
                    <a:lstStyle/>
                    <a:p>
                      <a:pPr algn="ctr">
                        <a:lnSpc>
                          <a:spcPct val="115000"/>
                        </a:lnSpc>
                        <a:spcAft>
                          <a:spcPts val="0"/>
                        </a:spcAft>
                      </a:pPr>
                      <a:r>
                        <a:rPr lang="vi-VN" sz="3200">
                          <a:effectLst/>
                          <a:latin typeface="Times New Roman" pitchFamily="18" charset="0"/>
                          <a:cs typeface="Times New Roman" pitchFamily="18" charset="0"/>
                        </a:rPr>
                        <a:t>2</a:t>
                      </a:r>
                      <a:endParaRPr lang="vi-VN" sz="320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a:effectLst/>
                          <a:latin typeface="Times New Roman" pitchFamily="18" charset="0"/>
                          <a:cs typeface="Times New Roman" pitchFamily="18" charset="0"/>
                        </a:rPr>
                        <a:t>18</a:t>
                      </a:r>
                      <a:endParaRPr lang="vi-VN" sz="320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dirty="0">
                          <a:effectLst/>
                          <a:latin typeface="Times New Roman" pitchFamily="18" charset="0"/>
                          <a:cs typeface="Times New Roman" pitchFamily="18" charset="0"/>
                        </a:rPr>
                        <a:t>20</a:t>
                      </a:r>
                      <a:endParaRPr lang="vi-VN"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val="10002"/>
                  </a:ext>
                </a:extLst>
              </a:tr>
              <a:tr h="419100">
                <a:tc>
                  <a:txBody>
                    <a:bodyPr/>
                    <a:lstStyle/>
                    <a:p>
                      <a:pPr algn="ctr">
                        <a:lnSpc>
                          <a:spcPct val="115000"/>
                        </a:lnSpc>
                        <a:spcAft>
                          <a:spcPts val="0"/>
                        </a:spcAft>
                      </a:pPr>
                      <a:r>
                        <a:rPr lang="vi-VN" sz="3200">
                          <a:effectLst/>
                          <a:latin typeface="Times New Roman" pitchFamily="18" charset="0"/>
                          <a:cs typeface="Times New Roman" pitchFamily="18" charset="0"/>
                        </a:rPr>
                        <a:t>4</a:t>
                      </a:r>
                      <a:endParaRPr lang="vi-VN" sz="320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a:effectLst/>
                          <a:latin typeface="Times New Roman" pitchFamily="18" charset="0"/>
                          <a:cs typeface="Times New Roman" pitchFamily="18" charset="0"/>
                        </a:rPr>
                        <a:t>9</a:t>
                      </a:r>
                      <a:endParaRPr lang="vi-VN" sz="3200">
                        <a:effectLst/>
                        <a:latin typeface="Times New Roman" pitchFamily="18" charset="0"/>
                        <a:ea typeface="Arial"/>
                        <a:cs typeface="Times New Roman" pitchFamily="18" charset="0"/>
                      </a:endParaRPr>
                    </a:p>
                  </a:txBody>
                  <a:tcPr marL="68580" marR="68580" marT="0" marB="0"/>
                </a:tc>
                <a:tc>
                  <a:txBody>
                    <a:bodyPr/>
                    <a:lstStyle/>
                    <a:p>
                      <a:pPr algn="ctr">
                        <a:lnSpc>
                          <a:spcPct val="115000"/>
                        </a:lnSpc>
                        <a:spcAft>
                          <a:spcPts val="0"/>
                        </a:spcAft>
                      </a:pPr>
                      <a:r>
                        <a:rPr lang="vi-VN" sz="3200" dirty="0">
                          <a:effectLst/>
                          <a:latin typeface="Times New Roman" pitchFamily="18" charset="0"/>
                          <a:cs typeface="Times New Roman" pitchFamily="18" charset="0"/>
                        </a:rPr>
                        <a:t>10</a:t>
                      </a:r>
                      <a:endParaRPr lang="vi-VN" sz="3200" dirty="0">
                        <a:effectLst/>
                        <a:latin typeface="Times New Roman" pitchFamily="18" charset="0"/>
                        <a:ea typeface="Arial"/>
                        <a:cs typeface="Times New Roman" pitchFamily="18"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7762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2" grpId="0"/>
      <p:bldP spid="4" grpId="0"/>
      <p:bldP spid="5" grpId="0"/>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38491B-E4F8-4DC3-9DEE-AAB83EDA8A0D}"/>
              </a:ext>
            </a:extLst>
          </p:cNvPr>
          <p:cNvPicPr>
            <a:picLocks noChangeAspect="1"/>
          </p:cNvPicPr>
          <p:nvPr/>
        </p:nvPicPr>
        <p:blipFill>
          <a:blip r:embed="rId3"/>
          <a:stretch>
            <a:fillRect/>
          </a:stretch>
        </p:blipFill>
        <p:spPr>
          <a:xfrm>
            <a:off x="2946531" y="804441"/>
            <a:ext cx="6298941"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1CA2A813-2228-4B8F-B454-D1A2A99A0EB9}"/>
              </a:ext>
            </a:extLst>
          </p:cNvPr>
          <p:cNvSpPr txBox="1"/>
          <p:nvPr/>
        </p:nvSpPr>
        <p:spPr>
          <a:xfrm>
            <a:off x="2904696" y="2828839"/>
            <a:ext cx="6382621" cy="2308324"/>
          </a:xfrm>
          <a:prstGeom prst="rect">
            <a:avLst/>
          </a:prstGeom>
          <a:noFill/>
        </p:spPr>
        <p:txBody>
          <a:bodyPr>
            <a:spAutoFit/>
          </a:bodyPr>
          <a:lstStyle/>
          <a:p>
            <a:pPr algn="ctr">
              <a:defRPr/>
            </a:pPr>
            <a:r>
              <a:rPr lang="en-US" sz="7200" b="1">
                <a:ln w="38100">
                  <a:solidFill>
                    <a:prstClr val="black"/>
                  </a:solidFill>
                </a:ln>
                <a:solidFill>
                  <a:srgbClr val="FFFF00"/>
                </a:solidFill>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6" name="Row_Row_Row_Your_Boat">
            <a:hlinkClick r:id="" action="ppaction://media"/>
            <a:extLst>
              <a:ext uri="{FF2B5EF4-FFF2-40B4-BE49-F238E27FC236}">
                <a16:creationId xmlns:a16="http://schemas.microsoft.com/office/drawing/2014/main" id="{55061827-0B13-432D-952A-9414359739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4508" y="-669925"/>
            <a:ext cx="36552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32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DBCDD12-C4A0-4BC4-A22F-BABCEA78B9DE}"/>
              </a:ext>
            </a:extLst>
          </p:cNvPr>
          <p:cNvPicPr>
            <a:picLocks noChangeAspect="1"/>
          </p:cNvPicPr>
          <p:nvPr/>
        </p:nvPicPr>
        <p:blipFill>
          <a:blip r:embed="rId3"/>
          <a:stretch>
            <a:fillRect/>
          </a:stretch>
        </p:blipFill>
        <p:spPr>
          <a:xfrm>
            <a:off x="1700211" y="122992"/>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4E5C8159-2646-440B-9001-60BE2E3EE031}"/>
              </a:ext>
            </a:extLst>
          </p:cNvPr>
          <p:cNvPicPr>
            <a:picLocks noChangeAspect="1"/>
          </p:cNvPicPr>
          <p:nvPr/>
        </p:nvPicPr>
        <p:blipFill rotWithShape="1">
          <a:blip r:embed="rId4"/>
          <a:srcRect l="18583" t="59154" r="35431" b="-1"/>
          <a:stretch/>
        </p:blipFill>
        <p:spPr>
          <a:xfrm>
            <a:off x="5801443" y="122992"/>
            <a:ext cx="4836728"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159352C-9081-421F-A871-2F889E537AD3}"/>
              </a:ext>
            </a:extLst>
          </p:cNvPr>
          <p:cNvSpPr txBox="1"/>
          <p:nvPr/>
        </p:nvSpPr>
        <p:spPr>
          <a:xfrm>
            <a:off x="1675725" y="122992"/>
            <a:ext cx="3866512" cy="1015663"/>
          </a:xfrm>
          <a:prstGeom prst="rect">
            <a:avLst/>
          </a:prstGeom>
          <a:noFill/>
        </p:spPr>
        <p:txBody>
          <a:bodyPr>
            <a:spAutoFit/>
          </a:bodyPr>
          <a:lstStyle/>
          <a:p>
            <a:pPr>
              <a:defRPr/>
            </a:pP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ĐÊM QUA, MỘT C</a:t>
            </a:r>
            <a:r>
              <a:rPr lang="vi-VN"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Ơ</a:t>
            </a: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N BÃO LỚN ĐÃ XẢY RA N</a:t>
            </a:r>
            <a:r>
              <a:rPr lang="vi-VN"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Ơ</a:t>
            </a: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I VÙNG BIỂN CỦA CHÚ CÁ VOI </a:t>
            </a:r>
          </a:p>
        </p:txBody>
      </p:sp>
      <p:sp>
        <p:nvSpPr>
          <p:cNvPr id="7" name="TextBox 6">
            <a:extLst>
              <a:ext uri="{FF2B5EF4-FFF2-40B4-BE49-F238E27FC236}">
                <a16:creationId xmlns:a16="http://schemas.microsoft.com/office/drawing/2014/main" id="{DFBDF037-2DA5-42E3-83CE-0E65DD820D8A}"/>
              </a:ext>
            </a:extLst>
          </p:cNvPr>
          <p:cNvSpPr txBox="1"/>
          <p:nvPr/>
        </p:nvSpPr>
        <p:spPr>
          <a:xfrm>
            <a:off x="5707290" y="122991"/>
            <a:ext cx="3866512" cy="923330"/>
          </a:xfrm>
          <a:prstGeom prst="rect">
            <a:avLst/>
          </a:prstGeom>
          <a:noFill/>
        </p:spPr>
        <p:txBody>
          <a:bodyPr>
            <a:spAutoFit/>
          </a:bodyPr>
          <a:lstStyle/>
          <a:p>
            <a:pPr>
              <a:defRPr/>
            </a:pPr>
            <a:r>
              <a:rPr lang="en-US" b="1" dirty="0">
                <a:solidFill>
                  <a:srgbClr val="FFFF00"/>
                </a:solidFill>
                <a:highlight>
                  <a:srgbClr val="000000"/>
                </a:highlight>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8" name="Rectangle 7">
            <a:extLst>
              <a:ext uri="{FF2B5EF4-FFF2-40B4-BE49-F238E27FC236}">
                <a16:creationId xmlns:a16="http://schemas.microsoft.com/office/drawing/2014/main" id="{D2A240A5-4BA7-4AFF-BC06-CBDA06BB32EB}"/>
              </a:ext>
            </a:extLst>
          </p:cNvPr>
          <p:cNvSpPr/>
          <p:nvPr/>
        </p:nvSpPr>
        <p:spPr>
          <a:xfrm rot="20914512">
            <a:off x="6104335" y="4089402"/>
            <a:ext cx="3055144"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lnSpc>
                <a:spcPct val="100000"/>
              </a:lnSpc>
              <a:spcBef>
                <a:spcPct val="0"/>
              </a:spcBef>
              <a:spcAft>
                <a:spcPct val="0"/>
              </a:spcAft>
              <a:buFontTx/>
              <a:buNone/>
              <a:defRPr/>
            </a:pPr>
            <a:r>
              <a:rPr lang="en-US" altLang="en-US" sz="1800" b="1">
                <a:solidFill>
                  <a:srgbClr val="FFFFFF"/>
                </a:solidFill>
                <a:latin typeface="Times New Roman" pitchFamily="18" charset="0"/>
                <a:cs typeface="Tahoma" pitchFamily="34" charset="0"/>
              </a:rPr>
              <a:t>CÁC EM TRẢ LỜI THẬT ĐÚNG ĐỂ GIÚP CHÚ CÁ VOI TỘI NGHIỆP VỀ NHÀ NHÉ </a:t>
            </a:r>
            <a:r>
              <a:rPr lang="en-US" altLang="en-US" sz="1800">
                <a:solidFill>
                  <a:srgbClr val="FFFFFF"/>
                </a:solidFill>
                <a:latin typeface="Tahoma" pitchFamily="34" charset="0"/>
                <a:cs typeface="Tahoma" pitchFamily="34" charset="0"/>
              </a:rPr>
              <a:t>!</a:t>
            </a:r>
          </a:p>
        </p:txBody>
      </p:sp>
      <p:sp>
        <p:nvSpPr>
          <p:cNvPr id="9" name="Heart 8">
            <a:extLst>
              <a:ext uri="{FF2B5EF4-FFF2-40B4-BE49-F238E27FC236}">
                <a16:creationId xmlns:a16="http://schemas.microsoft.com/office/drawing/2014/main" id="{AF479A84-9D5B-4145-9D21-682B2DE3ACCE}"/>
              </a:ext>
            </a:extLst>
          </p:cNvPr>
          <p:cNvSpPr/>
          <p:nvPr/>
        </p:nvSpPr>
        <p:spPr>
          <a:xfrm>
            <a:off x="9308308" y="4654562"/>
            <a:ext cx="719138"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2">
            <a:extLst>
              <a:ext uri="{FF2B5EF4-FFF2-40B4-BE49-F238E27FC236}">
                <a16:creationId xmlns:a16="http://schemas.microsoft.com/office/drawing/2014/main" id="{16E2BA55-A2F0-43C5-9628-1F077E2ECF68}"/>
              </a:ext>
            </a:extLst>
          </p:cNvPr>
          <p:cNvPicPr>
            <a:picLocks noChangeAspect="1" noChangeArrowheads="1"/>
          </p:cNvPicPr>
          <p:nvPr/>
        </p:nvPicPr>
        <p:blipFill>
          <a:blip r:embed="rId5"/>
          <a:srcRect/>
          <a:stretch>
            <a:fillRect/>
          </a:stretch>
        </p:blipFill>
        <p:spPr bwMode="auto">
          <a:xfrm>
            <a:off x="1688016" y="3509553"/>
            <a:ext cx="3866512"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3F7B1E9B-D27F-472A-A2C5-45D91BA001A0}"/>
              </a:ext>
            </a:extLst>
          </p:cNvPr>
          <p:cNvSpPr txBox="1"/>
          <p:nvPr/>
        </p:nvSpPr>
        <p:spPr>
          <a:xfrm>
            <a:off x="1675822" y="3465603"/>
            <a:ext cx="3890900" cy="923330"/>
          </a:xfrm>
          <a:prstGeom prst="rect">
            <a:avLst/>
          </a:prstGeom>
          <a:noFill/>
        </p:spPr>
        <p:txBody>
          <a:bodyPr>
            <a:spAutoFit/>
          </a:bodyPr>
          <a:lstStyle/>
          <a:p>
            <a:pPr>
              <a:defRPr/>
            </a:pPr>
            <a:r>
              <a:rPr lang="en-US" b="1" dirty="0">
                <a:solidFill>
                  <a:srgbClr val="FFFF00"/>
                </a:solidFill>
                <a:highlight>
                  <a:srgbClr val="000000"/>
                </a:highlight>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extLst>
      <p:ext uri="{BB962C8B-B14F-4D97-AF65-F5344CB8AC3E}">
        <p14:creationId xmlns:p14="http://schemas.microsoft.com/office/powerpoint/2010/main" val="9352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2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750"/>
                                        <p:tgtEl>
                                          <p:spTgt spid="8"/>
                                        </p:tgtEl>
                                      </p:cBhvr>
                                    </p:animEffect>
                                    <p:anim calcmode="lin" valueType="num">
                                      <p:cBhvr>
                                        <p:cTn id="28" dur="2750" fill="hold"/>
                                        <p:tgtEl>
                                          <p:spTgt spid="8"/>
                                        </p:tgtEl>
                                        <p:attrNameLst>
                                          <p:attrName>ppt_x</p:attrName>
                                        </p:attrNameLst>
                                      </p:cBhvr>
                                      <p:tavLst>
                                        <p:tav tm="0">
                                          <p:val>
                                            <p:strVal val="#ppt_x"/>
                                          </p:val>
                                        </p:tav>
                                        <p:tav tm="100000">
                                          <p:val>
                                            <p:strVal val="#ppt_x"/>
                                          </p:val>
                                        </p:tav>
                                      </p:tavLst>
                                    </p:anim>
                                    <p:anim calcmode="lin" valueType="num">
                                      <p:cBhvr>
                                        <p:cTn id="29" dur="2750" fill="hold"/>
                                        <p:tgtEl>
                                          <p:spTgt spid="8"/>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99697C5-BAE0-41BA-926A-7D8EC7639FF7}"/>
              </a:ext>
            </a:extLst>
          </p:cNvPr>
          <p:cNvSpPr/>
          <p:nvPr/>
        </p:nvSpPr>
        <p:spPr>
          <a:xfrm>
            <a:off x="2277665" y="838200"/>
            <a:ext cx="7560469"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3">
            <a:extLst>
              <a:ext uri="{FF2B5EF4-FFF2-40B4-BE49-F238E27FC236}">
                <a16:creationId xmlns:a16="http://schemas.microsoft.com/office/drawing/2014/main" id="{11B1591D-F198-4547-818F-7A35149A7872}"/>
              </a:ext>
            </a:extLst>
          </p:cNvPr>
          <p:cNvSpPr txBox="1">
            <a:spLocks noChangeArrowheads="1"/>
          </p:cNvSpPr>
          <p:nvPr/>
        </p:nvSpPr>
        <p:spPr bwMode="auto">
          <a:xfrm>
            <a:off x="2411610" y="1247217"/>
            <a:ext cx="729257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0"/>
              </a:spcBef>
              <a:spcAft>
                <a:spcPct val="0"/>
              </a:spcAft>
              <a:buFontTx/>
              <a:buNone/>
              <a:defRPr/>
            </a:pPr>
            <a:r>
              <a:rPr lang="en-US" altLang="en-US" b="1">
                <a:solidFill>
                  <a:prstClr val="black"/>
                </a:solidFill>
                <a:latin typeface="Times New Roman" panose="02020603050405020304" pitchFamily="18" charset="0"/>
                <a:cs typeface="Tahoma" panose="020B0604030504040204" pitchFamily="34" charset="0"/>
              </a:rPr>
              <a:t>Có 4 câu hỏi, mỗi câu trả lời đúng thì m</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a sẽ đổ xuống và n</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ớc biển dâng lên, hoàn thành xong 4 câu sẽ cứu đ</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ợc cá voi.</a:t>
            </a:r>
          </a:p>
          <a:p>
            <a:pPr algn="just" fontAlgn="base">
              <a:lnSpc>
                <a:spcPct val="100000"/>
              </a:lnSpc>
              <a:spcBef>
                <a:spcPct val="0"/>
              </a:spcBef>
              <a:spcAft>
                <a:spcPct val="0"/>
              </a:spcAft>
              <a:buFontTx/>
              <a:buNone/>
              <a:defRPr/>
            </a:pPr>
            <a:endParaRPr lang="en-US" altLang="en-US" b="1">
              <a:solidFill>
                <a:prstClr val="black"/>
              </a:solidFill>
              <a:latin typeface="Times New Roman" panose="02020603050405020304" pitchFamily="18" charset="0"/>
              <a:cs typeface="Tahoma" panose="020B0604030504040204" pitchFamily="34" charset="0"/>
            </a:endParaRPr>
          </a:p>
          <a:p>
            <a:pPr algn="just" fontAlgn="base">
              <a:lnSpc>
                <a:spcPct val="100000"/>
              </a:lnSpc>
              <a:spcBef>
                <a:spcPct val="0"/>
              </a:spcBef>
              <a:spcAft>
                <a:spcPct val="0"/>
              </a:spcAft>
              <a:buFontTx/>
              <a:buNone/>
              <a:defRPr/>
            </a:pPr>
            <a:r>
              <a:rPr lang="en-US" altLang="en-US" b="1">
                <a:solidFill>
                  <a:prstClr val="black"/>
                </a:solidFill>
                <a:latin typeface="Times New Roman" panose="02020603050405020304" pitchFamily="18" charset="0"/>
                <a:cs typeface="Tahoma" panose="020B0604030504040204" pitchFamily="34" charset="0"/>
              </a:rPr>
              <a:t>Chú ý vì đây là trò ch</a:t>
            </a:r>
            <a:r>
              <a:rPr lang="vi-VN" altLang="en-US" b="1">
                <a:solidFill>
                  <a:prstClr val="black"/>
                </a:solidFill>
                <a:latin typeface="Times New Roman" panose="02020603050405020304" pitchFamily="18" charset="0"/>
                <a:cs typeface="Tahoma" panose="020B0604030504040204" pitchFamily="34" charset="0"/>
              </a:rPr>
              <a:t>ơ</a:t>
            </a:r>
            <a:r>
              <a:rPr lang="en-US" altLang="en-US" b="1">
                <a:solidFill>
                  <a:prstClr val="black"/>
                </a:solidFill>
                <a:latin typeface="Times New Roman" panose="02020603050405020304" pitchFamily="18" charset="0"/>
                <a:cs typeface="Tahoma" panose="020B0604030504040204" pitchFamily="34" charset="0"/>
              </a:rPr>
              <a:t>i nhân văn nên học sinh không trả lời đ</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extLst>
      <p:ext uri="{BB962C8B-B14F-4D97-AF65-F5344CB8AC3E}">
        <p14:creationId xmlns:p14="http://schemas.microsoft.com/office/powerpoint/2010/main" val="234178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8EEA2015-12CD-46D7-9320-D9CE888093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4108"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0" descr="A picture containing leaf, fern&#10;&#10;Description automatically generated">
            <a:extLst>
              <a:ext uri="{FF2B5EF4-FFF2-40B4-BE49-F238E27FC236}">
                <a16:creationId xmlns:a16="http://schemas.microsoft.com/office/drawing/2014/main" id="{F2696427-D4C8-4ACA-8066-C777D82B1B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935516" y="232887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descr="A picture containing leaf, fern&#10;&#10;Description automatically generated">
            <a:extLst>
              <a:ext uri="{FF2B5EF4-FFF2-40B4-BE49-F238E27FC236}">
                <a16:creationId xmlns:a16="http://schemas.microsoft.com/office/drawing/2014/main" id="{CD738ABA-40C0-42B4-8AC2-C0DCD4763F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8206" y="209550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A picture containing animal, invertebrate, arthropod&#10;&#10;Description automatically generated">
            <a:extLst>
              <a:ext uri="{FF2B5EF4-FFF2-40B4-BE49-F238E27FC236}">
                <a16:creationId xmlns:a16="http://schemas.microsoft.com/office/drawing/2014/main" id="{92A5D20E-ADDB-4DDF-8FA2-F28C2E5C89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0047687"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a:extLst>
              <a:ext uri="{FF2B5EF4-FFF2-40B4-BE49-F238E27FC236}">
                <a16:creationId xmlns:a16="http://schemas.microsoft.com/office/drawing/2014/main" id="{E80A9EA7-224C-405F-95F1-10F25D92EE4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8348"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90438C58-BEA7-4AAF-8220-2505380D589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75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outdoor&#10;&#10;Description automatically generated">
            <a:extLst>
              <a:ext uri="{FF2B5EF4-FFF2-40B4-BE49-F238E27FC236}">
                <a16:creationId xmlns:a16="http://schemas.microsoft.com/office/drawing/2014/main" id="{2E5509A2-16AB-48FA-8FF0-1D0B2289E39B}"/>
              </a:ext>
            </a:extLst>
          </p:cNvPr>
          <p:cNvPicPr>
            <a:picLocks noChangeAspect="1"/>
          </p:cNvPicPr>
          <p:nvPr/>
        </p:nvPicPr>
        <p:blipFill>
          <a:blip r:embed="rId10">
            <a:duotone>
              <a:schemeClr val="accent5">
                <a:shade val="45000"/>
                <a:satMod val="135000"/>
              </a:schemeClr>
              <a:prstClr val="white"/>
            </a:duotone>
          </a:blip>
          <a:stretch>
            <a:fillRect/>
          </a:stretch>
        </p:blipFill>
        <p:spPr>
          <a:xfrm>
            <a:off x="7883971" y="1582970"/>
            <a:ext cx="2525906" cy="4774365"/>
          </a:xfrm>
          <a:prstGeom prst="rect">
            <a:avLst/>
          </a:prstGeom>
        </p:spPr>
      </p:pic>
      <p:grpSp>
        <p:nvGrpSpPr>
          <p:cNvPr id="11" name="Group 10">
            <a:extLst>
              <a:ext uri="{FF2B5EF4-FFF2-40B4-BE49-F238E27FC236}">
                <a16:creationId xmlns:a16="http://schemas.microsoft.com/office/drawing/2014/main" id="{E8C549B6-1621-426D-8A8C-E8051A31B5A1}"/>
              </a:ext>
            </a:extLst>
          </p:cNvPr>
          <p:cNvGrpSpPr>
            <a:grpSpLocks/>
          </p:cNvGrpSpPr>
          <p:nvPr/>
        </p:nvGrpSpPr>
        <p:grpSpPr bwMode="auto">
          <a:xfrm>
            <a:off x="7452123" y="52388"/>
            <a:ext cx="3150394" cy="2692400"/>
            <a:chOff x="7367240" y="-61157"/>
            <a:chExt cx="5008074" cy="3210791"/>
          </a:xfrm>
        </p:grpSpPr>
        <p:pic>
          <p:nvPicPr>
            <p:cNvPr id="12" name="Picture 10">
              <a:extLst>
                <a:ext uri="{FF2B5EF4-FFF2-40B4-BE49-F238E27FC236}">
                  <a16:creationId xmlns:a16="http://schemas.microsoft.com/office/drawing/2014/main" id="{5E37F14D-2E3A-4E59-938C-415FC82B120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3">
              <a:extLst>
                <a:ext uri="{FF2B5EF4-FFF2-40B4-BE49-F238E27FC236}">
                  <a16:creationId xmlns:a16="http://schemas.microsoft.com/office/drawing/2014/main" id="{DEB706FC-614F-4E43-8D92-3E0CC4A2E55D}"/>
                </a:ext>
              </a:extLst>
            </p:cNvPr>
            <p:cNvSpPr txBox="1">
              <a:spLocks noChangeArrowheads="1"/>
            </p:cNvSpPr>
            <p:nvPr/>
          </p:nvSpPr>
          <p:spPr bwMode="auto">
            <a:xfrm>
              <a:off x="9280204" y="1113711"/>
              <a:ext cx="1795739" cy="9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dirty="0">
                  <a:solidFill>
                    <a:prstClr val="white"/>
                  </a:solidFill>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lang="en-US" altLang="en-US" sz="2400" dirty="0">
                <a:solidFill>
                  <a:prstClr val="white"/>
                </a:solidFill>
                <a:latin typeface="Arial" panose="020B0604020202020204" pitchFamily="34" charset="0"/>
                <a:cs typeface="Arial" panose="020B0604020202020204" pitchFamily="34" charset="0"/>
              </a:endParaRPr>
            </a:p>
          </p:txBody>
        </p:sp>
      </p:grpSp>
      <p:sp>
        <p:nvSpPr>
          <p:cNvPr id="14" name="Rectangle: Rounded Corners 13">
            <a:extLst>
              <a:ext uri="{FF2B5EF4-FFF2-40B4-BE49-F238E27FC236}">
                <a16:creationId xmlns:a16="http://schemas.microsoft.com/office/drawing/2014/main" id="{FD8145E0-B0A7-4DEE-A502-7B9D697B5585}"/>
              </a:ext>
            </a:extLst>
          </p:cNvPr>
          <p:cNvSpPr/>
          <p:nvPr/>
        </p:nvSpPr>
        <p:spPr>
          <a:xfrm>
            <a:off x="1689498" y="6157925"/>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1 …</a:t>
            </a:r>
          </a:p>
        </p:txBody>
      </p:sp>
      <p:grpSp>
        <p:nvGrpSpPr>
          <p:cNvPr id="15" name="Group 35">
            <a:extLst>
              <a:ext uri="{FF2B5EF4-FFF2-40B4-BE49-F238E27FC236}">
                <a16:creationId xmlns:a16="http://schemas.microsoft.com/office/drawing/2014/main" id="{A75F3F91-9777-4FCA-BCEF-BF1AB46DD407}"/>
              </a:ext>
            </a:extLst>
          </p:cNvPr>
          <p:cNvGrpSpPr>
            <a:grpSpLocks/>
          </p:cNvGrpSpPr>
          <p:nvPr/>
        </p:nvGrpSpPr>
        <p:grpSpPr bwMode="auto">
          <a:xfrm>
            <a:off x="1524001" y="4"/>
            <a:ext cx="5138612" cy="2487613"/>
            <a:chOff x="0" y="41007"/>
            <a:chExt cx="6980525" cy="2487384"/>
          </a:xfrm>
        </p:grpSpPr>
        <p:pic>
          <p:nvPicPr>
            <p:cNvPr id="16" name="Picture 34">
              <a:extLst>
                <a:ext uri="{FF2B5EF4-FFF2-40B4-BE49-F238E27FC236}">
                  <a16:creationId xmlns:a16="http://schemas.microsoft.com/office/drawing/2014/main" id="{62ABEB5C-88AC-4997-803D-F2E96B97BBB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1">
              <a:extLst>
                <a:ext uri="{FF2B5EF4-FFF2-40B4-BE49-F238E27FC236}">
                  <a16:creationId xmlns:a16="http://schemas.microsoft.com/office/drawing/2014/main" id="{F8D4B7AE-BA57-4182-A9A0-5B4855FB04DB}"/>
                </a:ext>
              </a:extLst>
            </p:cNvPr>
            <p:cNvSpPr txBox="1">
              <a:spLocks noChangeArrowheads="1"/>
            </p:cNvSpPr>
            <p:nvPr/>
          </p:nvSpPr>
          <p:spPr bwMode="auto">
            <a:xfrm>
              <a:off x="407108" y="564803"/>
              <a:ext cx="6214992" cy="156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i="1" dirty="0" err="1">
                  <a:solidFill>
                    <a:srgbClr val="1F4E79"/>
                  </a:solidFill>
                  <a:latin typeface="Arial" panose="020B0604020202020204" pitchFamily="34" charset="0"/>
                  <a:cs typeface="Arial" panose="020B0604020202020204" pitchFamily="34" charset="0"/>
                </a:rPr>
                <a:t>Câu</a:t>
              </a:r>
              <a:r>
                <a:rPr lang="en-US" altLang="en-US" sz="2400" b="1" i="1" dirty="0">
                  <a:solidFill>
                    <a:srgbClr val="1F4E79"/>
                  </a:solidFill>
                  <a:latin typeface="Arial" panose="020B0604020202020204" pitchFamily="34" charset="0"/>
                  <a:cs typeface="Arial" panose="020B0604020202020204" pitchFamily="34" charset="0"/>
                </a:rPr>
                <a:t> 1</a:t>
              </a:r>
              <a:r>
                <a:rPr lang="en-US" altLang="en-US" sz="2400" b="1" dirty="0">
                  <a:solidFill>
                    <a:srgbClr val="1F4E79"/>
                  </a:solidFill>
                  <a:latin typeface="Arial" panose="020B0604020202020204" pitchFamily="34" charset="0"/>
                  <a:cs typeface="Arial" panose="020B0604020202020204" pitchFamily="34" charset="0"/>
                </a:rPr>
                <a:t>.</a:t>
              </a:r>
              <a:r>
                <a:rPr lang="en-US" altLang="en-US" sz="2400" b="1" dirty="0">
                  <a:solidFill>
                    <a:srgbClr val="FF0000"/>
                  </a:solidFill>
                  <a:latin typeface="Arial" panose="020B0604020202020204" pitchFamily="34" charset="0"/>
                  <a:cs typeface="Arial" panose="020B0604020202020204" pitchFamily="34" charset="0"/>
                </a:rPr>
                <a:t> ƯCLN(12, 60) = 12 </a:t>
              </a:r>
              <a:r>
                <a:rPr lang="en-US" altLang="en-US" sz="2400" b="1" dirty="0" err="1">
                  <a:solidFill>
                    <a:srgbClr val="FF0000"/>
                  </a:solidFill>
                  <a:latin typeface="Arial" panose="020B0604020202020204" pitchFamily="34" charset="0"/>
                  <a:cs typeface="Arial" panose="020B0604020202020204" pitchFamily="34" charset="0"/>
                </a:rPr>
                <a:t>đúng</a:t>
              </a:r>
              <a:r>
                <a:rPr lang="en-US" altLang="en-US" sz="2400" b="1" dirty="0">
                  <a:solidFill>
                    <a:srgbClr val="FF0000"/>
                  </a:solidFill>
                  <a:latin typeface="Arial" panose="020B0604020202020204" pitchFamily="34" charset="0"/>
                  <a:cs typeface="Arial" panose="020B0604020202020204" pitchFamily="34" charset="0"/>
                </a:rPr>
                <a:t> hay </a:t>
              </a:r>
              <a:r>
                <a:rPr lang="en-US" altLang="en-US" sz="2400" b="1" dirty="0" err="1">
                  <a:solidFill>
                    <a:srgbClr val="FF0000"/>
                  </a:solidFill>
                  <a:latin typeface="Arial" panose="020B0604020202020204" pitchFamily="34" charset="0"/>
                  <a:cs typeface="Arial" panose="020B0604020202020204" pitchFamily="34" charset="0"/>
                </a:rPr>
                <a:t>sai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   </a:t>
              </a:r>
            </a:p>
            <a:p>
              <a:pPr algn="ctr" fontAlgn="base">
                <a:lnSpc>
                  <a:spcPct val="100000"/>
                </a:lnSpc>
                <a:spcBef>
                  <a:spcPct val="0"/>
                </a:spcBef>
                <a:spcAft>
                  <a:spcPct val="0"/>
                </a:spcAft>
                <a:buFontTx/>
                <a:buNone/>
                <a:defRPr/>
              </a:pPr>
              <a:endParaRPr lang="en-US" altLang="en-US" sz="2400" b="1" dirty="0">
                <a:solidFill>
                  <a:srgbClr val="0070C0"/>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A. </a:t>
              </a:r>
              <a:r>
                <a:rPr lang="en-US" altLang="en-US" sz="2400" b="1" dirty="0" err="1">
                  <a:solidFill>
                    <a:srgbClr val="0070C0"/>
                  </a:solidFill>
                  <a:latin typeface="Arial" panose="020B0604020202020204" pitchFamily="34" charset="0"/>
                  <a:cs typeface="Arial" panose="020B0604020202020204" pitchFamily="34" charset="0"/>
                </a:rPr>
                <a:t>Đúng</a:t>
              </a:r>
              <a:r>
                <a:rPr lang="vi-VN" altLang="en-US" sz="2400" b="1" dirty="0">
                  <a:solidFill>
                    <a:srgbClr val="0070C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B. Sai</a:t>
              </a:r>
            </a:p>
          </p:txBody>
        </p:sp>
      </p:grpSp>
    </p:spTree>
    <p:extLst>
      <p:ext uri="{BB962C8B-B14F-4D97-AF65-F5344CB8AC3E}">
        <p14:creationId xmlns:p14="http://schemas.microsoft.com/office/powerpoint/2010/main" val="36722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4"/>
                                        </p:tgtEl>
                                      </p:cBhvr>
                                    </p:animEffect>
                                    <p:animScale>
                                      <p:cBhvr>
                                        <p:cTn id="9" dur="1000" autoRev="1" fill="hold"/>
                                        <p:tgtEl>
                                          <p:spTgt spid="14"/>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20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3"/>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330441C8-6B19-4801-99A6-1B03822F77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5987" y="4397375"/>
            <a:ext cx="77581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602F5A25-E677-4185-B49D-56616BFBB2DE}"/>
              </a:ext>
            </a:extLst>
          </p:cNvPr>
          <p:cNvGrpSpPr>
            <a:grpSpLocks/>
          </p:cNvGrpSpPr>
          <p:nvPr/>
        </p:nvGrpSpPr>
        <p:grpSpPr bwMode="auto">
          <a:xfrm>
            <a:off x="1524006" y="41278"/>
            <a:ext cx="5310917" cy="2487613"/>
            <a:chOff x="0" y="41007"/>
            <a:chExt cx="7081508" cy="2487384"/>
          </a:xfrm>
        </p:grpSpPr>
        <p:pic>
          <p:nvPicPr>
            <p:cNvPr id="6" name="Picture 34">
              <a:extLst>
                <a:ext uri="{FF2B5EF4-FFF2-40B4-BE49-F238E27FC236}">
                  <a16:creationId xmlns:a16="http://schemas.microsoft.com/office/drawing/2014/main" id="{9A912AD0-F945-4494-8F30-3AA53C4235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1">
              <a:extLst>
                <a:ext uri="{FF2B5EF4-FFF2-40B4-BE49-F238E27FC236}">
                  <a16:creationId xmlns:a16="http://schemas.microsoft.com/office/drawing/2014/main" id="{1B1738F7-9657-48BF-9517-11B0D888775D}"/>
                </a:ext>
              </a:extLst>
            </p:cNvPr>
            <p:cNvSpPr txBox="1">
              <a:spLocks noChangeArrowheads="1"/>
            </p:cNvSpPr>
            <p:nvPr/>
          </p:nvSpPr>
          <p:spPr bwMode="auto">
            <a:xfrm>
              <a:off x="320904" y="156349"/>
              <a:ext cx="6760604" cy="20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i="1" dirty="0" err="1">
                  <a:solidFill>
                    <a:srgbClr val="1F4E79"/>
                  </a:solidFill>
                  <a:latin typeface="Arial" panose="020B0604020202020204" pitchFamily="34" charset="0"/>
                  <a:cs typeface="Arial" panose="020B0604020202020204" pitchFamily="34" charset="0"/>
                </a:rPr>
                <a:t>Câu</a:t>
              </a:r>
              <a:r>
                <a:rPr lang="en-US" altLang="en-US" sz="2600" b="1" i="1" dirty="0">
                  <a:solidFill>
                    <a:srgbClr val="1F4E79"/>
                  </a:solidFill>
                  <a:latin typeface="Arial" panose="020B0604020202020204" pitchFamily="34" charset="0"/>
                  <a:cs typeface="Arial" panose="020B0604020202020204" pitchFamily="34" charset="0"/>
                </a:rPr>
                <a:t> 2</a:t>
              </a:r>
              <a:r>
                <a:rPr lang="en-US" altLang="en-US" sz="2600" b="1" dirty="0">
                  <a:solidFill>
                    <a:srgbClr val="1F4E79"/>
                  </a:solidFill>
                  <a:latin typeface="Arial" panose="020B0604020202020204" pitchFamily="34" charset="0"/>
                  <a:cs typeface="Arial" panose="020B0604020202020204" pitchFamily="34" charset="0"/>
                </a:rPr>
                <a:t>.</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Thê</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nào</a:t>
              </a:r>
              <a:r>
                <a:rPr lang="en-US" altLang="en-US" sz="2600" b="1" dirty="0">
                  <a:solidFill>
                    <a:srgbClr val="FF0000"/>
                  </a:solidFill>
                  <a:latin typeface="Arial" panose="020B0604020202020204" pitchFamily="34" charset="0"/>
                  <a:cs typeface="Arial" panose="020B0604020202020204" pitchFamily="34" charset="0"/>
                </a:rPr>
                <a:t> là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lớn</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nhất</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của</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hai</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a:t>
              </a:r>
            </a:p>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p>
          </p:txBody>
        </p:sp>
      </p:grpSp>
      <p:pic>
        <p:nvPicPr>
          <p:cNvPr id="8" name="Picture 100" descr="A picture containing leaf, fern&#10;&#10;Description automatically generated">
            <a:extLst>
              <a:ext uri="{FF2B5EF4-FFF2-40B4-BE49-F238E27FC236}">
                <a16:creationId xmlns:a16="http://schemas.microsoft.com/office/drawing/2014/main" id="{1DFBBBF8-E520-4E00-9B9E-AE798A9A0B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7935516" y="232887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9" descr="A picture containing leaf, fern&#10;&#10;Description automatically generated">
            <a:extLst>
              <a:ext uri="{FF2B5EF4-FFF2-40B4-BE49-F238E27FC236}">
                <a16:creationId xmlns:a16="http://schemas.microsoft.com/office/drawing/2014/main" id="{32609C5C-F576-4E21-A9F1-7B816E873C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206" y="209550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2" descr="A picture containing animal, invertebrate, arthropod&#10;&#10;Description automatically generated">
            <a:extLst>
              <a:ext uri="{FF2B5EF4-FFF2-40B4-BE49-F238E27FC236}">
                <a16:creationId xmlns:a16="http://schemas.microsoft.com/office/drawing/2014/main" id="{846E8A22-3951-4781-8EBC-5DC9788DF0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0047687"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3">
            <a:extLst>
              <a:ext uri="{FF2B5EF4-FFF2-40B4-BE49-F238E27FC236}">
                <a16:creationId xmlns:a16="http://schemas.microsoft.com/office/drawing/2014/main" id="{4E142995-E8E9-474C-ABC6-962F98D802E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8348"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489C9C57-7AB3-4A83-80FF-941B29BEF51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75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outdoor&#10;&#10;Description automatically generated">
            <a:extLst>
              <a:ext uri="{FF2B5EF4-FFF2-40B4-BE49-F238E27FC236}">
                <a16:creationId xmlns:a16="http://schemas.microsoft.com/office/drawing/2014/main" id="{8266EC01-386A-4623-ACFF-88ADFB12339B}"/>
              </a:ext>
            </a:extLst>
          </p:cNvPr>
          <p:cNvPicPr>
            <a:picLocks noChangeAspect="1"/>
          </p:cNvPicPr>
          <p:nvPr/>
        </p:nvPicPr>
        <p:blipFill>
          <a:blip r:embed="rId11">
            <a:duotone>
              <a:schemeClr val="accent5">
                <a:shade val="45000"/>
                <a:satMod val="135000"/>
              </a:schemeClr>
              <a:prstClr val="white"/>
            </a:duotone>
          </a:blip>
          <a:stretch>
            <a:fillRect/>
          </a:stretch>
        </p:blipFill>
        <p:spPr>
          <a:xfrm>
            <a:off x="7883971" y="1582970"/>
            <a:ext cx="2525906" cy="4774365"/>
          </a:xfrm>
          <a:prstGeom prst="rect">
            <a:avLst/>
          </a:prstGeom>
        </p:spPr>
      </p:pic>
      <p:pic>
        <p:nvPicPr>
          <p:cNvPr id="14" name="Picture 13">
            <a:extLst>
              <a:ext uri="{FF2B5EF4-FFF2-40B4-BE49-F238E27FC236}">
                <a16:creationId xmlns:a16="http://schemas.microsoft.com/office/drawing/2014/main" id="{A25269A2-F91E-4DB5-826A-9F53A90FC9A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7461648" y="52388"/>
            <a:ext cx="3150394"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346B5C23-4FE3-4E7C-9BA5-572732BA5F04}"/>
              </a:ext>
            </a:extLst>
          </p:cNvPr>
          <p:cNvSpPr/>
          <p:nvPr/>
        </p:nvSpPr>
        <p:spPr>
          <a:xfrm>
            <a:off x="1689498" y="6157925"/>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2 …</a:t>
            </a:r>
          </a:p>
        </p:txBody>
      </p:sp>
    </p:spTree>
    <p:extLst>
      <p:ext uri="{BB962C8B-B14F-4D97-AF65-F5344CB8AC3E}">
        <p14:creationId xmlns:p14="http://schemas.microsoft.com/office/powerpoint/2010/main" val="42529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5"/>
                                        </p:tgtEl>
                                      </p:cBhvr>
                                    </p:animEffect>
                                    <p:animScale>
                                      <p:cBhvr>
                                        <p:cTn id="9" dur="1000" autoRev="1" fill="hold"/>
                                        <p:tgtEl>
                                          <p:spTgt spid="1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3"/>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10623" y="0"/>
            <a:ext cx="5570756" cy="923330"/>
          </a:xfrm>
          <a:prstGeom prst="rect">
            <a:avLst/>
          </a:prstGeom>
          <a:noFill/>
        </p:spPr>
        <p:txBody>
          <a:bodyPr wrap="none" lIns="91440" tIns="45720" rIns="91440" bIns="45720">
            <a:spAutoFit/>
          </a:bodyPr>
          <a:lstStyle/>
          <a:p>
            <a:pPr algn="ctr"/>
            <a:r>
              <a:rPr lang="en-US" sz="540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AI NHANH HƠN?</a:t>
            </a:r>
          </a:p>
        </p:txBody>
      </p:sp>
      <p:sp>
        <p:nvSpPr>
          <p:cNvPr id="5" name="Rectangle 4"/>
          <p:cNvSpPr/>
          <p:nvPr/>
        </p:nvSpPr>
        <p:spPr>
          <a:xfrm>
            <a:off x="2812997" y="1042711"/>
            <a:ext cx="3586238" cy="1077218"/>
          </a:xfrm>
          <a:prstGeom prst="rect">
            <a:avLst/>
          </a:prstGeom>
        </p:spPr>
        <p:txBody>
          <a:bodyPr wrap="none">
            <a:spAutoFit/>
          </a:bodyPr>
          <a:lstStyle/>
          <a:p>
            <a:r>
              <a:rPr lang="en-US" altLang="en-US" sz="3200" b="1">
                <a:latin typeface="Times New Roman" panose="02020603050405020304" pitchFamily="18" charset="0"/>
                <a:cs typeface="Times New Roman" panose="02020603050405020304" pitchFamily="18" charset="0"/>
              </a:rPr>
              <a:t>Tìm tập hợp</a:t>
            </a:r>
            <a:r>
              <a:rPr lang="en-US" sz="3200" b="1">
                <a:latin typeface="Times New Roman" pitchFamily="18" charset="0"/>
                <a:cs typeface="Times New Roman" pitchFamily="18" charset="0"/>
              </a:rPr>
              <a:t> Ư(24) </a:t>
            </a:r>
          </a:p>
          <a:p>
            <a:endParaRPr lang="en-US" sz="3200" b="1">
              <a:latin typeface="Times New Roman" pitchFamily="18" charset="0"/>
              <a:cs typeface="Times New Roman" pitchFamily="18" charset="0"/>
            </a:endParaRPr>
          </a:p>
        </p:txBody>
      </p:sp>
      <p:sp>
        <p:nvSpPr>
          <p:cNvPr id="6" name="Rectangle 5"/>
          <p:cNvSpPr/>
          <p:nvPr/>
        </p:nvSpPr>
        <p:spPr>
          <a:xfrm>
            <a:off x="2752707" y="2358538"/>
            <a:ext cx="3483646" cy="584775"/>
          </a:xfrm>
          <a:prstGeom prst="rect">
            <a:avLst/>
          </a:prstGeom>
        </p:spPr>
        <p:txBody>
          <a:bodyPr wrap="none">
            <a:spAutoFit/>
          </a:bodyPr>
          <a:lstStyle/>
          <a:p>
            <a:r>
              <a:rPr lang="en-US" altLang="en-US" sz="3200" b="1">
                <a:latin typeface="Times New Roman" panose="02020603050405020304" pitchFamily="18" charset="0"/>
                <a:cs typeface="Times New Roman" panose="02020603050405020304" pitchFamily="18" charset="0"/>
              </a:rPr>
              <a:t>Tìm tập hợp </a:t>
            </a:r>
            <a:r>
              <a:rPr lang="en-US" sz="3200" b="1">
                <a:latin typeface="Times New Roman" panose="02020603050405020304" pitchFamily="18" charset="0"/>
                <a:cs typeface="Times New Roman" panose="02020603050405020304" pitchFamily="18" charset="0"/>
              </a:rPr>
              <a:t>Ư(28)</a:t>
            </a:r>
          </a:p>
        </p:txBody>
      </p:sp>
      <p:pic>
        <p:nvPicPr>
          <p:cNvPr id="2050" name="Picture 2" descr="Hình ảnh Khai Mạc Mùa Đi Học Vui Vẻ Phim Hoạt Hình Học Sinh, Phí, Phim Hoạt  Hình Học Sinh, Học miễn phí tải tập tin PNG PSDComment và Vecto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306" b="97500" l="24271" r="80104"/>
                    </a14:imgEffect>
                  </a14:imgLayer>
                </a14:imgProps>
              </a:ext>
              <a:ext uri="{28A0092B-C50C-407E-A947-70E740481C1C}">
                <a14:useLocalDpi xmlns:a14="http://schemas.microsoft.com/office/drawing/2010/main" val="0"/>
              </a:ext>
            </a:extLst>
          </a:blip>
          <a:srcRect l="22882" t="1667" r="20035" b="6736"/>
          <a:stretch/>
        </p:blipFill>
        <p:spPr bwMode="auto">
          <a:xfrm>
            <a:off x="1306573" y="838200"/>
            <a:ext cx="855253" cy="1029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Khai Mạc Mùa Đi Học Vui Vẻ Phim Hoạt Hình Học Sinh, Phí, Phim Hoạt  Hình Học Sinh, Học miễn phí tải tập tin PNG PSDComment và Vecto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882" t="1667" r="20035" b="6736"/>
          <a:stretch/>
        </p:blipFill>
        <p:spPr bwMode="auto">
          <a:xfrm>
            <a:off x="1306572" y="2309534"/>
            <a:ext cx="855253" cy="10292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Học Sinh Nam Và Nữ - Vector F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1066800" y="3921781"/>
            <a:ext cx="1231901" cy="9461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046CF63-99F3-85D0-0199-28D6A9E02489}"/>
                  </a:ext>
                </a:extLst>
              </p:cNvPr>
              <p:cNvSpPr/>
              <p:nvPr/>
            </p:nvSpPr>
            <p:spPr>
              <a:xfrm>
                <a:off x="3157522" y="1697975"/>
                <a:ext cx="6367478" cy="584775"/>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3200" b="1" i="1" smtClean="0">
                          <a:solidFill>
                            <a:srgbClr val="0000CC"/>
                          </a:solidFill>
                          <a:latin typeface="Cambria Math"/>
                          <a:cs typeface="Times New Roman" pitchFamily="18" charset="0"/>
                        </a:rPr>
                        <m:t>Ư</m:t>
                      </m:r>
                      <m:d>
                        <m:dPr>
                          <m:ctrlPr>
                            <a:rPr lang="en-US" sz="3200" b="1" i="1">
                              <a:solidFill>
                                <a:srgbClr val="0000CC"/>
                              </a:solidFill>
                              <a:latin typeface="Cambria Math" panose="02040503050406030204" pitchFamily="18" charset="0"/>
                              <a:cs typeface="Times New Roman" pitchFamily="18" charset="0"/>
                            </a:rPr>
                          </m:ctrlPr>
                        </m:dPr>
                        <m:e>
                          <m:r>
                            <a:rPr lang="en-US" sz="3200" b="1" i="1">
                              <a:solidFill>
                                <a:srgbClr val="0000CC"/>
                              </a:solidFill>
                              <a:latin typeface="Cambria Math"/>
                              <a:cs typeface="Times New Roman" pitchFamily="18" charset="0"/>
                            </a:rPr>
                            <m:t>𝟐𝟒</m:t>
                          </m:r>
                        </m:e>
                      </m:d>
                      <m:r>
                        <a:rPr lang="en-US" sz="3200" b="1" i="1">
                          <a:solidFill>
                            <a:srgbClr val="0000CC"/>
                          </a:solidFill>
                          <a:latin typeface="Cambria Math"/>
                          <a:cs typeface="Times New Roman" pitchFamily="18" charset="0"/>
                        </a:rPr>
                        <m:t>=</m:t>
                      </m:r>
                      <m:d>
                        <m:dPr>
                          <m:begChr m:val="{"/>
                          <m:endChr m:val="}"/>
                          <m:ctrlPr>
                            <a:rPr lang="en-US" sz="3200" b="1" i="1">
                              <a:solidFill>
                                <a:srgbClr val="0000CC"/>
                              </a:solidFill>
                              <a:latin typeface="Cambria Math" panose="02040503050406030204" pitchFamily="18" charset="0"/>
                              <a:cs typeface="Times New Roman" pitchFamily="18" charset="0"/>
                            </a:rPr>
                          </m:ctrlPr>
                        </m:dPr>
                        <m:e>
                          <m:r>
                            <a:rPr lang="en-US" sz="3200" b="1" i="1">
                              <a:solidFill>
                                <a:srgbClr val="0000CC"/>
                              </a:solidFill>
                              <a:latin typeface="Cambria Math"/>
                              <a:cs typeface="Times New Roman" pitchFamily="18" charset="0"/>
                            </a:rPr>
                            <m:t>𝟏</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𝟐</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𝟑</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𝟒</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𝟔</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𝟖</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𝟏𝟐</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𝟐𝟒</m:t>
                          </m:r>
                        </m:e>
                      </m:d>
                    </m:oMath>
                  </m:oMathPara>
                </a14:m>
                <a:endParaRPr lang="vi-VN" sz="3200" b="1">
                  <a:latin typeface="Times New Roman" pitchFamily="18" charset="0"/>
                  <a:cs typeface="Times New Roman" pitchFamily="18" charset="0"/>
                </a:endParaRPr>
              </a:p>
            </p:txBody>
          </p:sp>
        </mc:Choice>
        <mc:Fallback xmlns="">
          <p:sp>
            <p:nvSpPr>
              <p:cNvPr id="9" name="Rectangle 8">
                <a:extLst>
                  <a:ext uri="{FF2B5EF4-FFF2-40B4-BE49-F238E27FC236}">
                    <a16:creationId xmlns:a16="http://schemas.microsoft.com/office/drawing/2014/main" id="{2046CF63-99F3-85D0-0199-28D6A9E02489}"/>
                  </a:ext>
                </a:extLst>
              </p:cNvPr>
              <p:cNvSpPr>
                <a:spLocks noRot="1" noChangeAspect="1" noMove="1" noResize="1" noEditPoints="1" noAdjustHandles="1" noChangeArrowheads="1" noChangeShapeType="1" noTextEdit="1"/>
              </p:cNvSpPr>
              <p:nvPr/>
            </p:nvSpPr>
            <p:spPr>
              <a:xfrm>
                <a:off x="3157522" y="1697975"/>
                <a:ext cx="6367478" cy="584775"/>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B209C9C0-0886-8A25-170B-63D7772C7805}"/>
                  </a:ext>
                </a:extLst>
              </p:cNvPr>
              <p:cNvSpPr/>
              <p:nvPr/>
            </p:nvSpPr>
            <p:spPr>
              <a:xfrm>
                <a:off x="3157522" y="3046416"/>
                <a:ext cx="5589800" cy="584775"/>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3200" b="1" i="1" smtClean="0">
                          <a:solidFill>
                            <a:srgbClr val="0000CC"/>
                          </a:solidFill>
                          <a:latin typeface="Cambria Math"/>
                          <a:cs typeface="Times New Roman" pitchFamily="18" charset="0"/>
                        </a:rPr>
                        <m:t>Ư(</m:t>
                      </m:r>
                      <m:r>
                        <a:rPr lang="en-US" sz="3200" b="1" i="1" smtClean="0">
                          <a:solidFill>
                            <a:srgbClr val="0000CC"/>
                          </a:solidFill>
                          <a:latin typeface="Cambria Math"/>
                          <a:cs typeface="Times New Roman" pitchFamily="18" charset="0"/>
                        </a:rPr>
                        <m:t>𝟐𝟖</m:t>
                      </m:r>
                      <m:r>
                        <a:rPr lang="en-US" sz="3200" b="1" i="1" smtClean="0">
                          <a:solidFill>
                            <a:srgbClr val="0000CC"/>
                          </a:solidFill>
                          <a:latin typeface="Cambria Math"/>
                          <a:cs typeface="Times New Roman" pitchFamily="18" charset="0"/>
                        </a:rPr>
                        <m:t>)=</m:t>
                      </m:r>
                      <m:d>
                        <m:dPr>
                          <m:begChr m:val="{"/>
                          <m:endChr m:val="}"/>
                          <m:ctrlPr>
                            <a:rPr lang="en-US" sz="3200" b="1" i="1">
                              <a:solidFill>
                                <a:srgbClr val="0000CC"/>
                              </a:solidFill>
                              <a:latin typeface="Cambria Math" panose="02040503050406030204" pitchFamily="18" charset="0"/>
                              <a:cs typeface="Times New Roman" pitchFamily="18" charset="0"/>
                            </a:rPr>
                          </m:ctrlPr>
                        </m:dPr>
                        <m:e>
                          <m:r>
                            <a:rPr lang="en-US" sz="3200" b="1" i="1">
                              <a:solidFill>
                                <a:srgbClr val="0000CC"/>
                              </a:solidFill>
                              <a:latin typeface="Cambria Math"/>
                              <a:cs typeface="Times New Roman" pitchFamily="18" charset="0"/>
                            </a:rPr>
                            <m:t>𝟏</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𝟐</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𝟒</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𝟕</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𝟏𝟒</m:t>
                          </m:r>
                          <m:r>
                            <a:rPr lang="en-US" sz="3200" b="1" i="1">
                              <a:solidFill>
                                <a:srgbClr val="0000CC"/>
                              </a:solidFill>
                              <a:latin typeface="Cambria Math"/>
                              <a:cs typeface="Times New Roman" pitchFamily="18" charset="0"/>
                            </a:rPr>
                            <m:t>;</m:t>
                          </m:r>
                          <m:r>
                            <a:rPr lang="en-US" sz="3200" b="1" i="1">
                              <a:solidFill>
                                <a:srgbClr val="0000CC"/>
                              </a:solidFill>
                              <a:latin typeface="Cambria Math"/>
                              <a:cs typeface="Times New Roman" pitchFamily="18" charset="0"/>
                            </a:rPr>
                            <m:t>𝟐𝟖</m:t>
                          </m:r>
                        </m:e>
                      </m:d>
                    </m:oMath>
                  </m:oMathPara>
                </a14:m>
                <a:endParaRPr lang="vi-VN" sz="3200" b="1">
                  <a:solidFill>
                    <a:srgbClr val="0000CC"/>
                  </a:solidFill>
                  <a:latin typeface="Times New Roman" pitchFamily="18" charset="0"/>
                  <a:cs typeface="Times New Roman" pitchFamily="18" charset="0"/>
                </a:endParaRPr>
              </a:p>
            </p:txBody>
          </p:sp>
        </mc:Choice>
        <mc:Fallback xmlns="">
          <p:sp>
            <p:nvSpPr>
              <p:cNvPr id="11" name="Rectangle 10">
                <a:extLst>
                  <a:ext uri="{FF2B5EF4-FFF2-40B4-BE49-F238E27FC236}">
                    <a16:creationId xmlns:a16="http://schemas.microsoft.com/office/drawing/2014/main" id="{B209C9C0-0886-8A25-170B-63D7772C7805}"/>
                  </a:ext>
                </a:extLst>
              </p:cNvPr>
              <p:cNvSpPr>
                <a:spLocks noRot="1" noChangeAspect="1" noMove="1" noResize="1" noEditPoints="1" noAdjustHandles="1" noChangeArrowheads="1" noChangeShapeType="1" noTextEdit="1"/>
              </p:cNvSpPr>
              <p:nvPr/>
            </p:nvSpPr>
            <p:spPr>
              <a:xfrm>
                <a:off x="3157522" y="3046416"/>
                <a:ext cx="5589800" cy="584775"/>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DB436E4-D706-FA22-5A4B-009F7F2C8BC7}"/>
                  </a:ext>
                </a:extLst>
              </p:cNvPr>
              <p:cNvSpPr/>
              <p:nvPr/>
            </p:nvSpPr>
            <p:spPr>
              <a:xfrm>
                <a:off x="3733800" y="4977834"/>
                <a:ext cx="4279569" cy="58477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200" b="1" i="0" smtClean="0">
                          <a:solidFill>
                            <a:srgbClr val="0000CC"/>
                          </a:solidFill>
                          <a:latin typeface="Cambria Math"/>
                          <a:cs typeface="Times New Roman" pitchFamily="18" charset="0"/>
                        </a:rPr>
                        <m:t>Ư</m:t>
                      </m:r>
                      <m:r>
                        <a:rPr lang="en-US" sz="3200" b="1" i="0" smtClean="0">
                          <a:solidFill>
                            <a:srgbClr val="0000CC"/>
                          </a:solidFill>
                          <a:latin typeface="Cambria Math"/>
                          <a:cs typeface="Times New Roman" pitchFamily="18" charset="0"/>
                        </a:rPr>
                        <m:t>𝐂</m:t>
                      </m:r>
                      <m:r>
                        <a:rPr lang="en-US" sz="3200" b="1" i="0" smtClean="0">
                          <a:solidFill>
                            <a:srgbClr val="0000CC"/>
                          </a:solidFill>
                          <a:latin typeface="Cambria Math"/>
                          <a:cs typeface="Times New Roman" pitchFamily="18" charset="0"/>
                        </a:rPr>
                        <m:t>(</m:t>
                      </m:r>
                      <m:r>
                        <a:rPr lang="en-US" sz="3200" b="1" i="0" smtClean="0">
                          <a:solidFill>
                            <a:srgbClr val="0000CC"/>
                          </a:solidFill>
                          <a:latin typeface="Cambria Math"/>
                          <a:cs typeface="Times New Roman" pitchFamily="18" charset="0"/>
                        </a:rPr>
                        <m:t>𝟐𝟒</m:t>
                      </m:r>
                      <m:r>
                        <a:rPr lang="en-US" sz="3200" b="1" i="0" smtClean="0">
                          <a:solidFill>
                            <a:srgbClr val="0000CC"/>
                          </a:solidFill>
                          <a:latin typeface="Cambria Math"/>
                          <a:cs typeface="Times New Roman" pitchFamily="18" charset="0"/>
                        </a:rPr>
                        <m:t>;</m:t>
                      </m:r>
                      <m:r>
                        <a:rPr lang="en-US" sz="3200" b="1" i="0" smtClean="0">
                          <a:solidFill>
                            <a:srgbClr val="0000CC"/>
                          </a:solidFill>
                          <a:latin typeface="Cambria Math"/>
                          <a:cs typeface="Times New Roman" pitchFamily="18" charset="0"/>
                        </a:rPr>
                        <m:t>𝟐𝟖</m:t>
                      </m:r>
                      <m:r>
                        <a:rPr lang="en-US" sz="3200" b="1" i="0" smtClean="0">
                          <a:solidFill>
                            <a:srgbClr val="0000CC"/>
                          </a:solidFill>
                          <a:latin typeface="Cambria Math"/>
                          <a:cs typeface="Times New Roman" pitchFamily="18" charset="0"/>
                        </a:rPr>
                        <m:t>)=</m:t>
                      </m:r>
                      <m:d>
                        <m:dPr>
                          <m:begChr m:val="{"/>
                          <m:endChr m:val="}"/>
                          <m:ctrlPr>
                            <a:rPr lang="en-US" sz="3200" b="1" i="1" smtClean="0">
                              <a:solidFill>
                                <a:srgbClr val="0000CC"/>
                              </a:solidFill>
                              <a:latin typeface="Cambria Math" panose="02040503050406030204" pitchFamily="18" charset="0"/>
                              <a:cs typeface="Times New Roman" pitchFamily="18" charset="0"/>
                            </a:rPr>
                          </m:ctrlPr>
                        </m:dPr>
                        <m:e>
                          <m:r>
                            <a:rPr lang="en-US" sz="3200" b="1" i="0">
                              <a:solidFill>
                                <a:srgbClr val="0000CC"/>
                              </a:solidFill>
                              <a:latin typeface="Cambria Math"/>
                              <a:cs typeface="Times New Roman" pitchFamily="18" charset="0"/>
                            </a:rPr>
                            <m:t>𝟏</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𝟐</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𝟒</m:t>
                          </m:r>
                        </m:e>
                      </m:d>
                    </m:oMath>
                  </m:oMathPara>
                </a14:m>
                <a:endParaRPr lang="vi-VN" sz="3200" b="1">
                  <a:latin typeface="Times New Roman" pitchFamily="18" charset="0"/>
                  <a:cs typeface="Times New Roman" pitchFamily="18" charset="0"/>
                </a:endParaRPr>
              </a:p>
            </p:txBody>
          </p:sp>
        </mc:Choice>
        <mc:Fallback xmlns="">
          <p:sp>
            <p:nvSpPr>
              <p:cNvPr id="2" name="Rectangle 1">
                <a:extLst>
                  <a:ext uri="{FF2B5EF4-FFF2-40B4-BE49-F238E27FC236}">
                    <a16:creationId xmlns:a16="http://schemas.microsoft.com/office/drawing/2014/main" id="{ADB436E4-D706-FA22-5A4B-009F7F2C8BC7}"/>
                  </a:ext>
                </a:extLst>
              </p:cNvPr>
              <p:cNvSpPr>
                <a:spLocks noRot="1" noChangeAspect="1" noMove="1" noResize="1" noEditPoints="1" noAdjustHandles="1" noChangeArrowheads="1" noChangeShapeType="1" noTextEdit="1"/>
              </p:cNvSpPr>
              <p:nvPr/>
            </p:nvSpPr>
            <p:spPr>
              <a:xfrm>
                <a:off x="3733800" y="4977834"/>
                <a:ext cx="4279569" cy="584775"/>
              </a:xfrm>
              <a:prstGeom prst="rect">
                <a:avLst/>
              </a:prstGeom>
              <a:blipFill>
                <a:blip r:embed="rId9"/>
                <a:stretch>
                  <a:fillRect/>
                </a:stretch>
              </a:blipFill>
            </p:spPr>
            <p:txBody>
              <a:bodyPr/>
              <a:lstStyle/>
              <a:p>
                <a:r>
                  <a:rPr lang="vi-VN">
                    <a:noFill/>
                  </a:rPr>
                  <a:t> </a:t>
                </a:r>
              </a:p>
            </p:txBody>
          </p:sp>
        </mc:Fallback>
      </mc:AlternateContent>
      <p:sp>
        <p:nvSpPr>
          <p:cNvPr id="3" name="TextBox 2">
            <a:extLst>
              <a:ext uri="{FF2B5EF4-FFF2-40B4-BE49-F238E27FC236}">
                <a16:creationId xmlns:a16="http://schemas.microsoft.com/office/drawing/2014/main" id="{8BA226CE-7CEE-F487-65E1-FAF2746451C0}"/>
              </a:ext>
            </a:extLst>
          </p:cNvPr>
          <p:cNvSpPr txBox="1"/>
          <p:nvPr/>
        </p:nvSpPr>
        <p:spPr>
          <a:xfrm>
            <a:off x="2662351" y="3921781"/>
            <a:ext cx="7996659" cy="913480"/>
          </a:xfrm>
          <a:prstGeom prst="rect">
            <a:avLst/>
          </a:prstGeom>
          <a:noFill/>
        </p:spPr>
        <p:txBody>
          <a:bodyPr wrap="square" lIns="51206" tIns="25603" rIns="51206" bIns="25603" rtlCol="0">
            <a:spAutoFit/>
          </a:bodyPr>
          <a:lstStyle/>
          <a:p>
            <a:pPr algn="just"/>
            <a:r>
              <a:rPr lang="en-US" sz="2800" b="1" dirty="0" err="1">
                <a:latin typeface="Times New Roman" pitchFamily="18" charset="0"/>
                <a:cs typeface="Times New Roman" pitchFamily="18" charset="0"/>
              </a:rPr>
              <a:t>Gọi</a:t>
            </a:r>
            <a:r>
              <a:rPr lang="en-US" sz="2800" b="1" dirty="0">
                <a:latin typeface="Times New Roman" pitchFamily="18" charset="0"/>
                <a:cs typeface="Times New Roman" pitchFamily="18" charset="0"/>
              </a:rPr>
              <a:t> ƯC(24, 28)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vừa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24, </a:t>
            </a:r>
            <a:r>
              <a:rPr lang="en-US" sz="2800" b="1" dirty="0" err="1">
                <a:latin typeface="Times New Roman" pitchFamily="18" charset="0"/>
                <a:cs typeface="Times New Roman" pitchFamily="18" charset="0"/>
              </a:rPr>
              <a:t>vừa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28.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hợp</a:t>
            </a:r>
            <a:r>
              <a:rPr lang="en-US" sz="2800" b="1" dirty="0">
                <a:latin typeface="Times New Roman" pitchFamily="18" charset="0"/>
                <a:cs typeface="Times New Roman" pitchFamily="18" charset="0"/>
              </a:rPr>
              <a:t> ƯC(24,28).</a:t>
            </a:r>
            <a:endParaRPr lang="vi-VN"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1080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wipe(left)">
                                      <p:cBhvr>
                                        <p:cTn id="41" dur="500"/>
                                        <p:tgtEl>
                                          <p:spTgt spid="2052"/>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1" grpId="0"/>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749B6CEC-A84C-4212-8E57-12E490A76E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3069"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D41AA1F9-6338-4425-9696-542ACB14C829}"/>
              </a:ext>
            </a:extLst>
          </p:cNvPr>
          <p:cNvGrpSpPr>
            <a:grpSpLocks/>
          </p:cNvGrpSpPr>
          <p:nvPr/>
        </p:nvGrpSpPr>
        <p:grpSpPr bwMode="auto">
          <a:xfrm>
            <a:off x="1524000" y="53977"/>
            <a:ext cx="5511713" cy="3204697"/>
            <a:chOff x="0" y="41007"/>
            <a:chExt cx="6999061" cy="2487384"/>
          </a:xfrm>
        </p:grpSpPr>
        <p:pic>
          <p:nvPicPr>
            <p:cNvPr id="6" name="Picture 34">
              <a:extLst>
                <a:ext uri="{FF2B5EF4-FFF2-40B4-BE49-F238E27FC236}">
                  <a16:creationId xmlns:a16="http://schemas.microsoft.com/office/drawing/2014/main" id="{A7C9DE14-D256-40F1-AA73-DB6882ADB9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1">
              <a:extLst>
                <a:ext uri="{FF2B5EF4-FFF2-40B4-BE49-F238E27FC236}">
                  <a16:creationId xmlns:a16="http://schemas.microsoft.com/office/drawing/2014/main" id="{30725439-E154-4D43-80A2-478223A7E52F}"/>
                </a:ext>
              </a:extLst>
            </p:cNvPr>
            <p:cNvSpPr txBox="1">
              <a:spLocks noChangeArrowheads="1"/>
            </p:cNvSpPr>
            <p:nvPr/>
          </p:nvSpPr>
          <p:spPr bwMode="auto">
            <a:xfrm>
              <a:off x="238457" y="415549"/>
              <a:ext cx="6760604" cy="162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600" b="1" i="1" dirty="0" err="1">
                  <a:solidFill>
                    <a:srgbClr val="1F4E79"/>
                  </a:solidFill>
                  <a:latin typeface="Arial" panose="020B0604020202020204" pitchFamily="34" charset="0"/>
                  <a:cs typeface="Arial" panose="020B0604020202020204" pitchFamily="34" charset="0"/>
                </a:rPr>
                <a:t>Câu</a:t>
              </a:r>
              <a:r>
                <a:rPr lang="en-US" altLang="en-US" sz="2600" b="1" i="1" dirty="0">
                  <a:solidFill>
                    <a:srgbClr val="1F4E79"/>
                  </a:solidFill>
                  <a:latin typeface="Arial" panose="020B0604020202020204" pitchFamily="34" charset="0"/>
                  <a:cs typeface="Arial" panose="020B0604020202020204" pitchFamily="34" charset="0"/>
                </a:rPr>
                <a:t> 3</a:t>
              </a:r>
              <a:r>
                <a:rPr lang="en-US" altLang="en-US" sz="2600" b="1" dirty="0">
                  <a:solidFill>
                    <a:srgbClr val="1F4E79"/>
                  </a:solidFill>
                  <a:latin typeface="Arial" panose="020B0604020202020204" pitchFamily="34" charset="0"/>
                  <a:cs typeface="Arial" panose="020B0604020202020204" pitchFamily="34" charset="0"/>
                </a:rPr>
                <a:t>.</a:t>
              </a:r>
              <a:r>
                <a:rPr lang="en-US" altLang="en-US" sz="2600" b="1" dirty="0">
                  <a:solidFill>
                    <a:srgbClr val="FF0000"/>
                  </a:solidFill>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 có </a:t>
              </a:r>
              <a:r>
                <a:rPr lang="en-US" altLang="en-US" sz="2600" b="1" dirty="0" err="1">
                  <a:solidFill>
                    <a:srgbClr val="FF0000"/>
                  </a:solidFill>
                  <a:latin typeface="Arial" panose="020B0604020202020204" pitchFamily="34" charset="0"/>
                  <a:cs typeface="Arial" panose="020B0604020202020204" pitchFamily="34" charset="0"/>
                </a:rPr>
                <a:t>hai</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chư</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 là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của</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a:solidFill>
                    <a:srgbClr val="FF0000"/>
                  </a:solidFill>
                  <a:latin typeface="Arial" panose="020B0604020202020204" pitchFamily="34" charset="0"/>
                  <a:cs typeface="Arial" panose="020B0604020202020204" pitchFamily="34" charset="0"/>
                </a:rPr>
                <a:t>a và b </a:t>
              </a:r>
              <a:r>
                <a:rPr lang="en-US" altLang="en-US" sz="2600" b="1" dirty="0" err="1">
                  <a:solidFill>
                    <a:srgbClr val="FF0000"/>
                  </a:solidFill>
                  <a:latin typeface="Arial" panose="020B0604020202020204" pitchFamily="34" charset="0"/>
                  <a:cs typeface="Arial" panose="020B0604020202020204" pitchFamily="34" charset="0"/>
                </a:rPr>
                <a:t>là</a:t>
              </a:r>
              <a:r>
                <a:rPr lang="en-US" altLang="en-US" sz="2600" b="1" dirty="0">
                  <a:solidFill>
                    <a:srgbClr val="FF000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600" b="1" dirty="0">
                  <a:solidFill>
                    <a:srgbClr val="0070C0"/>
                  </a:solidFill>
                  <a:latin typeface="Arial" panose="020B0604020202020204" pitchFamily="34" charset="0"/>
                  <a:cs typeface="Arial" panose="020B0604020202020204" pitchFamily="34" charset="0"/>
                </a:rPr>
                <a:t>  A. 10, 15</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a:solidFill>
                    <a:srgbClr val="0070C0"/>
                  </a:solidFill>
                  <a:latin typeface="Arial" panose="020B0604020202020204" pitchFamily="34" charset="0"/>
                  <a:cs typeface="Arial" panose="020B0604020202020204" pitchFamily="34" charset="0"/>
                </a:rPr>
                <a:t>B. 10, </a:t>
              </a:r>
              <a:r>
                <a:rPr lang="en-US" altLang="en-US" sz="2600" b="1">
                  <a:solidFill>
                    <a:srgbClr val="0070C0"/>
                  </a:solidFill>
                  <a:latin typeface="Arial" panose="020B0604020202020204" pitchFamily="34" charset="0"/>
                  <a:cs typeface="Arial" panose="020B0604020202020204" pitchFamily="34" charset="0"/>
                </a:rPr>
                <a:t>30        </a:t>
              </a:r>
            </a:p>
            <a:p>
              <a:pPr fontAlgn="base">
                <a:lnSpc>
                  <a:spcPct val="100000"/>
                </a:lnSpc>
                <a:spcBef>
                  <a:spcPct val="0"/>
                </a:spcBef>
                <a:spcAft>
                  <a:spcPct val="0"/>
                </a:spcAft>
                <a:buFontTx/>
                <a:buNone/>
                <a:defRPr/>
              </a:pPr>
              <a:r>
                <a:rPr lang="en-US" altLang="en-US" sz="2600" b="1">
                  <a:solidFill>
                    <a:srgbClr val="0070C0"/>
                  </a:solidFill>
                  <a:latin typeface="Arial" panose="020B0604020202020204" pitchFamily="34" charset="0"/>
                  <a:cs typeface="Arial" panose="020B0604020202020204" pitchFamily="34" charset="0"/>
                </a:rPr>
                <a:t>  C</a:t>
              </a:r>
              <a:r>
                <a:rPr lang="en-US" altLang="en-US" sz="2600" b="1" dirty="0">
                  <a:solidFill>
                    <a:srgbClr val="0070C0"/>
                  </a:solidFill>
                  <a:latin typeface="Arial" panose="020B0604020202020204" pitchFamily="34" charset="0"/>
                  <a:cs typeface="Arial" panose="020B0604020202020204" pitchFamily="34" charset="0"/>
                </a:rPr>
                <a:t>. 10, 15, 30  </a:t>
              </a:r>
            </a:p>
          </p:txBody>
        </p:sp>
      </p:grpSp>
      <p:pic>
        <p:nvPicPr>
          <p:cNvPr id="8" name="Picture 100" descr="A picture containing leaf, fern&#10;&#10;Description automatically generated">
            <a:extLst>
              <a:ext uri="{FF2B5EF4-FFF2-40B4-BE49-F238E27FC236}">
                <a16:creationId xmlns:a16="http://schemas.microsoft.com/office/drawing/2014/main" id="{59AA141D-A882-4466-B84B-71C3C9B4D8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7935516" y="232887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9" descr="A picture containing leaf, fern&#10;&#10;Description automatically generated">
            <a:extLst>
              <a:ext uri="{FF2B5EF4-FFF2-40B4-BE49-F238E27FC236}">
                <a16:creationId xmlns:a16="http://schemas.microsoft.com/office/drawing/2014/main" id="{6E28D4AF-5F0D-4E7C-847A-4DBA460FE1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98206" y="209550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2" descr="A picture containing animal, invertebrate, arthropod&#10;&#10;Description automatically generated">
            <a:extLst>
              <a:ext uri="{FF2B5EF4-FFF2-40B4-BE49-F238E27FC236}">
                <a16:creationId xmlns:a16="http://schemas.microsoft.com/office/drawing/2014/main" id="{88F15F67-3E77-4AD7-BEDA-BF8B221A408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10047687"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3">
            <a:extLst>
              <a:ext uri="{FF2B5EF4-FFF2-40B4-BE49-F238E27FC236}">
                <a16:creationId xmlns:a16="http://schemas.microsoft.com/office/drawing/2014/main" id="{6F3A003F-0A6F-4CAB-9152-AB7E18331E4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28348"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94E9096-2D9C-4D40-B01F-7908FAB4E0E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75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outdoor&#10;&#10;Description automatically generated">
            <a:extLst>
              <a:ext uri="{FF2B5EF4-FFF2-40B4-BE49-F238E27FC236}">
                <a16:creationId xmlns:a16="http://schemas.microsoft.com/office/drawing/2014/main" id="{8ED849B5-B28F-4D74-9FC6-08DCB4C30400}"/>
              </a:ext>
            </a:extLst>
          </p:cNvPr>
          <p:cNvPicPr>
            <a:picLocks noChangeAspect="1"/>
          </p:cNvPicPr>
          <p:nvPr/>
        </p:nvPicPr>
        <p:blipFill>
          <a:blip r:embed="rId11">
            <a:duotone>
              <a:schemeClr val="accent5">
                <a:shade val="45000"/>
                <a:satMod val="135000"/>
              </a:schemeClr>
              <a:prstClr val="white"/>
            </a:duotone>
          </a:blip>
          <a:stretch>
            <a:fillRect/>
          </a:stretch>
        </p:blipFill>
        <p:spPr>
          <a:xfrm>
            <a:off x="7883971" y="1582970"/>
            <a:ext cx="2525906" cy="4774365"/>
          </a:xfrm>
          <a:prstGeom prst="rect">
            <a:avLst/>
          </a:prstGeom>
        </p:spPr>
      </p:pic>
      <p:grpSp>
        <p:nvGrpSpPr>
          <p:cNvPr id="14" name="Group 13">
            <a:extLst>
              <a:ext uri="{FF2B5EF4-FFF2-40B4-BE49-F238E27FC236}">
                <a16:creationId xmlns:a16="http://schemas.microsoft.com/office/drawing/2014/main" id="{EE38072A-D296-4851-BAF8-BCF4FE70F9A6}"/>
              </a:ext>
            </a:extLst>
          </p:cNvPr>
          <p:cNvGrpSpPr>
            <a:grpSpLocks/>
          </p:cNvGrpSpPr>
          <p:nvPr/>
        </p:nvGrpSpPr>
        <p:grpSpPr bwMode="auto">
          <a:xfrm>
            <a:off x="7461648" y="52388"/>
            <a:ext cx="3150394" cy="2692400"/>
            <a:chOff x="7367240" y="-61157"/>
            <a:chExt cx="5008074" cy="3210791"/>
          </a:xfrm>
        </p:grpSpPr>
        <p:pic>
          <p:nvPicPr>
            <p:cNvPr id="15" name="Picture 10">
              <a:extLst>
                <a:ext uri="{FF2B5EF4-FFF2-40B4-BE49-F238E27FC236}">
                  <a16:creationId xmlns:a16="http://schemas.microsoft.com/office/drawing/2014/main" id="{045153FA-2BD4-4687-BF43-89D4CCE7035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3">
              <a:extLst>
                <a:ext uri="{FF2B5EF4-FFF2-40B4-BE49-F238E27FC236}">
                  <a16:creationId xmlns:a16="http://schemas.microsoft.com/office/drawing/2014/main" id="{64361428-69EE-4E89-BCEE-25B7C81306CE}"/>
                </a:ext>
              </a:extLst>
            </p:cNvPr>
            <p:cNvSpPr txBox="1">
              <a:spLocks noChangeArrowheads="1"/>
            </p:cNvSpPr>
            <p:nvPr/>
          </p:nvSpPr>
          <p:spPr bwMode="auto">
            <a:xfrm>
              <a:off x="7582495" y="1071777"/>
              <a:ext cx="3720284" cy="6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dirty="0">
                  <a:solidFill>
                    <a:prstClr val="white"/>
                  </a:solidFill>
                  <a:latin typeface="Times New Roman" panose="02020603050405020304" pitchFamily="18" charset="0"/>
                  <a:cs typeface="Tahoma" panose="020B0604030504040204" pitchFamily="34" charset="0"/>
                </a:rPr>
                <a:t>   C. 10, 15, 30</a:t>
              </a:r>
            </a:p>
          </p:txBody>
        </p:sp>
      </p:grpSp>
      <p:pic>
        <p:nvPicPr>
          <p:cNvPr id="17" name="Picture 16">
            <a:extLst>
              <a:ext uri="{FF2B5EF4-FFF2-40B4-BE49-F238E27FC236}">
                <a16:creationId xmlns:a16="http://schemas.microsoft.com/office/drawing/2014/main" id="{1FB8559F-40DC-416E-BCDA-47AD65ECBF4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375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F1EEE337-F3BE-4256-952E-823D562C9BD8}"/>
              </a:ext>
            </a:extLst>
          </p:cNvPr>
          <p:cNvSpPr/>
          <p:nvPr/>
        </p:nvSpPr>
        <p:spPr>
          <a:xfrm>
            <a:off x="1689498" y="6157925"/>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3 …</a:t>
            </a:r>
          </a:p>
        </p:txBody>
      </p:sp>
    </p:spTree>
    <p:extLst>
      <p:ext uri="{BB962C8B-B14F-4D97-AF65-F5344CB8AC3E}">
        <p14:creationId xmlns:p14="http://schemas.microsoft.com/office/powerpoint/2010/main" val="103508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1+#ppt_w/2"/>
                                          </p:val>
                                        </p:tav>
                                        <p:tav tm="100000">
                                          <p:val>
                                            <p:strVal val="#ppt_x"/>
                                          </p:val>
                                        </p:tav>
                                      </p:tavLst>
                                    </p:anim>
                                    <p:anim calcmode="lin" valueType="num">
                                      <p:cBhvr additive="base">
                                        <p:cTn id="21" dur="20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3"/>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a16="http://schemas.microsoft.com/office/drawing/2014/main" id="{ACF57A2E-03F4-4E48-AC7B-243198DE14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94795" y="4306990"/>
            <a:ext cx="934980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0" descr="A picture containing leaf, fern&#10;&#10;Description automatically generated">
            <a:extLst>
              <a:ext uri="{FF2B5EF4-FFF2-40B4-BE49-F238E27FC236}">
                <a16:creationId xmlns:a16="http://schemas.microsoft.com/office/drawing/2014/main" id="{EE0CAF8D-1D43-4C7F-A7CB-50196D8D5F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7935516" y="232887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descr="A picture containing leaf, fern&#10;&#10;Description automatically generated">
            <a:extLst>
              <a:ext uri="{FF2B5EF4-FFF2-40B4-BE49-F238E27FC236}">
                <a16:creationId xmlns:a16="http://schemas.microsoft.com/office/drawing/2014/main" id="{21C49A84-8740-45EA-9A3A-113B7572C5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98206" y="2095505"/>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A picture containing animal, invertebrate, arthropod&#10;&#10;Description automatically generated">
            <a:extLst>
              <a:ext uri="{FF2B5EF4-FFF2-40B4-BE49-F238E27FC236}">
                <a16:creationId xmlns:a16="http://schemas.microsoft.com/office/drawing/2014/main" id="{F9704E94-90BB-43DF-B925-04A6DB4A2D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10047687"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a:extLst>
              <a:ext uri="{FF2B5EF4-FFF2-40B4-BE49-F238E27FC236}">
                <a16:creationId xmlns:a16="http://schemas.microsoft.com/office/drawing/2014/main" id="{7364FD22-B041-4ED5-85BE-DB6D91DC514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28348"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outdoor&#10;&#10;Description automatically generated">
            <a:extLst>
              <a:ext uri="{FF2B5EF4-FFF2-40B4-BE49-F238E27FC236}">
                <a16:creationId xmlns:a16="http://schemas.microsoft.com/office/drawing/2014/main" id="{ABD3B80F-51D3-4F26-8F50-7DFC8726016F}"/>
              </a:ext>
            </a:extLst>
          </p:cNvPr>
          <p:cNvPicPr>
            <a:picLocks noChangeAspect="1"/>
          </p:cNvPicPr>
          <p:nvPr/>
        </p:nvPicPr>
        <p:blipFill>
          <a:blip r:embed="rId9">
            <a:duotone>
              <a:schemeClr val="accent5">
                <a:shade val="45000"/>
                <a:satMod val="135000"/>
              </a:schemeClr>
              <a:prstClr val="white"/>
            </a:duotone>
          </a:blip>
          <a:stretch>
            <a:fillRect/>
          </a:stretch>
        </p:blipFill>
        <p:spPr>
          <a:xfrm>
            <a:off x="7602380" y="1442353"/>
            <a:ext cx="2525906" cy="4774365"/>
          </a:xfrm>
          <a:prstGeom prst="rect">
            <a:avLst/>
          </a:prstGeom>
        </p:spPr>
      </p:pic>
      <p:pic>
        <p:nvPicPr>
          <p:cNvPr id="10" name="Picture 9">
            <a:extLst>
              <a:ext uri="{FF2B5EF4-FFF2-40B4-BE49-F238E27FC236}">
                <a16:creationId xmlns:a16="http://schemas.microsoft.com/office/drawing/2014/main" id="{6F9AC2D4-9A99-4032-BCB6-CBBF4C6134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75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6F39A7A0-6107-4686-8B77-58315EDE64AB}"/>
              </a:ext>
            </a:extLst>
          </p:cNvPr>
          <p:cNvSpPr/>
          <p:nvPr/>
        </p:nvSpPr>
        <p:spPr>
          <a:xfrm>
            <a:off x="1689498" y="6157925"/>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CUỐI …</a:t>
            </a:r>
          </a:p>
        </p:txBody>
      </p:sp>
      <p:pic>
        <p:nvPicPr>
          <p:cNvPr id="12" name="Skip_To_My_Lou">
            <a:hlinkClick r:id="" action="ppaction://media"/>
            <a:extLst>
              <a:ext uri="{FF2B5EF4-FFF2-40B4-BE49-F238E27FC236}">
                <a16:creationId xmlns:a16="http://schemas.microsoft.com/office/drawing/2014/main" id="{DCF8493F-A439-46DB-8CA8-F3832AA4F1D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192001" y="4029083"/>
            <a:ext cx="36552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050893DA-CD9A-4871-B560-060F1B999E66}"/>
              </a:ext>
            </a:extLst>
          </p:cNvPr>
          <p:cNvGrpSpPr/>
          <p:nvPr/>
        </p:nvGrpSpPr>
        <p:grpSpPr>
          <a:xfrm>
            <a:off x="1470175" y="117478"/>
            <a:ext cx="5153274" cy="2283922"/>
            <a:chOff x="-71766" y="117478"/>
            <a:chExt cx="6871032" cy="2283922"/>
          </a:xfrm>
        </p:grpSpPr>
        <p:pic>
          <p:nvPicPr>
            <p:cNvPr id="14" name="Picture 34">
              <a:extLst>
                <a:ext uri="{FF2B5EF4-FFF2-40B4-BE49-F238E27FC236}">
                  <a16:creationId xmlns:a16="http://schemas.microsoft.com/office/drawing/2014/main" id="{E8BFB460-5569-4200-B1A3-157876682B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1">
              <a:extLst>
                <a:ext uri="{FF2B5EF4-FFF2-40B4-BE49-F238E27FC236}">
                  <a16:creationId xmlns:a16="http://schemas.microsoft.com/office/drawing/2014/main" id="{3E81EAE7-F2CE-4F70-B613-F767AF4EA924}"/>
                </a:ext>
              </a:extLst>
            </p:cNvPr>
            <p:cNvSpPr txBox="1">
              <a:spLocks noChangeArrowheads="1"/>
            </p:cNvSpPr>
            <p:nvPr/>
          </p:nvSpPr>
          <p:spPr bwMode="auto">
            <a:xfrm>
              <a:off x="630810" y="418744"/>
              <a:ext cx="589124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i="1" dirty="0" err="1">
                  <a:solidFill>
                    <a:srgbClr val="1F4E79"/>
                  </a:solidFill>
                  <a:latin typeface="Arial" panose="020B0604020202020204" pitchFamily="34" charset="0"/>
                  <a:cs typeface="Arial" panose="020B0604020202020204" pitchFamily="34" charset="0"/>
                </a:rPr>
                <a:t>Câu</a:t>
              </a:r>
              <a:r>
                <a:rPr lang="en-US" altLang="en-US" sz="2400" b="1" i="1" dirty="0">
                  <a:solidFill>
                    <a:srgbClr val="1F4E79"/>
                  </a:solidFill>
                  <a:latin typeface="Arial" panose="020B0604020202020204" pitchFamily="34" charset="0"/>
                  <a:cs typeface="Arial" panose="020B0604020202020204" pitchFamily="34" charset="0"/>
                </a:rPr>
                <a:t> 4.</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Kết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 </a:t>
              </a:r>
              <a:r>
                <a:rPr lang="en-US" altLang="en-US" sz="2400" b="1" dirty="0" err="1">
                  <a:solidFill>
                    <a:srgbClr val="FF0000"/>
                  </a:solidFill>
                  <a:latin typeface="Arial" panose="020B0604020202020204" pitchFamily="34" charset="0"/>
                  <a:cs typeface="Arial" panose="020B0604020202020204" pitchFamily="34" charset="0"/>
                </a:rPr>
                <a:t>đúng</a:t>
              </a:r>
              <a:r>
                <a:rPr lang="en-US" altLang="en-US" sz="2400" b="1" dirty="0">
                  <a:solidFill>
                    <a:srgbClr val="FF0000"/>
                  </a:solidFill>
                  <a:latin typeface="Arial" panose="020B0604020202020204" pitchFamily="34" charset="0"/>
                  <a:cs typeface="Arial" panose="020B0604020202020204" pitchFamily="34" charset="0"/>
                </a:rPr>
                <a:t> hay </a:t>
              </a:r>
              <a:r>
                <a:rPr lang="en-US" altLang="en-US" sz="2400" b="1" dirty="0" err="1">
                  <a:solidFill>
                    <a:srgbClr val="FF0000"/>
                  </a:solidFill>
                  <a:latin typeface="Arial" panose="020B0604020202020204" pitchFamily="34" charset="0"/>
                  <a:cs typeface="Arial" panose="020B0604020202020204" pitchFamily="34" charset="0"/>
                </a:rPr>
                <a:t>sai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400" b="1">
                  <a:solidFill>
                    <a:srgbClr val="0070C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A. </a:t>
              </a:r>
              <a:r>
                <a:rPr lang="en-US" altLang="en-US" sz="2400" b="1" dirty="0" err="1">
                  <a:solidFill>
                    <a:srgbClr val="0070C0"/>
                  </a:solidFill>
                  <a:latin typeface="Arial" panose="020B0604020202020204" pitchFamily="34" charset="0"/>
                  <a:cs typeface="Arial" panose="020B0604020202020204" pitchFamily="34" charset="0"/>
                </a:rPr>
                <a:t>Đúng</a:t>
              </a:r>
              <a:r>
                <a:rPr lang="vi-VN" altLang="en-US" sz="2400" b="1" dirty="0">
                  <a:solidFill>
                    <a:srgbClr val="0070C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B. Sai</a:t>
              </a:r>
            </a:p>
          </p:txBody>
        </p:sp>
      </p:grpSp>
      <p:grpSp>
        <p:nvGrpSpPr>
          <p:cNvPr id="16" name="Group 15">
            <a:extLst>
              <a:ext uri="{FF2B5EF4-FFF2-40B4-BE49-F238E27FC236}">
                <a16:creationId xmlns:a16="http://schemas.microsoft.com/office/drawing/2014/main" id="{47E0C59B-59A8-423F-84ED-020B6E28B337}"/>
              </a:ext>
            </a:extLst>
          </p:cNvPr>
          <p:cNvGrpSpPr/>
          <p:nvPr/>
        </p:nvGrpSpPr>
        <p:grpSpPr>
          <a:xfrm>
            <a:off x="6906385" y="-180975"/>
            <a:ext cx="3843338" cy="3243263"/>
            <a:chOff x="7176514" y="-180976"/>
            <a:chExt cx="5124450" cy="3243263"/>
          </a:xfrm>
        </p:grpSpPr>
        <p:grpSp>
          <p:nvGrpSpPr>
            <p:cNvPr id="17" name="Group 15">
              <a:extLst>
                <a:ext uri="{FF2B5EF4-FFF2-40B4-BE49-F238E27FC236}">
                  <a16:creationId xmlns:a16="http://schemas.microsoft.com/office/drawing/2014/main" id="{CD461E29-EC2B-4FA1-A6FF-1DE7DA2FC6CE}"/>
                </a:ext>
              </a:extLst>
            </p:cNvPr>
            <p:cNvGrpSpPr>
              <a:grpSpLocks/>
            </p:cNvGrpSpPr>
            <p:nvPr/>
          </p:nvGrpSpPr>
          <p:grpSpPr bwMode="auto">
            <a:xfrm>
              <a:off x="7176514" y="-180976"/>
              <a:ext cx="5124450" cy="3243263"/>
              <a:chOff x="7367240" y="-61157"/>
              <a:chExt cx="5008074" cy="3210791"/>
            </a:xfrm>
          </p:grpSpPr>
          <p:pic>
            <p:nvPicPr>
              <p:cNvPr id="19" name="Picture 10">
                <a:extLst>
                  <a:ext uri="{FF2B5EF4-FFF2-40B4-BE49-F238E27FC236}">
                    <a16:creationId xmlns:a16="http://schemas.microsoft.com/office/drawing/2014/main" id="{BA0536D6-6662-493F-99EB-C0CBE1B6DCC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3">
                <a:extLst>
                  <a:ext uri="{FF2B5EF4-FFF2-40B4-BE49-F238E27FC236}">
                    <a16:creationId xmlns:a16="http://schemas.microsoft.com/office/drawing/2014/main" id="{983AB3D8-FD33-4F99-88CE-CA4BB9AB4ED8}"/>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defRPr/>
                </a:pPr>
                <a:endParaRPr lang="en-US" altLang="en-US" b="1">
                  <a:solidFill>
                    <a:srgbClr val="FFFFFF"/>
                  </a:solidFill>
                  <a:latin typeface="Times New Roman" panose="02020603050405020304" pitchFamily="18" charset="0"/>
                  <a:cs typeface="Tahoma" panose="020B0604030504040204" pitchFamily="34" charset="0"/>
                </a:endParaRPr>
              </a:p>
            </p:txBody>
          </p:sp>
        </p:grpSp>
        <p:sp>
          <p:nvSpPr>
            <p:cNvPr id="18" name="TextBox 23">
              <a:extLst>
                <a:ext uri="{FF2B5EF4-FFF2-40B4-BE49-F238E27FC236}">
                  <a16:creationId xmlns:a16="http://schemas.microsoft.com/office/drawing/2014/main" id="{57413F19-C310-486D-BCFB-E9AE89A3D856}"/>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dirty="0">
                  <a:solidFill>
                    <a:prstClr val="white"/>
                  </a:solidFill>
                  <a:latin typeface="Times New Roman" panose="02020603050405020304" pitchFamily="18" charset="0"/>
                  <a:cs typeface="Tahoma" panose="020B0604030504040204" pitchFamily="34" charset="0"/>
                </a:rPr>
                <a:t>B. </a:t>
              </a:r>
              <a:r>
                <a:rPr lang="en-US" altLang="en-US" b="1" dirty="0">
                  <a:solidFill>
                    <a:prstClr val="white"/>
                  </a:solidFill>
                  <a:latin typeface="Times New Roman" panose="02020603050405020304" pitchFamily="18" charset="0"/>
                  <a:cs typeface="Times New Roman" panose="02020603050405020304" pitchFamily="18" charset="0"/>
                </a:rPr>
                <a:t>Sai</a:t>
              </a:r>
              <a:endParaRPr lang="en-US" altLang="en-US" dirty="0">
                <a:solidFill>
                  <a:prstClr val="white"/>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222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3"/>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1"/>
                                        </p:tgtEl>
                                      </p:cBhvr>
                                    </p:animEffect>
                                    <p:animScale>
                                      <p:cBhvr>
                                        <p:cTn id="19" dur="1000" autoRev="1" fill="hold"/>
                                        <p:tgtEl>
                                          <p:spTgt spid="11"/>
                                        </p:tgtEl>
                                      </p:cBhvr>
                                      <p:by x="105000" y="105000"/>
                                    </p:animScale>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20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3.54167E-6 -4.81481E-6 L -0.11381 -4.81481E-6 " pathEditMode="relative" rAng="0" ptsTypes="AA">
                                      <p:cBhvr>
                                        <p:cTn id="25" dur="5000" fill="hold"/>
                                        <p:tgtEl>
                                          <p:spTgt spid="3"/>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0"/>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0"/>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0"/>
                                        </p:tgtEl>
                                        <p:attrNameLst>
                                          <p:attrName>ppt_x</p:attrName>
                                        </p:attrNameLst>
                                      </p:cBhvr>
                                      <p:tavLst>
                                        <p:tav tm="0">
                                          <p:val>
                                            <p:strVal val="ppt_x"/>
                                          </p:val>
                                        </p:tav>
                                        <p:tav tm="100000">
                                          <p:val>
                                            <p:strVal val="1+ppt_w/2"/>
                                          </p:val>
                                        </p:tav>
                                      </p:tavLst>
                                    </p:anim>
                                    <p:anim calcmode="lin" valueType="num">
                                      <p:cBhvr additive="base">
                                        <p:cTn id="41" dur="5000"/>
                                        <p:tgtEl>
                                          <p:spTgt spid="10"/>
                                        </p:tgtEl>
                                        <p:attrNameLst>
                                          <p:attrName>ppt_y</p:attrName>
                                        </p:attrNameLst>
                                      </p:cBhvr>
                                      <p:tavLst>
                                        <p:tav tm="0">
                                          <p:val>
                                            <p:strVal val="ppt_y"/>
                                          </p:val>
                                        </p:tav>
                                        <p:tav tm="100000">
                                          <p:val>
                                            <p:strVal val="ppt_y"/>
                                          </p:val>
                                        </p:tav>
                                      </p:tavLst>
                                    </p:anim>
                                    <p:set>
                                      <p:cBhvr>
                                        <p:cTn id="42" dur="1" fill="hold">
                                          <p:stCondLst>
                                            <p:cond delay="4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8">
            <a:extLst>
              <a:ext uri="{FF2B5EF4-FFF2-40B4-BE49-F238E27FC236}">
                <a16:creationId xmlns:a16="http://schemas.microsoft.com/office/drawing/2014/main" id="{23D8AC0A-557E-40CF-8BEC-9C1DE845660E}"/>
              </a:ext>
            </a:extLst>
          </p:cNvPr>
          <p:cNvSpPr/>
          <p:nvPr/>
        </p:nvSpPr>
        <p:spPr>
          <a:xfrm>
            <a:off x="0" y="5091125"/>
            <a:ext cx="12192000"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8" descr="A close up of a logo&#10;&#10;Description automatically generated">
            <a:extLst>
              <a:ext uri="{FF2B5EF4-FFF2-40B4-BE49-F238E27FC236}">
                <a16:creationId xmlns:a16="http://schemas.microsoft.com/office/drawing/2014/main" id="{20C82E90-52ED-487B-A9AE-13A0FD30C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45444" y="2443163"/>
            <a:ext cx="253604"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 close up of a logo&#10;&#10;Description automatically generated">
            <a:extLst>
              <a:ext uri="{FF2B5EF4-FFF2-40B4-BE49-F238E27FC236}">
                <a16:creationId xmlns:a16="http://schemas.microsoft.com/office/drawing/2014/main" id="{455DB2F2-7D7A-4E6D-AA6E-B34DA59F3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77394" y="1860550"/>
            <a:ext cx="23098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C079045-4C73-46B1-A8E8-D4020FC5B5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8248" y="1455741"/>
            <a:ext cx="1685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 picture containing bowed instrument, music&#10;&#10;Description automatically generated">
            <a:extLst>
              <a:ext uri="{FF2B5EF4-FFF2-40B4-BE49-F238E27FC236}">
                <a16:creationId xmlns:a16="http://schemas.microsoft.com/office/drawing/2014/main" id="{AED89C2C-7030-441E-8AC7-3B25279CE6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8715" y="1312863"/>
            <a:ext cx="1574006"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A picture containing animal, invertebrate, mollusk, indoor&#10;&#10;Description automatically generated">
            <a:extLst>
              <a:ext uri="{FF2B5EF4-FFF2-40B4-BE49-F238E27FC236}">
                <a16:creationId xmlns:a16="http://schemas.microsoft.com/office/drawing/2014/main" id="{2D1B3102-0A9C-43AF-91E7-B730763F15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80004" y="1925643"/>
            <a:ext cx="421481"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A close up of an animal&#10;&#10;Description automatically generated">
            <a:extLst>
              <a:ext uri="{FF2B5EF4-FFF2-40B4-BE49-F238E27FC236}">
                <a16:creationId xmlns:a16="http://schemas.microsoft.com/office/drawing/2014/main" id="{872E68E6-F4B5-4BE0-9A8B-DAE74D24BE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65947" y="3298825"/>
            <a:ext cx="928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peech Bubble: Oval 10">
            <a:extLst>
              <a:ext uri="{FF2B5EF4-FFF2-40B4-BE49-F238E27FC236}">
                <a16:creationId xmlns:a16="http://schemas.microsoft.com/office/drawing/2014/main" id="{0796627E-6BED-4ADB-9996-3089F171F52E}"/>
              </a:ext>
            </a:extLst>
          </p:cNvPr>
          <p:cNvSpPr/>
          <p:nvPr/>
        </p:nvSpPr>
        <p:spPr>
          <a:xfrm>
            <a:off x="5332673" y="216689"/>
            <a:ext cx="4073129"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lnSpc>
                <a:spcPct val="100000"/>
              </a:lnSpc>
              <a:spcBef>
                <a:spcPct val="0"/>
              </a:spcBef>
              <a:spcAft>
                <a:spcPct val="0"/>
              </a:spcAft>
              <a:buFontTx/>
              <a:buNone/>
              <a:defRPr/>
            </a:pPr>
            <a:r>
              <a:rPr lang="en-US" altLang="en-US" sz="2400" b="1">
                <a:latin typeface="Times New Roman" pitchFamily="18" charset="0"/>
                <a:cs typeface="Tahoma" pitchFamily="34" charset="0"/>
              </a:rPr>
              <a:t>CẢM </a:t>
            </a:r>
            <a:r>
              <a:rPr lang="vi-VN" altLang="en-US" sz="2400" b="1">
                <a:latin typeface="Times New Roman" pitchFamily="18" charset="0"/>
                <a:cs typeface="Tahoma" pitchFamily="34" charset="0"/>
              </a:rPr>
              <a:t>Ơ</a:t>
            </a:r>
            <a:r>
              <a:rPr lang="en-US" altLang="en-US" sz="2400" b="1">
                <a:latin typeface="Times New Roman" pitchFamily="18" charset="0"/>
                <a:cs typeface="Tahoma" pitchFamily="34" charset="0"/>
              </a:rPr>
              <a:t>N CÁC BẠN </a:t>
            </a:r>
          </a:p>
          <a:p>
            <a:pPr algn="ctr" eaLnBrk="1" fontAlgn="base" hangingPunct="1">
              <a:lnSpc>
                <a:spcPct val="100000"/>
              </a:lnSpc>
              <a:spcBef>
                <a:spcPct val="0"/>
              </a:spcBef>
              <a:spcAft>
                <a:spcPct val="0"/>
              </a:spcAft>
              <a:buFontTx/>
              <a:buNone/>
              <a:defRPr/>
            </a:pPr>
            <a:r>
              <a:rPr lang="en-US" altLang="en-US" sz="2400" b="1">
                <a:latin typeface="Times New Roman" pitchFamily="18" charset="0"/>
                <a:cs typeface="Tahoma" pitchFamily="34" charset="0"/>
              </a:rPr>
              <a:t>THẬT NHIỀU. </a:t>
            </a:r>
          </a:p>
          <a:p>
            <a:pPr algn="ctr" eaLnBrk="1" fontAlgn="base" hangingPunct="1">
              <a:lnSpc>
                <a:spcPct val="100000"/>
              </a:lnSpc>
              <a:spcBef>
                <a:spcPct val="0"/>
              </a:spcBef>
              <a:spcAft>
                <a:spcPct val="0"/>
              </a:spcAft>
              <a:buFontTx/>
              <a:buNone/>
              <a:defRPr/>
            </a:pPr>
            <a:r>
              <a:rPr lang="en-US" altLang="en-US" sz="2400" b="1">
                <a:latin typeface="Times New Roman" pitchFamily="18" charset="0"/>
                <a:cs typeface="Tahoma" pitchFamily="34" charset="0"/>
              </a:rPr>
              <a:t>CHÚC CÁC BẠN HỌC GIỎI  </a:t>
            </a:r>
          </a:p>
        </p:txBody>
      </p:sp>
      <p:pic>
        <p:nvPicPr>
          <p:cNvPr id="12" name="Picture 24" descr="A picture containing animal, invertebrate, arthropod&#10;&#10;Description automatically generated">
            <a:extLst>
              <a:ext uri="{FF2B5EF4-FFF2-40B4-BE49-F238E27FC236}">
                <a16:creationId xmlns:a16="http://schemas.microsoft.com/office/drawing/2014/main" id="{E0CC3D3B-E19E-4B3D-9915-FCBB41D543C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624138" y="5326063"/>
            <a:ext cx="1220391"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 close up of a logo&#10;&#10;Description automatically generated">
            <a:extLst>
              <a:ext uri="{FF2B5EF4-FFF2-40B4-BE49-F238E27FC236}">
                <a16:creationId xmlns:a16="http://schemas.microsoft.com/office/drawing/2014/main" id="{F2848BAC-D3A9-4085-8EB9-C4395986ED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510661" y="2082001"/>
            <a:ext cx="2840831"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C961824B-0DBE-4BB7-851F-3D0C6933851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844530" y="2400301"/>
            <a:ext cx="3455194"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descr="A close up of a logo&#10;&#10;Description automatically generated">
            <a:extLst>
              <a:ext uri="{FF2B5EF4-FFF2-40B4-BE49-F238E27FC236}">
                <a16:creationId xmlns:a16="http://schemas.microsoft.com/office/drawing/2014/main" id="{67C81EC8-16F0-4010-83FC-C40DD03D74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46206" y="535794"/>
            <a:ext cx="494704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A picture containing object&#10;&#10;Description automatically generated">
            <a:extLst>
              <a:ext uri="{FF2B5EF4-FFF2-40B4-BE49-F238E27FC236}">
                <a16:creationId xmlns:a16="http://schemas.microsoft.com/office/drawing/2014/main" id="{65F9FFA1-86CF-46C2-A3B4-846D6B5EC32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622365" y="5262339"/>
            <a:ext cx="9572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5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DeA on Twitter: &quot;Congrats to @IDeA_Canada's top winners Jack Chapman,  Katie Gillespie, Emma Dornan &amp; Grace Clarke from @MemorialU. Their “MatHat”  design supports ppl w/ #CerebralPalsy. @MUN_Engineering @MUN_Science  @CNS_Nursing @TheCdnAcadofE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6948" y="2868160"/>
            <a:ext cx="3371396" cy="3371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81943" y="927606"/>
            <a:ext cx="7315200" cy="2062103"/>
          </a:xfrm>
          <a:prstGeom prst="rect">
            <a:avLst/>
          </a:prstGeom>
        </p:spPr>
        <p:txBody>
          <a:bodyPr wrap="square">
            <a:spAutoFit/>
          </a:bodyPr>
          <a:lstStyle/>
          <a:p>
            <a:pPr algn="just">
              <a:spcBef>
                <a:spcPct val="0"/>
              </a:spcBef>
            </a:pPr>
            <a:r>
              <a:rPr lang="en-US" altLang="en-US" sz="3200">
                <a:latin typeface="Times New Roman" panose="02020603050405020304" pitchFamily="18" charset="0"/>
                <a:cs typeface="Times New Roman" panose="02020603050405020304" pitchFamily="18" charset="0"/>
              </a:rPr>
              <a:t>Để tìm ƯCLN của hai hay nhiều số ngoài cách tìm như đã nêu ở trên, không biết có còn cách nào khác để tìm ƯCLN nhanh hơn, dễ dàng hơn?</a:t>
            </a:r>
          </a:p>
        </p:txBody>
      </p:sp>
    </p:spTree>
    <p:extLst>
      <p:ext uri="{BB962C8B-B14F-4D97-AF65-F5344CB8AC3E}">
        <p14:creationId xmlns:p14="http://schemas.microsoft.com/office/powerpoint/2010/main" val="6165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76200"/>
            <a:ext cx="6736076" cy="596574"/>
          </a:xfrm>
          <a:prstGeom prst="rect">
            <a:avLst/>
          </a:prstGeom>
        </p:spPr>
        <p:txBody>
          <a:bodyPr wrap="none">
            <a:spAutoFit/>
          </a:bodyPr>
          <a:lstStyle/>
          <a:p>
            <a:pPr algn="ctr">
              <a:lnSpc>
                <a:spcPct val="130000"/>
              </a:lnSpc>
            </a:pPr>
            <a:r>
              <a:rPr lang="en-US" sz="2800" b="1" dirty="0">
                <a:solidFill>
                  <a:srgbClr val="FF0000"/>
                </a:solidFill>
                <a:latin typeface="Times New Roman" pitchFamily="18" charset="0"/>
                <a:cs typeface="Times New Roman" pitchFamily="18" charset="0"/>
              </a:rPr>
              <a:t>2. CÁCH TÌM ƯỚC CHUNG LỚN NHẤT</a:t>
            </a:r>
          </a:p>
        </p:txBody>
      </p:sp>
      <p:sp>
        <p:nvSpPr>
          <p:cNvPr id="4" name="TextBox 3"/>
          <p:cNvSpPr txBox="1"/>
          <p:nvPr/>
        </p:nvSpPr>
        <p:spPr>
          <a:xfrm>
            <a:off x="1600200" y="774363"/>
            <a:ext cx="9067800" cy="1036591"/>
          </a:xfrm>
          <a:prstGeom prst="rect">
            <a:avLst/>
          </a:prstGeom>
          <a:noFill/>
        </p:spPr>
        <p:txBody>
          <a:bodyPr wrap="square" lIns="51206" tIns="25603" rIns="51206" bIns="25603" rtlCol="0">
            <a:spAutoFit/>
          </a:bodyPr>
          <a:lstStyle/>
          <a:p>
            <a:pPr algn="just"/>
            <a:r>
              <a:rPr lang="en-US" sz="3200" b="1">
                <a:latin typeface="Times New Roman" pitchFamily="18" charset="0"/>
                <a:cs typeface="Times New Roman" pitchFamily="18" charset="0"/>
              </a:rPr>
              <a:t>* Tìm </a:t>
            </a:r>
            <a:r>
              <a:rPr lang="en-US" sz="3200" b="1" dirty="0" err="1">
                <a:latin typeface="Times New Roman" pitchFamily="18" charset="0"/>
                <a:cs typeface="Times New Roman" pitchFamily="18" charset="0"/>
              </a:rPr>
              <a:t>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lớn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thừa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tố</a:t>
            </a:r>
            <a:r>
              <a:rPr lang="en-US" sz="3200" b="1" dirty="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
        <p:nvSpPr>
          <p:cNvPr id="5" name="TextBox 4"/>
          <p:cNvSpPr txBox="1"/>
          <p:nvPr/>
        </p:nvSpPr>
        <p:spPr>
          <a:xfrm>
            <a:off x="1676400" y="1890331"/>
            <a:ext cx="8839200" cy="544149"/>
          </a:xfrm>
          <a:prstGeom prst="rect">
            <a:avLst/>
          </a:prstGeom>
          <a:noFill/>
        </p:spPr>
        <p:txBody>
          <a:bodyPr wrap="square" lIns="51206" tIns="25603" rIns="51206" bIns="25603" rtlCol="0">
            <a:spAutoFit/>
          </a:bodyPr>
          <a:lstStyle/>
          <a:p>
            <a:pPr algn="ctr"/>
            <a:r>
              <a:rPr lang="en-US" sz="3200">
                <a:solidFill>
                  <a:srgbClr val="0000CC"/>
                </a:solidFill>
                <a:latin typeface="Times New Roman" pitchFamily="18" charset="0"/>
                <a:cs typeface="Times New Roman" pitchFamily="18" charset="0"/>
              </a:rPr>
              <a:t>Để </a:t>
            </a:r>
            <a:r>
              <a:rPr lang="en-US" sz="3200" dirty="0" err="1">
                <a:solidFill>
                  <a:srgbClr val="0000CC"/>
                </a:solidFill>
                <a:latin typeface="Times New Roman" pitchFamily="18" charset="0"/>
                <a:cs typeface="Times New Roman" pitchFamily="18" charset="0"/>
              </a:rPr>
              <a:t>tìm</a:t>
            </a:r>
            <a:r>
              <a:rPr lang="en-US" sz="3200" dirty="0">
                <a:solidFill>
                  <a:srgbClr val="0000CC"/>
                </a:solidFill>
                <a:latin typeface="Times New Roman" pitchFamily="18" charset="0"/>
                <a:cs typeface="Times New Roman" pitchFamily="18" charset="0"/>
              </a:rPr>
              <a:t> ƯCLN(24, </a:t>
            </a:r>
            <a:r>
              <a:rPr lang="en-US" sz="3200">
                <a:solidFill>
                  <a:srgbClr val="0000CC"/>
                </a:solidFill>
                <a:latin typeface="Times New Roman" pitchFamily="18" charset="0"/>
                <a:cs typeface="Times New Roman" pitchFamily="18" charset="0"/>
              </a:rPr>
              <a:t>60), ta làm như sau</a:t>
            </a:r>
            <a:r>
              <a:rPr lang="en-US" sz="3200" dirty="0">
                <a:solidFill>
                  <a:srgbClr val="0000CC"/>
                </a:solidFill>
                <a:latin typeface="Times New Roman" pitchFamily="18" charset="0"/>
                <a:cs typeface="Times New Roman" pitchFamily="18" charset="0"/>
              </a:rPr>
              <a:t>:</a:t>
            </a:r>
            <a:endParaRPr lang="vi-VN" sz="3200" dirty="0">
              <a:solidFill>
                <a:srgbClr val="0000CC"/>
              </a:solidFill>
              <a:latin typeface="Times New Roman" pitchFamily="18" charset="0"/>
              <a:cs typeface="Times New Roman" pitchFamily="18" charset="0"/>
            </a:endParaRPr>
          </a:p>
        </p:txBody>
      </p:sp>
      <p:sp>
        <p:nvSpPr>
          <p:cNvPr id="6" name="TextBox 5"/>
          <p:cNvSpPr txBox="1"/>
          <p:nvPr/>
        </p:nvSpPr>
        <p:spPr>
          <a:xfrm>
            <a:off x="1639806" y="2489446"/>
            <a:ext cx="9067800" cy="482593"/>
          </a:xfrm>
          <a:prstGeom prst="rect">
            <a:avLst/>
          </a:prstGeom>
          <a:noFill/>
        </p:spPr>
        <p:txBody>
          <a:bodyPr wrap="square" lIns="51206" tIns="25603" rIns="51206" bIns="25603" rtlCol="0">
            <a:spAutoFit/>
          </a:bodyPr>
          <a:lstStyle/>
          <a:p>
            <a:pPr algn="just" defTabSz="512064">
              <a:defRPr/>
            </a:pPr>
            <a:r>
              <a:rPr lang="en-US" sz="2800" b="1" i="1" dirty="0" err="1">
                <a:solidFill>
                  <a:srgbClr val="0000CC"/>
                </a:solidFill>
                <a:latin typeface="Times New Roman" pitchFamily="18" charset="0"/>
                <a:cs typeface="Times New Roman" pitchFamily="18" charset="0"/>
              </a:rPr>
              <a:t>Bước</a:t>
            </a:r>
            <a:r>
              <a:rPr lang="en-US" sz="2800" b="1" i="1" dirty="0">
                <a:solidFill>
                  <a:srgbClr val="0000CC"/>
                </a:solidFill>
                <a:latin typeface="Times New Roman" pitchFamily="18" charset="0"/>
                <a:cs typeface="Times New Roman" pitchFamily="18" charset="0"/>
              </a:rPr>
              <a:t> 1</a:t>
            </a:r>
            <a:r>
              <a:rPr lang="en-US" sz="2800" i="1" dirty="0">
                <a:solidFill>
                  <a:srgbClr val="0000CC"/>
                </a:solidFill>
                <a:latin typeface="Times New Roman" pitchFamily="18" charset="0"/>
                <a:cs typeface="Times New Roman" pitchFamily="18" charset="0"/>
              </a:rPr>
              <a:t>.</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Phân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tích</a:t>
            </a:r>
            <a:r>
              <a:rPr lang="en-US" sz="2800" dirty="0">
                <a:solidFill>
                  <a:srgbClr val="0000CC"/>
                </a:solidFill>
                <a:latin typeface="Times New Roman" pitchFamily="18" charset="0"/>
                <a:cs typeface="Times New Roman" pitchFamily="18" charset="0"/>
              </a:rPr>
              <a:t> 24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60 </a:t>
            </a:r>
            <a:r>
              <a:rPr lang="en-US" sz="2800" dirty="0" err="1">
                <a:solidFill>
                  <a:srgbClr val="0000CC"/>
                </a:solidFill>
                <a:latin typeface="Times New Roman" pitchFamily="18" charset="0"/>
                <a:cs typeface="Times New Roman" pitchFamily="18" charset="0"/>
              </a:rPr>
              <a:t>ra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thừa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nguyên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tố</a:t>
            </a:r>
            <a:r>
              <a:rPr lang="en-US" sz="2800" dirty="0">
                <a:solidFill>
                  <a:srgbClr val="0000CC"/>
                </a:solidFill>
                <a:latin typeface="Times New Roman" pitchFamily="18" charset="0"/>
                <a:cs typeface="Times New Roman" pitchFamily="18" charset="0"/>
              </a:rPr>
              <a:t>, ta </a:t>
            </a:r>
            <a:r>
              <a:rPr lang="en-US" sz="2800" dirty="0" err="1">
                <a:solidFill>
                  <a:srgbClr val="0000CC"/>
                </a:solidFill>
                <a:latin typeface="Times New Roman" pitchFamily="18" charset="0"/>
                <a:cs typeface="Times New Roman" pitchFamily="18" charset="0"/>
              </a:rPr>
              <a:t>được</a:t>
            </a:r>
            <a:r>
              <a:rPr lang="en-US" sz="2800" dirty="0">
                <a:solidFill>
                  <a:srgbClr val="0000CC"/>
                </a:solidFill>
                <a:latin typeface="Times New Roman" pitchFamily="18" charset="0"/>
                <a:cs typeface="Times New Roman" pitchFamily="18" charset="0"/>
              </a:rPr>
              <a:t>:</a:t>
            </a:r>
            <a:endParaRPr lang="vi-VN" sz="2800" dirty="0">
              <a:solidFill>
                <a:srgbClr val="0000CC"/>
              </a:solidFill>
              <a:latin typeface="Times New Roman" pitchFamily="18" charset="0"/>
              <a:cs typeface="Times New Roman" pitchFamily="18" charset="0"/>
            </a:endParaRPr>
          </a:p>
        </p:txBody>
      </p:sp>
      <p:sp>
        <p:nvSpPr>
          <p:cNvPr id="7" name="TextBox 6"/>
          <p:cNvSpPr txBox="1"/>
          <p:nvPr/>
        </p:nvSpPr>
        <p:spPr>
          <a:xfrm>
            <a:off x="4038600" y="2937088"/>
            <a:ext cx="3128872" cy="482593"/>
          </a:xfrm>
          <a:prstGeom prst="rect">
            <a:avLst/>
          </a:prstGeom>
          <a:noFill/>
        </p:spPr>
        <p:txBody>
          <a:bodyPr wrap="square" lIns="51206" tIns="25603" rIns="51206" bIns="25603" rtlCol="0">
            <a:spAutoFit/>
          </a:bodyPr>
          <a:lstStyle/>
          <a:p>
            <a:pPr algn="r" defTabSz="512064">
              <a:defRPr/>
            </a:pPr>
            <a:r>
              <a:rPr lang="en-US" sz="2800" b="1" dirty="0">
                <a:solidFill>
                  <a:srgbClr val="0000CC"/>
                </a:solidFill>
                <a:latin typeface="Times New Roman" pitchFamily="18" charset="0"/>
                <a:cs typeface="Times New Roman" pitchFamily="18" charset="0"/>
              </a:rPr>
              <a:t>24 =</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2. 2</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2.</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3</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 2</a:t>
            </a:r>
            <a:r>
              <a:rPr lang="en-US" sz="2800" b="1" baseline="30000" dirty="0">
                <a:solidFill>
                  <a:srgbClr val="0000CC"/>
                </a:solidFill>
                <a:latin typeface="Times New Roman" pitchFamily="18" charset="0"/>
                <a:cs typeface="Times New Roman" pitchFamily="18" charset="0"/>
              </a:rPr>
              <a:t>3 </a:t>
            </a:r>
            <a:r>
              <a:rPr lang="en-US" sz="2800" b="1" dirty="0">
                <a:solidFill>
                  <a:srgbClr val="0000CC"/>
                </a:solidFill>
                <a:latin typeface="Times New Roman" pitchFamily="18" charset="0"/>
                <a:cs typeface="Times New Roman" pitchFamily="18" charset="0"/>
              </a:rPr>
              <a:t>.3</a:t>
            </a:r>
            <a:endParaRPr lang="vi-VN" sz="2800" b="1" dirty="0">
              <a:solidFill>
                <a:srgbClr val="0000CC"/>
              </a:solidFill>
              <a:latin typeface="Times New Roman" pitchFamily="18" charset="0"/>
              <a:cs typeface="Times New Roman" pitchFamily="18" charset="0"/>
            </a:endParaRPr>
          </a:p>
        </p:txBody>
      </p:sp>
      <p:sp>
        <p:nvSpPr>
          <p:cNvPr id="8" name="TextBox 7"/>
          <p:cNvSpPr txBox="1"/>
          <p:nvPr/>
        </p:nvSpPr>
        <p:spPr>
          <a:xfrm>
            <a:off x="4114800" y="3460460"/>
            <a:ext cx="3666669" cy="482593"/>
          </a:xfrm>
          <a:prstGeom prst="rect">
            <a:avLst/>
          </a:prstGeom>
          <a:noFill/>
        </p:spPr>
        <p:txBody>
          <a:bodyPr wrap="square" lIns="51206" tIns="25603" rIns="51206" bIns="25603" rtlCol="0">
            <a:spAutoFit/>
          </a:bodyPr>
          <a:lstStyle/>
          <a:p>
            <a:pPr defTabSz="512064">
              <a:defRPr/>
            </a:pPr>
            <a:r>
              <a:rPr lang="en-US" sz="2800" b="1" dirty="0">
                <a:solidFill>
                  <a:srgbClr val="0000CC"/>
                </a:solidFill>
                <a:latin typeface="Times New Roman" pitchFamily="18" charset="0"/>
                <a:cs typeface="Times New Roman" pitchFamily="18" charset="0"/>
              </a:rPr>
              <a:t>60 =</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2. 2. 3. 5</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=2</a:t>
            </a:r>
            <a:r>
              <a:rPr lang="en-US" sz="2800" b="1" baseline="30000" dirty="0">
                <a:solidFill>
                  <a:srgbClr val="0000CC"/>
                </a:solidFill>
                <a:latin typeface="Times New Roman" pitchFamily="18" charset="0"/>
                <a:cs typeface="Times New Roman" pitchFamily="18" charset="0"/>
              </a:rPr>
              <a:t>2 </a:t>
            </a:r>
            <a:r>
              <a:rPr lang="en-US" sz="2800" b="1" dirty="0">
                <a:solidFill>
                  <a:srgbClr val="0000CC"/>
                </a:solidFill>
                <a:latin typeface="Times New Roman" pitchFamily="18" charset="0"/>
                <a:cs typeface="Times New Roman" pitchFamily="18" charset="0"/>
              </a:rPr>
              <a:t>.3. 5</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1524000" y="3992191"/>
            <a:ext cx="9997021" cy="482593"/>
          </a:xfrm>
          <a:prstGeom prst="rect">
            <a:avLst/>
          </a:prstGeom>
          <a:noFill/>
        </p:spPr>
        <p:txBody>
          <a:bodyPr wrap="square" lIns="51206" tIns="25603" rIns="51206" bIns="25603" rtlCol="0">
            <a:spAutoFit/>
          </a:bodyPr>
          <a:lstStyle/>
          <a:p>
            <a:pPr lvl="0">
              <a:defRPr/>
            </a:pPr>
            <a:r>
              <a:rPr lang="en-US" sz="2800" b="1" i="1" dirty="0" err="1">
                <a:solidFill>
                  <a:srgbClr val="0000CC"/>
                </a:solidFill>
                <a:latin typeface="Times New Roman" pitchFamily="18" charset="0"/>
                <a:cs typeface="Times New Roman" pitchFamily="18" charset="0"/>
              </a:rPr>
              <a:t>Bước</a:t>
            </a:r>
            <a:r>
              <a:rPr lang="en-US" sz="2800" b="1" i="1" dirty="0">
                <a:solidFill>
                  <a:srgbClr val="0000CC"/>
                </a:solidFill>
                <a:latin typeface="Times New Roman" pitchFamily="18" charset="0"/>
                <a:cs typeface="Times New Roman" pitchFamily="18" charset="0"/>
              </a:rPr>
              <a:t> 2.</a:t>
            </a:r>
            <a:r>
              <a:rPr lang="en-US" sz="2800" b="1" dirty="0">
                <a:solidFill>
                  <a:srgbClr val="0000CC"/>
                </a:solidFill>
                <a:latin typeface="Times New Roman" pitchFamily="18" charset="0"/>
                <a:cs typeface="Times New Roman" pitchFamily="18" charset="0"/>
              </a:rPr>
              <a:t> </a:t>
            </a:r>
            <a:r>
              <a:rPr lang="en-US" sz="2800" dirty="0">
                <a:solidFill>
                  <a:srgbClr val="0000CC"/>
                </a:solidFill>
                <a:latin typeface="Times New Roman" pitchFamily="18" charset="0"/>
                <a:cs typeface="Times New Roman" pitchFamily="18" charset="0"/>
              </a:rPr>
              <a:t>Ta </a:t>
            </a:r>
            <a:r>
              <a:rPr lang="en-US" sz="2800" dirty="0" err="1">
                <a:solidFill>
                  <a:srgbClr val="0000CC"/>
                </a:solidFill>
                <a:latin typeface="Times New Roman" pitchFamily="18" charset="0"/>
                <a:cs typeface="Times New Roman" pitchFamily="18" charset="0"/>
              </a:rPr>
              <a:t>thấy</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3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thừa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nguyên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chung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24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60.</a:t>
            </a:r>
            <a:endParaRPr lang="vi-VN" sz="2800" dirty="0">
              <a:solidFill>
                <a:srgbClr val="0000CC"/>
              </a:solidFill>
              <a:latin typeface="Times New Roman" pitchFamily="18" charset="0"/>
              <a:cs typeface="Times New Roman" pitchFamily="18" charset="0"/>
            </a:endParaRPr>
          </a:p>
        </p:txBody>
      </p:sp>
      <p:sp>
        <p:nvSpPr>
          <p:cNvPr id="10" name="TextBox 9"/>
          <p:cNvSpPr txBox="1"/>
          <p:nvPr/>
        </p:nvSpPr>
        <p:spPr>
          <a:xfrm>
            <a:off x="1530112" y="4523922"/>
            <a:ext cx="9165771" cy="1732166"/>
          </a:xfrm>
          <a:prstGeom prst="rect">
            <a:avLst/>
          </a:prstGeom>
          <a:noFill/>
        </p:spPr>
        <p:txBody>
          <a:bodyPr wrap="square" lIns="51206" tIns="25603" rIns="51206" bIns="25603" rtlCol="0">
            <a:spAutoFit/>
          </a:bodyPr>
          <a:lstStyle/>
          <a:p>
            <a:pPr>
              <a:lnSpc>
                <a:spcPct val="130000"/>
              </a:lnSpc>
            </a:pPr>
            <a:r>
              <a:rPr lang="en-US" sz="2800" b="1" i="1" dirty="0" err="1">
                <a:solidFill>
                  <a:srgbClr val="0000CC"/>
                </a:solidFill>
                <a:latin typeface="Times New Roman" pitchFamily="18" charset="0"/>
                <a:cs typeface="Times New Roman" pitchFamily="18" charset="0"/>
              </a:rPr>
              <a:t>Bước</a:t>
            </a:r>
            <a:r>
              <a:rPr lang="en-US" sz="2800" b="1" i="1" dirty="0">
                <a:solidFill>
                  <a:srgbClr val="0000CC"/>
                </a:solidFill>
                <a:latin typeface="Times New Roman" pitchFamily="18" charset="0"/>
                <a:cs typeface="Times New Roman" pitchFamily="18" charset="0"/>
              </a:rPr>
              <a:t> 3.</a:t>
            </a:r>
            <a:r>
              <a:rPr lang="en-US" sz="2800" b="1"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Trong</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các</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phân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tích</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ra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thừa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nguyên</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24 </a:t>
            </a:r>
            <a:r>
              <a:rPr lang="en-US" sz="2800" dirty="0" err="1">
                <a:solidFill>
                  <a:srgbClr val="0000CC"/>
                </a:solidFill>
                <a:latin typeface="Times New Roman" pitchFamily="18" charset="0"/>
                <a:cs typeface="Times New Roman" pitchFamily="18" charset="0"/>
              </a:rPr>
              <a:t>và</a:t>
            </a:r>
            <a:r>
              <a:rPr lang="en-US" sz="2800" dirty="0">
                <a:solidFill>
                  <a:srgbClr val="0000CC"/>
                </a:solidFill>
                <a:latin typeface="Times New Roman" pitchFamily="18" charset="0"/>
                <a:cs typeface="Times New Roman" pitchFamily="18" charset="0"/>
              </a:rPr>
              <a:t> 60, </a:t>
            </a:r>
            <a:r>
              <a:rPr lang="en-US" sz="2800" dirty="0" err="1">
                <a:solidFill>
                  <a:srgbClr val="0000CC"/>
                </a:solidFill>
                <a:latin typeface="Times New Roman" pitchFamily="18" charset="0"/>
                <a:cs typeface="Times New Roman" pitchFamily="18" charset="0"/>
              </a:rPr>
              <a:t>số</a:t>
            </a:r>
            <a:r>
              <a:rPr lang="en-US" sz="2800" i="1" dirty="0">
                <a:solidFill>
                  <a:srgbClr val="0000CC"/>
                </a:solidFill>
                <a:latin typeface="Times New Roman" pitchFamily="18" charset="0"/>
                <a:cs typeface="Times New Roman" pitchFamily="18" charset="0"/>
              </a:rPr>
              <a:t> </a:t>
            </a:r>
            <a:r>
              <a:rPr lang="en-US" sz="2800" i="1" dirty="0" err="1">
                <a:solidFill>
                  <a:srgbClr val="0000CC"/>
                </a:solidFill>
                <a:latin typeface="Times New Roman" pitchFamily="18" charset="0"/>
                <a:cs typeface="Times New Roman" pitchFamily="18" charset="0"/>
              </a:rPr>
              <a:t>mũ</a:t>
            </a:r>
            <a:r>
              <a:rPr lang="en-US" sz="2800" i="1" dirty="0">
                <a:solidFill>
                  <a:srgbClr val="0000CC"/>
                </a:solidFill>
                <a:latin typeface="Times New Roman" pitchFamily="18" charset="0"/>
                <a:cs typeface="Times New Roman" pitchFamily="18" charset="0"/>
              </a:rPr>
              <a:t> </a:t>
            </a:r>
            <a:r>
              <a:rPr lang="en-US" sz="2800" i="1" dirty="0" err="1">
                <a:solidFill>
                  <a:srgbClr val="0000CC"/>
                </a:solidFill>
                <a:latin typeface="Times New Roman" pitchFamily="18" charset="0"/>
                <a:cs typeface="Times New Roman" pitchFamily="18" charset="0"/>
              </a:rPr>
              <a:t>nhỏ</a:t>
            </a:r>
            <a:r>
              <a:rPr lang="en-US" sz="2800" i="1" dirty="0">
                <a:solidFill>
                  <a:srgbClr val="0000CC"/>
                </a:solidFill>
                <a:latin typeface="Times New Roman" pitchFamily="18" charset="0"/>
                <a:cs typeface="Times New Roman" pitchFamily="18" charset="0"/>
              </a:rPr>
              <a:t> </a:t>
            </a:r>
            <a:r>
              <a:rPr lang="en-US" sz="2800" i="1" dirty="0" err="1">
                <a:solidFill>
                  <a:srgbClr val="0000CC"/>
                </a:solidFill>
                <a:latin typeface="Times New Roman" pitchFamily="18" charset="0"/>
                <a:cs typeface="Times New Roman" pitchFamily="18" charset="0"/>
              </a:rPr>
              <a:t>nhất</a:t>
            </a:r>
            <a:r>
              <a:rPr lang="en-US" sz="2800" i="1"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thừa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chung</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2, </a:t>
            </a:r>
            <a:r>
              <a:rPr lang="en-US" sz="2800" dirty="0" err="1">
                <a:solidFill>
                  <a:srgbClr val="0000CC"/>
                </a:solidFill>
                <a:latin typeface="Times New Roman" pitchFamily="18" charset="0"/>
                <a:cs typeface="Times New Roman" pitchFamily="18" charset="0"/>
              </a:rPr>
              <a:t>số</a:t>
            </a:r>
            <a:r>
              <a:rPr lang="en-US" sz="2800" dirty="0">
                <a:solidFill>
                  <a:srgbClr val="0000CC"/>
                </a:solidFill>
                <a:latin typeface="Times New Roman" pitchFamily="18" charset="0"/>
                <a:cs typeface="Times New Roman" pitchFamily="18" charset="0"/>
              </a:rPr>
              <a:t> </a:t>
            </a:r>
            <a:r>
              <a:rPr lang="en-US" sz="2800" i="1" dirty="0" err="1">
                <a:solidFill>
                  <a:srgbClr val="0000CC"/>
                </a:solidFill>
                <a:latin typeface="Times New Roman" pitchFamily="18" charset="0"/>
                <a:cs typeface="Times New Roman" pitchFamily="18" charset="0"/>
              </a:rPr>
              <a:t>mũ</a:t>
            </a:r>
            <a:r>
              <a:rPr lang="en-US" sz="2800" i="1" dirty="0">
                <a:solidFill>
                  <a:srgbClr val="0000CC"/>
                </a:solidFill>
                <a:latin typeface="Times New Roman" pitchFamily="18" charset="0"/>
                <a:cs typeface="Times New Roman" pitchFamily="18" charset="0"/>
              </a:rPr>
              <a:t> </a:t>
            </a:r>
            <a:r>
              <a:rPr lang="en-US" sz="2800" i="1" dirty="0" err="1">
                <a:solidFill>
                  <a:srgbClr val="0000CC"/>
                </a:solidFill>
                <a:latin typeface="Times New Roman" pitchFamily="18" charset="0"/>
                <a:cs typeface="Times New Roman" pitchFamily="18" charset="0"/>
              </a:rPr>
              <a:t>nhỏ</a:t>
            </a:r>
            <a:r>
              <a:rPr lang="en-US" sz="2800" i="1" dirty="0">
                <a:solidFill>
                  <a:srgbClr val="0000CC"/>
                </a:solidFill>
                <a:latin typeface="Times New Roman" pitchFamily="18" charset="0"/>
                <a:cs typeface="Times New Roman" pitchFamily="18" charset="0"/>
              </a:rPr>
              <a:t> </a:t>
            </a:r>
            <a:r>
              <a:rPr lang="en-US" sz="2800" i="1" dirty="0" err="1">
                <a:solidFill>
                  <a:srgbClr val="0000CC"/>
                </a:solidFill>
                <a:latin typeface="Times New Roman" pitchFamily="18" charset="0"/>
                <a:cs typeface="Times New Roman" pitchFamily="18" charset="0"/>
              </a:rPr>
              <a:t>nhất</a:t>
            </a:r>
            <a:r>
              <a:rPr lang="en-US" sz="2800" i="1"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của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thừa</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số</a:t>
            </a:r>
            <a:r>
              <a:rPr lang="en-US" sz="2800" dirty="0">
                <a:solidFill>
                  <a:srgbClr val="0000CC"/>
                </a:solidFill>
                <a:latin typeface="Times New Roman" pitchFamily="18" charset="0"/>
                <a:cs typeface="Times New Roman" pitchFamily="18" charset="0"/>
              </a:rPr>
              <a:t> </a:t>
            </a:r>
            <a:r>
              <a:rPr lang="en-US" sz="2800" dirty="0" err="1">
                <a:solidFill>
                  <a:srgbClr val="0000CC"/>
                </a:solidFill>
                <a:latin typeface="Times New Roman" pitchFamily="18" charset="0"/>
                <a:cs typeface="Times New Roman" pitchFamily="18" charset="0"/>
              </a:rPr>
              <a:t>chung</a:t>
            </a:r>
            <a:r>
              <a:rPr lang="en-US" sz="2800" dirty="0">
                <a:solidFill>
                  <a:srgbClr val="0000CC"/>
                </a:solidFill>
                <a:latin typeface="Times New Roman" pitchFamily="18" charset="0"/>
                <a:cs typeface="Times New Roman" pitchFamily="18" charset="0"/>
              </a:rPr>
              <a:t> 3 </a:t>
            </a:r>
            <a:r>
              <a:rPr lang="en-US" sz="2800" dirty="0" err="1">
                <a:solidFill>
                  <a:srgbClr val="0000CC"/>
                </a:solidFill>
                <a:latin typeface="Times New Roman" pitchFamily="18" charset="0"/>
                <a:cs typeface="Times New Roman" pitchFamily="18" charset="0"/>
              </a:rPr>
              <a:t>là</a:t>
            </a:r>
            <a:r>
              <a:rPr lang="en-US" sz="2800" dirty="0">
                <a:solidFill>
                  <a:srgbClr val="0000CC"/>
                </a:solidFill>
                <a:latin typeface="Times New Roman" pitchFamily="18" charset="0"/>
                <a:cs typeface="Times New Roman" pitchFamily="18" charset="0"/>
              </a:rPr>
              <a:t> 1 </a:t>
            </a:r>
            <a:r>
              <a:rPr lang="en-US" sz="2800" dirty="0" err="1">
                <a:solidFill>
                  <a:srgbClr val="0000CC"/>
                </a:solidFill>
                <a:latin typeface="Times New Roman" pitchFamily="18" charset="0"/>
                <a:cs typeface="Times New Roman" pitchFamily="18" charset="0"/>
              </a:rPr>
              <a:t>nên</a:t>
            </a:r>
            <a:r>
              <a:rPr lang="en-US" sz="2800" dirty="0">
                <a:solidFill>
                  <a:srgbClr val="0000CC"/>
                </a:solidFill>
                <a:latin typeface="Times New Roman" pitchFamily="18" charset="0"/>
                <a:cs typeface="Times New Roman" pitchFamily="18" charset="0"/>
              </a:rPr>
              <a:t> </a:t>
            </a:r>
            <a:r>
              <a:rPr lang="en-US" sz="2800" b="1" dirty="0">
                <a:solidFill>
                  <a:srgbClr val="0000CC"/>
                </a:solidFill>
                <a:latin typeface="Times New Roman" pitchFamily="18" charset="0"/>
                <a:cs typeface="Times New Roman" pitchFamily="18" charset="0"/>
              </a:rPr>
              <a:t>ƯCLN(24, 60) = 2</a:t>
            </a:r>
            <a:r>
              <a:rPr lang="en-US" sz="2800" b="1" baseline="30000"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 3 = 12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750" fill="hold"/>
                                        <p:tgtEl>
                                          <p:spTgt spid="8"/>
                                        </p:tgtEl>
                                        <p:attrNameLst>
                                          <p:attrName>ppt_w</p:attrName>
                                        </p:attrNameLst>
                                      </p:cBhvr>
                                      <p:tavLst>
                                        <p:tav tm="0">
                                          <p:val>
                                            <p:fltVal val="0"/>
                                          </p:val>
                                        </p:tav>
                                        <p:tav tm="100000">
                                          <p:val>
                                            <p:strVal val="#ppt_w"/>
                                          </p:val>
                                        </p:tav>
                                      </p:tavLst>
                                    </p:anim>
                                    <p:anim calcmode="lin" valueType="num">
                                      <p:cBhvr>
                                        <p:cTn id="29" dur="750" fill="hold"/>
                                        <p:tgtEl>
                                          <p:spTgt spid="8"/>
                                        </p:tgtEl>
                                        <p:attrNameLst>
                                          <p:attrName>ppt_h</p:attrName>
                                        </p:attrNameLst>
                                      </p:cBhvr>
                                      <p:tavLst>
                                        <p:tav tm="0">
                                          <p:val>
                                            <p:fltVal val="0"/>
                                          </p:val>
                                        </p:tav>
                                        <p:tav tm="100000">
                                          <p:val>
                                            <p:strVal val="#ppt_h"/>
                                          </p:val>
                                        </p:tav>
                                      </p:tavLst>
                                    </p:anim>
                                    <p:anim calcmode="lin" valueType="num">
                                      <p:cBhvr>
                                        <p:cTn id="30" dur="750" fill="hold"/>
                                        <p:tgtEl>
                                          <p:spTgt spid="8"/>
                                        </p:tgtEl>
                                        <p:attrNameLst>
                                          <p:attrName>style.rotation</p:attrName>
                                        </p:attrNameLst>
                                      </p:cBhvr>
                                      <p:tavLst>
                                        <p:tav tm="0">
                                          <p:val>
                                            <p:fltVal val="90"/>
                                          </p:val>
                                        </p:tav>
                                        <p:tav tm="100000">
                                          <p:val>
                                            <p:fltVal val="0"/>
                                          </p:val>
                                        </p:tav>
                                      </p:tavLst>
                                    </p:anim>
                                    <p:animEffect transition="in" filter="fade">
                                      <p:cBhvr>
                                        <p:cTn id="31" dur="75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606240"/>
            <a:ext cx="8520112" cy="661207"/>
          </a:xfrm>
          <a:prstGeom prst="rect">
            <a:avLst/>
          </a:prstGeom>
        </p:spPr>
        <p:txBody>
          <a:bodyPr wrap="square">
            <a:spAutoFit/>
          </a:bodyPr>
          <a:lstStyle/>
          <a:p>
            <a:pPr>
              <a:lnSpc>
                <a:spcPct val="150000"/>
              </a:lnSpc>
            </a:pPr>
            <a:r>
              <a:rPr lang="en-US" altLang="en-US" sz="2800" b="1">
                <a:solidFill>
                  <a:srgbClr val="FF0000"/>
                </a:solidFill>
                <a:latin typeface="Times New Roman" panose="02020603050405020304" pitchFamily="18" charset="0"/>
                <a:cs typeface="Times New Roman" panose="02020603050405020304" pitchFamily="18" charset="0"/>
              </a:rPr>
              <a:t>* Các </a:t>
            </a:r>
            <a:r>
              <a:rPr lang="en-US" altLang="en-US" sz="2800" b="1" err="1">
                <a:solidFill>
                  <a:srgbClr val="FF0000"/>
                </a:solidFill>
                <a:latin typeface="Times New Roman" panose="02020603050405020304" pitchFamily="18" charset="0"/>
                <a:cs typeface="Times New Roman" panose="02020603050405020304" pitchFamily="18" charset="0"/>
              </a:rPr>
              <a:t>bước</a:t>
            </a:r>
            <a:r>
              <a:rPr lang="en-US" altLang="en-US" sz="2800" b="1">
                <a:solidFill>
                  <a:srgbClr val="FF0000"/>
                </a:solidFill>
                <a:latin typeface="Times New Roman" panose="02020603050405020304" pitchFamily="18" charset="0"/>
                <a:cs typeface="Times New Roman" panose="02020603050405020304" pitchFamily="18" charset="0"/>
              </a:rPr>
              <a:t> tìm ƯCLNcủa </a:t>
            </a:r>
            <a:r>
              <a:rPr lang="en-US" altLang="en-US" sz="2800" b="1" dirty="0" err="1">
                <a:solidFill>
                  <a:srgbClr val="FF0000"/>
                </a:solidFill>
                <a:latin typeface="Times New Roman" panose="02020603050405020304" pitchFamily="18" charset="0"/>
                <a:cs typeface="Times New Roman" panose="02020603050405020304" pitchFamily="18" charset="0"/>
              </a:rPr>
              <a:t>hai</a:t>
            </a:r>
            <a:r>
              <a:rPr lang="en-US" altLang="en-US" sz="2800" b="1" dirty="0">
                <a:solidFill>
                  <a:srgbClr val="FF0000"/>
                </a:solidFill>
                <a:latin typeface="Times New Roman" panose="02020603050405020304" pitchFamily="18" charset="0"/>
                <a:cs typeface="Times New Roman" panose="02020603050405020304" pitchFamily="18" charset="0"/>
              </a:rPr>
              <a:t> hay </a:t>
            </a:r>
            <a:r>
              <a:rPr lang="en-US" altLang="en-US" sz="2800" b="1" err="1">
                <a:solidFill>
                  <a:srgbClr val="FF0000"/>
                </a:solidFill>
                <a:latin typeface="Times New Roman" panose="02020603050405020304" pitchFamily="18" charset="0"/>
                <a:cs typeface="Times New Roman" panose="02020603050405020304" pitchFamily="18" charset="0"/>
              </a:rPr>
              <a:t>nhiều</a:t>
            </a:r>
            <a:r>
              <a:rPr lang="en-US" altLang="en-US" sz="2800" b="1">
                <a:solidFill>
                  <a:srgbClr val="FF0000"/>
                </a:solidFill>
                <a:latin typeface="Times New Roman" panose="02020603050405020304" pitchFamily="18" charset="0"/>
                <a:cs typeface="Times New Roman" panose="02020603050405020304" pitchFamily="18" charset="0"/>
              </a:rPr>
              <a:t> số lớn hơn 1:</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244712" y="1487297"/>
            <a:ext cx="8077201" cy="65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a:solidFill>
                  <a:srgbClr val="FF0000"/>
                </a:solidFill>
                <a:latin typeface="Times New Roman" panose="02020603050405020304" pitchFamily="18" charset="0"/>
                <a:cs typeface="Times New Roman" panose="02020603050405020304" pitchFamily="18" charset="0"/>
              </a:rPr>
              <a:t>B1</a:t>
            </a:r>
            <a:r>
              <a:rPr lang="en-US" altLang="en-US" sz="2800">
                <a:solidFill>
                  <a:srgbClr val="000000"/>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Phân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tích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mỗi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ra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thừa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số</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nguyên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tố</a:t>
            </a:r>
            <a:r>
              <a:rPr lang="en-US" altLang="en-US" sz="2800" dirty="0">
                <a:solidFill>
                  <a:schemeClr val="tx1"/>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1244711" y="2412827"/>
            <a:ext cx="8077201" cy="55380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a:solidFill>
                  <a:srgbClr val="FF0000"/>
                </a:solidFill>
                <a:latin typeface="Times New Roman" panose="02020603050405020304" pitchFamily="18" charset="0"/>
                <a:cs typeface="Times New Roman" panose="02020603050405020304" pitchFamily="18" charset="0"/>
              </a:rPr>
              <a:t>B2</a:t>
            </a:r>
            <a:r>
              <a:rPr lang="en-US" altLang="en-US" sz="2800">
                <a:solidFill>
                  <a:srgbClr val="000000"/>
                </a:solidFill>
                <a:latin typeface="Times New Roman" panose="02020603050405020304" pitchFamily="18" charset="0"/>
                <a:cs typeface="Times New Roman" panose="02020603050405020304" pitchFamily="18" charset="0"/>
              </a:rPr>
              <a:t>:</a:t>
            </a:r>
            <a:r>
              <a:rPr lang="en-US" altLang="en-US" sz="2800">
                <a:solidFill>
                  <a:schemeClr val="bg1"/>
                </a:solidFill>
                <a:latin typeface="Times New Roman" panose="02020603050405020304" pitchFamily="18" charset="0"/>
                <a:cs typeface="Times New Roman" panose="02020603050405020304" pitchFamily="18" charset="0"/>
              </a:rPr>
              <a:t> </a:t>
            </a:r>
            <a:r>
              <a:rPr lang="en-US" altLang="en-US" sz="2800">
                <a:solidFill>
                  <a:schemeClr val="tx1"/>
                </a:solidFill>
                <a:latin typeface="Times New Roman" panose="02020603050405020304" pitchFamily="18" charset="0"/>
                <a:cs typeface="Times New Roman" panose="02020603050405020304" pitchFamily="18" charset="0"/>
              </a:rPr>
              <a:t>Chọn ra các </a:t>
            </a:r>
            <a:r>
              <a:rPr lang="en-US" altLang="en-US" sz="2800">
                <a:solidFill>
                  <a:srgbClr val="FF0000"/>
                </a:solidFill>
                <a:latin typeface="Times New Roman" panose="02020603050405020304" pitchFamily="18" charset="0"/>
                <a:cs typeface="Times New Roman" panose="02020603050405020304" pitchFamily="18" charset="0"/>
              </a:rPr>
              <a:t>thừa số nguyên tố chung</a:t>
            </a:r>
            <a:r>
              <a:rPr lang="en-US" altLang="en-US" sz="2800">
                <a:solidFill>
                  <a:schemeClr val="tx1"/>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1208704" y="3237104"/>
            <a:ext cx="10449896" cy="9143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b="1">
                <a:solidFill>
                  <a:srgbClr val="FF0000"/>
                </a:solidFill>
                <a:latin typeface="Times New Roman" panose="02020603050405020304" pitchFamily="18" charset="0"/>
                <a:cs typeface="Times New Roman" panose="02020603050405020304" pitchFamily="18" charset="0"/>
              </a:rPr>
              <a:t>B3</a:t>
            </a:r>
            <a:r>
              <a:rPr lang="en-US" altLang="en-US" sz="2800">
                <a:solidFill>
                  <a:srgbClr val="000000"/>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Lập</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tích</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các</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thừa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số</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đã</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chọn</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mỗi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thừa</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số</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lấy</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với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số</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mũ</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nhỏ</a:t>
            </a:r>
            <a:r>
              <a:rPr lang="en-US" altLang="en-US" sz="2800" dirty="0">
                <a:solidFill>
                  <a:srgbClr val="FF0000"/>
                </a:solidFill>
                <a:latin typeface="Times New Roman" panose="02020603050405020304" pitchFamily="18" charset="0"/>
                <a:cs typeface="Times New Roman" panose="02020603050405020304" pitchFamily="18" charset="0"/>
              </a:rPr>
              <a:t> </a:t>
            </a:r>
            <a:r>
              <a:rPr lang="en-US" altLang="en-US" sz="2800" dirty="0" err="1">
                <a:solidFill>
                  <a:srgbClr val="FF0000"/>
                </a:solidFill>
                <a:latin typeface="Times New Roman" panose="02020603050405020304" pitchFamily="18" charset="0"/>
                <a:cs typeface="Times New Roman" panose="02020603050405020304" pitchFamily="18" charset="0"/>
              </a:rPr>
              <a:t>nhất</a:t>
            </a:r>
            <a:r>
              <a:rPr lang="en-US" altLang="en-US" sz="2800">
                <a:solidFill>
                  <a:srgbClr val="FF0000"/>
                </a:solidFill>
                <a:latin typeface="Times New Roman" panose="02020603050405020304" pitchFamily="18" charset="0"/>
                <a:cs typeface="Times New Roman" panose="02020603050405020304" pitchFamily="18" charset="0"/>
              </a:rPr>
              <a:t>. </a:t>
            </a:r>
            <a:r>
              <a:rPr lang="en-US" altLang="en-US" sz="2800">
                <a:solidFill>
                  <a:schemeClr val="tx1"/>
                </a:solidFill>
                <a:latin typeface="Times New Roman" panose="02020603050405020304" pitchFamily="18" charset="0"/>
                <a:cs typeface="Times New Roman" panose="02020603050405020304" pitchFamily="18" charset="0"/>
              </a:rPr>
              <a:t>Tích đó </a:t>
            </a:r>
            <a:r>
              <a:rPr lang="en-US" altLang="en-US" sz="2800" dirty="0" err="1">
                <a:solidFill>
                  <a:schemeClr val="tx1"/>
                </a:solidFill>
                <a:latin typeface="Times New Roman" panose="02020603050405020304" pitchFamily="18" charset="0"/>
                <a:cs typeface="Times New Roman" panose="02020603050405020304" pitchFamily="18" charset="0"/>
              </a:rPr>
              <a:t>là</a:t>
            </a:r>
            <a:r>
              <a:rPr lang="en-US" altLang="en-US" sz="2800" dirty="0">
                <a:solidFill>
                  <a:schemeClr val="tx1"/>
                </a:solidFill>
                <a:latin typeface="Times New Roman" panose="02020603050405020304" pitchFamily="18" charset="0"/>
                <a:cs typeface="Times New Roman" panose="02020603050405020304" pitchFamily="18" charset="0"/>
              </a:rPr>
              <a:t> ƯCLN </a:t>
            </a:r>
            <a:r>
              <a:rPr lang="en-US" altLang="en-US" sz="2800" dirty="0" err="1">
                <a:solidFill>
                  <a:schemeClr val="tx1"/>
                </a:solidFill>
                <a:latin typeface="Times New Roman" panose="02020603050405020304" pitchFamily="18" charset="0"/>
                <a:cs typeface="Times New Roman" panose="02020603050405020304" pitchFamily="18" charset="0"/>
              </a:rPr>
              <a:t>phải</a:t>
            </a:r>
            <a:r>
              <a:rPr lang="en-US" altLang="en-US" sz="2800" dirty="0">
                <a:solidFill>
                  <a:schemeClr val="tx1"/>
                </a:solidFill>
                <a:latin typeface="Times New Roman" panose="02020603050405020304" pitchFamily="18" charset="0"/>
                <a:cs typeface="Times New Roman" panose="02020603050405020304" pitchFamily="18" charset="0"/>
              </a:rPr>
              <a:t> </a:t>
            </a:r>
            <a:r>
              <a:rPr lang="en-US" altLang="en-US" sz="2800" dirty="0" err="1">
                <a:solidFill>
                  <a:schemeClr val="tx1"/>
                </a:solidFill>
                <a:latin typeface="Times New Roman" panose="02020603050405020304" pitchFamily="18" charset="0"/>
                <a:cs typeface="Times New Roman" panose="02020603050405020304" pitchFamily="18" charset="0"/>
              </a:rPr>
              <a:t>tìm</a:t>
            </a:r>
            <a:r>
              <a:rPr lang="en-US" altLang="en-US" sz="2800" dirty="0">
                <a:solidFill>
                  <a:schemeClr val="tx1"/>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660AA-62DD-5843-F742-ED7171D804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E6CFBA7-14C9-0D15-AEB5-108A36A06B7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9952" y="1605495"/>
            <a:ext cx="758958" cy="746815"/>
          </a:xfrm>
          <a:prstGeom prst="rect">
            <a:avLst/>
          </a:prstGeom>
        </p:spPr>
      </p:pic>
      <mc:AlternateContent xmlns:mc="http://schemas.openxmlformats.org/markup-compatibility/2006" xmlns:a14="http://schemas.microsoft.com/office/drawing/2010/main">
        <mc:Choice Requires="a14">
          <p:sp>
            <p:nvSpPr>
              <p:cNvPr id="8" name="Text Box 33">
                <a:extLst>
                  <a:ext uri="{FF2B5EF4-FFF2-40B4-BE49-F238E27FC236}">
                    <a16:creationId xmlns:a16="http://schemas.microsoft.com/office/drawing/2014/main" id="{EBC18C1A-366D-F6A1-8512-71F8EA411C38}"/>
                  </a:ext>
                </a:extLst>
              </p:cNvPr>
              <p:cNvSpPr txBox="1">
                <a:spLocks noChangeArrowheads="1"/>
              </p:cNvSpPr>
              <p:nvPr/>
            </p:nvSpPr>
            <p:spPr bwMode="auto">
              <a:xfrm>
                <a:off x="1752600" y="1686516"/>
                <a:ext cx="9009969" cy="58477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b="1" dirty="0" err="1">
                    <a:latin typeface="Times New Roman" panose="02020603050405020304" pitchFamily="18" charset="0"/>
                    <a:cs typeface="Times New Roman" panose="02020603050405020304" pitchFamily="18" charset="0"/>
                  </a:rPr>
                  <a:t>Tìm</a:t>
                </a:r>
                <a:r>
                  <a:rPr lang="en-US" altLang="en-US" b="1" dirty="0">
                    <a:latin typeface="Times New Roman" panose="02020603050405020304" pitchFamily="18" charset="0"/>
                    <a:cs typeface="Times New Roman" panose="02020603050405020304" pitchFamily="18" charset="0"/>
                  </a:rPr>
                  <a:t> </a:t>
                </a:r>
                <a14:m>
                  <m:oMath xmlns:m="http://schemas.openxmlformats.org/officeDocument/2006/math">
                    <m:r>
                      <a:rPr lang="en-US" altLang="en-US" b="1" i="0">
                        <a:latin typeface="Cambria Math" panose="02040503050406030204" pitchFamily="18" charset="0"/>
                        <a:cs typeface="Times New Roman" panose="02020603050405020304" pitchFamily="18" charset="0"/>
                      </a:rPr>
                      <m:t>Ư</m:t>
                    </m:r>
                    <m:r>
                      <a:rPr lang="en-US" altLang="en-US" b="1" i="0">
                        <a:latin typeface="Cambria Math" panose="02040503050406030204" pitchFamily="18" charset="0"/>
                        <a:cs typeface="Times New Roman" panose="02020603050405020304" pitchFamily="18" charset="0"/>
                      </a:rPr>
                      <m:t>𝐂𝐋𝐍</m:t>
                    </m:r>
                    <m:r>
                      <a:rPr lang="en-US" altLang="en-US" b="1" i="0">
                        <a:latin typeface="Cambria Math" panose="02040503050406030204" pitchFamily="18" charset="0"/>
                        <a:cs typeface="Times New Roman" panose="02020603050405020304" pitchFamily="18" charset="0"/>
                      </a:rPr>
                      <m:t> </m:t>
                    </m:r>
                    <m:d>
                      <m:dPr>
                        <m:ctrlPr>
                          <a:rPr lang="en-US" altLang="en-US" b="1" i="1">
                            <a:latin typeface="Cambria Math" panose="02040503050406030204" pitchFamily="18" charset="0"/>
                            <a:cs typeface="Times New Roman" panose="02020603050405020304" pitchFamily="18" charset="0"/>
                          </a:rPr>
                        </m:ctrlPr>
                      </m:dPr>
                      <m:e>
                        <m:r>
                          <a:rPr lang="en-US" altLang="en-US" b="1" i="1">
                            <a:latin typeface="Cambria Math"/>
                            <a:cs typeface="Times New Roman" panose="02020603050405020304" pitchFamily="18" charset="0"/>
                          </a:rPr>
                          <m:t>𝟒𝟓</m:t>
                        </m:r>
                        <m:r>
                          <a:rPr lang="en-US" altLang="en-US" b="1" i="1">
                            <a:latin typeface="Cambria Math"/>
                            <a:cs typeface="Times New Roman" panose="02020603050405020304" pitchFamily="18" charset="0"/>
                          </a:rPr>
                          <m:t>,</m:t>
                        </m:r>
                        <m:r>
                          <a:rPr lang="en-US" altLang="en-US" b="1" i="1">
                            <a:latin typeface="Cambria Math"/>
                            <a:cs typeface="Times New Roman" panose="02020603050405020304" pitchFamily="18" charset="0"/>
                          </a:rPr>
                          <m:t>𝟏𝟓𝟎</m:t>
                        </m:r>
                      </m:e>
                    </m:d>
                  </m:oMath>
                </a14:m>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biết</a:t>
                </a:r>
                <a:r>
                  <a:rPr lang="en-US" altLang="en-US" b="1" dirty="0">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45 = 3</a:t>
                </a:r>
                <a:r>
                  <a:rPr lang="en-US" altLang="en-US" b="1" baseline="30000">
                    <a:latin typeface="Times New Roman" panose="02020603050405020304" pitchFamily="18" charset="0"/>
                    <a:cs typeface="Times New Roman" panose="02020603050405020304" pitchFamily="18" charset="0"/>
                  </a:rPr>
                  <a:t>2</a:t>
                </a:r>
                <a:r>
                  <a:rPr lang="en-US" altLang="en-US" b="1">
                    <a:latin typeface="Times New Roman" panose="02020603050405020304" pitchFamily="18" charset="0"/>
                    <a:cs typeface="Times New Roman" panose="02020603050405020304" pitchFamily="18" charset="0"/>
                  </a:rPr>
                  <a:t>.5 </a:t>
                </a:r>
                <a:r>
                  <a:rPr lang="en-US" altLang="en-US" b="1" dirty="0" err="1">
                    <a:latin typeface="Times New Roman" panose="02020603050405020304" pitchFamily="18" charset="0"/>
                    <a:cs typeface="Times New Roman" panose="02020603050405020304" pitchFamily="18" charset="0"/>
                  </a:rPr>
                  <a:t>và</a:t>
                </a:r>
                <a:r>
                  <a:rPr lang="en-US" altLang="en-US" b="1" dirty="0">
                    <a:latin typeface="Times New Roman" panose="02020603050405020304" pitchFamily="18" charset="0"/>
                    <a:cs typeface="Times New Roman" panose="02020603050405020304" pitchFamily="18" charset="0"/>
                  </a:rPr>
                  <a:t> </a:t>
                </a:r>
                <a:r>
                  <a:rPr lang="en-US" altLang="en-US" b="1">
                    <a:latin typeface="Times New Roman" panose="02020603050405020304" pitchFamily="18" charset="0"/>
                    <a:cs typeface="Times New Roman" panose="02020603050405020304" pitchFamily="18" charset="0"/>
                  </a:rPr>
                  <a:t>150 = 2 </a:t>
                </a:r>
                <a:r>
                  <a:rPr lang="en-US" altLang="en-US" b="1" dirty="0">
                    <a:latin typeface="Times New Roman" panose="02020603050405020304" pitchFamily="18" charset="0"/>
                    <a:cs typeface="Times New Roman" panose="02020603050405020304" pitchFamily="18" charset="0"/>
                  </a:rPr>
                  <a:t>.3. 5</a:t>
                </a:r>
                <a:r>
                  <a:rPr lang="en-US" altLang="en-US" b="1" baseline="30000" dirty="0">
                    <a:latin typeface="Times New Roman" panose="02020603050405020304" pitchFamily="18" charset="0"/>
                    <a:cs typeface="Times New Roman" panose="02020603050405020304" pitchFamily="18" charset="0"/>
                  </a:rPr>
                  <a:t>2</a:t>
                </a:r>
                <a:endParaRPr lang="en-US" altLang="en-US" b="1" dirty="0">
                  <a:latin typeface="Times New Roman" panose="02020603050405020304" pitchFamily="18" charset="0"/>
                  <a:cs typeface="Times New Roman" panose="02020603050405020304" pitchFamily="18" charset="0"/>
                </a:endParaRPr>
              </a:p>
            </p:txBody>
          </p:sp>
        </mc:Choice>
        <mc:Fallback xmlns="">
          <p:sp>
            <p:nvSpPr>
              <p:cNvPr id="8" name="Text Box 33">
                <a:extLst>
                  <a:ext uri="{FF2B5EF4-FFF2-40B4-BE49-F238E27FC236}">
                    <a16:creationId xmlns:a16="http://schemas.microsoft.com/office/drawing/2014/main" id="{EBC18C1A-366D-F6A1-8512-71F8EA411C38}"/>
                  </a:ext>
                </a:extLst>
              </p:cNvPr>
              <p:cNvSpPr txBox="1">
                <a:spLocks noRot="1" noChangeAspect="1" noMove="1" noResize="1" noEditPoints="1" noAdjustHandles="1" noChangeArrowheads="1" noChangeShapeType="1" noTextEdit="1"/>
              </p:cNvSpPr>
              <p:nvPr/>
            </p:nvSpPr>
            <p:spPr bwMode="auto">
              <a:xfrm>
                <a:off x="1752600" y="1686516"/>
                <a:ext cx="9009969" cy="584775"/>
              </a:xfrm>
              <a:prstGeom prst="rect">
                <a:avLst/>
              </a:prstGeom>
              <a:blipFill>
                <a:blip r:embed="rId3"/>
                <a:stretch>
                  <a:fillRect l="-1759" t="-14583" r="-744" b="-322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sp>
        <p:nvSpPr>
          <p:cNvPr id="2" name="Rectangle 1">
            <a:extLst>
              <a:ext uri="{FF2B5EF4-FFF2-40B4-BE49-F238E27FC236}">
                <a16:creationId xmlns:a16="http://schemas.microsoft.com/office/drawing/2014/main" id="{7B661EBC-BA23-E0B2-5ACA-403CF5BB53D8}"/>
              </a:ext>
            </a:extLst>
          </p:cNvPr>
          <p:cNvSpPr/>
          <p:nvPr/>
        </p:nvSpPr>
        <p:spPr>
          <a:xfrm>
            <a:off x="2209800" y="2330541"/>
            <a:ext cx="6400800" cy="2012859"/>
          </a:xfrm>
          <a:prstGeom prst="rect">
            <a:avLst/>
          </a:prstGeom>
        </p:spPr>
        <p:txBody>
          <a:bodyPr wrap="square">
            <a:spAutoFit/>
          </a:bodyPr>
          <a:lstStyle/>
          <a:p>
            <a:pPr lvl="0" algn="just">
              <a:lnSpc>
                <a:spcPct val="130000"/>
              </a:lnSpc>
              <a:defRPr/>
            </a:pPr>
            <a:r>
              <a:rPr lang="en-US" sz="3200" b="1" dirty="0" err="1">
                <a:solidFill>
                  <a:prstClr val="black"/>
                </a:solidFill>
                <a:latin typeface="Times New Roman" pitchFamily="18" charset="0"/>
                <a:cs typeface="Times New Roman" pitchFamily="18" charset="0"/>
              </a:rPr>
              <a:t>Có</a:t>
            </a:r>
            <a:r>
              <a:rPr lang="en-US" sz="3200" b="1" dirty="0">
                <a:solidFill>
                  <a:prstClr val="black"/>
                </a:solidFill>
                <a:latin typeface="Times New Roman" pitchFamily="18" charset="0"/>
                <a:cs typeface="Times New Roman" pitchFamily="18" charset="0"/>
              </a:rPr>
              <a:t> : 45 = 3</a:t>
            </a:r>
            <a:r>
              <a:rPr lang="en-US" sz="3200" b="1" baseline="30000" dirty="0">
                <a:solidFill>
                  <a:prstClr val="black"/>
                </a:solidFill>
                <a:latin typeface="Times New Roman" pitchFamily="18" charset="0"/>
                <a:cs typeface="Times New Roman" pitchFamily="18" charset="0"/>
              </a:rPr>
              <a:t>2</a:t>
            </a:r>
            <a:r>
              <a:rPr lang="en-US" sz="3200" b="1" baseline="-25000" dirty="0">
                <a:solidFill>
                  <a:prstClr val="black"/>
                </a:solidFill>
                <a:latin typeface="Times New Roman" pitchFamily="18" charset="0"/>
                <a:cs typeface="Times New Roman" pitchFamily="18" charset="0"/>
              </a:rPr>
              <a:t> </a:t>
            </a:r>
            <a:r>
              <a:rPr lang="en-US" sz="3200" b="1" dirty="0">
                <a:solidFill>
                  <a:prstClr val="black"/>
                </a:solidFill>
                <a:latin typeface="Times New Roman" pitchFamily="18" charset="0"/>
                <a:cs typeface="Times New Roman" pitchFamily="18" charset="0"/>
              </a:rPr>
              <a:t>. 5</a:t>
            </a:r>
          </a:p>
          <a:p>
            <a:pPr lvl="0" algn="just">
              <a:lnSpc>
                <a:spcPct val="130000"/>
              </a:lnSpc>
              <a:defRPr/>
            </a:pPr>
            <a:r>
              <a:rPr lang="en-US" sz="3200" b="1">
                <a:solidFill>
                  <a:prstClr val="black"/>
                </a:solidFill>
                <a:latin typeface="Times New Roman" pitchFamily="18" charset="0"/>
                <a:cs typeface="Times New Roman" pitchFamily="18" charset="0"/>
              </a:rPr>
              <a:t>      150 </a:t>
            </a:r>
            <a:r>
              <a:rPr lang="en-US" sz="3200" b="1" dirty="0">
                <a:solidFill>
                  <a:prstClr val="black"/>
                </a:solidFill>
                <a:latin typeface="Times New Roman" pitchFamily="18" charset="0"/>
                <a:cs typeface="Times New Roman" pitchFamily="18" charset="0"/>
              </a:rPr>
              <a:t>= 2 . 3. 5</a:t>
            </a:r>
            <a:r>
              <a:rPr lang="en-US" sz="3200" b="1" baseline="30000" dirty="0">
                <a:solidFill>
                  <a:prstClr val="black"/>
                </a:solidFill>
                <a:latin typeface="Times New Roman" pitchFamily="18" charset="0"/>
                <a:cs typeface="Times New Roman" pitchFamily="18" charset="0"/>
              </a:rPr>
              <a:t>2</a:t>
            </a:r>
          </a:p>
          <a:p>
            <a:pPr lvl="0" algn="just">
              <a:lnSpc>
                <a:spcPct val="130000"/>
              </a:lnSpc>
              <a:defRPr/>
            </a:pPr>
            <a:r>
              <a:rPr lang="en-US" sz="3200" b="1">
                <a:solidFill>
                  <a:prstClr val="black"/>
                </a:solidFill>
                <a:latin typeface="Times New Roman" pitchFamily="18" charset="0"/>
                <a:cs typeface="Times New Roman" pitchFamily="18" charset="0"/>
              </a:rPr>
              <a:t>Vậy </a:t>
            </a:r>
            <a:r>
              <a:rPr lang="en-US" sz="3200" b="1" dirty="0">
                <a:solidFill>
                  <a:prstClr val="black"/>
                </a:solidFill>
                <a:latin typeface="Times New Roman" pitchFamily="18" charset="0"/>
                <a:cs typeface="Times New Roman" pitchFamily="18" charset="0"/>
              </a:rPr>
              <a:t>ƯCLN(45,  150) = 3 . 5 = 15</a:t>
            </a:r>
            <a:endParaRPr lang="vi-VN" sz="32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3440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V-Ve-Nha"/>
          <p:cNvPicPr>
            <a:picLocks noChangeAspect="1" noChangeArrowheads="1"/>
          </p:cNvPicPr>
          <p:nvPr/>
        </p:nvPicPr>
        <p:blipFill>
          <a:blip r:embed="rId2"/>
          <a:srcRect/>
          <a:stretch>
            <a:fillRect/>
          </a:stretch>
        </p:blipFill>
        <p:spPr bwMode="auto">
          <a:xfrm>
            <a:off x="1524000" y="1"/>
            <a:ext cx="9144000" cy="2086725"/>
          </a:xfrm>
          <a:prstGeom prst="rect">
            <a:avLst/>
          </a:prstGeom>
          <a:noFill/>
        </p:spPr>
      </p:pic>
      <p:sp>
        <p:nvSpPr>
          <p:cNvPr id="2" name="Rectangle 1"/>
          <p:cNvSpPr/>
          <p:nvPr/>
        </p:nvSpPr>
        <p:spPr>
          <a:xfrm>
            <a:off x="1632859" y="2388827"/>
            <a:ext cx="9949541" cy="1200329"/>
          </a:xfrm>
          <a:prstGeom prst="rect">
            <a:avLst/>
          </a:prstGeom>
        </p:spPr>
        <p:txBody>
          <a:bodyPr wrap="square">
            <a:spAutoFit/>
          </a:bodyPr>
          <a:lstStyle/>
          <a:p>
            <a:pPr algn="just">
              <a:buFontTx/>
              <a:buChar char="-"/>
            </a:pPr>
            <a:r>
              <a:rPr lang="en-US" sz="3600">
                <a:latin typeface="Times New Roman" panose="02020603050405020304" pitchFamily="18" charset="0"/>
                <a:cs typeface="Times New Roman" pitchFamily="18" charset="0"/>
              </a:rPr>
              <a:t> Ôn lại các kiến thức đã học trong bài.</a:t>
            </a:r>
          </a:p>
          <a:p>
            <a:r>
              <a:rPr lang="en-US" sz="3600">
                <a:latin typeface="Times New Roman" panose="02020603050405020304" pitchFamily="18" charset="0"/>
                <a:cs typeface="Times New Roman" pitchFamily="18" charset="0"/>
              </a:rPr>
              <a:t>- Làm bài tập </a:t>
            </a:r>
            <a:r>
              <a:rPr lang="vi-VN" sz="3600">
                <a:latin typeface="Times New Roman" pitchFamily="18" charset="0"/>
                <a:cs typeface="Times New Roman" pitchFamily="18" charset="0"/>
              </a:rPr>
              <a:t>2.30; 2.31; 2.24; 2.33 (trang 48/SGK).</a:t>
            </a:r>
            <a:endParaRPr lang="vi-VN" sz="3600" dirty="0">
              <a:latin typeface="Times New Roman" pitchFamily="18" charset="0"/>
              <a:cs typeface="Times New Roman" pitchFamily="18" charset="0"/>
            </a:endParaRPr>
          </a:p>
        </p:txBody>
      </p:sp>
      <p:sp>
        <p:nvSpPr>
          <p:cNvPr id="5" name="Rectangle 4"/>
          <p:cNvSpPr/>
          <p:nvPr/>
        </p:nvSpPr>
        <p:spPr>
          <a:xfrm>
            <a:off x="1611086" y="3526190"/>
            <a:ext cx="7994496" cy="646331"/>
          </a:xfrm>
          <a:prstGeom prst="rect">
            <a:avLst/>
          </a:prstGeom>
        </p:spPr>
        <p:txBody>
          <a:bodyPr wrap="none">
            <a:spAutoFit/>
          </a:bodyPr>
          <a:lstStyle/>
          <a:p>
            <a:r>
              <a:rPr lang="en-US" sz="3600">
                <a:latin typeface="Times New Roman" pitchFamily="18" charset="0"/>
                <a:cs typeface="Times New Roman" pitchFamily="18" charset="0"/>
              </a:rPr>
              <a:t>- Đọc</a:t>
            </a:r>
            <a:r>
              <a:rPr lang="vi-VN" sz="3600">
                <a:latin typeface="Times New Roman" pitchFamily="18" charset="0"/>
                <a:cs typeface="Times New Roman" pitchFamily="18" charset="0"/>
              </a:rPr>
              <a:t> và</a:t>
            </a:r>
            <a:r>
              <a:rPr lang="en-US" sz="3600">
                <a:latin typeface="Times New Roman" pitchFamily="18" charset="0"/>
                <a:cs typeface="Times New Roman" pitchFamily="18" charset="0"/>
              </a:rPr>
              <a:t> </a:t>
            </a:r>
            <a:r>
              <a:rPr lang="en-US" sz="3600" dirty="0" err="1">
                <a:latin typeface="Times New Roman" pitchFamily="18" charset="0"/>
                <a:cs typeface="Times New Roman" pitchFamily="18" charset="0"/>
              </a:rPr>
              <a:t>tìm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hiểu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mục</a:t>
            </a:r>
            <a:r>
              <a:rPr lang="en-US" sz="3600"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có</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biết</a:t>
            </a:r>
            <a:r>
              <a:rPr lang="en-US" sz="3600" dirty="0">
                <a:latin typeface="Times New Roman" pitchFamily="18" charset="0"/>
                <a:cs typeface="Times New Roman" pitchFamily="18" charset="0"/>
              </a:rPr>
              <a:t>”</a:t>
            </a:r>
          </a:p>
        </p:txBody>
      </p:sp>
      <p:sp>
        <p:nvSpPr>
          <p:cNvPr id="6" name="Rectangle 5"/>
          <p:cNvSpPr/>
          <p:nvPr/>
        </p:nvSpPr>
        <p:spPr>
          <a:xfrm>
            <a:off x="1580941" y="4144831"/>
            <a:ext cx="10134599" cy="1363900"/>
          </a:xfrm>
          <a:prstGeom prst="rect">
            <a:avLst/>
          </a:prstGeom>
        </p:spPr>
        <p:txBody>
          <a:bodyPr wrap="square">
            <a:spAutoFit/>
          </a:bodyPr>
          <a:lstStyle/>
          <a:p>
            <a:pPr>
              <a:lnSpc>
                <a:spcPct val="120000"/>
              </a:lnSpc>
            </a:pPr>
            <a:r>
              <a:rPr lang="vi-VN"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Đọc</a:t>
            </a:r>
            <a:r>
              <a:rPr lang="vi-VN" sz="3600" dirty="0">
                <a:latin typeface="Times New Roman" pitchFamily="18" charset="0"/>
                <a:cs typeface="Times New Roman" pitchFamily="18" charset="0"/>
              </a:rPr>
              <a:t> và xem trước nội dung  “</a:t>
            </a:r>
            <a:r>
              <a:rPr lang="vi-VN" sz="3600" b="1" dirty="0">
                <a:latin typeface="Times New Roman" pitchFamily="18" charset="0"/>
                <a:cs typeface="Times New Roman" pitchFamily="18" charset="0"/>
              </a:rPr>
              <a:t>Tìm ước chung từ ước chung lớn nhất, rút gọn về phân số tối giản</a:t>
            </a:r>
            <a:r>
              <a:rPr lang="vi-VN" sz="3600" dirty="0">
                <a:latin typeface="Times New Roman" pitchFamily="18" charset="0"/>
                <a:cs typeface="Times New Roman" pitchFamily="18" charset="0"/>
              </a:rPr>
              <a:t>”</a:t>
            </a:r>
            <a:endParaRPr lang="en-US" sz="36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ou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BA4F-C8C4-1516-9D98-49DCA59A9324}"/>
              </a:ext>
            </a:extLst>
          </p:cNvPr>
          <p:cNvSpPr>
            <a:spLocks noGrp="1"/>
          </p:cNvSpPr>
          <p:nvPr>
            <p:ph type="title"/>
          </p:nvPr>
        </p:nvSpPr>
        <p:spPr>
          <a:xfrm>
            <a:off x="609600" y="274638"/>
            <a:ext cx="10972800" cy="1706562"/>
          </a:xfrm>
        </p:spPr>
        <p:txBody>
          <a:bodyPr>
            <a:normAutofit fontScale="90000"/>
          </a:bodyPr>
          <a:lstStyle/>
          <a:p>
            <a:pPr algn="l"/>
            <a:br>
              <a:rPr lang="vi-VN" sz="3600" b="1" i="0">
                <a:solidFill>
                  <a:srgbClr val="008000"/>
                </a:solidFill>
                <a:effectLst/>
              </a:rPr>
            </a:br>
            <a:r>
              <a:rPr lang="vi-VN" sz="3600" b="1" i="0">
                <a:solidFill>
                  <a:srgbClr val="008000"/>
                </a:solidFill>
                <a:effectLst/>
              </a:rPr>
              <a:t>Bài 2.32 trang 48: </a:t>
            </a:r>
            <a:r>
              <a:rPr lang="vi-VN" sz="3600" b="0" i="0">
                <a:solidFill>
                  <a:srgbClr val="000000"/>
                </a:solidFill>
                <a:effectLst/>
              </a:rPr>
              <a:t>Tìm ƯCLN của:</a:t>
            </a:r>
            <a:br>
              <a:rPr lang="vi-VN" sz="3600" b="0" i="0">
                <a:solidFill>
                  <a:srgbClr val="000000"/>
                </a:solidFill>
                <a:effectLst/>
              </a:rPr>
            </a:br>
            <a:r>
              <a:rPr lang="vi-VN" sz="3600" b="0" i="0">
                <a:solidFill>
                  <a:srgbClr val="000000"/>
                </a:solidFill>
                <a:effectLst/>
              </a:rPr>
              <a:t>			     a) 2</a:t>
            </a:r>
            <a:r>
              <a:rPr lang="vi-VN" sz="3600" b="0" i="0" baseline="30000">
                <a:solidFill>
                  <a:srgbClr val="000000"/>
                </a:solidFill>
                <a:effectLst/>
              </a:rPr>
              <a:t>2</a:t>
            </a:r>
            <a:r>
              <a:rPr lang="vi-VN" sz="3600" b="0" i="0">
                <a:solidFill>
                  <a:srgbClr val="000000"/>
                </a:solidFill>
                <a:effectLst/>
              </a:rPr>
              <a:t>.5 và 2. 3. 5;</a:t>
            </a:r>
            <a:br>
              <a:rPr lang="vi-VN" sz="3600" b="0" i="0">
                <a:solidFill>
                  <a:srgbClr val="000000"/>
                </a:solidFill>
                <a:effectLst/>
              </a:rPr>
            </a:br>
            <a:r>
              <a:rPr lang="vi-VN" sz="3600" b="0" i="0">
                <a:solidFill>
                  <a:srgbClr val="000000"/>
                </a:solidFill>
                <a:effectLst/>
              </a:rPr>
              <a:t>			     b) 2</a:t>
            </a:r>
            <a:r>
              <a:rPr lang="vi-VN" sz="3600" b="0" i="0" baseline="30000">
                <a:solidFill>
                  <a:srgbClr val="000000"/>
                </a:solidFill>
                <a:effectLst/>
              </a:rPr>
              <a:t>4</a:t>
            </a:r>
            <a:r>
              <a:rPr lang="vi-VN" sz="3600" b="0" i="0">
                <a:solidFill>
                  <a:srgbClr val="000000"/>
                </a:solidFill>
                <a:effectLst/>
              </a:rPr>
              <a:t>.3; 2</a:t>
            </a:r>
            <a:r>
              <a:rPr lang="vi-VN" sz="3600" b="0" i="0" baseline="30000">
                <a:solidFill>
                  <a:srgbClr val="000000"/>
                </a:solidFill>
                <a:effectLst/>
              </a:rPr>
              <a:t>2</a:t>
            </a:r>
            <a:r>
              <a:rPr lang="vi-VN" sz="3600" b="0" i="0">
                <a:solidFill>
                  <a:srgbClr val="000000"/>
                </a:solidFill>
                <a:effectLst/>
              </a:rPr>
              <a:t>.3</a:t>
            </a:r>
            <a:r>
              <a:rPr lang="vi-VN" sz="3600" b="0" i="0" baseline="30000">
                <a:solidFill>
                  <a:srgbClr val="000000"/>
                </a:solidFill>
                <a:effectLst/>
              </a:rPr>
              <a:t>2</a:t>
            </a:r>
            <a:r>
              <a:rPr lang="vi-VN" sz="3600" b="0" i="0">
                <a:solidFill>
                  <a:srgbClr val="000000"/>
                </a:solidFill>
                <a:effectLst/>
              </a:rPr>
              <a:t>.5 và 2</a:t>
            </a:r>
            <a:r>
              <a:rPr lang="vi-VN" sz="3600" b="0" i="0" baseline="30000">
                <a:solidFill>
                  <a:srgbClr val="000000"/>
                </a:solidFill>
                <a:effectLst/>
              </a:rPr>
              <a:t>4</a:t>
            </a:r>
            <a:r>
              <a:rPr lang="vi-VN" sz="3600" b="0" i="0">
                <a:solidFill>
                  <a:srgbClr val="000000"/>
                </a:solidFill>
                <a:effectLst/>
              </a:rPr>
              <a:t>.11</a:t>
            </a:r>
            <a:br>
              <a:rPr lang="vi-VN" b="0" i="0">
                <a:solidFill>
                  <a:srgbClr val="000000"/>
                </a:solidFill>
                <a:effectLst/>
                <a:latin typeface="Open Sans" panose="020B0606030504020204" pitchFamily="34" charset="0"/>
              </a:rPr>
            </a:br>
            <a:endParaRPr lang="vi-VN"/>
          </a:p>
        </p:txBody>
      </p:sp>
      <p:sp>
        <p:nvSpPr>
          <p:cNvPr id="6" name="TextBox 5">
            <a:extLst>
              <a:ext uri="{FF2B5EF4-FFF2-40B4-BE49-F238E27FC236}">
                <a16:creationId xmlns:a16="http://schemas.microsoft.com/office/drawing/2014/main" id="{F6A40F46-4888-ED33-A7A9-CE172E5C8BD5}"/>
              </a:ext>
            </a:extLst>
          </p:cNvPr>
          <p:cNvSpPr txBox="1"/>
          <p:nvPr/>
        </p:nvSpPr>
        <p:spPr>
          <a:xfrm>
            <a:off x="1371600" y="1804657"/>
            <a:ext cx="9448800" cy="4801314"/>
          </a:xfrm>
          <a:prstGeom prst="rect">
            <a:avLst/>
          </a:prstGeom>
          <a:noFill/>
        </p:spPr>
        <p:txBody>
          <a:bodyPr wrap="square" rtlCol="0">
            <a:spAutoFit/>
          </a:bodyPr>
          <a:lstStyle/>
          <a:p>
            <a:r>
              <a:rPr lang="vi-VN" sz="3200" b="1" i="0">
                <a:solidFill>
                  <a:srgbClr val="008000"/>
                </a:solidFill>
                <a:effectLst/>
                <a:latin typeface="Times New Roman" panose="02020603050405020304" pitchFamily="18" charset="0"/>
                <a:cs typeface="Times New Roman" panose="02020603050405020304" pitchFamily="18" charset="0"/>
              </a:rPr>
              <a:t>Lời giải:</a:t>
            </a:r>
            <a:endParaRPr lang="vi-VN" sz="3200" b="0" i="0">
              <a:solidFill>
                <a:srgbClr val="000000"/>
              </a:solidFill>
              <a:effectLst/>
              <a:latin typeface="Times New Roman" panose="02020603050405020304" pitchFamily="18" charset="0"/>
              <a:cs typeface="Times New Roman" panose="02020603050405020304" pitchFamily="18" charset="0"/>
            </a:endParaRPr>
          </a:p>
          <a:p>
            <a:pPr algn="just"/>
            <a:r>
              <a:rPr lang="vi-VN" sz="3200" b="0" i="0">
                <a:solidFill>
                  <a:srgbClr val="000000"/>
                </a:solidFill>
                <a:effectLst/>
                <a:latin typeface="Times New Roman" panose="02020603050405020304" pitchFamily="18" charset="0"/>
                <a:cs typeface="Times New Roman" panose="02020603050405020304" pitchFamily="18" charset="0"/>
              </a:rPr>
              <a:t>	a) 2</a:t>
            </a:r>
            <a:r>
              <a:rPr lang="vi-VN" sz="3200" b="0" i="0" baseline="30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.5 và 2. 3. 5</a:t>
            </a:r>
          </a:p>
          <a:p>
            <a:pPr algn="just"/>
            <a:r>
              <a:rPr lang="vi-VN" sz="3200" b="0" i="0">
                <a:solidFill>
                  <a:srgbClr val="000000"/>
                </a:solidFill>
                <a:effectLst/>
                <a:latin typeface="Times New Roman" panose="02020603050405020304" pitchFamily="18" charset="0"/>
                <a:cs typeface="Times New Roman" panose="02020603050405020304" pitchFamily="18" charset="0"/>
              </a:rPr>
              <a:t>Ta thấy 2 và 5 là thừa số nguyên tố chung. </a:t>
            </a:r>
          </a:p>
          <a:p>
            <a:pPr algn="just"/>
            <a:r>
              <a:rPr lang="vi-VN" sz="3200" b="0" i="0">
                <a:solidFill>
                  <a:srgbClr val="000000"/>
                </a:solidFill>
                <a:effectLst/>
                <a:latin typeface="Times New Roman" panose="02020603050405020304" pitchFamily="18" charset="0"/>
                <a:cs typeface="Times New Roman" panose="02020603050405020304" pitchFamily="18" charset="0"/>
              </a:rPr>
              <a:t>Số mũ nhỏ nhất của 2 là 1 và số mũ nhỏ nhất của 5 là 1 </a:t>
            </a:r>
          </a:p>
          <a:p>
            <a:pPr algn="just"/>
            <a:r>
              <a:rPr lang="vi-VN" sz="3200" b="0" i="0">
                <a:solidFill>
                  <a:srgbClr val="000000"/>
                </a:solidFill>
                <a:effectLst/>
                <a:latin typeface="Times New Roman" panose="02020603050405020304" pitchFamily="18" charset="0"/>
                <a:cs typeface="Times New Roman" panose="02020603050405020304" pitchFamily="18" charset="0"/>
              </a:rPr>
              <a:t>Nên ƯCLN cần tìm là 2.5 = 10.</a:t>
            </a:r>
          </a:p>
          <a:p>
            <a:pPr algn="just"/>
            <a:r>
              <a:rPr lang="vi-VN" sz="3200" b="0" i="0">
                <a:solidFill>
                  <a:srgbClr val="000000"/>
                </a:solidFill>
                <a:effectLst/>
                <a:latin typeface="Times New Roman" panose="02020603050405020304" pitchFamily="18" charset="0"/>
                <a:cs typeface="Times New Roman" panose="02020603050405020304" pitchFamily="18" charset="0"/>
              </a:rPr>
              <a:t>	b) 2</a:t>
            </a:r>
            <a:r>
              <a:rPr lang="vi-VN" sz="3200" b="0" i="0" baseline="30000">
                <a:solidFill>
                  <a:srgbClr val="000000"/>
                </a:solidFill>
                <a:effectLst/>
                <a:latin typeface="Times New Roman" panose="02020603050405020304" pitchFamily="18" charset="0"/>
                <a:cs typeface="Times New Roman" panose="02020603050405020304" pitchFamily="18" charset="0"/>
              </a:rPr>
              <a:t>4</a:t>
            </a:r>
            <a:r>
              <a:rPr lang="vi-VN" sz="3200" b="0" i="0">
                <a:solidFill>
                  <a:srgbClr val="000000"/>
                </a:solidFill>
                <a:effectLst/>
                <a:latin typeface="Times New Roman" panose="02020603050405020304" pitchFamily="18" charset="0"/>
                <a:cs typeface="Times New Roman" panose="02020603050405020304" pitchFamily="18" charset="0"/>
              </a:rPr>
              <a:t>.3; 2</a:t>
            </a:r>
            <a:r>
              <a:rPr lang="vi-VN" sz="3200" b="0" i="0" baseline="30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.3</a:t>
            </a:r>
            <a:r>
              <a:rPr lang="vi-VN" sz="3200" b="0" i="0" baseline="30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.5  và 2</a:t>
            </a:r>
            <a:r>
              <a:rPr lang="vi-VN" sz="3200" b="0" i="0" baseline="30000">
                <a:solidFill>
                  <a:srgbClr val="000000"/>
                </a:solidFill>
                <a:effectLst/>
                <a:latin typeface="Times New Roman" panose="02020603050405020304" pitchFamily="18" charset="0"/>
                <a:cs typeface="Times New Roman" panose="02020603050405020304" pitchFamily="18" charset="0"/>
              </a:rPr>
              <a:t>4</a:t>
            </a:r>
            <a:r>
              <a:rPr lang="vi-VN" sz="3200" b="0" i="0">
                <a:solidFill>
                  <a:srgbClr val="000000"/>
                </a:solidFill>
                <a:effectLst/>
                <a:latin typeface="Times New Roman" panose="02020603050405020304" pitchFamily="18" charset="0"/>
                <a:cs typeface="Times New Roman" panose="02020603050405020304" pitchFamily="18" charset="0"/>
              </a:rPr>
              <a:t>.11</a:t>
            </a:r>
          </a:p>
          <a:p>
            <a:pPr algn="just"/>
            <a:r>
              <a:rPr lang="vi-VN" sz="3200" b="0" i="0">
                <a:solidFill>
                  <a:srgbClr val="000000"/>
                </a:solidFill>
                <a:effectLst/>
                <a:latin typeface="Times New Roman" panose="02020603050405020304" pitchFamily="18" charset="0"/>
                <a:cs typeface="Times New Roman" panose="02020603050405020304" pitchFamily="18" charset="0"/>
              </a:rPr>
              <a:t>Ta thấy 2 là thừa số nguyên tố chung. </a:t>
            </a:r>
          </a:p>
          <a:p>
            <a:pPr algn="just"/>
            <a:r>
              <a:rPr lang="vi-VN" sz="3200" b="0" i="0">
                <a:solidFill>
                  <a:srgbClr val="000000"/>
                </a:solidFill>
                <a:effectLst/>
                <a:latin typeface="Times New Roman" panose="02020603050405020304" pitchFamily="18" charset="0"/>
                <a:cs typeface="Times New Roman" panose="02020603050405020304" pitchFamily="18" charset="0"/>
              </a:rPr>
              <a:t>Số mũ nhỏ nhất của 2 là 2</a:t>
            </a:r>
          </a:p>
          <a:p>
            <a:pPr algn="just"/>
            <a:r>
              <a:rPr lang="vi-VN" sz="3200" b="0" i="0">
                <a:solidFill>
                  <a:srgbClr val="000000"/>
                </a:solidFill>
                <a:effectLst/>
                <a:latin typeface="Times New Roman" panose="02020603050405020304" pitchFamily="18" charset="0"/>
                <a:cs typeface="Times New Roman" panose="02020603050405020304" pitchFamily="18" charset="0"/>
              </a:rPr>
              <a:t>Nên ƯCLN cần tìm là 2</a:t>
            </a:r>
            <a:r>
              <a:rPr lang="vi-VN" sz="3200" b="0" i="0" baseline="30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 = 4</a:t>
            </a:r>
          </a:p>
          <a:p>
            <a:endParaRPr lang="vi-VN"/>
          </a:p>
        </p:txBody>
      </p:sp>
    </p:spTree>
    <p:extLst>
      <p:ext uri="{BB962C8B-B14F-4D97-AF65-F5344CB8AC3E}">
        <p14:creationId xmlns:p14="http://schemas.microsoft.com/office/powerpoint/2010/main" val="1899204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60+ Hình Nền Powerpoint Cảm ơn Cuối Slide Kết Thúc Bài Thuyết Trình"/>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99+ Hình nền Slide chuyên nghiệp"/>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3" name="TextBox 2"/>
          <p:cNvSpPr txBox="1"/>
          <p:nvPr/>
        </p:nvSpPr>
        <p:spPr>
          <a:xfrm>
            <a:off x="1828800" y="1447800"/>
            <a:ext cx="8305800" cy="3416320"/>
          </a:xfrm>
          <a:prstGeom prst="rect">
            <a:avLst/>
          </a:prstGeom>
          <a:noFill/>
        </p:spPr>
        <p:txBody>
          <a:bodyPr wrap="square" rtlCol="0">
            <a:spAutoFit/>
          </a:bodyPr>
          <a:lstStyle/>
          <a:p>
            <a:pPr algn="ctr"/>
            <a:r>
              <a:rPr lang="en-US" sz="5400">
                <a:solidFill>
                  <a:srgbClr val="FF0000"/>
                </a:solidFill>
                <a:latin typeface="Times New Roman" pitchFamily="18" charset="0"/>
                <a:cs typeface="Times New Roman" pitchFamily="18" charset="0"/>
              </a:rPr>
              <a:t>TIẾT 20 - BÀI 11</a:t>
            </a:r>
            <a:endParaRPr lang="en-US" sz="5400" dirty="0">
              <a:solidFill>
                <a:srgbClr val="FF0000"/>
              </a:solidFill>
              <a:latin typeface="Times New Roman" pitchFamily="18" charset="0"/>
              <a:cs typeface="Times New Roman" pitchFamily="18" charset="0"/>
            </a:endParaRPr>
          </a:p>
          <a:p>
            <a:pPr algn="ctr"/>
            <a:r>
              <a:rPr lang="en-US" sz="5400" b="1">
                <a:solidFill>
                  <a:srgbClr val="00B050"/>
                </a:solidFill>
                <a:latin typeface="Times New Roman" pitchFamily="18" charset="0"/>
                <a:cs typeface="Times New Roman" pitchFamily="18" charset="0"/>
              </a:rPr>
              <a:t>ƯỚC CHUNG. </a:t>
            </a:r>
            <a:endParaRPr lang="en-US" sz="5400" b="1" dirty="0">
              <a:solidFill>
                <a:srgbClr val="00B050"/>
              </a:solidFill>
              <a:latin typeface="Times New Roman" pitchFamily="18" charset="0"/>
              <a:cs typeface="Times New Roman" pitchFamily="18" charset="0"/>
            </a:endParaRPr>
          </a:p>
          <a:p>
            <a:pPr algn="ctr"/>
            <a:r>
              <a:rPr lang="en-US" sz="5400" b="1" dirty="0">
                <a:solidFill>
                  <a:srgbClr val="7030A0"/>
                </a:solidFill>
                <a:latin typeface="Times New Roman" pitchFamily="18" charset="0"/>
                <a:cs typeface="Times New Roman" pitchFamily="18" charset="0"/>
              </a:rPr>
              <a:t>ƯỚC CHUNG LỚN NHẤT</a:t>
            </a:r>
          </a:p>
          <a:p>
            <a:pPr algn="ctr"/>
            <a:r>
              <a:rPr lang="en-US" sz="5400" dirty="0">
                <a:solidFill>
                  <a:schemeClr val="accent4">
                    <a:lumMod val="50000"/>
                  </a:schemeClr>
                </a:solidFill>
                <a:latin typeface="Times New Roman" pitchFamily="18" charset="0"/>
                <a:cs typeface="Times New Roman" pitchFamily="18" charset="0"/>
              </a:rPr>
              <a:t>( </a:t>
            </a:r>
            <a:r>
              <a:rPr lang="en-US" sz="5400" dirty="0" err="1">
                <a:solidFill>
                  <a:schemeClr val="accent4">
                    <a:lumMod val="50000"/>
                  </a:schemeClr>
                </a:solidFill>
                <a:latin typeface="Times New Roman" pitchFamily="18" charset="0"/>
                <a:cs typeface="Times New Roman" pitchFamily="18" charset="0"/>
              </a:rPr>
              <a:t>Tiết</a:t>
            </a:r>
            <a:r>
              <a:rPr lang="en-US" sz="5400" dirty="0">
                <a:solidFill>
                  <a:schemeClr val="accent4">
                    <a:lumMod val="50000"/>
                  </a:schemeClr>
                </a:solidFill>
                <a:latin typeface="Times New Roman" pitchFamily="18" charset="0"/>
                <a:cs typeface="Times New Roman" pitchFamily="18" charset="0"/>
              </a:rPr>
              <a:t> 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3857169" y="128283"/>
            <a:ext cx="3794534" cy="1166319"/>
            <a:chOff x="4666337" y="192422"/>
            <a:chExt cx="7589067" cy="1749479"/>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66337" y="192422"/>
              <a:ext cx="7514639" cy="1749479"/>
            </a:xfrm>
            <a:prstGeom prst="rect">
              <a:avLst/>
            </a:prstGeom>
          </p:spPr>
        </p:pic>
        <p:sp>
          <p:nvSpPr>
            <p:cNvPr id="4" name="TextBox 4"/>
            <p:cNvSpPr txBox="1"/>
            <p:nvPr/>
          </p:nvSpPr>
          <p:spPr>
            <a:xfrm>
              <a:off x="4666337" y="459350"/>
              <a:ext cx="7589067" cy="854754"/>
            </a:xfrm>
            <a:prstGeom prst="rect">
              <a:avLst/>
            </a:prstGeom>
          </p:spPr>
          <p:txBody>
            <a:bodyPr lIns="0" tIns="0" rIns="0" bIns="0" rtlCol="0" anchor="t">
              <a:spAutoFit/>
            </a:bodyPr>
            <a:lstStyle/>
            <a:p>
              <a:pPr algn="ctr" defTabSz="512064">
                <a:lnSpc>
                  <a:spcPts val="4838"/>
                </a:lnSpc>
                <a:defRPr/>
              </a:pPr>
              <a:r>
                <a:rPr lang="en-US" sz="3600" b="1" dirty="0" err="1">
                  <a:solidFill>
                    <a:srgbClr val="000000"/>
                  </a:solidFill>
                  <a:latin typeface="Times New Roman" pitchFamily="18" charset="0"/>
                  <a:cs typeface="Times New Roman" pitchFamily="18" charset="0"/>
                </a:rPr>
                <a:t>Luyện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2</a:t>
              </a:r>
            </a:p>
          </p:txBody>
        </p:sp>
      </p:grpSp>
      <p:grpSp>
        <p:nvGrpSpPr>
          <p:cNvPr id="5" name="Group 5"/>
          <p:cNvGrpSpPr/>
          <p:nvPr/>
        </p:nvGrpSpPr>
        <p:grpSpPr>
          <a:xfrm>
            <a:off x="2173692" y="1294601"/>
            <a:ext cx="7465609" cy="815852"/>
            <a:chOff x="-3195" y="242459"/>
            <a:chExt cx="8047623" cy="5748858"/>
          </a:xfrm>
        </p:grpSpPr>
        <p:sp>
          <p:nvSpPr>
            <p:cNvPr id="6" name="Freeform 6"/>
            <p:cNvSpPr/>
            <p:nvPr/>
          </p:nvSpPr>
          <p:spPr>
            <a:xfrm>
              <a:off x="-3195" y="242459"/>
              <a:ext cx="8047623" cy="5748858"/>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defTabSz="512064">
                <a:defRPr/>
              </a:pPr>
              <a:endParaRPr lang="vi-VN" sz="1000" dirty="0">
                <a:solidFill>
                  <a:prstClr val="black"/>
                </a:solidFill>
                <a:latin typeface="Arial" panose="020B0604020202020204" pitchFamily="34" charset="0"/>
              </a:endParaRPr>
            </a:p>
          </p:txBody>
        </p:sp>
      </p:grpSp>
      <p:grpSp>
        <p:nvGrpSpPr>
          <p:cNvPr id="7" name="Group 7"/>
          <p:cNvGrpSpPr/>
          <p:nvPr/>
        </p:nvGrpSpPr>
        <p:grpSpPr>
          <a:xfrm>
            <a:off x="4038601" y="2334187"/>
            <a:ext cx="3000847" cy="666087"/>
            <a:chOff x="-4046813" y="-7495282"/>
            <a:chExt cx="14031500" cy="4886813"/>
          </a:xfrm>
          <a:solidFill>
            <a:schemeClr val="bg1"/>
          </a:solidFill>
        </p:grpSpPr>
        <p:sp>
          <p:nvSpPr>
            <p:cNvPr id="8" name="Freeform 8"/>
            <p:cNvSpPr/>
            <p:nvPr/>
          </p:nvSpPr>
          <p:spPr>
            <a:xfrm>
              <a:off x="-4046813" y="-7495282"/>
              <a:ext cx="14031500"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algn="ctr"/>
              <a:r>
                <a:rPr lang="en-US" sz="3600" dirty="0">
                  <a:latin typeface="Times New Roman" pitchFamily="18" charset="0"/>
                  <a:cs typeface="Times New Roman" pitchFamily="18" charset="0"/>
                </a:rPr>
                <a:t>36</a:t>
              </a:r>
              <a:r>
                <a:rPr lang="vi-VN" sz="3600" dirty="0">
                  <a:latin typeface="Times New Roman" pitchFamily="18" charset="0"/>
                  <a:cs typeface="Times New Roman" pitchFamily="18" charset="0"/>
                </a:rPr>
                <a:t> = </a:t>
              </a:r>
              <a:r>
                <a:rPr lang="en-US" sz="3600">
                  <a:latin typeface="Times New Roman" pitchFamily="18" charset="0"/>
                  <a:cs typeface="Times New Roman" pitchFamily="18" charset="0"/>
                </a:rPr>
                <a:t>2</a:t>
              </a:r>
              <a:r>
                <a:rPr lang="en-US" sz="3600" baseline="30000">
                  <a:latin typeface="Times New Roman" pitchFamily="18" charset="0"/>
                  <a:cs typeface="Times New Roman" pitchFamily="18" charset="0"/>
                </a:rPr>
                <a:t>2</a:t>
              </a:r>
              <a:r>
                <a:rPr lang="en-US" sz="3600">
                  <a:latin typeface="Times New Roman" pitchFamily="18" charset="0"/>
                  <a:cs typeface="Times New Roman" pitchFamily="18" charset="0"/>
                </a:rPr>
                <a:t>.</a:t>
              </a:r>
              <a:r>
                <a:rPr lang="vi-VN" sz="3600">
                  <a:latin typeface="Times New Roman" pitchFamily="18" charset="0"/>
                  <a:cs typeface="Times New Roman" pitchFamily="18" charset="0"/>
                </a:rPr>
                <a:t>3</a:t>
              </a:r>
              <a:r>
                <a:rPr lang="vi-VN" sz="3600" baseline="30000">
                  <a:latin typeface="Times New Roman" pitchFamily="18" charset="0"/>
                  <a:cs typeface="Times New Roman" pitchFamily="18" charset="0"/>
                </a:rPr>
                <a:t>2</a:t>
              </a:r>
              <a:r>
                <a:rPr lang="en-US" sz="360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grpSp>
      <p:sp>
        <p:nvSpPr>
          <p:cNvPr id="10" name="TextBox 10"/>
          <p:cNvSpPr txBox="1"/>
          <p:nvPr/>
        </p:nvSpPr>
        <p:spPr>
          <a:xfrm>
            <a:off x="2302139" y="1560312"/>
            <a:ext cx="7558540" cy="394275"/>
          </a:xfrm>
          <a:prstGeom prst="rect">
            <a:avLst/>
          </a:prstGeom>
        </p:spPr>
        <p:txBody>
          <a:bodyPr wrap="square" lIns="0" tIns="0" rIns="0" bIns="0" rtlCol="0" anchor="t">
            <a:spAutoFit/>
          </a:bodyPr>
          <a:lstStyle/>
          <a:p>
            <a:pPr algn="ctr" defTabSz="512064">
              <a:lnSpc>
                <a:spcPct val="130000"/>
              </a:lnSpc>
              <a:spcBef>
                <a:spcPct val="0"/>
              </a:spcBef>
              <a:defRPr/>
            </a:pPr>
            <a:endParaRPr lang="en-US" sz="2200" dirty="0">
              <a:solidFill>
                <a:srgbClr val="272626"/>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2317294">
            <a:off x="1555499" y="202629"/>
            <a:ext cx="1174212" cy="512383"/>
          </a:xfrm>
          <a:prstGeom prst="rect">
            <a:avLst/>
          </a:prstGeom>
        </p:spPr>
      </p:pic>
      <p:sp>
        <p:nvSpPr>
          <p:cNvPr id="20" name="TextBox 19"/>
          <p:cNvSpPr txBox="1"/>
          <p:nvPr/>
        </p:nvSpPr>
        <p:spPr>
          <a:xfrm>
            <a:off x="4311969" y="1412916"/>
            <a:ext cx="4631053" cy="605704"/>
          </a:xfrm>
          <a:prstGeom prst="rect">
            <a:avLst/>
          </a:prstGeom>
          <a:noFill/>
        </p:spPr>
        <p:txBody>
          <a:bodyPr wrap="square" lIns="51206" tIns="25603" rIns="51206" bIns="25603" rtlCol="0">
            <a:spAutoFit/>
          </a:bodyPr>
          <a:lstStyle/>
          <a:p>
            <a:pPr algn="just" defTabSz="512064">
              <a:defRPr/>
            </a:pPr>
            <a:r>
              <a:rPr lang="en-US" sz="3600" dirty="0" err="1">
                <a:solidFill>
                  <a:prstClr val="black"/>
                </a:solidFill>
                <a:latin typeface="Times New Roman" pitchFamily="18" charset="0"/>
                <a:cs typeface="Times New Roman" pitchFamily="18" charset="0"/>
              </a:rPr>
              <a:t>Tìm</a:t>
            </a:r>
            <a:r>
              <a:rPr lang="en-US" sz="3600" dirty="0">
                <a:solidFill>
                  <a:prstClr val="black"/>
                </a:solidFill>
                <a:latin typeface="Times New Roman" pitchFamily="18" charset="0"/>
                <a:cs typeface="Times New Roman" pitchFamily="18" charset="0"/>
              </a:rPr>
              <a:t> ƯCLN (36, 84)</a:t>
            </a:r>
            <a:endParaRPr lang="vi-VN" sz="3600" dirty="0">
              <a:solidFill>
                <a:prstClr val="black"/>
              </a:solidFill>
              <a:latin typeface="Times New Roman" pitchFamily="18" charset="0"/>
              <a:cs typeface="Times New Roman" pitchFamily="18" charset="0"/>
            </a:endParaRPr>
          </a:p>
        </p:txBody>
      </p:sp>
      <p:grpSp>
        <p:nvGrpSpPr>
          <p:cNvPr id="22" name="Group 7"/>
          <p:cNvGrpSpPr/>
          <p:nvPr/>
        </p:nvGrpSpPr>
        <p:grpSpPr>
          <a:xfrm>
            <a:off x="4368346" y="3012968"/>
            <a:ext cx="2772180" cy="670309"/>
            <a:chOff x="-2297489" y="-10600069"/>
            <a:chExt cx="10257332" cy="4886813"/>
          </a:xfrm>
          <a:solidFill>
            <a:schemeClr val="bg1"/>
          </a:solidFill>
        </p:grpSpPr>
        <p:sp>
          <p:nvSpPr>
            <p:cNvPr id="23" name="Freeform 8"/>
            <p:cNvSpPr/>
            <p:nvPr/>
          </p:nvSpPr>
          <p:spPr>
            <a:xfrm>
              <a:off x="-2297489" y="-10600069"/>
              <a:ext cx="10257332"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algn="ctr"/>
              <a:r>
                <a:rPr lang="en-US" sz="3600" dirty="0">
                  <a:latin typeface="Times New Roman" pitchFamily="18" charset="0"/>
                  <a:cs typeface="Times New Roman" pitchFamily="18" charset="0"/>
                </a:rPr>
                <a:t>84</a:t>
              </a:r>
              <a:r>
                <a:rPr lang="vi-VN" sz="3600" dirty="0">
                  <a:latin typeface="Times New Roman" pitchFamily="18" charset="0"/>
                  <a:cs typeface="Times New Roman" pitchFamily="18" charset="0"/>
                </a:rPr>
                <a:t> = 2</a:t>
              </a:r>
              <a:r>
                <a:rPr lang="en-US" sz="3600" baseline="30000" dirty="0">
                  <a:latin typeface="Times New Roman" pitchFamily="18" charset="0"/>
                  <a:cs typeface="Times New Roman" pitchFamily="18" charset="0"/>
                </a:rPr>
                <a:t>2</a:t>
              </a:r>
              <a:r>
                <a:rPr lang="vi-VN" sz="3600" dirty="0">
                  <a:latin typeface="Times New Roman" pitchFamily="18" charset="0"/>
                  <a:cs typeface="Times New Roman" pitchFamily="18" charset="0"/>
                </a:rPr>
                <a:t>. 3</a:t>
              </a:r>
              <a:r>
                <a:rPr lang="en-US" sz="3600" dirty="0">
                  <a:latin typeface="Times New Roman" pitchFamily="18" charset="0"/>
                  <a:cs typeface="Times New Roman" pitchFamily="18" charset="0"/>
                </a:rPr>
                <a:t> . 7</a:t>
              </a:r>
            </a:p>
          </p:txBody>
        </p:sp>
      </p:grpSp>
      <p:grpSp>
        <p:nvGrpSpPr>
          <p:cNvPr id="26" name="Group 7"/>
          <p:cNvGrpSpPr/>
          <p:nvPr/>
        </p:nvGrpSpPr>
        <p:grpSpPr>
          <a:xfrm>
            <a:off x="3273092" y="3810001"/>
            <a:ext cx="6480509" cy="820881"/>
            <a:chOff x="-1608034" y="-12086564"/>
            <a:chExt cx="11834975" cy="4886813"/>
          </a:xfrm>
          <a:solidFill>
            <a:schemeClr val="bg1"/>
          </a:solidFill>
        </p:grpSpPr>
        <p:sp>
          <p:nvSpPr>
            <p:cNvPr id="27" name="Freeform 8"/>
            <p:cNvSpPr/>
            <p:nvPr/>
          </p:nvSpPr>
          <p:spPr>
            <a:xfrm>
              <a:off x="-1608034" y="-12086564"/>
              <a:ext cx="11834975" cy="4886813"/>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grpFill/>
          </p:spPr>
          <p:txBody>
            <a:bodyPr/>
            <a:lstStyle/>
            <a:p>
              <a:pPr algn="ctr"/>
              <a:r>
                <a:rPr lang="vi-VN" sz="3600">
                  <a:latin typeface="Times New Roman" pitchFamily="18" charset="0"/>
                  <a:cs typeface="Times New Roman" pitchFamily="18" charset="0"/>
                </a:rPr>
                <a:t>ƯCLN </a:t>
              </a:r>
              <a:r>
                <a:rPr lang="vi-VN" sz="3600" dirty="0">
                  <a:latin typeface="Times New Roman" pitchFamily="18" charset="0"/>
                  <a:cs typeface="Times New Roman" pitchFamily="18" charset="0"/>
                </a:rPr>
                <a:t>(</a:t>
              </a:r>
              <a:r>
                <a:rPr lang="en-US" sz="3600" dirty="0">
                  <a:latin typeface="Times New Roman" pitchFamily="18" charset="0"/>
                  <a:cs typeface="Times New Roman" pitchFamily="18" charset="0"/>
                </a:rPr>
                <a:t>36,</a:t>
              </a:r>
              <a:r>
                <a:rPr lang="vi-VN" sz="3600" dirty="0">
                  <a:latin typeface="Times New Roman" pitchFamily="18" charset="0"/>
                  <a:cs typeface="Times New Roman" pitchFamily="18" charset="0"/>
                </a:rPr>
                <a:t> </a:t>
              </a:r>
              <a:r>
                <a:rPr lang="en-US" sz="3600" dirty="0">
                  <a:latin typeface="Times New Roman" pitchFamily="18" charset="0"/>
                  <a:cs typeface="Times New Roman" pitchFamily="18" charset="0"/>
                </a:rPr>
                <a:t>84</a:t>
              </a:r>
              <a:r>
                <a:rPr lang="vi-VN" sz="3600" dirty="0">
                  <a:latin typeface="Times New Roman" pitchFamily="18" charset="0"/>
                  <a:cs typeface="Times New Roman" pitchFamily="18" charset="0"/>
                </a:rPr>
                <a:t>) = </a:t>
              </a:r>
              <a:r>
                <a:rPr lang="en-US" sz="3600" dirty="0">
                  <a:latin typeface="Times New Roman" pitchFamily="18" charset="0"/>
                  <a:cs typeface="Times New Roman" pitchFamily="18" charset="0"/>
                </a:rPr>
                <a:t>2</a:t>
              </a:r>
              <a:r>
                <a:rPr lang="vi-VN" sz="3600" baseline="30000" dirty="0">
                  <a:latin typeface="Times New Roman" pitchFamily="18" charset="0"/>
                  <a:cs typeface="Times New Roman" pitchFamily="18" charset="0"/>
                </a:rPr>
                <a:t>2</a:t>
              </a:r>
              <a:r>
                <a:rPr lang="en-US" sz="3600" dirty="0">
                  <a:latin typeface="Times New Roman" pitchFamily="18" charset="0"/>
                  <a:cs typeface="Times New Roman" pitchFamily="18" charset="0"/>
                </a:rPr>
                <a:t>. 3 </a:t>
              </a:r>
              <a:r>
                <a:rPr lang="vi-VN" sz="3600" dirty="0">
                  <a:latin typeface="Times New Roman" pitchFamily="18" charset="0"/>
                  <a:cs typeface="Times New Roman" pitchFamily="18" charset="0"/>
                </a:rPr>
                <a:t>= 1</a:t>
              </a:r>
              <a:r>
                <a:rPr lang="en-US" sz="3600" dirty="0">
                  <a:latin typeface="Times New Roman" pitchFamily="18" charset="0"/>
                  <a:cs typeface="Times New Roman" pitchFamily="18" charset="0"/>
                </a:rPr>
                <a:t>2</a:t>
              </a:r>
            </a:p>
          </p:txBody>
        </p:sp>
      </p:grpSp>
    </p:spTree>
    <p:extLst>
      <p:ext uri="{BB962C8B-B14F-4D97-AF65-F5344CB8AC3E}">
        <p14:creationId xmlns:p14="http://schemas.microsoft.com/office/powerpoint/2010/main" val="375871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582897"/>
            <a:ext cx="10668000" cy="2639631"/>
            <a:chOff x="-1396131" y="-723355"/>
            <a:chExt cx="19900991" cy="9595995"/>
          </a:xfrm>
        </p:grpSpPr>
        <p:sp>
          <p:nvSpPr>
            <p:cNvPr id="3" name="Freeform 3"/>
            <p:cNvSpPr/>
            <p:nvPr/>
          </p:nvSpPr>
          <p:spPr>
            <a:xfrm>
              <a:off x="-1396131" y="-723355"/>
              <a:ext cx="19900991" cy="9595995"/>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noFill/>
          </p:spPr>
          <p:txBody>
            <a:bodyPr/>
            <a:lstStyle/>
            <a:p>
              <a:pPr algn="just" defTabSz="512064">
                <a:defRPr/>
              </a:pPr>
              <a:r>
                <a:rPr lang="en-US" sz="3200" dirty="0" err="1">
                  <a:solidFill>
                    <a:prstClr val="black"/>
                  </a:solidFill>
                  <a:latin typeface="Times New Roman" pitchFamily="18" charset="0"/>
                  <a:cs typeface="Times New Roman" pitchFamily="18" charset="0"/>
                </a:rPr>
                <a:t>Một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bộ</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I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24 </a:t>
              </a:r>
              <a:r>
                <a:rPr lang="en-US" sz="3200" dirty="0" err="1">
                  <a:solidFill>
                    <a:prstClr val="black"/>
                  </a:solidFill>
                  <a:latin typeface="Times New Roman" pitchFamily="18" charset="0"/>
                  <a:cs typeface="Times New Roman" pitchFamily="18" charset="0"/>
                </a:rPr>
                <a:t>chiến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II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28 </a:t>
              </a:r>
              <a:r>
                <a:rPr lang="en-US" sz="3200" dirty="0" err="1">
                  <a:solidFill>
                    <a:prstClr val="black"/>
                  </a:solidFill>
                  <a:latin typeface="Times New Roman" pitchFamily="18" charset="0"/>
                  <a:cs typeface="Times New Roman" pitchFamily="18" charset="0"/>
                </a:rPr>
                <a:t>chiến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III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36 </a:t>
              </a:r>
              <a:r>
                <a:rPr lang="en-US" sz="3200" dirty="0" err="1">
                  <a:solidFill>
                    <a:prstClr val="black"/>
                  </a:solidFill>
                  <a:latin typeface="Times New Roman" pitchFamily="18" charset="0"/>
                  <a:cs typeface="Times New Roman" pitchFamily="18" charset="0"/>
                </a:rPr>
                <a:t>chiến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cuộ</a:t>
              </a:r>
              <a:r>
                <a:rPr lang="en-US" sz="3200" dirty="0">
                  <a:solidFill>
                    <a:prstClr val="black"/>
                  </a:solidFill>
                  <a:latin typeface="Times New Roman" pitchFamily="18" charset="0"/>
                  <a:cs typeface="Times New Roman" pitchFamily="18" charset="0"/>
                </a:rPr>
                <a:t>c </a:t>
              </a:r>
              <a:r>
                <a:rPr lang="en-US" sz="3200" dirty="0" err="1">
                  <a:solidFill>
                    <a:prstClr val="black"/>
                  </a:solidFill>
                  <a:latin typeface="Times New Roman" pitchFamily="18" charset="0"/>
                  <a:cs typeface="Times New Roman" pitchFamily="18" charset="0"/>
                </a:rPr>
                <a:t>diễu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cả</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phải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xếp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thành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nhau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chiến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sĩ</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mỗi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trung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bị</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lẻ</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Hỏi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xếp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bao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nhiêu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dọc</a:t>
              </a:r>
              <a:r>
                <a:rPr lang="en-US" sz="3200" dirty="0">
                  <a:solidFill>
                    <a:prstClr val="black"/>
                  </a:solidFill>
                  <a:latin typeface="Times New Roman" pitchFamily="18" charset="0"/>
                  <a:cs typeface="Times New Roman" pitchFamily="18" charset="0"/>
                </a:rPr>
                <a:t>?</a:t>
              </a:r>
              <a:endParaRPr lang="vi-VN" sz="3200" dirty="0">
                <a:solidFill>
                  <a:prstClr val="black"/>
                </a:solidFill>
                <a:latin typeface="Times New Roman" pitchFamily="18" charset="0"/>
                <a:cs typeface="Times New Roman" pitchFamily="18" charset="0"/>
              </a:endParaRPr>
            </a:p>
          </p:txBody>
        </p:sp>
      </p:grpSp>
      <p:sp>
        <p:nvSpPr>
          <p:cNvPr id="6" name="TextBox 6"/>
          <p:cNvSpPr txBox="1"/>
          <p:nvPr/>
        </p:nvSpPr>
        <p:spPr>
          <a:xfrm>
            <a:off x="3491210" y="31279"/>
            <a:ext cx="3535921" cy="569836"/>
          </a:xfrm>
          <a:prstGeom prst="rect">
            <a:avLst/>
          </a:prstGeom>
        </p:spPr>
        <p:txBody>
          <a:bodyPr lIns="0" tIns="0" rIns="0" bIns="0" rtlCol="0" anchor="t">
            <a:spAutoFit/>
          </a:bodyPr>
          <a:lstStyle/>
          <a:p>
            <a:pPr algn="ctr" defTabSz="512064">
              <a:lnSpc>
                <a:spcPts val="4838"/>
              </a:lnSpc>
              <a:defRPr/>
            </a:pPr>
            <a:r>
              <a:rPr lang="en-US" sz="3600" b="1" dirty="0" err="1">
                <a:solidFill>
                  <a:srgbClr val="C00000"/>
                </a:solidFill>
                <a:latin typeface="Times New Roman" pitchFamily="18" charset="0"/>
                <a:cs typeface="Times New Roman" pitchFamily="18" charset="0"/>
              </a:rPr>
              <a:t>Vận</a:t>
            </a:r>
            <a:r>
              <a:rPr lang="en-US" sz="3600" b="1" dirty="0">
                <a:solidFill>
                  <a:srgbClr val="C00000"/>
                </a:solidFill>
                <a:latin typeface="Times New Roman" pitchFamily="18" charset="0"/>
                <a:cs typeface="Times New Roman" pitchFamily="18" charset="0"/>
              </a:rPr>
              <a:t> </a:t>
            </a:r>
            <a:r>
              <a:rPr lang="en-US" sz="3600" b="1" dirty="0" err="1">
                <a:solidFill>
                  <a:srgbClr val="C00000"/>
                </a:solidFill>
                <a:latin typeface="Times New Roman" pitchFamily="18" charset="0"/>
                <a:cs typeface="Times New Roman" pitchFamily="18" charset="0"/>
              </a:rPr>
              <a:t>dụng</a:t>
            </a:r>
            <a:r>
              <a:rPr lang="en-US" sz="3600" b="1" dirty="0">
                <a:solidFill>
                  <a:srgbClr val="C00000"/>
                </a:solidFill>
                <a:latin typeface="Times New Roman" pitchFamily="18" charset="0"/>
                <a:cs typeface="Times New Roman" pitchFamily="18" charset="0"/>
              </a:rPr>
              <a:t> 2</a:t>
            </a:r>
          </a:p>
        </p:txBody>
      </p:sp>
      <p:grpSp>
        <p:nvGrpSpPr>
          <p:cNvPr id="18" name="Group 2"/>
          <p:cNvGrpSpPr/>
          <p:nvPr/>
        </p:nvGrpSpPr>
        <p:grpSpPr>
          <a:xfrm>
            <a:off x="4724400" y="3126133"/>
            <a:ext cx="1069543" cy="600187"/>
            <a:chOff x="5378499" y="-7972771"/>
            <a:chExt cx="2278720" cy="2181892"/>
          </a:xfrm>
          <a:solidFill>
            <a:schemeClr val="accent4">
              <a:lumMod val="20000"/>
              <a:lumOff val="80000"/>
            </a:schemeClr>
          </a:solidFill>
        </p:grpSpPr>
        <p:sp>
          <p:nvSpPr>
            <p:cNvPr id="19" name="Freeform 3"/>
            <p:cNvSpPr/>
            <p:nvPr/>
          </p:nvSpPr>
          <p:spPr>
            <a:xfrm>
              <a:off x="5378499" y="-7972771"/>
              <a:ext cx="2278720" cy="2181892"/>
            </a:xfrm>
            <a:custGeom>
              <a:avLst/>
              <a:gdLst/>
              <a:ahLst/>
              <a:cxnLst/>
              <a:rect l="l" t="t" r="r" b="b"/>
              <a:pathLst>
                <a:path w="8250011" h="5464765">
                  <a:moveTo>
                    <a:pt x="278431" y="16918"/>
                  </a:moveTo>
                  <a:cubicBezTo>
                    <a:pt x="278431" y="16918"/>
                    <a:pt x="604014" y="12258"/>
                    <a:pt x="1016982" y="12454"/>
                  </a:cubicBezTo>
                  <a:cubicBezTo>
                    <a:pt x="6568136" y="12671"/>
                    <a:pt x="7975943" y="0"/>
                    <a:pt x="7975943" y="0"/>
                  </a:cubicBezTo>
                  <a:cubicBezTo>
                    <a:pt x="8043407" y="0"/>
                    <a:pt x="8119344" y="0"/>
                    <a:pt x="8198117" y="85073"/>
                  </a:cubicBezTo>
                  <a:cubicBezTo>
                    <a:pt x="8241095" y="131488"/>
                    <a:pt x="8242163" y="240224"/>
                    <a:pt x="8242568" y="320281"/>
                  </a:cubicBezTo>
                  <a:cubicBezTo>
                    <a:pt x="8242568" y="320281"/>
                    <a:pt x="8240864" y="3898986"/>
                    <a:pt x="8240864" y="4702181"/>
                  </a:cubicBezTo>
                  <a:cubicBezTo>
                    <a:pt x="8240864" y="4916340"/>
                    <a:pt x="8250011" y="5215519"/>
                    <a:pt x="8250011" y="5215519"/>
                  </a:cubicBezTo>
                  <a:cubicBezTo>
                    <a:pt x="8250011" y="5344188"/>
                    <a:pt x="8245842" y="5464765"/>
                    <a:pt x="7993004" y="5456631"/>
                  </a:cubicBezTo>
                  <a:cubicBezTo>
                    <a:pt x="7993004" y="5456631"/>
                    <a:pt x="7616532" y="5436333"/>
                    <a:pt x="6766938" y="5443931"/>
                  </a:cubicBezTo>
                  <a:cubicBezTo>
                    <a:pt x="2079974" y="5452065"/>
                    <a:pt x="304023" y="5464765"/>
                    <a:pt x="304023" y="5464765"/>
                  </a:cubicBezTo>
                  <a:cubicBezTo>
                    <a:pt x="132548" y="5464765"/>
                    <a:pt x="4213" y="5363696"/>
                    <a:pt x="8532" y="5161149"/>
                  </a:cubicBezTo>
                  <a:cubicBezTo>
                    <a:pt x="8532" y="5161149"/>
                    <a:pt x="9630" y="4662608"/>
                    <a:pt x="4815" y="1437739"/>
                  </a:cubicBezTo>
                  <a:cubicBezTo>
                    <a:pt x="0" y="663668"/>
                    <a:pt x="25592" y="330596"/>
                    <a:pt x="25592" y="330596"/>
                  </a:cubicBezTo>
                  <a:cubicBezTo>
                    <a:pt x="27224" y="150571"/>
                    <a:pt x="143504" y="16918"/>
                    <a:pt x="278431" y="16918"/>
                  </a:cubicBezTo>
                  <a:close/>
                </a:path>
              </a:pathLst>
            </a:custGeom>
            <a:solidFill>
              <a:schemeClr val="accent3">
                <a:lumMod val="60000"/>
                <a:lumOff val="40000"/>
              </a:schemeClr>
            </a:solidFill>
          </p:spPr>
          <p:txBody>
            <a:bodyPr/>
            <a:lstStyle/>
            <a:p>
              <a:pPr algn="ctr" defTabSz="512064">
                <a:defRPr/>
              </a:pPr>
              <a:r>
                <a:rPr lang="en-US" sz="3200" b="1" dirty="0" err="1">
                  <a:solidFill>
                    <a:srgbClr val="FF0000"/>
                  </a:solidFill>
                  <a:latin typeface="Times New Roman" pitchFamily="18" charset="0"/>
                  <a:cs typeface="Times New Roman" pitchFamily="18" charset="0"/>
                </a:rPr>
                <a:t>Giải</a:t>
              </a:r>
              <a:r>
                <a:rPr lang="en-US" sz="3200" b="1" dirty="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grpSp>
      <mc:AlternateContent xmlns:mc="http://schemas.openxmlformats.org/markup-compatibility/2006" xmlns:a14="http://schemas.microsoft.com/office/drawing/2010/main">
        <mc:Choice Requires="a14">
          <p:sp>
            <p:nvSpPr>
              <p:cNvPr id="8" name="TextBox 7"/>
              <p:cNvSpPr txBox="1"/>
              <p:nvPr/>
            </p:nvSpPr>
            <p:spPr>
              <a:xfrm>
                <a:off x="1371600" y="3691657"/>
                <a:ext cx="10668000" cy="544149"/>
              </a:xfrm>
              <a:prstGeom prst="rect">
                <a:avLst/>
              </a:prstGeom>
              <a:noFill/>
            </p:spPr>
            <p:txBody>
              <a:bodyPr wrap="square" lIns="51206" tIns="25603" rIns="51206" bIns="25603" rtlCol="0">
                <a:spAutoFit/>
              </a:bodyPr>
              <a:lstStyle/>
              <a:p>
                <a:pPr defTabSz="512064">
                  <a:defRPr/>
                </a:pPr>
                <a:r>
                  <a:rPr lang="en-US" sz="3200" dirty="0" err="1">
                    <a:solidFill>
                      <a:prstClr val="black"/>
                    </a:solidFill>
                    <a:latin typeface="Times New Roman" pitchFamily="18" charset="0"/>
                    <a:cs typeface="Times New Roman" pitchFamily="18" charset="0"/>
                  </a:rPr>
                  <a:t>Gọi</a:t>
                </a:r>
                <a:r>
                  <a:rPr lang="en-US" sz="3200" dirty="0">
                    <a:solidFill>
                      <a:prstClr val="black"/>
                    </a:solidFill>
                    <a:latin typeface="Times New Roman" pitchFamily="18" charset="0"/>
                    <a:cs typeface="Times New Roman" pitchFamily="18" charset="0"/>
                  </a:rPr>
                  <a:t> x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xếp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x </a:t>
                </a:r>
                <a14:m>
                  <m:oMath xmlns:m="http://schemas.openxmlformats.org/officeDocument/2006/math">
                    <m:r>
                      <a:rPr lang="en-US" sz="3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dirty="0">
                    <a:solidFill>
                      <a:prstClr val="black"/>
                    </a:solidFill>
                    <a:latin typeface="Times New Roman" pitchFamily="18" charset="0"/>
                    <a:cs typeface="Times New Roman" pitchFamily="18" charset="0"/>
                  </a:rPr>
                  <a:t> </a:t>
                </a:r>
                <a14:m>
                  <m:oMath xmlns:m="http://schemas.openxmlformats.org/officeDocument/2006/math">
                    <m:r>
                      <a:rPr lang="en-US" sz="3200" i="1" dirty="0">
                        <a:solidFill>
                          <a:prstClr val="black"/>
                        </a:solidFill>
                        <a:latin typeface="Cambria Math" panose="02040503050406030204" pitchFamily="18" charset="0"/>
                        <a:ea typeface="Cambria Math" panose="02040503050406030204" pitchFamily="18" charset="0"/>
                        <a:cs typeface="Arial" panose="020B0604020202020204" pitchFamily="34" charset="0"/>
                      </a:rPr>
                      <m:t>ℕ</m:t>
                    </m:r>
                  </m:oMath>
                </a14:m>
                <a:r>
                  <a:rPr lang="en-US" sz="3200" baseline="30000" dirty="0">
                    <a:solidFill>
                      <a:prstClr val="black"/>
                    </a:solidFill>
                    <a:latin typeface="Times New Roman" pitchFamily="18" charset="0"/>
                    <a:cs typeface="Times New Roman" pitchFamily="18" charset="0"/>
                  </a:rPr>
                  <a:t>*</a:t>
                </a:r>
                <a:r>
                  <a:rPr lang="en-US" sz="3200" dirty="0">
                    <a:solidFill>
                      <a:prstClr val="black"/>
                    </a:solidFill>
                    <a:latin typeface="Times New Roman" pitchFamily="18" charset="0"/>
                    <a:cs typeface="Times New Roman" pitchFamily="18" charset="0"/>
                  </a:rPr>
                  <a:t>, x &gt; 1)</a:t>
                </a:r>
                <a:endParaRPr lang="vi-VN" sz="3200" dirty="0">
                  <a:solidFill>
                    <a:prstClr val="black"/>
                  </a:solidFill>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371600" y="3691657"/>
                <a:ext cx="10668000" cy="544149"/>
              </a:xfrm>
              <a:prstGeom prst="rect">
                <a:avLst/>
              </a:prstGeom>
              <a:blipFill>
                <a:blip r:embed="rId2"/>
                <a:stretch>
                  <a:fillRect l="-1829" t="-20225" r="-571" b="-38202"/>
                </a:stretch>
              </a:blipFill>
            </p:spPr>
            <p:txBody>
              <a:bodyPr/>
              <a:lstStyle/>
              <a:p>
                <a:r>
                  <a:rPr lang="vi-VN">
                    <a:noFill/>
                  </a:rPr>
                  <a:t> </a:t>
                </a:r>
              </a:p>
            </p:txBody>
          </p:sp>
        </mc:Fallback>
      </mc:AlternateContent>
      <p:sp>
        <p:nvSpPr>
          <p:cNvPr id="20" name="TextBox 19"/>
          <p:cNvSpPr txBox="1"/>
          <p:nvPr/>
        </p:nvSpPr>
        <p:spPr>
          <a:xfrm>
            <a:off x="1769362" y="5961094"/>
            <a:ext cx="8679592" cy="628018"/>
          </a:xfrm>
          <a:prstGeom prst="rect">
            <a:avLst/>
          </a:prstGeom>
          <a:noFill/>
        </p:spPr>
        <p:txBody>
          <a:bodyPr wrap="square" lIns="51206" tIns="25603" rIns="51206" bIns="25603" rtlCol="0">
            <a:spAutoFit/>
          </a:bodyPr>
          <a:lstStyle/>
          <a:p>
            <a:pPr algn="just">
              <a:lnSpc>
                <a:spcPct val="130000"/>
              </a:lnSpc>
            </a:pPr>
            <a:r>
              <a:rPr lang="en-US" sz="3200" dirty="0" err="1">
                <a:solidFill>
                  <a:prstClr val="black"/>
                </a:solidFill>
                <a:latin typeface="Times New Roman" panose="02020603050405020304" pitchFamily="18" charset="0"/>
                <a:cs typeface="Times New Roman" pitchFamily="18" charset="0"/>
              </a:rPr>
              <a:t>Vậy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xếp</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được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4 </a:t>
            </a:r>
            <a:r>
              <a:rPr lang="en-US" sz="3200" dirty="0" err="1">
                <a:solidFill>
                  <a:prstClr val="black"/>
                </a:solidFill>
                <a:latin typeface="Times New Roman" pitchFamily="18" charset="0"/>
                <a:cs typeface="Times New Roman" pitchFamily="18" charset="0"/>
              </a:rPr>
              <a:t>hàng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dọc</a:t>
            </a:r>
            <a:r>
              <a:rPr lang="en-US" sz="3200" dirty="0">
                <a:solidFill>
                  <a:prstClr val="black"/>
                </a:solidFill>
                <a:latin typeface="Times New Roman" pitchFamily="18" charset="0"/>
                <a:cs typeface="Times New Roman" pitchFamily="18" charset="0"/>
              </a:rPr>
              <a:t>.</a:t>
            </a:r>
          </a:p>
        </p:txBody>
      </p:sp>
      <mc:AlternateContent xmlns:mc="http://schemas.openxmlformats.org/markup-compatibility/2006" xmlns:a14="http://schemas.microsoft.com/office/drawing/2010/main">
        <mc:Choice Requires="a14">
          <p:sp>
            <p:nvSpPr>
              <p:cNvPr id="7" name="Rectangle 6"/>
              <p:cNvSpPr/>
              <p:nvPr/>
            </p:nvSpPr>
            <p:spPr>
              <a:xfrm>
                <a:off x="1971008" y="4125445"/>
                <a:ext cx="5238935" cy="668645"/>
              </a:xfrm>
              <a:prstGeom prst="rect">
                <a:avLst/>
              </a:prstGeom>
            </p:spPr>
            <p:txBody>
              <a:bodyPr wrap="none">
                <a:spAutoFit/>
              </a:bodyPr>
              <a:lstStyle/>
              <a:p>
                <a:pPr algn="just" defTabSz="512064">
                  <a:lnSpc>
                    <a:spcPct val="130000"/>
                  </a:lnSpc>
                  <a:defRPr/>
                </a:pPr>
                <a:r>
                  <a:rPr lang="en-US" sz="3200" dirty="0">
                    <a:solidFill>
                      <a:prstClr val="black"/>
                    </a:solidFill>
                    <a:latin typeface="Times New Roman" panose="02020603050405020304" pitchFamily="18" charset="0"/>
                    <a:cs typeface="Times New Roman" pitchFamily="18" charset="0"/>
                  </a:rPr>
                  <a:t>Khi </a:t>
                </a:r>
                <a:r>
                  <a:rPr lang="en-US" sz="3200" dirty="0" err="1">
                    <a:solidFill>
                      <a:prstClr val="black"/>
                    </a:solidFill>
                    <a:latin typeface="Times New Roman" pitchFamily="18" charset="0"/>
                    <a:cs typeface="Times New Roman" pitchFamily="18" charset="0"/>
                  </a:rPr>
                  <a:t>đó</a:t>
                </a:r>
                <a:r>
                  <a:rPr lang="en-US" sz="3200" dirty="0">
                    <a:solidFill>
                      <a:prstClr val="black"/>
                    </a:solidFill>
                    <a:latin typeface="Times New Roman" pitchFamily="18" charset="0"/>
                    <a:cs typeface="Times New Roman" pitchFamily="18" charset="0"/>
                  </a:rPr>
                  <a:t> x </a:t>
                </a:r>
                <a14:m>
                  <m:oMath xmlns:m="http://schemas.openxmlformats.org/officeDocument/2006/math">
                    <m:r>
                      <a:rPr lang="en-US" sz="32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en-US" sz="3200" dirty="0">
                    <a:solidFill>
                      <a:prstClr val="black"/>
                    </a:solidFill>
                    <a:latin typeface="Times New Roman" pitchFamily="18" charset="0"/>
                    <a:cs typeface="Times New Roman" pitchFamily="18" charset="0"/>
                  </a:rPr>
                  <a:t> ƯCLN(24, 28, 36) </a:t>
                </a:r>
              </a:p>
            </p:txBody>
          </p:sp>
        </mc:Choice>
        <mc:Fallback xmlns="">
          <p:sp>
            <p:nvSpPr>
              <p:cNvPr id="7" name="Rectangle 6"/>
              <p:cNvSpPr>
                <a:spLocks noRot="1" noChangeAspect="1" noMove="1" noResize="1" noEditPoints="1" noAdjustHandles="1" noChangeArrowheads="1" noChangeShapeType="1" noTextEdit="1"/>
              </p:cNvSpPr>
              <p:nvPr/>
            </p:nvSpPr>
            <p:spPr>
              <a:xfrm>
                <a:off x="1971008" y="4125445"/>
                <a:ext cx="5238935" cy="668645"/>
              </a:xfrm>
              <a:prstGeom prst="rect">
                <a:avLst/>
              </a:prstGeom>
              <a:blipFill>
                <a:blip r:embed="rId3"/>
                <a:stretch>
                  <a:fillRect l="-2907" r="-233" b="-29358"/>
                </a:stretch>
              </a:blipFill>
            </p:spPr>
            <p:txBody>
              <a:bodyPr/>
              <a:lstStyle/>
              <a:p>
                <a:r>
                  <a:rPr lang="vi-VN">
                    <a:noFill/>
                  </a:rPr>
                  <a:t> </a:t>
                </a:r>
              </a:p>
            </p:txBody>
          </p:sp>
        </mc:Fallback>
      </mc:AlternateContent>
      <p:sp>
        <p:nvSpPr>
          <p:cNvPr id="9" name="Rectangle 8"/>
          <p:cNvSpPr/>
          <p:nvPr/>
        </p:nvSpPr>
        <p:spPr>
          <a:xfrm>
            <a:off x="1968496" y="4792816"/>
            <a:ext cx="8679591" cy="584775"/>
          </a:xfrm>
          <a:prstGeom prst="rect">
            <a:avLst/>
          </a:prstGeom>
        </p:spPr>
        <p:txBody>
          <a:bodyPr wrap="square">
            <a:spAutoFit/>
          </a:bodyPr>
          <a:lstStyle/>
          <a:p>
            <a:r>
              <a:rPr lang="en-US" sz="3200" dirty="0">
                <a:solidFill>
                  <a:prstClr val="black"/>
                </a:solidFill>
                <a:latin typeface="Times New Roman" panose="02020603050405020304" pitchFamily="18" charset="0"/>
                <a:cs typeface="Times New Roman" pitchFamily="18" charset="0"/>
              </a:rPr>
              <a:t>Ta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24 = 2</a:t>
            </a:r>
            <a:r>
              <a:rPr lang="en-US" sz="3200" baseline="30000" dirty="0">
                <a:solidFill>
                  <a:prstClr val="black"/>
                </a:solidFill>
                <a:latin typeface="Times New Roman" pitchFamily="18" charset="0"/>
                <a:cs typeface="Times New Roman" pitchFamily="18" charset="0"/>
              </a:rPr>
              <a:t>3</a:t>
            </a:r>
            <a:r>
              <a:rPr lang="en-US" sz="3200">
                <a:solidFill>
                  <a:prstClr val="black"/>
                </a:solidFill>
                <a:latin typeface="Times New Roman" pitchFamily="18" charset="0"/>
                <a:cs typeface="Times New Roman" pitchFamily="18" charset="0"/>
              </a:rPr>
              <a:t>. 3; 28 </a:t>
            </a:r>
            <a:r>
              <a:rPr lang="en-US" sz="3200" dirty="0">
                <a:solidFill>
                  <a:prstClr val="black"/>
                </a:solidFill>
                <a:latin typeface="Times New Roman" pitchFamily="18" charset="0"/>
                <a:cs typeface="Times New Roman" pitchFamily="18" charset="0"/>
              </a:rPr>
              <a:t>= 2</a:t>
            </a:r>
            <a:r>
              <a:rPr lang="en-US" sz="3200" baseline="30000" dirty="0">
                <a:solidFill>
                  <a:prstClr val="black"/>
                </a:solidFill>
                <a:latin typeface="Times New Roman" pitchFamily="18" charset="0"/>
                <a:cs typeface="Times New Roman" pitchFamily="18" charset="0"/>
              </a:rPr>
              <a:t>2</a:t>
            </a:r>
            <a:r>
              <a:rPr lang="en-US" sz="3200" dirty="0">
                <a:solidFill>
                  <a:prstClr val="black"/>
                </a:solidFill>
                <a:latin typeface="Times New Roman" pitchFamily="18" charset="0"/>
                <a:cs typeface="Times New Roman" pitchFamily="18" charset="0"/>
              </a:rPr>
              <a:t> </a:t>
            </a:r>
            <a:r>
              <a:rPr lang="en-US" sz="3200">
                <a:solidFill>
                  <a:prstClr val="black"/>
                </a:solidFill>
                <a:latin typeface="Times New Roman" pitchFamily="18" charset="0"/>
                <a:cs typeface="Times New Roman" pitchFamily="18" charset="0"/>
              </a:rPr>
              <a:t>. 7; </a:t>
            </a:r>
            <a:r>
              <a:rPr lang="en-US" sz="3200" dirty="0">
                <a:solidFill>
                  <a:prstClr val="black"/>
                </a:solidFill>
                <a:latin typeface="Times New Roman" pitchFamily="18" charset="0"/>
                <a:cs typeface="Times New Roman" pitchFamily="18" charset="0"/>
              </a:rPr>
              <a:t>36 = 2</a:t>
            </a:r>
            <a:r>
              <a:rPr lang="en-US" sz="3200" baseline="30000" dirty="0">
                <a:solidFill>
                  <a:prstClr val="black"/>
                </a:solidFill>
                <a:latin typeface="Times New Roman" pitchFamily="18" charset="0"/>
                <a:cs typeface="Times New Roman" pitchFamily="18" charset="0"/>
              </a:rPr>
              <a:t>2</a:t>
            </a:r>
            <a:r>
              <a:rPr lang="en-US" sz="3200" dirty="0">
                <a:solidFill>
                  <a:prstClr val="black"/>
                </a:solidFill>
                <a:latin typeface="Times New Roman" pitchFamily="18" charset="0"/>
                <a:cs typeface="Times New Roman" pitchFamily="18" charset="0"/>
              </a:rPr>
              <a:t> . 3</a:t>
            </a:r>
            <a:r>
              <a:rPr lang="en-US" sz="3200" baseline="30000" dirty="0">
                <a:solidFill>
                  <a:prstClr val="black"/>
                </a:solidFill>
                <a:latin typeface="Times New Roman" pitchFamily="18" charset="0"/>
                <a:cs typeface="Times New Roman" pitchFamily="18" charset="0"/>
              </a:rPr>
              <a:t>2</a:t>
            </a:r>
            <a:endParaRPr lang="en-US" sz="3200" dirty="0">
              <a:latin typeface="Times New Roman" pitchFamily="18" charset="0"/>
              <a:cs typeface="Times New Roman" pitchFamily="18" charset="0"/>
            </a:endParaRPr>
          </a:p>
        </p:txBody>
      </p:sp>
      <p:sp>
        <p:nvSpPr>
          <p:cNvPr id="11" name="Rectangle 10"/>
          <p:cNvSpPr/>
          <p:nvPr/>
        </p:nvSpPr>
        <p:spPr>
          <a:xfrm>
            <a:off x="2531257" y="5351142"/>
            <a:ext cx="4118435" cy="668645"/>
          </a:xfrm>
          <a:prstGeom prst="rect">
            <a:avLst/>
          </a:prstGeom>
        </p:spPr>
        <p:txBody>
          <a:bodyPr wrap="none">
            <a:spAutoFit/>
          </a:bodyPr>
          <a:lstStyle/>
          <a:p>
            <a:pPr algn="just">
              <a:lnSpc>
                <a:spcPct val="130000"/>
              </a:lnSpc>
            </a:pPr>
            <a:r>
              <a:rPr lang="en-US" sz="3200" dirty="0">
                <a:solidFill>
                  <a:prstClr val="black"/>
                </a:solidFill>
                <a:latin typeface="Times New Roman" panose="02020603050405020304" pitchFamily="18" charset="0"/>
                <a:cs typeface="Times New Roman" pitchFamily="18" charset="0"/>
              </a:rPr>
              <a:t>ƯCLN(24, 28, 36) = 2</a:t>
            </a:r>
            <a:r>
              <a:rPr lang="en-US" sz="3200" baseline="30000" dirty="0">
                <a:solidFill>
                  <a:prstClr val="black"/>
                </a:solidFill>
                <a:latin typeface="Times New Roman" pitchFamily="18" charset="0"/>
                <a:cs typeface="Times New Roman" pitchFamily="18" charset="0"/>
              </a:rPr>
              <a:t>2</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0928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allAtOnce"/>
      <p:bldP spid="20" grpId="0"/>
      <p:bldP spid="7"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7111" y="559118"/>
            <a:ext cx="91440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1. ƯỚC </a:t>
            </a:r>
            <a:r>
              <a:rPr lang="en-US" sz="2800" b="1" dirty="0">
                <a:solidFill>
                  <a:srgbClr val="FF0000"/>
                </a:solidFill>
                <a:latin typeface="Times New Roman" pitchFamily="18" charset="0"/>
                <a:cs typeface="Times New Roman" pitchFamily="18" charset="0"/>
              </a:rPr>
              <a:t>CHUNG VÀ ƯỚC CHUNG LỚN NHẤT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81" y="96010"/>
            <a:ext cx="2098707" cy="214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2"/>
          <p:cNvSpPr txBox="1"/>
          <p:nvPr/>
        </p:nvSpPr>
        <p:spPr>
          <a:xfrm>
            <a:off x="1973665" y="1276419"/>
            <a:ext cx="9905999" cy="572583"/>
          </a:xfrm>
          <a:prstGeom prst="rect">
            <a:avLst/>
          </a:prstGeom>
        </p:spPr>
        <p:txBody>
          <a:bodyPr lIns="51206" tIns="25603" rIns="51206" bIns="25603"/>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200" b="1">
                <a:solidFill>
                  <a:srgbClr val="0000CC"/>
                </a:solidFill>
                <a:latin typeface="Times New Roman" pitchFamily="18" charset="0"/>
                <a:cs typeface="Times New Roman" pitchFamily="18" charset="0"/>
              </a:rPr>
              <a:t>* Ước </a:t>
            </a:r>
            <a:r>
              <a:rPr lang="en-US" sz="3200" b="1" dirty="0" err="1">
                <a:solidFill>
                  <a:srgbClr val="0000CC"/>
                </a:solidFill>
                <a:latin typeface="Times New Roman" pitchFamily="18" charset="0"/>
                <a:cs typeface="Times New Roman" pitchFamily="18" charset="0"/>
              </a:rPr>
              <a:t>chung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và</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ước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chung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lớn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nhất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của</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hai</a:t>
            </a:r>
            <a:r>
              <a:rPr lang="en-US" sz="3200" b="1" dirty="0">
                <a:solidFill>
                  <a:srgbClr val="0000CC"/>
                </a:solidFill>
                <a:latin typeface="Times New Roman" pitchFamily="18" charset="0"/>
                <a:cs typeface="Times New Roman" pitchFamily="18" charset="0"/>
              </a:rPr>
              <a:t> hay </a:t>
            </a:r>
            <a:r>
              <a:rPr lang="en-US" sz="3200" b="1" dirty="0" err="1">
                <a:solidFill>
                  <a:srgbClr val="0000CC"/>
                </a:solidFill>
                <a:latin typeface="Times New Roman" pitchFamily="18" charset="0"/>
                <a:cs typeface="Times New Roman" pitchFamily="18" charset="0"/>
              </a:rPr>
              <a:t>nhiều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số</a:t>
            </a:r>
            <a:endParaRPr lang="vi-VN" sz="3200" b="1" dirty="0">
              <a:solidFill>
                <a:srgbClr val="0000CC"/>
              </a:solidFill>
              <a:latin typeface="Times New Roman" pitchFamily="18" charset="0"/>
              <a:cs typeface="Times New Roman" pitchFamily="18" charset="0"/>
            </a:endParaRPr>
          </a:p>
        </p:txBody>
      </p:sp>
      <p:sp>
        <p:nvSpPr>
          <p:cNvPr id="14" name="Rounded Rectangle 13"/>
          <p:cNvSpPr/>
          <p:nvPr/>
        </p:nvSpPr>
        <p:spPr>
          <a:xfrm>
            <a:off x="2346721" y="2373151"/>
            <a:ext cx="936171" cy="40969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800" b="1" dirty="0">
                <a:solidFill>
                  <a:schemeClr val="bg1"/>
                </a:solidFill>
                <a:latin typeface="Times New Roman" pitchFamily="18" charset="0"/>
                <a:cs typeface="Times New Roman" pitchFamily="18" charset="0"/>
              </a:rPr>
              <a:t>HĐ1</a:t>
            </a:r>
            <a:endParaRPr lang="vi-VN" sz="2800" b="1" dirty="0">
              <a:solidFill>
                <a:schemeClr val="bg1"/>
              </a:solidFill>
              <a:latin typeface="Times New Roman" pitchFamily="18" charset="0"/>
              <a:cs typeface="Times New Roman" pitchFamily="18" charset="0"/>
            </a:endParaRPr>
          </a:p>
        </p:txBody>
      </p:sp>
      <p:sp>
        <p:nvSpPr>
          <p:cNvPr id="31" name="Rounded Rectangle 30"/>
          <p:cNvSpPr/>
          <p:nvPr/>
        </p:nvSpPr>
        <p:spPr>
          <a:xfrm>
            <a:off x="2277065" y="3895154"/>
            <a:ext cx="1005827" cy="40969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800" b="1" dirty="0">
                <a:solidFill>
                  <a:schemeClr val="bg1"/>
                </a:solidFill>
                <a:latin typeface="Times New Roman" pitchFamily="18" charset="0"/>
                <a:cs typeface="Times New Roman" pitchFamily="18" charset="0"/>
              </a:rPr>
              <a:t>HĐ2</a:t>
            </a:r>
            <a:endParaRPr lang="vi-VN" sz="2800" b="1" dirty="0">
              <a:solidFill>
                <a:schemeClr val="bg1"/>
              </a:solidFill>
              <a:latin typeface="Times New Roman" pitchFamily="18" charset="0"/>
              <a:cs typeface="Times New Roman" pitchFamily="18" charset="0"/>
            </a:endParaRPr>
          </a:p>
        </p:txBody>
      </p:sp>
      <p:sp>
        <p:nvSpPr>
          <p:cNvPr id="33" name="Rectangle 32"/>
          <p:cNvSpPr/>
          <p:nvPr/>
        </p:nvSpPr>
        <p:spPr>
          <a:xfrm>
            <a:off x="3581400" y="3871162"/>
            <a:ext cx="5715000" cy="584775"/>
          </a:xfrm>
          <a:prstGeom prst="rect">
            <a:avLst/>
          </a:prstGeom>
        </p:spPr>
        <p:txBody>
          <a:bodyPr wrap="square">
            <a:spAutoFit/>
          </a:bodyPr>
          <a:lstStyle/>
          <a:p>
            <a:r>
              <a:rPr lang="en-US" sz="3200" b="1" dirty="0">
                <a:solidFill>
                  <a:srgbClr val="0000CC"/>
                </a:solidFill>
                <a:latin typeface="Times New Roman" pitchFamily="18" charset="0"/>
                <a:cs typeface="Times New Roman" pitchFamily="18" charset="0"/>
              </a:rPr>
              <a:t>ƯC(24; 28) = </a:t>
            </a:r>
            <a:r>
              <a:rPr lang="en-US" sz="3200" b="1" dirty="0">
                <a:solidFill>
                  <a:srgbClr val="0000CC"/>
                </a:solidFill>
                <a:latin typeface="Times New Roman"/>
                <a:cs typeface="Times New Roman"/>
              </a:rPr>
              <a:t>{ 1; 2; 4 }</a:t>
            </a:r>
            <a:endParaRPr lang="en-US" sz="3200" dirty="0">
              <a:solidFill>
                <a:srgbClr val="0000CC"/>
              </a:solidFill>
            </a:endParaRPr>
          </a:p>
        </p:txBody>
      </p:sp>
      <p:sp>
        <p:nvSpPr>
          <p:cNvPr id="34" name="Rounded Rectangle 33"/>
          <p:cNvSpPr/>
          <p:nvPr/>
        </p:nvSpPr>
        <p:spPr>
          <a:xfrm>
            <a:off x="2277065" y="4829002"/>
            <a:ext cx="984055" cy="40969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r>
              <a:rPr lang="en-US" sz="2800" b="1" dirty="0">
                <a:solidFill>
                  <a:schemeClr val="bg1"/>
                </a:solidFill>
                <a:latin typeface="Times New Roman" pitchFamily="18" charset="0"/>
                <a:cs typeface="Times New Roman" pitchFamily="18" charset="0"/>
              </a:rPr>
              <a:t>HĐ3</a:t>
            </a:r>
            <a:endParaRPr lang="vi-VN" sz="2800" b="1" dirty="0">
              <a:solidFill>
                <a:schemeClr val="bg1"/>
              </a:solidFill>
              <a:latin typeface="Times New Roman" pitchFamily="18" charset="0"/>
              <a:cs typeface="Times New Roman" pitchFamily="18" charset="0"/>
            </a:endParaRPr>
          </a:p>
        </p:txBody>
      </p:sp>
      <p:sp>
        <p:nvSpPr>
          <p:cNvPr id="36" name="TextBox 35"/>
          <p:cNvSpPr txBox="1"/>
          <p:nvPr/>
        </p:nvSpPr>
        <p:spPr>
          <a:xfrm>
            <a:off x="3594798" y="4829002"/>
            <a:ext cx="445731" cy="482593"/>
          </a:xfrm>
          <a:prstGeom prst="rect">
            <a:avLst/>
          </a:prstGeom>
          <a:noFill/>
        </p:spPr>
        <p:txBody>
          <a:bodyPr wrap="square" lIns="51206" tIns="25603" rIns="51206" bIns="25603" rtlCol="0">
            <a:spAutoFit/>
          </a:bodyPr>
          <a:lstStyle/>
          <a:p>
            <a:pPr algn="ctr"/>
            <a:r>
              <a:rPr lang="en-US" sz="2800" b="1" dirty="0">
                <a:solidFill>
                  <a:srgbClr val="0000CC"/>
                </a:solidFill>
                <a:latin typeface="Times New Roman" pitchFamily="18" charset="0"/>
                <a:cs typeface="Times New Roman" pitchFamily="18" charset="0"/>
              </a:rPr>
              <a:t>4</a:t>
            </a:r>
            <a:endParaRPr lang="vi-VN" sz="2800" b="1" dirty="0">
              <a:solidFill>
                <a:srgbClr val="0000CC"/>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B842B6F-2E90-445D-344F-E0CDAC1F5912}"/>
                  </a:ext>
                </a:extLst>
              </p:cNvPr>
              <p:cNvSpPr/>
              <p:nvPr/>
            </p:nvSpPr>
            <p:spPr>
              <a:xfrm>
                <a:off x="3099210" y="2237165"/>
                <a:ext cx="6277983" cy="584775"/>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3200" b="1" i="0" smtClean="0">
                          <a:solidFill>
                            <a:srgbClr val="0000CC"/>
                          </a:solidFill>
                          <a:latin typeface="Cambria Math"/>
                          <a:cs typeface="Times New Roman" pitchFamily="18" charset="0"/>
                        </a:rPr>
                        <m:t>Ư</m:t>
                      </m:r>
                      <m:d>
                        <m:dPr>
                          <m:ctrlPr>
                            <a:rPr lang="en-US" sz="3200" b="1" i="1">
                              <a:solidFill>
                                <a:srgbClr val="0000CC"/>
                              </a:solidFill>
                              <a:latin typeface="Cambria Math" panose="02040503050406030204" pitchFamily="18" charset="0"/>
                              <a:cs typeface="Times New Roman" pitchFamily="18" charset="0"/>
                            </a:rPr>
                          </m:ctrlPr>
                        </m:dPr>
                        <m:e>
                          <m:r>
                            <a:rPr lang="en-US" sz="3200" b="1" i="0">
                              <a:solidFill>
                                <a:srgbClr val="0000CC"/>
                              </a:solidFill>
                              <a:latin typeface="Cambria Math"/>
                              <a:cs typeface="Times New Roman" pitchFamily="18" charset="0"/>
                            </a:rPr>
                            <m:t>𝟐𝟒</m:t>
                          </m:r>
                        </m:e>
                      </m:d>
                      <m:r>
                        <a:rPr lang="en-US" sz="3200" b="1" i="0">
                          <a:solidFill>
                            <a:srgbClr val="0000CC"/>
                          </a:solidFill>
                          <a:latin typeface="Cambria Math"/>
                          <a:cs typeface="Times New Roman" pitchFamily="18" charset="0"/>
                        </a:rPr>
                        <m:t>=</m:t>
                      </m:r>
                      <m:d>
                        <m:dPr>
                          <m:begChr m:val="{"/>
                          <m:endChr m:val="}"/>
                          <m:ctrlPr>
                            <a:rPr lang="en-US" sz="3200" b="1" i="1">
                              <a:solidFill>
                                <a:srgbClr val="0000CC"/>
                              </a:solidFill>
                              <a:latin typeface="Cambria Math" panose="02040503050406030204" pitchFamily="18" charset="0"/>
                              <a:cs typeface="Times New Roman" pitchFamily="18" charset="0"/>
                            </a:rPr>
                          </m:ctrlPr>
                        </m:dPr>
                        <m:e>
                          <m:r>
                            <a:rPr lang="en-US" sz="3200" b="1" i="0">
                              <a:solidFill>
                                <a:srgbClr val="0000CC"/>
                              </a:solidFill>
                              <a:latin typeface="Cambria Math"/>
                              <a:cs typeface="Times New Roman" pitchFamily="18" charset="0"/>
                            </a:rPr>
                            <m:t>𝟏</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𝟐</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𝟑</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𝟒</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𝟔</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𝟖</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𝟏𝟐</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𝟐𝟒</m:t>
                          </m:r>
                        </m:e>
                      </m:d>
                    </m:oMath>
                  </m:oMathPara>
                </a14:m>
                <a:endParaRPr lang="vi-VN" sz="3200" b="1">
                  <a:solidFill>
                    <a:srgbClr val="0000CC"/>
                  </a:solidFill>
                  <a:latin typeface="Times New Roman" pitchFamily="18" charset="0"/>
                  <a:cs typeface="Times New Roman" pitchFamily="18" charset="0"/>
                </a:endParaRPr>
              </a:p>
            </p:txBody>
          </p:sp>
        </mc:Choice>
        <mc:Fallback xmlns="">
          <p:sp>
            <p:nvSpPr>
              <p:cNvPr id="5" name="Rectangle 4">
                <a:extLst>
                  <a:ext uri="{FF2B5EF4-FFF2-40B4-BE49-F238E27FC236}">
                    <a16:creationId xmlns:a16="http://schemas.microsoft.com/office/drawing/2014/main" id="{7B842B6F-2E90-445D-344F-E0CDAC1F5912}"/>
                  </a:ext>
                </a:extLst>
              </p:cNvPr>
              <p:cNvSpPr>
                <a:spLocks noRot="1" noChangeAspect="1" noMove="1" noResize="1" noEditPoints="1" noAdjustHandles="1" noChangeArrowheads="1" noChangeShapeType="1" noTextEdit="1"/>
              </p:cNvSpPr>
              <p:nvPr/>
            </p:nvSpPr>
            <p:spPr>
              <a:xfrm>
                <a:off x="3099210" y="2237165"/>
                <a:ext cx="6277983" cy="584775"/>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815AEB37-EFF5-9BAD-D6AA-C97386CC0573}"/>
                  </a:ext>
                </a:extLst>
              </p:cNvPr>
              <p:cNvSpPr/>
              <p:nvPr/>
            </p:nvSpPr>
            <p:spPr>
              <a:xfrm>
                <a:off x="3141661" y="2997370"/>
                <a:ext cx="5589800" cy="584775"/>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3200" b="1" i="0" smtClean="0">
                          <a:solidFill>
                            <a:srgbClr val="0000CC"/>
                          </a:solidFill>
                          <a:latin typeface="Cambria Math"/>
                          <a:cs typeface="Times New Roman" pitchFamily="18" charset="0"/>
                        </a:rPr>
                        <m:t>Ư(</m:t>
                      </m:r>
                      <m:r>
                        <a:rPr lang="en-US" sz="3200" b="1" i="0" smtClean="0">
                          <a:solidFill>
                            <a:srgbClr val="0000CC"/>
                          </a:solidFill>
                          <a:latin typeface="Cambria Math"/>
                          <a:cs typeface="Times New Roman" pitchFamily="18" charset="0"/>
                        </a:rPr>
                        <m:t>𝟐𝟖</m:t>
                      </m:r>
                      <m:r>
                        <a:rPr lang="en-US" sz="3200" b="1" i="0" smtClean="0">
                          <a:solidFill>
                            <a:srgbClr val="0000CC"/>
                          </a:solidFill>
                          <a:latin typeface="Cambria Math"/>
                          <a:cs typeface="Times New Roman" pitchFamily="18" charset="0"/>
                        </a:rPr>
                        <m:t>)=</m:t>
                      </m:r>
                      <m:d>
                        <m:dPr>
                          <m:begChr m:val="{"/>
                          <m:endChr m:val="}"/>
                          <m:ctrlPr>
                            <a:rPr lang="en-US" sz="3200" b="1" i="1">
                              <a:solidFill>
                                <a:srgbClr val="0000CC"/>
                              </a:solidFill>
                              <a:latin typeface="Cambria Math" panose="02040503050406030204" pitchFamily="18" charset="0"/>
                              <a:cs typeface="Times New Roman" pitchFamily="18" charset="0"/>
                            </a:rPr>
                          </m:ctrlPr>
                        </m:dPr>
                        <m:e>
                          <m:r>
                            <a:rPr lang="en-US" sz="3200" b="1" i="0">
                              <a:solidFill>
                                <a:srgbClr val="0000CC"/>
                              </a:solidFill>
                              <a:latin typeface="Cambria Math"/>
                              <a:cs typeface="Times New Roman" pitchFamily="18" charset="0"/>
                            </a:rPr>
                            <m:t>𝟏</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𝟐</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𝟒</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𝟕</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𝟏𝟒</m:t>
                          </m:r>
                          <m:r>
                            <a:rPr lang="en-US" sz="3200" b="1" i="0">
                              <a:solidFill>
                                <a:srgbClr val="0000CC"/>
                              </a:solidFill>
                              <a:latin typeface="Cambria Math"/>
                              <a:cs typeface="Times New Roman" pitchFamily="18" charset="0"/>
                            </a:rPr>
                            <m:t>;</m:t>
                          </m:r>
                          <m:r>
                            <a:rPr lang="en-US" sz="3200" b="1" i="0">
                              <a:solidFill>
                                <a:srgbClr val="0000CC"/>
                              </a:solidFill>
                              <a:latin typeface="Cambria Math"/>
                              <a:cs typeface="Times New Roman" pitchFamily="18" charset="0"/>
                            </a:rPr>
                            <m:t>𝟐𝟖</m:t>
                          </m:r>
                        </m:e>
                      </m:d>
                    </m:oMath>
                  </m:oMathPara>
                </a14:m>
                <a:endParaRPr lang="vi-VN" sz="3200" b="1">
                  <a:solidFill>
                    <a:srgbClr val="0000CC"/>
                  </a:solidFill>
                  <a:latin typeface="Times New Roman" pitchFamily="18" charset="0"/>
                  <a:cs typeface="Times New Roman" pitchFamily="18" charset="0"/>
                </a:endParaRPr>
              </a:p>
            </p:txBody>
          </p:sp>
        </mc:Choice>
        <mc:Fallback xmlns="">
          <p:sp>
            <p:nvSpPr>
              <p:cNvPr id="6" name="Rectangle 5">
                <a:extLst>
                  <a:ext uri="{FF2B5EF4-FFF2-40B4-BE49-F238E27FC236}">
                    <a16:creationId xmlns:a16="http://schemas.microsoft.com/office/drawing/2014/main" id="{815AEB37-EFF5-9BAD-D6AA-C97386CC0573}"/>
                  </a:ext>
                </a:extLst>
              </p:cNvPr>
              <p:cNvSpPr>
                <a:spLocks noRot="1" noChangeAspect="1" noMove="1" noResize="1" noEditPoints="1" noAdjustHandles="1" noChangeArrowheads="1" noChangeShapeType="1" noTextEdit="1"/>
              </p:cNvSpPr>
              <p:nvPr/>
            </p:nvSpPr>
            <p:spPr>
              <a:xfrm>
                <a:off x="3141661" y="2997370"/>
                <a:ext cx="5589800" cy="584775"/>
              </a:xfrm>
              <a:prstGeom prst="rect">
                <a:avLst/>
              </a:prstGeom>
              <a:blipFill>
                <a:blip r:embed="rId5"/>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8232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500" fill="hold"/>
                                        <p:tgtEl>
                                          <p:spTgt spid="31"/>
                                        </p:tgtEl>
                                        <p:attrNameLst>
                                          <p:attrName>ppt_x</p:attrName>
                                        </p:attrNameLst>
                                      </p:cBhvr>
                                      <p:tavLst>
                                        <p:tav tm="0">
                                          <p:val>
                                            <p:strVal val="#ppt_x"/>
                                          </p:val>
                                        </p:tav>
                                        <p:tav tm="100000">
                                          <p:val>
                                            <p:strVal val="#ppt_x"/>
                                          </p:val>
                                        </p:tav>
                                      </p:tavLst>
                                    </p:anim>
                                    <p:anim calcmode="lin" valueType="num">
                                      <p:cBhvr additive="base">
                                        <p:cTn id="29" dur="500" fill="hold"/>
                                        <p:tgtEl>
                                          <p:spTgt spid="31"/>
                                        </p:tgtEl>
                                        <p:attrNameLst>
                                          <p:attrName>ppt_y</p:attrName>
                                        </p:attrNameLst>
                                      </p:cBhvr>
                                      <p:tavLst>
                                        <p:tav tm="0">
                                          <p:val>
                                            <p:strVal val="1+#ppt_h/2"/>
                                          </p:val>
                                        </p:tav>
                                        <p:tav tm="100000">
                                          <p:val>
                                            <p:strVal val="#ppt_y"/>
                                          </p:val>
                                        </p:tav>
                                      </p:tavLst>
                                    </p:anim>
                                  </p:childTnLst>
                                </p:cTn>
                              </p:par>
                              <p:par>
                                <p:cTn id="30" presetID="5" presetClass="entr" presetSubtype="1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heckerboard(across)">
                                      <p:cBhvr>
                                        <p:cTn id="32" dur="500"/>
                                        <p:tgtEl>
                                          <p:spTgt spid="33"/>
                                        </p:tgtEl>
                                      </p:cBhvr>
                                    </p:animEffect>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animBg="1"/>
      <p:bldP spid="31" grpId="0" animBg="1"/>
      <p:bldP spid="33" grpId="0"/>
      <p:bldP spid="34" grpId="0" animBg="1"/>
      <p:bldP spid="36"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057400" y="351713"/>
            <a:ext cx="8229600" cy="1182707"/>
            <a:chOff x="571500" y="4695111"/>
            <a:chExt cx="8229600" cy="1182707"/>
          </a:xfrm>
        </p:grpSpPr>
        <p:sp>
          <p:nvSpPr>
            <p:cNvPr id="11" name="Rectangle 10"/>
            <p:cNvSpPr/>
            <p:nvPr/>
          </p:nvSpPr>
          <p:spPr>
            <a:xfrm>
              <a:off x="571500" y="4695111"/>
              <a:ext cx="8229600" cy="11827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0" name="Rectangle 9"/>
            <p:cNvSpPr/>
            <p:nvPr/>
          </p:nvSpPr>
          <p:spPr>
            <a:xfrm>
              <a:off x="838200" y="4800600"/>
              <a:ext cx="7543800" cy="1077218"/>
            </a:xfrm>
            <a:prstGeom prst="rect">
              <a:avLst/>
            </a:prstGeom>
          </p:spPr>
          <p:txBody>
            <a:bodyPr wrap="square">
              <a:spAutoFit/>
            </a:bodyPr>
            <a:lstStyle/>
            <a:p>
              <a:pPr algn="just"/>
              <a:r>
                <a:rPr lang="pt-BR" sz="3200" b="1">
                  <a:solidFill>
                    <a:srgbClr val="FF0000"/>
                  </a:solidFill>
                  <a:latin typeface="Times New Roman" pitchFamily="18" charset="0"/>
                  <a:cs typeface="Times New Roman" pitchFamily="18" charset="0"/>
                </a:rPr>
                <a:t>* Ước chung </a:t>
              </a:r>
              <a:r>
                <a:rPr lang="pt-BR" sz="3200" b="1">
                  <a:latin typeface="Times New Roman" pitchFamily="18" charset="0"/>
                  <a:cs typeface="Times New Roman" pitchFamily="18" charset="0"/>
                </a:rPr>
                <a:t>của hai hay nhiều số là ước của tất cả các số đó.</a:t>
              </a:r>
              <a:endParaRPr lang="en-US" sz="3200">
                <a:latin typeface="Times New Roman" pitchFamily="18" charset="0"/>
                <a:cs typeface="Times New Roman" pitchFamily="18" charset="0"/>
              </a:endParaRPr>
            </a:p>
          </p:txBody>
        </p:sp>
      </p:grpSp>
      <p:grpSp>
        <p:nvGrpSpPr>
          <p:cNvPr id="15" name="Group 14"/>
          <p:cNvGrpSpPr/>
          <p:nvPr/>
        </p:nvGrpSpPr>
        <p:grpSpPr>
          <a:xfrm>
            <a:off x="2057400" y="1723468"/>
            <a:ext cx="9525000" cy="1121454"/>
            <a:chOff x="490764" y="4321629"/>
            <a:chExt cx="8229600" cy="1752600"/>
          </a:xfrm>
        </p:grpSpPr>
        <p:sp>
          <p:nvSpPr>
            <p:cNvPr id="16" name="Rectangle 15"/>
            <p:cNvSpPr/>
            <p:nvPr/>
          </p:nvSpPr>
          <p:spPr>
            <a:xfrm>
              <a:off x="490764" y="4321629"/>
              <a:ext cx="8229600"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7" name="Rectangle 16"/>
            <p:cNvSpPr/>
            <p:nvPr/>
          </p:nvSpPr>
          <p:spPr>
            <a:xfrm>
              <a:off x="735693" y="4325152"/>
              <a:ext cx="7543800" cy="1683468"/>
            </a:xfrm>
            <a:prstGeom prst="rect">
              <a:avLst/>
            </a:prstGeom>
          </p:spPr>
          <p:txBody>
            <a:bodyPr wrap="square">
              <a:spAutoFit/>
            </a:bodyPr>
            <a:lstStyle/>
            <a:p>
              <a:pPr algn="just"/>
              <a:r>
                <a:rPr lang="pt-BR" sz="3200" b="1">
                  <a:solidFill>
                    <a:srgbClr val="FF0000"/>
                  </a:solidFill>
                  <a:latin typeface="Times New Roman" pitchFamily="18" charset="0"/>
                  <a:cs typeface="Times New Roman" pitchFamily="18" charset="0"/>
                </a:rPr>
                <a:t>* Ước chung lớn nhất </a:t>
              </a:r>
              <a:r>
                <a:rPr lang="pt-BR" sz="3200" b="1">
                  <a:latin typeface="Times New Roman" pitchFamily="18" charset="0"/>
                  <a:cs typeface="Times New Roman" pitchFamily="18" charset="0"/>
                </a:rPr>
                <a:t>của hai hay nhiều số là là số lớn nhất trong tập hợp các ước của các số đó.</a:t>
              </a:r>
              <a:endParaRPr lang="en-US" sz="3200">
                <a:latin typeface="Times New Roman" pitchFamily="18" charset="0"/>
                <a:cs typeface="Times New Roman" pitchFamily="18" charset="0"/>
              </a:endParaRPr>
            </a:p>
          </p:txBody>
        </p:sp>
      </p:grpSp>
      <p:sp>
        <p:nvSpPr>
          <p:cNvPr id="3" name="Rectangle 2">
            <a:extLst>
              <a:ext uri="{FF2B5EF4-FFF2-40B4-BE49-F238E27FC236}">
                <a16:creationId xmlns:a16="http://schemas.microsoft.com/office/drawing/2014/main" id="{6B834F60-BBBA-EA9E-131C-AA84A40CD742}"/>
              </a:ext>
            </a:extLst>
          </p:cNvPr>
          <p:cNvSpPr/>
          <p:nvPr/>
        </p:nvSpPr>
        <p:spPr>
          <a:xfrm>
            <a:off x="2057400" y="4167845"/>
            <a:ext cx="8534400" cy="584775"/>
          </a:xfrm>
          <a:prstGeom prst="rect">
            <a:avLst/>
          </a:prstGeom>
        </p:spPr>
        <p:txBody>
          <a:bodyPr wrap="square">
            <a:spAutoFit/>
          </a:bodyPr>
          <a:lstStyle/>
          <a:p>
            <a:r>
              <a:rPr lang="pt-BR" sz="3200" b="1" dirty="0">
                <a:solidFill>
                  <a:srgbClr val="0000CC"/>
                </a:solidFill>
                <a:latin typeface="Times New Roman" pitchFamily="18" charset="0"/>
                <a:cs typeface="Times New Roman" pitchFamily="18" charset="0"/>
              </a:rPr>
              <a:t> ƯCLN( a, b) là ước chung lớn nhất của a và b.</a:t>
            </a:r>
            <a:endParaRPr lang="en-US" sz="3200" dirty="0">
              <a:solidFill>
                <a:srgbClr val="0000CC"/>
              </a:solidFill>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76F2F3B2-C5E2-E1D1-D3CE-531804E4CC0C}"/>
              </a:ext>
            </a:extLst>
          </p:cNvPr>
          <p:cNvSpPr/>
          <p:nvPr/>
        </p:nvSpPr>
        <p:spPr>
          <a:xfrm>
            <a:off x="533400" y="5030367"/>
            <a:ext cx="8534400" cy="584775"/>
          </a:xfrm>
          <a:prstGeom prst="rect">
            <a:avLst/>
          </a:prstGeom>
        </p:spPr>
        <p:txBody>
          <a:bodyPr wrap="square">
            <a:spAutoFit/>
          </a:bodyPr>
          <a:lstStyle/>
          <a:p>
            <a:r>
              <a:rPr lang="pt-BR" sz="3200" b="1">
                <a:solidFill>
                  <a:srgbClr val="002060"/>
                </a:solidFill>
                <a:latin typeface="Times New Roman" pitchFamily="18" charset="0"/>
                <a:cs typeface="Times New Roman" pitchFamily="18" charset="0"/>
              </a:rPr>
              <a:t>* Chú </a:t>
            </a:r>
            <a:r>
              <a:rPr lang="pt-BR" sz="3200" b="1" dirty="0">
                <a:solidFill>
                  <a:srgbClr val="002060"/>
                </a:solidFill>
                <a:latin typeface="Times New Roman" pitchFamily="18" charset="0"/>
                <a:cs typeface="Times New Roman" pitchFamily="18" charset="0"/>
              </a:rPr>
              <a:t>ý: Ta chỉ xét ước chung của các số khác 0</a:t>
            </a:r>
            <a:endParaRPr lang="en-US" sz="3200" dirty="0">
              <a:solidFill>
                <a:srgbClr val="00206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74ADC64A-0F10-EC42-0DB1-55AD922E52A9}"/>
              </a:ext>
            </a:extLst>
          </p:cNvPr>
          <p:cNvSpPr/>
          <p:nvPr/>
        </p:nvSpPr>
        <p:spPr>
          <a:xfrm>
            <a:off x="152400" y="3415057"/>
            <a:ext cx="10287000" cy="584775"/>
          </a:xfrm>
          <a:prstGeom prst="rect">
            <a:avLst/>
          </a:prstGeom>
        </p:spPr>
        <p:txBody>
          <a:bodyPr wrap="square">
            <a:spAutoFit/>
          </a:bodyPr>
          <a:lstStyle/>
          <a:p>
            <a:r>
              <a:rPr lang="pt-BR" sz="3200" b="1">
                <a:latin typeface="Times New Roman" pitchFamily="18" charset="0"/>
                <a:cs typeface="Times New Roman" pitchFamily="18" charset="0"/>
              </a:rPr>
              <a:t>  * Kí </a:t>
            </a:r>
            <a:r>
              <a:rPr lang="pt-BR" sz="3200" b="1" dirty="0">
                <a:latin typeface="Times New Roman" pitchFamily="18" charset="0"/>
                <a:cs typeface="Times New Roman" pitchFamily="18" charset="0"/>
              </a:rPr>
              <a:t>hiệu: </a:t>
            </a:r>
            <a:r>
              <a:rPr lang="pt-BR" sz="3200" b="1" dirty="0">
                <a:solidFill>
                  <a:srgbClr val="0000CC"/>
                </a:solidFill>
                <a:latin typeface="Times New Roman" pitchFamily="18" charset="0"/>
                <a:cs typeface="Times New Roman" pitchFamily="18" charset="0"/>
              </a:rPr>
              <a:t>ƯC( a, b) là tập hợp các ước chung của a và b.</a:t>
            </a:r>
            <a:endParaRPr lang="en-US" sz="32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96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8686800" y="5026728"/>
            <a:ext cx="1981200" cy="1831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47800" y="990600"/>
            <a:ext cx="8763000" cy="584775"/>
          </a:xfrm>
          <a:prstGeom prst="rect">
            <a:avLst/>
          </a:prstGeom>
        </p:spPr>
        <p:txBody>
          <a:bodyPr wrap="square">
            <a:spAutoFit/>
          </a:bodyPr>
          <a:lstStyle/>
          <a:p>
            <a:r>
              <a:rPr lang="pt-BR" sz="3200" b="1" dirty="0">
                <a:solidFill>
                  <a:srgbClr val="002060"/>
                </a:solidFill>
                <a:latin typeface="Times New Roman" pitchFamily="18" charset="0"/>
                <a:cs typeface="Times New Roman" pitchFamily="18" charset="0"/>
              </a:rPr>
              <a:t>Ta có  </a:t>
            </a:r>
            <a:r>
              <a:rPr lang="en-US" sz="3200" b="1" dirty="0">
                <a:solidFill>
                  <a:srgbClr val="002060"/>
                </a:solidFill>
                <a:latin typeface="Times New Roman" pitchFamily="18" charset="0"/>
                <a:cs typeface="Times New Roman" pitchFamily="18" charset="0"/>
              </a:rPr>
              <a:t>Ư(18) = </a:t>
            </a:r>
            <a:r>
              <a:rPr lang="en-US" sz="3200" b="1" dirty="0">
                <a:solidFill>
                  <a:srgbClr val="002060"/>
                </a:solidFill>
                <a:latin typeface="Times New Roman"/>
                <a:cs typeface="Times New Roman"/>
              </a:rPr>
              <a:t>{ </a:t>
            </a:r>
            <a:r>
              <a:rPr lang="en-US" sz="3200" b="1" dirty="0">
                <a:solidFill>
                  <a:srgbClr val="FF0000"/>
                </a:solidFill>
                <a:latin typeface="Times New Roman"/>
                <a:cs typeface="Times New Roman"/>
              </a:rPr>
              <a:t>1; 2; 3; 6</a:t>
            </a:r>
            <a:r>
              <a:rPr lang="en-US" sz="3200" b="1" dirty="0">
                <a:solidFill>
                  <a:srgbClr val="002060"/>
                </a:solidFill>
                <a:latin typeface="Times New Roman"/>
                <a:cs typeface="Times New Roman"/>
              </a:rPr>
              <a:t>; 9; 18}</a:t>
            </a:r>
            <a:endParaRPr lang="en-US" sz="3200" dirty="0">
              <a:solidFill>
                <a:srgbClr val="002060"/>
              </a:solidFill>
            </a:endParaRPr>
          </a:p>
        </p:txBody>
      </p:sp>
      <p:sp>
        <p:nvSpPr>
          <p:cNvPr id="7" name="Rectangle 6"/>
          <p:cNvSpPr/>
          <p:nvPr/>
        </p:nvSpPr>
        <p:spPr>
          <a:xfrm>
            <a:off x="2595068" y="1576138"/>
            <a:ext cx="6091732" cy="584775"/>
          </a:xfrm>
          <a:prstGeom prst="rect">
            <a:avLst/>
          </a:prstGeom>
        </p:spPr>
        <p:txBody>
          <a:bodyPr wrap="none">
            <a:spAutoFit/>
          </a:bodyPr>
          <a:lstStyle/>
          <a:p>
            <a:r>
              <a:rPr lang="en-US" sz="3200" b="1" dirty="0">
                <a:solidFill>
                  <a:srgbClr val="002060"/>
                </a:solidFill>
                <a:latin typeface="Times New Roman" pitchFamily="18" charset="0"/>
                <a:cs typeface="Times New Roman" pitchFamily="18" charset="0"/>
              </a:rPr>
              <a:t>Ư(30) = </a:t>
            </a:r>
            <a:r>
              <a:rPr lang="en-US" sz="3200" b="1" dirty="0">
                <a:solidFill>
                  <a:srgbClr val="002060"/>
                </a:solidFill>
                <a:latin typeface="Times New Roman"/>
                <a:cs typeface="Times New Roman"/>
              </a:rPr>
              <a:t>{ </a:t>
            </a:r>
            <a:r>
              <a:rPr lang="en-US" sz="3200" b="1" dirty="0">
                <a:solidFill>
                  <a:srgbClr val="FF0000"/>
                </a:solidFill>
                <a:latin typeface="Times New Roman"/>
                <a:cs typeface="Times New Roman"/>
              </a:rPr>
              <a:t>1; 2; 3</a:t>
            </a:r>
            <a:r>
              <a:rPr lang="en-US" sz="3200" b="1" dirty="0">
                <a:solidFill>
                  <a:srgbClr val="002060"/>
                </a:solidFill>
                <a:latin typeface="Times New Roman"/>
                <a:cs typeface="Times New Roman"/>
              </a:rPr>
              <a:t>; 5; </a:t>
            </a:r>
            <a:r>
              <a:rPr lang="en-US" sz="3200" b="1" dirty="0">
                <a:solidFill>
                  <a:srgbClr val="FF0000"/>
                </a:solidFill>
                <a:latin typeface="Times New Roman"/>
                <a:cs typeface="Times New Roman"/>
              </a:rPr>
              <a:t>6</a:t>
            </a:r>
            <a:r>
              <a:rPr lang="en-US" sz="3200" b="1" dirty="0">
                <a:solidFill>
                  <a:srgbClr val="002060"/>
                </a:solidFill>
                <a:latin typeface="Times New Roman"/>
                <a:cs typeface="Times New Roman"/>
              </a:rPr>
              <a:t>; 10; 15 ; 30}</a:t>
            </a:r>
            <a:endParaRPr lang="en-US" sz="3200" dirty="0"/>
          </a:p>
        </p:txBody>
      </p:sp>
      <p:sp>
        <p:nvSpPr>
          <p:cNvPr id="8" name="Rectangle 7"/>
          <p:cNvSpPr/>
          <p:nvPr/>
        </p:nvSpPr>
        <p:spPr>
          <a:xfrm>
            <a:off x="1545771" y="2175468"/>
            <a:ext cx="9144000" cy="584775"/>
          </a:xfrm>
          <a:prstGeom prst="rect">
            <a:avLst/>
          </a:prstGeom>
        </p:spPr>
        <p:txBody>
          <a:bodyPr wrap="square">
            <a:spAutoFit/>
          </a:bodyPr>
          <a:lstStyle/>
          <a:p>
            <a:r>
              <a:rPr lang="pt-BR" sz="3200" b="1" dirty="0">
                <a:solidFill>
                  <a:srgbClr val="002060"/>
                </a:solidFill>
                <a:latin typeface="Times New Roman" pitchFamily="18" charset="0"/>
                <a:cs typeface="Times New Roman" pitchFamily="18" charset="0"/>
              </a:rPr>
              <a:t>Các số </a:t>
            </a:r>
            <a:r>
              <a:rPr lang="pt-BR" sz="3200" b="1" dirty="0">
                <a:solidFill>
                  <a:srgbClr val="FF0000"/>
                </a:solidFill>
                <a:latin typeface="Times New Roman" pitchFamily="18" charset="0"/>
                <a:cs typeface="Times New Roman" pitchFamily="18" charset="0"/>
              </a:rPr>
              <a:t>1; 2; 3; 6 </a:t>
            </a:r>
            <a:r>
              <a:rPr lang="pt-BR" sz="3200" b="1" dirty="0">
                <a:solidFill>
                  <a:srgbClr val="002060"/>
                </a:solidFill>
                <a:latin typeface="Times New Roman" pitchFamily="18" charset="0"/>
                <a:cs typeface="Times New Roman" pitchFamily="18" charset="0"/>
              </a:rPr>
              <a:t>đều là ước của hai số 18 và 30 nên  </a:t>
            </a:r>
            <a:endParaRPr lang="en-US" sz="3200" dirty="0">
              <a:solidFill>
                <a:srgbClr val="002060"/>
              </a:solidFill>
              <a:latin typeface="Times New Roman" pitchFamily="18" charset="0"/>
              <a:cs typeface="Times New Roman" pitchFamily="18" charset="0"/>
            </a:endParaRPr>
          </a:p>
        </p:txBody>
      </p:sp>
      <p:sp>
        <p:nvSpPr>
          <p:cNvPr id="9" name="Rectangle 8"/>
          <p:cNvSpPr/>
          <p:nvPr/>
        </p:nvSpPr>
        <p:spPr>
          <a:xfrm>
            <a:off x="1545771" y="3512982"/>
            <a:ext cx="8311694" cy="584775"/>
          </a:xfrm>
          <a:prstGeom prst="rect">
            <a:avLst/>
          </a:prstGeom>
        </p:spPr>
        <p:txBody>
          <a:bodyPr wrap="square">
            <a:spAutoFit/>
          </a:bodyPr>
          <a:lstStyle/>
          <a:p>
            <a:r>
              <a:rPr lang="pt-BR" sz="3200" b="1" dirty="0">
                <a:solidFill>
                  <a:srgbClr val="002060"/>
                </a:solidFill>
                <a:latin typeface="Times New Roman" pitchFamily="18" charset="0"/>
                <a:cs typeface="Times New Roman" pitchFamily="18" charset="0"/>
              </a:rPr>
              <a:t>Vì 6 là số lớn nhất trong các ước chung nên  </a:t>
            </a:r>
            <a:endParaRPr lang="en-US" sz="3200" dirty="0">
              <a:solidFill>
                <a:srgbClr val="002060"/>
              </a:solidFill>
              <a:latin typeface="Times New Roman" pitchFamily="18" charset="0"/>
              <a:cs typeface="Times New Roman" pitchFamily="18" charset="0"/>
            </a:endParaRPr>
          </a:p>
        </p:txBody>
      </p:sp>
      <p:sp>
        <p:nvSpPr>
          <p:cNvPr id="10" name="Rectangle 9"/>
          <p:cNvSpPr/>
          <p:nvPr/>
        </p:nvSpPr>
        <p:spPr>
          <a:xfrm>
            <a:off x="2595068" y="2844225"/>
            <a:ext cx="4817344" cy="584775"/>
          </a:xfrm>
          <a:prstGeom prst="rect">
            <a:avLst/>
          </a:prstGeom>
        </p:spPr>
        <p:txBody>
          <a:bodyPr wrap="none">
            <a:spAutoFit/>
          </a:bodyPr>
          <a:lstStyle/>
          <a:p>
            <a:r>
              <a:rPr lang="pt-BR" sz="3200" b="1" dirty="0">
                <a:solidFill>
                  <a:srgbClr val="FF0000"/>
                </a:solidFill>
                <a:latin typeface="Times New Roman" pitchFamily="18" charset="0"/>
                <a:cs typeface="Times New Roman" pitchFamily="18" charset="0"/>
              </a:rPr>
              <a:t>ƯC( 18, 30)</a:t>
            </a:r>
            <a:r>
              <a:rPr lang="en-US" sz="3200" b="1" dirty="0">
                <a:solidFill>
                  <a:srgbClr val="002060"/>
                </a:solidFill>
                <a:latin typeface="Times New Roman" pitchFamily="18" charset="0"/>
                <a:cs typeface="Times New Roman" pitchFamily="18" charset="0"/>
              </a:rPr>
              <a:t> = </a:t>
            </a:r>
            <a:r>
              <a:rPr lang="en-US" sz="3200" b="1" dirty="0">
                <a:solidFill>
                  <a:srgbClr val="002060"/>
                </a:solidFill>
                <a:latin typeface="Times New Roman"/>
                <a:cs typeface="Times New Roman"/>
              </a:rPr>
              <a:t>{ </a:t>
            </a:r>
            <a:r>
              <a:rPr lang="en-US" sz="3200" b="1" dirty="0">
                <a:solidFill>
                  <a:srgbClr val="FF0000"/>
                </a:solidFill>
                <a:latin typeface="Times New Roman"/>
                <a:cs typeface="Times New Roman"/>
              </a:rPr>
              <a:t>1; 2; 3; 6</a:t>
            </a:r>
            <a:r>
              <a:rPr lang="en-US" sz="3200" b="1" dirty="0">
                <a:solidFill>
                  <a:srgbClr val="002060"/>
                </a:solidFill>
                <a:latin typeface="Times New Roman"/>
                <a:cs typeface="Times New Roman"/>
              </a:rPr>
              <a:t> }</a:t>
            </a:r>
            <a:r>
              <a:rPr lang="pt-BR" sz="3200" b="1" dirty="0">
                <a:solidFill>
                  <a:srgbClr val="FF0000"/>
                </a:solidFill>
                <a:latin typeface="Times New Roman" pitchFamily="18" charset="0"/>
                <a:cs typeface="Times New Roman" pitchFamily="18" charset="0"/>
              </a:rPr>
              <a:t> </a:t>
            </a:r>
            <a:endParaRPr lang="en-US" sz="3200" dirty="0"/>
          </a:p>
        </p:txBody>
      </p:sp>
      <p:sp>
        <p:nvSpPr>
          <p:cNvPr id="11" name="Rectangle 10"/>
          <p:cNvSpPr/>
          <p:nvPr/>
        </p:nvSpPr>
        <p:spPr>
          <a:xfrm>
            <a:off x="2508379" y="4147407"/>
            <a:ext cx="3526928" cy="584775"/>
          </a:xfrm>
          <a:prstGeom prst="rect">
            <a:avLst/>
          </a:prstGeom>
        </p:spPr>
        <p:txBody>
          <a:bodyPr wrap="none">
            <a:spAutoFit/>
          </a:bodyPr>
          <a:lstStyle/>
          <a:p>
            <a:r>
              <a:rPr lang="pt-BR" sz="3200" b="1" dirty="0">
                <a:solidFill>
                  <a:srgbClr val="FF0000"/>
                </a:solidFill>
                <a:latin typeface="Times New Roman" pitchFamily="18" charset="0"/>
                <a:cs typeface="Times New Roman" pitchFamily="18" charset="0"/>
              </a:rPr>
              <a:t>ƯCLN( 18, 30) = 6 </a:t>
            </a:r>
            <a:endParaRPr lang="en-US" sz="3200" dirty="0"/>
          </a:p>
        </p:txBody>
      </p:sp>
      <p:sp>
        <p:nvSpPr>
          <p:cNvPr id="2" name="Rectangle 1"/>
          <p:cNvSpPr/>
          <p:nvPr/>
        </p:nvSpPr>
        <p:spPr>
          <a:xfrm>
            <a:off x="152400" y="253423"/>
            <a:ext cx="1802096" cy="584775"/>
          </a:xfrm>
          <a:prstGeom prst="rect">
            <a:avLst/>
          </a:prstGeom>
        </p:spPr>
        <p:txBody>
          <a:bodyPr wrap="none">
            <a:spAutoFit/>
          </a:bodyPr>
          <a:lstStyle/>
          <a:p>
            <a:r>
              <a:rPr lang="pt-BR" sz="3200" b="1">
                <a:solidFill>
                  <a:srgbClr val="00B050"/>
                </a:solidFill>
                <a:latin typeface="Times New Roman" pitchFamily="18" charset="0"/>
                <a:cs typeface="Times New Roman" pitchFamily="18" charset="0"/>
              </a:rPr>
              <a:t>*Ví </a:t>
            </a:r>
            <a:r>
              <a:rPr lang="pt-BR" sz="3200" b="1" dirty="0">
                <a:solidFill>
                  <a:srgbClr val="00B050"/>
                </a:solidFill>
                <a:latin typeface="Times New Roman" pitchFamily="18" charset="0"/>
                <a:cs typeface="Times New Roman" pitchFamily="18" charset="0"/>
              </a:rPr>
              <a:t>dụ 1:</a:t>
            </a:r>
            <a:endParaRPr lang="en-US" sz="32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ox(i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amond(in)">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9999"/>
            <a:extLst>
              <a:ext uri="{28A0092B-C50C-407E-A947-70E740481C1C}">
                <a14:useLocalDpi xmlns:a14="http://schemas.microsoft.com/office/drawing/2010/main" val="0"/>
              </a:ext>
            </a:extLst>
          </a:blip>
          <a:srcRect b="43786"/>
          <a:stretch>
            <a:fillRect/>
          </a:stretch>
        </p:blipFill>
        <p:spPr>
          <a:xfrm>
            <a:off x="1524000" y="4406"/>
            <a:ext cx="9144000" cy="1312607"/>
          </a:xfrm>
          <a:prstGeom prst="rect">
            <a:avLst/>
          </a:prstGeom>
        </p:spPr>
      </p:pic>
      <p:grpSp>
        <p:nvGrpSpPr>
          <p:cNvPr id="19" name="Group 18"/>
          <p:cNvGrpSpPr/>
          <p:nvPr/>
        </p:nvGrpSpPr>
        <p:grpSpPr>
          <a:xfrm>
            <a:off x="1711716" y="73169"/>
            <a:ext cx="2215370" cy="1105244"/>
            <a:chOff x="-521000" y="-20521"/>
            <a:chExt cx="7912401" cy="1749479"/>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23239" y="-20521"/>
              <a:ext cx="7514640" cy="1749479"/>
            </a:xfrm>
            <a:prstGeom prst="rect">
              <a:avLst/>
            </a:prstGeom>
          </p:spPr>
        </p:pic>
        <p:sp>
          <p:nvSpPr>
            <p:cNvPr id="4" name="TextBox 4"/>
            <p:cNvSpPr txBox="1"/>
            <p:nvPr/>
          </p:nvSpPr>
          <p:spPr>
            <a:xfrm>
              <a:off x="-521000" y="303933"/>
              <a:ext cx="7589068" cy="883007"/>
            </a:xfrm>
            <a:prstGeom prst="rect">
              <a:avLst/>
            </a:prstGeom>
          </p:spPr>
          <p:txBody>
            <a:bodyPr lIns="0" tIns="0" rIns="0" bIns="0" rtlCol="0" anchor="t">
              <a:spAutoFit/>
            </a:bodyPr>
            <a:lstStyle/>
            <a:p>
              <a:pPr algn="ctr" defTabSz="512064">
                <a:lnSpc>
                  <a:spcPts val="4838"/>
                </a:lnSpc>
                <a:defRPr/>
              </a:pPr>
              <a:r>
                <a:rPr lang="en-US" sz="3200" b="1" dirty="0" err="1">
                  <a:solidFill>
                    <a:srgbClr val="000000"/>
                  </a:solidFill>
                  <a:latin typeface="Times New Roman" pitchFamily="18" charset="0"/>
                  <a:cs typeface="Times New Roman" pitchFamily="18" charset="0"/>
                </a:rPr>
                <a:t>Ví</a:t>
              </a:r>
              <a:r>
                <a:rPr lang="en-US" sz="3200" b="1" dirty="0">
                  <a:solidFill>
                    <a:srgbClr val="000000"/>
                  </a:solidFill>
                  <a:latin typeface="Times New Roman" pitchFamily="18" charset="0"/>
                  <a:cs typeface="Times New Roman" pitchFamily="18" charset="0"/>
                </a:rPr>
                <a:t> </a:t>
              </a:r>
              <a:r>
                <a:rPr lang="en-US" sz="3200" b="1" dirty="0" err="1">
                  <a:solidFill>
                    <a:srgbClr val="000000"/>
                  </a:solidFill>
                  <a:latin typeface="Times New Roman" pitchFamily="18" charset="0"/>
                  <a:cs typeface="Times New Roman" pitchFamily="18" charset="0"/>
                </a:rPr>
                <a:t>dụ</a:t>
              </a:r>
              <a:r>
                <a:rPr lang="en-US" sz="3200" b="1" dirty="0">
                  <a:solidFill>
                    <a:srgbClr val="000000"/>
                  </a:solidFill>
                  <a:latin typeface="Times New Roman" pitchFamily="18" charset="0"/>
                  <a:cs typeface="Times New Roman" pitchFamily="18" charset="0"/>
                </a:rPr>
                <a:t> 2</a:t>
              </a:r>
            </a:p>
          </p:txBody>
        </p:sp>
      </p:grpSp>
      <p:grpSp>
        <p:nvGrpSpPr>
          <p:cNvPr id="5" name="Group 5"/>
          <p:cNvGrpSpPr/>
          <p:nvPr/>
        </p:nvGrpSpPr>
        <p:grpSpPr>
          <a:xfrm>
            <a:off x="4114801" y="98943"/>
            <a:ext cx="4150115" cy="1053697"/>
            <a:chOff x="-3194" y="242459"/>
            <a:chExt cx="7752101" cy="4828441"/>
          </a:xfrm>
        </p:grpSpPr>
        <p:sp>
          <p:nvSpPr>
            <p:cNvPr id="6" name="Freeform 6"/>
            <p:cNvSpPr/>
            <p:nvPr/>
          </p:nvSpPr>
          <p:spPr>
            <a:xfrm>
              <a:off x="-3194" y="242459"/>
              <a:ext cx="7752101" cy="4828441"/>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rgbClr val="FFF3E4"/>
            </a:solidFill>
          </p:spPr>
          <p:txBody>
            <a:bodyPr/>
            <a:lstStyle/>
            <a:p>
              <a:pPr defTabSz="512064">
                <a:defRPr/>
              </a:pPr>
              <a:endParaRPr lang="vi-VN" sz="1000" dirty="0">
                <a:solidFill>
                  <a:prstClr val="black"/>
                </a:solidFill>
                <a:latin typeface="Arial" panose="020B0604020202020204" pitchFamily="34" charset="0"/>
              </a:endParaRPr>
            </a:p>
          </p:txBody>
        </p:sp>
      </p:grpSp>
      <p:sp>
        <p:nvSpPr>
          <p:cNvPr id="8" name="Freeform 8"/>
          <p:cNvSpPr/>
          <p:nvPr/>
        </p:nvSpPr>
        <p:spPr>
          <a:xfrm>
            <a:off x="2234321" y="4885146"/>
            <a:ext cx="8599750" cy="960641"/>
          </a:xfrm>
          <a:custGeom>
            <a:avLst/>
            <a:gdLst/>
            <a:ahLst/>
            <a:cxnLst/>
            <a:rect l="l" t="t" r="r" b="b"/>
            <a:pathLst>
              <a:path w="8047623" h="5748858">
                <a:moveTo>
                  <a:pt x="7419845" y="5694380"/>
                </a:moveTo>
                <a:cubicBezTo>
                  <a:pt x="7419845" y="5694380"/>
                  <a:pt x="6688970" y="5748858"/>
                  <a:pt x="5633256" y="5746236"/>
                </a:cubicBezTo>
                <a:cubicBezTo>
                  <a:pt x="3101516" y="5744074"/>
                  <a:pt x="1057074" y="5736249"/>
                  <a:pt x="1057074" y="5736249"/>
                </a:cubicBezTo>
                <a:cubicBezTo>
                  <a:pt x="812932" y="5727415"/>
                  <a:pt x="449110" y="5706185"/>
                  <a:pt x="282371" y="5648007"/>
                </a:cubicBezTo>
                <a:cubicBezTo>
                  <a:pt x="4469" y="5551044"/>
                  <a:pt x="0" y="5377765"/>
                  <a:pt x="0" y="4376960"/>
                </a:cubicBezTo>
                <a:lnTo>
                  <a:pt x="0" y="4376913"/>
                </a:lnTo>
                <a:cubicBezTo>
                  <a:pt x="8536" y="491230"/>
                  <a:pt x="0" y="345608"/>
                  <a:pt x="77597" y="223930"/>
                </a:cubicBezTo>
                <a:cubicBezTo>
                  <a:pt x="217372" y="4759"/>
                  <a:pt x="519255" y="4073"/>
                  <a:pt x="937909" y="4073"/>
                </a:cubicBezTo>
                <a:cubicBezTo>
                  <a:pt x="937909" y="4073"/>
                  <a:pt x="2039222" y="15681"/>
                  <a:pt x="4699719" y="7673"/>
                </a:cubicBezTo>
                <a:cubicBezTo>
                  <a:pt x="6470043" y="0"/>
                  <a:pt x="7186776" y="6979"/>
                  <a:pt x="7186776" y="6979"/>
                </a:cubicBezTo>
                <a:cubicBezTo>
                  <a:pt x="7555084" y="14458"/>
                  <a:pt x="7693344" y="42638"/>
                  <a:pt x="7891083" y="165219"/>
                </a:cubicBezTo>
                <a:cubicBezTo>
                  <a:pt x="8042101" y="258836"/>
                  <a:pt x="8047623" y="476157"/>
                  <a:pt x="8038482" y="4376913"/>
                </a:cubicBezTo>
                <a:lnTo>
                  <a:pt x="8038482" y="4376960"/>
                </a:lnTo>
                <a:cubicBezTo>
                  <a:pt x="8038481" y="5495730"/>
                  <a:pt x="7995697" y="5644318"/>
                  <a:pt x="7419845" y="5694380"/>
                </a:cubicBezTo>
                <a:close/>
              </a:path>
            </a:pathLst>
          </a:custGeom>
          <a:solidFill>
            <a:schemeClr val="bg1"/>
          </a:solidFill>
        </p:spPr>
        <p:txBody>
          <a:bodyPr lIns="51206" tIns="25603" rIns="51206" bIns="25603"/>
          <a:lstStyle/>
          <a:p>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tấm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gỗ</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dài</a:t>
            </a:r>
            <a:r>
              <a:rPr lang="en-US" sz="3200">
                <a:latin typeface="Times New Roman" pitchFamily="18" charset="0"/>
                <a:cs typeface="Times New Roman" pitchFamily="18" charset="0"/>
              </a:rPr>
              <a:t> 6 dm</a:t>
            </a:r>
            <a:r>
              <a:rPr lang="en-US" sz="3200" dirty="0">
                <a:latin typeface="Times New Roman" pitchFamily="18" charset="0"/>
                <a:cs typeface="Times New Roman" pitchFamily="18" charset="0"/>
              </a:rPr>
              <a:t>.</a:t>
            </a:r>
          </a:p>
        </p:txBody>
      </p:sp>
      <p:sp>
        <p:nvSpPr>
          <p:cNvPr id="10" name="TextBox 10"/>
          <p:cNvSpPr txBox="1"/>
          <p:nvPr/>
        </p:nvSpPr>
        <p:spPr>
          <a:xfrm>
            <a:off x="2302139" y="1560312"/>
            <a:ext cx="7558540" cy="394275"/>
          </a:xfrm>
          <a:prstGeom prst="rect">
            <a:avLst/>
          </a:prstGeom>
        </p:spPr>
        <p:txBody>
          <a:bodyPr wrap="square" lIns="0" tIns="0" rIns="0" bIns="0" rtlCol="0" anchor="t">
            <a:spAutoFit/>
          </a:bodyPr>
          <a:lstStyle/>
          <a:p>
            <a:pPr algn="ctr" defTabSz="512064">
              <a:lnSpc>
                <a:spcPct val="130000"/>
              </a:lnSpc>
              <a:spcBef>
                <a:spcPct val="0"/>
              </a:spcBef>
              <a:defRPr/>
            </a:pPr>
            <a:endParaRPr lang="en-US" sz="2200" dirty="0">
              <a:solidFill>
                <a:srgbClr val="272626"/>
              </a:solidFill>
              <a:latin typeface="Arial" panose="020B0604020202020204" pitchFamily="34" charset="0"/>
              <a:cs typeface="Arial" panose="020B0604020202020204" pitchFamily="34" charset="0"/>
            </a:endParaRPr>
          </a:p>
        </p:txBody>
      </p:sp>
      <p:pic>
        <p:nvPicPr>
          <p:cNvPr id="15"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2317294">
            <a:off x="1236377" y="62913"/>
            <a:ext cx="1174212" cy="512383"/>
          </a:xfrm>
          <a:prstGeom prst="rect">
            <a:avLst/>
          </a:prstGeom>
        </p:spPr>
      </p:pic>
      <p:pic>
        <p:nvPicPr>
          <p:cNvPr id="16"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37648" y="3733800"/>
            <a:ext cx="530602" cy="707469"/>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763000" y="141777"/>
            <a:ext cx="862168" cy="1056851"/>
          </a:xfrm>
          <a:prstGeom prst="rect">
            <a:avLst/>
          </a:prstGeom>
        </p:spPr>
      </p:pic>
      <p:sp>
        <p:nvSpPr>
          <p:cNvPr id="20" name="TextBox 19"/>
          <p:cNvSpPr txBox="1"/>
          <p:nvPr/>
        </p:nvSpPr>
        <p:spPr>
          <a:xfrm>
            <a:off x="4266517" y="256222"/>
            <a:ext cx="4048284" cy="700025"/>
          </a:xfrm>
          <a:prstGeom prst="rect">
            <a:avLst/>
          </a:prstGeom>
          <a:noFill/>
        </p:spPr>
        <p:txBody>
          <a:bodyPr wrap="square" lIns="51206" tIns="25603" rIns="51206" bIns="25603" rtlCol="0">
            <a:spAutoFit/>
          </a:bodyPr>
          <a:lstStyle/>
          <a:p>
            <a:pPr algn="ctr" defTabSz="512064">
              <a:lnSpc>
                <a:spcPct val="130000"/>
              </a:lnSpc>
              <a:defRPr/>
            </a:pPr>
            <a:r>
              <a:rPr lang="en-US" sz="3600" b="1">
                <a:solidFill>
                  <a:srgbClr val="FF0000"/>
                </a:solidFill>
                <a:latin typeface="Times New Roman" pitchFamily="18" charset="0"/>
                <a:cs typeface="Times New Roman" pitchFamily="18" charset="0"/>
              </a:rPr>
              <a:t>Bài </a:t>
            </a:r>
            <a:r>
              <a:rPr lang="en-US" sz="3600" b="1" dirty="0" err="1">
                <a:solidFill>
                  <a:srgbClr val="FF0000"/>
                </a:solidFill>
                <a:latin typeface="Times New Roman" pitchFamily="18" charset="0"/>
                <a:cs typeface="Times New Roman" pitchFamily="18" charset="0"/>
              </a:rPr>
              <a:t>toán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mở</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Hình ảnh Học Thảo Luận Viết Bài Tập Về Nhà Làm Bài Toán, Bé, Phiên, Dễ  Thương miễn phí tải tập tin PNG PSDComment và Vec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69857" y="4718402"/>
            <a:ext cx="2122143" cy="2146561"/>
          </a:xfrm>
          <a:prstGeom prst="ellipse">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179839" y="3810440"/>
            <a:ext cx="8272703" cy="1077218"/>
          </a:xfrm>
          <a:prstGeom prst="rect">
            <a:avLst/>
          </a:prstGeom>
        </p:spPr>
        <p:txBody>
          <a:bodyPr wrap="square">
            <a:spAutoFit/>
          </a:bodyPr>
          <a:lstStyle/>
          <a:p>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đơn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gỗ</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ƯCLN (18, 30) = 6.</a:t>
            </a:r>
          </a:p>
        </p:txBody>
      </p:sp>
      <p:sp>
        <p:nvSpPr>
          <p:cNvPr id="9" name="Rectangle 8">
            <a:extLst>
              <a:ext uri="{FF2B5EF4-FFF2-40B4-BE49-F238E27FC236}">
                <a16:creationId xmlns:a16="http://schemas.microsoft.com/office/drawing/2014/main" id="{E31D4190-0318-DF6D-46D8-6311EE778B63}"/>
              </a:ext>
            </a:extLst>
          </p:cNvPr>
          <p:cNvSpPr/>
          <p:nvPr/>
        </p:nvSpPr>
        <p:spPr>
          <a:xfrm>
            <a:off x="753590" y="1222067"/>
            <a:ext cx="11125200" cy="2062103"/>
          </a:xfrm>
          <a:prstGeom prst="rect">
            <a:avLst/>
          </a:prstGeom>
        </p:spPr>
        <p:txBody>
          <a:bodyPr wrap="square">
            <a:spAutoFit/>
          </a:bodyPr>
          <a:lstStyle/>
          <a:p>
            <a:r>
              <a:rPr lang="vi-VN" sz="3200">
                <a:latin typeface="Times New Roman" pitchFamily="18" charset="0"/>
                <a:cs typeface="Times New Roman" pitchFamily="18" charset="0"/>
              </a:rPr>
              <a:t>Một bác thợ mộc muốn làm kệ để đồ từ hai tấm gỗ dài 18 dm và 30 dm. Bác muốn cắt hai tấm gỗ này thành các thanh gỗ có cùng độ dài mà không để thừa mẩu gỗ nào. Em hãy giúp bác thợ mộc tìm độ dài lớn nhất có thể của mỗi thanh gỗ được cắt.</a:t>
            </a:r>
            <a:endParaRPr lang="en-US" sz="32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DD2631BF-EB13-0496-83F2-6BC878B792F6}"/>
              </a:ext>
            </a:extLst>
          </p:cNvPr>
          <p:cNvSpPr/>
          <p:nvPr/>
        </p:nvSpPr>
        <p:spPr>
          <a:xfrm>
            <a:off x="5211067" y="3267399"/>
            <a:ext cx="1105123" cy="584775"/>
          </a:xfrm>
          <a:prstGeom prst="rect">
            <a:avLst/>
          </a:prstGeom>
        </p:spPr>
        <p:txBody>
          <a:bodyPr wrap="square">
            <a:spAutoFit/>
          </a:bodyPr>
          <a:lstStyle/>
          <a:p>
            <a:r>
              <a:rPr lang="en-US" sz="3200" b="1">
                <a:solidFill>
                  <a:srgbClr val="FF0000"/>
                </a:solidFill>
                <a:latin typeface="Times New Roman" pitchFamily="18" charset="0"/>
                <a:cs typeface="Times New Roman" pitchFamily="18" charset="0"/>
              </a:rPr>
              <a:t>Giải:</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0931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 presetClass="entr" presetSubtype="0" fill="hold" nodeType="with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8">
                                            <p:bg/>
                                          </p:spTgt>
                                        </p:tgtEl>
                                        <p:attrNameLst>
                                          <p:attrName>style.visibility</p:attrName>
                                        </p:attrNameLst>
                                      </p:cBhvr>
                                      <p:to>
                                        <p:strVal val="visible"/>
                                      </p:to>
                                    </p:set>
                                    <p:animEffect transition="in" filter="randombar(horizontal)">
                                      <p:cBhvr>
                                        <p:cTn id="40" dur="500"/>
                                        <p:tgtEl>
                                          <p:spTgt spid="8">
                                            <p:bg/>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20" grpId="0"/>
      <p:bldP spid="7"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Video\9602e410f5cda88aaa033d2658e2386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0437" y="256230"/>
            <a:ext cx="1981200" cy="16063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2590799" y="533400"/>
                <a:ext cx="8001001" cy="584775"/>
              </a:xfrm>
              <a:prstGeom prst="rect">
                <a:avLst/>
              </a:prstGeom>
            </p:spPr>
            <p:txBody>
              <a:bodyPr wrap="square">
                <a:spAutoFit/>
              </a:bodyPr>
              <a:lstStyle/>
              <a:p>
                <a14:m>
                  <m:oMath xmlns:m="http://schemas.openxmlformats.org/officeDocument/2006/math">
                    <m:r>
                      <a:rPr lang="pt-BR" sz="3200" i="1">
                        <a:solidFill>
                          <a:srgbClr val="0000CC"/>
                        </a:solidFill>
                        <a:latin typeface="Cambria Math"/>
                        <a:cs typeface="Times New Roman" pitchFamily="18" charset="0"/>
                      </a:rPr>
                      <m:t>𝑥</m:t>
                    </m:r>
                  </m:oMath>
                </a14:m>
                <a:r>
                  <a:rPr lang="pt-BR" sz="3200">
                    <a:solidFill>
                      <a:srgbClr val="0000CC"/>
                    </a:solidFill>
                    <a:latin typeface="Times New Roman" pitchFamily="18" charset="0"/>
                    <a:cs typeface="Times New Roman" pitchFamily="18" charset="0"/>
                  </a:rPr>
                  <a:t> thuộc tập hợp ước chung của </a:t>
                </a:r>
                <a14:m>
                  <m:oMath xmlns:m="http://schemas.openxmlformats.org/officeDocument/2006/math">
                    <m:r>
                      <a:rPr lang="pt-BR" sz="3200" i="1">
                        <a:solidFill>
                          <a:srgbClr val="0000CC"/>
                        </a:solidFill>
                        <a:latin typeface="Cambria Math"/>
                        <a:cs typeface="Times New Roman" pitchFamily="18" charset="0"/>
                      </a:rPr>
                      <m:t>𝑎</m:t>
                    </m:r>
                  </m:oMath>
                </a14:m>
                <a:r>
                  <a:rPr lang="pt-BR" sz="3200">
                    <a:solidFill>
                      <a:srgbClr val="0000CC"/>
                    </a:solidFill>
                    <a:latin typeface="Times New Roman" pitchFamily="18" charset="0"/>
                    <a:cs typeface="Times New Roman" pitchFamily="18" charset="0"/>
                  </a:rPr>
                  <a:t> và </a:t>
                </a:r>
                <a14:m>
                  <m:oMath xmlns:m="http://schemas.openxmlformats.org/officeDocument/2006/math">
                    <m:r>
                      <a:rPr lang="pt-BR" sz="3200" i="1">
                        <a:solidFill>
                          <a:srgbClr val="0000CC"/>
                        </a:solidFill>
                        <a:latin typeface="Cambria Math"/>
                        <a:cs typeface="Times New Roman" pitchFamily="18" charset="0"/>
                      </a:rPr>
                      <m:t>𝑏</m:t>
                    </m:r>
                  </m:oMath>
                </a14:m>
                <a:r>
                  <a:rPr lang="pt-BR" sz="3200">
                    <a:solidFill>
                      <a:srgbClr val="0000CC"/>
                    </a:solidFill>
                    <a:latin typeface="Times New Roman" pitchFamily="18" charset="0"/>
                    <a:cs typeface="Times New Roman" pitchFamily="18" charset="0"/>
                  </a:rPr>
                  <a:t> khi nào?</a:t>
                </a:r>
                <a:endParaRPr lang="en-US" sz="3200">
                  <a:solidFill>
                    <a:srgbClr val="0000CC"/>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590799" y="533400"/>
                <a:ext cx="8001001" cy="584775"/>
              </a:xfrm>
              <a:prstGeom prst="rect">
                <a:avLst/>
              </a:prstGeom>
              <a:blipFill>
                <a:blip r:embed="rId3"/>
                <a:stretch>
                  <a:fillRect t="-14737" r="-76" b="-32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666999" y="1570221"/>
                <a:ext cx="3276602" cy="584775"/>
              </a:xfrm>
              <a:prstGeom prst="rect">
                <a:avLst/>
              </a:prstGeom>
            </p:spPr>
            <p:txBody>
              <a:bodyPr wrap="square">
                <a:spAutoFit/>
              </a:bodyPr>
              <a:lstStyle/>
              <a:p>
                <a14:m>
                  <m:oMath xmlns:m="http://schemas.openxmlformats.org/officeDocument/2006/math">
                    <m:r>
                      <a:rPr lang="pt-BR" sz="3200" b="1" i="1">
                        <a:solidFill>
                          <a:srgbClr val="FF0000"/>
                        </a:solidFill>
                        <a:latin typeface="Cambria Math"/>
                        <a:cs typeface="Times New Roman" pitchFamily="18" charset="0"/>
                      </a:rPr>
                      <m:t>𝒙</m:t>
                    </m:r>
                    <m:r>
                      <a:rPr lang="pt-BR"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Ư</m:t>
                    </m:r>
                    <m:r>
                      <a:rPr lang="en-US" sz="3200" b="1" i="1">
                        <a:solidFill>
                          <a:srgbClr val="FF0000"/>
                        </a:solidFill>
                        <a:latin typeface="Cambria Math"/>
                        <a:ea typeface="Cambria Math"/>
                        <a:cs typeface="Times New Roman" pitchFamily="18" charset="0"/>
                      </a:rPr>
                      <m:t>𝑪</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𝒂</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𝒃</m:t>
                    </m:r>
                    <m:r>
                      <a:rPr lang="en-US" sz="3200" b="1" i="1">
                        <a:solidFill>
                          <a:srgbClr val="FF0000"/>
                        </a:solidFill>
                        <a:latin typeface="Cambria Math"/>
                        <a:ea typeface="Cambria Math"/>
                        <a:cs typeface="Times New Roman" pitchFamily="18" charset="0"/>
                      </a:rPr>
                      <m:t>)</m:t>
                    </m:r>
                  </m:oMath>
                </a14:m>
                <a:r>
                  <a:rPr lang="en-US" sz="3200" b="1">
                    <a:solidFill>
                      <a:srgbClr val="FF0000"/>
                    </a:solidFill>
                    <a:latin typeface="Times New Roman" pitchFamily="18" charset="0"/>
                    <a:cs typeface="Times New Roman" pitchFamily="18" charset="0"/>
                  </a:rPr>
                  <a:t> nếu </a:t>
                </a:r>
              </a:p>
            </p:txBody>
          </p:sp>
        </mc:Choice>
        <mc:Fallback xmlns="">
          <p:sp>
            <p:nvSpPr>
              <p:cNvPr id="6" name="Rectangle 5"/>
              <p:cNvSpPr>
                <a:spLocks noRot="1" noChangeAspect="1" noMove="1" noResize="1" noEditPoints="1" noAdjustHandles="1" noChangeArrowheads="1" noChangeShapeType="1" noTextEdit="1"/>
              </p:cNvSpPr>
              <p:nvPr/>
            </p:nvSpPr>
            <p:spPr>
              <a:xfrm>
                <a:off x="2666999" y="1570221"/>
                <a:ext cx="3276602" cy="584775"/>
              </a:xfrm>
              <a:prstGeom prst="rect">
                <a:avLst/>
              </a:prstGeom>
              <a:blipFill>
                <a:blip r:embed="rId4"/>
                <a:stretch>
                  <a:fillRect t="-14583" r="-5576"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943600" y="1570221"/>
                <a:ext cx="2590800" cy="584775"/>
              </a:xfrm>
              <a:prstGeom prst="rect">
                <a:avLst/>
              </a:prstGeom>
            </p:spPr>
            <p:txBody>
              <a:bodyPr wrap="square">
                <a:spAutoFit/>
              </a:bodyPr>
              <a:lstStyle/>
              <a:p>
                <a14:m>
                  <m:oMath xmlns:m="http://schemas.openxmlformats.org/officeDocument/2006/math">
                    <m:r>
                      <a:rPr lang="en-US" sz="3200" b="1" i="1">
                        <a:solidFill>
                          <a:srgbClr val="FF0000"/>
                        </a:solidFill>
                        <a:latin typeface="Cambria Math"/>
                        <a:cs typeface="Times New Roman" pitchFamily="18" charset="0"/>
                      </a:rPr>
                      <m:t>𝒂</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𝒙</m:t>
                    </m:r>
                  </m:oMath>
                </a14:m>
                <a:r>
                  <a:rPr lang="en-US" sz="3200" b="1">
                    <a:solidFill>
                      <a:srgbClr val="FF0000"/>
                    </a:solidFill>
                    <a:latin typeface="Times New Roman" pitchFamily="18" charset="0"/>
                    <a:cs typeface="Times New Roman" pitchFamily="18" charset="0"/>
                  </a:rPr>
                  <a:t> và  </a:t>
                </a:r>
                <a14:m>
                  <m:oMath xmlns:m="http://schemas.openxmlformats.org/officeDocument/2006/math">
                    <m:r>
                      <a:rPr lang="en-US" sz="3200" b="1" i="1">
                        <a:solidFill>
                          <a:srgbClr val="FF0000"/>
                        </a:solidFill>
                        <a:latin typeface="Cambria Math"/>
                        <a:ea typeface="Cambria Math"/>
                        <a:cs typeface="Times New Roman" pitchFamily="18" charset="0"/>
                      </a:rPr>
                      <m:t>𝐛</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𝒙</m:t>
                    </m:r>
                  </m:oMath>
                </a14:m>
                <a:r>
                  <a:rPr lang="en-US" sz="3200" b="1">
                    <a:solidFill>
                      <a:srgbClr val="FF0000"/>
                    </a:solidFill>
                    <a:latin typeface="Times New Roman" pitchFamily="18" charset="0"/>
                    <a:cs typeface="Times New Roman" pitchFamily="18"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5943600" y="1570221"/>
                <a:ext cx="2590800" cy="584775"/>
              </a:xfrm>
              <a:prstGeom prst="rect">
                <a:avLst/>
              </a:prstGeom>
              <a:blipFill>
                <a:blip r:embed="rId5"/>
                <a:stretch>
                  <a:fillRect t="-14583"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628901" y="2339424"/>
                <a:ext cx="3733799" cy="584775"/>
              </a:xfrm>
              <a:prstGeom prst="rect">
                <a:avLst/>
              </a:prstGeom>
            </p:spPr>
            <p:txBody>
              <a:bodyPr wrap="square">
                <a:spAutoFit/>
              </a:bodyPr>
              <a:lstStyle/>
              <a:p>
                <a14:m>
                  <m:oMath xmlns:m="http://schemas.openxmlformats.org/officeDocument/2006/math">
                    <m:r>
                      <a:rPr lang="pt-BR" sz="3200" b="1" i="1">
                        <a:solidFill>
                          <a:srgbClr val="FF0000"/>
                        </a:solidFill>
                        <a:latin typeface="Cambria Math"/>
                        <a:cs typeface="Times New Roman" pitchFamily="18" charset="0"/>
                      </a:rPr>
                      <m:t>𝒙</m:t>
                    </m:r>
                    <m:r>
                      <a:rPr lang="pt-BR"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Ư</m:t>
                    </m:r>
                    <m:r>
                      <a:rPr lang="en-US" sz="3200" b="1" i="1">
                        <a:solidFill>
                          <a:srgbClr val="FF0000"/>
                        </a:solidFill>
                        <a:latin typeface="Cambria Math"/>
                        <a:ea typeface="Cambria Math"/>
                        <a:cs typeface="Times New Roman" pitchFamily="18" charset="0"/>
                      </a:rPr>
                      <m:t>𝑪</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𝒂</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𝒃</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𝒄</m:t>
                    </m:r>
                    <m:r>
                      <a:rPr lang="en-US" sz="3200" b="1" i="1">
                        <a:solidFill>
                          <a:srgbClr val="FF0000"/>
                        </a:solidFill>
                        <a:latin typeface="Cambria Math"/>
                        <a:ea typeface="Cambria Math"/>
                        <a:cs typeface="Times New Roman" pitchFamily="18" charset="0"/>
                      </a:rPr>
                      <m:t>)</m:t>
                    </m:r>
                  </m:oMath>
                </a14:m>
                <a:r>
                  <a:rPr lang="en-US" sz="3200" b="1">
                    <a:solidFill>
                      <a:srgbClr val="FF0000"/>
                    </a:solidFill>
                    <a:latin typeface="Times New Roman" pitchFamily="18" charset="0"/>
                    <a:cs typeface="Times New Roman" pitchFamily="18" charset="0"/>
                  </a:rPr>
                  <a:t> nếu </a:t>
                </a:r>
              </a:p>
            </p:txBody>
          </p:sp>
        </mc:Choice>
        <mc:Fallback xmlns="">
          <p:sp>
            <p:nvSpPr>
              <p:cNvPr id="8" name="Rectangle 7"/>
              <p:cNvSpPr>
                <a:spLocks noRot="1" noChangeAspect="1" noMove="1" noResize="1" noEditPoints="1" noAdjustHandles="1" noChangeArrowheads="1" noChangeShapeType="1" noTextEdit="1"/>
              </p:cNvSpPr>
              <p:nvPr/>
            </p:nvSpPr>
            <p:spPr>
              <a:xfrm>
                <a:off x="2628901" y="2339424"/>
                <a:ext cx="3733799" cy="584775"/>
              </a:xfrm>
              <a:prstGeom prst="rect">
                <a:avLst/>
              </a:prstGeom>
              <a:blipFill>
                <a:blip r:embed="rId6"/>
                <a:stretch>
                  <a:fillRect t="-14583" r="-2936"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6248399" y="2332221"/>
                <a:ext cx="3849619" cy="584775"/>
              </a:xfrm>
              <a:prstGeom prst="rect">
                <a:avLst/>
              </a:prstGeom>
            </p:spPr>
            <p:txBody>
              <a:bodyPr wrap="square">
                <a:spAutoFit/>
              </a:bodyPr>
              <a:lstStyle/>
              <a:p>
                <a14:m>
                  <m:oMath xmlns:m="http://schemas.openxmlformats.org/officeDocument/2006/math">
                    <m:r>
                      <a:rPr lang="en-US" sz="3200" b="1" i="1">
                        <a:solidFill>
                          <a:srgbClr val="FF0000"/>
                        </a:solidFill>
                        <a:latin typeface="Cambria Math"/>
                        <a:cs typeface="Times New Roman" pitchFamily="18" charset="0"/>
                      </a:rPr>
                      <m:t>𝒂</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𝒙</m:t>
                    </m:r>
                  </m:oMath>
                </a14:m>
                <a:r>
                  <a:rPr lang="en-US" sz="3200" b="1">
                    <a:solidFill>
                      <a:srgbClr val="FF0000"/>
                    </a:solidFill>
                    <a:latin typeface="Times New Roman" pitchFamily="18" charset="0"/>
                    <a:cs typeface="Times New Roman" pitchFamily="18" charset="0"/>
                  </a:rPr>
                  <a:t> ; </a:t>
                </a:r>
                <a14:m>
                  <m:oMath xmlns:m="http://schemas.openxmlformats.org/officeDocument/2006/math">
                    <m:r>
                      <a:rPr lang="en-US" sz="3200" b="1" i="1">
                        <a:solidFill>
                          <a:srgbClr val="FF0000"/>
                        </a:solidFill>
                        <a:latin typeface="Cambria Math"/>
                        <a:ea typeface="Cambria Math"/>
                        <a:cs typeface="Times New Roman" pitchFamily="18" charset="0"/>
                      </a:rPr>
                      <m:t>𝐛</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𝒙</m:t>
                    </m:r>
                  </m:oMath>
                </a14:m>
                <a:r>
                  <a:rPr lang="en-US" sz="3200" b="1">
                    <a:solidFill>
                      <a:srgbClr val="FF0000"/>
                    </a:solidFill>
                    <a:latin typeface="Times New Roman" pitchFamily="18" charset="0"/>
                    <a:cs typeface="Times New Roman" pitchFamily="18" charset="0"/>
                  </a:rPr>
                  <a:t> và </a:t>
                </a:r>
                <a14:m>
                  <m:oMath xmlns:m="http://schemas.openxmlformats.org/officeDocument/2006/math">
                    <m:r>
                      <a:rPr lang="en-US" sz="3200" b="1" i="1">
                        <a:solidFill>
                          <a:srgbClr val="FF0000"/>
                        </a:solidFill>
                        <a:latin typeface="Cambria Math"/>
                        <a:ea typeface="Cambria Math"/>
                        <a:cs typeface="Times New Roman" pitchFamily="18" charset="0"/>
                      </a:rPr>
                      <m:t>𝒄</m:t>
                    </m:r>
                    <m:r>
                      <a:rPr lang="en-US" sz="3200" b="1" i="1">
                        <a:solidFill>
                          <a:srgbClr val="FF0000"/>
                        </a:solidFill>
                        <a:latin typeface="Cambria Math"/>
                        <a:ea typeface="Cambria Math"/>
                        <a:cs typeface="Times New Roman" pitchFamily="18" charset="0"/>
                      </a:rPr>
                      <m:t>⋮</m:t>
                    </m:r>
                    <m:r>
                      <a:rPr lang="en-US" sz="3200" b="1" i="1">
                        <a:solidFill>
                          <a:srgbClr val="FF0000"/>
                        </a:solidFill>
                        <a:latin typeface="Cambria Math"/>
                        <a:ea typeface="Cambria Math"/>
                        <a:cs typeface="Times New Roman" pitchFamily="18" charset="0"/>
                      </a:rPr>
                      <m:t>𝒙</m:t>
                    </m:r>
                  </m:oMath>
                </a14:m>
                <a:r>
                  <a:rPr lang="en-US" sz="3200" b="1">
                    <a:solidFill>
                      <a:srgbClr val="FF0000"/>
                    </a:solidFill>
                    <a:latin typeface="Times New Roman" pitchFamily="18" charset="0"/>
                    <a:cs typeface="Times New Roman" pitchFamily="18" charset="0"/>
                  </a:rPr>
                  <a:t>  </a:t>
                </a:r>
              </a:p>
            </p:txBody>
          </p:sp>
        </mc:Choice>
        <mc:Fallback xmlns="">
          <p:sp>
            <p:nvSpPr>
              <p:cNvPr id="9" name="Rectangle 8"/>
              <p:cNvSpPr>
                <a:spLocks noRot="1" noChangeAspect="1" noMove="1" noResize="1" noEditPoints="1" noAdjustHandles="1" noChangeArrowheads="1" noChangeShapeType="1" noTextEdit="1"/>
              </p:cNvSpPr>
              <p:nvPr/>
            </p:nvSpPr>
            <p:spPr>
              <a:xfrm>
                <a:off x="6248399" y="2332221"/>
                <a:ext cx="3849619" cy="584775"/>
              </a:xfrm>
              <a:prstGeom prst="rect">
                <a:avLst/>
              </a:prstGeom>
              <a:blipFill>
                <a:blip r:embed="rId7"/>
                <a:stretch>
                  <a:fillRect t="-14583" b="-32292"/>
                </a:stretch>
              </a:blipFill>
            </p:spPr>
            <p:txBody>
              <a:bodyPr/>
              <a:lstStyle/>
              <a:p>
                <a:r>
                  <a:rPr lang="vi-VN">
                    <a:noFill/>
                  </a:rPr>
                  <a:t> </a:t>
                </a:r>
              </a:p>
            </p:txBody>
          </p:sp>
        </mc:Fallback>
      </mc:AlternateContent>
      <p:sp>
        <p:nvSpPr>
          <p:cNvPr id="4" name="Rectangle 3"/>
          <p:cNvSpPr/>
          <p:nvPr/>
        </p:nvSpPr>
        <p:spPr>
          <a:xfrm>
            <a:off x="2666999" y="1447801"/>
            <a:ext cx="8001001" cy="17124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0" name="Rectangle 9"/>
          <p:cNvSpPr/>
          <p:nvPr/>
        </p:nvSpPr>
        <p:spPr>
          <a:xfrm>
            <a:off x="2590799" y="3429000"/>
            <a:ext cx="762000" cy="609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a:latin typeface="Times New Roman" panose="02020603050405020304" pitchFamily="18" charset="0"/>
                <a:cs typeface="Times New Roman" pitchFamily="18" charset="0"/>
              </a:rPr>
              <a:t>? 1</a:t>
            </a:r>
          </a:p>
        </p:txBody>
      </p:sp>
      <p:sp>
        <p:nvSpPr>
          <p:cNvPr id="12" name="Rectangle 11"/>
          <p:cNvSpPr/>
          <p:nvPr/>
        </p:nvSpPr>
        <p:spPr>
          <a:xfrm>
            <a:off x="3428999" y="3429000"/>
            <a:ext cx="5410203" cy="584775"/>
          </a:xfrm>
          <a:prstGeom prst="rect">
            <a:avLst/>
          </a:prstGeom>
        </p:spPr>
        <p:txBody>
          <a:bodyPr wrap="square">
            <a:spAutoFit/>
          </a:bodyPr>
          <a:lstStyle/>
          <a:p>
            <a:r>
              <a:rPr lang="en-US" sz="3200">
                <a:latin typeface="Times New Roman" panose="02020603050405020304" pitchFamily="18" charset="0"/>
                <a:cs typeface="Times New Roman" pitchFamily="18" charset="0"/>
              </a:rPr>
              <a:t>Khẳng định sau đúng hay sai?</a:t>
            </a: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3860301636"/>
                  </p:ext>
                </p:extLst>
              </p:nvPr>
            </p:nvGraphicFramePr>
            <p:xfrm>
              <a:off x="1828806" y="4312920"/>
              <a:ext cx="8839193" cy="2164080"/>
            </p:xfrm>
            <a:graphic>
              <a:graphicData uri="http://schemas.openxmlformats.org/drawingml/2006/table">
                <a:tbl>
                  <a:tblPr firstRow="1" bandRow="1">
                    <a:tableStyleId>{5940675A-B579-460E-94D1-54222C63F5DA}</a:tableStyleId>
                  </a:tblPr>
                  <a:tblGrid>
                    <a:gridCol w="3213701">
                      <a:extLst>
                        <a:ext uri="{9D8B030D-6E8A-4147-A177-3AD203B41FA5}">
                          <a16:colId xmlns:a16="http://schemas.microsoft.com/office/drawing/2014/main" val="20000"/>
                        </a:ext>
                      </a:extLst>
                    </a:gridCol>
                    <a:gridCol w="1227067">
                      <a:extLst>
                        <a:ext uri="{9D8B030D-6E8A-4147-A177-3AD203B41FA5}">
                          <a16:colId xmlns:a16="http://schemas.microsoft.com/office/drawing/2014/main" val="20001"/>
                        </a:ext>
                      </a:extLst>
                    </a:gridCol>
                    <a:gridCol w="1121826">
                      <a:extLst>
                        <a:ext uri="{9D8B030D-6E8A-4147-A177-3AD203B41FA5}">
                          <a16:colId xmlns:a16="http://schemas.microsoft.com/office/drawing/2014/main" val="20002"/>
                        </a:ext>
                      </a:extLst>
                    </a:gridCol>
                    <a:gridCol w="3276599">
                      <a:extLst>
                        <a:ext uri="{9D8B030D-6E8A-4147-A177-3AD203B41FA5}">
                          <a16:colId xmlns:a16="http://schemas.microsoft.com/office/drawing/2014/main" val="20003"/>
                        </a:ext>
                      </a:extLst>
                    </a:gridCol>
                  </a:tblGrid>
                  <a:tr h="721360">
                    <a:tc>
                      <a:txBody>
                        <a:bodyPr/>
                        <a:lstStyle/>
                        <a:p>
                          <a:endParaRPr lang="en-US" sz="2800">
                            <a:latin typeface="Times New Roman" pitchFamily="18" charset="0"/>
                            <a:cs typeface="Times New Roman" pitchFamily="18" charset="0"/>
                          </a:endParaRPr>
                        </a:p>
                      </a:txBody>
                      <a:tcPr/>
                    </a:tc>
                    <a:tc>
                      <a:txBody>
                        <a:bodyPr/>
                        <a:lstStyle/>
                        <a:p>
                          <a:pPr algn="ctr"/>
                          <a:r>
                            <a:rPr lang="en-US" sz="2800" b="1">
                              <a:latin typeface="Times New Roman" pitchFamily="18" charset="0"/>
                              <a:cs typeface="Times New Roman" pitchFamily="18" charset="0"/>
                            </a:rPr>
                            <a:t>Đúng</a:t>
                          </a:r>
                        </a:p>
                      </a:txBody>
                      <a:tcPr/>
                    </a:tc>
                    <a:tc>
                      <a:txBody>
                        <a:bodyPr/>
                        <a:lstStyle/>
                        <a:p>
                          <a:pPr algn="ctr"/>
                          <a:r>
                            <a:rPr lang="en-US" sz="2800" b="1">
                              <a:latin typeface="Times New Roman" pitchFamily="18" charset="0"/>
                              <a:cs typeface="Times New Roman" pitchFamily="18" charset="0"/>
                            </a:rPr>
                            <a:t>Sai</a:t>
                          </a:r>
                        </a:p>
                      </a:txBody>
                      <a:tcPr/>
                    </a:tc>
                    <a:tc>
                      <a:txBody>
                        <a:bodyPr/>
                        <a:lstStyle/>
                        <a:p>
                          <a:pPr algn="ctr"/>
                          <a:r>
                            <a:rPr lang="en-US" sz="2800" b="1">
                              <a:latin typeface="Times New Roman" pitchFamily="18" charset="0"/>
                              <a:cs typeface="Times New Roman" pitchFamily="18" charset="0"/>
                            </a:rPr>
                            <a:t>Giải</a:t>
                          </a:r>
                          <a:r>
                            <a:rPr lang="en-US" sz="2800" b="1" baseline="0">
                              <a:latin typeface="Times New Roman" pitchFamily="18" charset="0"/>
                              <a:cs typeface="Times New Roman" pitchFamily="18" charset="0"/>
                            </a:rPr>
                            <a:t> thích</a:t>
                          </a:r>
                          <a:endParaRPr lang="en-US" sz="2800" b="1">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72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solidFill>
                                <a:schemeClr val="tx1"/>
                              </a:solidFill>
                              <a:latin typeface="Times New Roman" pitchFamily="18" charset="0"/>
                              <a:cs typeface="Times New Roman" pitchFamily="18" charset="0"/>
                            </a:rPr>
                            <a:t>a) </a:t>
                          </a:r>
                          <a14:m>
                            <m:oMath xmlns:m="http://schemas.openxmlformats.org/officeDocument/2006/math">
                              <m:r>
                                <a:rPr lang="en-US" sz="2800" b="0" i="1" smtClean="0">
                                  <a:solidFill>
                                    <a:schemeClr val="tx1"/>
                                  </a:solidFill>
                                  <a:latin typeface="Cambria Math"/>
                                  <a:cs typeface="Times New Roman" pitchFamily="18" charset="0"/>
                                </a:rPr>
                                <m:t>8</m:t>
                              </m:r>
                              <m:r>
                                <a:rPr lang="pt-BR"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Ư</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(16;40)</m:t>
                              </m:r>
                            </m:oMath>
                          </a14:m>
                          <a:endParaRPr lang="en-US" sz="2800">
                            <a:solidFill>
                              <a:schemeClr val="tx1"/>
                            </a:solidFill>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72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a:solidFill>
                                <a:schemeClr val="tx1"/>
                              </a:solidFill>
                              <a:latin typeface="Times New Roman" pitchFamily="18" charset="0"/>
                              <a:cs typeface="Times New Roman" pitchFamily="18" charset="0"/>
                            </a:rPr>
                            <a:t>b) </a:t>
                          </a:r>
                          <a14:m>
                            <m:oMath xmlns:m="http://schemas.openxmlformats.org/officeDocument/2006/math">
                              <m:r>
                                <a:rPr lang="en-US" sz="2800" b="0" i="1" smtClean="0">
                                  <a:solidFill>
                                    <a:schemeClr val="tx1"/>
                                  </a:solidFill>
                                  <a:latin typeface="Cambria Math"/>
                                  <a:cs typeface="Times New Roman" pitchFamily="18" charset="0"/>
                                </a:rPr>
                                <m:t>8</m:t>
                              </m:r>
                              <m:r>
                                <a:rPr lang="pt-BR"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Ư</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(32;28)</m:t>
                              </m:r>
                            </m:oMath>
                          </a14:m>
                          <a:endParaRPr lang="en-US" sz="2800">
                            <a:solidFill>
                              <a:schemeClr val="tx1"/>
                            </a:solidFill>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3860301636"/>
                  </p:ext>
                </p:extLst>
              </p:nvPr>
            </p:nvGraphicFramePr>
            <p:xfrm>
              <a:off x="1828806" y="4312920"/>
              <a:ext cx="8839193" cy="2164080"/>
            </p:xfrm>
            <a:graphic>
              <a:graphicData uri="http://schemas.openxmlformats.org/drawingml/2006/table">
                <a:tbl>
                  <a:tblPr firstRow="1" bandRow="1">
                    <a:tableStyleId>{5940675A-B579-460E-94D1-54222C63F5DA}</a:tableStyleId>
                  </a:tblPr>
                  <a:tblGrid>
                    <a:gridCol w="3213701">
                      <a:extLst>
                        <a:ext uri="{9D8B030D-6E8A-4147-A177-3AD203B41FA5}">
                          <a16:colId xmlns:a16="http://schemas.microsoft.com/office/drawing/2014/main" val="20000"/>
                        </a:ext>
                      </a:extLst>
                    </a:gridCol>
                    <a:gridCol w="1227067">
                      <a:extLst>
                        <a:ext uri="{9D8B030D-6E8A-4147-A177-3AD203B41FA5}">
                          <a16:colId xmlns:a16="http://schemas.microsoft.com/office/drawing/2014/main" val="20001"/>
                        </a:ext>
                      </a:extLst>
                    </a:gridCol>
                    <a:gridCol w="1121826">
                      <a:extLst>
                        <a:ext uri="{9D8B030D-6E8A-4147-A177-3AD203B41FA5}">
                          <a16:colId xmlns:a16="http://schemas.microsoft.com/office/drawing/2014/main" val="20002"/>
                        </a:ext>
                      </a:extLst>
                    </a:gridCol>
                    <a:gridCol w="3276599">
                      <a:extLst>
                        <a:ext uri="{9D8B030D-6E8A-4147-A177-3AD203B41FA5}">
                          <a16:colId xmlns:a16="http://schemas.microsoft.com/office/drawing/2014/main" val="20003"/>
                        </a:ext>
                      </a:extLst>
                    </a:gridCol>
                  </a:tblGrid>
                  <a:tr h="721360">
                    <a:tc>
                      <a:txBody>
                        <a:bodyPr/>
                        <a:lstStyle/>
                        <a:p>
                          <a:endParaRPr lang="en-US" sz="2800">
                            <a:latin typeface="Times New Roman" pitchFamily="18" charset="0"/>
                            <a:cs typeface="Times New Roman" pitchFamily="18" charset="0"/>
                          </a:endParaRPr>
                        </a:p>
                      </a:txBody>
                      <a:tcPr/>
                    </a:tc>
                    <a:tc>
                      <a:txBody>
                        <a:bodyPr/>
                        <a:lstStyle/>
                        <a:p>
                          <a:pPr algn="ctr"/>
                          <a:r>
                            <a:rPr lang="en-US" sz="2800" b="1">
                              <a:latin typeface="Times New Roman" pitchFamily="18" charset="0"/>
                              <a:cs typeface="Times New Roman" pitchFamily="18" charset="0"/>
                            </a:rPr>
                            <a:t>Đúng</a:t>
                          </a:r>
                        </a:p>
                      </a:txBody>
                      <a:tcPr/>
                    </a:tc>
                    <a:tc>
                      <a:txBody>
                        <a:bodyPr/>
                        <a:lstStyle/>
                        <a:p>
                          <a:pPr algn="ctr"/>
                          <a:r>
                            <a:rPr lang="en-US" sz="2800" b="1">
                              <a:latin typeface="Times New Roman" pitchFamily="18" charset="0"/>
                              <a:cs typeface="Times New Roman" pitchFamily="18" charset="0"/>
                            </a:rPr>
                            <a:t>Sai</a:t>
                          </a:r>
                        </a:p>
                      </a:txBody>
                      <a:tcPr/>
                    </a:tc>
                    <a:tc>
                      <a:txBody>
                        <a:bodyPr/>
                        <a:lstStyle/>
                        <a:p>
                          <a:pPr algn="ctr"/>
                          <a:r>
                            <a:rPr lang="en-US" sz="2800" b="1">
                              <a:latin typeface="Times New Roman" pitchFamily="18" charset="0"/>
                              <a:cs typeface="Times New Roman" pitchFamily="18" charset="0"/>
                            </a:rPr>
                            <a:t>Giải</a:t>
                          </a:r>
                          <a:r>
                            <a:rPr lang="en-US" sz="2800" b="1" baseline="0">
                              <a:latin typeface="Times New Roman" pitchFamily="18" charset="0"/>
                              <a:cs typeface="Times New Roman" pitchFamily="18" charset="0"/>
                            </a:rPr>
                            <a:t> thích</a:t>
                          </a:r>
                          <a:endParaRPr lang="en-US" sz="2800" b="1">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721360">
                    <a:tc>
                      <a:txBody>
                        <a:bodyPr/>
                        <a:lstStyle/>
                        <a:p>
                          <a:endParaRPr lang="vi-VN"/>
                        </a:p>
                      </a:txBody>
                      <a:tcPr>
                        <a:blipFill>
                          <a:blip r:embed="rId8"/>
                          <a:stretch>
                            <a:fillRect l="-380" t="-109322" r="-175712" b="-102542"/>
                          </a:stretch>
                        </a:blipFill>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721360">
                    <a:tc>
                      <a:txBody>
                        <a:bodyPr/>
                        <a:lstStyle/>
                        <a:p>
                          <a:endParaRPr lang="vi-VN"/>
                        </a:p>
                      </a:txBody>
                      <a:tcPr>
                        <a:blipFill>
                          <a:blip r:embed="rId8"/>
                          <a:stretch>
                            <a:fillRect l="-380" t="-207563" r="-175712" b="-1681"/>
                          </a:stretch>
                        </a:blipFill>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mc:Fallback>
      </mc:AlternateContent>
      <p:pic>
        <p:nvPicPr>
          <p:cNvPr id="1027" name="Picture 3" descr="C:\Users\Administrator\Downloads\Video\tich-xanh-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05400" y="51054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istrator\Downloads\Video\tich-xanh-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8900" y="5829300"/>
            <a:ext cx="571500" cy="571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p:cNvSpPr/>
              <p:nvPr/>
            </p:nvSpPr>
            <p:spPr>
              <a:xfrm>
                <a:off x="7391400" y="5129540"/>
                <a:ext cx="2971794" cy="584775"/>
              </a:xfrm>
              <a:prstGeom prst="rect">
                <a:avLst/>
              </a:prstGeom>
            </p:spPr>
            <p:txBody>
              <a:bodyPr wrap="square">
                <a:spAutoFit/>
              </a:bodyPr>
              <a:lstStyle/>
              <a:p>
                <a14:m>
                  <m:oMath xmlns:m="http://schemas.openxmlformats.org/officeDocument/2006/math">
                    <m:r>
                      <a:rPr lang="en-US" sz="3200" i="1">
                        <a:latin typeface="Cambria Math"/>
                        <a:cs typeface="Times New Roman" pitchFamily="18" charset="0"/>
                      </a:rPr>
                      <m:t>16</m:t>
                    </m:r>
                    <m:r>
                      <a:rPr lang="en-US" sz="3200" i="1">
                        <a:latin typeface="Cambria Math"/>
                        <a:ea typeface="Cambria Math"/>
                        <a:cs typeface="Times New Roman" pitchFamily="18" charset="0"/>
                      </a:rPr>
                      <m:t>⋮8</m:t>
                    </m:r>
                  </m:oMath>
                </a14:m>
                <a:r>
                  <a:rPr lang="en-US" sz="3200">
                    <a:latin typeface="Times New Roman" pitchFamily="18" charset="0"/>
                    <a:cs typeface="Times New Roman" pitchFamily="18" charset="0"/>
                  </a:rPr>
                  <a:t> và  40</a:t>
                </a:r>
                <a14:m>
                  <m:oMath xmlns:m="http://schemas.openxmlformats.org/officeDocument/2006/math">
                    <m:r>
                      <a:rPr lang="en-US" sz="3200" i="1">
                        <a:latin typeface="Cambria Math"/>
                        <a:ea typeface="Cambria Math"/>
                        <a:cs typeface="Times New Roman" pitchFamily="18" charset="0"/>
                      </a:rPr>
                      <m:t>⋮8</m:t>
                    </m:r>
                  </m:oMath>
                </a14:m>
                <a:r>
                  <a:rPr lang="en-US" sz="3200">
                    <a:latin typeface="Times New Roman" pitchFamily="18" charset="0"/>
                    <a:cs typeface="Times New Roman" pitchFamily="18" charset="0"/>
                  </a:rPr>
                  <a:t> </a:t>
                </a:r>
              </a:p>
            </p:txBody>
          </p:sp>
        </mc:Choice>
        <mc:Fallback xmlns="">
          <p:sp>
            <p:nvSpPr>
              <p:cNvPr id="21" name="Rectangle 20"/>
              <p:cNvSpPr>
                <a:spLocks noRot="1" noChangeAspect="1" noMove="1" noResize="1" noEditPoints="1" noAdjustHandles="1" noChangeArrowheads="1" noChangeShapeType="1" noTextEdit="1"/>
              </p:cNvSpPr>
              <p:nvPr/>
            </p:nvSpPr>
            <p:spPr>
              <a:xfrm>
                <a:off x="7391400" y="5129540"/>
                <a:ext cx="2971794" cy="584775"/>
              </a:xfrm>
              <a:prstGeom prst="rect">
                <a:avLst/>
              </a:prstGeom>
              <a:blipFill>
                <a:blip r:embed="rId10"/>
                <a:stretch>
                  <a:fillRect t="-14583" b="-32292"/>
                </a:stretch>
              </a:blipFill>
            </p:spPr>
            <p:txBody>
              <a:bodyPr/>
              <a:lstStyle/>
              <a:p>
                <a:r>
                  <a:rPr lang="vi-VN">
                    <a:noFill/>
                  </a:rPr>
                  <a:t> </a:t>
                </a:r>
              </a:p>
            </p:txBody>
          </p:sp>
        </mc:Fallback>
      </mc:AlternateContent>
      <p:grpSp>
        <p:nvGrpSpPr>
          <p:cNvPr id="25" name="Group 24"/>
          <p:cNvGrpSpPr/>
          <p:nvPr/>
        </p:nvGrpSpPr>
        <p:grpSpPr>
          <a:xfrm>
            <a:off x="7391400" y="5877580"/>
            <a:ext cx="2971794" cy="1077218"/>
            <a:chOff x="5867400" y="5877580"/>
            <a:chExt cx="2590800" cy="1077218"/>
          </a:xfrm>
        </p:grpSpPr>
        <mc:AlternateContent xmlns:mc="http://schemas.openxmlformats.org/markup-compatibility/2006" xmlns:a14="http://schemas.microsoft.com/office/drawing/2010/main">
          <mc:Choice Requires="a14">
            <p:sp>
              <p:nvSpPr>
                <p:cNvPr id="22" name="Rectangle 21"/>
                <p:cNvSpPr/>
                <p:nvPr/>
              </p:nvSpPr>
              <p:spPr>
                <a:xfrm>
                  <a:off x="5867400" y="5877580"/>
                  <a:ext cx="2590800" cy="1077218"/>
                </a:xfrm>
                <a:prstGeom prst="rect">
                  <a:avLst/>
                </a:prstGeom>
              </p:spPr>
              <p:txBody>
                <a:bodyPr wrap="square">
                  <a:spAutoFit/>
                </a:bodyPr>
                <a:lstStyle/>
                <a:p>
                  <a:r>
                    <a:rPr lang="en-US" sz="3200">
                      <a:latin typeface="Times New Roman" panose="02020603050405020304" pitchFamily="18" charset="0"/>
                      <a:ea typeface="Cambria Math"/>
                      <a:cs typeface="Times New Roman" pitchFamily="18" charset="0"/>
                    </a:rPr>
                    <a:t>32</a:t>
                  </a:r>
                  <a14:m>
                    <m:oMath xmlns:m="http://schemas.openxmlformats.org/officeDocument/2006/math">
                      <m:r>
                        <a:rPr lang="en-US" sz="3200" i="1">
                          <a:latin typeface="Cambria Math"/>
                          <a:ea typeface="Cambria Math"/>
                          <a:cs typeface="Times New Roman" pitchFamily="18" charset="0"/>
                        </a:rPr>
                        <m:t>⋮8</m:t>
                      </m:r>
                    </m:oMath>
                  </a14:m>
                  <a:r>
                    <a:rPr lang="en-US" sz="3200">
                      <a:latin typeface="Times New Roman" pitchFamily="18" charset="0"/>
                      <a:cs typeface="Times New Roman" pitchFamily="18" charset="0"/>
                    </a:rPr>
                    <a:t> và  28</a:t>
                  </a:r>
                  <a14:m>
                    <m:oMath xmlns:m="http://schemas.openxmlformats.org/officeDocument/2006/math">
                      <m:r>
                        <a:rPr lang="en-US" sz="3200">
                          <a:latin typeface="Cambria Math"/>
                          <a:ea typeface="Cambria Math"/>
                          <a:cs typeface="Times New Roman" pitchFamily="18" charset="0"/>
                        </a:rPr>
                        <m:t> </m:t>
                      </m:r>
                      <m:r>
                        <a:rPr lang="en-US" sz="3200" i="1">
                          <a:latin typeface="Cambria Math"/>
                          <a:ea typeface="Cambria Math"/>
                          <a:cs typeface="Times New Roman" pitchFamily="18" charset="0"/>
                        </a:rPr>
                        <m:t>⋮8</m:t>
                      </m:r>
                    </m:oMath>
                  </a14:m>
                  <a:r>
                    <a:rPr lang="en-US" sz="3200">
                      <a:latin typeface="Times New Roman" pitchFamily="18" charset="0"/>
                      <a:cs typeface="Times New Roman" pitchFamily="18" charset="0"/>
                    </a:rPr>
                    <a:t> </a:t>
                  </a:r>
                </a:p>
              </p:txBody>
            </p:sp>
          </mc:Choice>
          <mc:Fallback xmlns="">
            <p:sp>
              <p:nvSpPr>
                <p:cNvPr id="22" name="Rectangle 21"/>
                <p:cNvSpPr>
                  <a:spLocks noRot="1" noChangeAspect="1" noMove="1" noResize="1" noEditPoints="1" noAdjustHandles="1" noChangeArrowheads="1" noChangeShapeType="1" noTextEdit="1"/>
                </p:cNvSpPr>
                <p:nvPr/>
              </p:nvSpPr>
              <p:spPr>
                <a:xfrm>
                  <a:off x="5867400" y="5877580"/>
                  <a:ext cx="2590800" cy="1077218"/>
                </a:xfrm>
                <a:prstGeom prst="rect">
                  <a:avLst/>
                </a:prstGeom>
                <a:blipFill>
                  <a:blip r:embed="rId11"/>
                  <a:stretch>
                    <a:fillRect l="-5339" t="-7910"/>
                  </a:stretch>
                </a:blipFill>
              </p:spPr>
              <p:txBody>
                <a:bodyPr/>
                <a:lstStyle/>
                <a:p>
                  <a:r>
                    <a:rPr lang="vi-VN">
                      <a:noFill/>
                    </a:rPr>
                    <a:t> </a:t>
                  </a:r>
                </a:p>
              </p:txBody>
            </p:sp>
          </mc:Fallback>
        </mc:AlternateContent>
        <p:cxnSp>
          <p:nvCxnSpPr>
            <p:cNvPr id="19" name="Straight Connector 18"/>
            <p:cNvCxnSpPr/>
            <p:nvPr/>
          </p:nvCxnSpPr>
          <p:spPr>
            <a:xfrm flipH="1">
              <a:off x="7705725" y="6000750"/>
              <a:ext cx="247650" cy="27432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303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6"/>
                                        </p:tgtEl>
                                      </p:cBhvr>
                                    </p:animEffect>
                                    <p:set>
                                      <p:cBhvr>
                                        <p:cTn id="39" dur="1" fill="hold">
                                          <p:stCondLst>
                                            <p:cond delay="499"/>
                                          </p:stCondLst>
                                        </p:cTn>
                                        <p:tgtEl>
                                          <p:spTgt spid="10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barn(inVertical)">
                                      <p:cBhvr>
                                        <p:cTn id="57" dur="500"/>
                                        <p:tgtEl>
                                          <p:spTgt spid="10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in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4" grpId="0" animBg="1"/>
      <p:bldP spid="10" grpId="0" animBg="1"/>
      <p:bldP spid="12"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istrator\Downloads\—Pngtree—annoyed little girl thinking about_547296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71" r="31309" b="8869"/>
          <a:stretch/>
        </p:blipFill>
        <p:spPr bwMode="auto">
          <a:xfrm>
            <a:off x="1676402" y="685803"/>
            <a:ext cx="2375539" cy="3966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ownloads\—Pngtree—annoyed little girl thinking about_547296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58" r="14822" b="77187"/>
          <a:stretch/>
        </p:blipFill>
        <p:spPr bwMode="auto">
          <a:xfrm rot="16046083">
            <a:off x="3239673" y="216352"/>
            <a:ext cx="1115303" cy="11450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379724" y="1407892"/>
            <a:ext cx="5890827" cy="1077218"/>
          </a:xfrm>
          <a:prstGeom prst="rect">
            <a:avLst/>
          </a:prstGeom>
        </p:spPr>
        <p:txBody>
          <a:bodyPr wrap="square">
            <a:spAutoFit/>
          </a:bodyPr>
          <a:lstStyle/>
          <a:p>
            <a:r>
              <a:rPr lang="pt-BR" sz="3200">
                <a:solidFill>
                  <a:srgbClr val="0000CC"/>
                </a:solidFill>
                <a:latin typeface="Times New Roman" pitchFamily="18" charset="0"/>
                <a:cs typeface="Times New Roman" pitchFamily="18" charset="0"/>
              </a:rPr>
              <a:t>Muốn tìm ước chung của hai số tự nhiên khác 0 ta làm thế nào?</a:t>
            </a:r>
            <a:endParaRPr lang="en-US" sz="3200">
              <a:solidFill>
                <a:srgbClr val="0000CC"/>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4394237" y="2668814"/>
                <a:ext cx="4347572" cy="584775"/>
              </a:xfrm>
              <a:prstGeom prst="rect">
                <a:avLst/>
              </a:prstGeom>
            </p:spPr>
            <p:txBody>
              <a:bodyPr wrap="square">
                <a:spAutoFit/>
              </a:bodyPr>
              <a:lstStyle/>
              <a:p>
                <a:r>
                  <a:rPr lang="pt-BR" sz="3200" b="1">
                    <a:latin typeface="Times New Roman" pitchFamily="18" charset="0"/>
                    <a:cs typeface="Times New Roman" pitchFamily="18" charset="0"/>
                  </a:rPr>
                  <a:t>Cách tìm </a:t>
                </a:r>
                <a14:m>
                  <m:oMath xmlns:m="http://schemas.openxmlformats.org/officeDocument/2006/math">
                    <m:r>
                      <a:rPr lang="en-US" sz="3200" b="1">
                        <a:latin typeface="Cambria Math"/>
                        <a:cs typeface="Times New Roman" pitchFamily="18" charset="0"/>
                      </a:rPr>
                      <m:t>Ư</m:t>
                    </m:r>
                    <m:r>
                      <a:rPr lang="pt-BR" sz="3200" b="1">
                        <a:latin typeface="Cambria Math"/>
                        <a:cs typeface="Times New Roman" pitchFamily="18" charset="0"/>
                      </a:rPr>
                      <m:t>𝐂</m:t>
                    </m:r>
                    <m:r>
                      <a:rPr lang="pt-BR" sz="3200" b="1">
                        <a:latin typeface="Cambria Math"/>
                        <a:cs typeface="Times New Roman" pitchFamily="18" charset="0"/>
                      </a:rPr>
                      <m:t>(</m:t>
                    </m:r>
                    <m:r>
                      <a:rPr lang="pt-BR" sz="3200" b="1">
                        <a:latin typeface="Cambria Math"/>
                        <a:cs typeface="Times New Roman" pitchFamily="18" charset="0"/>
                      </a:rPr>
                      <m:t>𝐚</m:t>
                    </m:r>
                    <m:r>
                      <a:rPr lang="pt-BR" sz="3200" b="1">
                        <a:latin typeface="Cambria Math"/>
                        <a:cs typeface="Times New Roman" pitchFamily="18" charset="0"/>
                      </a:rPr>
                      <m:t>;</m:t>
                    </m:r>
                    <m:r>
                      <a:rPr lang="pt-BR" sz="3200" b="1">
                        <a:latin typeface="Cambria Math"/>
                        <a:cs typeface="Times New Roman" pitchFamily="18" charset="0"/>
                      </a:rPr>
                      <m:t>𝐛</m:t>
                    </m:r>
                    <m:r>
                      <a:rPr lang="pt-BR" sz="3200" b="1">
                        <a:latin typeface="Cambria Math"/>
                        <a:cs typeface="Times New Roman" pitchFamily="18" charset="0"/>
                      </a:rPr>
                      <m:t>)</m:t>
                    </m:r>
                  </m:oMath>
                </a14:m>
                <a:endParaRPr lang="en-US" sz="3200" b="1">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94237" y="2668814"/>
                <a:ext cx="4347572" cy="584775"/>
              </a:xfrm>
              <a:prstGeom prst="rect">
                <a:avLst/>
              </a:prstGeom>
              <a:blipFill>
                <a:blip r:embed="rId4"/>
                <a:stretch>
                  <a:fillRect l="-3647" t="-14583"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394237" y="3563257"/>
                <a:ext cx="4347572" cy="584775"/>
              </a:xfrm>
              <a:prstGeom prst="rect">
                <a:avLst/>
              </a:prstGeom>
            </p:spPr>
            <p:txBody>
              <a:bodyPr wrap="square">
                <a:spAutoFit/>
              </a:bodyPr>
              <a:lstStyle/>
              <a:p>
                <a:r>
                  <a:rPr lang="pt-BR" sz="3200">
                    <a:latin typeface="Times New Roman" pitchFamily="18" charset="0"/>
                    <a:cs typeface="Times New Roman" pitchFamily="18" charset="0"/>
                  </a:rPr>
                  <a:t>- Tìm </a:t>
                </a:r>
                <a14:m>
                  <m:oMath xmlns:m="http://schemas.openxmlformats.org/officeDocument/2006/math">
                    <m:r>
                      <a:rPr lang="pt-BR" sz="3200" i="1">
                        <a:latin typeface="Cambria Math"/>
                        <a:cs typeface="Times New Roman" pitchFamily="18" charset="0"/>
                      </a:rPr>
                      <m:t>Ư(</m:t>
                    </m:r>
                    <m:r>
                      <a:rPr lang="pt-BR" sz="3200" i="1">
                        <a:latin typeface="Cambria Math"/>
                        <a:cs typeface="Times New Roman" pitchFamily="18" charset="0"/>
                      </a:rPr>
                      <m:t>𝑎</m:t>
                    </m:r>
                    <m:r>
                      <a:rPr lang="pt-BR" sz="3200" i="1">
                        <a:latin typeface="Cambria Math"/>
                        <a:cs typeface="Times New Roman" pitchFamily="18" charset="0"/>
                      </a:rPr>
                      <m:t>)</m:t>
                    </m:r>
                  </m:oMath>
                </a14:m>
                <a:endParaRPr lang="en-US" sz="3200">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394237" y="3563257"/>
                <a:ext cx="4347572" cy="584775"/>
              </a:xfrm>
              <a:prstGeom prst="rect">
                <a:avLst/>
              </a:prstGeom>
              <a:blipFill>
                <a:blip r:embed="rId5"/>
                <a:stretch>
                  <a:fillRect l="-3647" t="-14737" b="-3368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394237" y="4238877"/>
                <a:ext cx="4347572" cy="584775"/>
              </a:xfrm>
              <a:prstGeom prst="rect">
                <a:avLst/>
              </a:prstGeom>
            </p:spPr>
            <p:txBody>
              <a:bodyPr wrap="square">
                <a:spAutoFit/>
              </a:bodyPr>
              <a:lstStyle/>
              <a:p>
                <a:r>
                  <a:rPr lang="pt-BR" sz="3200">
                    <a:latin typeface="Times New Roman" pitchFamily="18" charset="0"/>
                    <a:cs typeface="Times New Roman" pitchFamily="18" charset="0"/>
                  </a:rPr>
                  <a:t>- Tìm </a:t>
                </a:r>
                <a14:m>
                  <m:oMath xmlns:m="http://schemas.openxmlformats.org/officeDocument/2006/math">
                    <m:r>
                      <a:rPr lang="pt-BR" sz="3200" i="1">
                        <a:latin typeface="Cambria Math"/>
                        <a:cs typeface="Times New Roman" pitchFamily="18" charset="0"/>
                      </a:rPr>
                      <m:t>Ư(</m:t>
                    </m:r>
                    <m:r>
                      <a:rPr lang="pt-BR" sz="3200" i="1">
                        <a:latin typeface="Cambria Math"/>
                        <a:cs typeface="Times New Roman" pitchFamily="18" charset="0"/>
                      </a:rPr>
                      <m:t>𝑏</m:t>
                    </m:r>
                    <m:r>
                      <a:rPr lang="pt-BR" sz="3200" i="1">
                        <a:latin typeface="Cambria Math"/>
                        <a:cs typeface="Times New Roman" pitchFamily="18" charset="0"/>
                      </a:rPr>
                      <m:t>)</m:t>
                    </m:r>
                  </m:oMath>
                </a14:m>
                <a:endParaRPr lang="en-US" sz="320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394237" y="4238877"/>
                <a:ext cx="4347572" cy="584775"/>
              </a:xfrm>
              <a:prstGeom prst="rect">
                <a:avLst/>
              </a:prstGeom>
              <a:blipFill>
                <a:blip r:embed="rId6"/>
                <a:stretch>
                  <a:fillRect l="-3647" t="-14583"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33602" y="5007926"/>
                <a:ext cx="9448798" cy="584775"/>
              </a:xfrm>
              <a:prstGeom prst="rect">
                <a:avLst/>
              </a:prstGeom>
            </p:spPr>
            <p:txBody>
              <a:bodyPr wrap="square">
                <a:spAutoFit/>
              </a:bodyPr>
              <a:lstStyle/>
              <a:p>
                <a:r>
                  <a:rPr lang="pt-BR" sz="3200">
                    <a:latin typeface="Times New Roman" pitchFamily="18" charset="0"/>
                    <a:cs typeface="Times New Roman" pitchFamily="18" charset="0"/>
                  </a:rPr>
                  <a:t>- Tìm các phần tử chung của hai tập hợp </a:t>
                </a:r>
                <a14:m>
                  <m:oMath xmlns:m="http://schemas.openxmlformats.org/officeDocument/2006/math">
                    <m:r>
                      <a:rPr lang="pt-BR" sz="3200" i="1">
                        <a:latin typeface="Cambria Math"/>
                        <a:cs typeface="Times New Roman" pitchFamily="18" charset="0"/>
                      </a:rPr>
                      <m:t>Ư(</m:t>
                    </m:r>
                    <m:r>
                      <a:rPr lang="pt-BR" sz="3200" i="1">
                        <a:latin typeface="Cambria Math"/>
                        <a:cs typeface="Times New Roman" pitchFamily="18" charset="0"/>
                      </a:rPr>
                      <m:t>𝑎</m:t>
                    </m:r>
                    <m:r>
                      <a:rPr lang="pt-BR" sz="3200" i="1">
                        <a:latin typeface="Cambria Math"/>
                        <a:cs typeface="Times New Roman" pitchFamily="18" charset="0"/>
                      </a:rPr>
                      <m:t>) </m:t>
                    </m:r>
                  </m:oMath>
                </a14:m>
                <a:r>
                  <a:rPr lang="pt-BR" sz="3200">
                    <a:latin typeface="Times New Roman" pitchFamily="18" charset="0"/>
                    <a:cs typeface="Times New Roman" pitchFamily="18" charset="0"/>
                  </a:rPr>
                  <a:t>và </a:t>
                </a:r>
                <a14:m>
                  <m:oMath xmlns:m="http://schemas.openxmlformats.org/officeDocument/2006/math">
                    <m:r>
                      <a:rPr lang="pt-BR" sz="3200" i="1">
                        <a:latin typeface="Cambria Math"/>
                        <a:cs typeface="Times New Roman" pitchFamily="18" charset="0"/>
                      </a:rPr>
                      <m:t>Ư(</m:t>
                    </m:r>
                    <m:r>
                      <a:rPr lang="pt-BR" sz="3200" i="1">
                        <a:latin typeface="Cambria Math"/>
                        <a:cs typeface="Times New Roman" pitchFamily="18" charset="0"/>
                      </a:rPr>
                      <m:t>𝑏</m:t>
                    </m:r>
                    <m:r>
                      <a:rPr lang="pt-BR" sz="3200" i="1">
                        <a:latin typeface="Cambria Math"/>
                        <a:cs typeface="Times New Roman" pitchFamily="18" charset="0"/>
                      </a:rPr>
                      <m:t>)</m:t>
                    </m:r>
                  </m:oMath>
                </a14:m>
                <a:endParaRPr lang="en-US" sz="3200">
                  <a:latin typeface="Times New Roman" pitchFamily="18" charset="0"/>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602" y="5007926"/>
                <a:ext cx="9448798" cy="584775"/>
              </a:xfrm>
              <a:prstGeom prst="rect">
                <a:avLst/>
              </a:prstGeom>
              <a:blipFill>
                <a:blip r:embed="rId7"/>
                <a:stretch>
                  <a:fillRect l="-1613" t="-14737" b="-3368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2336838" y="5801380"/>
                <a:ext cx="8712162" cy="584775"/>
              </a:xfrm>
              <a:prstGeom prst="rect">
                <a:avLst/>
              </a:prstGeom>
            </p:spPr>
            <p:txBody>
              <a:bodyPr wrap="square">
                <a:spAutoFit/>
              </a:bodyPr>
              <a:lstStyle/>
              <a:p>
                <a:r>
                  <a:rPr lang="pt-BR" sz="3200">
                    <a:latin typeface="Times New Roman" pitchFamily="18" charset="0"/>
                    <a:cs typeface="Times New Roman" pitchFamily="18" charset="0"/>
                  </a:rPr>
                  <a:t>Tập hợp các phần tử chung đó chính là </a:t>
                </a:r>
                <a14:m>
                  <m:oMath xmlns:m="http://schemas.openxmlformats.org/officeDocument/2006/math">
                    <m:r>
                      <a:rPr lang="pt-BR" sz="3200" i="1">
                        <a:latin typeface="Cambria Math"/>
                        <a:cs typeface="Times New Roman" pitchFamily="18" charset="0"/>
                      </a:rPr>
                      <m:t>Ư</m:t>
                    </m:r>
                    <m:r>
                      <a:rPr lang="pt-BR" sz="3200" i="1">
                        <a:latin typeface="Cambria Math"/>
                        <a:cs typeface="Times New Roman" pitchFamily="18" charset="0"/>
                      </a:rPr>
                      <m:t>𝐶</m:t>
                    </m:r>
                    <m:r>
                      <a:rPr lang="pt-BR" sz="3200" i="1">
                        <a:latin typeface="Cambria Math"/>
                        <a:cs typeface="Times New Roman" pitchFamily="18" charset="0"/>
                      </a:rPr>
                      <m:t>(</m:t>
                    </m:r>
                    <m:r>
                      <a:rPr lang="pt-BR" sz="3200" i="1">
                        <a:latin typeface="Cambria Math"/>
                        <a:cs typeface="Times New Roman" pitchFamily="18" charset="0"/>
                      </a:rPr>
                      <m:t>𝑎</m:t>
                    </m:r>
                    <m:r>
                      <a:rPr lang="pt-BR" sz="3200" i="1">
                        <a:latin typeface="Cambria Math"/>
                        <a:cs typeface="Times New Roman" pitchFamily="18" charset="0"/>
                      </a:rPr>
                      <m:t>;</m:t>
                    </m:r>
                    <m:r>
                      <a:rPr lang="pt-BR" sz="3200" i="1">
                        <a:latin typeface="Cambria Math"/>
                        <a:cs typeface="Times New Roman" pitchFamily="18" charset="0"/>
                      </a:rPr>
                      <m:t>𝑏</m:t>
                    </m:r>
                    <m:r>
                      <a:rPr lang="pt-BR" sz="3200" i="1">
                        <a:latin typeface="Cambria Math"/>
                        <a:cs typeface="Times New Roman" pitchFamily="18" charset="0"/>
                      </a:rPr>
                      <m:t>)</m:t>
                    </m:r>
                  </m:oMath>
                </a14:m>
                <a:endParaRPr lang="en-US" sz="3200">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336838" y="5801380"/>
                <a:ext cx="8712162" cy="584775"/>
              </a:xfrm>
              <a:prstGeom prst="rect">
                <a:avLst/>
              </a:prstGeom>
              <a:blipFill>
                <a:blip r:embed="rId8"/>
                <a:stretch>
                  <a:fillRect l="-1748" t="-14583" b="-32292"/>
                </a:stretch>
              </a:blipFill>
            </p:spPr>
            <p:txBody>
              <a:bodyPr/>
              <a:lstStyle/>
              <a:p>
                <a:r>
                  <a:rPr lang="vi-VN">
                    <a:noFill/>
                  </a:rPr>
                  <a:t> </a:t>
                </a:r>
              </a:p>
            </p:txBody>
          </p:sp>
        </mc:Fallback>
      </mc:AlternateContent>
    </p:spTree>
    <p:extLst>
      <p:ext uri="{BB962C8B-B14F-4D97-AF65-F5344CB8AC3E}">
        <p14:creationId xmlns:p14="http://schemas.microsoft.com/office/powerpoint/2010/main" val="14223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1320</TotalTime>
  <Words>2188</Words>
  <Application>Microsoft Office PowerPoint</Application>
  <PresentationFormat>Widescreen</PresentationFormat>
  <Paragraphs>182</Paragraphs>
  <Slides>31</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Calibri</vt:lpstr>
      <vt:lpstr>Calibri Light</vt:lpstr>
      <vt:lpstr>Cambria Math</vt:lpstr>
      <vt:lpstr>Open Sans</vt:lpstr>
      <vt:lpstr>Tahoma</vt:lpstr>
      <vt:lpstr>Times New Roman</vt:lpstr>
      <vt:lpstr>Office Theme</vt:lpstr>
      <vt:lpstr>Office 2013 - 2022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2.32 trang 48: Tìm ƯCLN của:         a) 22.5 và 2. 3. 5;         b) 24.3; 22.32.5 và 24.11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6A1 Nông Thanh Thảo</cp:lastModifiedBy>
  <cp:revision>295</cp:revision>
  <dcterms:created xsi:type="dcterms:W3CDTF">2006-08-16T00:00:00Z</dcterms:created>
  <dcterms:modified xsi:type="dcterms:W3CDTF">2024-10-22T03:58:06Z</dcterms:modified>
</cp:coreProperties>
</file>