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0"/>
  </p:notesMasterIdLst>
  <p:sldIdLst>
    <p:sldId id="354" r:id="rId2"/>
    <p:sldId id="307" r:id="rId3"/>
    <p:sldId id="313" r:id="rId4"/>
    <p:sldId id="346" r:id="rId5"/>
    <p:sldId id="360" r:id="rId6"/>
    <p:sldId id="352" r:id="rId7"/>
    <p:sldId id="356" r:id="rId8"/>
    <p:sldId id="355" r:id="rId9"/>
    <p:sldId id="317" r:id="rId10"/>
    <p:sldId id="358" r:id="rId11"/>
    <p:sldId id="319" r:id="rId12"/>
    <p:sldId id="347" r:id="rId13"/>
    <p:sldId id="260" r:id="rId14"/>
    <p:sldId id="353" r:id="rId15"/>
    <p:sldId id="320" r:id="rId16"/>
    <p:sldId id="365" r:id="rId17"/>
    <p:sldId id="362" r:id="rId18"/>
    <p:sldId id="321" r:id="rId19"/>
    <p:sldId id="324" r:id="rId20"/>
    <p:sldId id="350" r:id="rId21"/>
    <p:sldId id="323" r:id="rId22"/>
    <p:sldId id="322" r:id="rId23"/>
    <p:sldId id="370" r:id="rId24"/>
    <p:sldId id="369" r:id="rId25"/>
    <p:sldId id="368" r:id="rId26"/>
    <p:sldId id="326" r:id="rId27"/>
    <p:sldId id="351" r:id="rId28"/>
    <p:sldId id="327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31983-C78F-4938-80AB-DFE263056C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529D22-64F7-4397-8081-5E2C9066C0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9500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84755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47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36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5774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740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5259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2507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2975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468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71784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03701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8A7D28FA-A6BF-4BD6-A8B1-1BE22CD21552}" type="datetimeFigureOut">
              <a:rPr lang="vi-VN" smtClean="0"/>
              <a:t>Thứ Năm 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D08B6F-415D-4683-97D9-5C0A89AC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69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808FE81A-EECC-6A06-5E73-E705E3B76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179A84FB-B928-3906-AB70-5A4ACF5A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" y="632460"/>
            <a:ext cx="5593079" cy="30515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6297E4-D62F-619C-3EC6-0E8EDEBDF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6" y="1504762"/>
            <a:ext cx="7266857" cy="3511258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3E7A293-9C00-B9F6-AD19-82ACF7E69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>
            <a:extLst>
              <a:ext uri="{FF2B5EF4-FFF2-40B4-BE49-F238E27FC236}">
                <a16:creationId xmlns:a16="http://schemas.microsoft.com/office/drawing/2014/main" id="{6AE08B31-184A-7F01-6A3B-F52C58AC3CCF}"/>
              </a:ext>
            </a:extLst>
          </p:cNvPr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38B9E9-F096-09F5-A7C5-EFF6893EE85A}"/>
              </a:ext>
            </a:extLst>
          </p:cNvPr>
          <p:cNvSpPr txBox="1"/>
          <p:nvPr/>
        </p:nvSpPr>
        <p:spPr>
          <a:xfrm>
            <a:off x="4649123" y="3925052"/>
            <a:ext cx="305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LƯƠNG THÚY NGẦN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>
            <a:extLst>
              <a:ext uri="{FF2B5EF4-FFF2-40B4-BE49-F238E27FC236}">
                <a16:creationId xmlns:a16="http://schemas.microsoft.com/office/drawing/2014/main" id="{B69185CC-8E43-D6AE-A698-F6F980BCDB5F}"/>
              </a:ext>
            </a:extLst>
          </p:cNvPr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A54E3-644A-D67F-2056-128DBC51C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62FA68-8460-B23A-E44E-A65311CA0719}"/>
                  </a:ext>
                </a:extLst>
              </p:cNvPr>
              <p:cNvSpPr txBox="1"/>
              <p:nvPr/>
            </p:nvSpPr>
            <p:spPr>
              <a:xfrm>
                <a:off x="413364" y="800134"/>
                <a:ext cx="3895592" cy="326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vi-VN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vi-VN" sz="28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vi-VN" sz="28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𝐍</m:t>
                    </m:r>
                  </m:oMath>
                </a14:m>
                <a:r>
                  <a:rPr lang="vi-VN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vi-VN" sz="2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gọi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một phân số,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tử số (tử), </a:t>
                </a:r>
                <a:r>
                  <a:rPr lang="nl-NL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mẫu số (mẫu) của phân số.</a:t>
                </a:r>
                <a:endParaRPr lang="vi-VN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62FA68-8460-B23A-E44E-A65311CA0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64" y="800134"/>
                <a:ext cx="3895592" cy="3269036"/>
              </a:xfrm>
              <a:prstGeom prst="rect">
                <a:avLst/>
              </a:prstGeom>
              <a:blipFill>
                <a:blip r:embed="rId2"/>
                <a:stretch>
                  <a:fillRect l="-3286" t="-1117" r="-2973" b="-4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25FD71-E9A9-6EBA-8439-6F8A1908F3AC}"/>
                  </a:ext>
                </a:extLst>
              </p:cNvPr>
              <p:cNvSpPr txBox="1"/>
              <p:nvPr/>
            </p:nvSpPr>
            <p:spPr>
              <a:xfrm>
                <a:off x="4943607" y="800134"/>
                <a:ext cx="3895591" cy="326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Câu 3</a:t>
                </a:r>
                <a:r>
                  <a:rPr kumimoji="0" lang="vi-V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Với </a:t>
                </a:r>
                <a14:m>
                  <m:oMath xmlns:m="http://schemas.openxmlformats.org/officeDocument/2006/math">
                    <m:r>
                      <a:rPr kumimoji="0" lang="vi-VN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𝐚</m:t>
                    </m:r>
                    <m:r>
                      <a:rPr kumimoji="0" lang="vi-VN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,</m:t>
                    </m:r>
                    <m:r>
                      <a:rPr kumimoji="0" lang="vi-VN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𝐛</m:t>
                    </m:r>
                    <m:r>
                      <a:rPr kumimoji="0" lang="vi-VN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∈</m:t>
                    </m:r>
                    <m:r>
                      <a:rPr kumimoji="0" lang="vi-VN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𝐙</m:t>
                    </m:r>
                  </m:oMath>
                </a14:m>
                <a:r>
                  <a:rPr kumimoji="0" lang="vi-V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𝐛</m:t>
                    </m:r>
                    <m:r>
                      <a:rPr kumimoji="0" lang="vi-VN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≠</m:t>
                    </m:r>
                    <m:r>
                      <a:rPr kumimoji="0" lang="vi-VN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gọi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là một phân số</a:t>
                </a:r>
                <a:r>
                  <a:rPr kumimoji="0" lang="vi-V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 là tử số (tử), b là mẫu số (mẫu) của phân số.</a:t>
                </a: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25FD71-E9A9-6EBA-8439-6F8A1908F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07" y="800134"/>
                <a:ext cx="3895591" cy="3269036"/>
              </a:xfrm>
              <a:prstGeom prst="rect">
                <a:avLst/>
              </a:prstGeom>
              <a:blipFill>
                <a:blip r:embed="rId3"/>
                <a:stretch>
                  <a:fillRect l="-3286" t="-1117" r="-3130" b="-4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A5792-BF43-AB45-B989-79B1367A5A26}"/>
              </a:ext>
            </a:extLst>
          </p:cNvPr>
          <p:cNvCxnSpPr/>
          <p:nvPr/>
        </p:nvCxnSpPr>
        <p:spPr>
          <a:xfrm>
            <a:off x="4572000" y="571500"/>
            <a:ext cx="0" cy="38709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0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87101"/>
            <a:ext cx="8793480" cy="1480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8240" y="2269374"/>
                <a:ext cx="6004560" cy="166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</a:t>
                </a:r>
                <a:r>
                  <a:rPr 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(Tử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7);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(Tử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-8)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" y="2269374"/>
                <a:ext cx="6004560" cy="1663853"/>
              </a:xfrm>
              <a:prstGeom prst="rect">
                <a:avLst/>
              </a:prstGeom>
              <a:blipFill>
                <a:blip r:embed="rId3"/>
                <a:stretch>
                  <a:fillRect l="-15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1649C-BFFC-4A89-3587-C6C16075ABA7}"/>
              </a:ext>
            </a:extLst>
          </p:cNvPr>
          <p:cNvSpPr txBox="1"/>
          <p:nvPr/>
        </p:nvSpPr>
        <p:spPr>
          <a:xfrm>
            <a:off x="914400" y="304800"/>
            <a:ext cx="7894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1;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của các phép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4 : 9             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(-2) : 7            c) 8 : (-3)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3DD314-3488-704F-1503-08EC67076E7C}"/>
                  </a:ext>
                </a:extLst>
              </p:cNvPr>
              <p:cNvSpPr txBox="1"/>
              <p:nvPr/>
            </p:nvSpPr>
            <p:spPr>
              <a:xfrm>
                <a:off x="1135501" y="2513248"/>
                <a:ext cx="888385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3DD314-3488-704F-1503-08EC6707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01" y="2513248"/>
                <a:ext cx="888385" cy="784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F52108-9DD9-8BE4-7C18-8BF394B12D61}"/>
                  </a:ext>
                </a:extLst>
              </p:cNvPr>
              <p:cNvSpPr txBox="1"/>
              <p:nvPr/>
            </p:nvSpPr>
            <p:spPr>
              <a:xfrm>
                <a:off x="3645594" y="2513937"/>
                <a:ext cx="1067921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F52108-9DD9-8BE4-7C18-8BF394B12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594" y="2513937"/>
                <a:ext cx="1067921" cy="784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C1042A-A4F5-10EA-4EF6-552ED00C6F44}"/>
                  </a:ext>
                </a:extLst>
              </p:cNvPr>
              <p:cNvSpPr txBox="1"/>
              <p:nvPr/>
            </p:nvSpPr>
            <p:spPr>
              <a:xfrm>
                <a:off x="6248400" y="2489389"/>
                <a:ext cx="954107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C1042A-A4F5-10EA-4EF6-552ED00C6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489389"/>
                <a:ext cx="954107" cy="703782"/>
              </a:xfrm>
              <a:prstGeom prst="rect">
                <a:avLst/>
              </a:prstGeom>
              <a:blipFill>
                <a:blip r:embed="rId4"/>
                <a:stretch>
                  <a:fillRect l="-9554" b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4A0B978-C7A2-C55B-48EE-9BAFE5AD6714}"/>
              </a:ext>
            </a:extLst>
          </p:cNvPr>
          <p:cNvSpPr txBox="1"/>
          <p:nvPr/>
        </p:nvSpPr>
        <p:spPr>
          <a:xfrm>
            <a:off x="898257" y="208927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FF0000"/>
                </a:solidFill>
              </a:rPr>
              <a:t>Kết quả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297" y="270727"/>
            <a:ext cx="336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144033" y="3666726"/>
            <a:ext cx="2892410" cy="676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 Tròn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1156" y="904616"/>
            <a:ext cx="4260207" cy="3085583"/>
            <a:chOff x="-2958" y="1762140"/>
            <a:chExt cx="4260207" cy="30855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58" y="3566484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8299" y="1762140"/>
              <a:ext cx="4248950" cy="203190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thể viết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0140" y="213360"/>
            <a:ext cx="4065563" cy="3453366"/>
            <a:chOff x="5463540" y="662940"/>
            <a:chExt cx="3597513" cy="29733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463540" y="662940"/>
              <a:ext cx="3597513" cy="1749449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được!!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C340D-1FDF-5804-AE47-4F20F1317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9AB4BC-51F5-3B67-011E-B62A7E550B25}"/>
              </a:ext>
            </a:extLst>
          </p:cNvPr>
          <p:cNvSpPr txBox="1"/>
          <p:nvPr/>
        </p:nvSpPr>
        <p:spPr>
          <a:xfrm>
            <a:off x="1226820" y="853440"/>
            <a:ext cx="627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HAI PHÂN SỐ BẰNG NHAU: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467286"/>
            <a:ext cx="2979420" cy="2298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4343" b="45536"/>
          <a:stretch/>
        </p:blipFill>
        <p:spPr>
          <a:xfrm>
            <a:off x="156211" y="356413"/>
            <a:ext cx="6012180" cy="20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AD5A6-8382-8663-33AA-4F6DD6A69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1B4BCB-B325-AC1E-727C-961A02C6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467286"/>
            <a:ext cx="2979420" cy="2298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FCBCB-F77C-F60D-1DBC-2F88F259327B}"/>
                  </a:ext>
                </a:extLst>
              </p:cNvPr>
              <p:cNvSpPr txBox="1"/>
              <p:nvPr/>
            </p:nvSpPr>
            <p:spPr>
              <a:xfrm>
                <a:off x="448194" y="238886"/>
                <a:ext cx="4832466" cy="1653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Kết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*HĐ1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trên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FCBCB-F77C-F60D-1DBC-2F88F2593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4" y="238886"/>
                <a:ext cx="4832466" cy="1653914"/>
              </a:xfrm>
              <a:prstGeom prst="rect">
                <a:avLst/>
              </a:prstGeom>
              <a:blipFill>
                <a:blip r:embed="rId3"/>
                <a:stretch>
                  <a:fillRect l="-2652" t="-3690" r="-631" b="-2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90793-038E-67A5-5BB4-78104D8B409A}"/>
                  </a:ext>
                </a:extLst>
              </p:cNvPr>
              <p:cNvSpPr txBox="1"/>
              <p:nvPr/>
            </p:nvSpPr>
            <p:spPr>
              <a:xfrm flipH="1">
                <a:off x="451180" y="1988994"/>
                <a:ext cx="4222866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*HĐ2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90793-038E-67A5-5BB4-78104D8B4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1180" y="1988994"/>
                <a:ext cx="4222866" cy="1069139"/>
              </a:xfrm>
              <a:prstGeom prst="rect">
                <a:avLst/>
              </a:prstGeom>
              <a:blipFill>
                <a:blip r:embed="rId4"/>
                <a:stretch>
                  <a:fillRect l="-28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1F46A26-1557-72A3-52FF-BAD3EDE65453}"/>
              </a:ext>
            </a:extLst>
          </p:cNvPr>
          <p:cNvSpPr txBox="1"/>
          <p:nvPr/>
        </p:nvSpPr>
        <p:spPr>
          <a:xfrm>
            <a:off x="448194" y="3154327"/>
            <a:ext cx="76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*Nhận xét: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Hai phân số bằng nhau có cùng giá trị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52099-A21C-7417-9F30-0BCE90204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BFC85-28CE-7B0E-FEAA-DDAF8BBE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3" t="67941"/>
          <a:stretch/>
        </p:blipFill>
        <p:spPr>
          <a:xfrm>
            <a:off x="312419" y="282634"/>
            <a:ext cx="6720839" cy="1317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E616E-89F3-7E74-F070-3D593EED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6" y="1600200"/>
            <a:ext cx="8494914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554" y="1222037"/>
            <a:ext cx="542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9" y="1066800"/>
            <a:ext cx="2125981" cy="72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1898703"/>
            <a:ext cx="4572000" cy="10436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2 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1 . 9 = 3 . 3 = 9.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349AD-A6A2-E05F-6EE8-9748D39F8399}"/>
                  </a:ext>
                </a:extLst>
              </p:cNvPr>
              <p:cNvSpPr txBox="1"/>
              <p:nvPr/>
            </p:nvSpPr>
            <p:spPr>
              <a:xfrm>
                <a:off x="1645920" y="1144180"/>
                <a:ext cx="5852160" cy="16314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* Quy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tắc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 số</a:t>
                </a:r>
              </a:p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2800" b="1">
                    <a:latin typeface="Times New Roman" pitchFamily="18" charset="0"/>
                    <a:cs typeface="Times New Roman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36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a.d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b.c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349AD-A6A2-E05F-6EE8-9748D39F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" y="1144180"/>
                <a:ext cx="5852160" cy="1631409"/>
              </a:xfrm>
              <a:prstGeom prst="rect">
                <a:avLst/>
              </a:prstGeom>
              <a:blipFill>
                <a:blip r:embed="rId2"/>
                <a:stretch>
                  <a:fillRect l="-2083" t="-4120" r="-11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EF470AA-5123-127C-D82E-56168032E3B8}"/>
              </a:ext>
            </a:extLst>
          </p:cNvPr>
          <p:cNvSpPr txBox="1"/>
          <p:nvPr/>
        </p:nvSpPr>
        <p:spPr>
          <a:xfrm>
            <a:off x="1821181" y="3129628"/>
            <a:ext cx="12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05244-33DC-A8AF-5E95-8AFC2A645213}"/>
              </a:ext>
            </a:extLst>
          </p:cNvPr>
          <p:cNvSpPr txBox="1"/>
          <p:nvPr/>
        </p:nvSpPr>
        <p:spPr>
          <a:xfrm>
            <a:off x="2955799" y="3129629"/>
            <a:ext cx="256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           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16DD955-63F8-F906-DAF9-8BD36484E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5387"/>
              </p:ext>
            </p:extLst>
          </p:nvPr>
        </p:nvGraphicFramePr>
        <p:xfrm>
          <a:off x="3832308" y="2992909"/>
          <a:ext cx="114689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393480" progId="Equation.DSMT4">
                  <p:embed/>
                </p:oleObj>
              </mc:Choice>
              <mc:Fallback>
                <p:oleObj name="Equation" r:id="rId3" imgW="55872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2308" y="2992909"/>
                        <a:ext cx="1146893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437" y="1329690"/>
            <a:ext cx="48131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4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</a:t>
            </a:r>
          </a:p>
        </p:txBody>
      </p:sp>
    </p:spTree>
    <p:extLst>
      <p:ext uri="{BB962C8B-B14F-4D97-AF65-F5344CB8AC3E}">
        <p14:creationId xmlns:p14="http://schemas.microsoft.com/office/powerpoint/2010/main" val="18813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DF880-2A13-7D74-343A-6DE024EC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A30421-7C04-00B1-71D5-A0970D408989}"/>
                  </a:ext>
                </a:extLst>
              </p:cNvPr>
              <p:cNvSpPr txBox="1"/>
              <p:nvPr/>
            </p:nvSpPr>
            <p:spPr>
              <a:xfrm>
                <a:off x="754863" y="397519"/>
                <a:ext cx="8042296" cy="1864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Luyện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2:   </a:t>
                </a: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A30421-7C04-00B1-71D5-A0970D40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63" y="397519"/>
                <a:ext cx="8042296" cy="1864100"/>
              </a:xfrm>
              <a:prstGeom prst="rect">
                <a:avLst/>
              </a:prstGeom>
              <a:blipFill>
                <a:blip r:embed="rId2"/>
                <a:stretch>
                  <a:fillRect l="-1971" t="-4575" b="-45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9D1245F-0EC8-D3FD-E956-8C14B6A282B0}"/>
              </a:ext>
            </a:extLst>
          </p:cNvPr>
          <p:cNvSpPr txBox="1"/>
          <p:nvPr/>
        </p:nvSpPr>
        <p:spPr>
          <a:xfrm>
            <a:off x="2610728" y="2869332"/>
            <a:ext cx="635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ì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(-3) . (-15) = 5 . 9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45)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9B759-A44C-B7BA-DD3E-02128AD059F8}"/>
              </a:ext>
            </a:extLst>
          </p:cNvPr>
          <p:cNvSpPr txBox="1"/>
          <p:nvPr/>
        </p:nvSpPr>
        <p:spPr>
          <a:xfrm>
            <a:off x="2279652" y="3726033"/>
            <a:ext cx="61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ì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(-1) . 4 = (-4) . 1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4)     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674F12-5848-9239-7DED-07BD2BE7A254}"/>
              </a:ext>
            </a:extLst>
          </p:cNvPr>
          <p:cNvSpPr txBox="1"/>
          <p:nvPr/>
        </p:nvSpPr>
        <p:spPr>
          <a:xfrm>
            <a:off x="1172454" y="2281125"/>
            <a:ext cx="1438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C0365E-A748-45C8-8382-F68354DE334C}"/>
                  </a:ext>
                </a:extLst>
              </p:cNvPr>
              <p:cNvSpPr txBox="1"/>
              <p:nvPr/>
            </p:nvSpPr>
            <p:spPr>
              <a:xfrm>
                <a:off x="484873" y="2722111"/>
                <a:ext cx="2224076" cy="879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vi-VN" sz="36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C0365E-A748-45C8-8382-F68354DE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3" y="2722111"/>
                <a:ext cx="2224076" cy="879215"/>
              </a:xfrm>
              <a:prstGeom prst="rect">
                <a:avLst/>
              </a:prstGeom>
              <a:blipFill>
                <a:blip r:embed="rId3"/>
                <a:stretch>
                  <a:fillRect l="-7143" b="-11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B14C1F-F6DF-92DE-4EA8-BF0BB851F1D6}"/>
                  </a:ext>
                </a:extLst>
              </p:cNvPr>
              <p:cNvSpPr txBox="1"/>
              <p:nvPr/>
            </p:nvSpPr>
            <p:spPr>
              <a:xfrm>
                <a:off x="484873" y="3582244"/>
                <a:ext cx="1904074" cy="874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B14C1F-F6DF-92DE-4EA8-BF0BB851F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3" y="3582244"/>
                <a:ext cx="1904074" cy="874663"/>
              </a:xfrm>
              <a:prstGeom prst="rect">
                <a:avLst/>
              </a:prstGeom>
              <a:blipFill>
                <a:blip r:embed="rId4"/>
                <a:stretch>
                  <a:fillRect l="-8333" b="-111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9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3405201"/>
                  </p:ext>
                </p:extLst>
              </p:nvPr>
            </p:nvGraphicFramePr>
            <p:xfrm>
              <a:off x="485946" y="990022"/>
              <a:ext cx="8067504" cy="3771011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2016876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2016876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2016876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2016876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="1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8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8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</a:t>
                          </a:r>
                          <a:endPara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3405201"/>
                  </p:ext>
                </p:extLst>
              </p:nvPr>
            </p:nvGraphicFramePr>
            <p:xfrm>
              <a:off x="485946" y="990022"/>
              <a:ext cx="8067504" cy="3771011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2016876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2016876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2016876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2016876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89954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02" t="-64189" r="-300604" b="-27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89027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02" t="-166438" r="-300604" b="-18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="1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8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8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</a:t>
                          </a:r>
                          <a:endPara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6" y="276302"/>
            <a:ext cx="740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6.1(SGK- trang 8) Hoàn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bảng 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144388"/>
                  </p:ext>
                </p:extLst>
              </p:nvPr>
            </p:nvGraphicFramePr>
            <p:xfrm>
              <a:off x="648738" y="830002"/>
              <a:ext cx="7741920" cy="3359277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35480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144388"/>
                  </p:ext>
                </p:extLst>
              </p:nvPr>
            </p:nvGraphicFramePr>
            <p:xfrm>
              <a:off x="648738" y="830002"/>
              <a:ext cx="7741920" cy="3359277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35480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78473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73643" r="-300000" b="-27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175000" r="-300000" b="-1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FB6A60-4218-58FD-7913-B1C9EE662452}"/>
              </a:ext>
            </a:extLst>
          </p:cNvPr>
          <p:cNvSpPr txBox="1"/>
          <p:nvPr/>
        </p:nvSpPr>
        <p:spPr>
          <a:xfrm>
            <a:off x="817416" y="139142"/>
            <a:ext cx="740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6.1(SGK- trang 8) Hoàn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bảng 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6EC18-EF9E-8018-6763-43068E7D7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F33C519-68D0-2996-CB1B-F6548DD9DC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917508"/>
                  </p:ext>
                </p:extLst>
              </p:nvPr>
            </p:nvGraphicFramePr>
            <p:xfrm>
              <a:off x="648738" y="830002"/>
              <a:ext cx="7741920" cy="3406013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35480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sáu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mười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- 6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F33C519-68D0-2996-CB1B-F6548DD9DC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917508"/>
                  </p:ext>
                </p:extLst>
              </p:nvPr>
            </p:nvGraphicFramePr>
            <p:xfrm>
              <a:off x="648738" y="830002"/>
              <a:ext cx="7741920" cy="3406013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35480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78473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73643" r="-300000" b="-285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165926" r="-300000" b="-17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sáu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mười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- 6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B44026-2CDB-F2D6-A44F-E4118330254D}"/>
              </a:ext>
            </a:extLst>
          </p:cNvPr>
          <p:cNvSpPr txBox="1"/>
          <p:nvPr/>
        </p:nvSpPr>
        <p:spPr>
          <a:xfrm>
            <a:off x="817416" y="139142"/>
            <a:ext cx="740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6.1(SGK- trang 8) Hoàn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bảng 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700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429E9-F496-FBB3-0A4E-F3C62311E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5EE7DA0-A52A-120A-7EA7-02AB36581F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092864"/>
                  </p:ext>
                </p:extLst>
              </p:nvPr>
            </p:nvGraphicFramePr>
            <p:xfrm>
              <a:off x="648738" y="830002"/>
              <a:ext cx="7741920" cy="3406013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35480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sáu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mười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5EE7DA0-A52A-120A-7EA7-02AB36581F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092864"/>
                  </p:ext>
                </p:extLst>
              </p:nvPr>
            </p:nvGraphicFramePr>
            <p:xfrm>
              <a:off x="648738" y="830002"/>
              <a:ext cx="7741920" cy="3406013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35480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78473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73643" r="-300000" b="-285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165926" r="-300000" b="-17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sáu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mười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265926" r="-300000" b="-7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820D10-A604-D7A2-CE96-469B14AC8981}"/>
              </a:ext>
            </a:extLst>
          </p:cNvPr>
          <p:cNvSpPr txBox="1"/>
          <p:nvPr/>
        </p:nvSpPr>
        <p:spPr>
          <a:xfrm>
            <a:off x="817416" y="139142"/>
            <a:ext cx="740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6.1(SGK- trang 8) Hoàn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bảng 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79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CF99-0940-2D2D-8962-6217D7113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18A3902-5DD9-1CA9-FB0C-D4394AC3B5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8738" y="830002"/>
              <a:ext cx="7741920" cy="3771773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35480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sáu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mười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hín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âm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mười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17480"/>
                  </p:ext>
                </p:extLst>
              </p:nvPr>
            </p:nvGraphicFramePr>
            <p:xfrm>
              <a:off x="648738" y="830002"/>
              <a:ext cx="7741920" cy="3771773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35480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35480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baseline="0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</a:t>
                          </a:r>
                          <a:r>
                            <a:rPr lang="en-US" sz="2800" b="1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Mẫu</a:t>
                          </a:r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78473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73643" r="-300000" b="-331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165926" r="-300000" b="-2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sáu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mười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265926" r="-300000" b="-1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</a:t>
                          </a:r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365926" r="-300000" b="-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hín</a:t>
                          </a:r>
                          <a:r>
                            <a:rPr lang="en-US" sz="2400" baseline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âm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mười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052B3DF-74CD-4E09-B2FE-7F6F9D9BE7C5}"/>
              </a:ext>
            </a:extLst>
          </p:cNvPr>
          <p:cNvSpPr txBox="1"/>
          <p:nvPr/>
        </p:nvSpPr>
        <p:spPr>
          <a:xfrm>
            <a:off x="817416" y="139142"/>
            <a:ext cx="740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6.1(SGK- trang 8) Hoàn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bảng 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915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14EB9-BEC3-65FA-E8FB-D72377D606FF}"/>
                  </a:ext>
                </a:extLst>
              </p:cNvPr>
              <p:cNvSpPr txBox="1"/>
              <p:nvPr/>
            </p:nvSpPr>
            <p:spPr>
              <a:xfrm>
                <a:off x="2134957" y="279444"/>
                <a:ext cx="5956126" cy="1810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tập 6.2 SGK trang 8</a:t>
                </a:r>
                <a:endParaRPr lang="vi-VN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den>
                    </m:f>
                  </m:oMath>
                </a14:m>
                <a:endParaRPr lang="vi-VN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14EB9-BEC3-65FA-E8FB-D72377D60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957" y="279444"/>
                <a:ext cx="5956126" cy="1810817"/>
              </a:xfrm>
              <a:prstGeom prst="rect">
                <a:avLst/>
              </a:prstGeom>
              <a:blipFill>
                <a:blip r:embed="rId2"/>
                <a:stretch>
                  <a:fillRect l="-2559" t="-3030" b="-60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4">
            <a:extLst>
              <a:ext uri="{FF2B5EF4-FFF2-40B4-BE49-F238E27FC236}">
                <a16:creationId xmlns:a16="http://schemas.microsoft.com/office/drawing/2014/main" id="{7325AE91-329F-E1F5-67D9-8CF00BE5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981" y="2215156"/>
            <a:ext cx="47411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kumimoji="0" lang="en-US" altLang="vi-VN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043F1C-A9F3-D178-1CEA-4F820F2FE62D}"/>
                  </a:ext>
                </a:extLst>
              </p:cNvPr>
              <p:cNvSpPr txBox="1"/>
              <p:nvPr/>
            </p:nvSpPr>
            <p:spPr>
              <a:xfrm>
                <a:off x="2211157" y="2799931"/>
                <a:ext cx="4974503" cy="1116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−27</m:t>
                        </m:r>
                      </m:den>
                    </m:f>
                  </m:oMath>
                </a14:m>
                <a:endParaRPr lang="vi-VN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043F1C-A9F3-D178-1CEA-4F820F2FE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57" y="2799931"/>
                <a:ext cx="4974503" cy="1116268"/>
              </a:xfrm>
              <a:prstGeom prst="rect">
                <a:avLst/>
              </a:prstGeom>
              <a:blipFill>
                <a:blip r:embed="rId3"/>
                <a:stretch>
                  <a:fillRect l="-3186"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>
            <a:extLst>
              <a:ext uri="{FF2B5EF4-FFF2-40B4-BE49-F238E27FC236}">
                <a16:creationId xmlns:a16="http://schemas.microsoft.com/office/drawing/2014/main" id="{42C36EB1-D6DC-75F0-C2DC-9BD1E3B6FF96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1536457"/>
            <a:ext cx="8686800" cy="2032000"/>
            <a:chOff x="328" y="-10"/>
            <a:chExt cx="5472" cy="1280"/>
          </a:xfrm>
        </p:grpSpPr>
        <p:sp>
          <p:nvSpPr>
            <p:cNvPr id="3" name="Text Box 54">
              <a:extLst>
                <a:ext uri="{FF2B5EF4-FFF2-40B4-BE49-F238E27FC236}">
                  <a16:creationId xmlns:a16="http://schemas.microsoft.com/office/drawing/2014/main" id="{F37F75DB-0CD8-F1B3-7D23-68A8FA868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" y="-10"/>
              <a:ext cx="5472" cy="12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, b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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Z, b ≠ 0, ta </a:t>
              </a: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a là </a:t>
              </a:r>
              <a:r>
                <a:rPr lang="en-US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tử số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(tử)</a:t>
              </a:r>
              <a:r>
                <a:rPr lang="en-US" sz="2800" b="1" i="1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b là </a:t>
              </a:r>
              <a:r>
                <a:rPr lang="en-US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mẫu số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(mẫu)</a:t>
              </a: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của phân số</a:t>
              </a:r>
            </a:p>
            <a:p>
              <a:pPr>
                <a:spcBef>
                  <a:spcPct val="50000"/>
                </a:spcBef>
              </a:pP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55">
              <a:extLst>
                <a:ext uri="{FF2B5EF4-FFF2-40B4-BE49-F238E27FC236}">
                  <a16:creationId xmlns:a16="http://schemas.microsoft.com/office/drawing/2014/main" id="{4DDD78A4-BEBC-77B0-D95F-EA4539164E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901875"/>
                </p:ext>
              </p:extLst>
            </p:nvPr>
          </p:nvGraphicFramePr>
          <p:xfrm>
            <a:off x="2962" y="-10"/>
            <a:ext cx="290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393480" progId="Equation.DSMT4">
                    <p:embed/>
                  </p:oleObj>
                </mc:Choice>
                <mc:Fallback>
                  <p:oleObj name="Equation" r:id="rId2" imgW="152280" imgH="393480" progId="Equation.DSMT4">
                    <p:embed/>
                    <p:pic>
                      <p:nvPicPr>
                        <p:cNvPr id="4" name="Object 55">
                          <a:extLst>
                            <a:ext uri="{FF2B5EF4-FFF2-40B4-BE49-F238E27FC236}">
                              <a16:creationId xmlns:a16="http://schemas.microsoft.com/office/drawing/2014/main" id="{1C9206F9-7D2E-4705-A2A6-079CCA5D373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" y="-10"/>
                          <a:ext cx="290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E8CC4D-7247-018A-9440-E03D74ABA395}"/>
              </a:ext>
            </a:extLst>
          </p:cNvPr>
          <p:cNvSpPr txBox="1"/>
          <p:nvPr/>
        </p:nvSpPr>
        <p:spPr>
          <a:xfrm>
            <a:off x="3253740" y="622065"/>
            <a:ext cx="1994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99CA49-54BD-2CE0-49E9-9A147A102EE8}"/>
                  </a:ext>
                </a:extLst>
              </p:cNvPr>
              <p:cNvSpPr txBox="1"/>
              <p:nvPr/>
            </p:nvSpPr>
            <p:spPr>
              <a:xfrm>
                <a:off x="102871" y="2847087"/>
                <a:ext cx="8876030" cy="12005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- Quy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tắc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a.d = b.c</a:t>
                </a: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99CA49-54BD-2CE0-49E9-9A147A102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1" y="2847087"/>
                <a:ext cx="8876030" cy="1200521"/>
              </a:xfrm>
              <a:prstGeom prst="rect">
                <a:avLst/>
              </a:prstGeom>
              <a:blipFill>
                <a:blip r:embed="rId4"/>
                <a:stretch>
                  <a:fillRect l="-1442" t="-3046" r="-1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5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rot="-5400000">
            <a:off x="4509891" y="-3584408"/>
            <a:ext cx="114690" cy="885267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" y="11430"/>
            <a:ext cx="114300" cy="5143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016365" y="11430"/>
            <a:ext cx="114300" cy="5143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 rot="-5400000">
            <a:off x="4450837" y="-4441226"/>
            <a:ext cx="114689" cy="90163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00201" y="175023"/>
            <a:ext cx="18473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2550" b="1">
              <a:solidFill>
                <a:srgbClr val="0000FF"/>
              </a:solidFill>
              <a:latin typeface="VNI-Times" pitchFamily="2" charset="0"/>
            </a:endParaRPr>
          </a:p>
          <a:p>
            <a:pPr eaLnBrk="1" hangingPunct="1"/>
            <a:endParaRPr lang="en-US" sz="2550" b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2531269" y="247910"/>
            <a:ext cx="3967163" cy="418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HƯỚNG DẪN Ở NHÀ</a:t>
            </a:r>
          </a:p>
        </p:txBody>
      </p:sp>
      <p:sp>
        <p:nvSpPr>
          <p:cNvPr id="27656" name="Rectangle 60"/>
          <p:cNvSpPr>
            <a:spLocks noChangeArrowheads="1"/>
          </p:cNvSpPr>
          <p:nvPr/>
        </p:nvSpPr>
        <p:spPr bwMode="auto">
          <a:xfrm rot="-5400000">
            <a:off x="4432147" y="616432"/>
            <a:ext cx="165409" cy="900302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1334690" y="1257538"/>
            <a:ext cx="634484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100" b="1" dirty="0"/>
              <a:t> </a:t>
            </a:r>
            <a:r>
              <a:rPr lang="en-US" sz="2100" b="1" dirty="0" err="1"/>
              <a:t>Học</a:t>
            </a:r>
            <a:r>
              <a:rPr lang="en-US" sz="2100" b="1" dirty="0"/>
              <a:t> </a:t>
            </a:r>
            <a:r>
              <a:rPr lang="en-US" sz="2100" b="1" dirty="0" err="1"/>
              <a:t>thuộc</a:t>
            </a:r>
            <a:r>
              <a:rPr lang="en-US" sz="2100" b="1" dirty="0"/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khái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niệm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phân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số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err="1">
                <a:solidFill>
                  <a:srgbClr val="FF0000"/>
                </a:solidFill>
              </a:rPr>
              <a:t>và</a:t>
            </a:r>
            <a:r>
              <a:rPr lang="en-US" sz="2100" b="1">
                <a:solidFill>
                  <a:srgbClr val="FF0000"/>
                </a:solidFill>
              </a:rPr>
              <a:t> quy tắc bằng nhau của hai </a:t>
            </a:r>
            <a:r>
              <a:rPr lang="en-US" sz="2100" b="1" err="1">
                <a:solidFill>
                  <a:srgbClr val="FF0000"/>
                </a:solidFill>
              </a:rPr>
              <a:t>phân</a:t>
            </a:r>
            <a:r>
              <a:rPr lang="en-US" sz="2100" b="1">
                <a:solidFill>
                  <a:srgbClr val="FF0000"/>
                </a:solidFill>
              </a:rPr>
              <a:t> số</a:t>
            </a:r>
            <a:r>
              <a:rPr lang="en-US" sz="2100" b="1"/>
              <a:t>.</a:t>
            </a:r>
            <a:endParaRPr lang="en-US" sz="210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100" b="1"/>
              <a:t> Làm </a:t>
            </a:r>
            <a:r>
              <a:rPr lang="en-US" sz="2100" b="1" dirty="0" err="1"/>
              <a:t>bài</a:t>
            </a:r>
            <a:r>
              <a:rPr lang="en-US" sz="2100" b="1" dirty="0"/>
              <a:t> </a:t>
            </a:r>
            <a:r>
              <a:rPr lang="en-US" sz="2100" b="1" err="1"/>
              <a:t>tập</a:t>
            </a:r>
            <a:r>
              <a:rPr lang="en-US" sz="2100" b="1"/>
              <a:t> </a:t>
            </a:r>
            <a:r>
              <a:rPr lang="en-US" sz="2100" b="1">
                <a:solidFill>
                  <a:srgbClr val="FF0000"/>
                </a:solidFill>
              </a:rPr>
              <a:t>6.3 </a:t>
            </a:r>
            <a:r>
              <a:rPr lang="en-US" sz="2100" b="1" dirty="0">
                <a:solidFill>
                  <a:srgbClr val="FF0000"/>
                </a:solidFill>
              </a:rPr>
              <a:t>SGK – </a:t>
            </a:r>
            <a:r>
              <a:rPr lang="en-US" sz="2100" b="1">
                <a:solidFill>
                  <a:srgbClr val="FF0000"/>
                </a:solidFill>
              </a:rPr>
              <a:t>Tr 8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100" b="1"/>
              <a:t> Bài tập </a:t>
            </a:r>
            <a:r>
              <a:rPr lang="en-US" sz="2100" b="1">
                <a:solidFill>
                  <a:srgbClr val="FF0000"/>
                </a:solidFill>
              </a:rPr>
              <a:t>6.1; 6.2; 6.5; 6.6 SBT – Tr 5;6</a:t>
            </a:r>
            <a:endParaRPr lang="en-US" sz="2100" b="1" dirty="0">
              <a:solidFill>
                <a:srgbClr val="FF0000"/>
              </a:solidFill>
            </a:endParaRPr>
          </a:p>
        </p:txBody>
      </p:sp>
      <p:graphicFrame>
        <p:nvGraphicFramePr>
          <p:cNvPr id="27658" name="Object 6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92414739"/>
              </p:ext>
            </p:extLst>
          </p:nvPr>
        </p:nvGraphicFramePr>
        <p:xfrm>
          <a:off x="6297691" y="2855553"/>
          <a:ext cx="2598420" cy="206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5614988" imgH="2674938" progId="MS_ClipArt_Gallery.2">
                  <p:embed/>
                </p:oleObj>
              </mc:Choice>
              <mc:Fallback>
                <p:oleObj name="Clip" r:id="rId3" imgW="5614988" imgH="2674938" progId="MS_ClipArt_Gallery.2">
                  <p:embed/>
                  <p:pic>
                    <p:nvPicPr>
                      <p:cNvPr id="27658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91" y="2855553"/>
                        <a:ext cx="2598420" cy="2060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9359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50618" y="810817"/>
            <a:ext cx="717804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phân số. Hai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50618" y="1230276"/>
            <a:ext cx="7429501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phân số. Hỗn số dương.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vi-VN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Các phép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89658" y="2571750"/>
            <a:ext cx="799338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số.</a:t>
            </a:r>
            <a:endParaRPr lang="vi-VN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89658" y="3131821"/>
            <a:ext cx="799338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9A328-AB4A-4D64-CDA1-DA8DFDB7C04E}"/>
              </a:ext>
            </a:extLst>
          </p:cNvPr>
          <p:cNvSpPr txBox="1"/>
          <p:nvPr/>
        </p:nvSpPr>
        <p:spPr>
          <a:xfrm>
            <a:off x="2066377" y="179785"/>
            <a:ext cx="4813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 – PHÂN SỐ</a:t>
            </a: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1F103-6BC9-9E5C-361D-173B6ECA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F62CA-12AC-C62F-6BD3-C425754510FC}"/>
              </a:ext>
            </a:extLst>
          </p:cNvPr>
          <p:cNvSpPr txBox="1"/>
          <p:nvPr/>
        </p:nvSpPr>
        <p:spPr>
          <a:xfrm>
            <a:off x="2514600" y="628650"/>
            <a:ext cx="4813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 – PHÂN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2F548-268F-F455-64DA-04DF8C861888}"/>
              </a:ext>
            </a:extLst>
          </p:cNvPr>
          <p:cNvSpPr txBox="1"/>
          <p:nvPr/>
        </p:nvSpPr>
        <p:spPr>
          <a:xfrm>
            <a:off x="1354016" y="120015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47 -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 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PHÂN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</a:p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A9F7F-0665-5C08-CA73-2DC6865C9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965D113-C428-8523-572C-1D5012A0F7CA}"/>
              </a:ext>
            </a:extLst>
          </p:cNvPr>
          <p:cNvSpPr txBox="1"/>
          <p:nvPr/>
        </p:nvSpPr>
        <p:spPr>
          <a:xfrm>
            <a:off x="1034281" y="1028700"/>
            <a:ext cx="625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MỞ RỘNG KHÁI NIỆM PHÂN SỐ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0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2BF9144-C414-09C4-497D-8F8EB3BE9E3B}"/>
                  </a:ext>
                </a:extLst>
              </p:cNvPr>
              <p:cNvSpPr txBox="1"/>
              <p:nvPr/>
            </p:nvSpPr>
            <p:spPr>
              <a:xfrm>
                <a:off x="373380" y="177166"/>
                <a:ext cx="8593455" cy="45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:r>
                  <a:rPr lang="nl-NL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1</a:t>
                </a:r>
                <a:r>
                  <a:rPr lang="vi-V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thể coi là thương của phép chia 2 cho 5.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vi-VN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 tự -2 chia cho 5 ta cũng được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vi-VN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 chỉ ra tử và mẫu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2</a:t>
                </a:r>
                <a:r>
                  <a:rPr lang="vi-V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Hãy nêu dạng tổng quát của phân số đã học ở tiểu học.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3</a:t>
                </a:r>
                <a:r>
                  <a:rPr lang="vi-VN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Hãy chuyển sang dạng tổng quát của phân số với tử số </a:t>
                </a:r>
              </a:p>
              <a:p>
                <a:pPr algn="just">
                  <a:spcAft>
                    <a:spcPts val="1000"/>
                  </a:spcAft>
                </a:pPr>
                <a:r>
                  <a:rPr lang="vi-VN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mẫu số là các số nguyên.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nl-NL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4</a:t>
                </a:r>
                <a:r>
                  <a:rPr lang="vi-VN" sz="2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2 </a:t>
                </a:r>
                <a:r>
                  <a:rPr lang="nl-NL" sz="24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phải là phân số không?</a:t>
                </a:r>
                <a:endParaRPr lang="vi-VN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2BF9144-C414-09C4-497D-8F8EB3BE9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" y="177166"/>
                <a:ext cx="8593455" cy="4567917"/>
              </a:xfrm>
              <a:prstGeom prst="rect">
                <a:avLst/>
              </a:prstGeom>
              <a:blipFill>
                <a:blip r:embed="rId2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5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ADEFBC-A2ED-3162-D926-8E47194DE4BC}"/>
              </a:ext>
            </a:extLst>
          </p:cNvPr>
          <p:cNvSpPr txBox="1"/>
          <p:nvPr/>
        </p:nvSpPr>
        <p:spPr>
          <a:xfrm>
            <a:off x="1676400" y="1813560"/>
            <a:ext cx="6697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ctr"/>
            <a:r>
              <a:rPr 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(Thời gian: 3 phút)</a:t>
            </a:r>
            <a:endParaRPr lang="vi-VN" sz="40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924376-B4EB-12D2-4AEF-E5BB483CABE9}"/>
                  </a:ext>
                </a:extLst>
              </p:cNvPr>
              <p:cNvSpPr txBox="1"/>
              <p:nvPr/>
            </p:nvSpPr>
            <p:spPr>
              <a:xfrm>
                <a:off x="281940" y="122457"/>
                <a:ext cx="9022080" cy="489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nl-NL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vi-VN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tử là </a:t>
                </a:r>
                <a:r>
                  <a:rPr lang="nl-NL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-2</a:t>
                </a:r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mẫu là 5.</a:t>
                </a:r>
                <a:endParaRPr lang="vi-VN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nl-NL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vi-VN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vi-VN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vi-VN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𝐍</m:t>
                    </m:r>
                  </m:oMath>
                </a14:m>
                <a:r>
                  <a:rPr lang="vi-V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vi-VN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gọi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một phân số,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</a:t>
                </a:r>
                <a:r>
                  <a:rPr lang="nl-NL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tử số (tử), </a:t>
                </a:r>
                <a:r>
                  <a:rPr lang="nl-NL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mẫu số (mẫu) của phân số.</a:t>
                </a:r>
                <a:endPara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>
                  <a:spcAft>
                    <a:spcPts val="1000"/>
                  </a:spcAft>
                  <a:defRPr/>
                </a:pPr>
                <a:r>
                  <a:rPr lang="nl-NL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3</a:t>
                </a:r>
                <a:r>
                  <a:rPr lang="vi-VN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vi-VN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vi-VN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𝐙</m:t>
                    </m:r>
                  </m:oMath>
                </a14:m>
                <a:r>
                  <a:rPr lang="vi-V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vi-VN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gọi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một phân số</a:t>
                </a:r>
                <a:r>
                  <a:rPr lang="vi-V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>
                  <a:spcAft>
                    <a:spcPts val="1000"/>
                  </a:spcAft>
                  <a:defRPr/>
                </a:pP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a là tử số (tử), b là mẫu số (mẫu) của phân số.</a:t>
                </a:r>
                <a:endPara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nl-NL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4</a:t>
                </a:r>
                <a:r>
                  <a:rPr lang="vi-VN" sz="28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phân số ; </a:t>
                </a:r>
                <a:r>
                  <a:rPr lang="vi-VN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phân số.</a:t>
                </a:r>
                <a:endParaRPr lang="vi-VN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vi-VN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924376-B4EB-12D2-4AEF-E5BB483C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" y="122457"/>
                <a:ext cx="9022080" cy="4898585"/>
              </a:xfrm>
              <a:prstGeom prst="rect">
                <a:avLst/>
              </a:prstGeom>
              <a:blipFill>
                <a:blip r:embed="rId2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4">
            <a:extLst>
              <a:ext uri="{FF2B5EF4-FFF2-40B4-BE49-F238E27FC236}">
                <a16:creationId xmlns:a16="http://schemas.microsoft.com/office/drawing/2014/main" id="{36B67B32-88AD-0A84-4C54-6AACF251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" y="1814898"/>
            <a:ext cx="8263009" cy="52322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b 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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 ≠ 0,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ta gọi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59">
            <a:extLst>
              <a:ext uri="{FF2B5EF4-FFF2-40B4-BE49-F238E27FC236}">
                <a16:creationId xmlns:a16="http://schemas.microsoft.com/office/drawing/2014/main" id="{40E580EB-F07B-3DBF-56DC-5899A1C21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04" y="2554803"/>
            <a:ext cx="7330853" cy="52322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BF0AC7-2738-D0B6-9C40-6CB11E534FBA}"/>
              </a:ext>
            </a:extLst>
          </p:cNvPr>
          <p:cNvSpPr txBox="1"/>
          <p:nvPr/>
        </p:nvSpPr>
        <p:spPr>
          <a:xfrm>
            <a:off x="1057141" y="716280"/>
            <a:ext cx="625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MỞ RỘNG KHÁI NIỆM PHÂN SỐ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360F8-9031-5D91-1703-CBF21AAC0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270" y="3405378"/>
            <a:ext cx="7237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Chẳng hạn                           là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Object 37">
            <a:extLst>
              <a:ext uri="{FF2B5EF4-FFF2-40B4-BE49-F238E27FC236}">
                <a16:creationId xmlns:a16="http://schemas.microsoft.com/office/drawing/2014/main" id="{16339CBF-6B83-A384-AC06-17CA074F0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60204"/>
              </p:ext>
            </p:extLst>
          </p:nvPr>
        </p:nvGraphicFramePr>
        <p:xfrm>
          <a:off x="4525318" y="3357905"/>
          <a:ext cx="821216" cy="7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393480" progId="Equation.DSMT4">
                  <p:embed/>
                </p:oleObj>
              </mc:Choice>
              <mc:Fallback>
                <p:oleObj name="Equation" r:id="rId2" imgW="393480" imgH="393480" progId="Equation.DSMT4">
                  <p:embed/>
                  <p:pic>
                    <p:nvPicPr>
                      <p:cNvPr id="1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318" y="3357905"/>
                        <a:ext cx="821216" cy="7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7">
            <a:extLst>
              <a:ext uri="{FF2B5EF4-FFF2-40B4-BE49-F238E27FC236}">
                <a16:creationId xmlns:a16="http://schemas.microsoft.com/office/drawing/2014/main" id="{224D5140-FCE9-2487-132D-7C8DE3EE6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05653"/>
              </p:ext>
            </p:extLst>
          </p:nvPr>
        </p:nvGraphicFramePr>
        <p:xfrm>
          <a:off x="4112702" y="3357905"/>
          <a:ext cx="387655" cy="71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393480" progId="Equation.DSMT4">
                  <p:embed/>
                </p:oleObj>
              </mc:Choice>
              <mc:Fallback>
                <p:oleObj name="Equation" r:id="rId4" imgW="190440" imgH="393480" progId="Equation.DSMT4">
                  <p:embed/>
                  <p:pic>
                    <p:nvPicPr>
                      <p:cNvPr id="2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702" y="3357905"/>
                        <a:ext cx="387655" cy="715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7">
            <a:extLst>
              <a:ext uri="{FF2B5EF4-FFF2-40B4-BE49-F238E27FC236}">
                <a16:creationId xmlns:a16="http://schemas.microsoft.com/office/drawing/2014/main" id="{84E84B21-A66B-0E74-204A-E19704ACF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763102"/>
              </p:ext>
            </p:extLst>
          </p:nvPr>
        </p:nvGraphicFramePr>
        <p:xfrm>
          <a:off x="3485314" y="3323774"/>
          <a:ext cx="601885" cy="75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2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314" y="3323774"/>
                        <a:ext cx="601885" cy="750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7">
            <a:extLst>
              <a:ext uri="{FF2B5EF4-FFF2-40B4-BE49-F238E27FC236}">
                <a16:creationId xmlns:a16="http://schemas.microsoft.com/office/drawing/2014/main" id="{545D86A6-E934-4555-58FB-137DC380C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0477"/>
              </p:ext>
            </p:extLst>
          </p:nvPr>
        </p:nvGraphicFramePr>
        <p:xfrm>
          <a:off x="2945516" y="3326397"/>
          <a:ext cx="601885" cy="75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393480" progId="Equation.DSMT4">
                  <p:embed/>
                </p:oleObj>
              </mc:Choice>
              <mc:Fallback>
                <p:oleObj name="Equation" r:id="rId8" imgW="279360" imgH="393480" progId="Equation.DSMT4">
                  <p:embed/>
                  <p:pic>
                    <p:nvPicPr>
                      <p:cNvPr id="22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516" y="3326397"/>
                        <a:ext cx="601885" cy="756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331710-4244-50E0-5D05-07DD0B00A8AC}"/>
                  </a:ext>
                </a:extLst>
              </p:cNvPr>
              <p:cNvSpPr txBox="1"/>
              <p:nvPr/>
            </p:nvSpPr>
            <p:spPr>
              <a:xfrm>
                <a:off x="4509206" y="1656294"/>
                <a:ext cx="426720" cy="83631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𝐚</m:t>
                          </m:r>
                        </m:num>
                        <m:den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𝐛</m:t>
                          </m:r>
                        </m:den>
                      </m:f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331710-4244-50E0-5D05-07DD0B00A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06" y="1656294"/>
                <a:ext cx="426720" cy="836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6" grpId="0"/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2041</TotalTime>
  <Words>1115</Words>
  <Application>Microsoft Office PowerPoint</Application>
  <PresentationFormat>On-screen Show (16:9)</PresentationFormat>
  <Paragraphs>179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Corbel</vt:lpstr>
      <vt:lpstr>VNI-Times</vt:lpstr>
      <vt:lpstr>Times New Roman</vt:lpstr>
      <vt:lpstr>Cambria Math</vt:lpstr>
      <vt:lpstr>Verdana</vt:lpstr>
      <vt:lpstr>Basis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6A1 Nông Thanh Thảo</cp:lastModifiedBy>
  <cp:revision>127</cp:revision>
  <dcterms:modified xsi:type="dcterms:W3CDTF">2024-12-19T01:55:14Z</dcterms:modified>
</cp:coreProperties>
</file>