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71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8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47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2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5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9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9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6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5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0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164B-9430-431A-BD7B-0B4E3DA7820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1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7164B-9430-431A-BD7B-0B4E3DA7820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9B710-1FD8-4013-9CBF-DDDE87B96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5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251520" y="260648"/>
            <a:ext cx="8496944" cy="158417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Notched Right Arrow 4"/>
          <p:cNvSpPr/>
          <p:nvPr/>
        </p:nvSpPr>
        <p:spPr>
          <a:xfrm>
            <a:off x="251520" y="1844824"/>
            <a:ext cx="5796644" cy="1368152"/>
          </a:xfrm>
          <a:prstGeom prst="notched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755576" y="2996952"/>
            <a:ext cx="7272808" cy="3096344"/>
          </a:xfrm>
          <a:prstGeom prst="wedgeEllipse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de-DE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Kể tên một số tác phẩm văn học mà em đã được học từ chương trình Ngữ văn 6 đến giờ? Trong những tác phẩm ấy, em thích nhất tác phẩm nào? Vì sao?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4058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2771800" y="16594"/>
            <a:ext cx="3312367" cy="1008112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235402"/>
              </p:ext>
            </p:extLst>
          </p:nvPr>
        </p:nvGraphicFramePr>
        <p:xfrm>
          <a:off x="140655" y="1268760"/>
          <a:ext cx="8712968" cy="4677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6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4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7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7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b="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42950" algn="l"/>
                        </a:tabLs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75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lên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gây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b="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7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b="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7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cốt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lõi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2400" b="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7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nhấn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mạnh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b="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2400" b="0" i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4977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Terminator 4"/>
          <p:cNvSpPr/>
          <p:nvPr/>
        </p:nvSpPr>
        <p:spPr>
          <a:xfrm>
            <a:off x="2051720" y="188640"/>
            <a:ext cx="4536504" cy="720080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11560" y="1124744"/>
            <a:ext cx="8136904" cy="25202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SGK, tr.55,56.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56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tched Right Arrow 3"/>
          <p:cNvSpPr/>
          <p:nvPr/>
        </p:nvSpPr>
        <p:spPr>
          <a:xfrm>
            <a:off x="107504" y="0"/>
            <a:ext cx="6408712" cy="1268760"/>
          </a:xfrm>
          <a:prstGeom prst="notched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own Arrow Callout 4"/>
          <p:cNvSpPr/>
          <p:nvPr/>
        </p:nvSpPr>
        <p:spPr>
          <a:xfrm>
            <a:off x="251520" y="1412776"/>
            <a:ext cx="8640960" cy="2232248"/>
          </a:xfrm>
          <a:prstGeom prst="down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vi-V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kẻ bảng trong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 55 vào vở, đọc lại hai bài thơ </a:t>
            </a:r>
            <a:r>
              <a:rPr lang="vi-VN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dao mùa xuân, Gặp lá cơm nếp,</a:t>
            </a:r>
            <a:r>
              <a:rPr lang="vi-V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 đó điền thông tin về đặc điểm của các bài thơ vào vở bài tập.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615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957425"/>
              </p:ext>
            </p:extLst>
          </p:nvPr>
        </p:nvGraphicFramePr>
        <p:xfrm>
          <a:off x="179512" y="116632"/>
          <a:ext cx="8964490" cy="5699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3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3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3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558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67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thơ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Nội dung chính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thuật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7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 thơ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Nhịp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ảnh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Biện pháp tu từ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9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i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200" i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i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dao</a:t>
                      </a:r>
                      <a:r>
                        <a:rPr lang="en-US" sz="2200" i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i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mùa</a:t>
                      </a:r>
                      <a:endParaRPr lang="en-US" sz="2200" i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i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xuân</a:t>
                      </a:r>
                      <a:endParaRPr lang="en-US" sz="2200" i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 yêu quê hương đất nước và sự bất tử của người lính trẻ cho những mùa xuân đất nước.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 chân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387985" algn="l"/>
                        </a:tabLs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2/2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Chân thực, gợi cảm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Điệp ngữ, nói giảm nói tránh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2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i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Gặp</a:t>
                      </a:r>
                      <a:r>
                        <a:rPr lang="en-US" sz="2200" i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i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2200" i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i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cơm</a:t>
                      </a:r>
                      <a:r>
                        <a:rPr lang="en-US" sz="2200" i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i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2200" i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 cảm nhớ thương mẹ da diết và tình yêu quê hương, đất nước của người lính xa nhà đi chiến đấu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Bốn chữ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 chân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2/3; 3/2; 1/4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 dị, gợi cảm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Ẩn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318" marR="393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5338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Callout 3"/>
          <p:cNvSpPr/>
          <p:nvPr/>
        </p:nvSpPr>
        <p:spPr>
          <a:xfrm>
            <a:off x="179512" y="332656"/>
            <a:ext cx="8640960" cy="4176464"/>
          </a:xfrm>
          <a:prstGeom prst="down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Bài tập 2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: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Các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em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cùng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suy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nghĩ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:</a:t>
            </a:r>
          </a:p>
          <a:p>
            <a:pPr lvl="0"/>
            <a:r>
              <a:rPr lang="en-US" sz="2400" i="1" dirty="0">
                <a:latin typeface="+mj-lt"/>
              </a:rPr>
              <a:t>- </a:t>
            </a:r>
            <a:r>
              <a:rPr lang="en-US" sz="2400" i="1" dirty="0" err="1">
                <a:latin typeface="+mj-lt"/>
              </a:rPr>
              <a:t>Thơ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có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mối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liên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hệ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như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thế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nào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với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âm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nhạc</a:t>
            </a:r>
            <a:r>
              <a:rPr lang="en-US" sz="2400" i="1" dirty="0">
                <a:latin typeface="+mj-lt"/>
              </a:rPr>
              <a:t>?</a:t>
            </a:r>
            <a:endParaRPr lang="en-US" sz="2400" dirty="0">
              <a:latin typeface="+mj-lt"/>
            </a:endParaRPr>
          </a:p>
          <a:p>
            <a:pPr lvl="0"/>
            <a:r>
              <a:rPr lang="en-US" sz="2400" i="1" dirty="0">
                <a:latin typeface="+mj-lt"/>
              </a:rPr>
              <a:t>- </a:t>
            </a:r>
            <a:r>
              <a:rPr lang="en-US" sz="2400" i="1" dirty="0" err="1">
                <a:latin typeface="+mj-lt"/>
              </a:rPr>
              <a:t>Hình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ảnh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cây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đàn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muôn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điệu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gợi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em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liên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tưởng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tới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điều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gì</a:t>
            </a:r>
            <a:r>
              <a:rPr lang="en-US" sz="2400" i="1" dirty="0">
                <a:latin typeface="+mj-lt"/>
              </a:rPr>
              <a:t>?</a:t>
            </a:r>
            <a:endParaRPr lang="en-US" sz="2400" dirty="0">
              <a:latin typeface="+mj-lt"/>
            </a:endParaRPr>
          </a:p>
          <a:p>
            <a:pPr lvl="0"/>
            <a:r>
              <a:rPr lang="en-US" sz="2400" i="1" dirty="0">
                <a:latin typeface="+mj-lt"/>
              </a:rPr>
              <a:t>- </a:t>
            </a:r>
            <a:r>
              <a:rPr lang="en-US" sz="2400" i="1" dirty="0" err="1">
                <a:latin typeface="+mj-lt"/>
              </a:rPr>
              <a:t>Những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bài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thơ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trong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bài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học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này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gợi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lên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những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âm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điệu</a:t>
            </a:r>
            <a:r>
              <a:rPr lang="en-US" sz="2400" i="1" dirty="0">
                <a:latin typeface="+mj-lt"/>
              </a:rPr>
              <a:t> (</a:t>
            </a:r>
            <a:r>
              <a:rPr lang="en-US" sz="2400" i="1" dirty="0" err="1">
                <a:latin typeface="+mj-lt"/>
              </a:rPr>
              <a:t>tình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cảm</a:t>
            </a:r>
            <a:r>
              <a:rPr lang="en-US" sz="2400" i="1" dirty="0">
                <a:latin typeface="+mj-lt"/>
              </a:rPr>
              <a:t>, </a:t>
            </a:r>
            <a:r>
              <a:rPr lang="en-US" sz="2400" i="1" dirty="0" err="1">
                <a:latin typeface="+mj-lt"/>
              </a:rPr>
              <a:t>cảm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xúc</a:t>
            </a:r>
            <a:r>
              <a:rPr lang="en-US" sz="2400" i="1" dirty="0">
                <a:latin typeface="+mj-lt"/>
              </a:rPr>
              <a:t>) </a:t>
            </a:r>
            <a:r>
              <a:rPr lang="en-US" sz="2400" i="1" dirty="0" err="1">
                <a:latin typeface="+mj-lt"/>
              </a:rPr>
              <a:t>gì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của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tâm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hồn</a:t>
            </a:r>
            <a:r>
              <a:rPr lang="en-US" sz="2400" i="1" dirty="0">
                <a:latin typeface="+mj-lt"/>
              </a:rPr>
              <a:t> con </a:t>
            </a:r>
            <a:r>
              <a:rPr lang="en-US" sz="2400" i="1" dirty="0" err="1">
                <a:latin typeface="+mj-lt"/>
              </a:rPr>
              <a:t>người</a:t>
            </a:r>
            <a:r>
              <a:rPr lang="en-US" sz="2400" i="1" dirty="0">
                <a:latin typeface="+mj-lt"/>
              </a:rPr>
              <a:t>?</a:t>
            </a:r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54303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2555776" y="188640"/>
            <a:ext cx="3744416" cy="1008112"/>
          </a:xfrm>
          <a:prstGeom prst="flowChartTermina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2205" y="1772816"/>
            <a:ext cx="7776864" cy="12241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2;</a:t>
            </a:r>
            <a:endParaRPr lang="en-US" sz="2400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Đọc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400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8503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Scroll 3"/>
          <p:cNvSpPr/>
          <p:nvPr/>
        </p:nvSpPr>
        <p:spPr>
          <a:xfrm>
            <a:off x="1403648" y="692696"/>
            <a:ext cx="5472608" cy="4464496"/>
          </a:xfrm>
          <a:prstGeom prst="vertic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6214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tched Right Arrow 3"/>
          <p:cNvSpPr/>
          <p:nvPr/>
        </p:nvSpPr>
        <p:spPr>
          <a:xfrm>
            <a:off x="107504" y="0"/>
            <a:ext cx="6912768" cy="1556792"/>
          </a:xfrm>
          <a:prstGeom prst="notched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187624" y="1196752"/>
            <a:ext cx="6048672" cy="1224136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636479"/>
              </p:ext>
            </p:extLst>
          </p:nvPr>
        </p:nvGraphicFramePr>
        <p:xfrm>
          <a:off x="107504" y="2420888"/>
          <a:ext cx="8928995" cy="4555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6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84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 thiệu chung về vấn đề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6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 những suy nghĩ về các khía cạnh khác nhau của vấn đề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 quát lại suy nghĩ của vấn đề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847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 nói truyền cảm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Cử chỉ, dáng điệu đúng mực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8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 tác với người nghe phù hợp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6719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390997" y="980728"/>
            <a:ext cx="8496944" cy="2016224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Tr.53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390997" y="3248980"/>
            <a:ext cx="8496944" cy="1908212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VB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90997" y="0"/>
            <a:ext cx="3748955" cy="7647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0323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323528" y="0"/>
            <a:ext cx="8640960" cy="6858000"/>
          </a:xfrm>
          <a:prstGeom prst="horizontalScroll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quyện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nay,…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dàn ý theo gợi ý sau: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khái quát về vấn đề em định trình bày cùng ấn tượng chung của em.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những biểu hiện cụ thể của vấn để và suy nghĩ của em.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 quát lại suy nghĩ của em, rút ra thông điệp, bài học từ vấn đề.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8077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Terminator 6"/>
          <p:cNvSpPr/>
          <p:nvPr/>
        </p:nvSpPr>
        <p:spPr>
          <a:xfrm>
            <a:off x="179512" y="260648"/>
            <a:ext cx="8784976" cy="1340768"/>
          </a:xfrm>
          <a:prstGeom prst="flowChartTermina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3-4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23528" y="1772816"/>
            <a:ext cx="3816424" cy="9361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323528" y="2924944"/>
            <a:ext cx="3168352" cy="3096344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ight Arrow Callout 9"/>
          <p:cNvSpPr/>
          <p:nvPr/>
        </p:nvSpPr>
        <p:spPr>
          <a:xfrm>
            <a:off x="4355976" y="3068960"/>
            <a:ext cx="4608512" cy="2736304"/>
          </a:xfrm>
          <a:prstGeom prst="right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+mj-lt"/>
              </a:rPr>
              <a:t>Các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em</a:t>
            </a:r>
            <a:r>
              <a:rPr lang="vi-VN" sz="2400" dirty="0">
                <a:latin typeface="+mj-lt"/>
              </a:rPr>
              <a:t> làm việc cặp đôi để thực hành.</a:t>
            </a:r>
            <a:r>
              <a:rPr lang="en-US" sz="2400" dirty="0">
                <a:latin typeface="+mj-lt"/>
              </a:rPr>
              <a:t> G</a:t>
            </a:r>
            <a:r>
              <a:rPr lang="vi-VN" sz="2400" dirty="0">
                <a:latin typeface="+mj-lt"/>
              </a:rPr>
              <a:t>hi vào </a:t>
            </a:r>
            <a:r>
              <a:rPr lang="vi-VN" sz="2400" b="1" i="1" dirty="0">
                <a:latin typeface="+mj-lt"/>
              </a:rPr>
              <a:t>Phiếu nhận xét hoạt động nói</a:t>
            </a:r>
            <a:endParaRPr lang="en-US" sz="2400" dirty="0">
              <a:latin typeface="+mj-lt"/>
            </a:endParaRPr>
          </a:p>
          <a:p>
            <a:pPr algn="ctr"/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42272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251520" y="404664"/>
            <a:ext cx="8568952" cy="4392488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rình bày đầy đủ, mạch lạc những nội dung chính đã chuẩn bị;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Kết hợp đọc diễn cảm những đoạn thơ cần thiết; 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 chỉnh giọng nói (âm lượng, tốc độ, sắc thái biểu cảm) phù hợp với nội dung trình bày;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Kết hợp ánh mắt, cử chỉ, điệu bộ,... diễn tả cảm xúc;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Chú ý tương tác với người nghe;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Trình bày bài nói trong thời gian quy định.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1503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79712" y="77192"/>
            <a:ext cx="3168352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Sau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395536" y="908720"/>
            <a:ext cx="8352928" cy="1512168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dirty="0">
                <a:solidFill>
                  <a:srgbClr val="C00000"/>
                </a:solidFill>
                <a:latin typeface="+mj-lt"/>
              </a:rPr>
              <a:t>HS tự đánh giá bài nói của mình </a:t>
            </a:r>
            <a:r>
              <a:rPr lang="en-US" sz="2400" dirty="0" err="1">
                <a:solidFill>
                  <a:srgbClr val="C00000"/>
                </a:solidFill>
                <a:latin typeface="+mj-lt"/>
              </a:rPr>
              <a:t>vào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+mj-lt"/>
              </a:rPr>
              <a:t>BẢNG</a:t>
            </a:r>
            <a:r>
              <a:rPr lang="en-US" sz="2400" b="1" i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+mj-lt"/>
              </a:rPr>
              <a:t>KIỂM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 </a:t>
            </a:r>
            <a:r>
              <a:rPr lang="vi-VN" sz="2400" dirty="0">
                <a:solidFill>
                  <a:srgbClr val="C00000"/>
                </a:solidFill>
                <a:latin typeface="+mj-lt"/>
              </a:rPr>
              <a:t>và đánh giá bài nói của bạn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</a:rPr>
              <a:t>trong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 </a:t>
            </a:r>
            <a:r>
              <a:rPr lang="vi-VN" sz="2400" b="1" i="1" dirty="0">
                <a:solidFill>
                  <a:srgbClr val="C00000"/>
                </a:solidFill>
                <a:latin typeface="+mj-lt"/>
              </a:rPr>
              <a:t>Phiếu nhận xét hoạt động nói </a:t>
            </a:r>
            <a:r>
              <a:rPr lang="en-US" sz="2400" dirty="0" err="1">
                <a:solidFill>
                  <a:srgbClr val="C00000"/>
                </a:solidFill>
                <a:latin typeface="+mj-lt"/>
              </a:rPr>
              <a:t>về</a:t>
            </a:r>
            <a:r>
              <a:rPr lang="en-US" sz="2400" b="1" i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vi-VN" sz="2400" dirty="0">
                <a:solidFill>
                  <a:srgbClr val="C00000"/>
                </a:solidFill>
                <a:latin typeface="+mj-lt"/>
              </a:rPr>
              <a:t>nội dung và hình thức trình bày với hai tư cách: người nói và người nghe.</a:t>
            </a:r>
            <a:endParaRPr lang="en-US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95536" y="2564904"/>
            <a:ext cx="3744416" cy="1656184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 biểu của bạn có chứng tỏ bạn nắm được nội dung bài trình bày không?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969817" y="4653136"/>
            <a:ext cx="3744416" cy="1800200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i="1" dirty="0">
                <a:solidFill>
                  <a:srgbClr val="7030A0"/>
                </a:solidFill>
                <a:latin typeface="+mj-lt"/>
              </a:rPr>
              <a:t>Em học tập được gì qua phần trình bày của bạn?...</a:t>
            </a:r>
            <a:endParaRPr lang="en-US" sz="24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384126" y="4581128"/>
            <a:ext cx="3744416" cy="1800200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i="1" dirty="0">
                <a:solidFill>
                  <a:srgbClr val="002060"/>
                </a:solidFill>
                <a:latin typeface="+mj-lt"/>
              </a:rPr>
              <a:t>Điều gì trong phần trình bày của bạn khiến em yêu thích hay có ấn tượng nhất?</a:t>
            </a:r>
            <a:endParaRPr lang="en-US" sz="24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995515" y="2564904"/>
            <a:ext cx="3744416" cy="1656184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i="1" dirty="0">
                <a:solidFill>
                  <a:srgbClr val="0070C0"/>
                </a:solidFill>
                <a:latin typeface="+mj-lt"/>
              </a:rPr>
              <a:t>Em đồng ý hay không đồng ý với nhận xét, góp ý của bạn về bài nói? Vì sao?</a:t>
            </a:r>
            <a:endParaRPr lang="en-US" sz="24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81726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755576" y="692696"/>
            <a:ext cx="7632848" cy="2952328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77751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1198</Words>
  <Application>Microsoft Office PowerPoint</Application>
  <PresentationFormat>On-screen Show (4:3)</PresentationFormat>
  <Paragraphs>141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Admin</cp:lastModifiedBy>
  <cp:revision>16</cp:revision>
  <dcterms:created xsi:type="dcterms:W3CDTF">2022-06-22T14:22:23Z</dcterms:created>
  <dcterms:modified xsi:type="dcterms:W3CDTF">2025-02-06T13:13:38Z</dcterms:modified>
</cp:coreProperties>
</file>