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97" r:id="rId22"/>
    <p:sldId id="283" r:id="rId23"/>
    <p:sldId id="284" r:id="rId24"/>
    <p:sldId id="285" r:id="rId25"/>
    <p:sldId id="286" r:id="rId26"/>
    <p:sldId id="287" r:id="rId27"/>
    <p:sldId id="288" r:id="rId28"/>
    <p:sldId id="289" r:id="rId29"/>
    <p:sldId id="296" r:id="rId3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EFF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5"/>
    <p:restoredTop sz="94715"/>
  </p:normalViewPr>
  <p:slideViewPr>
    <p:cSldViewPr snapToGrid="0">
      <p:cViewPr varScale="1">
        <p:scale>
          <a:sx n="78" d="100"/>
          <a:sy n="78" d="100"/>
        </p:scale>
        <p:origin x="90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ADA5-691D-5642-B9C9-E3A27F37BE89}" type="datetimeFigureOut">
              <a:rPr lang="en-VN" smtClean="0"/>
              <a:t>02/06/2025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CD4E2-D8D1-C444-91B2-DA77D668C238}" type="slidenum">
              <a:rPr lang="en-VN" smtClean="0"/>
              <a:t>‹#›</a:t>
            </a:fld>
            <a:endParaRPr lang="en-VN"/>
          </a:p>
        </p:txBody>
      </p:sp>
    </p:spTree>
    <p:extLst>
      <p:ext uri="{BB962C8B-B14F-4D97-AF65-F5344CB8AC3E}">
        <p14:creationId xmlns:p14="http://schemas.microsoft.com/office/powerpoint/2010/main" val="3838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237-8000-893A-948B-2BD31AAF9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AEE4E4A-612A-154F-A9C6-CE45F759D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8F4EF96-F9E2-44A8-DF51-084CB3D361A2}"/>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FE5F9015-722C-5687-7694-B7E08EB66BB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232889-0F3B-D3DC-6E8A-749B2FD6D184}"/>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27181730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48A-B2BB-7910-91A8-31DE976F7D7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AFB0580-3663-4224-43A7-D85AC4C8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7DA829A-560E-97DE-0276-82D1D474BEDB}"/>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4938F0BC-A296-0C63-8B15-882412DD985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F61820-9EEB-9C79-6405-0CBC830BFAA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89561819"/>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36FBA-9A38-AD3C-8A4F-EE23255EE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6B6E39B-62DD-7F66-030B-6393C6A23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A2E3283-A05E-03DD-0820-B932110704D7}"/>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E37A9805-2DF6-A51C-10F9-0A7F364B005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32C0534-CC08-9370-438E-20EE3C9DF2B7}"/>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41233902"/>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5D9-9675-3DEC-A0F3-807259D6096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3B97444-78D1-3110-D06B-BC1151E39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DFD3AAA-D0D2-7FC9-9CAA-EAFB70D1F549}"/>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716AD7FD-7A53-116B-4D82-5E0AB7FBF80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5CA8581-FCCD-79F3-63D9-F71024F83D0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50935086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0D5-A5B3-1173-2B8D-D5051BCB6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F2A9A268-639C-91DE-6D05-1BC748B78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1D6DC-7AAD-E61B-9A2F-4C892FC75364}"/>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37A4DE4E-09F7-4754-078F-31849C44625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0FE1DDB-FB0D-6060-B606-3C6EC14D48DE}"/>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0075878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EEB-EDC0-8FDF-375D-6BF74CF594B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1127FB4-C143-3A89-8011-CAFE732BC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EAD96A0-AB31-96EA-7F6A-5106E26E7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DBC23FC-3253-D6DE-9B78-40DAA08E7228}"/>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6" name="Footer Placeholder 5">
            <a:extLst>
              <a:ext uri="{FF2B5EF4-FFF2-40B4-BE49-F238E27FC236}">
                <a16:creationId xmlns:a16="http://schemas.microsoft.com/office/drawing/2014/main" id="{1D45BD7C-22CE-39DB-8A1C-F422BE7CA0F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E42E6BD-BDC1-D2EA-1EDE-B7AA047E21E9}"/>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010273064"/>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1A3F-7C6F-A77D-BE14-826350FAD77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6F273CD-11B3-E00D-6AA3-4AC28902B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F3CC2-80D9-C2B1-F372-A7C4B349B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D8D063EE-B20B-E036-1B91-8C1E0C5DC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09C89-527A-8791-FC4D-8096F4675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E5365EE-F69E-6D7B-CD46-BF461A16827B}"/>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8" name="Footer Placeholder 7">
            <a:extLst>
              <a:ext uri="{FF2B5EF4-FFF2-40B4-BE49-F238E27FC236}">
                <a16:creationId xmlns:a16="http://schemas.microsoft.com/office/drawing/2014/main" id="{098596F5-07D9-832A-5B56-940BCCD7043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2C975367-C485-4F0F-48BE-62A8703C0188}"/>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692593742"/>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37E-341F-1042-C06D-0EED5151BD5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EFC5B60-6AE9-7399-255C-93C210F73DD8}"/>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4" name="Footer Placeholder 3">
            <a:extLst>
              <a:ext uri="{FF2B5EF4-FFF2-40B4-BE49-F238E27FC236}">
                <a16:creationId xmlns:a16="http://schemas.microsoft.com/office/drawing/2014/main" id="{58A5B46B-9DFB-CE1E-99D5-A7A88B02250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6BCD009-EA6F-8355-1B14-FC2DFB56F88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347443147"/>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5A36E-1E5C-41D8-DFFD-4CF9381EAE42}"/>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3" name="Footer Placeholder 2">
            <a:extLst>
              <a:ext uri="{FF2B5EF4-FFF2-40B4-BE49-F238E27FC236}">
                <a16:creationId xmlns:a16="http://schemas.microsoft.com/office/drawing/2014/main" id="{58C1D908-FE8C-F1F7-EB67-6ECF78B17B8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47C54A6-EFBD-7417-1415-8F10480B303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309645000"/>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7056-018B-83D6-AD55-CB50BA796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920488-301C-0929-A81E-9488FB98A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91DA39B2-97C8-CBBD-FCDC-5814F832E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F108C-A732-B2C9-D439-F0A79CE89366}"/>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6" name="Footer Placeholder 5">
            <a:extLst>
              <a:ext uri="{FF2B5EF4-FFF2-40B4-BE49-F238E27FC236}">
                <a16:creationId xmlns:a16="http://schemas.microsoft.com/office/drawing/2014/main" id="{6E8FABEF-9603-35D5-7F5E-5E666D259A5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0003168-E1B9-F26F-CA49-9926C8EF4506}"/>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731898829"/>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BE5-0540-638C-E8EB-A66318045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8C88CA-D5CF-6F67-56FE-AAD5641F4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DF4B2FE5-B57B-4E75-D12C-73B8D75E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CAD6-015C-4703-21B7-30A20C4F0970}"/>
              </a:ext>
            </a:extLst>
          </p:cNvPr>
          <p:cNvSpPr>
            <a:spLocks noGrp="1"/>
          </p:cNvSpPr>
          <p:nvPr>
            <p:ph type="dt" sz="half" idx="10"/>
          </p:nvPr>
        </p:nvSpPr>
        <p:spPr/>
        <p:txBody>
          <a:bodyPr/>
          <a:lstStyle/>
          <a:p>
            <a:fld id="{8EC189B7-4DF6-2242-86D6-F126E857648B}" type="datetimeFigureOut">
              <a:rPr lang="en-VN" smtClean="0"/>
              <a:t>02/06/2025</a:t>
            </a:fld>
            <a:endParaRPr lang="en-VN"/>
          </a:p>
        </p:txBody>
      </p:sp>
      <p:sp>
        <p:nvSpPr>
          <p:cNvPr id="6" name="Footer Placeholder 5">
            <a:extLst>
              <a:ext uri="{FF2B5EF4-FFF2-40B4-BE49-F238E27FC236}">
                <a16:creationId xmlns:a16="http://schemas.microsoft.com/office/drawing/2014/main" id="{365AC7D8-E54D-A474-DC7F-22A919D515B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FF5638B-FFE5-9CA4-D556-F4BC59032152}"/>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52831621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9AFCE-A31E-9FA4-4E36-249EB5346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D3D14E-4DD0-3DEB-E285-69F92907D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C2A07CE-885D-699E-9FA1-269764A1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189B7-4DF6-2242-86D6-F126E857648B}" type="datetimeFigureOut">
              <a:rPr lang="en-VN" smtClean="0"/>
              <a:t>02/06/2025</a:t>
            </a:fld>
            <a:endParaRPr lang="en-VN"/>
          </a:p>
        </p:txBody>
      </p:sp>
      <p:sp>
        <p:nvSpPr>
          <p:cNvPr id="5" name="Footer Placeholder 4">
            <a:extLst>
              <a:ext uri="{FF2B5EF4-FFF2-40B4-BE49-F238E27FC236}">
                <a16:creationId xmlns:a16="http://schemas.microsoft.com/office/drawing/2014/main" id="{54474EA0-42A8-EF6B-89D7-15BC9C29A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0F8F0748-3434-56E9-0320-EE1FC9456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D7FB7-B4B5-B745-B6B1-43F4F3755297}" type="slidenum">
              <a:rPr lang="en-VN" smtClean="0"/>
              <a:t>‹#›</a:t>
            </a:fld>
            <a:endParaRPr lang="en-VN"/>
          </a:p>
        </p:txBody>
      </p:sp>
    </p:spTree>
    <p:extLst>
      <p:ext uri="{BB962C8B-B14F-4D97-AF65-F5344CB8AC3E}">
        <p14:creationId xmlns:p14="http://schemas.microsoft.com/office/powerpoint/2010/main" val="313756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2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30.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E7FA04-AAD7-8AF2-A7E6-0C6C2D76634F}"/>
              </a:ext>
            </a:extLst>
          </p:cNvPr>
          <p:cNvSpPr txBox="1"/>
          <p:nvPr/>
        </p:nvSpPr>
        <p:spPr>
          <a:xfrm>
            <a:off x="-87666" y="1132899"/>
            <a:ext cx="11920764" cy="4081438"/>
          </a:xfrm>
          <a:prstGeom prst="rect">
            <a:avLst/>
          </a:prstGeom>
          <a:noFill/>
        </p:spPr>
        <p:txBody>
          <a:bodyPr wrap="none" rtlCol="0">
            <a:spAutoFit/>
          </a:bodyPr>
          <a:lstStyle/>
          <a:p>
            <a:pPr algn="ctr">
              <a:lnSpc>
                <a:spcPct val="150000"/>
              </a:lnSpc>
            </a:pPr>
            <a:r>
              <a:rPr lang="en-US" sz="6000" b="1" dirty="0">
                <a:solidFill>
                  <a:schemeClr val="accent6">
                    <a:lumMod val="75000"/>
                  </a:schemeClr>
                </a:solidFill>
                <a:latin typeface="Times New Roman" panose="02020603050405020304" pitchFamily="18" charset="0"/>
                <a:cs typeface="Times New Roman" panose="02020603050405020304" pitchFamily="18" charset="0"/>
              </a:rPr>
              <a:t>CHÀO CẢ LỚP!</a:t>
            </a:r>
          </a:p>
          <a:p>
            <a:pPr algn="ctr">
              <a:lnSpc>
                <a:spcPct val="150000"/>
              </a:lnSpc>
            </a:pPr>
            <a:r>
              <a:rPr lang="en-US" sz="6000" b="1" dirty="0">
                <a:solidFill>
                  <a:schemeClr val="accent6">
                    <a:lumMod val="75000"/>
                  </a:schemeClr>
                </a:solidFill>
                <a:latin typeface="Times New Roman" panose="02020603050405020304" pitchFamily="18" charset="0"/>
                <a:cs typeface="Times New Roman" panose="02020603050405020304" pitchFamily="18" charset="0"/>
              </a:rPr>
              <a:t>CHÀO MỪNG CÁC EM ĐẾN VỚI</a:t>
            </a:r>
          </a:p>
          <a:p>
            <a:pPr algn="ctr">
              <a:lnSpc>
                <a:spcPct val="150000"/>
              </a:lnSpc>
            </a:pPr>
            <a:r>
              <a:rPr lang="en-US" sz="6000" b="1" dirty="0">
                <a:solidFill>
                  <a:schemeClr val="accent6">
                    <a:lumMod val="75000"/>
                  </a:schemeClr>
                </a:solidFill>
                <a:latin typeface="Times New Roman" panose="02020603050405020304" pitchFamily="18" charset="0"/>
                <a:cs typeface="Times New Roman" panose="02020603050405020304" pitchFamily="18" charset="0"/>
              </a:rPr>
              <a:t>BUỔI HỌC HÔM NAY</a:t>
            </a:r>
            <a:endParaRPr lang="en-VN"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05922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A8E93-16F3-BE3D-0935-630903B9F4C9}"/>
              </a:ext>
            </a:extLst>
          </p:cNvPr>
          <p:cNvSpPr txBox="1"/>
          <p:nvPr/>
        </p:nvSpPr>
        <p:spPr>
          <a:xfrm>
            <a:off x="715618" y="259056"/>
            <a:ext cx="3445880" cy="523220"/>
          </a:xfrm>
          <a:prstGeom prst="rect">
            <a:avLst/>
          </a:prstGeom>
          <a:solidFill>
            <a:schemeClr val="bg1"/>
          </a:solidFill>
        </p:spPr>
        <p:txBody>
          <a:bodyPr wrap="none" rtlCol="0">
            <a:spAutoFit/>
          </a:bodyPr>
          <a:lstStyle/>
          <a:p>
            <a:r>
              <a:rPr lang="en-VN" sz="2800" b="1" dirty="0">
                <a:solidFill>
                  <a:schemeClr val="accent2"/>
                </a:solidFill>
                <a:latin typeface="Times New Roman" panose="02020603050405020304" pitchFamily="18" charset="0"/>
                <a:cs typeface="Times New Roman" panose="02020603050405020304" pitchFamily="18" charset="0"/>
              </a:rPr>
              <a:t>Ví dụ 2 (SGK – tr.86)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65429D-F70C-BFAC-FCF6-EFEFE4BCA706}"/>
                  </a:ext>
                </a:extLst>
              </p:cNvPr>
              <p:cNvSpPr txBox="1"/>
              <p:nvPr/>
            </p:nvSpPr>
            <p:spPr>
              <a:xfrm>
                <a:off x="354110" y="1323572"/>
                <a:ext cx="6812233" cy="4055084"/>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Cho điểm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800" dirty="0">
                    <a:effectLst/>
                    <a:latin typeface="+mj-lt"/>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800" dirty="0">
                    <a:effectLst/>
                    <a:latin typeface="+mj-lt"/>
                    <a:ea typeface="Calibri" panose="020F0502020204030204" pitchFamily="34" charset="0"/>
                    <a:cs typeface="Arial" panose="020B0604020202020204" pitchFamily="34" charset="0"/>
                  </a:rPr>
                  <a:t> đường kính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800" dirty="0">
                    <a:effectLst/>
                    <a:latin typeface="+mj-lt"/>
                    <a:ea typeface="Calibri" panose="020F0502020204030204" pitchFamily="34" charset="0"/>
                    <a:cs typeface="Arial" panose="020B0604020202020204" pitchFamily="34" charset="0"/>
                  </a:rPr>
                  <a:t>. Sử dụng tính đối xứng của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800" dirty="0">
                    <a:effectLst/>
                    <a:latin typeface="+mj-lt"/>
                    <a:ea typeface="Calibri" panose="020F0502020204030204" pitchFamily="34" charset="0"/>
                    <a:cs typeface="Arial" panose="020B0604020202020204" pitchFamily="34" charset="0"/>
                  </a:rPr>
                  <a:t> hãy nêu cách tìm:</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a) Điểm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vi-VN" sz="2800" dirty="0">
                    <a:effectLst/>
                    <a:latin typeface="+mj-lt"/>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800" dirty="0">
                    <a:effectLst/>
                    <a:latin typeface="+mj-lt"/>
                    <a:ea typeface="Calibri" panose="020F0502020204030204" pitchFamily="34" charset="0"/>
                    <a:cs typeface="Arial" panose="020B0604020202020204" pitchFamily="34" charset="0"/>
                  </a:rPr>
                  <a:t> qua tâm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mj-lt"/>
                    <a:ea typeface="Calibri" panose="020F0502020204030204" pitchFamily="34" charset="0"/>
                    <a:cs typeface="Arial" panose="020B0604020202020204" pitchFamily="34" charset="0"/>
                  </a:rPr>
                  <a:t>.</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b) Điểm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800" dirty="0">
                    <a:effectLst/>
                    <a:latin typeface="+mj-lt"/>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800" dirty="0">
                    <a:effectLst/>
                    <a:latin typeface="+mj-lt"/>
                    <a:ea typeface="Calibri" panose="020F0502020204030204" pitchFamily="34" charset="0"/>
                    <a:cs typeface="Arial" panose="020B0604020202020204" pitchFamily="34" charset="0"/>
                  </a:rPr>
                  <a:t> qua đường thẳng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800" dirty="0">
                    <a:effectLst/>
                    <a:latin typeface="+mj-lt"/>
                    <a:ea typeface="Calibri" panose="020F0502020204030204" pitchFamily="34" charset="0"/>
                    <a:cs typeface="Arial" panose="020B0604020202020204" pitchFamily="34" charset="0"/>
                  </a:rPr>
                  <a:t>.</a:t>
                </a:r>
                <a:endParaRPr lang="en-VN" sz="2800" dirty="0">
                  <a:effectLst/>
                  <a:latin typeface="+mj-lt"/>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C65429D-F70C-BFAC-FCF6-EFEFE4BCA706}"/>
                  </a:ext>
                </a:extLst>
              </p:cNvPr>
              <p:cNvSpPr txBox="1">
                <a:spLocks noRot="1" noChangeAspect="1" noMove="1" noResize="1" noEditPoints="1" noAdjustHandles="1" noChangeArrowheads="1" noChangeShapeType="1" noTextEdit="1"/>
              </p:cNvSpPr>
              <p:nvPr/>
            </p:nvSpPr>
            <p:spPr>
              <a:xfrm>
                <a:off x="354110" y="1323572"/>
                <a:ext cx="6812233" cy="4055084"/>
              </a:xfrm>
              <a:prstGeom prst="rect">
                <a:avLst/>
              </a:prstGeom>
              <a:blipFill>
                <a:blip r:embed="rId2"/>
                <a:stretch>
                  <a:fillRect l="-1789" r="-1789" b="-3158"/>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EB163944-EE80-10DF-8FD8-A51D7007C657}"/>
              </a:ext>
            </a:extLst>
          </p:cNvPr>
          <p:cNvPicPr>
            <a:picLocks noChangeAspect="1"/>
          </p:cNvPicPr>
          <p:nvPr/>
        </p:nvPicPr>
        <p:blipFill>
          <a:blip r:embed="rId3"/>
          <a:stretch>
            <a:fillRect/>
          </a:stretch>
        </p:blipFill>
        <p:spPr>
          <a:xfrm>
            <a:off x="7419232" y="983330"/>
            <a:ext cx="4418657" cy="4130930"/>
          </a:xfrm>
          <a:prstGeom prst="rect">
            <a:avLst/>
          </a:prstGeom>
        </p:spPr>
      </p:pic>
    </p:spTree>
    <p:extLst>
      <p:ext uri="{BB962C8B-B14F-4D97-AF65-F5344CB8AC3E}">
        <p14:creationId xmlns:p14="http://schemas.microsoft.com/office/powerpoint/2010/main" val="26414083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812C7-73B2-59BF-2175-A439AE7BACCA}"/>
              </a:ext>
            </a:extLst>
          </p:cNvPr>
          <p:cNvSpPr txBox="1"/>
          <p:nvPr/>
        </p:nvSpPr>
        <p:spPr>
          <a:xfrm>
            <a:off x="235805" y="39847"/>
            <a:ext cx="1669774" cy="461665"/>
          </a:xfrm>
          <a:prstGeom prst="rect">
            <a:avLst/>
          </a:prstGeom>
          <a:noFill/>
        </p:spPr>
        <p:txBody>
          <a:bodyPr wrap="square" rtlCol="0">
            <a:spAutoFit/>
          </a:bodyPr>
          <a:lstStyle/>
          <a:p>
            <a:pPr algn="ctr"/>
            <a:r>
              <a:rPr lang="en-VN" sz="2400" b="1" dirty="0">
                <a:solidFill>
                  <a:srgbClr val="FF0000"/>
                </a:solidFill>
                <a:latin typeface="Times New Roman" panose="02020603050405020304" pitchFamily="18" charset="0"/>
                <a:cs typeface="Times New Roman" panose="02020603050405020304" pitchFamily="18" charset="0"/>
              </a:rPr>
              <a:t>Giải</a:t>
            </a:r>
          </a:p>
        </p:txBody>
      </p:sp>
      <p:sp>
        <p:nvSpPr>
          <p:cNvPr id="3" name="TextBox 2">
            <a:extLst>
              <a:ext uri="{FF2B5EF4-FFF2-40B4-BE49-F238E27FC236}">
                <a16:creationId xmlns:a16="http://schemas.microsoft.com/office/drawing/2014/main" id="{9D127361-F59B-CC7C-76DE-2852725D27DA}"/>
              </a:ext>
            </a:extLst>
          </p:cNvPr>
          <p:cNvSpPr txBox="1"/>
          <p:nvPr/>
        </p:nvSpPr>
        <p:spPr>
          <a:xfrm>
            <a:off x="0" y="270679"/>
            <a:ext cx="11270972" cy="3408112"/>
          </a:xfrm>
          <a:prstGeom prst="rect">
            <a:avLst/>
          </a:prstGeom>
          <a:noFill/>
        </p:spPr>
        <p:txBody>
          <a:bodyPr wrap="square" rtlCol="0">
            <a:spAutoFit/>
          </a:bodyPr>
          <a:lstStyle/>
          <a:p>
            <a:pPr marL="514350" indent="-514350" algn="just">
              <a:lnSpc>
                <a:spcPct val="200000"/>
              </a:lnSpc>
              <a:buAutoNum type="alphaLcParenR"/>
            </a:pPr>
            <a:r>
              <a:rPr lang="en-VN" sz="2800">
                <a:latin typeface="Times New Roman" panose="02020603050405020304" pitchFamily="18" charset="0"/>
                <a:cs typeface="Times New Roman" panose="02020603050405020304" pitchFamily="18" charset="0"/>
              </a:rPr>
              <a:t>Do </a:t>
            </a:r>
            <a:r>
              <a:rPr lang="en-VN" sz="2800" dirty="0">
                <a:latin typeface="Times New Roman" panose="02020603050405020304" pitchFamily="18" charset="0"/>
                <a:cs typeface="Times New Roman" panose="02020603050405020304" pitchFamily="18" charset="0"/>
              </a:rPr>
              <a:t>O là tâm đối xứng của (O) nên </a:t>
            </a:r>
            <a:r>
              <a:rPr lang="en-VN" sz="2800">
                <a:latin typeface="Times New Roman" panose="02020603050405020304" pitchFamily="18" charset="0"/>
                <a:cs typeface="Times New Roman" panose="02020603050405020304" pitchFamily="18" charset="0"/>
              </a:rPr>
              <a:t>điểm </a:t>
            </a:r>
            <a:endParaRPr lang="vi-VN" sz="2800">
              <a:latin typeface="Times New Roman" panose="02020603050405020304" pitchFamily="18" charset="0"/>
              <a:cs typeface="Times New Roman" panose="02020603050405020304" pitchFamily="18" charset="0"/>
            </a:endParaRPr>
          </a:p>
          <a:p>
            <a:pPr algn="just">
              <a:lnSpc>
                <a:spcPct val="200000"/>
              </a:lnSpc>
            </a:pPr>
            <a:r>
              <a:rPr lang="en-VN" sz="2800">
                <a:latin typeface="Times New Roman" panose="02020603050405020304" pitchFamily="18" charset="0"/>
                <a:cs typeface="Times New Roman" panose="02020603050405020304" pitchFamily="18" charset="0"/>
              </a:rPr>
              <a:t>N </a:t>
            </a:r>
            <a:r>
              <a:rPr lang="en-VN" sz="2800" dirty="0">
                <a:latin typeface="Times New Roman" panose="02020603050405020304" pitchFamily="18" charset="0"/>
                <a:cs typeface="Times New Roman" panose="02020603050405020304" pitchFamily="18" charset="0"/>
              </a:rPr>
              <a:t>đối xứng với điểm M qua tâm O phải vừa thuộc (O</a:t>
            </a:r>
            <a:r>
              <a:rPr lang="en-VN"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a:p>
            <a:pPr algn="just">
              <a:lnSpc>
                <a:spcPct val="200000"/>
              </a:lnSpc>
            </a:pPr>
            <a:r>
              <a:rPr lang="en-VN" sz="2800">
                <a:latin typeface="Times New Roman" panose="02020603050405020304" pitchFamily="18" charset="0"/>
                <a:cs typeface="Times New Roman" panose="02020603050405020304" pitchFamily="18" charset="0"/>
              </a:rPr>
              <a:t>vừa </a:t>
            </a:r>
            <a:r>
              <a:rPr lang="en-VN" sz="2800" dirty="0">
                <a:latin typeface="Times New Roman" panose="02020603050405020304" pitchFamily="18" charset="0"/>
                <a:cs typeface="Times New Roman" panose="02020603050405020304" pitchFamily="18" charset="0"/>
              </a:rPr>
              <a:t>thuộc đường thẳng OM. Vậy N là giao </a:t>
            </a:r>
            <a:r>
              <a:rPr lang="en-VN" sz="2800">
                <a:latin typeface="Times New Roman" panose="02020603050405020304" pitchFamily="18" charset="0"/>
                <a:cs typeface="Times New Roman" panose="02020603050405020304" pitchFamily="18" charset="0"/>
              </a:rPr>
              <a:t>điểm </a:t>
            </a:r>
            <a:endParaRPr lang="vi-VN" sz="2800">
              <a:latin typeface="Times New Roman" panose="02020603050405020304" pitchFamily="18" charset="0"/>
              <a:cs typeface="Times New Roman" panose="02020603050405020304" pitchFamily="18" charset="0"/>
            </a:endParaRPr>
          </a:p>
          <a:p>
            <a:pPr algn="just">
              <a:lnSpc>
                <a:spcPct val="200000"/>
              </a:lnSpc>
            </a:pPr>
            <a:r>
              <a:rPr lang="en-VN" sz="280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khác M) của (O) với đường thẳng OM.</a:t>
            </a:r>
          </a:p>
        </p:txBody>
      </p:sp>
      <p:sp>
        <p:nvSpPr>
          <p:cNvPr id="4" name="TextBox 3">
            <a:extLst>
              <a:ext uri="{FF2B5EF4-FFF2-40B4-BE49-F238E27FC236}">
                <a16:creationId xmlns:a16="http://schemas.microsoft.com/office/drawing/2014/main" id="{C343FEA3-97F4-EE80-05F2-19B47A25D9E5}"/>
              </a:ext>
            </a:extLst>
          </p:cNvPr>
          <p:cNvSpPr txBox="1"/>
          <p:nvPr/>
        </p:nvSpPr>
        <p:spPr>
          <a:xfrm>
            <a:off x="0" y="3909623"/>
            <a:ext cx="11462823" cy="2546338"/>
          </a:xfrm>
          <a:prstGeom prst="rect">
            <a:avLst/>
          </a:prstGeom>
          <a:noFill/>
        </p:spPr>
        <p:txBody>
          <a:bodyPr wrap="square" rtlCol="0">
            <a:spAutoFit/>
          </a:bodyPr>
          <a:lstStyle/>
          <a:p>
            <a:pPr algn="just">
              <a:lnSpc>
                <a:spcPct val="200000"/>
              </a:lnSpc>
            </a:pPr>
            <a:r>
              <a:rPr lang="en-VN" sz="2800" dirty="0">
                <a:solidFill>
                  <a:srgbClr val="FF0000"/>
                </a:solidFill>
                <a:latin typeface="Times New Roman" panose="02020603050405020304" pitchFamily="18" charset="0"/>
                <a:cs typeface="Times New Roman" panose="02020603050405020304" pitchFamily="18" charset="0"/>
              </a:rPr>
              <a:t>b)  </a:t>
            </a:r>
            <a:r>
              <a:rPr lang="en-VN" sz="2800" dirty="0">
                <a:latin typeface="Times New Roman" panose="02020603050405020304" pitchFamily="18" charset="0"/>
                <a:cs typeface="Times New Roman" panose="02020603050405020304" pitchFamily="18" charset="0"/>
              </a:rPr>
              <a:t>Do AB là trục đối xứng của (O) nên điểm P đối xứng với M qua AB phải vừa thuộc (O), vừa thuộc đường vuông góc hạ từ M xuống AB. Vậy P là giao điểm (khác M) của (O) với đường thẳng đi qua M và vuông góc với AB.</a:t>
            </a:r>
          </a:p>
        </p:txBody>
      </p:sp>
      <p:pic>
        <p:nvPicPr>
          <p:cNvPr id="5" name="Picture 4">
            <a:extLst>
              <a:ext uri="{FF2B5EF4-FFF2-40B4-BE49-F238E27FC236}">
                <a16:creationId xmlns:a16="http://schemas.microsoft.com/office/drawing/2014/main" id="{B8D608C3-AA62-46E5-BAF9-C0EE126A16AA}"/>
              </a:ext>
            </a:extLst>
          </p:cNvPr>
          <p:cNvPicPr>
            <a:picLocks noChangeAspect="1"/>
          </p:cNvPicPr>
          <p:nvPr/>
        </p:nvPicPr>
        <p:blipFill>
          <a:blip r:embed="rId2"/>
          <a:stretch>
            <a:fillRect/>
          </a:stretch>
        </p:blipFill>
        <p:spPr>
          <a:xfrm>
            <a:off x="8644269" y="294242"/>
            <a:ext cx="3353099" cy="3134758"/>
          </a:xfrm>
          <a:prstGeom prst="rect">
            <a:avLst/>
          </a:prstGeom>
        </p:spPr>
      </p:pic>
    </p:spTree>
    <p:extLst>
      <p:ext uri="{BB962C8B-B14F-4D97-AF65-F5344CB8AC3E}">
        <p14:creationId xmlns:p14="http://schemas.microsoft.com/office/powerpoint/2010/main" val="12124910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5EE8D-1718-08EB-88AD-09B955EB85CF}"/>
              </a:ext>
            </a:extLst>
          </p:cNvPr>
          <p:cNvSpPr txBox="1"/>
          <p:nvPr/>
        </p:nvSpPr>
        <p:spPr>
          <a:xfrm>
            <a:off x="564555" y="0"/>
            <a:ext cx="4164025" cy="523220"/>
          </a:xfrm>
          <a:prstGeom prst="rect">
            <a:avLst/>
          </a:prstGeom>
          <a:solidFill>
            <a:schemeClr val="bg1"/>
          </a:solidFill>
        </p:spPr>
        <p:txBody>
          <a:bodyPr wrap="none" rtlCol="0">
            <a:spAutoFit/>
          </a:bodyPr>
          <a:lstStyle/>
          <a:p>
            <a:r>
              <a:rPr lang="en-VN" sz="2800" b="1" dirty="0">
                <a:solidFill>
                  <a:schemeClr val="accent2"/>
                </a:solidFill>
                <a:latin typeface="Times New Roman" panose="02020603050405020304" pitchFamily="18" charset="0"/>
                <a:cs typeface="Times New Roman" panose="02020603050405020304" pitchFamily="18" charset="0"/>
              </a:rPr>
              <a:t>Luyện tập 2 (SGK – tr.86)</a:t>
            </a:r>
          </a:p>
        </p:txBody>
      </p:sp>
      <p:sp>
        <p:nvSpPr>
          <p:cNvPr id="4" name="TextBox 3">
            <a:extLst>
              <a:ext uri="{FF2B5EF4-FFF2-40B4-BE49-F238E27FC236}">
                <a16:creationId xmlns:a16="http://schemas.microsoft.com/office/drawing/2014/main" id="{0D194770-E839-9D48-1BB6-C73BFBB468A5}"/>
              </a:ext>
            </a:extLst>
          </p:cNvPr>
          <p:cNvSpPr txBox="1"/>
          <p:nvPr/>
        </p:nvSpPr>
        <p:spPr>
          <a:xfrm>
            <a:off x="451437" y="675058"/>
            <a:ext cx="11565571" cy="1315873"/>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Cho đường tròn tâm O và hai điểm A, B thuộc (O). Gọi d là đường trung trực của đoạn AB. Chứng minh rằng d là một trục đối xứng của (O).</a:t>
            </a:r>
            <a:endParaRPr lang="en-VN" sz="2800" dirty="0">
              <a:effectLst/>
              <a:latin typeface="+mj-lt"/>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69DCFF-A9E1-4677-9E56-6C4B4CD6392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39989" y="2376272"/>
            <a:ext cx="3677019" cy="4189229"/>
          </a:xfrm>
          <a:prstGeom prst="rect">
            <a:avLst/>
          </a:prstGeom>
          <a:noFill/>
        </p:spPr>
      </p:pic>
      <p:sp>
        <p:nvSpPr>
          <p:cNvPr id="6" name="TextBox 5">
            <a:extLst>
              <a:ext uri="{FF2B5EF4-FFF2-40B4-BE49-F238E27FC236}">
                <a16:creationId xmlns:a16="http://schemas.microsoft.com/office/drawing/2014/main" id="{D71E2253-0D9D-BFF8-5736-B4FB898EB1D5}"/>
              </a:ext>
            </a:extLst>
          </p:cNvPr>
          <p:cNvSpPr txBox="1"/>
          <p:nvPr/>
        </p:nvSpPr>
        <p:spPr>
          <a:xfrm>
            <a:off x="319520" y="2081616"/>
            <a:ext cx="1669774" cy="523220"/>
          </a:xfrm>
          <a:prstGeom prst="rect">
            <a:avLst/>
          </a:prstGeom>
          <a:noFill/>
        </p:spPr>
        <p:txBody>
          <a:bodyPr wrap="square" rtlCol="0">
            <a:spAutoFit/>
          </a:bodyPr>
          <a:lstStyle/>
          <a:p>
            <a:pPr algn="ctr"/>
            <a:r>
              <a:rPr lang="en-VN" sz="2800" b="1" dirty="0">
                <a:solidFill>
                  <a:srgbClr val="FF0000"/>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02F47B-3602-763B-6093-EE33DCEDB1DD}"/>
                  </a:ext>
                </a:extLst>
              </p:cNvPr>
              <p:cNvSpPr txBox="1"/>
              <p:nvPr/>
            </p:nvSpPr>
            <p:spPr>
              <a:xfrm>
                <a:off x="319520" y="2871443"/>
                <a:ext cx="6878722" cy="3198889"/>
              </a:xfrm>
              <a:prstGeom prst="rect">
                <a:avLst/>
              </a:prstGeom>
              <a:noFill/>
            </p:spPr>
            <p:txBody>
              <a:bodyPr wrap="square">
                <a:spAutoFit/>
              </a:bodyPr>
              <a:lstStyle/>
              <a:p>
                <a:pPr algn="just">
                  <a:lnSpc>
                    <a:spcPct val="150000"/>
                  </a:lnSpc>
                  <a:spcBef>
                    <a:spcPts val="300"/>
                  </a:spcBef>
                  <a:spcAft>
                    <a:spcPts val="300"/>
                  </a:spcAft>
                </a:pPr>
                <a:r>
                  <a:rPr lang="vi-VN" sz="3200" dirty="0">
                    <a:effectLst/>
                    <a:latin typeface="+mj-lt"/>
                    <a:ea typeface="Arial" panose="020B0604020202020204" pitchFamily="34" charset="0"/>
                    <a:cs typeface="Arial" panose="020B0604020202020204" pitchFamily="34" charset="0"/>
                  </a:rPr>
                  <a:t>Do </a:t>
                </a:r>
                <a14:m>
                  <m:oMath xmlns:m="http://schemas.openxmlformats.org/officeDocument/2006/math">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A</m:t>
                    </m:r>
                    <m:r>
                      <a:rPr lang="vi-VN" sz="32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B</m:t>
                    </m:r>
                    <m:r>
                      <a:rPr lang="vi-VN" sz="32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32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vi-VN" sz="3200" dirty="0">
                    <a:effectLst/>
                    <a:latin typeface="+mj-lt"/>
                    <a:ea typeface="Times New Roman" panose="02020603050405020304" pitchFamily="18" charset="0"/>
                    <a:cs typeface="Arial" panose="020B0604020202020204" pitchFamily="34" charset="0"/>
                  </a:rPr>
                  <a:t> nên </a:t>
                </a:r>
                <a14:m>
                  <m:oMath xmlns:m="http://schemas.openxmlformats.org/officeDocument/2006/math">
                    <m:r>
                      <m:rPr>
                        <m:sty m:val="p"/>
                      </m:rPr>
                      <a:rPr lang="vi-VN" sz="32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32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32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32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200">
                    <a:latin typeface="Times New Roman" panose="02020603050405020304" pitchFamily="18" charset="0"/>
                    <a:ea typeface="Arial" panose="020B0604020202020204" pitchFamily="34" charset="0"/>
                    <a:cs typeface="Times New Roman" panose="02020603050405020304" pitchFamily="18" charset="0"/>
                  </a:rPr>
                  <a:t>Suy ra</a:t>
                </a:r>
                <a:r>
                  <a:rPr lang="vi-VN" sz="320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3200" dirty="0">
                    <a:effectLst/>
                    <a:latin typeface="+mj-lt"/>
                    <a:ea typeface="Times New Roman" panose="02020603050405020304" pitchFamily="18" charset="0"/>
                    <a:cs typeface="Arial" panose="020B0604020202020204" pitchFamily="34" charset="0"/>
                  </a:rPr>
                  <a:t> thuộc đường trung trục của </a:t>
                </a:r>
                <a14:m>
                  <m:oMath xmlns:m="http://schemas.openxmlformats.org/officeDocument/2006/math">
                    <m:r>
                      <m:rPr>
                        <m:sty m:val="p"/>
                      </m:rPr>
                      <a:rPr lang="vi-VN" sz="3200" i="0">
                        <a:effectLst/>
                        <a:latin typeface="Cambria Math" panose="02040503050406030204" pitchFamily="18" charset="0"/>
                        <a:ea typeface="Times New Roman" panose="02020603050405020304" pitchFamily="18" charset="0"/>
                        <a:cs typeface="Times New Roman" panose="02020603050405020304" pitchFamily="18" charset="0"/>
                      </a:rPr>
                      <m:t>AB</m:t>
                    </m:r>
                  </m:oMath>
                </a14:m>
                <a:endParaRPr lang="en-VN" sz="32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200">
                    <a:latin typeface="Times New Roman" panose="02020603050405020304" pitchFamily="18" charset="0"/>
                    <a:ea typeface="Arial" panose="020B0604020202020204" pitchFamily="34" charset="0"/>
                    <a:cs typeface="Times New Roman" panose="02020603050405020304" pitchFamily="18" charset="0"/>
                  </a:rPr>
                  <a:t>Suy ra</a:t>
                </a:r>
                <a:r>
                  <a:rPr lang="vi-VN" sz="32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O</m:t>
                    </m:r>
                    <m:r>
                      <a:rPr lang="vi-VN" sz="32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d</m:t>
                    </m:r>
                  </m:oMath>
                </a14:m>
                <a:endParaRPr lang="en-VN" sz="32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200">
                    <a:latin typeface="Times New Roman" panose="02020603050405020304" pitchFamily="18" charset="0"/>
                    <a:ea typeface="Arial" panose="020B0604020202020204" pitchFamily="34" charset="0"/>
                    <a:cs typeface="Times New Roman" panose="02020603050405020304" pitchFamily="18" charset="0"/>
                  </a:rPr>
                  <a:t>Suy ra</a:t>
                </a:r>
                <a:r>
                  <a:rPr lang="vi-VN" sz="320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32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3200" dirty="0">
                    <a:effectLst/>
                    <a:latin typeface="+mj-lt"/>
                    <a:ea typeface="Times New Roman" panose="02020603050405020304" pitchFamily="18" charset="0"/>
                    <a:cs typeface="Arial" panose="020B0604020202020204" pitchFamily="34" charset="0"/>
                  </a:rPr>
                  <a:t> là trục đối xứng của </a:t>
                </a:r>
                <a14:m>
                  <m:oMath xmlns:m="http://schemas.openxmlformats.org/officeDocument/2006/math">
                    <m:d>
                      <m:dPr>
                        <m:ctrlPr>
                          <a:rPr lang="en-VN" sz="32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3200" dirty="0">
                  <a:effectLst/>
                  <a:latin typeface="+mj-lt"/>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02F47B-3602-763B-6093-EE33DCEDB1DD}"/>
                  </a:ext>
                </a:extLst>
              </p:cNvPr>
              <p:cNvSpPr txBox="1">
                <a:spLocks noRot="1" noChangeAspect="1" noMove="1" noResize="1" noEditPoints="1" noAdjustHandles="1" noChangeArrowheads="1" noChangeShapeType="1" noTextEdit="1"/>
              </p:cNvSpPr>
              <p:nvPr/>
            </p:nvSpPr>
            <p:spPr>
              <a:xfrm>
                <a:off x="319520" y="2871443"/>
                <a:ext cx="6878722" cy="3198889"/>
              </a:xfrm>
              <a:prstGeom prst="rect">
                <a:avLst/>
              </a:prstGeom>
              <a:blipFill>
                <a:blip r:embed="rId4"/>
                <a:stretch>
                  <a:fillRect l="-2214" b="-4952"/>
                </a:stretch>
              </a:blipFill>
            </p:spPr>
            <p:txBody>
              <a:bodyPr/>
              <a:lstStyle/>
              <a:p>
                <a:r>
                  <a:rPr lang="vi-VN">
                    <a:noFill/>
                  </a:rPr>
                  <a:t> </a:t>
                </a:r>
              </a:p>
            </p:txBody>
          </p:sp>
        </mc:Fallback>
      </mc:AlternateContent>
    </p:spTree>
    <p:extLst>
      <p:ext uri="{BB962C8B-B14F-4D97-AF65-F5344CB8AC3E}">
        <p14:creationId xmlns:p14="http://schemas.microsoft.com/office/powerpoint/2010/main" val="7549353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strips(down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49044-73F2-131F-AA5D-8BFF834DF063}"/>
              </a:ext>
            </a:extLst>
          </p:cNvPr>
          <p:cNvSpPr txBox="1"/>
          <p:nvPr/>
        </p:nvSpPr>
        <p:spPr>
          <a:xfrm>
            <a:off x="3497186" y="73246"/>
            <a:ext cx="4657814" cy="584775"/>
          </a:xfrm>
          <a:prstGeom prst="rect">
            <a:avLst/>
          </a:prstGeom>
          <a:solidFill>
            <a:schemeClr val="bg1"/>
          </a:solidFill>
        </p:spPr>
        <p:txBody>
          <a:bodyPr wrap="none" rtlCol="0">
            <a:spAutoFit/>
          </a:bodyPr>
          <a:lstStyle/>
          <a:p>
            <a:r>
              <a:rPr lang="en-VN" sz="3200" b="1" dirty="0">
                <a:solidFill>
                  <a:schemeClr val="accent2"/>
                </a:solidFill>
                <a:latin typeface="Times New Roman" panose="02020603050405020304" pitchFamily="18" charset="0"/>
                <a:cs typeface="Times New Roman" panose="02020603050405020304" pitchFamily="18" charset="0"/>
              </a:rPr>
              <a:t>Vận dụng 2 (SGK – tr.86)</a:t>
            </a:r>
          </a:p>
        </p:txBody>
      </p:sp>
      <p:sp>
        <p:nvSpPr>
          <p:cNvPr id="4" name="TextBox 3">
            <a:extLst>
              <a:ext uri="{FF2B5EF4-FFF2-40B4-BE49-F238E27FC236}">
                <a16:creationId xmlns:a16="http://schemas.microsoft.com/office/drawing/2014/main" id="{AD989A62-C192-A4D8-52B4-236DFD29DF2F}"/>
              </a:ext>
            </a:extLst>
          </p:cNvPr>
          <p:cNvSpPr txBox="1"/>
          <p:nvPr/>
        </p:nvSpPr>
        <p:spPr>
          <a:xfrm>
            <a:off x="500579" y="568769"/>
            <a:ext cx="11492947" cy="1692899"/>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Trở lại tình huống mở đầu, bằng cách gấp mảnh giấy hình tròn theo hai cách khác nhau, Oanh có thể tìm được tâm của hình tròn. Em hãy làm thử xem.</a:t>
            </a:r>
            <a:endParaRPr lang="en-VN" sz="2800" dirty="0">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E3D25F-9C79-4B1E-C915-8A4AA5B23046}"/>
              </a:ext>
            </a:extLst>
          </p:cNvPr>
          <p:cNvSpPr txBox="1"/>
          <p:nvPr/>
        </p:nvSpPr>
        <p:spPr>
          <a:xfrm>
            <a:off x="4750747" y="2948860"/>
            <a:ext cx="1669774" cy="523220"/>
          </a:xfrm>
          <a:prstGeom prst="rect">
            <a:avLst/>
          </a:prstGeom>
          <a:noFill/>
        </p:spPr>
        <p:txBody>
          <a:bodyPr wrap="square" rtlCol="0">
            <a:spAutoFit/>
          </a:bodyPr>
          <a:lstStyle/>
          <a:p>
            <a:pPr algn="ctr"/>
            <a:r>
              <a:rPr lang="en-VN" sz="2800" b="1" dirty="0">
                <a:solidFill>
                  <a:srgbClr val="FF0000"/>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2CFA135E-DEFA-F9DD-8D21-C22DEC28EF5D}"/>
              </a:ext>
            </a:extLst>
          </p:cNvPr>
          <p:cNvSpPr txBox="1"/>
          <p:nvPr/>
        </p:nvSpPr>
        <p:spPr>
          <a:xfrm>
            <a:off x="364125" y="3404926"/>
            <a:ext cx="11629401" cy="2546338"/>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Khi gấp đôi hình tròn ta được đường kính, khi ta thực hiện 2 lần gấp như vậy theo 2 cách khác nhau ta được hai đường kính, mà hai đường kính sẽ giao nhau tại tâm của hình tròn. Từ đó ta xác định được tâm của hình tròn.</a:t>
            </a:r>
            <a:endParaRPr lang="en-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315971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11B67-37A9-2244-2517-6E7E2AAE5034}"/>
              </a:ext>
            </a:extLst>
          </p:cNvPr>
          <p:cNvSpPr txBox="1"/>
          <p:nvPr/>
        </p:nvSpPr>
        <p:spPr>
          <a:xfrm>
            <a:off x="4365926" y="3088758"/>
            <a:ext cx="3711401" cy="830997"/>
          </a:xfrm>
          <a:prstGeom prst="rect">
            <a:avLst/>
          </a:prstGeom>
          <a:noFill/>
        </p:spPr>
        <p:txBody>
          <a:bodyPr wrap="none" rtlCol="0">
            <a:spAutoFit/>
          </a:bodyPr>
          <a:lstStyle/>
          <a:p>
            <a:r>
              <a:rPr lang="en-VN" sz="4800" b="1" dirty="0">
                <a:solidFill>
                  <a:srgbClr val="0432FF"/>
                </a:solidFill>
                <a:latin typeface="Times New Roman" panose="02020603050405020304" pitchFamily="18" charset="0"/>
                <a:cs typeface="Times New Roman" panose="02020603050405020304" pitchFamily="18" charset="0"/>
              </a:rPr>
              <a:t>LUYỆN TẬP</a:t>
            </a:r>
          </a:p>
        </p:txBody>
      </p:sp>
      <p:pic>
        <p:nvPicPr>
          <p:cNvPr id="3" name="Picture 12">
            <a:extLst>
              <a:ext uri="{FF2B5EF4-FFF2-40B4-BE49-F238E27FC236}">
                <a16:creationId xmlns:a16="http://schemas.microsoft.com/office/drawing/2014/main" id="{E1433B59-2638-A997-68F4-B4B509D7A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67300" y="1031358"/>
            <a:ext cx="2057400" cy="2057400"/>
          </a:xfrm>
          <a:prstGeom prst="rect">
            <a:avLst/>
          </a:prstGeom>
        </p:spPr>
      </p:pic>
    </p:spTree>
    <p:extLst>
      <p:ext uri="{BB962C8B-B14F-4D97-AF65-F5344CB8AC3E}">
        <p14:creationId xmlns:p14="http://schemas.microsoft.com/office/powerpoint/2010/main" val="208595629"/>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3C0915C-F578-5ABA-3B12-626CC2A1E59F}"/>
              </a:ext>
            </a:extLst>
          </p:cNvPr>
          <p:cNvSpPr/>
          <p:nvPr/>
        </p:nvSpPr>
        <p:spPr>
          <a:xfrm>
            <a:off x="1694622" y="566532"/>
            <a:ext cx="8802756"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28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8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Tâm đối xứng của đường tròn là:</a:t>
            </a:r>
            <a:endParaRPr lang="en-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CE1B7710-2DF9-B037-EE8E-65B1817D6DF5}"/>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B0231210-3487-4C2F-155D-6B461FA352D7}"/>
              </a:ext>
            </a:extLst>
          </p:cNvPr>
          <p:cNvSpPr/>
          <p:nvPr/>
        </p:nvSpPr>
        <p:spPr>
          <a:xfrm>
            <a:off x="1189383" y="4542183"/>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C. Điểm bất kì bên ngoài đường tròn</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CB908399-09E4-4327-36D9-CB60F2572496}"/>
              </a:ext>
            </a:extLst>
          </p:cNvPr>
          <p:cNvSpPr/>
          <p:nvPr/>
        </p:nvSpPr>
        <p:spPr>
          <a:xfrm>
            <a:off x="6573078"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B. Điểm bất kì bên trong đường tròn</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1696D8C5-99EB-B4F4-4798-210F7CA81066}"/>
              </a:ext>
            </a:extLst>
          </p:cNvPr>
          <p:cNvSpPr/>
          <p:nvPr/>
        </p:nvSpPr>
        <p:spPr>
          <a:xfrm>
            <a:off x="6573077"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D. Điểm bất kì trên đường tròn</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B5EB9768-32EB-5D8B-A3F1-63D4228EEF7F}"/>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mj-lt"/>
                <a:ea typeface="Times New Roman" panose="02020603050405020304" pitchFamily="18" charset="0"/>
                <a:cs typeface="Arial" panose="020B0604020202020204" pitchFamily="34" charset="0"/>
              </a:rPr>
              <a:t>A. Tâm của đường tròn</a:t>
            </a:r>
            <a:endParaRPr lang="en-VN" sz="2800" dirty="0">
              <a:solidFill>
                <a:srgbClr val="FF0000"/>
              </a:solidFill>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9033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A0FF00-1AA5-AFC4-1D70-730D50A5552A}"/>
              </a:ext>
            </a:extLst>
          </p:cNvPr>
          <p:cNvSpPr/>
          <p:nvPr/>
        </p:nvSpPr>
        <p:spPr>
          <a:xfrm>
            <a:off x="986876" y="318053"/>
            <a:ext cx="10561153"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28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vi-VN" sz="28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Khẳng định nào sau đây là đúng khi nói về trục đối xứng của đường tròn?</a:t>
            </a:r>
            <a:r>
              <a:rPr lang="en-VN" sz="2800" dirty="0">
                <a:solidFill>
                  <a:schemeClr val="tx1"/>
                </a:solidFill>
                <a:effectLst/>
                <a:latin typeface="Times New Roman" panose="02020603050405020304" pitchFamily="18" charset="0"/>
                <a:cs typeface="Times New Roman" panose="02020603050405020304" pitchFamily="18" charset="0"/>
              </a:rPr>
              <a:t> </a:t>
            </a:r>
            <a:endParaRPr lang="en-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236A4B26-8F31-431F-5FE8-BA7CFE38BE8B}"/>
              </a:ext>
            </a:extLst>
          </p:cNvPr>
          <p:cNvSpPr/>
          <p:nvPr/>
        </p:nvSpPr>
        <p:spPr>
          <a:xfrm>
            <a:off x="643971" y="2315815"/>
            <a:ext cx="5280578"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A. </a:t>
            </a:r>
            <a:r>
              <a:rPr lang="vi-VN" sz="2800" dirty="0">
                <a:solidFill>
                  <a:schemeClr val="tx1"/>
                </a:solidFill>
                <a:effectLst/>
                <a:latin typeface="+mj-lt"/>
                <a:ea typeface="Arial" panose="020B0604020202020204" pitchFamily="34" charset="0"/>
                <a:cs typeface="Arial" panose="020B0604020202020204" pitchFamily="34" charset="0"/>
              </a:rPr>
              <a:t>Đường tròn có hai trục đối xứng là hai đường kính vuông góc với nhau</a:t>
            </a:r>
            <a:r>
              <a:rPr lang="en-VN" sz="2800" dirty="0">
                <a:solidFill>
                  <a:schemeClr val="tx1"/>
                </a:solidFill>
                <a:effectLst/>
                <a:latin typeface="+mj-lt"/>
                <a:cs typeface="Arial" panose="020B0604020202020204" pitchFamily="34" charset="0"/>
              </a:rPr>
              <a:t> </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10130983-4289-8D68-6FF0-BBB5DB707749}"/>
              </a:ext>
            </a:extLst>
          </p:cNvPr>
          <p:cNvSpPr/>
          <p:nvPr/>
        </p:nvSpPr>
        <p:spPr>
          <a:xfrm>
            <a:off x="489098" y="4542181"/>
            <a:ext cx="5435451"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C. Đường tròn có duy nhất một trục đối xứng là đường kính</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64316CD1-EBD5-13E4-85D0-D433811A82A6}"/>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A23F1AB3-B380-43FF-7D4B-271CCBE9C78C}"/>
              </a:ext>
            </a:extLst>
          </p:cNvPr>
          <p:cNvSpPr/>
          <p:nvPr/>
        </p:nvSpPr>
        <p:spPr>
          <a:xfrm>
            <a:off x="6267453" y="4542181"/>
            <a:ext cx="528057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D. Đường tròn không có trục đối xứng</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811D0E3B-19C2-F107-0442-BF7289387543}"/>
              </a:ext>
            </a:extLst>
          </p:cNvPr>
          <p:cNvSpPr/>
          <p:nvPr/>
        </p:nvSpPr>
        <p:spPr>
          <a:xfrm>
            <a:off x="6267453" y="2315815"/>
            <a:ext cx="528057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mj-lt"/>
                <a:ea typeface="Times New Roman" panose="02020603050405020304" pitchFamily="18" charset="0"/>
                <a:cs typeface="Arial" panose="020B0604020202020204" pitchFamily="34" charset="0"/>
              </a:rPr>
              <a:t>B. </a:t>
            </a:r>
            <a:r>
              <a:rPr lang="vi-VN" sz="2800" dirty="0">
                <a:solidFill>
                  <a:srgbClr val="FF0000"/>
                </a:solidFill>
                <a:effectLst/>
                <a:latin typeface="+mj-lt"/>
                <a:ea typeface="Arial" panose="020B0604020202020204" pitchFamily="34" charset="0"/>
                <a:cs typeface="Arial" panose="020B0604020202020204" pitchFamily="34" charset="0"/>
              </a:rPr>
              <a:t>Đường tròn có vô số trục đối xứng là đường kính</a:t>
            </a:r>
            <a:r>
              <a:rPr lang="en-VN" sz="2800" dirty="0">
                <a:solidFill>
                  <a:srgbClr val="FF0000"/>
                </a:solidFill>
                <a:effectLst/>
                <a:latin typeface="+mj-lt"/>
                <a:cs typeface="Arial" panose="020B0604020202020204" pitchFamily="34" charset="0"/>
              </a:rPr>
              <a:t> </a:t>
            </a:r>
            <a:endParaRPr lang="en-VN" sz="2800" dirty="0">
              <a:solidFill>
                <a:srgbClr val="FF0000"/>
              </a:solidFill>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69732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879B6D35-7167-746F-D713-70C6D0210869}"/>
                  </a:ext>
                </a:extLst>
              </p:cNvPr>
              <p:cNvSpPr/>
              <p:nvPr/>
            </p:nvSpPr>
            <p:spPr>
              <a:xfrm>
                <a:off x="1307824" y="277835"/>
                <a:ext cx="9576352" cy="21965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28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vi-VN" sz="28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một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biết rằng đoạn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Vậy vị trí tương đối của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ounded Rectangle 1">
                <a:extLst>
                  <a:ext uri="{FF2B5EF4-FFF2-40B4-BE49-F238E27FC236}">
                    <a16:creationId xmlns:a16="http://schemas.microsoft.com/office/drawing/2014/main" id="{879B6D35-7167-746F-D713-70C6D0210869}"/>
                  </a:ext>
                </a:extLst>
              </p:cNvPr>
              <p:cNvSpPr>
                <a:spLocks noRot="1" noChangeAspect="1" noMove="1" noResize="1" noEditPoints="1" noAdjustHandles="1" noChangeArrowheads="1" noChangeShapeType="1" noTextEdit="1"/>
              </p:cNvSpPr>
              <p:nvPr/>
            </p:nvSpPr>
            <p:spPr>
              <a:xfrm>
                <a:off x="1307824" y="277835"/>
                <a:ext cx="9576352" cy="2196546"/>
              </a:xfrm>
              <a:prstGeom prst="roundRect">
                <a:avLst/>
              </a:prstGeom>
              <a:blipFill>
                <a:blip r:embed="rId2"/>
                <a:stretch>
                  <a:fillRect l="-127" b="-1657"/>
                </a:stretch>
              </a:blipFill>
              <a:ln>
                <a:solidFill>
                  <a:schemeClr val="accent6">
                    <a:lumMod val="75000"/>
                  </a:scheme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479FCC6-D960-EEBD-6005-4509EAE3202F}"/>
                  </a:ext>
                </a:extLst>
              </p:cNvPr>
              <p:cNvSpPr/>
              <p:nvPr/>
            </p:nvSpPr>
            <p:spPr>
              <a:xfrm>
                <a:off x="722242"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A.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mj-lt"/>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7479FCC6-D960-EEBD-6005-4509EAE3202F}"/>
                  </a:ext>
                </a:extLst>
              </p:cNvPr>
              <p:cNvSpPr>
                <a:spLocks noRot="1" noChangeAspect="1" noMove="1" noResize="1" noEditPoints="1" noAdjustHandles="1" noChangeArrowheads="1" noChangeShapeType="1" noTextEdit="1"/>
              </p:cNvSpPr>
              <p:nvPr/>
            </p:nvSpPr>
            <p:spPr>
              <a:xfrm>
                <a:off x="722242" y="2963104"/>
                <a:ext cx="4896680" cy="1560442"/>
              </a:xfrm>
              <a:prstGeom prst="roundRect">
                <a:avLst/>
              </a:prstGeom>
              <a:blipFill>
                <a:blip r:embed="rId3"/>
                <a:stretch>
                  <a:fillRect/>
                </a:stretch>
              </a:blipFill>
              <a:ln>
                <a:solidFill>
                  <a:schemeClr val="accent6">
                    <a:lumMod val="75000"/>
                  </a:scheme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6EE4E86-9865-2667-133D-6796DABF1BC8}"/>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6EE4E86-9865-2667-133D-6796DABF1BC8}"/>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8FED4AC-19C8-F4D3-82AB-E3B2A9056F31}"/>
                  </a:ext>
                </a:extLst>
              </p:cNvPr>
              <p:cNvSpPr/>
              <p:nvPr/>
            </p:nvSpPr>
            <p:spPr>
              <a:xfrm>
                <a:off x="6573077"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mj-lt"/>
                    <a:ea typeface="Times New Roman" panose="02020603050405020304" pitchFamily="18"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8FED4AC-19C8-F4D3-82AB-E3B2A9056F31}"/>
                  </a:ext>
                </a:extLst>
              </p:cNvPr>
              <p:cNvSpPr>
                <a:spLocks noRot="1" noChangeAspect="1" noMove="1" noResize="1" noEditPoints="1" noAdjustHandles="1" noChangeArrowheads="1" noChangeShapeType="1" noTextEdit="1"/>
              </p:cNvSpPr>
              <p:nvPr/>
            </p:nvSpPr>
            <p:spPr>
              <a:xfrm>
                <a:off x="6573077" y="2963104"/>
                <a:ext cx="4896680" cy="1560442"/>
              </a:xfrm>
              <a:prstGeom prst="roundRect">
                <a:avLst/>
              </a:prstGeom>
              <a:blipFill>
                <a:blip r:embed="rId5"/>
                <a:stretch>
                  <a:fillRect/>
                </a:stretch>
              </a:blipFill>
              <a:ln>
                <a:solidFill>
                  <a:schemeClr val="accent6">
                    <a:lumMod val="75000"/>
                  </a:schemeClr>
                </a:solidFill>
              </a:ln>
            </p:spPr>
            <p:txBody>
              <a:bodyPr/>
              <a:lstStyle/>
              <a:p>
                <a:r>
                  <a:rPr lang="vi-VN">
                    <a:noFill/>
                  </a:rPr>
                  <a:t> </a:t>
                </a:r>
              </a:p>
            </p:txBody>
          </p:sp>
        </mc:Fallback>
      </mc:AlternateContent>
      <p:sp>
        <p:nvSpPr>
          <p:cNvPr id="6" name="Rounded Rectangle 5">
            <a:extLst>
              <a:ext uri="{FF2B5EF4-FFF2-40B4-BE49-F238E27FC236}">
                <a16:creationId xmlns:a16="http://schemas.microsoft.com/office/drawing/2014/main" id="{CFF5F35E-378C-C50A-995C-560F84A0BA56}"/>
              </a:ext>
            </a:extLst>
          </p:cNvPr>
          <p:cNvSpPr/>
          <p:nvPr/>
        </p:nvSpPr>
        <p:spPr>
          <a:xfrm>
            <a:off x="6573077"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D. </a:t>
            </a:r>
            <a:r>
              <a:rPr lang="vi-VN" sz="2800" dirty="0">
                <a:solidFill>
                  <a:schemeClr val="tx1"/>
                </a:solidFill>
                <a:effectLst/>
                <a:latin typeface="+mj-lt"/>
                <a:ea typeface="Arial" panose="020B0604020202020204" pitchFamily="34" charset="0"/>
                <a:cs typeface="Arial" panose="020B0604020202020204" pitchFamily="34" charset="0"/>
              </a:rPr>
              <a:t>Không thể xác định được</a:t>
            </a:r>
            <a:r>
              <a:rPr lang="en-VN" sz="2800" dirty="0">
                <a:solidFill>
                  <a:schemeClr val="tx1"/>
                </a:solidFill>
                <a:effectLst/>
                <a:latin typeface="+mj-lt"/>
                <a:cs typeface="Arial" panose="020B0604020202020204" pitchFamily="34" charset="0"/>
              </a:rPr>
              <a:t> </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C7C1D37-7159-2164-54B1-8DDE68E5DCD0}"/>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mj-lt"/>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rgbClr val="FF0000"/>
                    </a:solidFill>
                    <a:effectLst/>
                    <a:latin typeface="+mj-lt"/>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cs typeface="Times New Roman" panose="02020603050405020304" pitchFamily="18" charset="0"/>
                          </a:rPr>
                        </m:ctrlPr>
                      </m:dPr>
                      <m:e>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rgbClr val="FF0000"/>
                    </a:solidFill>
                    <a:effectLst/>
                    <a:latin typeface="+mj-lt"/>
                    <a:cs typeface="Arial" panose="020B0604020202020204" pitchFamily="34" charset="0"/>
                  </a:rPr>
                  <a:t> </a:t>
                </a:r>
                <a:endParaRPr lang="en-VN" sz="2800" dirty="0">
                  <a:solidFill>
                    <a:srgbClr val="FF0000"/>
                  </a:solidFill>
                  <a:effectLst/>
                  <a:latin typeface="+mj-lt"/>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C7C1D37-7159-2164-54B1-8DDE68E5DCD0}"/>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6"/>
                <a:stretch>
                  <a:fillRect/>
                </a:stretch>
              </a:blipFill>
              <a:ln>
                <a:solidFill>
                  <a:schemeClr val="accent6">
                    <a:lumMod val="75000"/>
                  </a:schemeClr>
                </a:solidFill>
              </a:ln>
            </p:spPr>
            <p:txBody>
              <a:bodyPr/>
              <a:lstStyle/>
              <a:p>
                <a:r>
                  <a:rPr lang="vi-VN">
                    <a:noFill/>
                  </a:rPr>
                  <a:t> </a:t>
                </a:r>
              </a:p>
            </p:txBody>
          </p:sp>
        </mc:Fallback>
      </mc:AlternateContent>
    </p:spTree>
    <p:extLst>
      <p:ext uri="{BB962C8B-B14F-4D97-AF65-F5344CB8AC3E}">
        <p14:creationId xmlns:p14="http://schemas.microsoft.com/office/powerpoint/2010/main" val="38702745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98844C9D-57C6-532C-C1D0-43A6CC36FF81}"/>
                  </a:ext>
                </a:extLst>
              </p:cNvPr>
              <p:cNvSpPr/>
              <p:nvPr/>
            </p:nvSpPr>
            <p:spPr>
              <a:xfrm>
                <a:off x="1118980" y="496959"/>
                <a:ext cx="9954039" cy="205739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28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vi-VN" sz="28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đoạn thẳng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có trung điểm là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Hỏi điểm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có vị trí tương đối nào với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ounded Rectangle 1">
                <a:extLst>
                  <a:ext uri="{FF2B5EF4-FFF2-40B4-BE49-F238E27FC236}">
                    <a16:creationId xmlns:a16="http://schemas.microsoft.com/office/drawing/2014/main" id="{98844C9D-57C6-532C-C1D0-43A6CC36FF81}"/>
                  </a:ext>
                </a:extLst>
              </p:cNvPr>
              <p:cNvSpPr>
                <a:spLocks noRot="1" noChangeAspect="1" noMove="1" noResize="1" noEditPoints="1" noAdjustHandles="1" noChangeArrowheads="1" noChangeShapeType="1" noTextEdit="1"/>
              </p:cNvSpPr>
              <p:nvPr/>
            </p:nvSpPr>
            <p:spPr>
              <a:xfrm>
                <a:off x="1118980" y="496959"/>
                <a:ext cx="9954039" cy="2057398"/>
              </a:xfrm>
              <a:prstGeom prst="roundRect">
                <a:avLst/>
              </a:prstGeom>
              <a:blipFill>
                <a:blip r:embed="rId2"/>
                <a:stretch>
                  <a:fillRect l="-184"/>
                </a:stretch>
              </a:blipFill>
              <a:ln>
                <a:solidFill>
                  <a:schemeClr val="accent6">
                    <a:lumMod val="75000"/>
                  </a:schemeClr>
                </a:solidFill>
              </a:ln>
            </p:spPr>
            <p:txBody>
              <a:bodyPr/>
              <a:lstStyle/>
              <a:p>
                <a:r>
                  <a:rPr lang="vi-VN">
                    <a:noFill/>
                  </a:rPr>
                  <a:t> </a:t>
                </a:r>
              </a:p>
            </p:txBody>
          </p:sp>
        </mc:Fallback>
      </mc:AlternateContent>
      <p:sp>
        <p:nvSpPr>
          <p:cNvPr id="3" name="Rounded Rectangle 2">
            <a:extLst>
              <a:ext uri="{FF2B5EF4-FFF2-40B4-BE49-F238E27FC236}">
                <a16:creationId xmlns:a16="http://schemas.microsoft.com/office/drawing/2014/main" id="{508A145B-B6F6-087B-06C2-8AFA26D75ED5}"/>
              </a:ext>
            </a:extLst>
          </p:cNvPr>
          <p:cNvSpPr/>
          <p:nvPr/>
        </p:nvSpPr>
        <p:spPr>
          <a:xfrm>
            <a:off x="1189383"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A. </a:t>
            </a:r>
            <a:r>
              <a:rPr lang="vi-VN" sz="2800" dirty="0">
                <a:solidFill>
                  <a:schemeClr val="tx1"/>
                </a:solidFill>
                <a:effectLst/>
                <a:latin typeface="+mj-lt"/>
                <a:ea typeface="Arial" panose="020B0604020202020204" pitchFamily="34" charset="0"/>
                <a:cs typeface="Arial" panose="020B0604020202020204" pitchFamily="34" charset="0"/>
              </a:rPr>
              <a:t>Không xác định được</a:t>
            </a:r>
            <a:r>
              <a:rPr lang="en-VN" sz="2800" dirty="0">
                <a:solidFill>
                  <a:schemeClr val="tx1"/>
                </a:solidFill>
                <a:effectLst/>
                <a:latin typeface="+mj-lt"/>
                <a:cs typeface="Arial" panose="020B0604020202020204" pitchFamily="34" charset="0"/>
              </a:rPr>
              <a:t> </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8974D28-D40E-61A8-8D0C-35D2B6DF5301}"/>
                  </a:ext>
                </a:extLst>
              </p:cNvPr>
              <p:cNvSpPr/>
              <p:nvPr/>
            </p:nvSpPr>
            <p:spPr>
              <a:xfrm>
                <a:off x="1189383"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800" dirty="0">
                    <a:solidFill>
                      <a:schemeClr val="tx1"/>
                    </a:solidFill>
                    <a:effectLst/>
                    <a:latin typeface="+mj-lt"/>
                    <a:ea typeface="Arial" panose="020B0604020202020204" pitchFamily="34"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OB</m:t>
                        </m:r>
                      </m:e>
                    </m:d>
                  </m:oMath>
                </a14:m>
                <a:r>
                  <a:rPr lang="en-VN" sz="2800" dirty="0">
                    <a:solidFill>
                      <a:schemeClr val="tx1"/>
                    </a:solidFill>
                    <a:effectLst/>
                    <a:latin typeface="+mj-lt"/>
                    <a:cs typeface="Arial" panose="020B0604020202020204" pitchFamily="34" charset="0"/>
                  </a:rPr>
                  <a:t> </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18974D28-D40E-61A8-8D0C-35D2B6DF5301}"/>
                  </a:ext>
                </a:extLst>
              </p:cNvPr>
              <p:cNvSpPr>
                <a:spLocks noRot="1" noChangeAspect="1" noMove="1" noResize="1" noEditPoints="1" noAdjustHandles="1" noChangeArrowheads="1" noChangeShapeType="1" noTextEdit="1"/>
              </p:cNvSpPr>
              <p:nvPr/>
            </p:nvSpPr>
            <p:spPr>
              <a:xfrm>
                <a:off x="1189383" y="4542182"/>
                <a:ext cx="4429539" cy="1381540"/>
              </a:xfrm>
              <a:prstGeom prst="roundRect">
                <a:avLst/>
              </a:prstGeom>
              <a:blipFill>
                <a:blip r:embed="rId3"/>
                <a:stretch>
                  <a:fillRect/>
                </a:stretch>
              </a:blipFill>
              <a:ln>
                <a:solidFill>
                  <a:schemeClr val="accent6">
                    <a:lumMod val="75000"/>
                  </a:scheme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AEEEF-5B69-6D2B-13B8-7BA2AA4B3230}"/>
                  </a:ext>
                </a:extLst>
              </p:cNvPr>
              <p:cNvSpPr/>
              <p:nvPr/>
            </p:nvSpPr>
            <p:spPr>
              <a:xfrm>
                <a:off x="6573076"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mj-lt"/>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82AAEEEF-5B69-6D2B-13B8-7BA2AA4B3230}"/>
                  </a:ext>
                </a:extLst>
              </p:cNvPr>
              <p:cNvSpPr>
                <a:spLocks noRot="1" noChangeAspect="1" noMove="1" noResize="1" noEditPoints="1" noAdjustHandles="1" noChangeArrowheads="1" noChangeShapeType="1" noTextEdit="1"/>
              </p:cNvSpPr>
              <p:nvPr/>
            </p:nvSpPr>
            <p:spPr>
              <a:xfrm>
                <a:off x="6573076" y="2857499"/>
                <a:ext cx="4429539" cy="1381540"/>
              </a:xfrm>
              <a:prstGeom prst="roundRect">
                <a:avLst/>
              </a:prstGeom>
              <a:blipFill>
                <a:blip r:embed="rId4"/>
                <a:stretch>
                  <a:fillRect/>
                </a:stretch>
              </a:blipFill>
              <a:ln>
                <a:solidFill>
                  <a:schemeClr val="accent6">
                    <a:lumMod val="75000"/>
                  </a:scheme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5FA09A-56CA-BEEC-7D75-8ADBE200A03B}"/>
                  </a:ext>
                </a:extLst>
              </p:cNvPr>
              <p:cNvSpPr/>
              <p:nvPr/>
            </p:nvSpPr>
            <p:spPr>
              <a:xfrm>
                <a:off x="6573076"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5FA09A-56CA-BEEC-7D75-8ADBE200A03B}"/>
                  </a:ext>
                </a:extLst>
              </p:cNvPr>
              <p:cNvSpPr>
                <a:spLocks noRot="1" noChangeAspect="1" noMove="1" noResize="1" noEditPoints="1" noAdjustHandles="1" noChangeArrowheads="1" noChangeShapeType="1" noTextEdit="1"/>
              </p:cNvSpPr>
              <p:nvPr/>
            </p:nvSpPr>
            <p:spPr>
              <a:xfrm>
                <a:off x="6573076" y="4542182"/>
                <a:ext cx="4429539" cy="1381540"/>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58904F9-E455-B150-1054-8E6FF5E40E98}"/>
                  </a:ext>
                </a:extLst>
              </p:cNvPr>
              <p:cNvSpPr/>
              <p:nvPr/>
            </p:nvSpPr>
            <p:spPr>
              <a:xfrm>
                <a:off x="6557783" y="4542181"/>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mj-lt"/>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rgbClr val="FF0000"/>
                    </a:solidFill>
                    <a:effectLst/>
                    <a:latin typeface="+mj-lt"/>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rgbClr val="FF0000"/>
                  </a:solidFill>
                  <a:effectLst/>
                  <a:latin typeface="+mj-lt"/>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58904F9-E455-B150-1054-8E6FF5E40E98}"/>
                  </a:ext>
                </a:extLst>
              </p:cNvPr>
              <p:cNvSpPr>
                <a:spLocks noRot="1" noChangeAspect="1" noMove="1" noResize="1" noEditPoints="1" noAdjustHandles="1" noChangeArrowheads="1" noChangeShapeType="1" noTextEdit="1"/>
              </p:cNvSpPr>
              <p:nvPr/>
            </p:nvSpPr>
            <p:spPr>
              <a:xfrm>
                <a:off x="6557783" y="4542181"/>
                <a:ext cx="4429539" cy="1381540"/>
              </a:xfrm>
              <a:prstGeom prst="roundRect">
                <a:avLst/>
              </a:prstGeom>
              <a:blipFill>
                <a:blip r:embed="rId6"/>
                <a:stretch>
                  <a:fillRect/>
                </a:stretch>
              </a:blipFill>
              <a:ln>
                <a:solidFill>
                  <a:schemeClr val="accent6">
                    <a:lumMod val="75000"/>
                  </a:schemeClr>
                </a:solidFill>
              </a:ln>
            </p:spPr>
            <p:txBody>
              <a:bodyPr/>
              <a:lstStyle/>
              <a:p>
                <a:r>
                  <a:rPr lang="vi-VN">
                    <a:noFill/>
                  </a:rPr>
                  <a:t> </a:t>
                </a:r>
              </a:p>
            </p:txBody>
          </p:sp>
        </mc:Fallback>
      </mc:AlternateContent>
    </p:spTree>
    <p:extLst>
      <p:ext uri="{BB962C8B-B14F-4D97-AF65-F5344CB8AC3E}">
        <p14:creationId xmlns:p14="http://schemas.microsoft.com/office/powerpoint/2010/main" val="7704458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D4D0A9-AB01-6716-ABFD-4B7E20941581}"/>
              </a:ext>
            </a:extLst>
          </p:cNvPr>
          <p:cNvSpPr/>
          <p:nvPr/>
        </p:nvSpPr>
        <p:spPr>
          <a:xfrm>
            <a:off x="1194351" y="404502"/>
            <a:ext cx="9735378"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2800" b="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vi-VN" sz="28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Tâm đường tròn ngoại tiếp hình vuông ABCD là:</a:t>
            </a:r>
            <a:r>
              <a:rPr lang="en-VN" sz="2800" dirty="0">
                <a:solidFill>
                  <a:schemeClr val="tx1"/>
                </a:solidFill>
                <a:effectLst/>
                <a:latin typeface="Times New Roman" panose="02020603050405020304" pitchFamily="18" charset="0"/>
                <a:cs typeface="Times New Roman" panose="02020603050405020304" pitchFamily="18" charset="0"/>
              </a:rPr>
              <a:t> </a:t>
            </a:r>
            <a:endParaRPr lang="en-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5D37F342-1961-CBC0-F3CD-1C8900E3C07A}"/>
              </a:ext>
            </a:extLst>
          </p:cNvPr>
          <p:cNvSpPr/>
          <p:nvPr/>
        </p:nvSpPr>
        <p:spPr>
          <a:xfrm>
            <a:off x="1262270"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A. Trung điểm cạnh AB</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06278C5-6879-DE48-0548-8424A54F2892}"/>
              </a:ext>
            </a:extLst>
          </p:cNvPr>
          <p:cNvSpPr/>
          <p:nvPr/>
        </p:nvSpPr>
        <p:spPr>
          <a:xfrm>
            <a:off x="126227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8465C6A-5BB2-E0A1-4337-BF191F78AB69}"/>
              </a:ext>
            </a:extLst>
          </p:cNvPr>
          <p:cNvSpPr/>
          <p:nvPr/>
        </p:nvSpPr>
        <p:spPr>
          <a:xfrm>
            <a:off x="6500191"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B. </a:t>
            </a:r>
            <a:r>
              <a:rPr lang="vi-VN" sz="2800" dirty="0">
                <a:solidFill>
                  <a:schemeClr val="tx1"/>
                </a:solidFill>
                <a:effectLst/>
                <a:latin typeface="+mj-lt"/>
                <a:ea typeface="Arial" panose="020B0604020202020204" pitchFamily="34" charset="0"/>
                <a:cs typeface="Arial" panose="020B0604020202020204" pitchFamily="34" charset="0"/>
              </a:rPr>
              <a:t>Trung điểm cạnh CB</a:t>
            </a:r>
            <a:r>
              <a:rPr lang="en-VN" sz="2800" dirty="0">
                <a:solidFill>
                  <a:schemeClr val="tx1"/>
                </a:solidFill>
                <a:effectLst/>
                <a:latin typeface="+mj-lt"/>
                <a:cs typeface="Arial" panose="020B0604020202020204" pitchFamily="34" charset="0"/>
              </a:rPr>
              <a:t> </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3D7A9E9D-9CB7-1C58-977A-EC6B2BB52A07}"/>
              </a:ext>
            </a:extLst>
          </p:cNvPr>
          <p:cNvSpPr/>
          <p:nvPr/>
        </p:nvSpPr>
        <p:spPr>
          <a:xfrm>
            <a:off x="650019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mj-lt"/>
                <a:ea typeface="Times New Roman" panose="02020603050405020304" pitchFamily="18" charset="0"/>
                <a:cs typeface="Arial" panose="020B0604020202020204" pitchFamily="34" charset="0"/>
              </a:rPr>
              <a:t>D. Trung điểm cạnh AD</a:t>
            </a:r>
            <a:endParaRPr lang="en-VN" sz="2800" dirty="0">
              <a:solidFill>
                <a:schemeClr val="tx1"/>
              </a:solidFill>
              <a:effectLst/>
              <a:latin typeface="+mj-lt"/>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C2457B2-4B01-597B-B58E-D34E92368EE4}"/>
              </a:ext>
            </a:extLst>
          </p:cNvPr>
          <p:cNvSpPr/>
          <p:nvPr/>
        </p:nvSpPr>
        <p:spPr>
          <a:xfrm>
            <a:off x="1262269"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mj-lt"/>
                <a:ea typeface="Times New Roman" panose="02020603050405020304" pitchFamily="18" charset="0"/>
                <a:cs typeface="Arial" panose="020B0604020202020204" pitchFamily="34" charset="0"/>
              </a:rPr>
              <a:t>C. </a:t>
            </a:r>
            <a:r>
              <a:rPr lang="vi-VN" sz="2800" dirty="0">
                <a:solidFill>
                  <a:srgbClr val="FF0000"/>
                </a:solidFill>
                <a:effectLst/>
                <a:latin typeface="+mj-lt"/>
                <a:ea typeface="Arial" panose="020B0604020202020204" pitchFamily="34" charset="0"/>
                <a:cs typeface="Arial" panose="020B0604020202020204" pitchFamily="34" charset="0"/>
              </a:rPr>
              <a:t>Giao điểm của hai đường chéo AC và BD</a:t>
            </a:r>
            <a:endParaRPr lang="en-VN" sz="2800" dirty="0">
              <a:solidFill>
                <a:srgbClr val="FF0000"/>
              </a:solidFill>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25846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A829AF18-7BA2-18C1-EE7D-C9291A65F4EA}"/>
              </a:ext>
            </a:extLst>
          </p:cNvPr>
          <p:cNvSpPr/>
          <p:nvPr/>
        </p:nvSpPr>
        <p:spPr>
          <a:xfrm>
            <a:off x="3839817" y="-79583"/>
            <a:ext cx="4512365" cy="974034"/>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Times New Roman" panose="02020603050405020304" pitchFamily="18" charset="0"/>
                <a:cs typeface="Times New Roman" panose="02020603050405020304" pitchFamily="18" charset="0"/>
              </a:rPr>
              <a:t>KHỞI ĐỘNG</a:t>
            </a:r>
          </a:p>
        </p:txBody>
      </p:sp>
      <p:sp>
        <p:nvSpPr>
          <p:cNvPr id="6" name="TextBox 5">
            <a:extLst>
              <a:ext uri="{FF2B5EF4-FFF2-40B4-BE49-F238E27FC236}">
                <a16:creationId xmlns:a16="http://schemas.microsoft.com/office/drawing/2014/main" id="{87DB7110-DD28-9AFB-1559-8F89C65C3062}"/>
              </a:ext>
            </a:extLst>
          </p:cNvPr>
          <p:cNvSpPr txBox="1"/>
          <p:nvPr/>
        </p:nvSpPr>
        <p:spPr>
          <a:xfrm>
            <a:off x="975990" y="1336837"/>
            <a:ext cx="10862806" cy="2485745"/>
          </a:xfrm>
          <a:prstGeom prst="rect">
            <a:avLst/>
          </a:prstGeom>
          <a:noFill/>
        </p:spPr>
        <p:txBody>
          <a:bodyPr wrap="square">
            <a:spAutoFit/>
          </a:bodyPr>
          <a:lstStyle/>
          <a:p>
            <a:pPr algn="just">
              <a:lnSpc>
                <a:spcPct val="150000"/>
              </a:lnSpc>
              <a:spcBef>
                <a:spcPts val="300"/>
              </a:spcBef>
              <a:spcAft>
                <a:spcPts val="300"/>
              </a:spcAft>
            </a:pPr>
            <a:r>
              <a:rPr lang="vi-VN" sz="360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3600">
                <a:latin typeface="Times New Roman" panose="02020603050405020304" pitchFamily="18" charset="0"/>
                <a:ea typeface="Arial" panose="020B0604020202020204" pitchFamily="34" charset="0"/>
                <a:cs typeface="Times New Roman" panose="02020603050405020304" pitchFamily="18" charset="0"/>
              </a:rPr>
              <a:t> </a:t>
            </a:r>
            <a:r>
              <a:rPr lang="vi-VN" sz="3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Nhóm 1: </a:t>
            </a:r>
            <a:r>
              <a:rPr lang="vi-VN" sz="3600">
                <a:latin typeface="Times New Roman" panose="02020603050405020304" pitchFamily="18" charset="0"/>
                <a:ea typeface="Arial" panose="020B0604020202020204" pitchFamily="34" charset="0"/>
                <a:cs typeface="Times New Roman" panose="02020603050405020304" pitchFamily="18" charset="0"/>
              </a:rPr>
              <a:t>dãy 1- 2 - hoàn thành câu hỏi: Bằng cách gấp hình xác định tâm đối xứng của một đoạn thẳng, Hình bình hành? </a:t>
            </a:r>
            <a:endParaRPr lang="en-VN" sz="36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7">
            <a:extLst>
              <a:ext uri="{FF2B5EF4-FFF2-40B4-BE49-F238E27FC236}">
                <a16:creationId xmlns:a16="http://schemas.microsoft.com/office/drawing/2014/main" id="{4A243DA5-0CF6-F5D0-5D14-B89167046D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48622" y="4954731"/>
            <a:ext cx="2951530" cy="2748612"/>
          </a:xfrm>
          <a:prstGeom prst="rect">
            <a:avLst/>
          </a:prstGeom>
        </p:spPr>
      </p:pic>
      <p:sp>
        <p:nvSpPr>
          <p:cNvPr id="7" name="TextBox 6">
            <a:extLst>
              <a:ext uri="{FF2B5EF4-FFF2-40B4-BE49-F238E27FC236}">
                <a16:creationId xmlns:a16="http://schemas.microsoft.com/office/drawing/2014/main" id="{DCB9962A-A4B6-4FE8-8DDC-05AEB9471321}"/>
              </a:ext>
            </a:extLst>
          </p:cNvPr>
          <p:cNvSpPr txBox="1"/>
          <p:nvPr/>
        </p:nvSpPr>
        <p:spPr>
          <a:xfrm>
            <a:off x="938776" y="4077568"/>
            <a:ext cx="10937234" cy="1754326"/>
          </a:xfrm>
          <a:prstGeom prst="rect">
            <a:avLst/>
          </a:prstGeom>
          <a:noFill/>
        </p:spPr>
        <p:txBody>
          <a:bodyPr wrap="square">
            <a:spAutoFit/>
          </a:bodyPr>
          <a:lstStyle/>
          <a:p>
            <a:r>
              <a:rPr lang="vi-VN" sz="3600" b="1">
                <a:solidFill>
                  <a:srgbClr val="FF0000"/>
                </a:solidFill>
                <a:latin typeface="+mj-lt"/>
              </a:rPr>
              <a:t>*</a:t>
            </a:r>
            <a:r>
              <a:rPr lang="vi-VN" sz="3600" b="1">
                <a:latin typeface="+mj-lt"/>
              </a:rPr>
              <a:t> </a:t>
            </a:r>
            <a:r>
              <a:rPr lang="vi-VN" sz="3600" b="1">
                <a:solidFill>
                  <a:srgbClr val="FF0000"/>
                </a:solidFill>
                <a:latin typeface="+mj-lt"/>
              </a:rPr>
              <a:t>Nhóm 2</a:t>
            </a:r>
            <a:r>
              <a:rPr lang="vi-VN" sz="3600">
                <a:solidFill>
                  <a:srgbClr val="FF0000"/>
                </a:solidFill>
                <a:latin typeface="+mj-lt"/>
              </a:rPr>
              <a:t>: </a:t>
            </a:r>
            <a:r>
              <a:rPr lang="vi-VN" sz="3600">
                <a:latin typeface="+mj-lt"/>
              </a:rPr>
              <a:t>dãy 3- 4 - hoàn thành câu hỏi: Bằng cách gấp hình tìm trục đối xứng của một đường thẳng,  tam giác cân?</a:t>
            </a:r>
          </a:p>
        </p:txBody>
      </p:sp>
    </p:spTree>
    <p:extLst>
      <p:ext uri="{BB962C8B-B14F-4D97-AF65-F5344CB8AC3E}">
        <p14:creationId xmlns:p14="http://schemas.microsoft.com/office/powerpoint/2010/main" val="20890218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578F-8A42-FA87-569D-035555FBF419}"/>
              </a:ext>
            </a:extLst>
          </p:cNvPr>
          <p:cNvSpPr txBox="1"/>
          <p:nvPr/>
        </p:nvSpPr>
        <p:spPr>
          <a:xfrm>
            <a:off x="222360" y="206828"/>
            <a:ext cx="2403800" cy="461665"/>
          </a:xfrm>
          <a:prstGeom prst="rect">
            <a:avLst/>
          </a:prstGeom>
          <a:solidFill>
            <a:schemeClr val="bg1"/>
          </a:solidFill>
        </p:spPr>
        <p:txBody>
          <a:bodyPr wrap="none" rtlCol="0">
            <a:spAutoFit/>
          </a:bodyPr>
          <a:lstStyle/>
          <a:p>
            <a:r>
              <a:rPr lang="en-VN" sz="2400" b="1" dirty="0">
                <a:solidFill>
                  <a:schemeClr val="accent2"/>
                </a:solidFill>
                <a:latin typeface="Times New Roman" panose="02020603050405020304" pitchFamily="18" charset="0"/>
                <a:cs typeface="Times New Roman" panose="02020603050405020304" pitchFamily="18" charset="0"/>
              </a:rPr>
              <a:t>5.2 (SGK – tr.86)</a:t>
            </a:r>
          </a:p>
        </p:txBody>
      </p:sp>
      <p:pic>
        <p:nvPicPr>
          <p:cNvPr id="3" name="Picture 2" descr="A triangle with a rectangle and a square&#10;&#10;Description automatically generated with medium confidence">
            <a:extLst>
              <a:ext uri="{FF2B5EF4-FFF2-40B4-BE49-F238E27FC236}">
                <a16:creationId xmlns:a16="http://schemas.microsoft.com/office/drawing/2014/main" id="{5D9CF052-29D1-5593-9696-9D3D863C00C0}"/>
              </a:ext>
            </a:extLst>
          </p:cNvPr>
          <p:cNvPicPr>
            <a:picLocks noChangeAspect="1"/>
          </p:cNvPicPr>
          <p:nvPr/>
        </p:nvPicPr>
        <p:blipFill>
          <a:blip r:embed="rId2"/>
          <a:stretch>
            <a:fillRect/>
          </a:stretch>
        </p:blipFill>
        <p:spPr>
          <a:xfrm>
            <a:off x="4604594" y="3167107"/>
            <a:ext cx="4258028" cy="3563302"/>
          </a:xfrm>
          <a:prstGeom prst="rect">
            <a:avLst/>
          </a:prstGeom>
        </p:spPr>
      </p:pic>
      <p:sp>
        <p:nvSpPr>
          <p:cNvPr id="7" name="TextBox 6">
            <a:extLst>
              <a:ext uri="{FF2B5EF4-FFF2-40B4-BE49-F238E27FC236}">
                <a16:creationId xmlns:a16="http://schemas.microsoft.com/office/drawing/2014/main" id="{B0A6E33E-0663-C83B-6D99-ACE6F73FF77D}"/>
              </a:ext>
            </a:extLst>
          </p:cNvPr>
          <p:cNvSpPr txBox="1"/>
          <p:nvPr/>
        </p:nvSpPr>
        <p:spPr>
          <a:xfrm>
            <a:off x="404037" y="862365"/>
            <a:ext cx="11342935" cy="1953868"/>
          </a:xfrm>
          <a:prstGeom prst="rect">
            <a:avLst/>
          </a:prstGeom>
          <a:noFill/>
        </p:spPr>
        <p:txBody>
          <a:bodyPr wrap="square" rtlCol="0">
            <a:spAutoFit/>
          </a:bodyPr>
          <a:lstStyle/>
          <a:p>
            <a:pPr algn="just">
              <a:lnSpc>
                <a:spcPct val="150000"/>
              </a:lnSpc>
            </a:pPr>
            <a:r>
              <a:rPr lang="vi-VN" sz="2400">
                <a:latin typeface="Arial" panose="020B0604020202020204" pitchFamily="34" charset="0"/>
                <a:cs typeface="Arial" panose="020B0604020202020204" pitchFamily="34" charset="0"/>
              </a:rPr>
              <a:t>	</a:t>
            </a:r>
            <a:r>
              <a:rPr lang="en-VN" sz="2800">
                <a:latin typeface="Times New Roman" panose="02020603050405020304" pitchFamily="18" charset="0"/>
                <a:cs typeface="Times New Roman" panose="02020603050405020304" pitchFamily="18" charset="0"/>
              </a:rPr>
              <a:t>Cho </a:t>
            </a:r>
            <a:r>
              <a:rPr lang="en-VN" sz="2800" dirty="0">
                <a:latin typeface="Times New Roman" panose="02020603050405020304" pitchFamily="18" charset="0"/>
                <a:cs typeface="Times New Roman" panose="02020603050405020304" pitchFamily="18" charset="0"/>
              </a:rPr>
              <a:t>tam giác ABC vuông tại A có AB = 3 cm, AC = 4 cm. Chứng minh rằng các điểm A, B, C thuộc cùng một đường tròn. Tính bán kính của đường tròn đó. </a:t>
            </a:r>
          </a:p>
        </p:txBody>
      </p:sp>
    </p:spTree>
    <p:extLst>
      <p:ext uri="{BB962C8B-B14F-4D97-AF65-F5344CB8AC3E}">
        <p14:creationId xmlns:p14="http://schemas.microsoft.com/office/powerpoint/2010/main" val="477531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9346B-7BD9-78C9-9A18-537B74B636D4}"/>
              </a:ext>
            </a:extLst>
          </p:cNvPr>
          <p:cNvSpPr txBox="1"/>
          <p:nvPr/>
        </p:nvSpPr>
        <p:spPr>
          <a:xfrm>
            <a:off x="5112257" y="13281"/>
            <a:ext cx="1669774" cy="461665"/>
          </a:xfrm>
          <a:prstGeom prst="rect">
            <a:avLst/>
          </a:prstGeom>
          <a:noFill/>
        </p:spPr>
        <p:txBody>
          <a:bodyPr wrap="square" rtlCol="0">
            <a:spAutoFit/>
          </a:bodyPr>
          <a:lstStyle/>
          <a:p>
            <a:pPr algn="ctr"/>
            <a:r>
              <a:rPr lang="en-VN" sz="2400" b="1" dirty="0">
                <a:solidFill>
                  <a:srgbClr val="FF0000"/>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B139C-10DD-8D9D-022A-7A7FEDAA8C53}"/>
                  </a:ext>
                </a:extLst>
              </p:cNvPr>
              <p:cNvSpPr txBox="1"/>
              <p:nvPr/>
            </p:nvSpPr>
            <p:spPr>
              <a:xfrm>
                <a:off x="339548" y="474946"/>
                <a:ext cx="11734939" cy="557261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mj-lt"/>
                    <a:ea typeface="Times New Roman" panose="02020603050405020304" pitchFamily="18" charset="0"/>
                    <a:cs typeface="Arial" panose="020B0604020202020204" pitchFamily="34" charset="0"/>
                  </a:rPr>
                  <a:t>Kẻ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800" dirty="0">
                    <a:effectLst/>
                    <a:latin typeface="+mj-lt"/>
                    <a:ea typeface="Times New Roman" panose="02020603050405020304" pitchFamily="18" charset="0"/>
                    <a:cs typeface="Arial" panose="020B0604020202020204" pitchFamily="34" charset="0"/>
                  </a:rPr>
                  <a:t> là trung tuyến của </a:t>
                </a:r>
                <a14:m>
                  <m:oMath xmlns:m="http://schemas.openxmlformats.org/officeDocument/2006/math">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Times New Roman" panose="02020603050405020304" pitchFamily="18" charset="0"/>
                    <a:ea typeface="Arial" panose="020B0604020202020204" pitchFamily="34" charset="0"/>
                    <a:cs typeface="Times New Roman" panose="02020603050405020304" pitchFamily="18" charset="0"/>
                  </a:rPr>
                  <a:t>Suy ra</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800" dirty="0">
                    <a:effectLst/>
                    <a:latin typeface="+mj-lt"/>
                    <a:ea typeface="Times New Roman" panose="02020603050405020304" pitchFamily="18" charset="0"/>
                    <a:cs typeface="Arial" panose="020B0604020202020204" pitchFamily="34" charset="0"/>
                  </a:rPr>
                  <a:t> (tính chất đường trung tuyến ứng với cạnh huyền trong tam giác vuông)</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Times New Roman" panose="02020603050405020304" pitchFamily="18" charset="0"/>
                    <a:ea typeface="Arial" panose="020B0604020202020204" pitchFamily="34" charset="0"/>
                    <a:cs typeface="Times New Roman" panose="02020603050405020304" pitchFamily="18" charset="0"/>
                  </a:rPr>
                  <a:t>Suy ra</a:t>
                </a:r>
                <a:r>
                  <a:rPr lang="vi-VN" sz="28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effectLst/>
                    <a:latin typeface="+mj-lt"/>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mj-lt"/>
                    <a:ea typeface="Times New Roman" panose="02020603050405020304" pitchFamily="18" charset="0"/>
                    <a:cs typeface="Arial" panose="020B0604020202020204" pitchFamily="34" charset="0"/>
                  </a:rPr>
                  <a:t> </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Times New Roman" panose="02020603050405020304" pitchFamily="18" charset="0"/>
                    <a:ea typeface="Arial" panose="020B0604020202020204" pitchFamily="34" charset="0"/>
                    <a:cs typeface="Times New Roman" panose="02020603050405020304" pitchFamily="18" charset="0"/>
                  </a:rPr>
                  <a:t>Suy ra</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mj-lt"/>
                    <a:ea typeface="Times New Roman" panose="02020603050405020304" pitchFamily="18" charset="0"/>
                    <a:cs typeface="Arial" panose="020B0604020202020204" pitchFamily="34" charset="0"/>
                  </a:rPr>
                  <a:t>b</a:t>
                </a:r>
                <a:r>
                  <a:rPr lang="vi-VN" sz="2800">
                    <a:effectLst/>
                    <a:latin typeface="+mj-lt"/>
                    <a:ea typeface="Times New Roman" panose="02020603050405020304" pitchFamily="18" charset="0"/>
                    <a:cs typeface="Arial" panose="020B0604020202020204" pitchFamily="34" charset="0"/>
                  </a:rPr>
                  <a:t>a </a:t>
                </a:r>
                <a:r>
                  <a:rPr lang="vi-VN" sz="2800" dirty="0">
                    <a:effectLst/>
                    <a:latin typeface="+mj-lt"/>
                    <a:ea typeface="Times New Roman" panose="02020603050405020304" pitchFamily="18" charset="0"/>
                    <a:cs typeface="Arial" panose="020B0604020202020204" pitchFamily="34" charset="0"/>
                  </a:rPr>
                  <a:t>điểm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mj-lt"/>
                    <a:ea typeface="Times New Roman" panose="02020603050405020304" pitchFamily="18" charset="0"/>
                    <a:cs typeface="Arial" panose="020B0604020202020204" pitchFamily="34" charset="0"/>
                  </a:rPr>
                  <a:t> thuộc đường tròn đường kính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mj-lt"/>
                    <a:ea typeface="Times New Roman" panose="02020603050405020304" pitchFamily="18" charset="0"/>
                    <a:cs typeface="Arial" panose="020B0604020202020204" pitchFamily="34" charset="0"/>
                  </a:rPr>
                  <a:t>Áp dụng định lí Pythagore trong </a:t>
                </a:r>
                <a14:m>
                  <m:oMath xmlns:m="http://schemas.openxmlformats.org/officeDocument/2006/math">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800" dirty="0">
                    <a:effectLst/>
                    <a:latin typeface="+mj-lt"/>
                    <a:ea typeface="Times New Roman" panose="02020603050405020304" pitchFamily="18" charset="0"/>
                    <a:cs typeface="Arial" panose="020B0604020202020204" pitchFamily="34" charset="0"/>
                  </a:rPr>
                  <a:t>: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800" dirty="0">
                    <a:effectLst/>
                    <a:latin typeface="+mj-lt"/>
                    <a:ea typeface="Times New Roman" panose="02020603050405020304" pitchFamily="18" charset="0"/>
                    <a:cs typeface="Arial" panose="020B0604020202020204" pitchFamily="34" charset="0"/>
                  </a:rPr>
                  <a:t> cm</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Times New Roman" panose="02020603050405020304" pitchFamily="18" charset="0"/>
                    <a:ea typeface="Arial" panose="020B0604020202020204" pitchFamily="34" charset="0"/>
                    <a:cs typeface="Times New Roman" panose="02020603050405020304" pitchFamily="18" charset="0"/>
                  </a:rPr>
                  <a:t>Suy ra</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mj-lt"/>
                    <a:ea typeface="Times New Roman" panose="02020603050405020304" pitchFamily="18" charset="0"/>
                    <a:cs typeface="Arial" panose="020B0604020202020204" pitchFamily="34" charset="0"/>
                  </a:rPr>
                  <a:t>b</a:t>
                </a:r>
                <a:r>
                  <a:rPr lang="vi-VN" sz="2800">
                    <a:effectLst/>
                    <a:latin typeface="+mj-lt"/>
                    <a:ea typeface="Times New Roman" panose="02020603050405020304" pitchFamily="18" charset="0"/>
                    <a:cs typeface="Arial" panose="020B0604020202020204" pitchFamily="34" charset="0"/>
                  </a:rPr>
                  <a:t>án </a:t>
                </a:r>
                <a:r>
                  <a:rPr lang="vi-VN" sz="2800" dirty="0">
                    <a:effectLst/>
                    <a:latin typeface="+mj-lt"/>
                    <a:ea typeface="Times New Roman" panose="02020603050405020304" pitchFamily="18" charset="0"/>
                    <a:cs typeface="Arial" panose="020B0604020202020204" pitchFamily="34" charset="0"/>
                  </a:rPr>
                  <a:t>kính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800" dirty="0">
                    <a:effectLst/>
                    <a:latin typeface="+mj-lt"/>
                    <a:ea typeface="Times New Roman" panose="02020603050405020304" pitchFamily="18" charset="0"/>
                    <a:cs typeface="Arial" panose="020B0604020202020204" pitchFamily="34" charset="0"/>
                  </a:rPr>
                  <a:t> là: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=2,5</m:t>
                    </m:r>
                  </m:oMath>
                </a14:m>
                <a:r>
                  <a:rPr lang="vi-VN" sz="2800" dirty="0">
                    <a:effectLst/>
                    <a:latin typeface="+mj-lt"/>
                    <a:ea typeface="Times New Roman" panose="02020603050405020304" pitchFamily="18" charset="0"/>
                    <a:cs typeface="Arial" panose="020B0604020202020204" pitchFamily="34" charset="0"/>
                  </a:rPr>
                  <a:t> (cm)</a:t>
                </a:r>
                <a:endParaRPr lang="en-VN" sz="2800" dirty="0">
                  <a:effectLst/>
                  <a:latin typeface="+mj-lt"/>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0B139C-10DD-8D9D-022A-7A7FEDAA8C53}"/>
                  </a:ext>
                </a:extLst>
              </p:cNvPr>
              <p:cNvSpPr txBox="1">
                <a:spLocks noRot="1" noChangeAspect="1" noMove="1" noResize="1" noEditPoints="1" noAdjustHandles="1" noChangeArrowheads="1" noChangeShapeType="1" noTextEdit="1"/>
              </p:cNvSpPr>
              <p:nvPr/>
            </p:nvSpPr>
            <p:spPr>
              <a:xfrm>
                <a:off x="339548" y="474946"/>
                <a:ext cx="11734939" cy="5572616"/>
              </a:xfrm>
              <a:prstGeom prst="rect">
                <a:avLst/>
              </a:prstGeom>
              <a:blipFill>
                <a:blip r:embed="rId2"/>
                <a:stretch>
                  <a:fillRect l="-1091" r="-1039" b="-656"/>
                </a:stretch>
              </a:blipFill>
            </p:spPr>
            <p:txBody>
              <a:bodyPr/>
              <a:lstStyle/>
              <a:p>
                <a:r>
                  <a:rPr lang="vi-VN">
                    <a:noFill/>
                  </a:rPr>
                  <a:t> </a:t>
                </a:r>
              </a:p>
            </p:txBody>
          </p:sp>
        </mc:Fallback>
      </mc:AlternateContent>
    </p:spTree>
    <p:extLst>
      <p:ext uri="{BB962C8B-B14F-4D97-AF65-F5344CB8AC3E}">
        <p14:creationId xmlns:p14="http://schemas.microsoft.com/office/powerpoint/2010/main" val="36736955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Left)">
                                      <p:cBhvr>
                                        <p:cTn id="30" dur="500"/>
                                        <p:tgtEl>
                                          <p:spTgt spid="6">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strips(downLeft)">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7B75A-A309-7697-7834-A7303DF39177}"/>
              </a:ext>
            </a:extLst>
          </p:cNvPr>
          <p:cNvSpPr txBox="1"/>
          <p:nvPr/>
        </p:nvSpPr>
        <p:spPr>
          <a:xfrm>
            <a:off x="4650072" y="3013501"/>
            <a:ext cx="3466013" cy="830997"/>
          </a:xfrm>
          <a:prstGeom prst="rect">
            <a:avLst/>
          </a:prstGeom>
          <a:noFill/>
        </p:spPr>
        <p:txBody>
          <a:bodyPr wrap="none" rtlCol="0">
            <a:spAutoFit/>
          </a:bodyPr>
          <a:lstStyle/>
          <a:p>
            <a:r>
              <a:rPr lang="en-VN" sz="4800" b="1" dirty="0">
                <a:solidFill>
                  <a:srgbClr val="0432FF"/>
                </a:solidFill>
                <a:latin typeface="Times New Roman" panose="02020603050405020304" pitchFamily="18" charset="0"/>
                <a:cs typeface="Times New Roman" panose="02020603050405020304" pitchFamily="18" charset="0"/>
              </a:rPr>
              <a:t>VẬN DỤNG</a:t>
            </a:r>
          </a:p>
        </p:txBody>
      </p:sp>
      <p:pic>
        <p:nvPicPr>
          <p:cNvPr id="3" name="Picture 13">
            <a:extLst>
              <a:ext uri="{FF2B5EF4-FFF2-40B4-BE49-F238E27FC236}">
                <a16:creationId xmlns:a16="http://schemas.microsoft.com/office/drawing/2014/main" id="{F73BB3C1-DA9D-AC1A-FBBD-93037B0C4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67299" y="765544"/>
            <a:ext cx="2057400" cy="2057400"/>
          </a:xfrm>
          <a:prstGeom prst="rect">
            <a:avLst/>
          </a:prstGeom>
        </p:spPr>
      </p:pic>
    </p:spTree>
    <p:extLst>
      <p:ext uri="{BB962C8B-B14F-4D97-AF65-F5344CB8AC3E}">
        <p14:creationId xmlns:p14="http://schemas.microsoft.com/office/powerpoint/2010/main" val="613098368"/>
      </p:ext>
    </p:extLst>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7F6BD-5AD2-BA63-A934-1DAD2DFA5424}"/>
              </a:ext>
            </a:extLst>
          </p:cNvPr>
          <p:cNvSpPr txBox="1"/>
          <p:nvPr/>
        </p:nvSpPr>
        <p:spPr>
          <a:xfrm>
            <a:off x="5142923" y="176869"/>
            <a:ext cx="2403800" cy="461665"/>
          </a:xfrm>
          <a:prstGeom prst="rect">
            <a:avLst/>
          </a:prstGeom>
          <a:solidFill>
            <a:schemeClr val="bg1"/>
          </a:solidFill>
        </p:spPr>
        <p:txBody>
          <a:bodyPr wrap="none" rtlCol="0">
            <a:spAutoFit/>
          </a:bodyPr>
          <a:lstStyle/>
          <a:p>
            <a:r>
              <a:rPr lang="en-VN" sz="2400" b="1" dirty="0">
                <a:solidFill>
                  <a:schemeClr val="accent2"/>
                </a:solidFill>
                <a:latin typeface="Times New Roman" panose="02020603050405020304" pitchFamily="18" charset="0"/>
                <a:cs typeface="Times New Roman" panose="02020603050405020304" pitchFamily="18" charset="0"/>
              </a:rPr>
              <a:t>5.3 (SGK – tr.86)</a:t>
            </a:r>
          </a:p>
        </p:txBody>
      </p:sp>
      <p:pic>
        <p:nvPicPr>
          <p:cNvPr id="3" name="Picture 2" descr="A diagram of a circle with lines and dots&#10;&#10;Description automatically generated">
            <a:extLst>
              <a:ext uri="{FF2B5EF4-FFF2-40B4-BE49-F238E27FC236}">
                <a16:creationId xmlns:a16="http://schemas.microsoft.com/office/drawing/2014/main" id="{6A73ADB6-35DD-C0E1-FE69-F7D8223FA2DD}"/>
              </a:ext>
            </a:extLst>
          </p:cNvPr>
          <p:cNvPicPr>
            <a:picLocks noChangeAspect="1"/>
          </p:cNvPicPr>
          <p:nvPr/>
        </p:nvPicPr>
        <p:blipFill>
          <a:blip r:embed="rId2"/>
          <a:stretch>
            <a:fillRect/>
          </a:stretch>
        </p:blipFill>
        <p:spPr>
          <a:xfrm rot="203477">
            <a:off x="7267206" y="3142720"/>
            <a:ext cx="4164462" cy="3349391"/>
          </a:xfrm>
          <a:prstGeom prst="rect">
            <a:avLst/>
          </a:prstGeom>
        </p:spPr>
      </p:pic>
      <p:sp>
        <p:nvSpPr>
          <p:cNvPr id="4" name="TextBox 3">
            <a:extLst>
              <a:ext uri="{FF2B5EF4-FFF2-40B4-BE49-F238E27FC236}">
                <a16:creationId xmlns:a16="http://schemas.microsoft.com/office/drawing/2014/main" id="{93596734-10EF-0B6B-AD78-E595955BB136}"/>
              </a:ext>
            </a:extLst>
          </p:cNvPr>
          <p:cNvSpPr txBox="1"/>
          <p:nvPr/>
        </p:nvSpPr>
        <p:spPr>
          <a:xfrm>
            <a:off x="281609" y="752256"/>
            <a:ext cx="11628782" cy="2795958"/>
          </a:xfrm>
          <a:prstGeom prst="rect">
            <a:avLst/>
          </a:prstGeom>
          <a:noFill/>
        </p:spPr>
        <p:txBody>
          <a:bodyPr wrap="square" rtlCol="0">
            <a:spAutoFit/>
          </a:bodyPr>
          <a:lstStyle/>
          <a:p>
            <a:pPr algn="just">
              <a:lnSpc>
                <a:spcPct val="150000"/>
              </a:lnSpc>
            </a:pPr>
            <a:r>
              <a:rPr lang="en-VN" sz="2400" dirty="0">
                <a:latin typeface="Times New Roman" panose="02020603050405020304" pitchFamily="18" charset="0"/>
                <a:cs typeface="Times New Roman" panose="02020603050405020304" pitchFamily="18" charset="0"/>
              </a:rPr>
              <a:t>Cho đường tròn (O), đường thẳng d đi qua O và điểm A thuộc (O) nhưng không thuộc d. Gọi B là điểm đối xứng với A qua d, C và D lần lượt là điểm đối xứng với A và B qua O.</a:t>
            </a:r>
          </a:p>
          <a:p>
            <a:pPr algn="just">
              <a:lnSpc>
                <a:spcPct val="150000"/>
              </a:lnSpc>
            </a:pPr>
            <a:r>
              <a:rPr lang="en-VN" sz="2400" dirty="0">
                <a:latin typeface="Times New Roman" panose="02020603050405020304" pitchFamily="18" charset="0"/>
                <a:cs typeface="Times New Roman" panose="02020603050405020304" pitchFamily="18" charset="0"/>
              </a:rPr>
              <a:t>a) Ba điểm B, C và D có thuộc (O) không? Vì sao?</a:t>
            </a:r>
          </a:p>
          <a:p>
            <a:pPr algn="just">
              <a:lnSpc>
                <a:spcPct val="150000"/>
              </a:lnSpc>
            </a:pPr>
            <a:r>
              <a:rPr lang="en-VN" sz="2400" dirty="0">
                <a:latin typeface="Times New Roman" panose="02020603050405020304" pitchFamily="18" charset="0"/>
                <a:cs typeface="Times New Roman" panose="02020603050405020304" pitchFamily="18" charset="0"/>
              </a:rPr>
              <a:t>b) Chứng minh tứ giác ABCD là hình chữ nhật.</a:t>
            </a:r>
          </a:p>
          <a:p>
            <a:pPr algn="just">
              <a:lnSpc>
                <a:spcPct val="150000"/>
              </a:lnSpc>
            </a:pPr>
            <a:r>
              <a:rPr lang="en-VN" sz="2400" dirty="0">
                <a:latin typeface="Times New Roman" panose="02020603050405020304" pitchFamily="18" charset="0"/>
                <a:cs typeface="Times New Roman" panose="02020603050405020304" pitchFamily="18" charset="0"/>
              </a:rPr>
              <a:t>c) Chứng minh rằng C và D đối xứng với nhau qua d.</a:t>
            </a:r>
          </a:p>
        </p:txBody>
      </p:sp>
    </p:spTree>
    <p:extLst>
      <p:ext uri="{BB962C8B-B14F-4D97-AF65-F5344CB8AC3E}">
        <p14:creationId xmlns:p14="http://schemas.microsoft.com/office/powerpoint/2010/main" val="25268272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5B064-5F5E-A6F1-2AF9-B146442168C5}"/>
              </a:ext>
            </a:extLst>
          </p:cNvPr>
          <p:cNvSpPr txBox="1"/>
          <p:nvPr/>
        </p:nvSpPr>
        <p:spPr>
          <a:xfrm>
            <a:off x="5261113" y="405761"/>
            <a:ext cx="1669774" cy="523220"/>
          </a:xfrm>
          <a:prstGeom prst="rect">
            <a:avLst/>
          </a:prstGeom>
          <a:noFill/>
        </p:spPr>
        <p:txBody>
          <a:bodyPr wrap="square" rtlCol="0">
            <a:spAutoFit/>
          </a:bodyPr>
          <a:lstStyle/>
          <a:p>
            <a:pPr algn="ctr"/>
            <a:r>
              <a:rPr lang="en-VN" sz="2800" b="1" dirty="0">
                <a:solidFill>
                  <a:srgbClr val="FF0000"/>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6E05BA-6FE3-9AF2-3E25-88BBAFE6CEC1}"/>
                  </a:ext>
                </a:extLst>
              </p:cNvPr>
              <p:cNvSpPr txBox="1"/>
              <p:nvPr/>
            </p:nvSpPr>
            <p:spPr>
              <a:xfrm>
                <a:off x="238125" y="958324"/>
                <a:ext cx="11715750"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mj-lt"/>
                    <a:ea typeface="Calibri" panose="020F0502020204030204" pitchFamily="34" charset="0"/>
                    <a:cs typeface="Arial" panose="020B0604020202020204" pitchFamily="34" charset="0"/>
                  </a:rPr>
                  <a:t>a) </a:t>
                </a:r>
                <a:r>
                  <a:rPr lang="vi-VN" sz="2400" dirty="0">
                    <a:effectLst/>
                    <a:latin typeface="+mj-lt"/>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là một trục đối xứng của đường tròn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mj-lt"/>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mj-lt"/>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nên từ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mj-lt"/>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mj-lt"/>
                    <a:ea typeface="Calibri" panose="020F0502020204030204" pitchFamily="34" charset="0"/>
                    <a:cs typeface="Arial" panose="020B0604020202020204" pitchFamily="34" charset="0"/>
                  </a:rPr>
                  <a:t> là tâm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mj-lt"/>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mj-lt"/>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mj-lt"/>
                    <a:ea typeface="Calibri" panose="020F0502020204030204" pitchFamily="34" charset="0"/>
                    <a:cs typeface="Arial" panose="020B0604020202020204" pitchFamily="34" charset="0"/>
                  </a:rPr>
                  <a:t>Vậy ba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mj-lt"/>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66E05BA-6FE3-9AF2-3E25-88BBAFE6CEC1}"/>
                  </a:ext>
                </a:extLst>
              </p:cNvPr>
              <p:cNvSpPr txBox="1">
                <a:spLocks noRot="1" noChangeAspect="1" noMove="1" noResize="1" noEditPoints="1" noAdjustHandles="1" noChangeArrowheads="1" noChangeShapeType="1" noTextEdit="1"/>
              </p:cNvSpPr>
              <p:nvPr/>
            </p:nvSpPr>
            <p:spPr>
              <a:xfrm>
                <a:off x="238125" y="958324"/>
                <a:ext cx="11715750" cy="3170099"/>
              </a:xfrm>
              <a:prstGeom prst="rect">
                <a:avLst/>
              </a:prstGeom>
              <a:blipFill>
                <a:blip r:embed="rId2"/>
                <a:stretch>
                  <a:fillRect l="-780" b="-153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B7B8B0-2F2F-0424-16AE-2D8067D2D10B}"/>
                  </a:ext>
                </a:extLst>
              </p:cNvPr>
              <p:cNvSpPr txBox="1"/>
              <p:nvPr/>
            </p:nvSpPr>
            <p:spPr>
              <a:xfrm>
                <a:off x="386980" y="4257165"/>
                <a:ext cx="9192954" cy="1941365"/>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mj-lt"/>
                    <a:ea typeface="Calibri" panose="020F0502020204030204" pitchFamily="34" charset="0"/>
                    <a:cs typeface="Arial" panose="020B0604020202020204" pitchFamily="34" charset="0"/>
                  </a:rPr>
                  <a:t>b) </a:t>
                </a:r>
                <a:r>
                  <a:rPr lang="vi-VN" sz="2400" dirty="0">
                    <a:effectLst/>
                    <a:latin typeface="+mj-lt"/>
                    <a:ea typeface="Calibri" panose="020F0502020204030204" pitchFamily="34"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mj-lt"/>
                    <a:ea typeface="Calibri" panose="020F0502020204030204" pitchFamily="34"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400" dirty="0">
                    <a:effectLst/>
                    <a:latin typeface="+mj-lt"/>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mj-lt"/>
                    <a:ea typeface="Calibri" panose="020F0502020204030204" pitchFamily="34" charset="0"/>
                    <a:cs typeface="Arial" panose="020B0604020202020204" pitchFamily="34"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suy ra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mj-lt"/>
                    <a:ea typeface="Calibri" panose="020F0502020204030204" pitchFamily="34" charset="0"/>
                    <a:cs typeface="Arial" panose="020B0604020202020204" pitchFamily="34" charset="0"/>
                  </a:rPr>
                  <a:t> là hình bình hành.</a:t>
                </a:r>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mj-lt"/>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2400" dirty="0">
                    <a:effectLst/>
                    <a:latin typeface="+mj-lt"/>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mj-lt"/>
                    <a:ea typeface="Calibri" panose="020F0502020204030204" pitchFamily="34" charset="0"/>
                    <a:cs typeface="Arial" panose="020B0604020202020204" pitchFamily="34" charset="0"/>
                  </a:rPr>
                  <a:t> là hình chữ nhật</a:t>
                </a:r>
                <a:endParaRPr lang="en-VN" sz="2400" dirty="0">
                  <a:effectLst/>
                  <a:latin typeface="+mj-lt"/>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CB7B8B0-2F2F-0424-16AE-2D8067D2D10B}"/>
                  </a:ext>
                </a:extLst>
              </p:cNvPr>
              <p:cNvSpPr txBox="1">
                <a:spLocks noRot="1" noChangeAspect="1" noMove="1" noResize="1" noEditPoints="1" noAdjustHandles="1" noChangeArrowheads="1" noChangeShapeType="1" noTextEdit="1"/>
              </p:cNvSpPr>
              <p:nvPr/>
            </p:nvSpPr>
            <p:spPr>
              <a:xfrm>
                <a:off x="386980" y="4257165"/>
                <a:ext cx="9192954" cy="1941365"/>
              </a:xfrm>
              <a:prstGeom prst="rect">
                <a:avLst/>
              </a:prstGeom>
              <a:blipFill>
                <a:blip r:embed="rId3"/>
                <a:stretch>
                  <a:fillRect l="-994" b="-5956"/>
                </a:stretch>
              </a:blipFill>
            </p:spPr>
            <p:txBody>
              <a:bodyPr/>
              <a:lstStyle/>
              <a:p>
                <a:r>
                  <a:rPr lang="vi-VN">
                    <a:noFill/>
                  </a:rPr>
                  <a:t> </a:t>
                </a:r>
              </a:p>
            </p:txBody>
          </p:sp>
        </mc:Fallback>
      </mc:AlternateContent>
    </p:spTree>
    <p:extLst>
      <p:ext uri="{BB962C8B-B14F-4D97-AF65-F5344CB8AC3E}">
        <p14:creationId xmlns:p14="http://schemas.microsoft.com/office/powerpoint/2010/main" val="28619207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trips(downLeft)">
                                      <p:cBhvr>
                                        <p:cTn id="23" dur="500"/>
                                        <p:tgtEl>
                                          <p:spTgt spid="4">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strips(down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strips(downLeft)">
                                      <p:cBhvr>
                                        <p:cTn id="36" dur="500"/>
                                        <p:tgtEl>
                                          <p:spTgt spid="5">
                                            <p:txEl>
                                              <p:pRg st="1" end="1"/>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strips(down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660396-C0B0-5EFF-5F9F-6A794D52BB3F}"/>
                  </a:ext>
                </a:extLst>
              </p:cNvPr>
              <p:cNvSpPr txBox="1"/>
              <p:nvPr/>
            </p:nvSpPr>
            <p:spPr>
              <a:xfrm>
                <a:off x="780222" y="711119"/>
                <a:ext cx="8324022" cy="3277820"/>
              </a:xfrm>
              <a:prstGeom prst="rect">
                <a:avLst/>
              </a:prstGeom>
              <a:noFill/>
            </p:spPr>
            <p:txBody>
              <a:bodyPr wrap="square">
                <a:spAutoFit/>
              </a:bodyPr>
              <a:lstStyle/>
              <a:p>
                <a:pPr algn="just">
                  <a:lnSpc>
                    <a:spcPct val="200000"/>
                  </a:lnSpc>
                  <a:spcBef>
                    <a:spcPts val="300"/>
                  </a:spcBef>
                  <a:spcAft>
                    <a:spcPts val="300"/>
                  </a:spcAft>
                </a:pPr>
                <a:r>
                  <a:rPr lang="vi-VN" sz="2400" dirty="0">
                    <a:solidFill>
                      <a:srgbClr val="FF0000"/>
                    </a:solidFill>
                    <a:effectLst/>
                    <a:latin typeface="+mj-lt"/>
                    <a:ea typeface="Calibri" panose="020F0502020204030204" pitchFamily="34" charset="0"/>
                    <a:cs typeface="Arial" panose="020B0604020202020204" pitchFamily="34" charset="0"/>
                  </a:rPr>
                  <a:t>c) </a:t>
                </a:r>
                <a:r>
                  <a:rPr lang="vi-VN" sz="2400" dirty="0">
                    <a:effectLst/>
                    <a:latin typeface="+mj-lt"/>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mj-lt"/>
                    <a:ea typeface="Calibri" panose="020F0502020204030204" pitchFamily="34" charset="0"/>
                    <a:cs typeface="Arial" panose="020B0604020202020204" pitchFamily="34" charset="0"/>
                  </a:rPr>
                  <a:t> là hình chữ nhật (ý b)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vi-VN" sz="2400" dirty="0">
                    <a:effectLst/>
                    <a:latin typeface="+mj-lt"/>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mj-lt"/>
                    <a:ea typeface="Calibri" panose="020F0502020204030204" pitchFamily="34" charset="0"/>
                    <a:cs typeface="Arial" panose="020B0604020202020204" pitchFamily="34" charset="0"/>
                  </a:rPr>
                  <a:t> //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mj-lt"/>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mj-lt"/>
                    <a:ea typeface="Calibri" panose="020F0502020204030204" pitchFamily="34" charset="0"/>
                    <a:cs typeface="Arial" panose="020B0604020202020204" pitchFamily="34" charset="0"/>
                  </a:rPr>
                  <a:t>mà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mj-lt"/>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mj-lt"/>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(gt</a:t>
                </a:r>
                <a:r>
                  <a:rPr lang="vi-VN" sz="2400">
                    <a:effectLst/>
                    <a:latin typeface="+mj-lt"/>
                    <a:ea typeface="Calibri" panose="020F0502020204030204" pitchFamily="34" charset="0"/>
                    <a:cs typeface="Arial" panose="020B0604020202020204" pitchFamily="34" charset="0"/>
                  </a:rPr>
                  <a:t>) </a:t>
                </a:r>
                <a:r>
                  <a:rPr lang="en-US" sz="2400">
                    <a:latin typeface="+mj-lt"/>
                    <a:ea typeface="Arial" panose="020B0604020202020204" pitchFamily="34" charset="0"/>
                    <a:cs typeface="Arial" panose="020B0604020202020204" pitchFamily="34" charset="0"/>
                  </a:rPr>
                  <a:t>suy ra</a:t>
                </a:r>
                <a:r>
                  <a:rPr lang="vi-VN" sz="2400">
                    <a:effectLst/>
                    <a:latin typeface="+mj-lt"/>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2400" dirty="0">
                  <a:effectLst/>
                  <a:latin typeface="+mj-lt"/>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cũng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mj-lt"/>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đối xứng nhau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a:t>
                </a:r>
                <a:endParaRPr lang="en-VN" sz="2400" dirty="0">
                  <a:effectLst/>
                  <a:latin typeface="+mj-lt"/>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C660396-C0B0-5EFF-5F9F-6A794D52BB3F}"/>
                  </a:ext>
                </a:extLst>
              </p:cNvPr>
              <p:cNvSpPr txBox="1">
                <a:spLocks noRot="1" noChangeAspect="1" noMove="1" noResize="1" noEditPoints="1" noAdjustHandles="1" noChangeArrowheads="1" noChangeShapeType="1" noTextEdit="1"/>
              </p:cNvSpPr>
              <p:nvPr/>
            </p:nvSpPr>
            <p:spPr>
              <a:xfrm>
                <a:off x="780222" y="711119"/>
                <a:ext cx="8324022" cy="3277820"/>
              </a:xfrm>
              <a:prstGeom prst="rect">
                <a:avLst/>
              </a:prstGeom>
              <a:blipFill>
                <a:blip r:embed="rId2"/>
                <a:stretch>
                  <a:fillRect l="-1172" b="-186"/>
                </a:stretch>
              </a:blipFill>
            </p:spPr>
            <p:txBody>
              <a:bodyPr/>
              <a:lstStyle/>
              <a:p>
                <a:r>
                  <a:rPr lang="vi-VN">
                    <a:noFill/>
                  </a:rPr>
                  <a:t> </a:t>
                </a:r>
              </a:p>
            </p:txBody>
          </p:sp>
        </mc:Fallback>
      </mc:AlternateContent>
      <p:sp>
        <p:nvSpPr>
          <p:cNvPr id="4" name="Freeform 13">
            <a:extLst>
              <a:ext uri="{FF2B5EF4-FFF2-40B4-BE49-F238E27FC236}">
                <a16:creationId xmlns:a16="http://schemas.microsoft.com/office/drawing/2014/main" id="{2CD281F6-9F80-75CC-CBD9-BB9D48671FE1}"/>
              </a:ext>
            </a:extLst>
          </p:cNvPr>
          <p:cNvSpPr/>
          <p:nvPr/>
        </p:nvSpPr>
        <p:spPr>
          <a:xfrm>
            <a:off x="9413358" y="4098852"/>
            <a:ext cx="2426970" cy="2667000"/>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2618411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E9799-DA53-6ED5-F639-4EA47BF682F3}"/>
              </a:ext>
            </a:extLst>
          </p:cNvPr>
          <p:cNvSpPr txBox="1"/>
          <p:nvPr/>
        </p:nvSpPr>
        <p:spPr>
          <a:xfrm>
            <a:off x="3485672" y="179356"/>
            <a:ext cx="2403800" cy="461665"/>
          </a:xfrm>
          <a:prstGeom prst="rect">
            <a:avLst/>
          </a:prstGeom>
          <a:solidFill>
            <a:schemeClr val="bg1"/>
          </a:solidFill>
        </p:spPr>
        <p:txBody>
          <a:bodyPr wrap="none" rtlCol="0">
            <a:spAutoFit/>
          </a:bodyPr>
          <a:lstStyle/>
          <a:p>
            <a:r>
              <a:rPr lang="en-VN" sz="2400" b="1" dirty="0">
                <a:solidFill>
                  <a:schemeClr val="accent2"/>
                </a:solidFill>
                <a:latin typeface="Times New Roman" panose="02020603050405020304" pitchFamily="18" charset="0"/>
                <a:cs typeface="Times New Roman" panose="02020603050405020304" pitchFamily="18" charset="0"/>
              </a:rPr>
              <a:t>5.4 (SGK – tr.86)</a:t>
            </a:r>
          </a:p>
        </p:txBody>
      </p:sp>
      <p:pic>
        <p:nvPicPr>
          <p:cNvPr id="3" name="Picture 2" descr="A square with black lines and a black line&#10;&#10;Description automatically generated">
            <a:extLst>
              <a:ext uri="{FF2B5EF4-FFF2-40B4-BE49-F238E27FC236}">
                <a16:creationId xmlns:a16="http://schemas.microsoft.com/office/drawing/2014/main" id="{30D0038F-4F33-5453-DE5F-27723FB5CC41}"/>
              </a:ext>
            </a:extLst>
          </p:cNvPr>
          <p:cNvPicPr>
            <a:picLocks noChangeAspect="1"/>
          </p:cNvPicPr>
          <p:nvPr/>
        </p:nvPicPr>
        <p:blipFill>
          <a:blip r:embed="rId2"/>
          <a:stretch>
            <a:fillRect/>
          </a:stretch>
        </p:blipFill>
        <p:spPr>
          <a:xfrm>
            <a:off x="4758136" y="3429000"/>
            <a:ext cx="2675728" cy="2982843"/>
          </a:xfrm>
          <a:prstGeom prst="rect">
            <a:avLst/>
          </a:prstGeom>
        </p:spPr>
      </p:pic>
      <p:sp>
        <p:nvSpPr>
          <p:cNvPr id="4" name="TextBox 3">
            <a:extLst>
              <a:ext uri="{FF2B5EF4-FFF2-40B4-BE49-F238E27FC236}">
                <a16:creationId xmlns:a16="http://schemas.microsoft.com/office/drawing/2014/main" id="{B2BCE40B-00F7-890C-6132-8E4AB550237E}"/>
              </a:ext>
            </a:extLst>
          </p:cNvPr>
          <p:cNvSpPr txBox="1"/>
          <p:nvPr/>
        </p:nvSpPr>
        <p:spPr>
          <a:xfrm>
            <a:off x="298174" y="977621"/>
            <a:ext cx="11595652" cy="2239844"/>
          </a:xfrm>
          <a:prstGeom prst="rect">
            <a:avLst/>
          </a:prstGeom>
          <a:noFill/>
        </p:spPr>
        <p:txBody>
          <a:bodyPr wrap="square" rtlCol="0">
            <a:spAutoFit/>
          </a:bodyPr>
          <a:lstStyle/>
          <a:p>
            <a:pPr>
              <a:lnSpc>
                <a:spcPct val="150000"/>
              </a:lnSpc>
            </a:pPr>
            <a:r>
              <a:rPr lang="en-VN" sz="2400" dirty="0">
                <a:latin typeface="Times New Roman" panose="02020603050405020304" pitchFamily="18" charset="0"/>
                <a:cs typeface="Times New Roman" panose="02020603050405020304" pitchFamily="18" charset="0"/>
              </a:rPr>
              <a:t>Cho hình vuông ABCD có E là giao điểm của hai đường chéo.</a:t>
            </a:r>
          </a:p>
          <a:p>
            <a:pPr>
              <a:lnSpc>
                <a:spcPct val="150000"/>
              </a:lnSpc>
            </a:pPr>
            <a:r>
              <a:rPr lang="en-VN" sz="2400" dirty="0">
                <a:latin typeface="Times New Roman" panose="02020603050405020304" pitchFamily="18" charset="0"/>
                <a:cs typeface="Times New Roman" panose="02020603050405020304" pitchFamily="18" charset="0"/>
              </a:rPr>
              <a:t>a) Chứng minh rằng có một đường tròn đi qua bốn điểm A, B, C và D. Xác định tâm đối xứng và chỉ ra hai trục đối xứng của đường tròn đó.</a:t>
            </a:r>
          </a:p>
          <a:p>
            <a:pPr>
              <a:lnSpc>
                <a:spcPct val="150000"/>
              </a:lnSpc>
            </a:pPr>
            <a:r>
              <a:rPr lang="en-VN" sz="2400" dirty="0">
                <a:latin typeface="Times New Roman" panose="02020603050405020304" pitchFamily="18" charset="0"/>
                <a:cs typeface="Times New Roman" panose="02020603050405020304" pitchFamily="18" charset="0"/>
              </a:rPr>
              <a:t>b) Tính bán kính của đường tròn ở câu a, biết rằng hình vuông có cạnh bằng 3 cm.</a:t>
            </a:r>
          </a:p>
        </p:txBody>
      </p:sp>
    </p:spTree>
    <p:extLst>
      <p:ext uri="{BB962C8B-B14F-4D97-AF65-F5344CB8AC3E}">
        <p14:creationId xmlns:p14="http://schemas.microsoft.com/office/powerpoint/2010/main" val="29942872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B6F19-076C-29D1-9F80-03F2D5470B64}"/>
              </a:ext>
            </a:extLst>
          </p:cNvPr>
          <p:cNvSpPr txBox="1"/>
          <p:nvPr/>
        </p:nvSpPr>
        <p:spPr>
          <a:xfrm>
            <a:off x="5261111" y="139808"/>
            <a:ext cx="1669774" cy="461665"/>
          </a:xfrm>
          <a:prstGeom prst="rect">
            <a:avLst/>
          </a:prstGeom>
          <a:noFill/>
        </p:spPr>
        <p:txBody>
          <a:bodyPr wrap="square" rtlCol="0">
            <a:spAutoFit/>
          </a:bodyPr>
          <a:lstStyle/>
          <a:p>
            <a:pPr algn="ctr"/>
            <a:r>
              <a:rPr lang="en-VN" sz="2400" b="1" dirty="0">
                <a:solidFill>
                  <a:srgbClr val="FF0000"/>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1D8B9-E394-7391-EA13-048DEEE66019}"/>
                  </a:ext>
                </a:extLst>
              </p:cNvPr>
              <p:cNvSpPr txBox="1"/>
              <p:nvPr/>
            </p:nvSpPr>
            <p:spPr>
              <a:xfrm>
                <a:off x="771109" y="662201"/>
                <a:ext cx="10649779" cy="6022611"/>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mj-lt"/>
                    <a:ea typeface="Calibri" panose="020F0502020204030204" pitchFamily="34" charset="0"/>
                    <a:cs typeface="Arial" panose="020B0604020202020204" pitchFamily="34" charset="0"/>
                  </a:rPr>
                  <a:t>a) </a:t>
                </a:r>
                <a:r>
                  <a:rPr lang="vi-VN" sz="2400" dirty="0">
                    <a:effectLst/>
                    <a:latin typeface="+mj-lt"/>
                    <a:ea typeface="Calibri" panose="020F050202020403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mj-lt"/>
                    <a:ea typeface="Calibri" panose="020F0502020204030204" pitchFamily="34" charset="0"/>
                    <a:cs typeface="Arial" panose="020B0604020202020204" pitchFamily="34" charset="0"/>
                  </a:rPr>
                  <a:t> là hình vuông nên:</a:t>
                </a:r>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mj-lt"/>
                    <a:ea typeface="Calibri" panose="020F0502020204030204" pitchFamily="34" charset="0"/>
                    <a:cs typeface="Arial" panose="020B0604020202020204" pitchFamily="34" charset="0"/>
                  </a:rPr>
                  <a:t> (hai đường chéo bằng nhau)</a:t>
                </a:r>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ED</m:t>
                    </m:r>
                  </m:oMath>
                </a14:m>
                <a:r>
                  <a:rPr lang="vi-VN" sz="2400" dirty="0">
                    <a:effectLst/>
                    <a:latin typeface="+mj-lt"/>
                    <a:ea typeface="Calibri" panose="020F0502020204030204" pitchFamily="34" charset="0"/>
                    <a:cs typeface="Arial" panose="020B0604020202020204" pitchFamily="34" charset="0"/>
                  </a:rPr>
                  <a:t> (nửa đường chéo)</a:t>
                </a:r>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mj-lt"/>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mj-lt"/>
                    <a:ea typeface="Calibri" panose="020F0502020204030204" pitchFamily="34" charset="0"/>
                    <a:cs typeface="Arial" panose="020B0604020202020204" pitchFamily="34" charset="0"/>
                  </a:rPr>
                  <a:t>Hai đường chéo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mj-lt"/>
                    <a:ea typeface="Calibri" panose="020F0502020204030204" pitchFamily="34" charset="0"/>
                    <a:cs typeface="Arial" panose="020B0604020202020204" pitchFamily="34" charset="0"/>
                  </a:rPr>
                  <a:t> đi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400" dirty="0">
                    <a:effectLst/>
                    <a:latin typeface="+mj-lt"/>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mj-lt"/>
                    <a:ea typeface="Calibri" panose="020F0502020204030204" pitchFamily="34"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solidFill>
                      <a:srgbClr val="FF0000"/>
                    </a:solidFill>
                    <a:effectLst/>
                    <a:latin typeface="+mj-lt"/>
                    <a:ea typeface="Calibri" panose="020F0502020204030204" pitchFamily="34" charset="0"/>
                    <a:cs typeface="Arial" panose="020B0604020202020204" pitchFamily="34" charset="0"/>
                  </a:rPr>
                  <a:t>b) </a:t>
                </a:r>
                <a14:m>
                  <m:oMath xmlns:m="http://schemas.openxmlformats.org/officeDocument/2006/math">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mj-lt"/>
                    <a:ea typeface="Calibri" panose="020F0502020204030204" pitchFamily="34" charset="0"/>
                    <a:cs typeface="Arial" panose="020B0604020202020204" pitchFamily="34" charset="0"/>
                  </a:rPr>
                  <a:t> là tam giác vuông cân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oMath>
                </a14:m>
                <a:r>
                  <a:rPr lang="vi-VN" sz="2400" dirty="0">
                    <a:effectLst/>
                    <a:latin typeface="+mj-lt"/>
                    <a:ea typeface="Calibri" panose="020F0502020204030204" pitchFamily="34" charset="0"/>
                    <a:cs typeface="Arial" panose="020B0604020202020204" pitchFamily="34" charset="0"/>
                  </a:rPr>
                  <a:t> cm</a:t>
                </a:r>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mj-lt"/>
                    <a:ea typeface="Calibri" panose="020F0502020204030204" pitchFamily="34" charset="0"/>
                    <a:cs typeface="Arial" panose="020B0604020202020204" pitchFamily="34" charset="0"/>
                  </a:rPr>
                  <a:t>b</a:t>
                </a:r>
                <a:r>
                  <a:rPr lang="vi-VN" sz="2400">
                    <a:effectLst/>
                    <a:latin typeface="+mj-lt"/>
                    <a:ea typeface="Calibri" panose="020F0502020204030204" pitchFamily="34" charset="0"/>
                    <a:cs typeface="Arial" panose="020B0604020202020204" pitchFamily="34" charset="0"/>
                  </a:rPr>
                  <a:t>án </a:t>
                </a:r>
                <a:r>
                  <a:rPr lang="vi-VN" sz="2400" dirty="0">
                    <a:effectLst/>
                    <a:latin typeface="+mj-lt"/>
                    <a:ea typeface="Calibri" panose="020F0502020204030204" pitchFamily="34" charset="0"/>
                    <a:cs typeface="Arial" panose="020B0604020202020204" pitchFamily="34" charset="0"/>
                  </a:rPr>
                  <a:t>kính của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r>
                  <a:rPr lang="vi-VN" sz="2400" dirty="0">
                    <a:effectLst/>
                    <a:latin typeface="+mj-lt"/>
                    <a:ea typeface="Calibri" panose="020F0502020204030204" pitchFamily="34" charset="0"/>
                    <a:cs typeface="Arial" panose="020B0604020202020204" pitchFamily="34" charset="0"/>
                  </a:rPr>
                  <a:t> là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dirty="0">
                    <a:effectLst/>
                    <a:latin typeface="+mj-lt"/>
                    <a:ea typeface="Calibri" panose="020F0502020204030204" pitchFamily="34" charset="0"/>
                    <a:cs typeface="Arial" panose="020B0604020202020204" pitchFamily="34" charset="0"/>
                  </a:rPr>
                  <a:t> (cm)</a:t>
                </a:r>
                <a:endParaRPr lang="en-VN" sz="1800" dirty="0">
                  <a:effectLst/>
                  <a:latin typeface="+mj-lt"/>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891D8B9-E394-7391-EA13-048DEEE66019}"/>
                  </a:ext>
                </a:extLst>
              </p:cNvPr>
              <p:cNvSpPr txBox="1">
                <a:spLocks noRot="1" noChangeAspect="1" noMove="1" noResize="1" noEditPoints="1" noAdjustHandles="1" noChangeArrowheads="1" noChangeShapeType="1" noTextEdit="1"/>
              </p:cNvSpPr>
              <p:nvPr/>
            </p:nvSpPr>
            <p:spPr>
              <a:xfrm>
                <a:off x="771109" y="662201"/>
                <a:ext cx="10649779" cy="6022611"/>
              </a:xfrm>
              <a:prstGeom prst="rect">
                <a:avLst/>
              </a:prstGeom>
              <a:blipFill>
                <a:blip r:embed="rId2"/>
                <a:stretch>
                  <a:fillRect l="-858"/>
                </a:stretch>
              </a:blipFill>
            </p:spPr>
            <p:txBody>
              <a:bodyPr/>
              <a:lstStyle/>
              <a:p>
                <a:r>
                  <a:rPr lang="vi-VN">
                    <a:noFill/>
                  </a:rPr>
                  <a:t> </a:t>
                </a:r>
              </a:p>
            </p:txBody>
          </p:sp>
        </mc:Fallback>
      </mc:AlternateContent>
    </p:spTree>
    <p:extLst>
      <p:ext uri="{BB962C8B-B14F-4D97-AF65-F5344CB8AC3E}">
        <p14:creationId xmlns:p14="http://schemas.microsoft.com/office/powerpoint/2010/main" val="7535597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strips(downLeft)">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strips(downLeft)">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strips(downLeft)">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F3EA528F-BA8E-FB4B-C349-16FC4FA3773E}"/>
              </a:ext>
            </a:extLst>
          </p:cNvPr>
          <p:cNvSpPr/>
          <p:nvPr/>
        </p:nvSpPr>
        <p:spPr>
          <a:xfrm>
            <a:off x="2236208" y="326315"/>
            <a:ext cx="7719584" cy="954155"/>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0432FF"/>
                </a:solidFill>
                <a:latin typeface="Times New Roman" panose="02020603050405020304" pitchFamily="18" charset="0"/>
                <a:cs typeface="Times New Roman" panose="02020603050405020304" pitchFamily="18" charset="0"/>
              </a:rPr>
              <a:t>HƯỚNG DẪN VỀ NHÀ</a:t>
            </a:r>
            <a:endParaRPr lang="en-VN" sz="4800" b="1" dirty="0">
              <a:solidFill>
                <a:srgbClr val="0432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E543197-4CBE-FEEC-EAF6-7B317CC8D14D}"/>
              </a:ext>
            </a:extLst>
          </p:cNvPr>
          <p:cNvSpPr/>
          <p:nvPr/>
        </p:nvSpPr>
        <p:spPr>
          <a:xfrm>
            <a:off x="1166193" y="1858616"/>
            <a:ext cx="10203214" cy="45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8F538172-CAEE-E0F6-8409-E1DD46559A42}"/>
              </a:ext>
            </a:extLst>
          </p:cNvPr>
          <p:cNvSpPr txBox="1"/>
          <p:nvPr/>
        </p:nvSpPr>
        <p:spPr>
          <a:xfrm>
            <a:off x="1436205" y="2394554"/>
            <a:ext cx="9589602" cy="3050835"/>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457200" indent="-457200">
              <a:lnSpc>
                <a:spcPct val="200000"/>
              </a:lnSpc>
              <a:spcBef>
                <a:spcPts val="300"/>
              </a:spcBef>
              <a:spcAft>
                <a:spcPts val="300"/>
              </a:spcAft>
              <a:buFont typeface="Arial" panose="020B0604020202020204" pitchFamily="34" charset="0"/>
              <a:buChar char="•"/>
            </a:pP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SBT.</a:t>
            </a:r>
            <a:endParaRPr lang="en-VN"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lnSpc>
                <a:spcPct val="200000"/>
              </a:lnSpc>
              <a:spcBef>
                <a:spcPts val="300"/>
              </a:spcBef>
              <a:spcAft>
                <a:spcPts val="300"/>
              </a:spcAft>
              <a:buFont typeface="Arial" panose="020B0604020202020204" pitchFamily="34" charset="0"/>
              <a:buChar char="•"/>
            </a:pP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32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Cung và dây của một đường tròn</a:t>
            </a:r>
            <a:r>
              <a:rPr lang="pt-BR" sz="32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3200" i="1"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827931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FFD5E6-B020-A3E8-8E6B-365C1B0DCCE2}"/>
              </a:ext>
            </a:extLst>
          </p:cNvPr>
          <p:cNvSpPr txBox="1"/>
          <p:nvPr/>
        </p:nvSpPr>
        <p:spPr>
          <a:xfrm>
            <a:off x="0" y="1075921"/>
            <a:ext cx="12330235" cy="3682483"/>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Times New Roman" panose="02020603050405020304" pitchFamily="18" charset="0"/>
                <a:cs typeface="Times New Roman" panose="02020603050405020304" pitchFamily="18" charset="0"/>
              </a:rPr>
              <a:t>BÀI HỌC KẾT THÚC,</a:t>
            </a:r>
          </a:p>
          <a:p>
            <a:pPr algn="ctr">
              <a:lnSpc>
                <a:spcPct val="150000"/>
              </a:lnSpc>
            </a:pPr>
            <a:r>
              <a:rPr lang="en-US" sz="5400" b="1" dirty="0">
                <a:solidFill>
                  <a:schemeClr val="accent6">
                    <a:lumMod val="75000"/>
                  </a:schemeClr>
                </a:solidFill>
                <a:latin typeface="Times New Roman" panose="02020603050405020304" pitchFamily="18" charset="0"/>
                <a:cs typeface="Times New Roman" panose="02020603050405020304" pitchFamily="18" charset="0"/>
              </a:rPr>
              <a:t>CẢM ƠN </a:t>
            </a:r>
            <a:r>
              <a:rPr lang="en-US" sz="5400" b="1">
                <a:solidFill>
                  <a:schemeClr val="accent6">
                    <a:lumMod val="75000"/>
                  </a:schemeClr>
                </a:solidFill>
                <a:latin typeface="Times New Roman" panose="02020603050405020304" pitchFamily="18" charset="0"/>
                <a:cs typeface="Times New Roman" panose="02020603050405020304" pitchFamily="18" charset="0"/>
              </a:rPr>
              <a:t>CÁC THẦY, CÔ VÀ CÁC EM</a:t>
            </a:r>
          </a:p>
          <a:p>
            <a:pPr algn="ctr">
              <a:lnSpc>
                <a:spcPct val="150000"/>
              </a:lnSpc>
            </a:pPr>
            <a:r>
              <a:rPr lang="en-US" sz="5400" b="1">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a:solidFill>
                  <a:schemeClr val="accent6">
                    <a:lumMod val="75000"/>
                  </a:schemeClr>
                </a:solidFill>
                <a:latin typeface="Times New Roman" panose="02020603050405020304" pitchFamily="18" charset="0"/>
                <a:cs typeface="Times New Roman" panose="02020603050405020304" pitchFamily="18" charset="0"/>
              </a:rPr>
              <a:t>ĐÃ LẮNG NGHE</a:t>
            </a:r>
            <a:endParaRPr lang="en-VN" sz="5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0327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B3B4161-77F4-1E81-BA33-FEDA0A7F91BE}"/>
              </a:ext>
            </a:extLst>
          </p:cNvPr>
          <p:cNvSpPr/>
          <p:nvPr/>
        </p:nvSpPr>
        <p:spPr>
          <a:xfrm>
            <a:off x="1248129" y="996818"/>
            <a:ext cx="9852262" cy="48643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ounded Rectangle 2">
            <a:extLst>
              <a:ext uri="{FF2B5EF4-FFF2-40B4-BE49-F238E27FC236}">
                <a16:creationId xmlns:a16="http://schemas.microsoft.com/office/drawing/2014/main" id="{678900CF-4F78-B006-F6DB-E9992BC612F6}"/>
              </a:ext>
            </a:extLst>
          </p:cNvPr>
          <p:cNvSpPr/>
          <p:nvPr/>
        </p:nvSpPr>
        <p:spPr>
          <a:xfrm>
            <a:off x="828128" y="614277"/>
            <a:ext cx="10525541" cy="56294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E504E15-540B-89F9-ABB1-494AE60B14F3}"/>
              </a:ext>
            </a:extLst>
          </p:cNvPr>
          <p:cNvSpPr txBox="1"/>
          <p:nvPr/>
        </p:nvSpPr>
        <p:spPr>
          <a:xfrm>
            <a:off x="1469215" y="1792186"/>
            <a:ext cx="9222974" cy="923330"/>
          </a:xfrm>
          <a:prstGeom prst="rect">
            <a:avLst/>
          </a:prstGeom>
          <a:noFill/>
        </p:spPr>
        <p:txBody>
          <a:bodyPr wrap="none" rtlCol="0">
            <a:spAutoFit/>
          </a:bodyPr>
          <a:lstStyle/>
          <a:p>
            <a:r>
              <a:rPr lang="en-VN" sz="5400" b="1">
                <a:solidFill>
                  <a:schemeClr val="accent6">
                    <a:lumMod val="75000"/>
                  </a:schemeClr>
                </a:solidFill>
                <a:latin typeface="Times New Roman" panose="02020603050405020304" pitchFamily="18" charset="0"/>
                <a:cs typeface="Times New Roman" panose="02020603050405020304" pitchFamily="18" charset="0"/>
              </a:rPr>
              <a:t>CHƯƠNG V. ĐƯỜNG TRÒN</a:t>
            </a:r>
            <a:endParaRPr lang="en-VN" sz="5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7D788CB-6389-E4E9-3CA8-05F34A1E620E}"/>
              </a:ext>
            </a:extLst>
          </p:cNvPr>
          <p:cNvSpPr txBox="1"/>
          <p:nvPr/>
        </p:nvSpPr>
        <p:spPr>
          <a:xfrm>
            <a:off x="1499191" y="2715516"/>
            <a:ext cx="9444680" cy="2431307"/>
          </a:xfrm>
          <a:prstGeom prst="rect">
            <a:avLst/>
          </a:prstGeom>
          <a:noFill/>
        </p:spPr>
        <p:txBody>
          <a:bodyPr wrap="square" rtlCol="0">
            <a:spAutoFit/>
          </a:bodyPr>
          <a:lstStyle/>
          <a:p>
            <a:pPr algn="ctr">
              <a:lnSpc>
                <a:spcPct val="150000"/>
              </a:lnSpc>
            </a:pPr>
            <a:r>
              <a:rPr lang="en-US" sz="5400" b="1">
                <a:solidFill>
                  <a:schemeClr val="accent6">
                    <a:lumMod val="75000"/>
                  </a:schemeClr>
                </a:solidFill>
                <a:latin typeface="Times New Roman" panose="02020603050405020304" pitchFamily="18" charset="0"/>
                <a:cs typeface="Times New Roman" panose="02020603050405020304" pitchFamily="18" charset="0"/>
              </a:rPr>
              <a:t>TIẾT 14 -BÀI </a:t>
            </a:r>
            <a:r>
              <a:rPr lang="en-US" sz="5400" b="1" dirty="0">
                <a:solidFill>
                  <a:schemeClr val="accent6">
                    <a:lumMod val="75000"/>
                  </a:schemeClr>
                </a:solidFill>
                <a:latin typeface="Times New Roman" panose="02020603050405020304" pitchFamily="18" charset="0"/>
                <a:cs typeface="Times New Roman" panose="02020603050405020304" pitchFamily="18" charset="0"/>
              </a:rPr>
              <a:t>13: </a:t>
            </a:r>
          </a:p>
          <a:p>
            <a:pPr algn="ctr">
              <a:lnSpc>
                <a:spcPct val="150000"/>
              </a:lnSpc>
            </a:pPr>
            <a:r>
              <a:rPr lang="en-US" sz="5400" b="1" dirty="0">
                <a:solidFill>
                  <a:schemeClr val="accent6">
                    <a:lumMod val="75000"/>
                  </a:schemeClr>
                </a:solidFill>
                <a:latin typeface="Times New Roman" panose="02020603050405020304" pitchFamily="18" charset="0"/>
                <a:cs typeface="Times New Roman" panose="02020603050405020304" pitchFamily="18" charset="0"/>
              </a:rPr>
              <a:t>MỞ ĐẦU VỀ ĐƯỜNG TRÒN</a:t>
            </a:r>
            <a:endParaRPr lang="en-VN" sz="5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860017"/>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8CD11C08-7B09-D565-9790-CED18019DA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86812" y="1031491"/>
            <a:ext cx="2069518" cy="2069518"/>
          </a:xfrm>
          <a:prstGeom prst="rect">
            <a:avLst/>
          </a:prstGeom>
        </p:spPr>
      </p:pic>
      <p:sp>
        <p:nvSpPr>
          <p:cNvPr id="3" name="TextBox 2">
            <a:extLst>
              <a:ext uri="{FF2B5EF4-FFF2-40B4-BE49-F238E27FC236}">
                <a16:creationId xmlns:a16="http://schemas.microsoft.com/office/drawing/2014/main" id="{413B1D8C-8BC7-FEEB-A164-E6FF6A9646FE}"/>
              </a:ext>
            </a:extLst>
          </p:cNvPr>
          <p:cNvSpPr txBox="1"/>
          <p:nvPr/>
        </p:nvSpPr>
        <p:spPr>
          <a:xfrm>
            <a:off x="2295119" y="3756991"/>
            <a:ext cx="7919412" cy="830997"/>
          </a:xfrm>
          <a:prstGeom prst="rect">
            <a:avLst/>
          </a:prstGeom>
          <a:noFill/>
        </p:spPr>
        <p:txBody>
          <a:bodyPr wrap="none" rtlCol="0">
            <a:spAutoFit/>
          </a:bodyPr>
          <a:lstStyle/>
          <a:p>
            <a:r>
              <a:rPr lang="en-VN" sz="4800" b="1" dirty="0">
                <a:solidFill>
                  <a:srgbClr val="0432FF"/>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79658658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4708E-C221-1C35-3AB5-BE7E0C19B237}"/>
              </a:ext>
            </a:extLst>
          </p:cNvPr>
          <p:cNvSpPr txBox="1"/>
          <p:nvPr/>
        </p:nvSpPr>
        <p:spPr>
          <a:xfrm>
            <a:off x="1887992" y="37451"/>
            <a:ext cx="8224630"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mj-lt"/>
                <a:ea typeface="Arial" panose="020B0604020202020204" pitchFamily="34" charset="0"/>
                <a:cs typeface="Arial" panose="020B0604020202020204" pitchFamily="34" charset="0"/>
              </a:rPr>
              <a:t>2. Tính đối xứng của đường tròn</a:t>
            </a:r>
            <a:endParaRPr lang="en-VN" sz="3600" dirty="0">
              <a:solidFill>
                <a:srgbClr val="00B050"/>
              </a:solidFill>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2F4ADC-3C87-0AE7-F609-F7969B76EE7F}"/>
              </a:ext>
            </a:extLst>
          </p:cNvPr>
          <p:cNvSpPr txBox="1"/>
          <p:nvPr/>
        </p:nvSpPr>
        <p:spPr>
          <a:xfrm>
            <a:off x="599662" y="791008"/>
            <a:ext cx="3231873" cy="584775"/>
          </a:xfrm>
          <a:prstGeom prst="rect">
            <a:avLst/>
          </a:prstGeom>
          <a:noFill/>
        </p:spPr>
        <p:txBody>
          <a:bodyPr wrap="square">
            <a:spAutoFit/>
          </a:bodyPr>
          <a:lstStyle/>
          <a:p>
            <a:pPr algn="just">
              <a:spcBef>
                <a:spcPts val="300"/>
              </a:spcBef>
              <a:spcAft>
                <a:spcPts val="300"/>
              </a:spcAft>
            </a:pPr>
            <a:r>
              <a:rPr lang="vi-VN" sz="3200" b="1" dirty="0">
                <a:effectLst/>
                <a:latin typeface="+mj-lt"/>
                <a:ea typeface="Arial" panose="020B0604020202020204" pitchFamily="34" charset="0"/>
                <a:cs typeface="Arial" panose="020B0604020202020204" pitchFamily="34" charset="0"/>
              </a:rPr>
              <a:t>* Đối xứng tâm</a:t>
            </a:r>
            <a:endParaRPr lang="en-VN" sz="3200" dirty="0">
              <a:effectLst/>
              <a:latin typeface="+mj-lt"/>
              <a:ea typeface="Arial" panose="020B0604020202020204" pitchFamily="34" charset="0"/>
              <a:cs typeface="Arial" panose="020B0604020202020204" pitchFamily="34" charset="0"/>
            </a:endParaRPr>
          </a:p>
        </p:txBody>
      </p:sp>
      <p:pic>
        <p:nvPicPr>
          <p:cNvPr id="6" name="Picture 5" descr="A long line with a red dot&#10;&#10;Description automatically generated">
            <a:extLst>
              <a:ext uri="{FF2B5EF4-FFF2-40B4-BE49-F238E27FC236}">
                <a16:creationId xmlns:a16="http://schemas.microsoft.com/office/drawing/2014/main" id="{88A41AD4-4F3B-B65D-81F4-3DF1A7851B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642856" y="1529993"/>
            <a:ext cx="4549144" cy="1484658"/>
          </a:xfrm>
          <a:prstGeom prst="rect">
            <a:avLst/>
          </a:prstGeom>
        </p:spPr>
      </p:pic>
      <p:pic>
        <p:nvPicPr>
          <p:cNvPr id="7" name="Picture 6" descr="A drawing of a rectangular object with a cross&#10;&#10;Description automatically generated">
            <a:extLst>
              <a:ext uri="{FF2B5EF4-FFF2-40B4-BE49-F238E27FC236}">
                <a16:creationId xmlns:a16="http://schemas.microsoft.com/office/drawing/2014/main" id="{5CEE95AD-2113-939D-7433-3137D8A708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989323" y="4121778"/>
            <a:ext cx="4079494" cy="1851048"/>
          </a:xfrm>
          <a:prstGeom prst="rect">
            <a:avLst/>
          </a:prstGeom>
        </p:spPr>
      </p:pic>
      <p:sp>
        <p:nvSpPr>
          <p:cNvPr id="9" name="TextBox 8">
            <a:extLst>
              <a:ext uri="{FF2B5EF4-FFF2-40B4-BE49-F238E27FC236}">
                <a16:creationId xmlns:a16="http://schemas.microsoft.com/office/drawing/2014/main" id="{36BD947C-B88C-3828-6BCE-DBC2E6E41A00}"/>
              </a:ext>
            </a:extLst>
          </p:cNvPr>
          <p:cNvSpPr txBox="1"/>
          <p:nvPr/>
        </p:nvSpPr>
        <p:spPr>
          <a:xfrm>
            <a:off x="267823" y="1625497"/>
            <a:ext cx="6927411" cy="1077218"/>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M </a:t>
            </a:r>
            <a:r>
              <a:rPr lang="vi-VN" sz="3200">
                <a:latin typeface="Times New Roman" panose="02020603050405020304" pitchFamily="18" charset="0"/>
                <a:cs typeface="Times New Roman" panose="02020603050405020304" pitchFamily="18" charset="0"/>
              </a:rPr>
              <a:t> đối xứng </a:t>
            </a:r>
            <a:r>
              <a:rPr lang="en-US" sz="3200">
                <a:latin typeface="Times New Roman" panose="02020603050405020304" pitchFamily="18" charset="0"/>
                <a:cs typeface="Times New Roman" panose="02020603050405020304" pitchFamily="18" charset="0"/>
              </a:rPr>
              <a:t> với M’ qua I nếu </a:t>
            </a:r>
            <a:r>
              <a:rPr lang="vi-VN" sz="3200">
                <a:latin typeface="Times New Roman" panose="02020603050405020304" pitchFamily="18" charset="0"/>
                <a:cs typeface="Times New Roman" panose="02020603050405020304" pitchFamily="18" charset="0"/>
              </a:rPr>
              <a:t>I là trung điểm của MM’</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FC1D-0C68-581C-3F6D-8C9AB13BEB63}"/>
                  </a:ext>
                </a:extLst>
              </p:cNvPr>
              <p:cNvSpPr txBox="1"/>
              <p:nvPr/>
            </p:nvSpPr>
            <p:spPr>
              <a:xfrm>
                <a:off x="267270" y="4029647"/>
                <a:ext cx="7560885" cy="2597314"/>
              </a:xfrm>
              <a:prstGeom prst="rect">
                <a:avLst/>
              </a:prstGeom>
              <a:noFill/>
            </p:spPr>
            <p:txBody>
              <a:bodyPr wrap="square">
                <a:spAutoFit/>
              </a:bodyPr>
              <a:lstStyle/>
              <a:p>
                <a:r>
                  <a:rPr lang="vi-VN" sz="3200">
                    <a:latin typeface="+mj-lt"/>
                  </a:rPr>
                  <a:t>Hình bình hành </a:t>
                </a:r>
                <a14:m>
                  <m:oMath xmlns:m="http://schemas.openxmlformats.org/officeDocument/2006/math">
                    <m:r>
                      <a:rPr lang="vi-VN" sz="3200" i="1">
                        <a:latin typeface="Cambria Math" panose="02040503050406030204" pitchFamily="18" charset="0"/>
                      </a:rPr>
                      <m:t>𝐴𝐵𝐶𝐷</m:t>
                    </m:r>
                  </m:oMath>
                </a14:m>
                <a:r>
                  <a:rPr lang="en-US" sz="3200">
                    <a:latin typeface="+mj-lt"/>
                  </a:rPr>
                  <a:t>: </a:t>
                </a:r>
                <a:r>
                  <a:rPr lang="vi-VN" sz="3200">
                    <a:latin typeface="+mj-lt"/>
                  </a:rPr>
                  <a:t>có </a:t>
                </a:r>
                <a14:m>
                  <m:oMath xmlns:m="http://schemas.openxmlformats.org/officeDocument/2006/math">
                    <m:r>
                      <a:rPr lang="vi-VN" sz="3200" i="1">
                        <a:latin typeface="Cambria Math" panose="02040503050406030204" pitchFamily="18" charset="0"/>
                      </a:rPr>
                      <m:t>𝐴𝐶</m:t>
                    </m:r>
                    <m:r>
                      <a:rPr lang="vi-VN" sz="3200" i="1">
                        <a:latin typeface="Cambria Math" panose="02040503050406030204" pitchFamily="18" charset="0"/>
                      </a:rPr>
                      <m:t>∩</m:t>
                    </m:r>
                    <m:r>
                      <a:rPr lang="vi-VN" sz="3200" i="1">
                        <a:latin typeface="Cambria Math" panose="02040503050406030204" pitchFamily="18" charset="0"/>
                      </a:rPr>
                      <m:t>𝐵𝐶</m:t>
                    </m:r>
                    <m:r>
                      <a:rPr lang="vi-VN" sz="3200" i="1">
                        <a:latin typeface="Cambria Math" panose="02040503050406030204" pitchFamily="18" charset="0"/>
                      </a:rPr>
                      <m:t>=</m:t>
                    </m:r>
                    <m:d>
                      <m:dPr>
                        <m:begChr m:val="{"/>
                        <m:endChr m:val="}"/>
                        <m:ctrlPr>
                          <a:rPr lang="vi-VN" sz="3200" i="1">
                            <a:latin typeface="Cambria Math" panose="02040503050406030204" pitchFamily="18" charset="0"/>
                          </a:rPr>
                        </m:ctrlPr>
                      </m:dPr>
                      <m:e>
                        <m:r>
                          <a:rPr lang="vi-VN" sz="3200" i="1">
                            <a:latin typeface="Cambria Math" panose="02040503050406030204" pitchFamily="18" charset="0"/>
                          </a:rPr>
                          <m:t>𝑂</m:t>
                        </m:r>
                      </m:e>
                    </m:d>
                    <m:r>
                      <a:rPr lang="vi-VN" sz="3200" i="1">
                        <a:latin typeface="Cambria Math" panose="02040503050406030204" pitchFamily="18" charset="0"/>
                      </a:rPr>
                      <m:t>  </m:t>
                    </m:r>
                  </m:oMath>
                </a14:m>
                <a:endParaRPr lang="vi-VN" sz="3200">
                  <a:latin typeface="+mj-lt"/>
                </a:endParaRPr>
              </a:p>
              <a:p>
                <a:r>
                  <a:rPr lang="vi-VN" sz="3200">
                    <a:latin typeface="+mj-lt"/>
                  </a:rPr>
                  <a:t>(O là tâm đối xứng) </a:t>
                </a:r>
              </a:p>
              <a:p>
                <a:r>
                  <a:rPr lang="vi-VN" sz="3200">
                    <a:latin typeface="+mj-lt"/>
                  </a:rPr>
                  <a:t>thì </a:t>
                </a:r>
                <a14:m>
                  <m:oMath xmlns:m="http://schemas.openxmlformats.org/officeDocument/2006/math">
                    <m:r>
                      <a:rPr lang="vi-VN" sz="3200" i="1">
                        <a:latin typeface="Cambria Math" panose="02040503050406030204" pitchFamily="18" charset="0"/>
                      </a:rPr>
                      <m:t>𝑂𝐴</m:t>
                    </m:r>
                    <m:r>
                      <a:rPr lang="vi-VN" sz="3200" i="1">
                        <a:latin typeface="Cambria Math" panose="02040503050406030204" pitchFamily="18" charset="0"/>
                      </a:rPr>
                      <m:t>=</m:t>
                    </m:r>
                    <m:r>
                      <a:rPr lang="vi-VN" sz="3200" i="1">
                        <a:latin typeface="Cambria Math" panose="02040503050406030204" pitchFamily="18" charset="0"/>
                      </a:rPr>
                      <m:t>𝑂𝐶</m:t>
                    </m:r>
                  </m:oMath>
                </a14:m>
                <a:r>
                  <a:rPr lang="vi-VN" sz="3200">
                    <a:latin typeface="+mj-lt"/>
                  </a:rPr>
                  <a:t> nên </a:t>
                </a:r>
                <a14:m>
                  <m:oMath xmlns:m="http://schemas.openxmlformats.org/officeDocument/2006/math">
                    <m:r>
                      <a:rPr lang="vi-VN" sz="3200" i="1">
                        <a:latin typeface="Cambria Math" panose="02040503050406030204" pitchFamily="18" charset="0"/>
                      </a:rPr>
                      <m:t>𝐴</m:t>
                    </m:r>
                  </m:oMath>
                </a14:m>
                <a:r>
                  <a:rPr lang="vi-VN" sz="3200">
                    <a:latin typeface="+mj-lt"/>
                  </a:rPr>
                  <a:t> </a:t>
                </a:r>
                <a:r>
                  <a:rPr lang="en-US" sz="3200">
                    <a:latin typeface="Times New Roman" panose="02020603050405020304" pitchFamily="18" charset="0"/>
                    <a:cs typeface="Times New Roman" panose="02020603050405020304" pitchFamily="18" charset="0"/>
                  </a:rPr>
                  <a:t>đối xứng với C qua O</a:t>
                </a:r>
                <a:r>
                  <a:rPr lang="vi-VN" sz="3200">
                    <a:latin typeface="Times New Roman" panose="02020603050405020304" pitchFamily="18" charset="0"/>
                    <a:cs typeface="Times New Roman" panose="02020603050405020304" pitchFamily="18" charset="0"/>
                  </a:rPr>
                  <a:t>;</a:t>
                </a:r>
              </a:p>
              <a:p>
                <a14:m>
                  <m:oMath xmlns:m="http://schemas.openxmlformats.org/officeDocument/2006/math">
                    <m:r>
                      <a:rPr lang="vi-VN" sz="3200" i="1">
                        <a:latin typeface="Cambria Math" panose="02040503050406030204" pitchFamily="18" charset="0"/>
                      </a:rPr>
                      <m:t>     </m:t>
                    </m:r>
                    <m:r>
                      <a:rPr lang="vi-VN" sz="3200" i="1">
                        <a:latin typeface="Cambria Math" panose="02040503050406030204" pitchFamily="18" charset="0"/>
                      </a:rPr>
                      <m:t>𝑂𝐵</m:t>
                    </m:r>
                    <m:r>
                      <a:rPr lang="vi-VN" sz="3200" i="1">
                        <a:latin typeface="Cambria Math" panose="02040503050406030204" pitchFamily="18" charset="0"/>
                      </a:rPr>
                      <m:t>=</m:t>
                    </m:r>
                    <m:r>
                      <a:rPr lang="vi-VN" sz="3200" i="1">
                        <a:latin typeface="Cambria Math" panose="02040503050406030204" pitchFamily="18" charset="0"/>
                      </a:rPr>
                      <m:t>𝑂𝐷</m:t>
                    </m:r>
                  </m:oMath>
                </a14:m>
                <a:r>
                  <a:rPr lang="vi-VN" sz="3200">
                    <a:latin typeface="+mj-lt"/>
                  </a:rPr>
                  <a:t> </a:t>
                </a:r>
                <a14:m>
                  <m:oMath xmlns:m="http://schemas.openxmlformats.org/officeDocument/2006/math">
                    <m:r>
                      <m:rPr>
                        <m:sty m:val="p"/>
                      </m:rPr>
                      <a:rPr lang="vi-VN" sz="3200">
                        <a:latin typeface="Cambria Math" panose="02040503050406030204" pitchFamily="18" charset="0"/>
                      </a:rPr>
                      <m:t>n</m:t>
                    </m:r>
                    <m:r>
                      <a:rPr lang="vi-VN" sz="3200">
                        <a:latin typeface="Cambria Math" panose="02040503050406030204" pitchFamily="18" charset="0"/>
                      </a:rPr>
                      <m:t>ê</m:t>
                    </m:r>
                    <m:r>
                      <m:rPr>
                        <m:sty m:val="p"/>
                      </m:rPr>
                      <a:rPr lang="vi-VN" sz="3200">
                        <a:latin typeface="Cambria Math" panose="02040503050406030204" pitchFamily="18" charset="0"/>
                      </a:rPr>
                      <m:t>n</m:t>
                    </m:r>
                    <m:r>
                      <a:rPr lang="vi-VN" sz="3200">
                        <a:latin typeface="Cambria Math" panose="02040503050406030204" pitchFamily="18" charset="0"/>
                      </a:rPr>
                      <m:t> </m:t>
                    </m:r>
                    <m:r>
                      <a:rPr lang="vi-VN" sz="3200" i="1">
                        <a:latin typeface="Cambria Math" panose="02040503050406030204" pitchFamily="18" charset="0"/>
                      </a:rPr>
                      <m:t>𝐵</m:t>
                    </m:r>
                  </m:oMath>
                </a14:m>
                <a:r>
                  <a:rPr lang="vi-VN" sz="3200">
                    <a:latin typeface="+mj-lt"/>
                  </a:rPr>
                  <a:t> đối xứng </a:t>
                </a:r>
                <a14:m>
                  <m:oMath xmlns:m="http://schemas.openxmlformats.org/officeDocument/2006/math">
                    <m:r>
                      <a:rPr lang="vi-VN" sz="3200" i="1">
                        <a:latin typeface="Cambria Math" panose="02040503050406030204" pitchFamily="18" charset="0"/>
                      </a:rPr>
                      <m:t>𝐷</m:t>
                    </m:r>
                  </m:oMath>
                </a14:m>
                <a:r>
                  <a:rPr lang="vi-VN" sz="3200">
                    <a:latin typeface="+mj-lt"/>
                  </a:rPr>
                  <a:t> qua </a:t>
                </a:r>
                <a:r>
                  <a:rPr lang="en-US" sz="3200">
                    <a:latin typeface="Times New Roman" panose="02020603050405020304" pitchFamily="18" charset="0"/>
                    <a:cs typeface="Times New Roman" panose="02020603050405020304" pitchFamily="18" charset="0"/>
                  </a:rPr>
                  <a:t>O</a:t>
                </a:r>
                <a:r>
                  <a:rPr lang="vi-VN" sz="3200">
                    <a:latin typeface="+mj-lt"/>
                  </a:rPr>
                  <a:t>.</a:t>
                </a:r>
              </a:p>
              <a:p>
                <a:pPr algn="just">
                  <a:lnSpc>
                    <a:spcPct val="150000"/>
                  </a:lnSpc>
                  <a:spcBef>
                    <a:spcPts val="300"/>
                  </a:spcBef>
                  <a:spcAft>
                    <a:spcPts val="300"/>
                  </a:spcAft>
                </a:pPr>
                <a:endParaRPr lang="en-VN" sz="2400" dirty="0">
                  <a:effectLst/>
                  <a:latin typeface="+mj-lt"/>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C18FC1D-0C68-581C-3F6D-8C9AB13BEB63}"/>
                  </a:ext>
                </a:extLst>
              </p:cNvPr>
              <p:cNvSpPr txBox="1">
                <a:spLocks noRot="1" noChangeAspect="1" noMove="1" noResize="1" noEditPoints="1" noAdjustHandles="1" noChangeArrowheads="1" noChangeShapeType="1" noTextEdit="1"/>
              </p:cNvSpPr>
              <p:nvPr/>
            </p:nvSpPr>
            <p:spPr>
              <a:xfrm>
                <a:off x="267270" y="4029647"/>
                <a:ext cx="7560885" cy="2597314"/>
              </a:xfrm>
              <a:prstGeom prst="rect">
                <a:avLst/>
              </a:prstGeom>
              <a:blipFill>
                <a:blip r:embed="rId6"/>
                <a:stretch>
                  <a:fillRect l="-2097" t="-3521"/>
                </a:stretch>
              </a:blipFill>
            </p:spPr>
            <p:txBody>
              <a:bodyPr/>
              <a:lstStyle/>
              <a:p>
                <a:r>
                  <a:rPr lang="vi-VN">
                    <a:noFill/>
                  </a:rPr>
                  <a:t> </a:t>
                </a:r>
              </a:p>
            </p:txBody>
          </p:sp>
        </mc:Fallback>
      </mc:AlternateContent>
    </p:spTree>
    <p:extLst>
      <p:ext uri="{BB962C8B-B14F-4D97-AF65-F5344CB8AC3E}">
        <p14:creationId xmlns:p14="http://schemas.microsoft.com/office/powerpoint/2010/main" val="2591955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90CE5-1B0B-C1C7-15B6-2072A7E52DAE}"/>
              </a:ext>
            </a:extLst>
          </p:cNvPr>
          <p:cNvSpPr txBox="1"/>
          <p:nvPr/>
        </p:nvSpPr>
        <p:spPr>
          <a:xfrm>
            <a:off x="314702" y="100145"/>
            <a:ext cx="3135795"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a:t>
            </a:r>
            <a:r>
              <a:rPr lang="vi-VN" sz="3200" b="1" dirty="0">
                <a:effectLst/>
                <a:latin typeface="+mj-lt"/>
                <a:ea typeface="Arial" panose="020B0604020202020204" pitchFamily="34" charset="0"/>
                <a:cs typeface="Arial" panose="020B0604020202020204" pitchFamily="34" charset="0"/>
              </a:rPr>
              <a:t>Đối xứng trục</a:t>
            </a:r>
            <a:endParaRPr lang="en-VN" sz="3200" dirty="0">
              <a:effectLst/>
              <a:latin typeface="+mj-lt"/>
              <a:ea typeface="Arial" panose="020B0604020202020204" pitchFamily="34" charset="0"/>
              <a:cs typeface="Arial" panose="020B0604020202020204" pitchFamily="34" charset="0"/>
            </a:endParaRPr>
          </a:p>
        </p:txBody>
      </p:sp>
      <p:pic>
        <p:nvPicPr>
          <p:cNvPr id="4" name="Picture 3" descr="A diagram of a graph&#10;&#10;Description automatically generated">
            <a:extLst>
              <a:ext uri="{FF2B5EF4-FFF2-40B4-BE49-F238E27FC236}">
                <a16:creationId xmlns:a16="http://schemas.microsoft.com/office/drawing/2014/main" id="{461377E5-0CA0-2520-DE76-7A0F75C05F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66821" y="601943"/>
            <a:ext cx="4010477" cy="2827058"/>
          </a:xfrm>
          <a:prstGeom prst="rect">
            <a:avLst/>
          </a:prstGeom>
        </p:spPr>
      </p:pic>
      <p:pic>
        <p:nvPicPr>
          <p:cNvPr id="5" name="Picture 4" descr="A triangle with blue letters and a rectangle&#10;&#10;Description automatically generated">
            <a:extLst>
              <a:ext uri="{FF2B5EF4-FFF2-40B4-BE49-F238E27FC236}">
                <a16:creationId xmlns:a16="http://schemas.microsoft.com/office/drawing/2014/main" id="{2ABC5819-48FD-AD15-5E91-B98CA229985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984273" y="3608805"/>
            <a:ext cx="3893025" cy="302893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E664CE-96AF-97AC-1874-BAC0C2BC65F7}"/>
                  </a:ext>
                </a:extLst>
              </p:cNvPr>
              <p:cNvSpPr txBox="1"/>
              <p:nvPr/>
            </p:nvSpPr>
            <p:spPr>
              <a:xfrm>
                <a:off x="136282" y="901487"/>
                <a:ext cx="7190960" cy="1315873"/>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mj-lt"/>
                    <a:ea typeface="Arial" panose="020B0604020202020204" pitchFamily="34" charset="0"/>
                    <a:cs typeface="Arial" panose="020B0604020202020204" pitchFamily="34" charset="0"/>
                  </a:rPr>
                  <a:t>Hai điểm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800" dirty="0">
                    <a:effectLst/>
                    <a:latin typeface="+mj-lt"/>
                    <a:ea typeface="Times New Roman" panose="02020603050405020304" pitchFamily="18" charset="0"/>
                    <a:cs typeface="Arial" panose="020B0604020202020204" pitchFamily="34" charset="0"/>
                  </a:rPr>
                  <a:t> đối xứng nhau qua trục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mj-lt"/>
                    <a:ea typeface="Times New Roman" panose="02020603050405020304" pitchFamily="18" charset="0"/>
                    <a:cs typeface="Arial" panose="020B0604020202020204" pitchFamily="34" charset="0"/>
                  </a:rPr>
                  <a:t> 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mj-lt"/>
                    <a:ea typeface="Times New Roman" panose="02020603050405020304" pitchFamily="18" charset="0"/>
                    <a:cs typeface="Arial" panose="020B0604020202020204" pitchFamily="34" charset="0"/>
                  </a:rPr>
                  <a:t> là đường trung trực của đoạn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800" dirty="0">
                  <a:effectLst/>
                  <a:latin typeface="+mj-lt"/>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BE664CE-96AF-97AC-1874-BAC0C2BC65F7}"/>
                  </a:ext>
                </a:extLst>
              </p:cNvPr>
              <p:cNvSpPr txBox="1">
                <a:spLocks noRot="1" noChangeAspect="1" noMove="1" noResize="1" noEditPoints="1" noAdjustHandles="1" noChangeArrowheads="1" noChangeShapeType="1" noTextEdit="1"/>
              </p:cNvSpPr>
              <p:nvPr/>
            </p:nvSpPr>
            <p:spPr>
              <a:xfrm>
                <a:off x="136282" y="901487"/>
                <a:ext cx="7190960" cy="1315873"/>
              </a:xfrm>
              <a:prstGeom prst="rect">
                <a:avLst/>
              </a:prstGeom>
              <a:blipFill>
                <a:blip r:embed="rId6"/>
                <a:stretch>
                  <a:fillRect l="-1525" r="-1695" b="-115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1AE170-7C10-C777-0DB7-DF933E4A92AE}"/>
                  </a:ext>
                </a:extLst>
              </p:cNvPr>
              <p:cNvSpPr txBox="1"/>
              <p:nvPr/>
            </p:nvSpPr>
            <p:spPr>
              <a:xfrm>
                <a:off x="240273" y="3520284"/>
                <a:ext cx="7520976" cy="2600199"/>
              </a:xfrm>
              <a:prstGeom prst="rect">
                <a:avLst/>
              </a:prstGeom>
              <a:noFill/>
            </p:spPr>
            <p:txBody>
              <a:bodyPr wrap="square">
                <a:spAutoFit/>
              </a:bodyPr>
              <a:lstStyle/>
              <a:p>
                <a:pPr>
                  <a:lnSpc>
                    <a:spcPct val="150000"/>
                  </a:lnSpc>
                </a:pPr>
                <a:r>
                  <a:rPr lang="vi-VN" sz="2800">
                    <a:latin typeface="+mj-lt"/>
                  </a:rPr>
                  <a:t>Tam giác </a:t>
                </a:r>
                <a14:m>
                  <m:oMath xmlns:m="http://schemas.openxmlformats.org/officeDocument/2006/math">
                    <m:r>
                      <a:rPr lang="vi-VN" sz="2800" i="1">
                        <a:latin typeface="Cambria Math" panose="02040503050406030204" pitchFamily="18" charset="0"/>
                      </a:rPr>
                      <m:t>𝐴𝐵𝐶</m:t>
                    </m:r>
                  </m:oMath>
                </a14:m>
                <a:r>
                  <a:rPr lang="vi-VN" sz="2800">
                    <a:latin typeface="+mj-lt"/>
                  </a:rPr>
                  <a:t> cân tại </a:t>
                </a:r>
                <a14:m>
                  <m:oMath xmlns:m="http://schemas.openxmlformats.org/officeDocument/2006/math">
                    <m:r>
                      <a:rPr lang="vi-VN" sz="2800" i="1">
                        <a:latin typeface="Cambria Math" panose="02040503050406030204" pitchFamily="18" charset="0"/>
                      </a:rPr>
                      <m:t>𝐴</m:t>
                    </m:r>
                  </m:oMath>
                </a14:m>
                <a:endParaRPr lang="vi-VN" sz="2800">
                  <a:latin typeface="+mj-lt"/>
                </a:endParaRPr>
              </a:p>
              <a:p>
                <a:pPr>
                  <a:lnSpc>
                    <a:spcPct val="150000"/>
                  </a:lnSpc>
                </a:pPr>
                <a14:m>
                  <m:oMath xmlns:m="http://schemas.openxmlformats.org/officeDocument/2006/math">
                    <m:r>
                      <a:rPr lang="vi-VN" sz="2800" i="1">
                        <a:latin typeface="Cambria Math" panose="02040503050406030204" pitchFamily="18" charset="0"/>
                      </a:rPr>
                      <m:t> </m:t>
                    </m:r>
                    <m:r>
                      <a:rPr lang="vi-VN" sz="2800" i="1">
                        <a:latin typeface="Cambria Math" panose="02040503050406030204" pitchFamily="18" charset="0"/>
                      </a:rPr>
                      <m:t>𝐴𝐻</m:t>
                    </m:r>
                  </m:oMath>
                </a14:m>
                <a:r>
                  <a:rPr lang="vi-VN" sz="2800">
                    <a:latin typeface="+mj-lt"/>
                  </a:rPr>
                  <a:t> </a:t>
                </a:r>
                <a:r>
                  <a:rPr lang="en-US" sz="2800">
                    <a:latin typeface="Times New Roman" panose="02020603050405020304" pitchFamily="18" charset="0"/>
                    <a:cs typeface="Times New Roman" panose="02020603050405020304" pitchFamily="18" charset="0"/>
                  </a:rPr>
                  <a:t>là trục đối xứng (</a:t>
                </a:r>
                <a14:m>
                  <m:oMath xmlns:m="http://schemas.openxmlformats.org/officeDocument/2006/math">
                    <m:r>
                      <a:rPr lang="vi-VN" sz="2800" i="1">
                        <a:latin typeface="Cambria Math" panose="02040503050406030204" pitchFamily="18" charset="0"/>
                      </a:rPr>
                      <m:t>𝐴𝐻</m:t>
                    </m:r>
                  </m:oMath>
                </a14:m>
                <a:r>
                  <a:rPr lang="vi-VN" sz="2800">
                    <a:latin typeface="+mj-lt"/>
                  </a:rPr>
                  <a:t> là đường cao</a:t>
                </a:r>
                <a:r>
                  <a:rPr lang="en-US" sz="2800">
                    <a:latin typeface="+mj-lt"/>
                  </a:rPr>
                  <a:t>,</a:t>
                </a:r>
                <a:r>
                  <a:rPr lang="vi-VN" sz="2800">
                    <a:latin typeface="+mj-lt"/>
                  </a:rPr>
                  <a:t> AH cũng là trung trực của cạnh </a:t>
                </a:r>
                <a14:m>
                  <m:oMath xmlns:m="http://schemas.openxmlformats.org/officeDocument/2006/math">
                    <m:r>
                      <a:rPr lang="vi-VN" sz="2800" i="1">
                        <a:latin typeface="Cambria Math" panose="02040503050406030204" pitchFamily="18" charset="0"/>
                      </a:rPr>
                      <m:t>𝐵𝐶</m:t>
                    </m:r>
                  </m:oMath>
                </a14:m>
                <a:r>
                  <a:rPr lang="en-US" sz="2800">
                    <a:latin typeface="+mj-lt"/>
                  </a:rPr>
                  <a:t>)</a:t>
                </a:r>
                <a:r>
                  <a:rPr lang="vi-VN" sz="2800">
                    <a:latin typeface="+mj-lt"/>
                  </a:rPr>
                  <a:t>, </a:t>
                </a:r>
              </a:p>
              <a:p>
                <a:pPr>
                  <a:lnSpc>
                    <a:spcPct val="150000"/>
                  </a:lnSpc>
                </a:pPr>
                <a:r>
                  <a:rPr lang="vi-VN" sz="2800">
                    <a:latin typeface="+mj-lt"/>
                  </a:rPr>
                  <a:t>nên </a:t>
                </a:r>
                <a14:m>
                  <m:oMath xmlns:m="http://schemas.openxmlformats.org/officeDocument/2006/math">
                    <m:r>
                      <a:rPr lang="vi-VN" sz="2800" i="1">
                        <a:latin typeface="Cambria Math" panose="02040503050406030204" pitchFamily="18" charset="0"/>
                      </a:rPr>
                      <m:t>𝐵</m:t>
                    </m:r>
                  </m:oMath>
                </a14:m>
                <a:r>
                  <a:rPr lang="vi-VN" sz="2800">
                    <a:latin typeface="+mj-lt"/>
                  </a:rPr>
                  <a:t> và </a:t>
                </a:r>
                <a14:m>
                  <m:oMath xmlns:m="http://schemas.openxmlformats.org/officeDocument/2006/math">
                    <m:r>
                      <a:rPr lang="vi-VN" sz="2800" i="1">
                        <a:latin typeface="Cambria Math" panose="02040503050406030204" pitchFamily="18" charset="0"/>
                      </a:rPr>
                      <m:t>𝐶</m:t>
                    </m:r>
                  </m:oMath>
                </a14:m>
                <a:r>
                  <a:rPr lang="vi-VN" sz="2800">
                    <a:latin typeface="+mj-lt"/>
                  </a:rPr>
                  <a:t> đối xứng nhau qua </a:t>
                </a:r>
                <a14:m>
                  <m:oMath xmlns:m="http://schemas.openxmlformats.org/officeDocument/2006/math">
                    <m:r>
                      <a:rPr lang="vi-VN" sz="2800" i="1">
                        <a:latin typeface="Cambria Math" panose="02040503050406030204" pitchFamily="18" charset="0"/>
                      </a:rPr>
                      <m:t>𝐴𝐻</m:t>
                    </m:r>
                  </m:oMath>
                </a14:m>
                <a:endParaRPr lang="vi-VN" sz="2800">
                  <a:latin typeface="+mj-lt"/>
                </a:endParaRPr>
              </a:p>
            </p:txBody>
          </p:sp>
        </mc:Choice>
        <mc:Fallback xmlns="">
          <p:sp>
            <p:nvSpPr>
              <p:cNvPr id="9" name="TextBox 8">
                <a:extLst>
                  <a:ext uri="{FF2B5EF4-FFF2-40B4-BE49-F238E27FC236}">
                    <a16:creationId xmlns:a16="http://schemas.microsoft.com/office/drawing/2014/main" id="{381AE170-7C10-C777-0DB7-DF933E4A92AE}"/>
                  </a:ext>
                </a:extLst>
              </p:cNvPr>
              <p:cNvSpPr txBox="1">
                <a:spLocks noRot="1" noChangeAspect="1" noMove="1" noResize="1" noEditPoints="1" noAdjustHandles="1" noChangeArrowheads="1" noChangeShapeType="1" noTextEdit="1"/>
              </p:cNvSpPr>
              <p:nvPr/>
            </p:nvSpPr>
            <p:spPr>
              <a:xfrm>
                <a:off x="240273" y="3520284"/>
                <a:ext cx="7520976" cy="2600199"/>
              </a:xfrm>
              <a:prstGeom prst="rect">
                <a:avLst/>
              </a:prstGeom>
              <a:blipFill>
                <a:blip r:embed="rId7"/>
                <a:stretch>
                  <a:fillRect l="-1621" b="-5621"/>
                </a:stretch>
              </a:blipFill>
            </p:spPr>
            <p:txBody>
              <a:bodyPr/>
              <a:lstStyle/>
              <a:p>
                <a:r>
                  <a:rPr lang="vi-VN">
                    <a:noFill/>
                  </a:rPr>
                  <a:t> </a:t>
                </a:r>
              </a:p>
            </p:txBody>
          </p:sp>
        </mc:Fallback>
      </mc:AlternateContent>
    </p:spTree>
    <p:extLst>
      <p:ext uri="{BB962C8B-B14F-4D97-AF65-F5344CB8AC3E}">
        <p14:creationId xmlns:p14="http://schemas.microsoft.com/office/powerpoint/2010/main" val="2179049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124184-222C-1F8F-5BD2-9F7841B01F35}"/>
              </a:ext>
            </a:extLst>
          </p:cNvPr>
          <p:cNvSpPr txBox="1"/>
          <p:nvPr/>
        </p:nvSpPr>
        <p:spPr>
          <a:xfrm>
            <a:off x="1685710" y="104730"/>
            <a:ext cx="8976691" cy="553998"/>
          </a:xfrm>
          <a:prstGeom prst="rect">
            <a:avLst/>
          </a:prstGeom>
          <a:solidFill>
            <a:schemeClr val="bg1"/>
          </a:solidFill>
        </p:spPr>
        <p:txBody>
          <a:bodyPr wrap="square">
            <a:spAutoFit/>
          </a:bodyPr>
          <a:lstStyle/>
          <a:p>
            <a:pPr algn="ctr">
              <a:spcBef>
                <a:spcPts val="300"/>
              </a:spcBef>
              <a:spcAft>
                <a:spcPts val="300"/>
              </a:spcAft>
            </a:pPr>
            <a:r>
              <a:rPr lang="vi-VN" sz="3000" b="1" dirty="0">
                <a:solidFill>
                  <a:srgbClr val="00B050"/>
                </a:solidFill>
                <a:effectLst/>
                <a:latin typeface="+mj-lt"/>
                <a:ea typeface="Arial" panose="020B0604020202020204" pitchFamily="34" charset="0"/>
                <a:cs typeface="Arial" panose="020B0604020202020204" pitchFamily="34" charset="0"/>
              </a:rPr>
              <a:t>Tâm đối xứng và trục đối xứng của đường tròn</a:t>
            </a:r>
            <a:endParaRPr lang="en-VN" sz="3000" dirty="0">
              <a:solidFill>
                <a:srgbClr val="00B050"/>
              </a:solidFill>
              <a:effectLst/>
              <a:latin typeface="+mj-lt"/>
              <a:ea typeface="Arial" panose="020B0604020202020204" pitchFamily="34" charset="0"/>
              <a:cs typeface="Arial" panose="020B0604020202020204" pitchFamily="34" charset="0"/>
            </a:endParaRPr>
          </a:p>
        </p:txBody>
      </p:sp>
      <p:pic>
        <p:nvPicPr>
          <p:cNvPr id="4" name="Picture 3" descr="A circle with a square and a square with letters&#10;&#10;Description automatically generated">
            <a:extLst>
              <a:ext uri="{FF2B5EF4-FFF2-40B4-BE49-F238E27FC236}">
                <a16:creationId xmlns:a16="http://schemas.microsoft.com/office/drawing/2014/main" id="{CB241162-9F2D-D9F8-3F36-BDB081EC7216}"/>
              </a:ext>
            </a:extLst>
          </p:cNvPr>
          <p:cNvPicPr>
            <a:picLocks noChangeAspect="1"/>
          </p:cNvPicPr>
          <p:nvPr/>
        </p:nvPicPr>
        <p:blipFill>
          <a:blip r:embed="rId2"/>
          <a:stretch>
            <a:fillRect/>
          </a:stretch>
        </p:blipFill>
        <p:spPr>
          <a:xfrm>
            <a:off x="4650420" y="3566249"/>
            <a:ext cx="2891155" cy="2891155"/>
          </a:xfrm>
          <a:prstGeom prst="rect">
            <a:avLst/>
          </a:prstGeom>
        </p:spPr>
      </p:pic>
      <p:sp>
        <p:nvSpPr>
          <p:cNvPr id="5" name="TextBox 4">
            <a:extLst>
              <a:ext uri="{FF2B5EF4-FFF2-40B4-BE49-F238E27FC236}">
                <a16:creationId xmlns:a16="http://schemas.microsoft.com/office/drawing/2014/main" id="{18864D2D-AF9B-EB5E-EDA9-D953081FEB01}"/>
              </a:ext>
            </a:extLst>
          </p:cNvPr>
          <p:cNvSpPr txBox="1"/>
          <p:nvPr/>
        </p:nvSpPr>
        <p:spPr>
          <a:xfrm>
            <a:off x="619538" y="920338"/>
            <a:ext cx="3934795" cy="523220"/>
          </a:xfrm>
          <a:prstGeom prst="rect">
            <a:avLst/>
          </a:prstGeom>
          <a:solidFill>
            <a:schemeClr val="bg1"/>
          </a:solidFill>
        </p:spPr>
        <p:txBody>
          <a:bodyPr wrap="none" rtlCol="0">
            <a:spAutoFit/>
          </a:bodyPr>
          <a:lstStyle/>
          <a:p>
            <a:r>
              <a:rPr lang="en-VN" sz="2800" b="1" dirty="0">
                <a:solidFill>
                  <a:schemeClr val="accent2"/>
                </a:solidFill>
                <a:latin typeface="Times New Roman" panose="02020603050405020304" pitchFamily="18" charset="0"/>
                <a:cs typeface="Times New Roman" panose="02020603050405020304" pitchFamily="18" charset="0"/>
              </a:rPr>
              <a:t>Hoạt động (SGK – tr.85)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AC307E-6C53-020B-0954-67EB5FD7DE26}"/>
                  </a:ext>
                </a:extLst>
              </p:cNvPr>
              <p:cNvSpPr txBox="1"/>
              <p:nvPr/>
            </p:nvSpPr>
            <p:spPr>
              <a:xfrm>
                <a:off x="619535" y="1443558"/>
                <a:ext cx="10952921" cy="2763642"/>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Chứng minh rằng nếu một điểm thuộc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800" dirty="0">
                    <a:effectLst/>
                    <a:latin typeface="+mj-lt"/>
                    <a:ea typeface="Calibri" panose="020F0502020204030204" pitchFamily="34" charset="0"/>
                    <a:cs typeface="Arial" panose="020B0604020202020204" pitchFamily="34" charset="0"/>
                  </a:rPr>
                  <a:t> thì:</a:t>
                </a:r>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a) Điểm đối xứng với nó qua tâm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mj-lt"/>
                    <a:ea typeface="Calibri" panose="020F0502020204030204" pitchFamily="34" charset="0"/>
                    <a:cs typeface="Arial" panose="020B0604020202020204" pitchFamily="34" charset="0"/>
                  </a:rPr>
                  <a:t> cũng thuộc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8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mj-lt"/>
                    <a:ea typeface="Calibri" panose="020F0502020204030204" pitchFamily="34" charset="0"/>
                    <a:cs typeface="Arial" panose="020B0604020202020204" pitchFamily="34" charset="0"/>
                  </a:rPr>
                  <a:t>b) Điểm đối xứng với nó qua một đường thẳng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800" dirty="0">
                    <a:effectLst/>
                    <a:latin typeface="+mj-lt"/>
                    <a:ea typeface="Calibri" panose="020F0502020204030204" pitchFamily="34" charset="0"/>
                    <a:cs typeface="Arial" panose="020B0604020202020204" pitchFamily="34" charset="0"/>
                  </a:rPr>
                  <a:t> tùy ý đi qua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mj-lt"/>
                    <a:ea typeface="Calibri" panose="020F0502020204030204" pitchFamily="34" charset="0"/>
                    <a:cs typeface="Arial" panose="020B0604020202020204" pitchFamily="34" charset="0"/>
                  </a:rPr>
                  <a:t> cũng thuộc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800" dirty="0">
                  <a:effectLst/>
                  <a:latin typeface="+mj-lt"/>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AC307E-6C53-020B-0954-67EB5FD7DE26}"/>
                  </a:ext>
                </a:extLst>
              </p:cNvPr>
              <p:cNvSpPr txBox="1">
                <a:spLocks noRot="1" noChangeAspect="1" noMove="1" noResize="1" noEditPoints="1" noAdjustHandles="1" noChangeArrowheads="1" noChangeShapeType="1" noTextEdit="1"/>
              </p:cNvSpPr>
              <p:nvPr/>
            </p:nvSpPr>
            <p:spPr>
              <a:xfrm>
                <a:off x="619535" y="1443558"/>
                <a:ext cx="10952921" cy="2763642"/>
              </a:xfrm>
              <a:prstGeom prst="rect">
                <a:avLst/>
              </a:prstGeom>
              <a:blipFill>
                <a:blip r:embed="rId3"/>
                <a:stretch>
                  <a:fillRect l="-1169" r="-1169"/>
                </a:stretch>
              </a:blipFill>
            </p:spPr>
            <p:txBody>
              <a:bodyPr/>
              <a:lstStyle/>
              <a:p>
                <a:r>
                  <a:rPr lang="vi-VN">
                    <a:noFill/>
                  </a:rPr>
                  <a:t> </a:t>
                </a:r>
              </a:p>
            </p:txBody>
          </p:sp>
        </mc:Fallback>
      </mc:AlternateContent>
    </p:spTree>
    <p:extLst>
      <p:ext uri="{BB962C8B-B14F-4D97-AF65-F5344CB8AC3E}">
        <p14:creationId xmlns:p14="http://schemas.microsoft.com/office/powerpoint/2010/main" val="9400278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43207-1612-D667-EE8E-C561B1346E5D}"/>
              </a:ext>
            </a:extLst>
          </p:cNvPr>
          <p:cNvSpPr txBox="1"/>
          <p:nvPr/>
        </p:nvSpPr>
        <p:spPr>
          <a:xfrm>
            <a:off x="5261113" y="237421"/>
            <a:ext cx="1669774" cy="461665"/>
          </a:xfrm>
          <a:prstGeom prst="rect">
            <a:avLst/>
          </a:prstGeom>
          <a:noFill/>
        </p:spPr>
        <p:txBody>
          <a:bodyPr wrap="square" rtlCol="0">
            <a:spAutoFit/>
          </a:bodyPr>
          <a:lstStyle/>
          <a:p>
            <a:pPr algn="ctr"/>
            <a:r>
              <a:rPr lang="en-VN" sz="2400" b="1" dirty="0">
                <a:solidFill>
                  <a:srgbClr val="FF0000"/>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494886-F37C-7E87-A51C-72899DE19CDF}"/>
                  </a:ext>
                </a:extLst>
              </p:cNvPr>
              <p:cNvSpPr txBox="1"/>
              <p:nvPr/>
            </p:nvSpPr>
            <p:spPr>
              <a:xfrm>
                <a:off x="539198" y="977013"/>
                <a:ext cx="11113604" cy="1892313"/>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mj-lt"/>
                    <a:ea typeface="Arial" panose="020B0604020202020204" pitchFamily="34" charset="0"/>
                    <a:cs typeface="Arial" panose="020B0604020202020204" pitchFamily="34" charset="0"/>
                  </a:rPr>
                  <a:t>a) </a:t>
                </a:r>
                <a:r>
                  <a:rPr lang="vi-VN" sz="2400" dirty="0">
                    <a:effectLst/>
                    <a:latin typeface="+mj-lt"/>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400" dirty="0">
                    <a:effectLst/>
                    <a:latin typeface="+mj-lt"/>
                    <a:ea typeface="Times New Roman" panose="02020603050405020304" pitchFamily="18" charset="0"/>
                    <a:cs typeface="Arial" panose="020B0604020202020204" pitchFamily="34" charset="0"/>
                  </a:rPr>
                  <a:t> là điểm bất kì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mj-lt"/>
                    <a:ea typeface="Times New Roman" panose="02020603050405020304" pitchFamily="18" charset="0"/>
                    <a:cs typeface="Arial" panose="020B0604020202020204" pitchFamily="34" charset="0"/>
                  </a:rPr>
                  <a:t>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mj-lt"/>
                    <a:ea typeface="Times New Roman" panose="02020603050405020304" pitchFamily="18" charset="0"/>
                    <a:cs typeface="Arial" panose="020B0604020202020204" pitchFamily="34" charset="0"/>
                  </a:rPr>
                  <a:t> là điểm đối xứng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mj-lt"/>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mj-lt"/>
                    <a:ea typeface="Times New Roman" panose="02020603050405020304" pitchFamily="18" charset="0"/>
                    <a:cs typeface="Arial" panose="020B0604020202020204" pitchFamily="34" charset="0"/>
                  </a:rPr>
                  <a:t> là trung điểm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mj-lt"/>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mj-lt"/>
                    <a:ea typeface="Times New Roman" panose="02020603050405020304" pitchFamily="18" charset="0"/>
                    <a:cs typeface="Arial" panose="020B0604020202020204" pitchFamily="34" charset="0"/>
                  </a:rPr>
                  <a:t> cũng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en-US" sz="2400" dirty="0">
                    <a:effectLst/>
                    <a:latin typeface="+mj-lt"/>
                    <a:ea typeface="Times New Roman" panose="02020603050405020304" pitchFamily="18" charset="0"/>
                    <a:cs typeface="Arial" panose="020B0604020202020204" pitchFamily="34" charset="0"/>
                  </a:rPr>
                  <a:t>.</a:t>
                </a:r>
                <a:endParaRPr lang="en-VN" sz="2400" dirty="0">
                  <a:effectLst/>
                  <a:latin typeface="+mj-lt"/>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D494886-F37C-7E87-A51C-72899DE19CDF}"/>
                  </a:ext>
                </a:extLst>
              </p:cNvPr>
              <p:cNvSpPr txBox="1">
                <a:spLocks noRot="1" noChangeAspect="1" noMove="1" noResize="1" noEditPoints="1" noAdjustHandles="1" noChangeArrowheads="1" noChangeShapeType="1" noTextEdit="1"/>
              </p:cNvSpPr>
              <p:nvPr/>
            </p:nvSpPr>
            <p:spPr>
              <a:xfrm>
                <a:off x="539198" y="977013"/>
                <a:ext cx="11113604" cy="1892313"/>
              </a:xfrm>
              <a:prstGeom prst="rect">
                <a:avLst/>
              </a:prstGeom>
              <a:blipFill>
                <a:blip r:embed="rId2"/>
                <a:stretch>
                  <a:fillRect l="-822" b="-418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A4B14C-5B29-162A-69A8-03FC2FB6BFC1}"/>
                  </a:ext>
                </a:extLst>
              </p:cNvPr>
              <p:cNvSpPr txBox="1"/>
              <p:nvPr/>
            </p:nvSpPr>
            <p:spPr>
              <a:xfrm>
                <a:off x="539198" y="3370745"/>
                <a:ext cx="5659583"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mj-lt"/>
                    <a:ea typeface="Arial" panose="020B0604020202020204" pitchFamily="34" charset="0"/>
                    <a:cs typeface="Arial" panose="020B0604020202020204" pitchFamily="34" charset="0"/>
                  </a:rPr>
                  <a:t>b)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Lấy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bất kì thuộc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là điểm đối xứng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là đường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2400">
                    <a:latin typeface="Times New Roman" panose="02020603050405020304" pitchFamily="18" charset="0"/>
                    <a:ea typeface="Arial" panose="020B0604020202020204" pitchFamily="34" charset="0"/>
                    <a:cs typeface="Times New Roman" panose="02020603050405020304" pitchFamily="18" charset="0"/>
                  </a:rPr>
                  <a:t>Suy ra</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2A4B14C-5B29-162A-69A8-03FC2FB6BFC1}"/>
                  </a:ext>
                </a:extLst>
              </p:cNvPr>
              <p:cNvSpPr txBox="1">
                <a:spLocks noRot="1" noChangeAspect="1" noMove="1" noResize="1" noEditPoints="1" noAdjustHandles="1" noChangeArrowheads="1" noChangeShapeType="1" noTextEdit="1"/>
              </p:cNvSpPr>
              <p:nvPr/>
            </p:nvSpPr>
            <p:spPr>
              <a:xfrm>
                <a:off x="539198" y="3370745"/>
                <a:ext cx="5659583" cy="3170099"/>
              </a:xfrm>
              <a:prstGeom prst="rect">
                <a:avLst/>
              </a:prstGeom>
              <a:blipFill>
                <a:blip r:embed="rId3"/>
                <a:stretch>
                  <a:fillRect l="-1615" b="-2500"/>
                </a:stretch>
              </a:blipFill>
            </p:spPr>
            <p:txBody>
              <a:bodyPr/>
              <a:lstStyle/>
              <a:p>
                <a:r>
                  <a:rPr lang="vi-VN">
                    <a:noFill/>
                  </a:rPr>
                  <a:t> </a:t>
                </a:r>
              </a:p>
            </p:txBody>
          </p:sp>
        </mc:Fallback>
      </mc:AlternateContent>
      <p:sp>
        <p:nvSpPr>
          <p:cNvPr id="5" name="Freeform 26">
            <a:extLst>
              <a:ext uri="{FF2B5EF4-FFF2-40B4-BE49-F238E27FC236}">
                <a16:creationId xmlns:a16="http://schemas.microsoft.com/office/drawing/2014/main" id="{DC9A01EB-8E5E-4B38-9AF0-D030D0AC33AA}"/>
              </a:ext>
            </a:extLst>
          </p:cNvPr>
          <p:cNvSpPr/>
          <p:nvPr/>
        </p:nvSpPr>
        <p:spPr>
          <a:xfrm>
            <a:off x="8723587" y="2985923"/>
            <a:ext cx="2230165" cy="1995980"/>
          </a:xfrm>
          <a:custGeom>
            <a:avLst/>
            <a:gdLst/>
            <a:ahLst/>
            <a:cxnLst/>
            <a:rect l="l" t="t" r="r" b="b"/>
            <a:pathLst>
              <a:path w="1811382" h="1618922">
                <a:moveTo>
                  <a:pt x="0" y="0"/>
                </a:moveTo>
                <a:lnTo>
                  <a:pt x="1811381" y="0"/>
                </a:lnTo>
                <a:lnTo>
                  <a:pt x="1811381" y="1618923"/>
                </a:lnTo>
                <a:lnTo>
                  <a:pt x="0" y="1618923"/>
                </a:lnTo>
                <a:lnTo>
                  <a:pt x="0" y="0"/>
                </a:lnTo>
                <a:close/>
              </a:path>
            </a:pathLst>
          </a:custGeom>
          <a:blipFill>
            <a:blip r:embed="rId4"/>
            <a:stretch>
              <a:fillRect/>
            </a:stretch>
          </a:blipFill>
        </p:spPr>
      </p:sp>
    </p:spTree>
    <p:extLst>
      <p:ext uri="{BB962C8B-B14F-4D97-AF65-F5344CB8AC3E}">
        <p14:creationId xmlns:p14="http://schemas.microsoft.com/office/powerpoint/2010/main" val="12710885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strips(downLeft)">
                                      <p:cBhvr>
                                        <p:cTn id="32" dur="500"/>
                                        <p:tgtEl>
                                          <p:spTgt spid="6">
                                            <p:txEl>
                                              <p:pRg st="1" end="1"/>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trips(down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strips(downLeft)">
                                      <p:cBhvr>
                                        <p:cTn id="40" dur="500"/>
                                        <p:tgtEl>
                                          <p:spTgt spid="6">
                                            <p:txEl>
                                              <p:pRg st="3" end="3"/>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strips(downLeft)">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8296A-5C51-23A8-0FC7-4675158C2A05}"/>
              </a:ext>
            </a:extLst>
          </p:cNvPr>
          <p:cNvSpPr txBox="1"/>
          <p:nvPr/>
        </p:nvSpPr>
        <p:spPr>
          <a:xfrm>
            <a:off x="4779891" y="160578"/>
            <a:ext cx="2632213"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mj-lt"/>
                <a:ea typeface="Arial" panose="020B0604020202020204" pitchFamily="34" charset="0"/>
                <a:cs typeface="Arial" panose="020B0604020202020204" pitchFamily="34" charset="0"/>
              </a:rPr>
              <a:t>Khái niệm</a:t>
            </a:r>
            <a:endParaRPr lang="en-VN" sz="3200" dirty="0">
              <a:solidFill>
                <a:srgbClr val="C00000"/>
              </a:solidFill>
              <a:effectLst/>
              <a:latin typeface="+mj-lt"/>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FB283C-4D11-13F7-08D3-2BDBBE455439}"/>
              </a:ext>
            </a:extLst>
          </p:cNvPr>
          <p:cNvSpPr txBox="1"/>
          <p:nvPr/>
        </p:nvSpPr>
        <p:spPr>
          <a:xfrm>
            <a:off x="551206" y="1163100"/>
            <a:ext cx="10938429" cy="285366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mj-lt"/>
                <a:ea typeface="Arial" panose="020B0604020202020204" pitchFamily="34" charset="0"/>
                <a:cs typeface="Arial" panose="020B0604020202020204" pitchFamily="34" charset="0"/>
              </a:rPr>
              <a:t>• Đường tròn là hình có tâm đối xứng; tâm của đường tròn là tâm đối xứng của nó.</a:t>
            </a:r>
            <a:endParaRPr lang="en-VN" sz="3000" dirty="0">
              <a:effectLst/>
              <a:latin typeface="+mj-lt"/>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000" dirty="0">
                <a:effectLst/>
                <a:latin typeface="+mj-lt"/>
                <a:ea typeface="Arial" panose="020B0604020202020204" pitchFamily="34" charset="0"/>
                <a:cs typeface="Arial" panose="020B0604020202020204" pitchFamily="34" charset="0"/>
              </a:rPr>
              <a:t>• Đường tròn là hình có trục đối xứng; mỗi đường thẳng qua tâm của đường tròn là một trục đối xứng của nó.</a:t>
            </a:r>
            <a:endParaRPr lang="en-VN" sz="3000" dirty="0">
              <a:effectLst/>
              <a:latin typeface="+mj-lt"/>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345F52-7D49-9C50-0755-5C7D0899A17B}"/>
              </a:ext>
            </a:extLst>
          </p:cNvPr>
          <p:cNvSpPr txBox="1"/>
          <p:nvPr/>
        </p:nvSpPr>
        <p:spPr>
          <a:xfrm>
            <a:off x="5213900" y="4219415"/>
            <a:ext cx="2198204"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mj-lt"/>
                <a:ea typeface="Arial" panose="020B0604020202020204" pitchFamily="34" charset="0"/>
                <a:cs typeface="Arial" panose="020B0604020202020204" pitchFamily="34" charset="0"/>
              </a:rPr>
              <a:t>Lưu ý</a:t>
            </a:r>
            <a:endParaRPr lang="en-VN" sz="3200" dirty="0">
              <a:solidFill>
                <a:srgbClr val="C00000"/>
              </a:solidFill>
              <a:effectLst/>
              <a:latin typeface="+mj-lt"/>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862BB1-F87D-8CFD-114C-7610FF9DB3E6}"/>
              </a:ext>
            </a:extLst>
          </p:cNvPr>
          <p:cNvSpPr txBox="1"/>
          <p:nvPr/>
        </p:nvSpPr>
        <p:spPr>
          <a:xfrm>
            <a:off x="551206" y="5299901"/>
            <a:ext cx="11089585" cy="553998"/>
          </a:xfrm>
          <a:prstGeom prst="rect">
            <a:avLst/>
          </a:prstGeom>
          <a:noFill/>
        </p:spPr>
        <p:txBody>
          <a:bodyPr wrap="square">
            <a:spAutoFit/>
          </a:bodyPr>
          <a:lstStyle/>
          <a:p>
            <a:pPr algn="ctr">
              <a:spcBef>
                <a:spcPts val="300"/>
              </a:spcBef>
              <a:spcAft>
                <a:spcPts val="300"/>
              </a:spcAft>
            </a:pPr>
            <a:r>
              <a:rPr lang="vi-VN" sz="3000" dirty="0">
                <a:effectLst/>
                <a:latin typeface="+mj-lt"/>
                <a:ea typeface="Arial" panose="020B0604020202020204" pitchFamily="34" charset="0"/>
                <a:cs typeface="Arial" panose="020B0604020202020204" pitchFamily="34" charset="0"/>
              </a:rPr>
              <a:t>Đường tròn có một tâm đối xứng, nhưng có vô số trục đối xứng.</a:t>
            </a:r>
            <a:endParaRPr lang="en-VN" sz="300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73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1272</Words>
  <Application>Microsoft Office PowerPoint</Application>
  <PresentationFormat>Widescreen</PresentationFormat>
  <Paragraphs>142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Lưu Ly</dc:creator>
  <cp:lastModifiedBy>Admin</cp:lastModifiedBy>
  <cp:revision>30</cp:revision>
  <dcterms:created xsi:type="dcterms:W3CDTF">2024-08-22T03:03:12Z</dcterms:created>
  <dcterms:modified xsi:type="dcterms:W3CDTF">2025-02-06T12:51:00Z</dcterms:modified>
</cp:coreProperties>
</file>