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m4a" ContentType="audio/unknown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60" r:id="rId2"/>
  </p:sldMasterIdLst>
  <p:notesMasterIdLst>
    <p:notesMasterId r:id="rId47"/>
  </p:notesMasterIdLst>
  <p:sldIdLst>
    <p:sldId id="257" r:id="rId3"/>
    <p:sldId id="256" r:id="rId4"/>
    <p:sldId id="272" r:id="rId5"/>
    <p:sldId id="273" r:id="rId6"/>
    <p:sldId id="274" r:id="rId7"/>
    <p:sldId id="259" r:id="rId8"/>
    <p:sldId id="276" r:id="rId9"/>
    <p:sldId id="277" r:id="rId10"/>
    <p:sldId id="258" r:id="rId11"/>
    <p:sldId id="278" r:id="rId12"/>
    <p:sldId id="279" r:id="rId13"/>
    <p:sldId id="260" r:id="rId14"/>
    <p:sldId id="280" r:id="rId15"/>
    <p:sldId id="281" r:id="rId16"/>
    <p:sldId id="282" r:id="rId17"/>
    <p:sldId id="283" r:id="rId18"/>
    <p:sldId id="264" r:id="rId19"/>
    <p:sldId id="275" r:id="rId20"/>
    <p:sldId id="261" r:id="rId21"/>
    <p:sldId id="285" r:id="rId22"/>
    <p:sldId id="286" r:id="rId23"/>
    <p:sldId id="287" r:id="rId24"/>
    <p:sldId id="288" r:id="rId25"/>
    <p:sldId id="289" r:id="rId26"/>
    <p:sldId id="290" r:id="rId27"/>
    <p:sldId id="263" r:id="rId28"/>
    <p:sldId id="265" r:id="rId29"/>
    <p:sldId id="266" r:id="rId30"/>
    <p:sldId id="267" r:id="rId31"/>
    <p:sldId id="291" r:id="rId32"/>
    <p:sldId id="292" r:id="rId33"/>
    <p:sldId id="293" r:id="rId34"/>
    <p:sldId id="294" r:id="rId35"/>
    <p:sldId id="295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296" r:id="rId44"/>
    <p:sldId id="297" r:id="rId45"/>
    <p:sldId id="270" r:id="rId46"/>
  </p:sldIdLst>
  <p:sldSz cx="18288000" cy="10287000"/>
  <p:notesSz cx="6858000" cy="9144000"/>
  <p:embeddedFontLst>
    <p:embeddedFont>
      <p:font typeface="Calibri" pitchFamily="34" charset="0"/>
      <p:regular r:id="rId48"/>
      <p:bold r:id="rId49"/>
      <p:italic r:id="rId50"/>
      <p:boldItalic r:id="rId51"/>
    </p:embeddedFont>
    <p:embeddedFont>
      <p:font typeface=".VnBlack" pitchFamily="34" charset="0"/>
      <p:regular r:id="rId52"/>
    </p:embeddedFont>
    <p:embeddedFont>
      <p:font typeface="Cambria Math" pitchFamily="18" charset="0"/>
      <p:regular r:id="rId53"/>
    </p:embeddedFont>
    <p:embeddedFont>
      <p:font typeface="Calibri Light" charset="0"/>
      <p:regular r:id="rId54"/>
      <p:italic r:id="rId55"/>
    </p:embeddedFont>
    <p:embeddedFont>
      <p:font typeface="Kollektif Bold" charset="0"/>
      <p:regular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F5"/>
    <a:srgbClr val="036660"/>
    <a:srgbClr val="93FF93"/>
    <a:srgbClr val="FFC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6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6.xml"/><Relationship Id="rId51" Type="http://schemas.openxmlformats.org/officeDocument/2006/relationships/font" Target="fonts/font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2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5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A0DFF-3B2F-44DE-9832-B27A3608D02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7D0BF-5423-4835-9AEF-025AE38B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7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10xx.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35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34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: KHỞI ĐỘNG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36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45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37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145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38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3004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Answer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39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2632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Answer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40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2232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Answer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41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544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83545"/>
            <a:ext cx="155448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84" indent="0" algn="ctr">
              <a:buNone/>
              <a:defRPr sz="3000"/>
            </a:lvl2pPr>
            <a:lvl3pPr marL="1371566" indent="0" algn="ctr">
              <a:buNone/>
              <a:defRPr sz="2700"/>
            </a:lvl3pPr>
            <a:lvl4pPr marL="2057349" indent="0" algn="ctr">
              <a:buNone/>
              <a:defRPr sz="2400"/>
            </a:lvl4pPr>
            <a:lvl5pPr marL="2743131" indent="0" algn="ctr">
              <a:buNone/>
              <a:defRPr sz="2400"/>
            </a:lvl5pPr>
            <a:lvl6pPr marL="3428915" indent="0" algn="ctr">
              <a:buNone/>
              <a:defRPr sz="2400"/>
            </a:lvl6pPr>
            <a:lvl7pPr marL="4114697" indent="0" algn="ctr">
              <a:buNone/>
              <a:defRPr sz="2400"/>
            </a:lvl7pPr>
            <a:lvl8pPr marL="4800480" indent="0" algn="ctr">
              <a:buNone/>
              <a:defRPr sz="2400"/>
            </a:lvl8pPr>
            <a:lvl9pPr marL="5486264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3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73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7" y="2564617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7" y="6884203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8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56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34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1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91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69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48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26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20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13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94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5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5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17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65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99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46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2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2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46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784" indent="0">
              <a:buNone/>
              <a:defRPr sz="4200"/>
            </a:lvl2pPr>
            <a:lvl3pPr marL="1371566" indent="0">
              <a:buNone/>
              <a:defRPr sz="3600"/>
            </a:lvl3pPr>
            <a:lvl4pPr marL="2057349" indent="0">
              <a:buNone/>
              <a:defRPr sz="3000"/>
            </a:lvl4pPr>
            <a:lvl5pPr marL="2743131" indent="0">
              <a:buNone/>
              <a:defRPr sz="3000"/>
            </a:lvl5pPr>
            <a:lvl6pPr marL="3428915" indent="0">
              <a:buNone/>
              <a:defRPr sz="3000"/>
            </a:lvl6pPr>
            <a:lvl7pPr marL="4114697" indent="0">
              <a:buNone/>
              <a:defRPr sz="3000"/>
            </a:lvl7pPr>
            <a:lvl8pPr marL="4800480" indent="0">
              <a:buNone/>
              <a:defRPr sz="3000"/>
            </a:lvl8pPr>
            <a:lvl9pPr marL="5486264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2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7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38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3" y="547690"/>
            <a:ext cx="3943350" cy="87177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5" y="547690"/>
            <a:ext cx="11601450" cy="87177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4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94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3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33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3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3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566" rtl="0" eaLnBrk="1" latinLnBrk="0" hangingPunct="1">
        <a:lnSpc>
          <a:spcPct val="90000"/>
        </a:lnSpc>
        <a:spcBef>
          <a:spcPct val="0"/>
        </a:spcBef>
        <a:buNone/>
        <a:defRPr sz="66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1371566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7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714457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240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024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806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589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371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15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49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915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697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48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26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1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18.sv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NULL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3.wav"/><Relationship Id="rId12" Type="http://schemas.openxmlformats.org/officeDocument/2006/relationships/audio" Target="NUL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11" Type="http://schemas.openxmlformats.org/officeDocument/2006/relationships/audio" Target="NULL"/><Relationship Id="rId5" Type="http://schemas.openxmlformats.org/officeDocument/2006/relationships/audio" Target="../media/audio1.wav"/><Relationship Id="rId10" Type="http://schemas.openxmlformats.org/officeDocument/2006/relationships/image" Target="../media/image5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7.gif"/><Relationship Id="rId14" Type="http://schemas.openxmlformats.org/officeDocument/2006/relationships/audio" Target="NUL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audio" Target="../media/audio5.wav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2.wmf"/><Relationship Id="rId4" Type="http://schemas.openxmlformats.org/officeDocument/2006/relationships/audio" Target="../media/audio6.wav"/><Relationship Id="rId9" Type="http://schemas.openxmlformats.org/officeDocument/2006/relationships/image" Target="../media/image61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audio" Target="../media/audio5.wav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2.wmf"/><Relationship Id="rId4" Type="http://schemas.openxmlformats.org/officeDocument/2006/relationships/audio" Target="../media/audio6.wav"/><Relationship Id="rId9" Type="http://schemas.openxmlformats.org/officeDocument/2006/relationships/image" Target="../media/image61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audio" Target="../media/audio5.wav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2.wmf"/><Relationship Id="rId4" Type="http://schemas.openxmlformats.org/officeDocument/2006/relationships/audio" Target="../media/audio6.wav"/><Relationship Id="rId9" Type="http://schemas.openxmlformats.org/officeDocument/2006/relationships/image" Target="../media/image6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audio" Target="../media/audio5.wav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2.wmf"/><Relationship Id="rId4" Type="http://schemas.openxmlformats.org/officeDocument/2006/relationships/audio" Target="../media/audio6.wav"/><Relationship Id="rId9" Type="http://schemas.openxmlformats.org/officeDocument/2006/relationships/image" Target="../media/image61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audio" Target="../media/audio5.wav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2.wmf"/><Relationship Id="rId4" Type="http://schemas.openxmlformats.org/officeDocument/2006/relationships/audio" Target="../media/audio6.wav"/><Relationship Id="rId9" Type="http://schemas.openxmlformats.org/officeDocument/2006/relationships/image" Target="../media/image61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09343" y="7102522"/>
            <a:ext cx="5091953" cy="50919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654897">
            <a:off x="-1156233" y="993276"/>
            <a:ext cx="4748041" cy="23740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29399" y="-824993"/>
            <a:ext cx="3707385" cy="37073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264908" y="-763564"/>
            <a:ext cx="3584528" cy="35845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495736" y="7951811"/>
            <a:ext cx="3584528" cy="3584528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1667442" y="7810289"/>
            <a:ext cx="4953421" cy="4953421"/>
            <a:chOff x="0" y="0"/>
            <a:chExt cx="1708150" cy="17081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DBE14"/>
            </a:solidFill>
          </p:spPr>
        </p:sp>
      </p:grpSp>
      <p:sp>
        <p:nvSpPr>
          <p:cNvPr id="12" name="TextBox 11"/>
          <p:cNvSpPr txBox="1"/>
          <p:nvPr/>
        </p:nvSpPr>
        <p:spPr>
          <a:xfrm>
            <a:off x="1082199" y="2625993"/>
            <a:ext cx="16078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70000"/>
              </a:lnSpc>
            </a:pP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55327" y="2140279"/>
            <a:ext cx="1646251" cy="1020987"/>
            <a:chOff x="1455327" y="4126370"/>
            <a:chExt cx="1646251" cy="1020987"/>
          </a:xfrm>
        </p:grpSpPr>
        <p:sp>
          <p:nvSpPr>
            <p:cNvPr id="49" name="Snip Single Corner Rectangle 48"/>
            <p:cNvSpPr/>
            <p:nvPr/>
          </p:nvSpPr>
          <p:spPr>
            <a:xfrm>
              <a:off x="1455327" y="4126370"/>
              <a:ext cx="1646251" cy="1020987"/>
            </a:xfrm>
            <a:prstGeom prst="snip1Rect">
              <a:avLst>
                <a:gd name="adj" fmla="val 34986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08771" y="4290285"/>
              <a:ext cx="133936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HĐ2</a:t>
              </a:r>
              <a:endParaRPr 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967376" y="-1866900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527874" y="-2026658"/>
            <a:ext cx="3086100" cy="308610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04800" y="9105900"/>
            <a:ext cx="3086100" cy="30861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33531" y="8800944"/>
            <a:ext cx="3257369" cy="3257369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-1954211" y="8931787"/>
            <a:ext cx="3086100" cy="30861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67376" y="-1645793"/>
            <a:ext cx="3225389" cy="3225389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699024" y="1062213"/>
            <a:ext cx="488995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Kollektif Bold"/>
              </a:rPr>
              <a:t>About Company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089653" y="594005"/>
            <a:ext cx="9073318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bx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9" y="285302"/>
            <a:ext cx="1710316" cy="1710316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1455327" y="1344470"/>
            <a:ext cx="0" cy="7508577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421524" y="2319582"/>
            <a:ext cx="65550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x ≠ 0.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6992" y="3257693"/>
            <a:ext cx="88069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a) Với điều kiện nào (của hai số mũ) thì thương hai luỹ thừa của x cũng là một luỹ thừa của x với số mũ nguyên dương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4363" y="7104027"/>
            <a:ext cx="8769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200" dirty="0">
                <a:solidFill>
                  <a:prstClr val="black"/>
                </a:solidFill>
                <a:cs typeface="Arial" panose="020B0604020202020204" pitchFamily="34" charset="0"/>
              </a:rPr>
              <a:t>b) Thương hai luỹ thừa của x cùng bậc bằng bao nhiêu?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1277055" y="4850418"/>
            <a:ext cx="800429" cy="49667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420600" y="4035115"/>
            <a:ext cx="4712277" cy="288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vi-VN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 của số bị chia lớn hơn số mũ của số </a:t>
            </a:r>
            <a:r>
              <a:rPr lang="vi-VN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11277054" y="7871349"/>
            <a:ext cx="800429" cy="49667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513734" y="7436314"/>
            <a:ext cx="27507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  <a:endParaRPr lang="en-US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933628" y="408486"/>
            <a:ext cx="5343554" cy="3583694"/>
            <a:chOff x="11945891" y="0"/>
            <a:chExt cx="5343554" cy="3583694"/>
          </a:xfrm>
        </p:grpSpPr>
        <p:sp>
          <p:nvSpPr>
            <p:cNvPr id="7" name="Cloud Callout 6"/>
            <p:cNvSpPr/>
            <p:nvPr/>
          </p:nvSpPr>
          <p:spPr>
            <a:xfrm>
              <a:off x="11945891" y="0"/>
              <a:ext cx="5343554" cy="3583694"/>
            </a:xfrm>
            <a:prstGeom prst="cloudCallout">
              <a:avLst>
                <a:gd name="adj1" fmla="val 58644"/>
                <a:gd name="adj2" fmla="val 5476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203811" y="531179"/>
              <a:ext cx="4962259" cy="2613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Theo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chia x</a:t>
              </a:r>
              <a:r>
                <a:rPr lang="en-US" sz="42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  <a:r>
                <a:rPr lang="en-US" sz="42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04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38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990600" y="3162301"/>
            <a:ext cx="16459200" cy="533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31466" y="1028700"/>
            <a:ext cx="8941143" cy="1382694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20537" y="1350713"/>
            <a:ext cx="7560725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57618" y="3604442"/>
                <a:ext cx="15286561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2743200" algn="ctr"/>
                    <a:tab pos="5486400" algn="r"/>
                    <a:tab pos="3771900" algn="l"/>
                  </a:tabLst>
                </a:pP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đơn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m,n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</m:t>
                    </m:r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a, b 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0).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≥</m:t>
                    </m:r>
                  </m:oMath>
                </a14:m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chia. </a:t>
                </a:r>
                <a:endParaRPr lang="en-US" sz="4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618" y="3604442"/>
                <a:ext cx="15286561" cy="2123658"/>
              </a:xfrm>
              <a:prstGeom prst="rect">
                <a:avLst/>
              </a:prstGeom>
              <a:blipFill rotWithShape="0">
                <a:blip r:embed="rId2"/>
                <a:stretch>
                  <a:fillRect l="-1635" r="-1635" b="-6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602627" y="6038568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629984" y="6423288"/>
                <a:ext cx="9286966" cy="14513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2743200" algn="ctr"/>
                    <a:tab pos="5486400" algn="r"/>
                    <a:tab pos="3771900" algn="l"/>
                  </a:tabLst>
                </a:pPr>
                <a:r>
                  <a:rPr lang="en-US" sz="4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sz="4400" baseline="30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lang="en-US" sz="4400" baseline="30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n</a:t>
                </a:r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quy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ước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x</a:t>
                </a:r>
                <a:r>
                  <a:rPr lang="en-US" sz="44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1).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984" y="6423288"/>
                <a:ext cx="9286966" cy="1451359"/>
              </a:xfrm>
              <a:prstGeom prst="rect">
                <a:avLst/>
              </a:prstGeom>
              <a:blipFill rotWithShape="0">
                <a:blip r:embed="rId3"/>
                <a:stretch>
                  <a:fillRect l="-2692" r="-1707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735601" y="6894375"/>
            <a:ext cx="5895548" cy="32425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23" y="7214352"/>
            <a:ext cx="2532352" cy="29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122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6383000" y="-1682311"/>
            <a:ext cx="3364622" cy="3364622"/>
            <a:chOff x="14004114" y="1639604"/>
            <a:chExt cx="3364622" cy="3364622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14004114" y="1639604"/>
              <a:ext cx="3364622" cy="3364622"/>
              <a:chOff x="0" y="0"/>
              <a:chExt cx="6355080" cy="635508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4317488" y="1952978"/>
              <a:ext cx="2737874" cy="2737874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0000"/>
                </a:srgbClr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139628" y="8549387"/>
            <a:ext cx="2721014" cy="303599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50635" y="-1243645"/>
            <a:ext cx="2036589" cy="227234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124200" y="726536"/>
            <a:ext cx="12649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vận </a:t>
            </a:r>
            <a:r>
              <a:rPr lang="vi-VN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 kiến thức chia đơn thức cho đơn </a:t>
            </a:r>
            <a:r>
              <a:rPr lang="vi-VN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thành </a:t>
            </a:r>
            <a:r>
              <a:rPr lang="vi-VN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 </a:t>
            </a:r>
            <a:r>
              <a:rPr lang="vi-VN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vở cá </a:t>
            </a:r>
            <a:r>
              <a:rPr lang="vi-VN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342900"/>
            <a:ext cx="3726973" cy="3726973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447800" y="3059821"/>
            <a:ext cx="3657600" cy="124547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06463" y="3338189"/>
            <a:ext cx="72523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447800" y="3827297"/>
                <a:ext cx="5486400" cy="5024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3x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5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b) (-2x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: x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0,25x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(-5x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827297"/>
                <a:ext cx="5486400" cy="5024452"/>
              </a:xfrm>
              <a:prstGeom prst="rect">
                <a:avLst/>
              </a:prstGeom>
              <a:blipFill rotWithShape="0">
                <a:blip r:embed="rId8"/>
                <a:stretch>
                  <a:fillRect l="-4333" b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24400" y="4748524"/>
                <a:ext cx="4797228" cy="1265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(3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54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x</a:t>
                </a:r>
                <a:r>
                  <a:rPr lang="en-US" sz="4200" baseline="30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7 - 4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6x</a:t>
                </a:r>
                <a:r>
                  <a:rPr lang="en-US" sz="4200" baseline="30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748524"/>
                <a:ext cx="4797228" cy="1265731"/>
              </a:xfrm>
              <a:prstGeom prst="rect">
                <a:avLst/>
              </a:prstGeom>
              <a:blipFill rotWithShape="0">
                <a:blip r:embed="rId9"/>
                <a:stretch>
                  <a:fillRect l="-4828" b="-3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724400" y="6642409"/>
            <a:ext cx="4797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(-2) x</a:t>
            </a:r>
            <a:r>
              <a:rPr lang="en-US" sz="4200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1 - 1</a:t>
            </a:r>
            <a:r>
              <a:rPr lang="en-US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-2 </a:t>
            </a:r>
            <a:endParaRPr lang="en-US" sz="4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672021" y="7580824"/>
                <a:ext cx="6114174" cy="1270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0,25 : (-5)x</a:t>
                </a:r>
                <a:r>
                  <a:rPr lang="en-US" sz="4200" baseline="30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5 - 2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sz="4200" baseline="30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4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021" y="7580824"/>
                <a:ext cx="6114174" cy="1270925"/>
              </a:xfrm>
              <a:prstGeom prst="rect">
                <a:avLst/>
              </a:prstGeom>
              <a:blipFill rotWithShape="0">
                <a:blip r:embed="rId10"/>
                <a:stretch>
                  <a:fillRect l="-3789" r="-1097" b="-3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4507813" y="6642409"/>
            <a:ext cx="2445237" cy="281869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/>
      <p:bldP spid="25" grpId="0"/>
      <p:bldP spid="26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685800" y="846804"/>
            <a:ext cx="17221199" cy="1278436"/>
            <a:chOff x="1664084" y="1086525"/>
            <a:chExt cx="11278486" cy="1278436"/>
          </a:xfrm>
        </p:grpSpPr>
        <p:grpSp>
          <p:nvGrpSpPr>
            <p:cNvPr id="7" name="Group 7"/>
            <p:cNvGrpSpPr/>
            <p:nvPr/>
          </p:nvGrpSpPr>
          <p:grpSpPr>
            <a:xfrm>
              <a:off x="1664084" y="1086525"/>
              <a:ext cx="11278486" cy="1278436"/>
              <a:chOff x="0" y="-38100"/>
              <a:chExt cx="3995570" cy="45290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03200" y="-19870"/>
                <a:ext cx="3792370" cy="434675"/>
              </a:xfrm>
              <a:custGeom>
                <a:avLst/>
                <a:gdLst/>
                <a:ahLst/>
                <a:cxnLst/>
                <a:rect l="l" t="t" r="r" b="b"/>
                <a:pathLst>
                  <a:path w="3447734" h="434675">
                    <a:moveTo>
                      <a:pt x="3447734" y="19870"/>
                    </a:moveTo>
                    <a:cubicBezTo>
                      <a:pt x="3365862" y="0"/>
                      <a:pt x="3280219" y="32714"/>
                      <a:pt x="3232443" y="102106"/>
                    </a:cubicBezTo>
                    <a:cubicBezTo>
                      <a:pt x="3184666" y="171499"/>
                      <a:pt x="3184666" y="263177"/>
                      <a:pt x="3232443" y="332569"/>
                    </a:cubicBezTo>
                    <a:cubicBezTo>
                      <a:pt x="3280219" y="401962"/>
                      <a:pt x="3365862" y="434675"/>
                      <a:pt x="3447734" y="414806"/>
                    </a:cubicBezTo>
                    <a:lnTo>
                      <a:pt x="0" y="414806"/>
                    </a:lnTo>
                    <a:cubicBezTo>
                      <a:pt x="81873" y="434675"/>
                      <a:pt x="167515" y="401962"/>
                      <a:pt x="215291" y="332569"/>
                    </a:cubicBezTo>
                    <a:cubicBezTo>
                      <a:pt x="263068" y="263177"/>
                      <a:pt x="263068" y="171499"/>
                      <a:pt x="215291" y="102106"/>
                    </a:cubicBezTo>
                    <a:cubicBezTo>
                      <a:pt x="167515" y="32714"/>
                      <a:pt x="81873" y="0"/>
                      <a:pt x="0" y="1987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143040" y="1409940"/>
              <a:ext cx="9012374" cy="7075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  <a:spcBef>
                  <a:spcPct val="0"/>
                </a:spcBef>
              </a:pPr>
              <a:r>
                <a:rPr lang="vi-VN" sz="4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Chia đa thức cho đa thức, trường hợp chia </a:t>
              </a:r>
              <a:r>
                <a:rPr lang="vi-VN" sz="4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hết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50516" y="467526"/>
            <a:ext cx="2093515" cy="2093515"/>
            <a:chOff x="1219200" y="495300"/>
            <a:chExt cx="2093515" cy="2093515"/>
          </a:xfrm>
        </p:grpSpPr>
        <p:grpSp>
          <p:nvGrpSpPr>
            <p:cNvPr id="33" name="Group 32"/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2" name="Group 2"/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</p:grpSp>
          <p:grpSp>
            <p:nvGrpSpPr>
              <p:cNvPr id="4" name="Group 4"/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1650229" y="987095"/>
              <a:ext cx="13133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6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6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Down Arrow Callout 37"/>
          <p:cNvSpPr/>
          <p:nvPr/>
        </p:nvSpPr>
        <p:spPr>
          <a:xfrm>
            <a:off x="1281545" y="2751398"/>
            <a:ext cx="5527637" cy="1752600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81545" y="4363169"/>
            <a:ext cx="151508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= 2x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13x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+ 11x – 3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= 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4x − 3, ta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8196" y="6433941"/>
            <a:ext cx="14962971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43800" y="8599734"/>
            <a:ext cx="3211135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2x</a:t>
            </a:r>
            <a:r>
              <a:rPr lang="en-US" sz="4200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x² = 2x²</a:t>
            </a:r>
            <a:endParaRPr lang="en-US" sz="4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2986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076509" y="576396"/>
            <a:ext cx="135815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B.(2x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ta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+ 21x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+ 11x 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3: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Box 12"/>
          <p:cNvSpPr txBox="1"/>
          <p:nvPr/>
        </p:nvSpPr>
        <p:spPr>
          <a:xfrm>
            <a:off x="4009098" y="3744431"/>
            <a:ext cx="47138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- 8x</a:t>
            </a:r>
            <a:r>
              <a:rPr kumimoji="0" lang="en-US" sz="4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- 6x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Box 4"/>
          <p:cNvSpPr txBox="1"/>
          <p:nvPr/>
        </p:nvSpPr>
        <p:spPr>
          <a:xfrm>
            <a:off x="10944524" y="2778026"/>
            <a:ext cx="31572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- 4x -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0473899" y="2818080"/>
            <a:ext cx="5114284" cy="3218982"/>
            <a:chOff x="1517427" y="0"/>
            <a:chExt cx="411674" cy="511445"/>
          </a:xfrm>
        </p:grpSpPr>
        <p:cxnSp>
          <p:nvCxnSpPr>
            <p:cNvPr id="71" name="Straight Connector 70"/>
            <p:cNvCxnSpPr/>
            <p:nvPr/>
          </p:nvCxnSpPr>
          <p:spPr>
            <a:xfrm flipH="1">
              <a:off x="1517427" y="0"/>
              <a:ext cx="0" cy="51144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>
              <a:off x="1517427" y="170332"/>
              <a:ext cx="411674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70" name="TextBox 6"/>
          <p:cNvSpPr txBox="1"/>
          <p:nvPr/>
        </p:nvSpPr>
        <p:spPr>
          <a:xfrm>
            <a:off x="4009099" y="2841032"/>
            <a:ext cx="64952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-13x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+ 15x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+ 11x - 3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Box 9"/>
          <p:cNvSpPr txBox="1"/>
          <p:nvPr/>
        </p:nvSpPr>
        <p:spPr>
          <a:xfrm>
            <a:off x="10868663" y="3944943"/>
            <a:ext cx="10981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Box 14"/>
          <p:cNvSpPr txBox="1"/>
          <p:nvPr/>
        </p:nvSpPr>
        <p:spPr>
          <a:xfrm>
            <a:off x="4923093" y="4862681"/>
            <a:ext cx="5415280" cy="898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- 5x</a:t>
            </a:r>
            <a:r>
              <a:rPr kumimoji="0" lang="en-US" sz="4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+ 21x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+ 11x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4014179" y="4863854"/>
            <a:ext cx="6201701" cy="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12"/>
              <p:cNvSpPr txBox="1"/>
              <p:nvPr/>
            </p:nvSpPr>
            <p:spPr>
              <a:xfrm>
                <a:off x="1115914" y="4939192"/>
                <a:ext cx="3954655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– B .(2x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914" y="4939192"/>
                <a:ext cx="3954655" cy="1061829"/>
              </a:xfrm>
              <a:prstGeom prst="rect">
                <a:avLst/>
              </a:prstGeom>
              <a:blipFill rotWithShape="0">
                <a:blip r:embed="rId4"/>
                <a:stretch>
                  <a:fillRect l="-5855"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12"/>
              <p:cNvSpPr txBox="1"/>
              <p:nvPr/>
            </p:nvSpPr>
            <p:spPr>
              <a:xfrm>
                <a:off x="91405" y="3773228"/>
                <a:ext cx="372031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B .(2x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5" y="3773228"/>
                <a:ext cx="3720311" cy="1061829"/>
              </a:xfrm>
              <a:prstGeom prst="rect">
                <a:avLst/>
              </a:prstGeom>
              <a:blipFill rotWithShape="0">
                <a:blip r:embed="rId5"/>
                <a:stretch>
                  <a:fillRect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12"/>
              <p:cNvSpPr txBox="1"/>
              <p:nvPr/>
            </p:nvSpPr>
            <p:spPr>
              <a:xfrm>
                <a:off x="12237858" y="3944943"/>
                <a:ext cx="419100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⟵</m:t>
                    </m:r>
                  </m:oMath>
                </a14:m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x</a:t>
                </a:r>
                <a:r>
                  <a:rPr kumimoji="0" lang="en-US" sz="4200" b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en-US" sz="4200" b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7858" y="3944943"/>
                <a:ext cx="4191000" cy="1061829"/>
              </a:xfrm>
              <a:prstGeom prst="rect">
                <a:avLst/>
              </a:prstGeom>
              <a:blipFill rotWithShape="0">
                <a:blip r:embed="rId6"/>
                <a:stretch>
                  <a:fillRect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/>
          <p:cNvSpPr/>
          <p:nvPr/>
        </p:nvSpPr>
        <p:spPr>
          <a:xfrm>
            <a:off x="2259501" y="6802189"/>
            <a:ext cx="1355214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B: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(-5x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: 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-5x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499466" y="3470523"/>
            <a:ext cx="60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280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8" grpId="0"/>
      <p:bldP spid="70" grpId="0"/>
      <p:bldP spid="65" grpId="0"/>
      <p:bldP spid="66" grpId="0"/>
      <p:bldP spid="61" grpId="0"/>
      <p:bldP spid="62" grpId="0"/>
      <p:bldP spid="63" grpId="0"/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076509" y="576396"/>
            <a:ext cx="135815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B.(2x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ta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+ 21x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+ 11x 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3: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Box 12"/>
          <p:cNvSpPr txBox="1"/>
          <p:nvPr/>
        </p:nvSpPr>
        <p:spPr>
          <a:xfrm>
            <a:off x="4009098" y="3744431"/>
            <a:ext cx="47138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- 8x</a:t>
            </a:r>
            <a:r>
              <a:rPr kumimoji="0" lang="en-US" sz="4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- 6x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Box 4"/>
          <p:cNvSpPr txBox="1"/>
          <p:nvPr/>
        </p:nvSpPr>
        <p:spPr>
          <a:xfrm>
            <a:off x="10944524" y="2778026"/>
            <a:ext cx="31572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- 4x -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0473899" y="2818080"/>
            <a:ext cx="5114284" cy="6257361"/>
            <a:chOff x="1517427" y="0"/>
            <a:chExt cx="411674" cy="994195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1517427" y="0"/>
              <a:ext cx="0" cy="99419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>
              <a:off x="1517427" y="170332"/>
              <a:ext cx="411674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70" name="TextBox 6"/>
          <p:cNvSpPr txBox="1"/>
          <p:nvPr/>
        </p:nvSpPr>
        <p:spPr>
          <a:xfrm>
            <a:off x="4009099" y="2841032"/>
            <a:ext cx="64952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-13x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+ 15x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+ 11x - 3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Box 9"/>
          <p:cNvSpPr txBox="1"/>
          <p:nvPr/>
        </p:nvSpPr>
        <p:spPr>
          <a:xfrm>
            <a:off x="10868663" y="3944943"/>
            <a:ext cx="135616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Box 14"/>
          <p:cNvSpPr txBox="1"/>
          <p:nvPr/>
        </p:nvSpPr>
        <p:spPr>
          <a:xfrm>
            <a:off x="4963083" y="4825971"/>
            <a:ext cx="5252797" cy="898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-5x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+ 21x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+ 11x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- 3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4014179" y="4768181"/>
            <a:ext cx="6201701" cy="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12"/>
              <p:cNvSpPr txBox="1"/>
              <p:nvPr/>
            </p:nvSpPr>
            <p:spPr>
              <a:xfrm>
                <a:off x="13792200" y="3944943"/>
                <a:ext cx="419100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⟵</m:t>
                    </m:r>
                  </m:oMath>
                </a14:m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smtClean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200" baseline="30000" dirty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x</a:t>
                </a:r>
                <a:r>
                  <a:rPr kumimoji="0" lang="en-US" sz="4200" b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4200" dirty="0" smtClean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n-US" sz="4200" b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2200" y="3944943"/>
                <a:ext cx="4191000" cy="1061829"/>
              </a:xfrm>
              <a:prstGeom prst="rect">
                <a:avLst/>
              </a:prstGeom>
              <a:blipFill rotWithShape="0">
                <a:blip r:embed="rId4"/>
                <a:stretch>
                  <a:fillRect r="-4803"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14"/>
          <p:cNvSpPr txBox="1"/>
          <p:nvPr/>
        </p:nvSpPr>
        <p:spPr>
          <a:xfrm>
            <a:off x="4958175" y="5745431"/>
            <a:ext cx="46666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-5x</a:t>
            </a:r>
            <a:r>
              <a:rPr lang="en-US" sz="4200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+ 20x</a:t>
            </a:r>
            <a:r>
              <a:rPr lang="en-US" sz="4200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+ 15x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9466" y="3470523"/>
            <a:ext cx="60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25664" y="5511570"/>
            <a:ext cx="60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054748" y="6807260"/>
            <a:ext cx="6201701" cy="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7" name="TextBox 14"/>
          <p:cNvSpPr txBox="1"/>
          <p:nvPr/>
        </p:nvSpPr>
        <p:spPr>
          <a:xfrm>
            <a:off x="7109841" y="6827760"/>
            <a:ext cx="3146608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sz="4200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4x </a:t>
            </a:r>
            <a:r>
              <a:rPr lang="en-US" sz="42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 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4200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</a:t>
            </a:r>
            <a:r>
              <a:rPr lang="en-US" sz="42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2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2"/>
              <p:cNvSpPr txBox="1"/>
              <p:nvPr/>
            </p:nvSpPr>
            <p:spPr>
              <a:xfrm>
                <a:off x="503331" y="5765931"/>
                <a:ext cx="367075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B .(-5x) </a:t>
                </a:r>
                <a14:m>
                  <m:oMath xmlns:m="http://schemas.openxmlformats.org/officeDocument/2006/math">
                    <m:r>
                      <a:rPr lang="en-US" sz="4200" i="1" kern="12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31" y="5765931"/>
                <a:ext cx="3670751" cy="1061829"/>
              </a:xfrm>
              <a:prstGeom prst="rect">
                <a:avLst/>
              </a:prstGeom>
              <a:blipFill rotWithShape="0">
                <a:blip r:embed="rId5"/>
                <a:stretch>
                  <a:fillRect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12"/>
              <p:cNvSpPr txBox="1"/>
              <p:nvPr/>
            </p:nvSpPr>
            <p:spPr>
              <a:xfrm>
                <a:off x="593190" y="6845338"/>
                <a:ext cx="6562408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200" kern="120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Dư</a:t>
                </a: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kern="120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</a:t>
                </a: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kern="120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– B .(-5x) </a:t>
                </a:r>
                <a14:m>
                  <m:oMath xmlns:m="http://schemas.openxmlformats.org/officeDocument/2006/math">
                    <m:r>
                      <a:rPr lang="en-US" sz="4200" i="1" kern="12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90" y="6845338"/>
                <a:ext cx="6562408" cy="1061829"/>
              </a:xfrm>
              <a:prstGeom prst="rect">
                <a:avLst/>
              </a:prstGeom>
              <a:blipFill rotWithShape="0">
                <a:blip r:embed="rId6"/>
                <a:stretch>
                  <a:fillRect l="-3528"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1926165" y="3944943"/>
            <a:ext cx="1082348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- 5x</a:t>
            </a:r>
            <a:endParaRPr lang="en-US" sz="4200" kern="0" dirty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0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8" grpId="0"/>
      <p:bldP spid="70" grpId="0"/>
      <p:bldP spid="65" grpId="0"/>
      <p:bldP spid="66" grpId="0"/>
      <p:bldP spid="63" grpId="0"/>
      <p:bldP spid="23" grpId="0"/>
      <p:bldP spid="3" grpId="0"/>
      <p:bldP spid="25" grpId="0"/>
      <p:bldP spid="27" grpId="0"/>
      <p:bldP spid="28" grpId="0"/>
      <p:bldP spid="29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259501" y="415246"/>
            <a:ext cx="1358158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</a:t>
            </a:r>
            <a:r>
              <a:rPr lang="en-US" sz="4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88767" y="1437021"/>
            <a:ext cx="12088717" cy="6862757"/>
            <a:chOff x="3388767" y="1437021"/>
            <a:chExt cx="12088717" cy="6862757"/>
          </a:xfrm>
        </p:grpSpPr>
        <p:sp>
          <p:nvSpPr>
            <p:cNvPr id="68" name="TextBox 4"/>
            <p:cNvSpPr txBox="1"/>
            <p:nvPr/>
          </p:nvSpPr>
          <p:spPr>
            <a:xfrm>
              <a:off x="10833825" y="1437021"/>
              <a:ext cx="315725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- 4x -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388767" y="1477075"/>
              <a:ext cx="12088717" cy="6822703"/>
              <a:chOff x="3388767" y="1477075"/>
              <a:chExt cx="12088717" cy="6822703"/>
            </a:xfrm>
          </p:grpSpPr>
          <p:sp>
            <p:nvSpPr>
              <p:cNvPr id="59" name="TextBox 12"/>
              <p:cNvSpPr txBox="1"/>
              <p:nvPr/>
            </p:nvSpPr>
            <p:spPr>
              <a:xfrm>
                <a:off x="3898399" y="2403426"/>
                <a:ext cx="4713875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- 8x</a:t>
                </a:r>
                <a:r>
                  <a:rPr kumimoji="0" lang="en-US" sz="42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- 6x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10363200" y="1477075"/>
                <a:ext cx="5114284" cy="6705675"/>
                <a:chOff x="1517427" y="0"/>
                <a:chExt cx="411674" cy="1065425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1517427" y="0"/>
                  <a:ext cx="0" cy="106542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1517427" y="170332"/>
                  <a:ext cx="411674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70" name="TextBox 6"/>
              <p:cNvSpPr txBox="1"/>
              <p:nvPr/>
            </p:nvSpPr>
            <p:spPr>
              <a:xfrm>
                <a:off x="3898400" y="1500027"/>
                <a:ext cx="649528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-13x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+ 15x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+ 11x - 3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9"/>
              <p:cNvSpPr txBox="1"/>
              <p:nvPr/>
            </p:nvSpPr>
            <p:spPr>
              <a:xfrm>
                <a:off x="10757964" y="2603938"/>
                <a:ext cx="2923537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kumimoji="0" lang="en-US" sz="42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- 5x + 1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Box 14"/>
              <p:cNvSpPr txBox="1"/>
              <p:nvPr/>
            </p:nvSpPr>
            <p:spPr>
              <a:xfrm>
                <a:off x="4852384" y="3484966"/>
                <a:ext cx="5252797" cy="8989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-5x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+ 21x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+ 11x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- 3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3903480" y="3427176"/>
                <a:ext cx="6201701" cy="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3" name="TextBox 14"/>
              <p:cNvSpPr txBox="1"/>
              <p:nvPr/>
            </p:nvSpPr>
            <p:spPr>
              <a:xfrm>
                <a:off x="4847476" y="4404426"/>
                <a:ext cx="4666615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-5x</a:t>
                </a:r>
                <a:r>
                  <a:rPr lang="en-US" sz="4200" kern="12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+ 20x</a:t>
                </a:r>
                <a:r>
                  <a:rPr lang="en-US" sz="4200" kern="12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+ 15x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388767" y="2129518"/>
                <a:ext cx="609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314965" y="4170565"/>
                <a:ext cx="609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3944049" y="5466255"/>
                <a:ext cx="6201701" cy="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7" name="TextBox 14"/>
              <p:cNvSpPr txBox="1"/>
              <p:nvPr/>
            </p:nvSpPr>
            <p:spPr>
              <a:xfrm>
                <a:off x="6999142" y="5486755"/>
                <a:ext cx="3146608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sz="4200" kern="12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4x </a:t>
                </a:r>
                <a:r>
                  <a:rPr lang="en-US" sz="4200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3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14"/>
              <p:cNvSpPr txBox="1"/>
              <p:nvPr/>
            </p:nvSpPr>
            <p:spPr>
              <a:xfrm>
                <a:off x="7038970" y="6331576"/>
                <a:ext cx="3146608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sz="4200" kern="12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4x </a:t>
                </a:r>
                <a:r>
                  <a:rPr lang="en-US" sz="4200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3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440686" y="6079975"/>
                <a:ext cx="609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4052774" y="7368489"/>
                <a:ext cx="6201701" cy="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" name="TextBox 3"/>
              <p:cNvSpPr txBox="1"/>
              <p:nvPr/>
            </p:nvSpPr>
            <p:spPr>
              <a:xfrm>
                <a:off x="8594279" y="7561114"/>
                <a:ext cx="135616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6" name="Straight Arrow Connector 5"/>
          <p:cNvCxnSpPr>
            <a:stCxn id="65" idx="2"/>
          </p:cNvCxnSpPr>
          <p:nvPr/>
        </p:nvCxnSpPr>
        <p:spPr>
          <a:xfrm>
            <a:off x="12219733" y="3665767"/>
            <a:ext cx="886667" cy="124346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212310" y="4935340"/>
            <a:ext cx="5217155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fr-FR" sz="4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2x</a:t>
            </a:r>
            <a:r>
              <a:rPr lang="fr-FR" sz="4200" baseline="30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- 5x 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</a:t>
            </a:r>
            <a:endParaRPr lang="en-US" sz="42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921" y="7876059"/>
            <a:ext cx="1262356" cy="17663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24035" y="8084709"/>
            <a:ext cx="13587005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: B = </a:t>
            </a:r>
            <a:r>
              <a:rPr lang="fr-FR" sz="4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2x</a:t>
            </a:r>
            <a:r>
              <a:rPr lang="fr-FR" sz="4000" baseline="30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fr-FR" sz="4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- 5x 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+ 1,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xảy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ra: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B . (2x</a:t>
            </a:r>
            <a:r>
              <a:rPr lang="fr-FR" sz="4000" baseline="30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5x + 1)</a:t>
            </a:r>
            <a:endParaRPr lang="en-US" sz="4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3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/>
          <p:cNvGrpSpPr/>
          <p:nvPr/>
        </p:nvGrpSpPr>
        <p:grpSpPr>
          <a:xfrm>
            <a:off x="16475527" y="9190839"/>
            <a:ext cx="2465952" cy="246595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7553721" y="8602935"/>
            <a:ext cx="2259501" cy="2259501"/>
            <a:chOff x="0" y="0"/>
            <a:chExt cx="6355080" cy="635508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-1267625" y="-939024"/>
            <a:ext cx="2465952" cy="246595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-189431" y="-1526928"/>
            <a:ext cx="2259501" cy="2259501"/>
            <a:chOff x="0" y="0"/>
            <a:chExt cx="6355080" cy="635508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5176191" y="-939024"/>
            <a:ext cx="5639759" cy="1543050"/>
            <a:chOff x="0" y="0"/>
            <a:chExt cx="1485369" cy="406400"/>
          </a:xfrm>
        </p:grpSpPr>
        <p:sp>
          <p:nvSpPr>
            <p:cNvPr id="27" name="Freeform 27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760687" y="-1283938"/>
            <a:ext cx="5639759" cy="1543050"/>
            <a:chOff x="0" y="0"/>
            <a:chExt cx="1485369" cy="406400"/>
          </a:xfrm>
        </p:grpSpPr>
        <p:sp>
          <p:nvSpPr>
            <p:cNvPr id="30" name="Freeform 30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68856" y="165507"/>
            <a:ext cx="3551804" cy="2862644"/>
            <a:chOff x="1611123" y="317200"/>
            <a:chExt cx="3551804" cy="286264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1123" y="317200"/>
              <a:ext cx="3551804" cy="2862644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514600" y="1295745"/>
              <a:ext cx="19636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927187" y="691043"/>
            <a:ext cx="116838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Khi chia đa thức cho một đơn thức thì ta có thể không cần đặt tính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667000" y="2784649"/>
                <a:ext cx="12274786" cy="3788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VD: (-</a:t>
                </a:r>
                <a:r>
                  <a:rPr lang="nl-NL" sz="4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6x</a:t>
                </a:r>
                <a:r>
                  <a:rPr lang="nl-NL" sz="44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 </a:t>
                </a: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- 6x</a:t>
                </a:r>
                <a:r>
                  <a:rPr lang="nl-NL" sz="44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: 3x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=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(-6x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3x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(7x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</a:t>
                </a: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3x</a:t>
                </a:r>
                <a:r>
                  <a:rPr lang="nl-NL" sz="44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(-6x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3x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=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-2x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nl-NL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- 2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784649"/>
                <a:ext cx="12274786" cy="3788794"/>
              </a:xfrm>
              <a:prstGeom prst="rect">
                <a:avLst/>
              </a:prstGeom>
              <a:blipFill rotWithShape="0">
                <a:blip r:embed="rId3"/>
                <a:stretch>
                  <a:fillRect l="-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ounded Rectangle 36"/>
          <p:cNvSpPr/>
          <p:nvPr/>
        </p:nvSpPr>
        <p:spPr>
          <a:xfrm>
            <a:off x="1676400" y="6722741"/>
            <a:ext cx="3657600" cy="124547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26266" y="6467810"/>
            <a:ext cx="705299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chia: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(-x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- 2x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: 0,5x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(9x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- 4) : (3x + 2)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3389" y="6683027"/>
            <a:ext cx="2785604" cy="2785604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-1132694" y="9098559"/>
            <a:ext cx="3086100" cy="3086100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410356" y="9426077"/>
            <a:ext cx="2259501" cy="2259501"/>
            <a:chOff x="0" y="0"/>
            <a:chExt cx="6355080" cy="635508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6159528" y="-2033611"/>
            <a:ext cx="3086100" cy="3086100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15443076" y="-1525226"/>
            <a:ext cx="2259501" cy="2259501"/>
            <a:chOff x="0" y="0"/>
            <a:chExt cx="6355080" cy="635508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sp>
        <p:nvSpPr>
          <p:cNvPr id="34" name="Pentagon 33"/>
          <p:cNvSpPr/>
          <p:nvPr/>
        </p:nvSpPr>
        <p:spPr>
          <a:xfrm>
            <a:off x="0" y="1052489"/>
            <a:ext cx="3276600" cy="1119211"/>
          </a:xfrm>
          <a:prstGeom prst="homePlate">
            <a:avLst/>
          </a:prstGeom>
          <a:solidFill>
            <a:srgbClr val="036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66719" y="758666"/>
            <a:ext cx="110970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a) (-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- 2x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: 0,5x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(-x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: 0,5x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+ (5x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: 0,5x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+ (-2x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: 0,5x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-2x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+ 10x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- 4x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066719" y="4040484"/>
            <a:ext cx="5006499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(9x</a:t>
            </a:r>
            <a:r>
              <a:rPr lang="en-US" sz="42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- 4) : (3x + 2)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4754241" y="5102313"/>
            <a:ext cx="6447139" cy="5025833"/>
            <a:chOff x="6314069" y="4891686"/>
            <a:chExt cx="6447139" cy="5025833"/>
          </a:xfrm>
        </p:grpSpPr>
        <p:sp>
          <p:nvSpPr>
            <p:cNvPr id="47" name="TextBox 4"/>
            <p:cNvSpPr txBox="1"/>
            <p:nvPr/>
          </p:nvSpPr>
          <p:spPr>
            <a:xfrm>
              <a:off x="9559539" y="4891686"/>
              <a:ext cx="320166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3x + 2</a:t>
              </a:r>
            </a:p>
          </p:txBody>
        </p:sp>
        <p:sp>
          <p:nvSpPr>
            <p:cNvPr id="49" name="TextBox 6"/>
            <p:cNvSpPr txBox="1"/>
            <p:nvPr/>
          </p:nvSpPr>
          <p:spPr>
            <a:xfrm>
              <a:off x="6314069" y="4980332"/>
              <a:ext cx="2959284" cy="8526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9x</a:t>
              </a:r>
              <a:r>
                <a:rPr kumimoji="0" lang="en-US" sz="4200" b="0" i="0" u="none" strike="noStrike" kern="0" cap="none" spc="0" normalizeH="0" baseline="30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- 4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6314069" y="5102313"/>
              <a:ext cx="6407804" cy="4815206"/>
              <a:chOff x="6314069" y="5102313"/>
              <a:chExt cx="6407804" cy="4815206"/>
            </a:xfrm>
          </p:grpSpPr>
          <p:sp>
            <p:nvSpPr>
              <p:cNvPr id="38" name="TextBox 12"/>
              <p:cNvSpPr txBox="1"/>
              <p:nvPr/>
            </p:nvSpPr>
            <p:spPr>
              <a:xfrm>
                <a:off x="6368995" y="5976737"/>
                <a:ext cx="2816747" cy="1061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3x</a:t>
                </a:r>
                <a:r>
                  <a:rPr kumimoji="0" lang="en-US" sz="4200" b="0" i="0" u="none" strike="noStrike" kern="0" cap="none" spc="0" normalizeH="0" baseline="30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+ 6x</a:t>
                </a: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9225362" y="5102313"/>
                <a:ext cx="0" cy="47133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9225362" y="5877701"/>
                <a:ext cx="266141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1" name="TextBox 9"/>
              <p:cNvSpPr txBox="1"/>
              <p:nvPr/>
            </p:nvSpPr>
            <p:spPr>
              <a:xfrm>
                <a:off x="9591261" y="6006454"/>
                <a:ext cx="3130612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3x - 2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14"/>
              <p:cNvSpPr txBox="1"/>
              <p:nvPr/>
            </p:nvSpPr>
            <p:spPr>
              <a:xfrm>
                <a:off x="7332339" y="6959096"/>
                <a:ext cx="198827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- 6x </a:t>
                </a: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- 4</a:t>
                </a: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6314069" y="7038565"/>
                <a:ext cx="266141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4" name="TextBox 22"/>
              <p:cNvSpPr txBox="1"/>
              <p:nvPr/>
            </p:nvSpPr>
            <p:spPr>
              <a:xfrm>
                <a:off x="7291657" y="7745647"/>
                <a:ext cx="2054296" cy="2133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- 6x </a:t>
                </a: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kumimoji="0" lang="en-US" sz="4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5" name="TextBox 23"/>
              <p:cNvSpPr txBox="1"/>
              <p:nvPr/>
            </p:nvSpPr>
            <p:spPr>
              <a:xfrm>
                <a:off x="8594088" y="8855690"/>
                <a:ext cx="882459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6314069" y="8812606"/>
                <a:ext cx="266141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79" name="Speech Bubble: Rectangle with Corners Rounded 46"/>
          <p:cNvSpPr/>
          <p:nvPr/>
        </p:nvSpPr>
        <p:spPr>
          <a:xfrm>
            <a:off x="11001843" y="3479407"/>
            <a:ext cx="6626704" cy="3705892"/>
          </a:xfrm>
          <a:prstGeom prst="wedgeRoundRectCallout">
            <a:avLst>
              <a:gd name="adj1" fmla="val -1093"/>
              <a:gd name="adj2" fmla="val 91359"/>
              <a:gd name="adj3" fmla="val 16667"/>
            </a:avLst>
          </a:prstGeom>
          <a:solidFill>
            <a:srgbClr val="F1F1D7"/>
          </a:solidFill>
          <a:ln w="12700" cap="flat" cmpd="sng" algn="ctr">
            <a:solidFill>
              <a:srgbClr val="D6DF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khuyết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0 (hay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khuyết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557782" y="7272462"/>
            <a:ext cx="2644145" cy="2753836"/>
            <a:chOff x="14557782" y="7272462"/>
            <a:chExt cx="2644145" cy="2753836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09548" y="7697424"/>
              <a:ext cx="1792379" cy="232887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7782" y="7272462"/>
              <a:ext cx="826423" cy="849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472960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2216612" y="8414165"/>
            <a:ext cx="4438319" cy="4438319"/>
            <a:chOff x="0" y="0"/>
            <a:chExt cx="6355080" cy="6355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2216612" y="8804910"/>
            <a:ext cx="4047574" cy="404757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>
                <a:alpha val="89804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192825" y="-876603"/>
            <a:ext cx="1571312" cy="1753207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378487" y="779163"/>
            <a:ext cx="3574513" cy="124547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05400" y="1028700"/>
            <a:ext cx="116701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1378487" y="2506450"/>
            <a:ext cx="2125232" cy="1564915"/>
          </a:xfrm>
          <a:prstGeom prst="wedgeEllipseCallout">
            <a:avLst>
              <a:gd name="adj1" fmla="val 39403"/>
              <a:gd name="adj2" fmla="val 560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038600" y="2324100"/>
            <a:ext cx="10086135" cy="7339776"/>
            <a:chOff x="5647017" y="2856659"/>
            <a:chExt cx="10086135" cy="7339776"/>
          </a:xfrm>
        </p:grpSpPr>
        <p:sp>
          <p:nvSpPr>
            <p:cNvPr id="32" name="TextBox 12"/>
            <p:cNvSpPr txBox="1"/>
            <p:nvPr/>
          </p:nvSpPr>
          <p:spPr>
            <a:xfrm>
              <a:off x="5647017" y="3934313"/>
              <a:ext cx="593538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- 4x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"/>
            <p:cNvSpPr txBox="1"/>
            <p:nvPr/>
          </p:nvSpPr>
          <p:spPr>
            <a:xfrm>
              <a:off x="12859419" y="2856659"/>
              <a:ext cx="199585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2272006" y="3191555"/>
              <a:ext cx="0" cy="6752545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>
            <a:xfrm>
              <a:off x="12272006" y="3918488"/>
              <a:ext cx="3272794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46" name="TextBox 6"/>
            <p:cNvSpPr txBox="1"/>
            <p:nvPr/>
          </p:nvSpPr>
          <p:spPr>
            <a:xfrm>
              <a:off x="5674164" y="2889048"/>
              <a:ext cx="636973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kumimoji="0" lang="en-US" sz="4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+ 6x -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9"/>
            <p:cNvSpPr txBox="1"/>
            <p:nvPr/>
          </p:nvSpPr>
          <p:spPr>
            <a:xfrm>
              <a:off x="12588196" y="4072126"/>
              <a:ext cx="314495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 + 1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6686599" y="5195176"/>
              <a:ext cx="535729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+ 6x – 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770925" y="5286127"/>
              <a:ext cx="6272970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38" name="TextBox 14"/>
            <p:cNvSpPr txBox="1"/>
            <p:nvPr/>
          </p:nvSpPr>
          <p:spPr>
            <a:xfrm>
              <a:off x="6686599" y="6225589"/>
              <a:ext cx="489580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770925" y="9134607"/>
              <a:ext cx="6272970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40" name="TextBox 14"/>
            <p:cNvSpPr txBox="1"/>
            <p:nvPr/>
          </p:nvSpPr>
          <p:spPr>
            <a:xfrm>
              <a:off x="8278399" y="8072778"/>
              <a:ext cx="376549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- 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14"/>
            <p:cNvSpPr txBox="1"/>
            <p:nvPr/>
          </p:nvSpPr>
          <p:spPr>
            <a:xfrm>
              <a:off x="8278399" y="7287418"/>
              <a:ext cx="284999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- 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14"/>
            <p:cNvSpPr txBox="1"/>
            <p:nvPr/>
          </p:nvSpPr>
          <p:spPr>
            <a:xfrm>
              <a:off x="10495644" y="9134606"/>
              <a:ext cx="1265507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0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5770925" y="7287418"/>
              <a:ext cx="6272970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132" y="7628350"/>
            <a:ext cx="2512899" cy="2401607"/>
          </a:xfrm>
          <a:prstGeom prst="rect">
            <a:avLst/>
          </a:prstGeom>
        </p:spPr>
      </p:pic>
      <p:sp>
        <p:nvSpPr>
          <p:cNvPr id="56" name="Speech Bubble: Rectangle with Corners Rounded 46"/>
          <p:cNvSpPr/>
          <p:nvPr/>
        </p:nvSpPr>
        <p:spPr>
          <a:xfrm>
            <a:off x="11371472" y="5046392"/>
            <a:ext cx="6244875" cy="2239381"/>
          </a:xfrm>
          <a:prstGeom prst="wedgeRoundRectCallout">
            <a:avLst>
              <a:gd name="adj1" fmla="val -2720"/>
              <a:gd name="adj2" fmla="val 81378"/>
              <a:gd name="adj3" fmla="val 16667"/>
            </a:avLst>
          </a:prstGeom>
          <a:solidFill>
            <a:srgbClr val="F1F1D7"/>
          </a:solidFill>
          <a:ln w="12700" cap="flat" cmpd="sng" algn="ctr">
            <a:solidFill>
              <a:srgbClr val="D6DF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rgbClr val="036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 smtClean="0">
                <a:solidFill>
                  <a:srgbClr val="036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36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 smtClean="0">
                <a:solidFill>
                  <a:srgbClr val="036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= BP,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P = A : B.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-1468930" y="-1109459"/>
            <a:ext cx="2465952" cy="246595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-390736" y="-1697363"/>
            <a:ext cx="2259501" cy="2259501"/>
            <a:chOff x="0" y="0"/>
            <a:chExt cx="6355080" cy="63550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4575881" y="9515475"/>
            <a:ext cx="5639759" cy="1543050"/>
            <a:chOff x="0" y="0"/>
            <a:chExt cx="1485369" cy="406400"/>
          </a:xfrm>
        </p:grpSpPr>
        <p:sp>
          <p:nvSpPr>
            <p:cNvPr id="29" name="Freeform 29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656044" y="9890465"/>
            <a:ext cx="8227951" cy="1543050"/>
            <a:chOff x="0" y="0"/>
            <a:chExt cx="2167032" cy="406400"/>
          </a:xfrm>
        </p:grpSpPr>
        <p:sp>
          <p:nvSpPr>
            <p:cNvPr id="32" name="Freeform 32"/>
            <p:cNvSpPr/>
            <p:nvPr/>
          </p:nvSpPr>
          <p:spPr>
            <a:xfrm>
              <a:off x="203200" y="-326"/>
              <a:ext cx="1760632" cy="407051"/>
            </a:xfrm>
            <a:custGeom>
              <a:avLst/>
              <a:gdLst/>
              <a:ahLst/>
              <a:cxnLst/>
              <a:rect l="l" t="t" r="r" b="b"/>
              <a:pathLst>
                <a:path w="1760632" h="407051">
                  <a:moveTo>
                    <a:pt x="1760632" y="326"/>
                  </a:moveTo>
                  <a:cubicBezTo>
                    <a:pt x="1687819" y="0"/>
                    <a:pt x="1620398" y="38659"/>
                    <a:pt x="1583897" y="101663"/>
                  </a:cubicBezTo>
                  <a:cubicBezTo>
                    <a:pt x="1547396" y="164667"/>
                    <a:pt x="1547396" y="242385"/>
                    <a:pt x="1583897" y="305389"/>
                  </a:cubicBezTo>
                  <a:cubicBezTo>
                    <a:pt x="1620398" y="368393"/>
                    <a:pt x="1687819" y="407052"/>
                    <a:pt x="1760632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863452" y="1033263"/>
            <a:ext cx="8842318" cy="1543050"/>
            <a:chOff x="0" y="0"/>
            <a:chExt cx="2169402" cy="406400"/>
          </a:xfrm>
        </p:grpSpPr>
        <p:sp>
          <p:nvSpPr>
            <p:cNvPr id="17" name="Freeform 17"/>
            <p:cNvSpPr/>
            <p:nvPr/>
          </p:nvSpPr>
          <p:spPr>
            <a:xfrm>
              <a:off x="203200" y="-326"/>
              <a:ext cx="1763002" cy="407051"/>
            </a:xfrm>
            <a:custGeom>
              <a:avLst/>
              <a:gdLst/>
              <a:ahLst/>
              <a:cxnLst/>
              <a:rect l="l" t="t" r="r" b="b"/>
              <a:pathLst>
                <a:path w="1763002" h="407051">
                  <a:moveTo>
                    <a:pt x="1763002" y="326"/>
                  </a:moveTo>
                  <a:cubicBezTo>
                    <a:pt x="1690189" y="0"/>
                    <a:pt x="1622767" y="38659"/>
                    <a:pt x="1586267" y="101663"/>
                  </a:cubicBezTo>
                  <a:cubicBezTo>
                    <a:pt x="1549766" y="164667"/>
                    <a:pt x="1549766" y="242385"/>
                    <a:pt x="1586267" y="305389"/>
                  </a:cubicBezTo>
                  <a:cubicBezTo>
                    <a:pt x="1622767" y="368393"/>
                    <a:pt x="1690189" y="407052"/>
                    <a:pt x="1763002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14800" y="342900"/>
            <a:ext cx="2923776" cy="2923776"/>
            <a:chOff x="4114800" y="342900"/>
            <a:chExt cx="2923776" cy="2923776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4114800" y="342900"/>
              <a:ext cx="2923776" cy="2923776"/>
              <a:chOff x="0" y="0"/>
              <a:chExt cx="6355080" cy="635508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9900"/>
              </a:solidFill>
            </p:spPr>
          </p:sp>
        </p:grpSp>
        <p:grpSp>
          <p:nvGrpSpPr>
            <p:cNvPr id="4" name="Group 4"/>
            <p:cNvGrpSpPr/>
            <p:nvPr/>
          </p:nvGrpSpPr>
          <p:grpSpPr>
            <a:xfrm>
              <a:off x="4494266" y="722367"/>
              <a:ext cx="2164842" cy="2164842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4250" y="1092066"/>
              <a:ext cx="1386028" cy="1425440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3048000" y="3489281"/>
            <a:ext cx="11658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đa thức P sao cho A = B.P, trong đó:</a:t>
            </a:r>
            <a:endParaRPr lang="en-US" sz="4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= 2x</a:t>
            </a:r>
            <a:r>
              <a:rPr lang="nl-NL" sz="4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- 3x</a:t>
            </a:r>
            <a:r>
              <a:rPr lang="nl-NL" sz="48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- 3x</a:t>
            </a:r>
            <a:r>
              <a:rPr lang="nl-NL" sz="48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+ 6x </a:t>
            </a:r>
            <a:r>
              <a:rPr lang="nl-NL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- 2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 B = x</a:t>
            </a:r>
            <a:r>
              <a:rPr lang="nl-NL" sz="4800" baseline="30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800" baseline="-25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- 2</a:t>
            </a:r>
            <a:endParaRPr lang="en-US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142" y="7537713"/>
            <a:ext cx="2255716" cy="1804572"/>
          </a:xfrm>
          <a:prstGeom prst="rect">
            <a:avLst/>
          </a:prstGeom>
        </p:spPr>
      </p:pic>
      <p:sp>
        <p:nvSpPr>
          <p:cNvPr id="38" name="Rounded Rectangular Callout 37"/>
          <p:cNvSpPr/>
          <p:nvPr/>
        </p:nvSpPr>
        <p:spPr>
          <a:xfrm>
            <a:off x="4936632" y="7629511"/>
            <a:ext cx="10584077" cy="1620977"/>
          </a:xfrm>
          <a:prstGeom prst="wedgeRoundRectCallout">
            <a:avLst>
              <a:gd name="adj1" fmla="val -55690"/>
              <a:gd name="adj2" fmla="val -1563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30761" y="1225832"/>
            <a:ext cx="5107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 animBg="1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80714" y="886310"/>
            <a:ext cx="17221199" cy="1278436"/>
            <a:chOff x="280714" y="886310"/>
            <a:chExt cx="17221199" cy="1278436"/>
          </a:xfrm>
        </p:grpSpPr>
        <p:sp>
          <p:nvSpPr>
            <p:cNvPr id="22" name="Rectangle 21"/>
            <p:cNvSpPr/>
            <p:nvPr/>
          </p:nvSpPr>
          <p:spPr>
            <a:xfrm>
              <a:off x="2189771" y="998827"/>
              <a:ext cx="15232153" cy="1107996"/>
            </a:xfrm>
            <a:prstGeom prst="rect">
              <a:avLst/>
            </a:prstGeom>
            <a:solidFill>
              <a:srgbClr val="0366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80714" y="886310"/>
              <a:ext cx="17221199" cy="1278436"/>
              <a:chOff x="1664084" y="1086525"/>
              <a:chExt cx="11278486" cy="1278436"/>
            </a:xfrm>
          </p:grpSpPr>
          <p:grpSp>
            <p:nvGrpSpPr>
              <p:cNvPr id="7" name="Group 7"/>
              <p:cNvGrpSpPr/>
              <p:nvPr/>
            </p:nvGrpSpPr>
            <p:grpSpPr>
              <a:xfrm>
                <a:off x="1664084" y="1086525"/>
                <a:ext cx="11278486" cy="1278436"/>
                <a:chOff x="0" y="-38100"/>
                <a:chExt cx="3995570" cy="452905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203200" y="-19870"/>
                  <a:ext cx="3792370" cy="4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7734" h="434675">
                      <a:moveTo>
                        <a:pt x="3447734" y="19870"/>
                      </a:moveTo>
                      <a:cubicBezTo>
                        <a:pt x="3365862" y="0"/>
                        <a:pt x="3280219" y="32714"/>
                        <a:pt x="3232443" y="102106"/>
                      </a:cubicBezTo>
                      <a:cubicBezTo>
                        <a:pt x="3184666" y="171499"/>
                        <a:pt x="3184666" y="263177"/>
                        <a:pt x="3232443" y="332569"/>
                      </a:cubicBezTo>
                      <a:cubicBezTo>
                        <a:pt x="3280219" y="401962"/>
                        <a:pt x="3365862" y="434675"/>
                        <a:pt x="3447734" y="414806"/>
                      </a:cubicBezTo>
                      <a:lnTo>
                        <a:pt x="0" y="414806"/>
                      </a:lnTo>
                      <a:cubicBezTo>
                        <a:pt x="81873" y="434675"/>
                        <a:pt x="167515" y="401962"/>
                        <a:pt x="215291" y="332569"/>
                      </a:cubicBezTo>
                      <a:cubicBezTo>
                        <a:pt x="263068" y="263177"/>
                        <a:pt x="263068" y="171499"/>
                        <a:pt x="215291" y="102106"/>
                      </a:cubicBezTo>
                      <a:cubicBezTo>
                        <a:pt x="167515" y="32714"/>
                        <a:pt x="81873" y="0"/>
                        <a:pt x="0" y="1987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0" y="-38100"/>
                  <a:ext cx="812800" cy="444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8" name="TextBox 18"/>
              <p:cNvSpPr txBox="1"/>
              <p:nvPr/>
            </p:nvSpPr>
            <p:spPr>
              <a:xfrm>
                <a:off x="3106853" y="1409782"/>
                <a:ext cx="9599912" cy="75661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880"/>
                  </a:lnSpc>
                  <a:spcBef>
                    <a:spcPct val="0"/>
                  </a:spcBef>
                </a:pPr>
                <a:r>
                  <a:rPr lang="vi-VN" sz="48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Chia đa thức cho đa thức, trường hợp </a:t>
                </a:r>
                <a:r>
                  <a:rPr lang="vi-VN" sz="48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chia</a:t>
                </a:r>
                <a:r>
                  <a:rPr lang="en-US" sz="48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</a:t>
                </a:r>
                <a:endParaRPr lang="en-US" sz="4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445430" y="507032"/>
            <a:ext cx="2093515" cy="2093515"/>
            <a:chOff x="1219200" y="495300"/>
            <a:chExt cx="2093515" cy="2093515"/>
          </a:xfrm>
        </p:grpSpPr>
        <p:grpSp>
          <p:nvGrpSpPr>
            <p:cNvPr id="33" name="Group 32"/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2" name="Group 2"/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</p:grpSp>
          <p:grpSp>
            <p:nvGrpSpPr>
              <p:cNvPr id="4" name="Group 4"/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1650229" y="987095"/>
              <a:ext cx="13133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  <a:endPara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Down Arrow Callout 37"/>
          <p:cNvSpPr/>
          <p:nvPr/>
        </p:nvSpPr>
        <p:spPr>
          <a:xfrm>
            <a:off x="1281545" y="2751398"/>
            <a:ext cx="4890655" cy="1752600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94798" y="2994236"/>
            <a:ext cx="81642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512622" y="4647807"/>
            <a:ext cx="10989446" cy="5089359"/>
            <a:chOff x="512622" y="4647807"/>
            <a:chExt cx="10989446" cy="5089359"/>
          </a:xfrm>
        </p:grpSpPr>
        <p:grpSp>
          <p:nvGrpSpPr>
            <p:cNvPr id="57" name="Group 56"/>
            <p:cNvGrpSpPr/>
            <p:nvPr/>
          </p:nvGrpSpPr>
          <p:grpSpPr>
            <a:xfrm>
              <a:off x="2916114" y="4647807"/>
              <a:ext cx="8585954" cy="5089359"/>
              <a:chOff x="4992018" y="4582634"/>
              <a:chExt cx="8585954" cy="5089359"/>
            </a:xfrm>
          </p:grpSpPr>
          <p:sp>
            <p:nvSpPr>
              <p:cNvPr id="30" name="TextBox 12"/>
              <p:cNvSpPr txBox="1"/>
              <p:nvPr/>
            </p:nvSpPr>
            <p:spPr>
              <a:xfrm>
                <a:off x="5326201" y="5876520"/>
                <a:ext cx="4944482" cy="74761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5x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Box 4"/>
              <p:cNvSpPr txBox="1"/>
              <p:nvPr/>
            </p:nvSpPr>
            <p:spPr>
              <a:xfrm>
                <a:off x="10479193" y="4639025"/>
                <a:ext cx="2849537" cy="72978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 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+ 1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10049659" y="4631635"/>
                <a:ext cx="3528313" cy="4989533"/>
                <a:chOff x="1568024" y="-6350"/>
                <a:chExt cx="553045" cy="772904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570531" y="-6350"/>
                  <a:ext cx="296" cy="77290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568024" y="185085"/>
                  <a:ext cx="553045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50" name="TextBox 6"/>
              <p:cNvSpPr txBox="1"/>
              <p:nvPr/>
            </p:nvSpPr>
            <p:spPr>
              <a:xfrm>
                <a:off x="5296830" y="4582634"/>
                <a:ext cx="4515944" cy="84558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- 3x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x + 7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9"/>
              <p:cNvSpPr txBox="1"/>
              <p:nvPr/>
            </p:nvSpPr>
            <p:spPr>
              <a:xfrm>
                <a:off x="10624449" y="5969164"/>
                <a:ext cx="2296273" cy="82486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5x - 3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Box 14"/>
              <p:cNvSpPr txBox="1"/>
              <p:nvPr/>
            </p:nvSpPr>
            <p:spPr>
              <a:xfrm>
                <a:off x="6150828" y="6725498"/>
                <a:ext cx="3776392" cy="77765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-3x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- 6x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+ 7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5047275" y="6843448"/>
                <a:ext cx="487994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5" name="TextBox 14"/>
              <p:cNvSpPr txBox="1"/>
              <p:nvPr/>
            </p:nvSpPr>
            <p:spPr>
              <a:xfrm>
                <a:off x="6160098" y="7583172"/>
                <a:ext cx="4050704" cy="1061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-3x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4992018" y="8610164"/>
                <a:ext cx="4935202" cy="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7" name="TextBox 14"/>
              <p:cNvSpPr txBox="1"/>
              <p:nvPr/>
            </p:nvSpPr>
            <p:spPr>
              <a:xfrm>
                <a:off x="7072151" y="8610164"/>
                <a:ext cx="3467208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 6x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+ 10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512622" y="6961443"/>
              <a:ext cx="31970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lang="en-US" sz="4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4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endPara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8782" y="8788894"/>
              <a:ext cx="31970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lang="en-US" sz="4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4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endPara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535250" y="3422557"/>
            <a:ext cx="6647499" cy="5783694"/>
            <a:chOff x="11535250" y="3422557"/>
            <a:chExt cx="6647499" cy="5783694"/>
          </a:xfrm>
        </p:grpSpPr>
        <p:grpSp>
          <p:nvGrpSpPr>
            <p:cNvPr id="70" name="Group 69"/>
            <p:cNvGrpSpPr/>
            <p:nvPr/>
          </p:nvGrpSpPr>
          <p:grpSpPr>
            <a:xfrm>
              <a:off x="11535250" y="4451949"/>
              <a:ext cx="6647499" cy="4754302"/>
              <a:chOff x="11640500" y="4503998"/>
              <a:chExt cx="6647499" cy="4754302"/>
            </a:xfrm>
          </p:grpSpPr>
          <p:sp>
            <p:nvSpPr>
              <p:cNvPr id="68" name="Cloud Callout 67"/>
              <p:cNvSpPr/>
              <p:nvPr/>
            </p:nvSpPr>
            <p:spPr>
              <a:xfrm>
                <a:off x="11640500" y="4503998"/>
                <a:ext cx="6647499" cy="4754302"/>
              </a:xfrm>
              <a:prstGeom prst="cloudCallout">
                <a:avLst>
                  <a:gd name="adj1" fmla="val -61820"/>
                  <a:gd name="adj2" fmla="val 40407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2213238" y="5222084"/>
                <a:ext cx="5814677" cy="3453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vi-VN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Hãy mô tả lại các bước đã thực hiện trong phép chia đa thức D cho đa thức E. 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54400" y="3422557"/>
              <a:ext cx="578252" cy="892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049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heelReverse spokes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536163" y="3244832"/>
            <a:ext cx="152867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E.(5x), ta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-3x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- 6x + 7: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1706" y="5384196"/>
            <a:ext cx="16337453" cy="3259036"/>
            <a:chOff x="361706" y="5384196"/>
            <a:chExt cx="16337453" cy="3259036"/>
          </a:xfrm>
        </p:grpSpPr>
        <p:sp>
          <p:nvSpPr>
            <p:cNvPr id="59" name="TextBox 12"/>
            <p:cNvSpPr txBox="1"/>
            <p:nvPr/>
          </p:nvSpPr>
          <p:spPr>
            <a:xfrm>
              <a:off x="4279399" y="6350601"/>
              <a:ext cx="471387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2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+ 5x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4"/>
            <p:cNvSpPr txBox="1"/>
            <p:nvPr/>
          </p:nvSpPr>
          <p:spPr>
            <a:xfrm>
              <a:off x="11214825" y="5384196"/>
              <a:ext cx="315725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+ 1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0744200" y="5424250"/>
              <a:ext cx="5114284" cy="3218982"/>
              <a:chOff x="1517427" y="0"/>
              <a:chExt cx="411674" cy="511445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flipH="1">
                <a:off x="1517427" y="0"/>
                <a:ext cx="0" cy="511445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517427" y="170332"/>
                <a:ext cx="411674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70" name="TextBox 6"/>
            <p:cNvSpPr txBox="1"/>
            <p:nvPr/>
          </p:nvSpPr>
          <p:spPr>
            <a:xfrm>
              <a:off x="4285338" y="5405676"/>
              <a:ext cx="6495280" cy="94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5x</a:t>
              </a:r>
              <a:r>
                <a:rPr lang="en-US" sz="4200" kern="0" baseline="300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- 3x</a:t>
              </a:r>
              <a:r>
                <a:rPr lang="en-US" sz="4200" kern="0" baseline="300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x + 7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9"/>
            <p:cNvSpPr txBox="1"/>
            <p:nvPr/>
          </p:nvSpPr>
          <p:spPr>
            <a:xfrm>
              <a:off x="11138964" y="6551113"/>
              <a:ext cx="109814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 smtClean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5x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14"/>
            <p:cNvSpPr txBox="1"/>
            <p:nvPr/>
          </p:nvSpPr>
          <p:spPr>
            <a:xfrm>
              <a:off x="5014471" y="7487767"/>
              <a:ext cx="4407806" cy="89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indent="-571500" algn="just">
                <a:lnSpc>
                  <a:spcPct val="150000"/>
                </a:lnSpc>
                <a:spcAft>
                  <a:spcPts val="800"/>
                </a:spcAft>
                <a:buFontTx/>
                <a:buChar char="-"/>
              </a:pP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- 6x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4200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Dư</a:t>
              </a:r>
              <a:r>
                <a:rPr lang="en-US" sz="4200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4200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4284480" y="7470024"/>
              <a:ext cx="6201701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12"/>
                <p:cNvSpPr txBox="1"/>
                <p:nvPr/>
              </p:nvSpPr>
              <p:spPr>
                <a:xfrm>
                  <a:off x="1386215" y="7545362"/>
                  <a:ext cx="3954655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 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–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 .(5x)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215" y="7545362"/>
                  <a:ext cx="3954655" cy="10618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855" b="-143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12"/>
                <p:cNvSpPr txBox="1"/>
                <p:nvPr/>
              </p:nvSpPr>
              <p:spPr>
                <a:xfrm>
                  <a:off x="361706" y="6379398"/>
                  <a:ext cx="3720311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 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 .(5x)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2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706" y="6379398"/>
                  <a:ext cx="3720311" cy="106182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12"/>
                <p:cNvSpPr txBox="1"/>
                <p:nvPr/>
              </p:nvSpPr>
              <p:spPr>
                <a:xfrm>
                  <a:off x="12508159" y="6551113"/>
                  <a:ext cx="4191000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⟵</m:t>
                      </m:r>
                    </m:oMath>
                  </a14:m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5x</a:t>
                  </a:r>
                  <a:r>
                    <a:rPr lang="en-US" sz="4200" baseline="300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 x</a:t>
                  </a:r>
                  <a:r>
                    <a:rPr lang="en-US" sz="4200" baseline="300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5x</a:t>
                  </a:r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08159" y="6551113"/>
                  <a:ext cx="4191000" cy="106182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43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TextBox 76"/>
            <p:cNvSpPr txBox="1"/>
            <p:nvPr/>
          </p:nvSpPr>
          <p:spPr>
            <a:xfrm>
              <a:off x="3769767" y="6076693"/>
              <a:ext cx="609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36163" y="431696"/>
            <a:ext cx="1528676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1.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Đặt tính chia tương tự chia hai số tự nhiên. Lấy hạng tử bậc cao nhất của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chia cho hạng tử bậc cao nhất của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: x² = 5x.</a:t>
            </a:r>
          </a:p>
        </p:txBody>
      </p:sp>
    </p:spTree>
    <p:extLst>
      <p:ext uri="{BB962C8B-B14F-4D97-AF65-F5344CB8AC3E}">
        <p14:creationId xmlns:p14="http://schemas.microsoft.com/office/powerpoint/2010/main" val="356803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813281" y="3048088"/>
            <a:ext cx="144435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E. (-3)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(-6x + 10):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521" y="471490"/>
            <a:ext cx="14443539" cy="276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E: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(-5x</a:t>
            </a:r>
            <a:r>
              <a:rPr lang="en-US" sz="42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: x</a:t>
            </a:r>
            <a:r>
              <a:rPr lang="en-US" sz="42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-5x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6857" y="5019616"/>
            <a:ext cx="17069150" cy="5047972"/>
            <a:chOff x="536857" y="5019616"/>
            <a:chExt cx="17069150" cy="5047972"/>
          </a:xfrm>
        </p:grpSpPr>
        <p:sp>
          <p:nvSpPr>
            <p:cNvPr id="30" name="TextBox 12"/>
            <p:cNvSpPr txBox="1"/>
            <p:nvPr/>
          </p:nvSpPr>
          <p:spPr>
            <a:xfrm>
              <a:off x="4431799" y="5986021"/>
              <a:ext cx="471387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2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+ 5x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4"/>
            <p:cNvSpPr txBox="1"/>
            <p:nvPr/>
          </p:nvSpPr>
          <p:spPr>
            <a:xfrm>
              <a:off x="11367225" y="5019616"/>
              <a:ext cx="315725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+ 1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0896600" y="5059670"/>
              <a:ext cx="5114284" cy="4808229"/>
              <a:chOff x="1517427" y="0"/>
              <a:chExt cx="411674" cy="763951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1517427" y="0"/>
                <a:ext cx="0" cy="76395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517427" y="170332"/>
                <a:ext cx="411674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5" name="TextBox 6"/>
            <p:cNvSpPr txBox="1"/>
            <p:nvPr/>
          </p:nvSpPr>
          <p:spPr>
            <a:xfrm>
              <a:off x="4437738" y="5041096"/>
              <a:ext cx="6495280" cy="94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5x</a:t>
              </a:r>
              <a:r>
                <a:rPr lang="en-US" sz="4200" kern="0" baseline="300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- 3x</a:t>
              </a:r>
              <a:r>
                <a:rPr lang="en-US" sz="4200" kern="0" baseline="300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x + 7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9"/>
            <p:cNvSpPr txBox="1"/>
            <p:nvPr/>
          </p:nvSpPr>
          <p:spPr>
            <a:xfrm>
              <a:off x="11291364" y="6186533"/>
              <a:ext cx="191156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 smtClean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5x - 3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5132631" y="7000605"/>
              <a:ext cx="4407806" cy="89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indent="-571500" algn="just">
                <a:lnSpc>
                  <a:spcPct val="150000"/>
                </a:lnSpc>
                <a:spcAft>
                  <a:spcPts val="800"/>
                </a:spcAft>
                <a:buFontTx/>
                <a:buChar char="-"/>
              </a:pP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- 6x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439258" y="7059036"/>
              <a:ext cx="6201701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12"/>
                <p:cNvSpPr txBox="1"/>
                <p:nvPr/>
              </p:nvSpPr>
              <p:spPr>
                <a:xfrm>
                  <a:off x="2892326" y="9005759"/>
                  <a:ext cx="3954655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 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–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 .(-3)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2326" y="9005759"/>
                  <a:ext cx="3954655" cy="10618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855"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12"/>
                <p:cNvSpPr txBox="1"/>
                <p:nvPr/>
              </p:nvSpPr>
              <p:spPr>
                <a:xfrm>
                  <a:off x="536857" y="7823327"/>
                  <a:ext cx="3720311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 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 .(-3)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857" y="7823327"/>
                  <a:ext cx="3720311" cy="106182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12"/>
                <p:cNvSpPr txBox="1"/>
                <p:nvPr/>
              </p:nvSpPr>
              <p:spPr>
                <a:xfrm>
                  <a:off x="13415007" y="6207684"/>
                  <a:ext cx="4191000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⟵</m:t>
                      </m:r>
                    </m:oMath>
                  </a14:m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-3x</a:t>
                  </a:r>
                  <a:r>
                    <a:rPr lang="en-US" sz="4200" baseline="300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 x</a:t>
                  </a:r>
                  <a:r>
                    <a:rPr lang="en-US" sz="4200" baseline="300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-3</a:t>
                  </a:r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15007" y="6207684"/>
                  <a:ext cx="4191000" cy="106182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/>
            <p:cNvSpPr txBox="1"/>
            <p:nvPr/>
          </p:nvSpPr>
          <p:spPr>
            <a:xfrm>
              <a:off x="3922167" y="5712113"/>
              <a:ext cx="609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14"/>
            <p:cNvSpPr txBox="1"/>
            <p:nvPr/>
          </p:nvSpPr>
          <p:spPr>
            <a:xfrm>
              <a:off x="5132631" y="7890741"/>
              <a:ext cx="4407806" cy="89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indent="-571500" algn="just">
                <a:lnSpc>
                  <a:spcPct val="150000"/>
                </a:lnSpc>
                <a:spcAft>
                  <a:spcPts val="800"/>
                </a:spcAft>
                <a:buFontTx/>
                <a:buChar char="-"/>
              </a:pP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- 3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226967" y="8972616"/>
              <a:ext cx="6201701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4523031" y="7674683"/>
              <a:ext cx="609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14"/>
            <p:cNvSpPr txBox="1"/>
            <p:nvPr/>
          </p:nvSpPr>
          <p:spPr>
            <a:xfrm>
              <a:off x="6637077" y="9005759"/>
              <a:ext cx="2701004" cy="89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- 6x + 10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6248400" y="9075443"/>
            <a:ext cx="3089681" cy="99214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6"/>
          </p:cNvCxnSpPr>
          <p:nvPr/>
        </p:nvCxnSpPr>
        <p:spPr>
          <a:xfrm flipV="1">
            <a:off x="9338081" y="9569689"/>
            <a:ext cx="2281857" cy="182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784386" y="9158916"/>
            <a:ext cx="27622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94961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/>
      <p:bldP spid="6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-2027137" y="-514350"/>
            <a:ext cx="5639759" cy="1543050"/>
            <a:chOff x="0" y="0"/>
            <a:chExt cx="1485369" cy="406400"/>
          </a:xfrm>
        </p:grpSpPr>
        <p:sp>
          <p:nvSpPr>
            <p:cNvPr id="24" name="Freeform 24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-4876498" y="-1005145"/>
            <a:ext cx="10816142" cy="1543050"/>
            <a:chOff x="0" y="0"/>
            <a:chExt cx="2848696" cy="406400"/>
          </a:xfrm>
        </p:grpSpPr>
        <p:sp>
          <p:nvSpPr>
            <p:cNvPr id="27" name="Freeform 27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4322544" y="9258300"/>
            <a:ext cx="5639759" cy="1543050"/>
            <a:chOff x="0" y="0"/>
            <a:chExt cx="1485369" cy="406400"/>
          </a:xfrm>
        </p:grpSpPr>
        <p:sp>
          <p:nvSpPr>
            <p:cNvPr id="30" name="Freeform 30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173956" y="9785691"/>
            <a:ext cx="10816142" cy="1543050"/>
            <a:chOff x="0" y="0"/>
            <a:chExt cx="2848696" cy="406400"/>
          </a:xfrm>
        </p:grpSpPr>
        <p:sp>
          <p:nvSpPr>
            <p:cNvPr id="33" name="Freeform 33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84252" y="831704"/>
            <a:ext cx="8585954" cy="5089359"/>
            <a:chOff x="4992018" y="4582634"/>
            <a:chExt cx="8585954" cy="5089359"/>
          </a:xfrm>
        </p:grpSpPr>
        <p:sp>
          <p:nvSpPr>
            <p:cNvPr id="36" name="TextBox 12"/>
            <p:cNvSpPr txBox="1"/>
            <p:nvPr/>
          </p:nvSpPr>
          <p:spPr>
            <a:xfrm>
              <a:off x="5326201" y="5876520"/>
              <a:ext cx="4944482" cy="7476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4"/>
            <p:cNvSpPr txBox="1"/>
            <p:nvPr/>
          </p:nvSpPr>
          <p:spPr>
            <a:xfrm>
              <a:off x="10479193" y="4639025"/>
              <a:ext cx="2849537" cy="7297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0049659" y="4631635"/>
              <a:ext cx="3528313" cy="4989533"/>
              <a:chOff x="1568024" y="-6350"/>
              <a:chExt cx="553045" cy="772904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1570531" y="-6350"/>
                <a:ext cx="296" cy="77290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568024" y="185085"/>
                <a:ext cx="55304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9" name="TextBox 6"/>
            <p:cNvSpPr txBox="1"/>
            <p:nvPr/>
          </p:nvSpPr>
          <p:spPr>
            <a:xfrm>
              <a:off x="5296830" y="4582634"/>
              <a:ext cx="4515944" cy="84558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x + 7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  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9"/>
            <p:cNvSpPr txBox="1"/>
            <p:nvPr/>
          </p:nvSpPr>
          <p:spPr>
            <a:xfrm>
              <a:off x="10624449" y="5969164"/>
              <a:ext cx="2296273" cy="8248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 - 3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14"/>
            <p:cNvSpPr txBox="1"/>
            <p:nvPr/>
          </p:nvSpPr>
          <p:spPr>
            <a:xfrm>
              <a:off x="6150828" y="6725498"/>
              <a:ext cx="3776392" cy="77765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- 6x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+ 7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5047275" y="6843448"/>
              <a:ext cx="487994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3" name="TextBox 14"/>
            <p:cNvSpPr txBox="1"/>
            <p:nvPr/>
          </p:nvSpPr>
          <p:spPr>
            <a:xfrm>
              <a:off x="6160098" y="7583172"/>
              <a:ext cx="4050704" cy="1061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992018" y="8610164"/>
              <a:ext cx="4935202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5" name="TextBox 14"/>
            <p:cNvSpPr txBox="1"/>
            <p:nvPr/>
          </p:nvSpPr>
          <p:spPr>
            <a:xfrm>
              <a:off x="7072151" y="8610164"/>
              <a:ext cx="346720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 6x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+ 10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447800" y="6113047"/>
            <a:ext cx="1545885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Dư cuối cùng có bậc nhỏ hơn đa thức chia nên quá trình chia kết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Ta được thương là đa thức 5x – 3 và đa thức dư là -6x + 10.</a:t>
            </a:r>
          </a:p>
        </p:txBody>
      </p:sp>
      <p:sp>
        <p:nvSpPr>
          <p:cNvPr id="49" name="Rounded Rectangular Callout 48"/>
          <p:cNvSpPr/>
          <p:nvPr/>
        </p:nvSpPr>
        <p:spPr>
          <a:xfrm>
            <a:off x="11298367" y="3969598"/>
            <a:ext cx="5035684" cy="1616058"/>
          </a:xfrm>
          <a:prstGeom prst="wedgeRoundRectCallout">
            <a:avLst>
              <a:gd name="adj1" fmla="val -66159"/>
              <a:gd name="adj2" fmla="val 448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 = -6x + 10 </a:t>
            </a:r>
            <a:endParaRPr lang="en-US" sz="4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8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55327" y="1657106"/>
            <a:ext cx="1646251" cy="1020987"/>
            <a:chOff x="1455327" y="4126370"/>
            <a:chExt cx="1646251" cy="1020987"/>
          </a:xfrm>
        </p:grpSpPr>
        <p:sp>
          <p:nvSpPr>
            <p:cNvPr id="49" name="Snip Single Corner Rectangle 48"/>
            <p:cNvSpPr/>
            <p:nvPr/>
          </p:nvSpPr>
          <p:spPr>
            <a:xfrm>
              <a:off x="1455327" y="4126370"/>
              <a:ext cx="1646251" cy="1020987"/>
            </a:xfrm>
            <a:prstGeom prst="snip1Rect">
              <a:avLst>
                <a:gd name="adj" fmla="val 34986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590502" y="4266669"/>
              <a:ext cx="13393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HĐ5</a:t>
              </a:r>
              <a:endPara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967376" y="-1866900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527874" y="-2026658"/>
            <a:ext cx="3086100" cy="308610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04800" y="9105900"/>
            <a:ext cx="3086100" cy="30861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33531" y="8800944"/>
            <a:ext cx="3257369" cy="3257369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-1954211" y="8931787"/>
            <a:ext cx="3086100" cy="30861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67376" y="-1645793"/>
            <a:ext cx="3225389" cy="3225389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699024" y="1062213"/>
            <a:ext cx="488995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Kollektif Bold"/>
              </a:rPr>
              <a:t>About Company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9" y="285302"/>
            <a:ext cx="1710316" cy="1710316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1455327" y="1344470"/>
            <a:ext cx="0" cy="7508577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401060" y="1277747"/>
            <a:ext cx="131921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Hãy kiểm tra lại đẳng thức: D = E - (5x - 3) + G.</a:t>
            </a:r>
          </a:p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Phép chia đa thức D cho đa thức E trong trường hợp này được gọi là phép chia có dư với đa thức thương là 5x – 3 và đa thức dư là G.</a:t>
            </a:r>
          </a:p>
        </p:txBody>
      </p:sp>
      <p:sp>
        <p:nvSpPr>
          <p:cNvPr id="40" name="Oval Callout 39"/>
          <p:cNvSpPr/>
          <p:nvPr/>
        </p:nvSpPr>
        <p:spPr>
          <a:xfrm>
            <a:off x="2241340" y="5351355"/>
            <a:ext cx="1999638" cy="1453180"/>
          </a:xfrm>
          <a:prstGeom prst="wedgeEllipseCallout">
            <a:avLst>
              <a:gd name="adj1" fmla="val 39403"/>
              <a:gd name="adj2" fmla="val 560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5137" y="5648265"/>
            <a:ext cx="9144000" cy="4074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E.(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5x − 3) + G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)(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5x – 3) + (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6x + 10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5x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3x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x + 7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D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(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0090" y="6817235"/>
            <a:ext cx="3646411" cy="345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7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189430" y="2710282"/>
            <a:ext cx="16154400" cy="57617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31466" y="1028700"/>
            <a:ext cx="8941143" cy="1382694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20537" y="1350713"/>
            <a:ext cx="7560725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34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35601" y="6894375"/>
            <a:ext cx="5895548" cy="32425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23" y="7214352"/>
            <a:ext cx="2532352" cy="29191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53933" y="3214266"/>
            <a:ext cx="1553019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B: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Q,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 B.Q + R 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18792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468120" y="-634131"/>
            <a:ext cx="5639759" cy="1543050"/>
            <a:chOff x="0" y="0"/>
            <a:chExt cx="1485369" cy="406400"/>
          </a:xfrm>
        </p:grpSpPr>
        <p:sp>
          <p:nvSpPr>
            <p:cNvPr id="6" name="Freeform 6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139673" y="-1095073"/>
            <a:ext cx="5639759" cy="1543050"/>
            <a:chOff x="0" y="0"/>
            <a:chExt cx="1485369" cy="406400"/>
          </a:xfrm>
        </p:grpSpPr>
        <p:sp>
          <p:nvSpPr>
            <p:cNvPr id="11" name="Freeform 11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2197873" y="-1887859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-654823" y="-1560341"/>
            <a:ext cx="2259501" cy="2259501"/>
            <a:chOff x="0" y="0"/>
            <a:chExt cx="6355080" cy="635508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6643843" y="9553575"/>
            <a:ext cx="2465952" cy="246595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17722037" y="8965671"/>
            <a:ext cx="2259501" cy="2259501"/>
            <a:chOff x="0" y="0"/>
            <a:chExt cx="6355080" cy="635508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sp>
        <p:nvSpPr>
          <p:cNvPr id="31" name="Rounded Rectangle 30"/>
          <p:cNvSpPr/>
          <p:nvPr/>
        </p:nvSpPr>
        <p:spPr>
          <a:xfrm>
            <a:off x="1400322" y="259350"/>
            <a:ext cx="3657600" cy="107196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70430" y="1330313"/>
            <a:ext cx="15163800" cy="1609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= 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3x</a:t>
            </a:r>
            <a:r>
              <a:rPr lang="en-US" sz="4000" baseline="30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6x -5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= 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+ 3x – 1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=  B. Q + R.</a:t>
            </a:r>
            <a:endParaRPr lang="en-US" sz="4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1289311" y="3271658"/>
            <a:ext cx="1797260" cy="1306108"/>
          </a:xfrm>
          <a:prstGeom prst="wedgeEllipseCallout">
            <a:avLst>
              <a:gd name="adj1" fmla="val 39403"/>
              <a:gd name="adj2" fmla="val 560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733800" y="2976423"/>
            <a:ext cx="9927203" cy="5989248"/>
            <a:chOff x="3988728" y="3278267"/>
            <a:chExt cx="9927203" cy="5989248"/>
          </a:xfrm>
        </p:grpSpPr>
        <p:sp>
          <p:nvSpPr>
            <p:cNvPr id="47" name="TextBox 4"/>
            <p:cNvSpPr txBox="1"/>
            <p:nvPr/>
          </p:nvSpPr>
          <p:spPr>
            <a:xfrm>
              <a:off x="10566411" y="3286618"/>
              <a:ext cx="2798283" cy="1015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+ 3x – 1 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12"/>
            <p:cNvSpPr txBox="1"/>
            <p:nvPr/>
          </p:nvSpPr>
          <p:spPr>
            <a:xfrm>
              <a:off x="3988728" y="4117645"/>
              <a:ext cx="41882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+ 9x</a:t>
              </a:r>
              <a:r>
                <a:rPr kumimoji="0" lang="en-US" sz="40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0144904" y="3562851"/>
              <a:ext cx="3771027" cy="5704664"/>
              <a:chOff x="985749" y="0"/>
              <a:chExt cx="823696" cy="1025815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985749" y="0"/>
                <a:ext cx="0" cy="1025815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985749" y="146349"/>
                <a:ext cx="82369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9" name="TextBox 6"/>
            <p:cNvSpPr txBox="1"/>
            <p:nvPr/>
          </p:nvSpPr>
          <p:spPr>
            <a:xfrm>
              <a:off x="3988730" y="3278267"/>
              <a:ext cx="52832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                          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- 6x 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- 5  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9"/>
            <p:cNvSpPr txBox="1"/>
            <p:nvPr/>
          </p:nvSpPr>
          <p:spPr>
            <a:xfrm>
              <a:off x="10346831" y="4371779"/>
              <a:ext cx="33138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- 9x + 30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14"/>
            <p:cNvSpPr txBox="1"/>
            <p:nvPr/>
          </p:nvSpPr>
          <p:spPr>
            <a:xfrm>
              <a:off x="4920131" y="5091531"/>
              <a:ext cx="42864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-9x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- 6x - 5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988728" y="5133308"/>
              <a:ext cx="5884402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1" name="TextBox 14"/>
            <p:cNvSpPr txBox="1"/>
            <p:nvPr/>
          </p:nvSpPr>
          <p:spPr>
            <a:xfrm>
              <a:off x="4937908" y="5887082"/>
              <a:ext cx="42755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-9x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- 27x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+ 9x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14"/>
            <p:cNvSpPr txBox="1"/>
            <p:nvPr/>
          </p:nvSpPr>
          <p:spPr>
            <a:xfrm>
              <a:off x="6096712" y="6764290"/>
              <a:ext cx="35692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30x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15x - 5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14"/>
            <p:cNvSpPr txBox="1"/>
            <p:nvPr/>
          </p:nvSpPr>
          <p:spPr>
            <a:xfrm>
              <a:off x="6088198" y="7461200"/>
              <a:ext cx="37849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30x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+ 90x - 30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14"/>
            <p:cNvSpPr txBox="1"/>
            <p:nvPr/>
          </p:nvSpPr>
          <p:spPr>
            <a:xfrm>
              <a:off x="7299605" y="8473895"/>
              <a:ext cx="3420536" cy="72412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-105x + 25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4021418" y="6902745"/>
              <a:ext cx="5851712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>
            <a:xfrm>
              <a:off x="4125422" y="8473894"/>
              <a:ext cx="5747708" cy="2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67" name="Rectangle 66"/>
          <p:cNvSpPr/>
          <p:nvPr/>
        </p:nvSpPr>
        <p:spPr>
          <a:xfrm>
            <a:off x="2862186" y="9247545"/>
            <a:ext cx="13654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+ 3x - 1 = (x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+ 3x - 1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).(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- 9x + 30) + (-105x + 25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 animBg="1"/>
      <p:bldP spid="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-2230861" y="9417904"/>
            <a:ext cx="5639759" cy="1543050"/>
            <a:chOff x="0" y="0"/>
            <a:chExt cx="1485369" cy="406400"/>
          </a:xfrm>
        </p:grpSpPr>
        <p:sp>
          <p:nvSpPr>
            <p:cNvPr id="20" name="Freeform 20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4619042" y="9807423"/>
            <a:ext cx="10816142" cy="1543050"/>
            <a:chOff x="0" y="0"/>
            <a:chExt cx="2848696" cy="406400"/>
          </a:xfrm>
        </p:grpSpPr>
        <p:sp>
          <p:nvSpPr>
            <p:cNvPr id="23" name="Freeform 23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649962" y="1842948"/>
            <a:ext cx="4512838" cy="1219200"/>
          </a:xfrm>
          <a:prstGeom prst="roundRect">
            <a:avLst/>
          </a:prstGeom>
          <a:solidFill>
            <a:srgbClr val="03666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321878"/>
            <a:ext cx="16029270" cy="49015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15744"/>
            <a:ext cx="1328385" cy="146945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371600" y="641088"/>
            <a:ext cx="1191544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17906" y="7649567"/>
            <a:ext cx="15296009" cy="1926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fr-FR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 3x</a:t>
            </a:r>
            <a:r>
              <a:rPr lang="fr-FR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x – 1 = (x</a:t>
            </a:r>
            <a:r>
              <a:rPr lang="fr-FR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- 3x).x + (x - 1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– 1 là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chia.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457200" y="7277100"/>
            <a:ext cx="1854130" cy="1130156"/>
          </a:xfrm>
          <a:prstGeom prst="wedgeRoundRectCallout">
            <a:avLst>
              <a:gd name="adj1" fmla="val 66256"/>
              <a:gd name="adj2" fmla="val 40404"/>
              <a:gd name="adj3" fmla="val 16667"/>
            </a:avLst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48200" y="811673"/>
            <a:ext cx="8941143" cy="1676400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18"/>
          <p:cNvSpPr txBox="1"/>
          <p:nvPr/>
        </p:nvSpPr>
        <p:spPr>
          <a:xfrm>
            <a:off x="6043721" y="1142038"/>
            <a:ext cx="61501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1600" y="2789755"/>
            <a:ext cx="1554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7.31 (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SGK-tr43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0462" y="6884615"/>
            <a:ext cx="5955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(-2x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4x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 2x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137685" y="4665355"/>
                <a:ext cx="10287000" cy="2029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(-5x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: (-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+ 15x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(-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+ 18x : (-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5x)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- 3x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685" y="4665355"/>
                <a:ext cx="10287000" cy="2029210"/>
              </a:xfrm>
              <a:prstGeom prst="rect">
                <a:avLst/>
              </a:prstGeom>
              <a:blipFill rotWithShape="0">
                <a:blip r:embed="rId2"/>
                <a:stretch>
                  <a:fillRect l="-2134" t="-300" b="-1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690674" y="3818706"/>
            <a:ext cx="6530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(-5x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+ 15x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+ 18x) : (-5x)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055150" y="7654056"/>
                <a:ext cx="10182529" cy="2137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(-2x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(-4x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(3x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-x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2x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150" y="7654056"/>
                <a:ext cx="10182529" cy="2137316"/>
              </a:xfrm>
              <a:prstGeom prst="rect">
                <a:avLst/>
              </a:prstGeom>
              <a:blipFill rotWithShape="0">
                <a:blip r:embed="rId3"/>
                <a:stretch>
                  <a:fillRect l="-2096" t="-286" b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0121" y="7147737"/>
            <a:ext cx="5347879" cy="306360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  <p:bldP spid="25" grpId="0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7"/>
          <p:cNvGrpSpPr/>
          <p:nvPr/>
        </p:nvGrpSpPr>
        <p:grpSpPr>
          <a:xfrm>
            <a:off x="-1018033" y="8520727"/>
            <a:ext cx="3723486" cy="372348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646429" y="9258300"/>
            <a:ext cx="2701808" cy="2701808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6518610" y="-2004055"/>
            <a:ext cx="3723486" cy="372348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5336237" y="-1990065"/>
            <a:ext cx="2701808" cy="2701808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7259300" y="9258300"/>
            <a:ext cx="1662976" cy="18554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07898" y="467526"/>
            <a:ext cx="16361562" cy="2862322"/>
            <a:chOff x="972818" y="756053"/>
            <a:chExt cx="16361562" cy="2862322"/>
          </a:xfrm>
        </p:grpSpPr>
        <p:sp>
          <p:nvSpPr>
            <p:cNvPr id="2" name="Rectangle 1"/>
            <p:cNvSpPr/>
            <p:nvPr/>
          </p:nvSpPr>
          <p:spPr>
            <a:xfrm>
              <a:off x="972818" y="756053"/>
              <a:ext cx="16019782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7.32 (</a:t>
              </a:r>
              <a:r>
                <a:rPr lang="en-US" sz="4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SGK-tr43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).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chia:</a:t>
              </a:r>
            </a:p>
            <a:p>
              <a:pPr algn="just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a) (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– 2x</a:t>
              </a:r>
              <a:r>
                <a:rPr lang="en-US" sz="40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– 9x + 3) : (3x – 1);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115463" y="2749975"/>
              <a:ext cx="82189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(4x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+ 14x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21x –  9) : (2x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3)</a:t>
              </a:r>
              <a:endParaRPr lang="en-US" sz="1600" dirty="0"/>
            </a:p>
          </p:txBody>
        </p:sp>
      </p:grpSp>
      <p:sp>
        <p:nvSpPr>
          <p:cNvPr id="16" name="Oval Callout 15"/>
          <p:cNvSpPr/>
          <p:nvPr/>
        </p:nvSpPr>
        <p:spPr>
          <a:xfrm>
            <a:off x="8069503" y="3300431"/>
            <a:ext cx="1696569" cy="1060806"/>
          </a:xfrm>
          <a:prstGeom prst="wedgeEllipseCallout">
            <a:avLst>
              <a:gd name="adj1" fmla="val -34855"/>
              <a:gd name="adj2" fmla="val 6282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64027" y="4590659"/>
            <a:ext cx="6515813" cy="5095485"/>
            <a:chOff x="864027" y="4590659"/>
            <a:chExt cx="6515813" cy="5095485"/>
          </a:xfrm>
        </p:grpSpPr>
        <p:sp>
          <p:nvSpPr>
            <p:cNvPr id="5" name="Rectangle 4"/>
            <p:cNvSpPr/>
            <p:nvPr/>
          </p:nvSpPr>
          <p:spPr>
            <a:xfrm>
              <a:off x="864027" y="4590659"/>
              <a:ext cx="420339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2x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9x + 3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594929" y="4590659"/>
              <a:ext cx="15824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3x – 1</a:t>
              </a: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269848" y="4590659"/>
              <a:ext cx="0" cy="5095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69848" y="5571344"/>
              <a:ext cx="210999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568776" y="5571344"/>
              <a:ext cx="165942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83582" y="5386141"/>
              <a:ext cx="239200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07898" y="6401804"/>
              <a:ext cx="41595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3051607" y="6368652"/>
              <a:ext cx="191110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- 9x + 3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064868" y="7293442"/>
              <a:ext cx="191110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- 9x + 3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985106" y="8309105"/>
              <a:ext cx="41595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4455032" y="8487574"/>
              <a:ext cx="4700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917788" y="4590659"/>
            <a:ext cx="8567924" cy="5603316"/>
            <a:chOff x="8917788" y="4590659"/>
            <a:chExt cx="8567924" cy="5603316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14361512" y="4590659"/>
              <a:ext cx="0" cy="53534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4361512" y="5571344"/>
              <a:ext cx="3124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943166" y="6206218"/>
              <a:ext cx="52496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13714760" y="9178312"/>
              <a:ext cx="4700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17789" y="4678255"/>
              <a:ext cx="52597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+ 14x</a:t>
              </a:r>
              <a:r>
                <a:rPr lang="en-US" sz="4000" baseline="30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- 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21x 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- 9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634461" y="4628874"/>
              <a:ext cx="177324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573287" y="5656743"/>
              <a:ext cx="28184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000" dirty="0" smtClean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+ 7x</a:t>
              </a:r>
              <a:r>
                <a:rPr lang="en-US" sz="4000" baseline="30000" dirty="0" smtClean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917788" y="5301678"/>
              <a:ext cx="339067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068194" y="6130893"/>
              <a:ext cx="426110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14x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+ 6x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-21x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- 9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068194" y="6875208"/>
              <a:ext cx="3613490" cy="901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+ 21x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9050542" y="7845837"/>
              <a:ext cx="52496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14"/>
            <p:cNvSpPr txBox="1"/>
            <p:nvPr/>
          </p:nvSpPr>
          <p:spPr>
            <a:xfrm>
              <a:off x="11547675" y="7914874"/>
              <a:ext cx="28391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</a:t>
              </a:r>
              <a:r>
                <a:rPr lang="en-US" sz="4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9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14"/>
            <p:cNvSpPr txBox="1"/>
            <p:nvPr/>
          </p:nvSpPr>
          <p:spPr>
            <a:xfrm>
              <a:off x="11567994" y="8571651"/>
              <a:ext cx="28391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</a:t>
              </a:r>
              <a:r>
                <a:rPr lang="en-US" sz="4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9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9055242" y="9279537"/>
              <a:ext cx="52496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-1468930" y="-1109459"/>
            <a:ext cx="2465952" cy="246595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-390736" y="-1697363"/>
            <a:ext cx="2259501" cy="2259501"/>
            <a:chOff x="0" y="0"/>
            <a:chExt cx="6355080" cy="63550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4575881" y="9515475"/>
            <a:ext cx="5639759" cy="1543050"/>
            <a:chOff x="0" y="0"/>
            <a:chExt cx="1485369" cy="406400"/>
          </a:xfrm>
        </p:grpSpPr>
        <p:sp>
          <p:nvSpPr>
            <p:cNvPr id="29" name="Freeform 29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656044" y="9890465"/>
            <a:ext cx="8227951" cy="1543050"/>
            <a:chOff x="0" y="0"/>
            <a:chExt cx="2167032" cy="406400"/>
          </a:xfrm>
        </p:grpSpPr>
        <p:sp>
          <p:nvSpPr>
            <p:cNvPr id="32" name="Freeform 32"/>
            <p:cNvSpPr/>
            <p:nvPr/>
          </p:nvSpPr>
          <p:spPr>
            <a:xfrm>
              <a:off x="203200" y="-326"/>
              <a:ext cx="1760632" cy="407051"/>
            </a:xfrm>
            <a:custGeom>
              <a:avLst/>
              <a:gdLst/>
              <a:ahLst/>
              <a:cxnLst/>
              <a:rect l="l" t="t" r="r" b="b"/>
              <a:pathLst>
                <a:path w="1760632" h="407051">
                  <a:moveTo>
                    <a:pt x="1760632" y="326"/>
                  </a:moveTo>
                  <a:cubicBezTo>
                    <a:pt x="1687819" y="0"/>
                    <a:pt x="1620398" y="38659"/>
                    <a:pt x="1583897" y="101663"/>
                  </a:cubicBezTo>
                  <a:cubicBezTo>
                    <a:pt x="1547396" y="164667"/>
                    <a:pt x="1547396" y="242385"/>
                    <a:pt x="1583897" y="305389"/>
                  </a:cubicBezTo>
                  <a:cubicBezTo>
                    <a:pt x="1620398" y="368393"/>
                    <a:pt x="1687819" y="407052"/>
                    <a:pt x="1760632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5581" y="6074827"/>
            <a:ext cx="3447435" cy="329475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13492" y="1215635"/>
            <a:ext cx="6246568" cy="3555379"/>
            <a:chOff x="713492" y="1215635"/>
            <a:chExt cx="6246568" cy="3555379"/>
          </a:xfrm>
        </p:grpSpPr>
        <p:sp>
          <p:nvSpPr>
            <p:cNvPr id="49" name="Speech Bubble: Rectangle with Corners Rounded 38"/>
            <p:cNvSpPr/>
            <p:nvPr/>
          </p:nvSpPr>
          <p:spPr>
            <a:xfrm>
              <a:off x="713492" y="1215635"/>
              <a:ext cx="6246568" cy="3555379"/>
            </a:xfrm>
            <a:prstGeom prst="wedgeRoundRectCallout">
              <a:avLst>
                <a:gd name="adj1" fmla="val 4925"/>
                <a:gd name="adj2" fmla="val 85717"/>
                <a:gd name="adj3" fmla="val 16667"/>
              </a:avLst>
            </a:prstGeom>
            <a:solidFill>
              <a:srgbClr val="F1F1D7"/>
            </a:solidFill>
            <a:ln w="12700" cap="flat" cmpd="sng" algn="ctr">
              <a:solidFill>
                <a:srgbClr val="D6DF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0" name="TextBox 4"/>
            <p:cNvSpPr txBox="1"/>
            <p:nvPr/>
          </p:nvSpPr>
          <p:spPr>
            <a:xfrm>
              <a:off x="889525" y="1653269"/>
              <a:ext cx="5894499" cy="258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Vuông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156411" y="1212265"/>
            <a:ext cx="5781260" cy="3570858"/>
            <a:chOff x="2520895" y="86711"/>
            <a:chExt cx="2364022" cy="1496251"/>
          </a:xfrm>
        </p:grpSpPr>
        <p:sp>
          <p:nvSpPr>
            <p:cNvPr id="46" name="Speech Bubble: Rectangle with Corners Rounded 41"/>
            <p:cNvSpPr/>
            <p:nvPr/>
          </p:nvSpPr>
          <p:spPr>
            <a:xfrm>
              <a:off x="2520895" y="86711"/>
              <a:ext cx="2364022" cy="1496251"/>
            </a:xfrm>
            <a:prstGeom prst="wedgeRoundRectCallout">
              <a:avLst>
                <a:gd name="adj1" fmla="val 2895"/>
                <a:gd name="adj2" fmla="val 86880"/>
                <a:gd name="adj3" fmla="val 16667"/>
              </a:avLst>
            </a:prstGeom>
            <a:solidFill>
              <a:srgbClr val="F1F1D7"/>
            </a:solidFill>
            <a:ln w="12700" cap="flat" cmpd="sng" algn="ctr">
              <a:solidFill>
                <a:srgbClr val="D6DF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7" name="TextBox 7"/>
            <p:cNvSpPr txBox="1"/>
            <p:nvPr/>
          </p:nvSpPr>
          <p:spPr>
            <a:xfrm>
              <a:off x="2583543" y="144178"/>
              <a:ext cx="2238725" cy="1419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Ừ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nhỉ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!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Nếu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lấy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chia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xong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nhưng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3118781" y="1199509"/>
            <a:ext cx="4931608" cy="3596771"/>
            <a:chOff x="4958975" y="81366"/>
            <a:chExt cx="2016590" cy="1507109"/>
          </a:xfrm>
        </p:grpSpPr>
        <p:sp>
          <p:nvSpPr>
            <p:cNvPr id="44" name="Speech Bubble: Rectangle with Corners Rounded 46"/>
            <p:cNvSpPr/>
            <p:nvPr/>
          </p:nvSpPr>
          <p:spPr>
            <a:xfrm>
              <a:off x="4958975" y="81366"/>
              <a:ext cx="2016590" cy="1507109"/>
            </a:xfrm>
            <a:prstGeom prst="wedgeRoundRectCallout">
              <a:avLst>
                <a:gd name="adj1" fmla="val -33796"/>
                <a:gd name="adj2" fmla="val 85582"/>
                <a:gd name="adj3" fmla="val 16667"/>
              </a:avLst>
            </a:prstGeom>
            <a:solidFill>
              <a:srgbClr val="F1F1D7"/>
            </a:solidFill>
            <a:ln w="12700" cap="flat" cmpd="sng" algn="ctr">
              <a:solidFill>
                <a:srgbClr val="D6DF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5" name="TextBox 9"/>
            <p:cNvSpPr txBox="1"/>
            <p:nvPr/>
          </p:nvSpPr>
          <p:spPr>
            <a:xfrm>
              <a:off x="5005219" y="124861"/>
              <a:ext cx="1924102" cy="1419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thế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thôi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ạ.Trước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chia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AF8EF"/>
              </a:clrFrom>
              <a:clrTo>
                <a:srgbClr val="FAF8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5559" y="6188496"/>
            <a:ext cx="2245233" cy="291703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789" y="5318431"/>
            <a:ext cx="4843638" cy="389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6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764080" y="0"/>
            <a:ext cx="16761920" cy="3543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"/>
          <p:cNvGrpSpPr/>
          <p:nvPr/>
        </p:nvGrpSpPr>
        <p:grpSpPr>
          <a:xfrm>
            <a:off x="-745826" y="9023223"/>
            <a:ext cx="3019816" cy="301981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205147" y="9230865"/>
            <a:ext cx="1711643" cy="1711643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>
                <a:alpha val="89804"/>
              </a:srgb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Rectangle 37"/>
          <p:cNvSpPr/>
          <p:nvPr/>
        </p:nvSpPr>
        <p:spPr>
          <a:xfrm>
            <a:off x="1219647" y="419100"/>
            <a:ext cx="15738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7.33 (SGK-tr43).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Thực hiện phép chia (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0,5x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3,2x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0,25x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trong mỗi trường hợp sau:</a:t>
            </a: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a) n =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) n = 3</a:t>
            </a:r>
          </a:p>
        </p:txBody>
      </p:sp>
      <p:sp>
        <p:nvSpPr>
          <p:cNvPr id="39" name="Oval Callout 38"/>
          <p:cNvSpPr/>
          <p:nvPr/>
        </p:nvSpPr>
        <p:spPr>
          <a:xfrm>
            <a:off x="7988874" y="3221901"/>
            <a:ext cx="1760297" cy="1233469"/>
          </a:xfrm>
          <a:prstGeom prst="wedgeEllipseCallout">
            <a:avLst>
              <a:gd name="adj1" fmla="val 31019"/>
              <a:gd name="adj2" fmla="val 6090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5850" y="4506619"/>
            <a:ext cx="838155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a) n = 2</a:t>
            </a:r>
          </a:p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0,5x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+ 3,2x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2x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: 0,25x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 (0,5x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: 0,25x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+ (3,2x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: 0,25x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+ (–2x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: 0,25x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 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+ 12,8x -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749171" y="4455370"/>
                <a:ext cx="8381553" cy="5427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n = 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0,5x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+ 3,2x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2x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(0,5x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(3,2x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(–2x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2x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+ 12,8 -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BR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171" y="4455370"/>
                <a:ext cx="8381553" cy="5427191"/>
              </a:xfrm>
              <a:prstGeom prst="rect">
                <a:avLst/>
              </a:prstGeom>
              <a:blipFill rotWithShape="0">
                <a:blip r:embed="rId2"/>
                <a:stretch>
                  <a:fillRect l="-2764" r="-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1272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8" grpId="0"/>
      <p:bldP spid="39" grpId="0" animBg="1"/>
      <p:bldP spid="40" grpId="0"/>
      <p:bldP spid="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286000" y="1204054"/>
            <a:ext cx="14020800" cy="699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7.34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(SGK-tr43)</a:t>
            </a:r>
            <a:r>
              <a:rPr lang="vi-VN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Trong mỗi trường hợp sau đây, tìm thương Q(x) và dư R(x) trong phép chia F(x) cho G(x) rồi biểu diễn F(x) dưới dạng:</a:t>
            </a:r>
          </a:p>
          <a:p>
            <a:pPr algn="ctr">
              <a:lnSpc>
                <a:spcPct val="17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F(x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G(x).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Q(x)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R(x)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a) (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6x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– 3x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15x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2x –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(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12x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10x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– x –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(3x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92200" y="5998692"/>
            <a:ext cx="3737995" cy="405769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53" y="1028700"/>
            <a:ext cx="91142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3466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0312" y="636993"/>
            <a:ext cx="16044958" cy="8926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332642" y="921831"/>
            <a:ext cx="1760297" cy="1233469"/>
          </a:xfrm>
          <a:prstGeom prst="wedgeEllipseCallout">
            <a:avLst>
              <a:gd name="adj1" fmla="val 31019"/>
              <a:gd name="adj2" fmla="val 609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2465538"/>
            <a:ext cx="1402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cs typeface="Arial" panose="020B0604020202020204" pitchFamily="34" charset="0"/>
              </a:rPr>
              <a:t>(</a:t>
            </a:r>
            <a:r>
              <a:rPr lang="vi-VN" sz="4400" dirty="0">
                <a:cs typeface="Arial" panose="020B0604020202020204" pitchFamily="34" charset="0"/>
              </a:rPr>
              <a:t>6x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>
                <a:cs typeface="Arial" panose="020B0604020202020204" pitchFamily="34" charset="0"/>
              </a:rPr>
              <a:t> – 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15x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2x – 1)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3x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1: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Phân tích ta thấy (2x – 1) có bậc nhỏ hơn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nên (2x – 1) là số dư R(x) của đa thức trên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0" y="5863743"/>
            <a:ext cx="10439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(6x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 – 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15x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2x – 1)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=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(6x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 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(–3x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(15x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) </a:t>
            </a:r>
          </a:p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=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2x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 – x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5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129" y="8055915"/>
            <a:ext cx="2059418" cy="189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759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0312" y="636993"/>
            <a:ext cx="16044958" cy="8926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129" y="8055915"/>
            <a:ext cx="2059418" cy="18942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884396"/>
            <a:ext cx="482215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4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114800" y="1967013"/>
            <a:ext cx="10591800" cy="5683752"/>
            <a:chOff x="4114800" y="1967013"/>
            <a:chExt cx="10591800" cy="5683752"/>
          </a:xfrm>
        </p:grpSpPr>
        <p:sp>
          <p:nvSpPr>
            <p:cNvPr id="7" name="Rectangle 6"/>
            <p:cNvSpPr/>
            <p:nvPr/>
          </p:nvSpPr>
          <p:spPr>
            <a:xfrm>
              <a:off x="4114800" y="1967013"/>
              <a:ext cx="584166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527776" y="1967013"/>
              <a:ext cx="95410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42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0820400" y="1967013"/>
              <a:ext cx="0" cy="54624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820400" y="2705677"/>
              <a:ext cx="388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1224968" y="2844554"/>
              <a:ext cx="2513830" cy="942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lang="en-US" sz="4200" baseline="300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x</a:t>
              </a:r>
              <a:r>
                <a:rPr lang="en-US" sz="4200" baseline="300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+ 5</a:t>
              </a:r>
              <a:endParaRPr lang="en-US" sz="4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14800" y="2844554"/>
              <a:ext cx="95410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114800" y="3583218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5068907" y="3719380"/>
              <a:ext cx="4923143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68907" y="4594205"/>
              <a:ext cx="1431802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US" sz="4200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4114800" y="5332869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6854217" y="5393930"/>
              <a:ext cx="3212739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864839" y="6188534"/>
              <a:ext cx="1253869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114800" y="6927198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8581837" y="6912101"/>
              <a:ext cx="1531188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4077189" y="7665862"/>
            <a:ext cx="107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Vậy: R(x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= 2x – 1; Q(x) = 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x + 5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F(x) = 3x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(2x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x + 5) + 2x –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</a:p>
        </p:txBody>
      </p:sp>
    </p:spTree>
    <p:extLst>
      <p:ext uri="{BB962C8B-B14F-4D97-AF65-F5344CB8AC3E}">
        <p14:creationId xmlns:p14="http://schemas.microsoft.com/office/powerpoint/2010/main" val="140431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0312" y="636993"/>
            <a:ext cx="16044958" cy="8926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129" y="8055915"/>
            <a:ext cx="2059418" cy="189429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077189" y="7665862"/>
            <a:ext cx="107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Vậy: R(x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= -x – 1; Q(x) = 4x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2x - 2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F(x)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= (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x + 1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).(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+ 2x - 2) - x - 1 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9361" y="895991"/>
            <a:ext cx="8932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b) (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12x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 –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:(3x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74926" y="1826863"/>
            <a:ext cx="236795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600616" y="1663934"/>
            <a:ext cx="10591800" cy="6127582"/>
            <a:chOff x="4600616" y="1663934"/>
            <a:chExt cx="10591800" cy="612758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06216" y="1926967"/>
              <a:ext cx="0" cy="54624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306216" y="2665631"/>
              <a:ext cx="388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600616" y="3543172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600616" y="5292823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600616" y="6887152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4919028" y="1663934"/>
              <a:ext cx="5687776" cy="901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+ 10x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- 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  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687217" y="1857641"/>
              <a:ext cx="26292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692297" y="2751769"/>
              <a:ext cx="297549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+ 2x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  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9689" y="2478300"/>
              <a:ext cx="383791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616691" y="3479996"/>
              <a:ext cx="356219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616691" y="4215627"/>
              <a:ext cx="321915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+2x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705633" y="5159513"/>
              <a:ext cx="282962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- 3x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735108" y="5860455"/>
              <a:ext cx="282962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208230" y="6775853"/>
              <a:ext cx="135485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- 1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966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6204" y="3985154"/>
            <a:ext cx="15351638" cy="4201150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 defTabSz="1828755"/>
            <a:r>
              <a:rPr lang="en-US" sz="132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ĐƯỜNG LÊN ĐỈNH</a:t>
            </a:r>
          </a:p>
          <a:p>
            <a:pPr algn="ctr" defTabSz="1828755"/>
            <a:r>
              <a:rPr lang="en-US" sz="132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34" y="1"/>
            <a:ext cx="4773179" cy="3586133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63308" y="818630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0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10" y="10632"/>
            <a:ext cx="13715999" cy="10287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white"/>
              </a:solidFill>
              <a:sym typeface="Arial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2785840" y="536052"/>
            <a:ext cx="1713572" cy="46180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13791143" y="5154140"/>
            <a:ext cx="1692329" cy="464354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14850" y="2817140"/>
            <a:ext cx="9258300" cy="464003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>
              <a:lnSpc>
                <a:spcPct val="150000"/>
              </a:lnSpc>
            </a:pPr>
            <a:endParaRPr lang="en-US" sz="4001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2787314" y="5154134"/>
            <a:ext cx="1712099" cy="4634646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13791143" y="535064"/>
            <a:ext cx="1692329" cy="461907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4499413" y="2723471"/>
            <a:ext cx="294974" cy="486132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13505909" y="2723471"/>
            <a:ext cx="285234" cy="486132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24809" y="4763852"/>
            <a:ext cx="763925" cy="763925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392527" y="4761746"/>
            <a:ext cx="763925" cy="763925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2770389" y="458384"/>
            <a:ext cx="12713082" cy="2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2770389" y="9754879"/>
            <a:ext cx="12713082" cy="2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2457355" y="9506216"/>
            <a:ext cx="763925" cy="763925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056539" y="9506216"/>
            <a:ext cx="763925" cy="763925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57355" y="175586"/>
            <a:ext cx="763925" cy="763925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056539" y="175586"/>
            <a:ext cx="763925" cy="763925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8349067" y="8927759"/>
            <a:ext cx="685800" cy="685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927456" y="2783481"/>
            <a:ext cx="8426351" cy="470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755">
              <a:lnSpc>
                <a:spcPct val="150000"/>
              </a:lnSpc>
              <a:buClr>
                <a:srgbClr val="000000"/>
              </a:buClr>
            </a:pP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Với mỗi câu hỏi,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vòng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10s</a:t>
            </a: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 đội nào bấm chuông trước được giành quyền trả lời trước. Trả lời sai sẽ nhường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quyền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trả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lời</a:t>
            </a: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 cho các đội còn lại. </a:t>
            </a:r>
            <a:endParaRPr lang="en-US" sz="4001" kern="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69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514123" y="1141433"/>
            <a:ext cx="12418260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12) : (x – 12) = …</a:t>
            </a:r>
          </a:p>
          <a:p>
            <a:pPr>
              <a:lnSpc>
                <a:spcPct val="14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 + 3      </a:t>
            </a:r>
          </a:p>
          <a:p>
            <a:pPr>
              <a:lnSpc>
                <a:spcPct val="14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 – 3      </a:t>
            </a:r>
          </a:p>
          <a:p>
            <a:pPr>
              <a:lnSpc>
                <a:spcPct val="14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</a:t>
            </a:r>
            <a:r>
              <a:rPr lang="en-US" sz="42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+ 3x + 6</a:t>
            </a:r>
          </a:p>
          <a:p>
            <a:pPr>
              <a:lnSpc>
                <a:spcPct val="14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</a:t>
            </a:r>
            <a:r>
              <a:rPr lang="en-US" sz="42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3x +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611127" y="1065373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</a:t>
              </a:r>
              <a:endParaRPr lang="en-US" sz="9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35307" y="9776864"/>
            <a:ext cx="1725018" cy="51014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672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4" y="1126559"/>
            <a:ext cx="12233327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828755">
              <a:lnSpc>
                <a:spcPct val="150000"/>
              </a:lnSpc>
            </a:pP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Phép 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chia đa thức (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4x</a:t>
            </a:r>
            <a:r>
              <a:rPr lang="en-US" sz="4200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+ 5x − 6) cho đa thức </a:t>
            </a:r>
            <a:endParaRPr lang="en-US" sz="4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 defTabSz="1828755">
              <a:lnSpc>
                <a:spcPct val="150000"/>
              </a:lnSpc>
            </a:pP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x + 2) được đa thức thương là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vi-VN" sz="4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 defTabSz="1828755">
              <a:lnSpc>
                <a:spcPct val="15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4x −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          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4</a:t>
            </a:r>
          </a:p>
          <a:p>
            <a:pPr algn="just" defTabSz="1828755">
              <a:lnSpc>
                <a:spcPct val="15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4x +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          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3x +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sz="4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528363" y="987854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</a:t>
              </a:r>
              <a:endParaRPr lang="en-US" sz="9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7750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3" y="1126559"/>
            <a:ext cx="12048392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828755">
              <a:lnSpc>
                <a:spcPct val="150000"/>
              </a:lnSpc>
            </a:pP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Phép chia đa thức (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+ 5x + 3) cho đa thức (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+ 1) được đa thức dư là:</a:t>
            </a:r>
          </a:p>
          <a:p>
            <a:pPr algn="just" defTabSz="1828755">
              <a:lnSpc>
                <a:spcPct val="15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2x -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2x + 3</a:t>
            </a:r>
          </a:p>
          <a:p>
            <a:pPr algn="just" defTabSz="1828755">
              <a:lnSpc>
                <a:spcPct val="15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x -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0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343429" y="987854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</a:t>
              </a:r>
              <a:endParaRPr lang="en-US" sz="9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3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xmlns="" id="{B5BB0C9A-65F0-33F4-FD76-AD8F15DE4E1B}"/>
              </a:ext>
            </a:extLst>
          </p:cNvPr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61322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756051" y="8486775"/>
            <a:ext cx="8124423" cy="1543050"/>
            <a:chOff x="0" y="0"/>
            <a:chExt cx="2139766" cy="406400"/>
          </a:xfrm>
        </p:grpSpPr>
        <p:sp>
          <p:nvSpPr>
            <p:cNvPr id="4" name="Freeform 4"/>
            <p:cNvSpPr/>
            <p:nvPr/>
          </p:nvSpPr>
          <p:spPr>
            <a:xfrm>
              <a:off x="203200" y="-326"/>
              <a:ext cx="1733366" cy="407051"/>
            </a:xfrm>
            <a:custGeom>
              <a:avLst/>
              <a:gdLst/>
              <a:ahLst/>
              <a:cxnLst/>
              <a:rect l="l" t="t" r="r" b="b"/>
              <a:pathLst>
                <a:path w="1733366" h="407051">
                  <a:moveTo>
                    <a:pt x="1733366" y="326"/>
                  </a:moveTo>
                  <a:cubicBezTo>
                    <a:pt x="1660553" y="0"/>
                    <a:pt x="1593131" y="38659"/>
                    <a:pt x="1556631" y="101663"/>
                  </a:cubicBezTo>
                  <a:cubicBezTo>
                    <a:pt x="1520130" y="164667"/>
                    <a:pt x="1520130" y="242385"/>
                    <a:pt x="1556631" y="305389"/>
                  </a:cubicBezTo>
                  <a:cubicBezTo>
                    <a:pt x="1593131" y="368393"/>
                    <a:pt x="1660553" y="407052"/>
                    <a:pt x="17333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250477" y="9258300"/>
            <a:ext cx="10816142" cy="1543050"/>
            <a:chOff x="0" y="0"/>
            <a:chExt cx="2848696" cy="406400"/>
          </a:xfrm>
        </p:grpSpPr>
        <p:sp>
          <p:nvSpPr>
            <p:cNvPr id="7" name="Freeform 7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885732" y="-74417"/>
            <a:ext cx="7913991" cy="1503083"/>
            <a:chOff x="0" y="0"/>
            <a:chExt cx="2139766" cy="406400"/>
          </a:xfrm>
        </p:grpSpPr>
        <p:sp>
          <p:nvSpPr>
            <p:cNvPr id="10" name="Freeform 10"/>
            <p:cNvSpPr/>
            <p:nvPr/>
          </p:nvSpPr>
          <p:spPr>
            <a:xfrm>
              <a:off x="203200" y="-326"/>
              <a:ext cx="1733366" cy="407051"/>
            </a:xfrm>
            <a:custGeom>
              <a:avLst/>
              <a:gdLst/>
              <a:ahLst/>
              <a:cxnLst/>
              <a:rect l="l" t="t" r="r" b="b"/>
              <a:pathLst>
                <a:path w="1733366" h="407051">
                  <a:moveTo>
                    <a:pt x="1733366" y="326"/>
                  </a:moveTo>
                  <a:cubicBezTo>
                    <a:pt x="1660553" y="0"/>
                    <a:pt x="1593131" y="38659"/>
                    <a:pt x="1556631" y="101663"/>
                  </a:cubicBezTo>
                  <a:cubicBezTo>
                    <a:pt x="1520130" y="164667"/>
                    <a:pt x="1520130" y="242385"/>
                    <a:pt x="1556631" y="305389"/>
                  </a:cubicBezTo>
                  <a:cubicBezTo>
                    <a:pt x="1593131" y="368393"/>
                    <a:pt x="1660553" y="407052"/>
                    <a:pt x="17333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4067634" y="9766168"/>
            <a:ext cx="14301574" cy="1543050"/>
            <a:chOff x="0" y="0"/>
            <a:chExt cx="3766670" cy="406400"/>
          </a:xfrm>
        </p:grpSpPr>
        <p:sp>
          <p:nvSpPr>
            <p:cNvPr id="13" name="Freeform 13"/>
            <p:cNvSpPr/>
            <p:nvPr/>
          </p:nvSpPr>
          <p:spPr>
            <a:xfrm>
              <a:off x="203200" y="-326"/>
              <a:ext cx="3360270" cy="407051"/>
            </a:xfrm>
            <a:custGeom>
              <a:avLst/>
              <a:gdLst/>
              <a:ahLst/>
              <a:cxnLst/>
              <a:rect l="l" t="t" r="r" b="b"/>
              <a:pathLst>
                <a:path w="3360270" h="407051">
                  <a:moveTo>
                    <a:pt x="3360270" y="326"/>
                  </a:moveTo>
                  <a:cubicBezTo>
                    <a:pt x="3287457" y="0"/>
                    <a:pt x="3220035" y="38659"/>
                    <a:pt x="3183534" y="101663"/>
                  </a:cubicBezTo>
                  <a:cubicBezTo>
                    <a:pt x="3147034" y="164667"/>
                    <a:pt x="3147034" y="242385"/>
                    <a:pt x="3183534" y="305389"/>
                  </a:cubicBezTo>
                  <a:cubicBezTo>
                    <a:pt x="3220035" y="368393"/>
                    <a:pt x="3287457" y="407052"/>
                    <a:pt x="336027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263732" y="-583206"/>
            <a:ext cx="10535992" cy="1503083"/>
            <a:chOff x="0" y="0"/>
            <a:chExt cx="2848696" cy="406400"/>
          </a:xfrm>
        </p:grpSpPr>
        <p:sp>
          <p:nvSpPr>
            <p:cNvPr id="16" name="Freeform 16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989450" y="-1111491"/>
            <a:ext cx="14216877" cy="1503083"/>
            <a:chOff x="0" y="0"/>
            <a:chExt cx="3843925" cy="406400"/>
          </a:xfrm>
        </p:grpSpPr>
        <p:sp>
          <p:nvSpPr>
            <p:cNvPr id="19" name="Freeform 19"/>
            <p:cNvSpPr/>
            <p:nvPr/>
          </p:nvSpPr>
          <p:spPr>
            <a:xfrm>
              <a:off x="203200" y="-326"/>
              <a:ext cx="3437525" cy="407051"/>
            </a:xfrm>
            <a:custGeom>
              <a:avLst/>
              <a:gdLst/>
              <a:ahLst/>
              <a:cxnLst/>
              <a:rect l="l" t="t" r="r" b="b"/>
              <a:pathLst>
                <a:path w="3437525" h="407051">
                  <a:moveTo>
                    <a:pt x="3437525" y="326"/>
                  </a:moveTo>
                  <a:cubicBezTo>
                    <a:pt x="3364712" y="0"/>
                    <a:pt x="3297290" y="38659"/>
                    <a:pt x="3260789" y="101663"/>
                  </a:cubicBezTo>
                  <a:cubicBezTo>
                    <a:pt x="3224289" y="164667"/>
                    <a:pt x="3224289" y="242385"/>
                    <a:pt x="3260789" y="305389"/>
                  </a:cubicBezTo>
                  <a:cubicBezTo>
                    <a:pt x="3297290" y="368393"/>
                    <a:pt x="3364712" y="407052"/>
                    <a:pt x="3437525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636182" y="9185969"/>
            <a:ext cx="2913554" cy="3086100"/>
            <a:chOff x="0" y="0"/>
            <a:chExt cx="767356" cy="812800"/>
          </a:xfrm>
        </p:grpSpPr>
        <p:sp>
          <p:nvSpPr>
            <p:cNvPr id="31" name="Freeform 31"/>
            <p:cNvSpPr/>
            <p:nvPr/>
          </p:nvSpPr>
          <p:spPr>
            <a:xfrm>
              <a:off x="-20909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17092959" y="8655189"/>
            <a:ext cx="2390082" cy="2390082"/>
            <a:chOff x="0" y="0"/>
            <a:chExt cx="6355080" cy="635508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2110163" y="2620503"/>
            <a:ext cx="14704504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28: PHÉP CHIA ĐA THỨC MỘT BIẾN (3 </a:t>
            </a:r>
            <a:r>
              <a:rPr lang="en-US" sz="8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5623" y="5274942"/>
            <a:ext cx="3350956" cy="321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9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4" y="1126559"/>
            <a:ext cx="12233327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2x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3x + 1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+ 1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là</a:t>
            </a:r>
            <a:endParaRPr lang="en-US" sz="4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            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            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            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528363" y="987854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4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xmlns="" id="{89A0EA39-193C-783B-D520-E1F9AE9BDABB}"/>
              </a:ext>
            </a:extLst>
          </p:cNvPr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2920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2" y="1126559"/>
            <a:ext cx="12909707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(−2x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+ 13x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− 27x + 18)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− 5x + 6</a:t>
            </a:r>
            <a:r>
              <a:rPr lang="fr-FR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.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  <a:endParaRPr lang="en-US" sz="4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3x +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3x - 3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2x +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-2x + 3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7204742" y="947197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vi-VN" sz="30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vi-VN" sz="3000" b="1" noProof="1">
                    <a:solidFill>
                      <a:srgbClr val="FF0000"/>
                    </a:solidFill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vi-VN" sz="2700" noProof="1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noProof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</a:t>
              </a:r>
              <a:endParaRPr lang="vi-VN" sz="9900" b="1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5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xmlns="" id="{ADD6EC79-A562-FF63-2DFC-326C5B99C9EE}"/>
              </a:ext>
            </a:extLst>
          </p:cNvPr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31846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92065" y="480243"/>
            <a:ext cx="8941143" cy="1676400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18"/>
          <p:cNvSpPr txBox="1"/>
          <p:nvPr/>
        </p:nvSpPr>
        <p:spPr>
          <a:xfrm>
            <a:off x="6087586" y="810608"/>
            <a:ext cx="61501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018" y="2307621"/>
            <a:ext cx="1676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7.35.</a:t>
            </a:r>
            <a:r>
              <a:rPr lang="en-US" sz="4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túng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21x – 4 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3x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75771" y="4488584"/>
            <a:ext cx="12933218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Phân tích ta thấy (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21x –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4) có bậc nhỏ hơn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nên (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21x 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đa phép chia đa thức 21x – 4 cho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phép chia đa thức 21x – 4 cho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có:</a:t>
            </a:r>
          </a:p>
          <a:p>
            <a:pPr marL="571500" indent="-5715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	Thương là 0.</a:t>
            </a:r>
          </a:p>
          <a:p>
            <a:pPr marL="571500" indent="-5715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	Số dư là (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21x –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4).</a:t>
            </a:r>
          </a:p>
        </p:txBody>
      </p:sp>
      <p:sp>
        <p:nvSpPr>
          <p:cNvPr id="36" name="Oval Callout 35"/>
          <p:cNvSpPr/>
          <p:nvPr/>
        </p:nvSpPr>
        <p:spPr>
          <a:xfrm>
            <a:off x="1584970" y="4596739"/>
            <a:ext cx="1801958" cy="1391969"/>
          </a:xfrm>
          <a:prstGeom prst="wedgeEllipseCallout">
            <a:avLst>
              <a:gd name="adj1" fmla="val 36785"/>
              <a:gd name="adj2" fmla="val 519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6903436"/>
            <a:ext cx="3572590" cy="338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1038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348849" y="846072"/>
            <a:ext cx="11052951" cy="1564652"/>
            <a:chOff x="-698518" y="513686"/>
            <a:chExt cx="11052951" cy="1564652"/>
          </a:xfrm>
        </p:grpSpPr>
        <p:grpSp>
          <p:nvGrpSpPr>
            <p:cNvPr id="17" name="Group 17"/>
            <p:cNvGrpSpPr/>
            <p:nvPr/>
          </p:nvGrpSpPr>
          <p:grpSpPr>
            <a:xfrm>
              <a:off x="-698518" y="513686"/>
              <a:ext cx="11052951" cy="1564652"/>
              <a:chOff x="0" y="-38100"/>
              <a:chExt cx="3682794" cy="44482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28264" y="-38100"/>
                <a:ext cx="3554530" cy="444825"/>
              </a:xfrm>
              <a:custGeom>
                <a:avLst/>
                <a:gdLst/>
                <a:ahLst/>
                <a:cxnLst/>
                <a:rect l="l" t="t" r="r" b="b"/>
                <a:pathLst>
                  <a:path w="3400580" h="407051">
                    <a:moveTo>
                      <a:pt x="3400580" y="326"/>
                    </a:moveTo>
                    <a:cubicBezTo>
                      <a:pt x="3327767" y="0"/>
                      <a:pt x="3260346" y="38659"/>
                      <a:pt x="3223845" y="101663"/>
                    </a:cubicBezTo>
                    <a:cubicBezTo>
                      <a:pt x="3187344" y="164667"/>
                      <a:pt x="3187344" y="242385"/>
                      <a:pt x="3223845" y="305389"/>
                    </a:cubicBezTo>
                    <a:cubicBezTo>
                      <a:pt x="3260346" y="368393"/>
                      <a:pt x="3327767" y="407052"/>
                      <a:pt x="3400580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599097" y="1003724"/>
              <a:ext cx="8830433" cy="7950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219"/>
                </a:lnSpc>
              </a:pPr>
              <a:r>
                <a:rPr lang="en-US" sz="66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6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018033" y="8520727"/>
            <a:ext cx="3723486" cy="372348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646429" y="9258300"/>
            <a:ext cx="2701808" cy="2701808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5814418" y="-1824972"/>
            <a:ext cx="3723486" cy="372348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74352" y="-1519193"/>
            <a:ext cx="2701808" cy="2701808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7259300" y="9258300"/>
            <a:ext cx="1662976" cy="1855483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623892" y="3379634"/>
            <a:ext cx="5409951" cy="5409951"/>
            <a:chOff x="623892" y="3683125"/>
            <a:chExt cx="5409951" cy="5409951"/>
          </a:xfrm>
        </p:grpSpPr>
        <p:grpSp>
          <p:nvGrpSpPr>
            <p:cNvPr id="2" name="Group 2"/>
            <p:cNvGrpSpPr/>
            <p:nvPr/>
          </p:nvGrpSpPr>
          <p:grpSpPr>
            <a:xfrm>
              <a:off x="623892" y="3683125"/>
              <a:ext cx="5409951" cy="5409951"/>
              <a:chOff x="0" y="0"/>
              <a:chExt cx="812800" cy="8128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796135" y="4149006"/>
              <a:ext cx="5065458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r>
                <a:rPr lang="en-US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56709" y="3379633"/>
            <a:ext cx="5520592" cy="5409951"/>
            <a:chOff x="6729407" y="3683125"/>
            <a:chExt cx="5520592" cy="5409951"/>
          </a:xfrm>
        </p:grpSpPr>
        <p:grpSp>
          <p:nvGrpSpPr>
            <p:cNvPr id="12" name="Group 12"/>
            <p:cNvGrpSpPr/>
            <p:nvPr/>
          </p:nvGrpSpPr>
          <p:grpSpPr>
            <a:xfrm>
              <a:off x="6729407" y="3683125"/>
              <a:ext cx="5409951" cy="540995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C165"/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6741474" y="4149006"/>
              <a:ext cx="5508525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vi-VN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SBT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202526" y="3379633"/>
            <a:ext cx="5543652" cy="5409951"/>
            <a:chOff x="12511423" y="3685913"/>
            <a:chExt cx="5543652" cy="5409951"/>
          </a:xfrm>
        </p:grpSpPr>
        <p:grpSp>
          <p:nvGrpSpPr>
            <p:cNvPr id="7" name="Group 7"/>
            <p:cNvGrpSpPr/>
            <p:nvPr/>
          </p:nvGrpSpPr>
          <p:grpSpPr>
            <a:xfrm>
              <a:off x="12511423" y="3685913"/>
              <a:ext cx="5409951" cy="540995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12532208" y="4086264"/>
              <a:ext cx="5522867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r>
                <a:rPr lang="vi-VN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87951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12995233" y="9427558"/>
            <a:ext cx="8279715" cy="1543050"/>
            <a:chOff x="0" y="0"/>
            <a:chExt cx="2180666" cy="406400"/>
          </a:xfrm>
        </p:grpSpPr>
        <p:sp>
          <p:nvSpPr>
            <p:cNvPr id="19" name="Freeform 19"/>
            <p:cNvSpPr/>
            <p:nvPr/>
          </p:nvSpPr>
          <p:spPr>
            <a:xfrm>
              <a:off x="203200" y="-326"/>
              <a:ext cx="1774266" cy="407051"/>
            </a:xfrm>
            <a:custGeom>
              <a:avLst/>
              <a:gdLst/>
              <a:ahLst/>
              <a:cxnLst/>
              <a:rect l="l" t="t" r="r" b="b"/>
              <a:pathLst>
                <a:path w="1774266" h="407051">
                  <a:moveTo>
                    <a:pt x="1774266" y="326"/>
                  </a:moveTo>
                  <a:cubicBezTo>
                    <a:pt x="1701453" y="0"/>
                    <a:pt x="1634031" y="38659"/>
                    <a:pt x="1597530" y="101663"/>
                  </a:cubicBezTo>
                  <a:cubicBezTo>
                    <a:pt x="1561030" y="164667"/>
                    <a:pt x="1561030" y="242385"/>
                    <a:pt x="1597530" y="305389"/>
                  </a:cubicBezTo>
                  <a:cubicBezTo>
                    <a:pt x="1634031" y="368393"/>
                    <a:pt x="1701453" y="407052"/>
                    <a:pt x="17742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075397" y="9748827"/>
            <a:ext cx="10091449" cy="1543050"/>
            <a:chOff x="0" y="0"/>
            <a:chExt cx="2657830" cy="406400"/>
          </a:xfrm>
        </p:grpSpPr>
        <p:sp>
          <p:nvSpPr>
            <p:cNvPr id="22" name="Freeform 22"/>
            <p:cNvSpPr/>
            <p:nvPr/>
          </p:nvSpPr>
          <p:spPr>
            <a:xfrm>
              <a:off x="203200" y="-326"/>
              <a:ext cx="2251430" cy="407051"/>
            </a:xfrm>
            <a:custGeom>
              <a:avLst/>
              <a:gdLst/>
              <a:ahLst/>
              <a:cxnLst/>
              <a:rect l="l" t="t" r="r" b="b"/>
              <a:pathLst>
                <a:path w="2251430" h="407051">
                  <a:moveTo>
                    <a:pt x="2251430" y="326"/>
                  </a:moveTo>
                  <a:cubicBezTo>
                    <a:pt x="2178617" y="0"/>
                    <a:pt x="2111196" y="38659"/>
                    <a:pt x="2074695" y="101663"/>
                  </a:cubicBezTo>
                  <a:cubicBezTo>
                    <a:pt x="2038194" y="164667"/>
                    <a:pt x="2038194" y="242385"/>
                    <a:pt x="2074695" y="305389"/>
                  </a:cubicBezTo>
                  <a:cubicBezTo>
                    <a:pt x="2111196" y="368393"/>
                    <a:pt x="2178617" y="407052"/>
                    <a:pt x="225143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-1507728" y="-545427"/>
            <a:ext cx="8279715" cy="1543050"/>
            <a:chOff x="0" y="0"/>
            <a:chExt cx="2180666" cy="406400"/>
          </a:xfrm>
        </p:grpSpPr>
        <p:sp>
          <p:nvSpPr>
            <p:cNvPr id="25" name="Freeform 25"/>
            <p:cNvSpPr/>
            <p:nvPr/>
          </p:nvSpPr>
          <p:spPr>
            <a:xfrm>
              <a:off x="203200" y="-326"/>
              <a:ext cx="1774266" cy="407051"/>
            </a:xfrm>
            <a:custGeom>
              <a:avLst/>
              <a:gdLst/>
              <a:ahLst/>
              <a:cxnLst/>
              <a:rect l="l" t="t" r="r" b="b"/>
              <a:pathLst>
                <a:path w="1774266" h="407051">
                  <a:moveTo>
                    <a:pt x="1774266" y="326"/>
                  </a:moveTo>
                  <a:cubicBezTo>
                    <a:pt x="1701453" y="0"/>
                    <a:pt x="1634031" y="38659"/>
                    <a:pt x="1597530" y="101663"/>
                  </a:cubicBezTo>
                  <a:cubicBezTo>
                    <a:pt x="1561030" y="164667"/>
                    <a:pt x="1561030" y="242385"/>
                    <a:pt x="1597530" y="305389"/>
                  </a:cubicBezTo>
                  <a:cubicBezTo>
                    <a:pt x="1634031" y="368393"/>
                    <a:pt x="1701453" y="407052"/>
                    <a:pt x="17742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788832" y="-952527"/>
            <a:ext cx="10091449" cy="1543050"/>
            <a:chOff x="0" y="0"/>
            <a:chExt cx="2657830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2251430" cy="407051"/>
            </a:xfrm>
            <a:custGeom>
              <a:avLst/>
              <a:gdLst/>
              <a:ahLst/>
              <a:cxnLst/>
              <a:rect l="l" t="t" r="r" b="b"/>
              <a:pathLst>
                <a:path w="2251430" h="407051">
                  <a:moveTo>
                    <a:pt x="2251430" y="326"/>
                  </a:moveTo>
                  <a:cubicBezTo>
                    <a:pt x="2178617" y="0"/>
                    <a:pt x="2111196" y="38659"/>
                    <a:pt x="2074695" y="101663"/>
                  </a:cubicBezTo>
                  <a:cubicBezTo>
                    <a:pt x="2038194" y="164667"/>
                    <a:pt x="2038194" y="242385"/>
                    <a:pt x="2074695" y="305389"/>
                  </a:cubicBezTo>
                  <a:cubicBezTo>
                    <a:pt x="2111196" y="368393"/>
                    <a:pt x="2178617" y="407052"/>
                    <a:pt x="225143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125832" y="2144337"/>
            <a:ext cx="16078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7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TIẾT HỌC HÔM NAY!</a:t>
            </a:r>
            <a:endParaRPr lang="en-US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033" y="6743700"/>
            <a:ext cx="7446228" cy="3937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348849" y="980087"/>
            <a:ext cx="11425663" cy="1429494"/>
            <a:chOff x="-698518" y="647701"/>
            <a:chExt cx="11425663" cy="1429494"/>
          </a:xfrm>
        </p:grpSpPr>
        <p:grpSp>
          <p:nvGrpSpPr>
            <p:cNvPr id="17" name="Group 17"/>
            <p:cNvGrpSpPr/>
            <p:nvPr/>
          </p:nvGrpSpPr>
          <p:grpSpPr>
            <a:xfrm>
              <a:off x="-698518" y="647701"/>
              <a:ext cx="11425663" cy="1429494"/>
              <a:chOff x="0" y="0"/>
              <a:chExt cx="3806980" cy="4064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203200" y="-326"/>
                <a:ext cx="3400580" cy="407051"/>
              </a:xfrm>
              <a:custGeom>
                <a:avLst/>
                <a:gdLst/>
                <a:ahLst/>
                <a:cxnLst/>
                <a:rect l="l" t="t" r="r" b="b"/>
                <a:pathLst>
                  <a:path w="3400580" h="407051">
                    <a:moveTo>
                      <a:pt x="3400580" y="326"/>
                    </a:moveTo>
                    <a:cubicBezTo>
                      <a:pt x="3327767" y="0"/>
                      <a:pt x="3260346" y="38659"/>
                      <a:pt x="3223845" y="101663"/>
                    </a:cubicBezTo>
                    <a:cubicBezTo>
                      <a:pt x="3187344" y="164667"/>
                      <a:pt x="3187344" y="242385"/>
                      <a:pt x="3223845" y="305389"/>
                    </a:cubicBezTo>
                    <a:cubicBezTo>
                      <a:pt x="3260346" y="368393"/>
                      <a:pt x="3327767" y="407052"/>
                      <a:pt x="3400580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990600" y="1073683"/>
              <a:ext cx="8361675" cy="7950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219"/>
                </a:lnSpc>
              </a:pPr>
              <a:r>
                <a:rPr lang="en-US" sz="66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 BÀI HỌC</a:t>
              </a:r>
              <a:endParaRPr lang="en-US" sz="6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018033" y="8520727"/>
            <a:ext cx="3723486" cy="372348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646429" y="9258300"/>
            <a:ext cx="2701808" cy="2701808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5814418" y="-1824972"/>
            <a:ext cx="3723486" cy="372348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74352" y="-1519193"/>
            <a:ext cx="2701808" cy="2701808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7259300" y="9258300"/>
            <a:ext cx="1662976" cy="1855483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623892" y="3379634"/>
            <a:ext cx="5409951" cy="5409951"/>
            <a:chOff x="623892" y="3683125"/>
            <a:chExt cx="5409951" cy="5409951"/>
          </a:xfrm>
        </p:grpSpPr>
        <p:grpSp>
          <p:nvGrpSpPr>
            <p:cNvPr id="2" name="Group 2"/>
            <p:cNvGrpSpPr/>
            <p:nvPr/>
          </p:nvGrpSpPr>
          <p:grpSpPr>
            <a:xfrm>
              <a:off x="623892" y="3683125"/>
              <a:ext cx="5409951" cy="5409951"/>
              <a:chOff x="0" y="0"/>
              <a:chExt cx="812800" cy="8128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796135" y="4149006"/>
              <a:ext cx="5065458" cy="33701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5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56709" y="3379633"/>
            <a:ext cx="5520592" cy="5409951"/>
            <a:chOff x="6729407" y="3683125"/>
            <a:chExt cx="5520592" cy="5409951"/>
          </a:xfrm>
        </p:grpSpPr>
        <p:grpSp>
          <p:nvGrpSpPr>
            <p:cNvPr id="12" name="Group 12"/>
            <p:cNvGrpSpPr/>
            <p:nvPr/>
          </p:nvGrpSpPr>
          <p:grpSpPr>
            <a:xfrm>
              <a:off x="6729407" y="3683125"/>
              <a:ext cx="5409951" cy="540995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C165"/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6741474" y="4149006"/>
              <a:ext cx="5508525" cy="4385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vi-VN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5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vi-VN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đa thức cho đa thức, trường hợp chia hết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202526" y="3379633"/>
            <a:ext cx="5543652" cy="5409951"/>
            <a:chOff x="12511423" y="3685913"/>
            <a:chExt cx="5543652" cy="5409951"/>
          </a:xfrm>
        </p:grpSpPr>
        <p:grpSp>
          <p:nvGrpSpPr>
            <p:cNvPr id="7" name="Group 7"/>
            <p:cNvGrpSpPr/>
            <p:nvPr/>
          </p:nvGrpSpPr>
          <p:grpSpPr>
            <a:xfrm>
              <a:off x="12511423" y="3685913"/>
              <a:ext cx="5409951" cy="540995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12532208" y="4086264"/>
              <a:ext cx="5522867" cy="4385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r>
                <a:rPr lang="vi-VN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5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vi-VN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đa thức cho đa thức, trường hợp chia </a:t>
              </a:r>
              <a:r>
                <a:rPr lang="en-US" sz="4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0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676400" y="768753"/>
            <a:ext cx="12254613" cy="1307030"/>
            <a:chOff x="1664084" y="1086525"/>
            <a:chExt cx="10113405" cy="1307030"/>
          </a:xfrm>
        </p:grpSpPr>
        <p:grpSp>
          <p:nvGrpSpPr>
            <p:cNvPr id="7" name="Group 7"/>
            <p:cNvGrpSpPr/>
            <p:nvPr/>
          </p:nvGrpSpPr>
          <p:grpSpPr>
            <a:xfrm>
              <a:off x="1664084" y="1086525"/>
              <a:ext cx="10113405" cy="1307030"/>
              <a:chOff x="0" y="-38100"/>
              <a:chExt cx="3582823" cy="46303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35089" y="-9740"/>
                <a:ext cx="3447734" cy="434675"/>
              </a:xfrm>
              <a:custGeom>
                <a:avLst/>
                <a:gdLst/>
                <a:ahLst/>
                <a:cxnLst/>
                <a:rect l="l" t="t" r="r" b="b"/>
                <a:pathLst>
                  <a:path w="3447734" h="434675">
                    <a:moveTo>
                      <a:pt x="3447734" y="19870"/>
                    </a:moveTo>
                    <a:cubicBezTo>
                      <a:pt x="3365862" y="0"/>
                      <a:pt x="3280219" y="32714"/>
                      <a:pt x="3232443" y="102106"/>
                    </a:cubicBezTo>
                    <a:cubicBezTo>
                      <a:pt x="3184666" y="171499"/>
                      <a:pt x="3184666" y="263177"/>
                      <a:pt x="3232443" y="332569"/>
                    </a:cubicBezTo>
                    <a:cubicBezTo>
                      <a:pt x="3280219" y="401962"/>
                      <a:pt x="3365862" y="434675"/>
                      <a:pt x="3447734" y="414806"/>
                    </a:cubicBezTo>
                    <a:lnTo>
                      <a:pt x="0" y="414806"/>
                    </a:lnTo>
                    <a:cubicBezTo>
                      <a:pt x="81873" y="434675"/>
                      <a:pt x="167515" y="401962"/>
                      <a:pt x="215291" y="332569"/>
                    </a:cubicBezTo>
                    <a:cubicBezTo>
                      <a:pt x="263068" y="263177"/>
                      <a:pt x="263068" y="171499"/>
                      <a:pt x="215291" y="102106"/>
                    </a:cubicBezTo>
                    <a:cubicBezTo>
                      <a:pt x="167515" y="32714"/>
                      <a:pt x="81873" y="0"/>
                      <a:pt x="0" y="1987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089922" y="1391548"/>
              <a:ext cx="8496762" cy="756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  <a:spcBef>
                  <a:spcPct val="0"/>
                </a:spcBef>
              </a:pP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r>
                <a:rPr lang="en-US" sz="4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231516" y="416503"/>
            <a:ext cx="2093515" cy="2093515"/>
            <a:chOff x="1219200" y="495300"/>
            <a:chExt cx="2093515" cy="2093515"/>
          </a:xfrm>
        </p:grpSpPr>
        <p:grpSp>
          <p:nvGrpSpPr>
            <p:cNvPr id="33" name="Group 32"/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2" name="Group 2"/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</p:grpSp>
          <p:grpSp>
            <p:nvGrpSpPr>
              <p:cNvPr id="4" name="Group 4"/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1650229" y="987095"/>
              <a:ext cx="13133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endParaRPr lang="en-US" sz="6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Down Arrow Callout 37"/>
          <p:cNvSpPr/>
          <p:nvPr/>
        </p:nvSpPr>
        <p:spPr>
          <a:xfrm>
            <a:off x="1406563" y="2892594"/>
            <a:ext cx="4994237" cy="1752600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66800" y="4503175"/>
            <a:ext cx="165230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-2x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ta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(-2x</a:t>
            </a:r>
            <a:r>
              <a:rPr lang="en-US" sz="4400" baseline="30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4400" baseline="30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.(-3x).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381522" y="6255775"/>
                <a:ext cx="6845272" cy="2024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6x</a:t>
                </a:r>
                <a:r>
                  <a:rPr lang="en-US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(-2x</a:t>
                </a:r>
                <a:r>
                  <a:rPr lang="en-US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54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- 3x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522" y="6255775"/>
                <a:ext cx="6845272" cy="2024978"/>
              </a:xfrm>
              <a:prstGeom prst="rect">
                <a:avLst/>
              </a:prstGeom>
              <a:blipFill rotWithShape="0">
                <a:blip r:embed="rId2"/>
                <a:stretch>
                  <a:fillRect l="-3651" r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5766590" y="8458803"/>
            <a:ext cx="6588663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44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i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93761" flipH="1">
            <a:off x="4517696" y="8185984"/>
            <a:ext cx="590738" cy="1383571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115442" y="952500"/>
                <a:ext cx="16078200" cy="8397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≠ 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= B.Q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: B = Q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thương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thương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400" i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chia </a:t>
                </a:r>
                <a:r>
                  <a:rPr lang="en-US" sz="4400" i="1" dirty="0" err="1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400" i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i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42" y="952500"/>
                <a:ext cx="16078200" cy="8397812"/>
              </a:xfrm>
              <a:prstGeom prst="rect">
                <a:avLst/>
              </a:prstGeom>
              <a:blipFill rotWithShape="0">
                <a:blip r:embed="rId2"/>
                <a:stretch>
                  <a:fillRect l="-1555" r="-1517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10478671" y="4714964"/>
            <a:ext cx="7084257" cy="3276600"/>
            <a:chOff x="10478671" y="4533260"/>
            <a:chExt cx="7084257" cy="3276600"/>
          </a:xfrm>
        </p:grpSpPr>
        <p:sp>
          <p:nvSpPr>
            <p:cNvPr id="26" name="Cloud 25"/>
            <p:cNvSpPr/>
            <p:nvPr/>
          </p:nvSpPr>
          <p:spPr>
            <a:xfrm>
              <a:off x="10478671" y="4533260"/>
              <a:ext cx="7084257" cy="3276600"/>
            </a:xfrm>
            <a:prstGeom prst="clou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012511" y="5099921"/>
              <a:ext cx="6307572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B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3487400" y="952500"/>
            <a:ext cx="1815854" cy="1143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Elbow Connector 21"/>
          <p:cNvCxnSpPr/>
          <p:nvPr/>
        </p:nvCxnSpPr>
        <p:spPr>
          <a:xfrm rot="5400000">
            <a:off x="13194739" y="2921561"/>
            <a:ext cx="2743200" cy="1091078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89423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457469" y="513344"/>
            <a:ext cx="155448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6x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(-2x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ta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6 : (2) =  -3</a:t>
            </a: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luỹ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x</a:t>
            </a: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-3x.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1467629" y="5457322"/>
            <a:ext cx="11881115" cy="1418980"/>
          </a:xfrm>
          <a:prstGeom prst="wedgeRoundRectCallout">
            <a:avLst>
              <a:gd name="adj1" fmla="val 57177"/>
              <a:gd name="adj2" fmla="val 334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6x</a:t>
            </a:r>
            <a:r>
              <a:rPr lang="en-US" sz="4400" i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4400" i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AF8EF"/>
              </a:clrFrom>
              <a:clrTo>
                <a:srgbClr val="FAF8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4554200" y="5282884"/>
            <a:ext cx="1792655" cy="23290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4641" y="7380309"/>
            <a:ext cx="2766141" cy="2643633"/>
          </a:xfrm>
          <a:prstGeom prst="rect">
            <a:avLst/>
          </a:prstGeom>
        </p:spPr>
      </p:pic>
      <p:sp>
        <p:nvSpPr>
          <p:cNvPr id="28" name="Rounded Rectangular Callout 27"/>
          <p:cNvSpPr/>
          <p:nvPr/>
        </p:nvSpPr>
        <p:spPr>
          <a:xfrm>
            <a:off x="4341722" y="7705083"/>
            <a:ext cx="11241713" cy="1418980"/>
          </a:xfrm>
          <a:prstGeom prst="wedgeRoundRectCallout">
            <a:avLst>
              <a:gd name="adj1" fmla="val -57412"/>
              <a:gd name="adj2" fmla="val 2912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29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55327" y="4318955"/>
            <a:ext cx="1646251" cy="1020987"/>
            <a:chOff x="1455327" y="4126370"/>
            <a:chExt cx="1646251" cy="1020987"/>
          </a:xfrm>
        </p:grpSpPr>
        <p:sp>
          <p:nvSpPr>
            <p:cNvPr id="49" name="Snip Single Corner Rectangle 48"/>
            <p:cNvSpPr/>
            <p:nvPr/>
          </p:nvSpPr>
          <p:spPr>
            <a:xfrm>
              <a:off x="1455327" y="4126370"/>
              <a:ext cx="1646251" cy="1020987"/>
            </a:xfrm>
            <a:prstGeom prst="snip1Rect">
              <a:avLst>
                <a:gd name="adj" fmla="val 34986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08771" y="4290285"/>
              <a:ext cx="13393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HĐ1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967376" y="-1866900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527874" y="-2026658"/>
            <a:ext cx="3086100" cy="308610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04800" y="9105900"/>
            <a:ext cx="3086100" cy="30861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33531" y="8800944"/>
            <a:ext cx="3257369" cy="3257369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-1954211" y="8931787"/>
            <a:ext cx="3086100" cy="30861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67376" y="-1645793"/>
            <a:ext cx="3225389" cy="3225389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699024" y="1062213"/>
            <a:ext cx="488995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Kollektif Bold"/>
              </a:rPr>
              <a:t>About Company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089653" y="594005"/>
            <a:ext cx="9073318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bx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9" y="285302"/>
            <a:ext cx="1710316" cy="1710316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1455327" y="1344470"/>
            <a:ext cx="0" cy="7508577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834" y="2169731"/>
            <a:ext cx="2362200" cy="2257582"/>
          </a:xfrm>
          <a:prstGeom prst="rect">
            <a:avLst/>
          </a:prstGeom>
        </p:spPr>
      </p:pic>
      <p:sp>
        <p:nvSpPr>
          <p:cNvPr id="47" name="Speech Bubble: Rectangle with Corners Rounded 46"/>
          <p:cNvSpPr/>
          <p:nvPr/>
        </p:nvSpPr>
        <p:spPr>
          <a:xfrm>
            <a:off x="11075855" y="1656042"/>
            <a:ext cx="4404642" cy="2292492"/>
          </a:xfrm>
          <a:prstGeom prst="wedgeRoundRectCallout">
            <a:avLst>
              <a:gd name="adj1" fmla="val 67441"/>
              <a:gd name="adj2" fmla="val 24104"/>
              <a:gd name="adj3" fmla="val 16667"/>
            </a:avLst>
          </a:prstGeom>
          <a:solidFill>
            <a:srgbClr val="F1F1D7"/>
          </a:solidFill>
          <a:ln w="12700" cap="flat" cmpd="sng" algn="ctr">
            <a:solidFill>
              <a:srgbClr val="D6DF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68871" y="1743511"/>
            <a:ext cx="88069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390900" y="4057450"/>
            <a:ext cx="1088611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Tìm thương của mỗi phép chia hết sau:</a:t>
            </a:r>
          </a:p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12x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(-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699024" y="5649154"/>
            <a:ext cx="1478290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3x</a:t>
            </a:r>
            <a:r>
              <a:rPr lang="en-US" sz="4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699024" y="6991162"/>
            <a:ext cx="11737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-2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6699024" y="8151156"/>
                <a:ext cx="1840438" cy="1403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4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sz="4400" baseline="30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024" y="8151156"/>
                <a:ext cx="1840438" cy="1403782"/>
              </a:xfrm>
              <a:prstGeom prst="rect">
                <a:avLst/>
              </a:prstGeom>
              <a:blipFill rotWithShape="0">
                <a:blip r:embed="rId4"/>
                <a:stretch>
                  <a:fillRect l="-13576" r="-993"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 animBg="1"/>
      <p:bldP spid="48" grpId="0"/>
      <p:bldP spid="52" grpId="0"/>
      <p:bldP spid="53" grpId="0"/>
      <p:bldP spid="54" grpId="0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3337</Words>
  <PresentationFormat>Custom</PresentationFormat>
  <Paragraphs>449</Paragraphs>
  <Slides>44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Times New Roman</vt:lpstr>
      <vt:lpstr>Calibri</vt:lpstr>
      <vt:lpstr>.VnBlack</vt:lpstr>
      <vt:lpstr>Cambria Math</vt:lpstr>
      <vt:lpstr>Wingdings</vt:lpstr>
      <vt:lpstr>Calibri Light</vt:lpstr>
      <vt:lpstr>Kollektif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2023-02-07T03:45:52Z</dcterms:created>
  <dcterms:modified xsi:type="dcterms:W3CDTF">2023-02-07T03:46:06Z</dcterms:modified>
  <dc:identifier/>
</cp:coreProperties>
</file>