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49"/>
  </p:notesMasterIdLst>
  <p:sldIdLst>
    <p:sldId id="282" r:id="rId2"/>
    <p:sldId id="257" r:id="rId3"/>
    <p:sldId id="258" r:id="rId4"/>
    <p:sldId id="284" r:id="rId5"/>
    <p:sldId id="259" r:id="rId6"/>
    <p:sldId id="272" r:id="rId7"/>
    <p:sldId id="274" r:id="rId8"/>
    <p:sldId id="276" r:id="rId9"/>
    <p:sldId id="309" r:id="rId10"/>
    <p:sldId id="262" r:id="rId11"/>
    <p:sldId id="261" r:id="rId12"/>
    <p:sldId id="310" r:id="rId13"/>
    <p:sldId id="287" r:id="rId14"/>
    <p:sldId id="275" r:id="rId15"/>
    <p:sldId id="271" r:id="rId16"/>
    <p:sldId id="294" r:id="rId17"/>
    <p:sldId id="263" r:id="rId18"/>
    <p:sldId id="289" r:id="rId19"/>
    <p:sldId id="311" r:id="rId20"/>
    <p:sldId id="288" r:id="rId21"/>
    <p:sldId id="290" r:id="rId22"/>
    <p:sldId id="292" r:id="rId23"/>
    <p:sldId id="291" r:id="rId24"/>
    <p:sldId id="293" r:id="rId25"/>
    <p:sldId id="295" r:id="rId26"/>
    <p:sldId id="297" r:id="rId27"/>
    <p:sldId id="296" r:id="rId28"/>
    <p:sldId id="298" r:id="rId29"/>
    <p:sldId id="299" r:id="rId30"/>
    <p:sldId id="312" r:id="rId31"/>
    <p:sldId id="300" r:id="rId32"/>
    <p:sldId id="301" r:id="rId33"/>
    <p:sldId id="302" r:id="rId34"/>
    <p:sldId id="313" r:id="rId35"/>
    <p:sldId id="314" r:id="rId36"/>
    <p:sldId id="316" r:id="rId37"/>
    <p:sldId id="315" r:id="rId38"/>
    <p:sldId id="317" r:id="rId39"/>
    <p:sldId id="318" r:id="rId40"/>
    <p:sldId id="319" r:id="rId41"/>
    <p:sldId id="320" r:id="rId42"/>
    <p:sldId id="303" r:id="rId43"/>
    <p:sldId id="304" r:id="rId44"/>
    <p:sldId id="306" r:id="rId45"/>
    <p:sldId id="321" r:id="rId46"/>
    <p:sldId id="280" r:id="rId47"/>
    <p:sldId id="283" r:id="rId48"/>
  </p:sldIdLst>
  <p:sldSz cx="18288000" cy="10287000"/>
  <p:notesSz cx="6858000" cy="9144000"/>
  <p:embeddedFontLst>
    <p:embeddedFont>
      <p:font typeface="Calibri" panose="020F0502020204030204" pitchFamily="34" charset="0"/>
      <p:regular r:id="rId50"/>
      <p:bold r:id="rId51"/>
      <p:italic r:id="rId52"/>
      <p:boldItalic r:id="rId53"/>
    </p:embeddedFont>
    <p:embeddedFont>
      <p:font typeface="Cambria Math" panose="02040503050406030204" pitchFamily="18"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15" autoAdjust="0"/>
    <p:restoredTop sz="94671" autoAdjust="0"/>
  </p:normalViewPr>
  <p:slideViewPr>
    <p:cSldViewPr>
      <p:cViewPr varScale="1">
        <p:scale>
          <a:sx n="49" d="100"/>
          <a:sy n="49" d="100"/>
        </p:scale>
        <p:origin x="880" y="3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433265-F194-4F25-B5E8-2DA7524FE493}" type="datetimeFigureOut">
              <a:rPr lang="en-US" smtClean="0"/>
              <a:t>4/7/2023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FE7369-136C-41CD-B1D7-DBEB49ADA403}" type="slidenum">
              <a:rPr lang="en-US" smtClean="0"/>
              <a:t>‹#›</a:t>
            </a:fld>
            <a:endParaRPr lang="en-US"/>
          </a:p>
        </p:txBody>
      </p:sp>
    </p:spTree>
    <p:extLst>
      <p:ext uri="{BB962C8B-B14F-4D97-AF65-F5344CB8AC3E}">
        <p14:creationId xmlns:p14="http://schemas.microsoft.com/office/powerpoint/2010/main" val="281537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90.pn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34" Type="http://schemas.openxmlformats.org/officeDocument/2006/relationships/image" Target="../media/image440.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00.png"/></Relationships>
</file>

<file path=ppt/slides/_rels/slide34.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18" Type="http://schemas.openxmlformats.org/officeDocument/2006/relationships/image" Target="../media/image70.svg"/><Relationship Id="rId26" Type="http://schemas.openxmlformats.org/officeDocument/2006/relationships/image" Target="../media/image78.svg"/><Relationship Id="rId3" Type="http://schemas.openxmlformats.org/officeDocument/2006/relationships/image" Target="../media/image5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svg"/><Relationship Id="rId17" Type="http://schemas.openxmlformats.org/officeDocument/2006/relationships/image" Target="../media/image69.png"/><Relationship Id="rId25" Type="http://schemas.openxmlformats.org/officeDocument/2006/relationships/image" Target="../media/image77.png"/><Relationship Id="rId2" Type="http://schemas.openxmlformats.org/officeDocument/2006/relationships/image" Target="../media/image54.png"/><Relationship Id="rId16" Type="http://schemas.openxmlformats.org/officeDocument/2006/relationships/image" Target="../media/image68.svg"/><Relationship Id="rId20"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3.png"/><Relationship Id="rId24" Type="http://schemas.openxmlformats.org/officeDocument/2006/relationships/image" Target="../media/image76.svg"/><Relationship Id="rId5" Type="http://schemas.openxmlformats.org/officeDocument/2006/relationships/image" Target="../media/image57.png"/><Relationship Id="rId15" Type="http://schemas.openxmlformats.org/officeDocument/2006/relationships/image" Target="../media/image67.png"/><Relationship Id="rId23" Type="http://schemas.openxmlformats.org/officeDocument/2006/relationships/image" Target="../media/image75.png"/><Relationship Id="rId10" Type="http://schemas.openxmlformats.org/officeDocument/2006/relationships/image" Target="../media/image62.svg"/><Relationship Id="rId19" Type="http://schemas.openxmlformats.org/officeDocument/2006/relationships/image" Target="../media/image71.png"/><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66.svg"/><Relationship Id="rId22" Type="http://schemas.openxmlformats.org/officeDocument/2006/relationships/image" Target="../media/image74.svg"/></Relationships>
</file>

<file path=ppt/slides/_rels/slide35.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85.svg"/><Relationship Id="rId18" Type="http://schemas.openxmlformats.org/officeDocument/2006/relationships/image" Target="../media/image73.png"/><Relationship Id="rId26" Type="http://schemas.openxmlformats.org/officeDocument/2006/relationships/image" Target="../media/image92.png"/><Relationship Id="rId3" Type="http://schemas.openxmlformats.org/officeDocument/2006/relationships/image" Target="../media/image80.jpeg"/><Relationship Id="rId21" Type="http://schemas.openxmlformats.org/officeDocument/2006/relationships/image" Target="../media/image89.svg"/><Relationship Id="rId7" Type="http://schemas.openxmlformats.org/officeDocument/2006/relationships/image" Target="../media/image82.png"/><Relationship Id="rId12" Type="http://schemas.openxmlformats.org/officeDocument/2006/relationships/image" Target="../media/image63.png"/><Relationship Id="rId17" Type="http://schemas.openxmlformats.org/officeDocument/2006/relationships/image" Target="../media/image87.svg"/><Relationship Id="rId25" Type="http://schemas.openxmlformats.org/officeDocument/2006/relationships/slide" Target="slide45.xml"/><Relationship Id="rId2" Type="http://schemas.openxmlformats.org/officeDocument/2006/relationships/image" Target="../media/image79.png"/><Relationship Id="rId16" Type="http://schemas.openxmlformats.org/officeDocument/2006/relationships/image" Target="../media/image71.png"/><Relationship Id="rId20"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slide" Target="slide42.xml"/><Relationship Id="rId11" Type="http://schemas.openxmlformats.org/officeDocument/2006/relationships/image" Target="../media/image84.png"/><Relationship Id="rId24" Type="http://schemas.openxmlformats.org/officeDocument/2006/relationships/image" Target="../media/image91.png"/><Relationship Id="rId5" Type="http://schemas.openxmlformats.org/officeDocument/2006/relationships/image" Target="../media/image81.png"/><Relationship Id="rId15" Type="http://schemas.openxmlformats.org/officeDocument/2006/relationships/image" Target="../media/image86.svg"/><Relationship Id="rId23" Type="http://schemas.openxmlformats.org/officeDocument/2006/relationships/image" Target="../media/image90.svg"/><Relationship Id="rId10" Type="http://schemas.openxmlformats.org/officeDocument/2006/relationships/slide" Target="slide43.xml"/><Relationship Id="rId19" Type="http://schemas.openxmlformats.org/officeDocument/2006/relationships/image" Target="../media/image88.svg"/><Relationship Id="rId4" Type="http://schemas.openxmlformats.org/officeDocument/2006/relationships/slide" Target="slide29.xml"/><Relationship Id="rId9" Type="http://schemas.openxmlformats.org/officeDocument/2006/relationships/image" Target="../media/image83.png"/><Relationship Id="rId14" Type="http://schemas.openxmlformats.org/officeDocument/2006/relationships/image" Target="../media/image69.png"/><Relationship Id="rId22" Type="http://schemas.openxmlformats.org/officeDocument/2006/relationships/image" Target="../media/image77.png"/></Relationships>
</file>

<file path=ppt/slides/_rels/slide36.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97.svg"/><Relationship Id="rId3" Type="http://schemas.microsoft.com/office/2007/relationships/media" Target="../media/media2.mp3"/><Relationship Id="rId7" Type="http://schemas.openxmlformats.org/officeDocument/2006/relationships/image" Target="../media/image90.svg"/><Relationship Id="rId12" Type="http://schemas.openxmlformats.org/officeDocument/2006/relationships/image" Target="../media/image9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7.png"/><Relationship Id="rId11" Type="http://schemas.openxmlformats.org/officeDocument/2006/relationships/image" Target="../media/image95.svg"/><Relationship Id="rId5" Type="http://schemas.openxmlformats.org/officeDocument/2006/relationships/slideLayout" Target="../slideLayouts/slideLayout7.xml"/><Relationship Id="rId10" Type="http://schemas.openxmlformats.org/officeDocument/2006/relationships/image" Target="../media/image94.png"/><Relationship Id="rId4" Type="http://schemas.openxmlformats.org/officeDocument/2006/relationships/audio" Target="../media/media2.mp3"/><Relationship Id="rId9" Type="http://schemas.openxmlformats.org/officeDocument/2006/relationships/image" Target="../media/image93.png"/><Relationship Id="rId14"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97.svg"/><Relationship Id="rId3" Type="http://schemas.microsoft.com/office/2007/relationships/media" Target="../media/media2.mp3"/><Relationship Id="rId7" Type="http://schemas.openxmlformats.org/officeDocument/2006/relationships/image" Target="../media/image90.svg"/><Relationship Id="rId12" Type="http://schemas.openxmlformats.org/officeDocument/2006/relationships/image" Target="../media/image9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7.png"/><Relationship Id="rId11" Type="http://schemas.openxmlformats.org/officeDocument/2006/relationships/image" Target="../media/image95.svg"/><Relationship Id="rId5" Type="http://schemas.openxmlformats.org/officeDocument/2006/relationships/slideLayout" Target="../slideLayouts/slideLayout7.xml"/><Relationship Id="rId15" Type="http://schemas.openxmlformats.org/officeDocument/2006/relationships/image" Target="../media/image99.png"/><Relationship Id="rId10" Type="http://schemas.openxmlformats.org/officeDocument/2006/relationships/image" Target="../media/image94.png"/><Relationship Id="rId4" Type="http://schemas.openxmlformats.org/officeDocument/2006/relationships/audio" Target="../media/media2.mp3"/><Relationship Id="rId9" Type="http://schemas.openxmlformats.org/officeDocument/2006/relationships/image" Target="../media/image93.png"/><Relationship Id="rId14" Type="http://schemas.openxmlformats.org/officeDocument/2006/relationships/image" Target="../media/image98.png"/></Relationships>
</file>

<file path=ppt/slides/_rels/slide38.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97.svg"/><Relationship Id="rId3" Type="http://schemas.microsoft.com/office/2007/relationships/media" Target="../media/media2.mp3"/><Relationship Id="rId7" Type="http://schemas.openxmlformats.org/officeDocument/2006/relationships/image" Target="../media/image90.svg"/><Relationship Id="rId12" Type="http://schemas.openxmlformats.org/officeDocument/2006/relationships/image" Target="../media/image9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7.png"/><Relationship Id="rId11" Type="http://schemas.openxmlformats.org/officeDocument/2006/relationships/image" Target="../media/image95.svg"/><Relationship Id="rId5" Type="http://schemas.openxmlformats.org/officeDocument/2006/relationships/slideLayout" Target="../slideLayouts/slideLayout7.xml"/><Relationship Id="rId10" Type="http://schemas.openxmlformats.org/officeDocument/2006/relationships/image" Target="../media/image94.png"/><Relationship Id="rId4" Type="http://schemas.openxmlformats.org/officeDocument/2006/relationships/audio" Target="../media/media2.mp3"/><Relationship Id="rId9" Type="http://schemas.openxmlformats.org/officeDocument/2006/relationships/image" Target="../media/image93.png"/><Relationship Id="rId14" Type="http://schemas.openxmlformats.org/officeDocument/2006/relationships/image" Target="../media/image98.png"/></Relationships>
</file>

<file path=ppt/slides/_rels/slide39.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97.svg"/><Relationship Id="rId3" Type="http://schemas.microsoft.com/office/2007/relationships/media" Target="../media/media2.mp3"/><Relationship Id="rId7" Type="http://schemas.openxmlformats.org/officeDocument/2006/relationships/image" Target="../media/image90.svg"/><Relationship Id="rId12" Type="http://schemas.openxmlformats.org/officeDocument/2006/relationships/image" Target="../media/image9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7.png"/><Relationship Id="rId11" Type="http://schemas.openxmlformats.org/officeDocument/2006/relationships/image" Target="../media/image95.svg"/><Relationship Id="rId5" Type="http://schemas.openxmlformats.org/officeDocument/2006/relationships/slideLayout" Target="../slideLayouts/slideLayout7.xml"/><Relationship Id="rId15" Type="http://schemas.openxmlformats.org/officeDocument/2006/relationships/image" Target="../media/image100.png"/><Relationship Id="rId10" Type="http://schemas.openxmlformats.org/officeDocument/2006/relationships/image" Target="../media/image94.png"/><Relationship Id="rId4" Type="http://schemas.openxmlformats.org/officeDocument/2006/relationships/audio" Target="../media/media2.mp3"/><Relationship Id="rId9" Type="http://schemas.openxmlformats.org/officeDocument/2006/relationships/image" Target="../media/image93.png"/><Relationship Id="rId1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97.svg"/><Relationship Id="rId3" Type="http://schemas.microsoft.com/office/2007/relationships/media" Target="../media/media2.mp3"/><Relationship Id="rId7" Type="http://schemas.openxmlformats.org/officeDocument/2006/relationships/image" Target="../media/image90.svg"/><Relationship Id="rId12" Type="http://schemas.openxmlformats.org/officeDocument/2006/relationships/image" Target="../media/image9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7.png"/><Relationship Id="rId11" Type="http://schemas.openxmlformats.org/officeDocument/2006/relationships/image" Target="../media/image95.svg"/><Relationship Id="rId5" Type="http://schemas.openxmlformats.org/officeDocument/2006/relationships/slideLayout" Target="../slideLayouts/slideLayout7.xml"/><Relationship Id="rId15" Type="http://schemas.openxmlformats.org/officeDocument/2006/relationships/image" Target="../media/image101.png"/><Relationship Id="rId10" Type="http://schemas.openxmlformats.org/officeDocument/2006/relationships/image" Target="../media/image94.png"/><Relationship Id="rId4" Type="http://schemas.openxmlformats.org/officeDocument/2006/relationships/audio" Target="../media/media2.mp3"/><Relationship Id="rId9" Type="http://schemas.openxmlformats.org/officeDocument/2006/relationships/image" Target="../media/image93.png"/><Relationship Id="rId14" Type="http://schemas.openxmlformats.org/officeDocument/2006/relationships/image" Target="../media/image98.png"/></Relationships>
</file>

<file path=ppt/slides/_rels/slide4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slides/_rels/slide4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2.svg"/><Relationship Id="rId7" Type="http://schemas.openxmlformats.org/officeDocument/2006/relationships/image" Target="../media/image116.sv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svg"/><Relationship Id="rId4" Type="http://schemas.openxmlformats.org/officeDocument/2006/relationships/image" Target="../media/image113.png"/></Relationships>
</file>

<file path=ppt/slides/_rels/slide4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a:no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58843" y="3807213"/>
            <a:ext cx="18405686" cy="6587702"/>
          </a:xfrm>
          <a:prstGeom prst="rect">
            <a:avLst/>
          </a:prstGeom>
        </p:spPr>
      </p:pic>
      <p:sp>
        <p:nvSpPr>
          <p:cNvPr id="7" name="TextBox 6"/>
          <p:cNvSpPr txBox="1"/>
          <p:nvPr/>
        </p:nvSpPr>
        <p:spPr>
          <a:xfrm>
            <a:off x="2133600" y="1028700"/>
            <a:ext cx="14020799" cy="3785652"/>
          </a:xfrm>
          <a:prstGeom prst="rect">
            <a:avLst/>
          </a:prstGeom>
          <a:noFill/>
        </p:spPr>
        <p:txBody>
          <a:bodyPr wrap="square" rtlCol="0">
            <a:spAutoFit/>
          </a:bodyPr>
          <a:lstStyle/>
          <a:p>
            <a:pPr algn="ctr">
              <a:lnSpc>
                <a:spcPct val="150000"/>
              </a:lnSpc>
            </a:pPr>
            <a:r>
              <a:rPr lang="en-US" sz="8000" b="1" dirty="0">
                <a:solidFill>
                  <a:schemeClr val="accent2">
                    <a:lumMod val="75000"/>
                  </a:schemeClr>
                </a:solidFill>
                <a:latin typeface="Arial" pitchFamily="34" charset="0"/>
                <a:cs typeface="Arial" pitchFamily="34" charset="0"/>
              </a:rPr>
              <a:t>CHÀO MỪNG CÁC EM ĐẾN VỚI TIẾT HỌC HÔM NAY!</a:t>
            </a:r>
          </a:p>
        </p:txBody>
      </p:sp>
    </p:spTree>
    <p:extLst>
      <p:ext uri="{BB962C8B-B14F-4D97-AF65-F5344CB8AC3E}">
        <p14:creationId xmlns:p14="http://schemas.microsoft.com/office/powerpoint/2010/main" val="386420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04900" y="499177"/>
            <a:ext cx="16078200" cy="1824923"/>
          </a:xfrm>
          <a:prstGeom prst="rect">
            <a:avLst/>
          </a:prstGeom>
        </p:spPr>
        <p:txBody>
          <a:bodyPr wrap="square">
            <a:spAutoFit/>
          </a:bodyPr>
          <a:lstStyle/>
          <a:p>
            <a:pPr algn="ctr">
              <a:lnSpc>
                <a:spcPct val="150000"/>
              </a:lnSpc>
            </a:pPr>
            <a:r>
              <a:rPr lang="nl-NL" sz="4000" b="1" dirty="0">
                <a:solidFill>
                  <a:srgbClr val="FF0000"/>
                </a:solidFill>
              </a:rPr>
              <a:t>Ví dụ 1: SGK-tr95. </a:t>
            </a:r>
            <a:r>
              <a:rPr lang="nl-NL" sz="4000" dirty="0"/>
              <a:t>Hãy cho biết đỉnh, cạnh đáy, cạnh bên, mặt đáy, mặt bên của hình lăng trụ đứng tam giác ABC. A'B'C' trong Hình 20.1.</a:t>
            </a:r>
            <a:endParaRPr lang="en-US" sz="4000" dirty="0"/>
          </a:p>
        </p:txBody>
      </p:sp>
      <p:pic>
        <p:nvPicPr>
          <p:cNvPr id="4098" name="Picture 2" descr="C:\Users\ADMINI~1\AppData\Local\Temp\Rar$DIa0.779\Ví dụ 1 (Hình 10.2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77600" y="2628900"/>
            <a:ext cx="5715000" cy="72039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4629" y="3055858"/>
            <a:ext cx="10058400" cy="6278642"/>
          </a:xfrm>
          <a:prstGeom prst="rect">
            <a:avLst/>
          </a:prstGeom>
          <a:solidFill>
            <a:schemeClr val="accent5">
              <a:lumMod val="20000"/>
              <a:lumOff val="80000"/>
            </a:schemeClr>
          </a:solidFill>
        </p:spPr>
        <p:txBody>
          <a:bodyPr wrap="square">
            <a:spAutoFit/>
          </a:bodyPr>
          <a:lstStyle/>
          <a:p>
            <a:pPr algn="ctr">
              <a:lnSpc>
                <a:spcPct val="150000"/>
              </a:lnSpc>
            </a:pPr>
            <a:r>
              <a:rPr lang="nl-NL" sz="4000" b="1" dirty="0">
                <a:solidFill>
                  <a:srgbClr val="FF0000"/>
                </a:solidFill>
              </a:rPr>
              <a:t>Giải:</a:t>
            </a:r>
            <a:endParaRPr lang="en-US" sz="4000" b="1" dirty="0">
              <a:solidFill>
                <a:srgbClr val="FF0000"/>
              </a:solidFill>
            </a:endParaRPr>
          </a:p>
          <a:p>
            <a:pPr marL="571500" indent="-571500" algn="just">
              <a:lnSpc>
                <a:spcPct val="150000"/>
              </a:lnSpc>
              <a:buFont typeface="Arial" pitchFamily="34" charset="0"/>
              <a:buChar char="•"/>
            </a:pPr>
            <a:r>
              <a:rPr lang="nl-NL" sz="3800" dirty="0"/>
              <a:t>Các đỉnh: A, B, C, A', B', C';</a:t>
            </a:r>
            <a:endParaRPr lang="en-US" sz="3800" dirty="0"/>
          </a:p>
          <a:p>
            <a:pPr marL="571500" indent="-571500" algn="just">
              <a:lnSpc>
                <a:spcPct val="150000"/>
              </a:lnSpc>
              <a:buFont typeface="Arial" pitchFamily="34" charset="0"/>
              <a:buChar char="•"/>
            </a:pPr>
            <a:r>
              <a:rPr lang="nl-NL" sz="3800" dirty="0"/>
              <a:t>Các cạnh đáy: AB, BC, CA, A'B', B'C', C'A'</a:t>
            </a:r>
            <a:endParaRPr lang="en-US" sz="3800" dirty="0"/>
          </a:p>
          <a:p>
            <a:pPr marL="571500" indent="-571500" algn="just">
              <a:lnSpc>
                <a:spcPct val="150000"/>
              </a:lnSpc>
              <a:buFont typeface="Arial" pitchFamily="34" charset="0"/>
              <a:buChar char="•"/>
            </a:pPr>
            <a:r>
              <a:rPr lang="nl-NL" sz="3800" dirty="0"/>
              <a:t>Các cạnh bên: AA', BB', CC'</a:t>
            </a:r>
            <a:endParaRPr lang="en-US" sz="3800" dirty="0"/>
          </a:p>
          <a:p>
            <a:pPr marL="571500" indent="-571500" algn="just">
              <a:lnSpc>
                <a:spcPct val="150000"/>
              </a:lnSpc>
              <a:buFont typeface="Arial" pitchFamily="34" charset="0"/>
              <a:buChar char="•"/>
            </a:pPr>
            <a:r>
              <a:rPr lang="nl-NL" sz="3800" dirty="0"/>
              <a:t>Các mặt đáy là các tam giác ABC và A'B'C'</a:t>
            </a:r>
            <a:endParaRPr lang="en-US" sz="3800" dirty="0"/>
          </a:p>
          <a:p>
            <a:pPr marL="571500" indent="-571500" algn="just">
              <a:lnSpc>
                <a:spcPct val="150000"/>
              </a:lnSpc>
              <a:buFont typeface="Arial" pitchFamily="34" charset="0"/>
              <a:buChar char="•"/>
            </a:pPr>
            <a:r>
              <a:rPr lang="nl-NL" sz="3800" dirty="0"/>
              <a:t>Các mặt bên là các hình chữ nhật ABB'A'; ACC'A'; BCC'B'.</a:t>
            </a:r>
            <a:endParaRPr lang="en-US" sz="3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down)">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randombar(horizontal)">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8727" y="8982004"/>
            <a:ext cx="6884766" cy="1304997"/>
            <a:chOff x="-28727" y="8982004"/>
            <a:chExt cx="6884766" cy="1304997"/>
          </a:xfrm>
        </p:grpSpPr>
        <p:pic>
          <p:nvPicPr>
            <p:cNvPr id="24" name="Picture 2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3243591" y="8982004"/>
              <a:ext cx="3612448" cy="1304997"/>
            </a:xfrm>
            <a:prstGeom prst="rect">
              <a:avLst/>
            </a:prstGeom>
          </p:spPr>
        </p:pic>
        <p:pic>
          <p:nvPicPr>
            <p:cNvPr id="26" name="Picture 2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8727" y="8982004"/>
              <a:ext cx="3612448" cy="1304997"/>
            </a:xfrm>
            <a:prstGeom prst="rect">
              <a:avLst/>
            </a:prstGeom>
          </p:spPr>
        </p:pic>
      </p:grpSp>
      <p:sp>
        <p:nvSpPr>
          <p:cNvPr id="4" name="AutoShape 2" descr="Hình ảnh Vẽ Tay Tình Nguyện Hoạt Hình Làm Từ Thiện PNG Miễn Phí Tải Về -  Lovepik"/>
          <p:cNvSpPr>
            <a:spLocks noChangeAspect="1" noChangeArrowheads="1"/>
          </p:cNvSpPr>
          <p:nvPr/>
        </p:nvSpPr>
        <p:spPr bwMode="auto">
          <a:xfrm>
            <a:off x="155575" y="7089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p:cNvGrpSpPr/>
          <p:nvPr/>
        </p:nvGrpSpPr>
        <p:grpSpPr>
          <a:xfrm>
            <a:off x="6629400" y="9020103"/>
            <a:ext cx="6884766" cy="1304997"/>
            <a:chOff x="-28727" y="8982004"/>
            <a:chExt cx="6884766" cy="1304997"/>
          </a:xfrm>
        </p:grpSpPr>
        <p:pic>
          <p:nvPicPr>
            <p:cNvPr id="30" name="Picture 29"/>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3243591" y="8982004"/>
              <a:ext cx="3612448" cy="1304997"/>
            </a:xfrm>
            <a:prstGeom prst="rect">
              <a:avLst/>
            </a:prstGeom>
          </p:spPr>
        </p:pic>
        <p:pic>
          <p:nvPicPr>
            <p:cNvPr id="31" name="Picture 30"/>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8727" y="8982004"/>
              <a:ext cx="3612448" cy="1304997"/>
            </a:xfrm>
            <a:prstGeom prst="rect">
              <a:avLst/>
            </a:prstGeom>
          </p:spPr>
        </p:pic>
      </p:grpSp>
      <p:grpSp>
        <p:nvGrpSpPr>
          <p:cNvPr id="32" name="Group 31"/>
          <p:cNvGrpSpPr/>
          <p:nvPr/>
        </p:nvGrpSpPr>
        <p:grpSpPr>
          <a:xfrm>
            <a:off x="13384434" y="9020103"/>
            <a:ext cx="5078542" cy="1304997"/>
            <a:chOff x="-28727" y="8982004"/>
            <a:chExt cx="6884766" cy="1304997"/>
          </a:xfrm>
        </p:grpSpPr>
        <p:pic>
          <p:nvPicPr>
            <p:cNvPr id="33" name="Picture 3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3243591" y="8982004"/>
              <a:ext cx="3612448" cy="1304997"/>
            </a:xfrm>
            <a:prstGeom prst="rect">
              <a:avLst/>
            </a:prstGeom>
          </p:spPr>
        </p:pic>
        <p:pic>
          <p:nvPicPr>
            <p:cNvPr id="34" name="Picture 3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8727" y="8982004"/>
              <a:ext cx="3612448" cy="1304997"/>
            </a:xfrm>
            <a:prstGeom prst="rect">
              <a:avLst/>
            </a:prstGeom>
          </p:spPr>
        </p:pic>
      </p:grpSp>
      <p:sp>
        <p:nvSpPr>
          <p:cNvPr id="5" name="Rectangle 4"/>
          <p:cNvSpPr/>
          <p:nvPr/>
        </p:nvSpPr>
        <p:spPr>
          <a:xfrm>
            <a:off x="1148984" y="419100"/>
            <a:ext cx="16007908" cy="982513"/>
          </a:xfrm>
          <a:prstGeom prst="rect">
            <a:avLst/>
          </a:prstGeom>
        </p:spPr>
        <p:txBody>
          <a:bodyPr wrap="none">
            <a:spAutoFit/>
          </a:bodyPr>
          <a:lstStyle/>
          <a:p>
            <a:pPr algn="ctr">
              <a:lnSpc>
                <a:spcPct val="150000"/>
              </a:lnSpc>
            </a:pPr>
            <a:r>
              <a:rPr lang="en-US" sz="4400" b="1" dirty="0">
                <a:solidFill>
                  <a:srgbClr val="0070C0"/>
                </a:solidFill>
              </a:rPr>
              <a:t>Thực hành. </a:t>
            </a:r>
            <a:r>
              <a:rPr lang="nl-NL" sz="4400" dirty="0">
                <a:solidFill>
                  <a:srgbClr val="0070C0"/>
                </a:solidFill>
              </a:rPr>
              <a:t>Cắt và gấp miếng bìa hình lăng trụ đứng tam giác:</a:t>
            </a:r>
            <a:endParaRPr lang="en-US" sz="4400" dirty="0">
              <a:solidFill>
                <a:srgbClr val="0070C0"/>
              </a:solidFill>
            </a:endParaRPr>
          </a:p>
        </p:txBody>
      </p:sp>
      <p:sp>
        <p:nvSpPr>
          <p:cNvPr id="6" name="Rectangle 5"/>
          <p:cNvSpPr/>
          <p:nvPr/>
        </p:nvSpPr>
        <p:spPr>
          <a:xfrm>
            <a:off x="1295400" y="1485900"/>
            <a:ext cx="12474890" cy="1015663"/>
          </a:xfrm>
          <a:prstGeom prst="rect">
            <a:avLst/>
          </a:prstGeom>
        </p:spPr>
        <p:txBody>
          <a:bodyPr wrap="none">
            <a:spAutoFit/>
          </a:bodyPr>
          <a:lstStyle/>
          <a:p>
            <a:pPr algn="ctr">
              <a:lnSpc>
                <a:spcPct val="150000"/>
              </a:lnSpc>
            </a:pPr>
            <a:r>
              <a:rPr lang="nl-NL" sz="4000" b="1" dirty="0">
                <a:solidFill>
                  <a:srgbClr val="FF0000"/>
                </a:solidFill>
              </a:rPr>
              <a:t>Bước 1: </a:t>
            </a:r>
            <a:r>
              <a:rPr lang="nl-NL" sz="4000" dirty="0"/>
              <a:t>Vẽ hình khai triển theo mẫu và cắt theo viền </a:t>
            </a:r>
            <a:endParaRPr lang="en-US" sz="4000" dirty="0"/>
          </a:p>
        </p:txBody>
      </p:sp>
      <p:pic>
        <p:nvPicPr>
          <p:cNvPr id="5122" name="Picture 2" descr="C:\Users\ADMINI~1\AppData\Local\Temp\Rar$DIa0.210\Thực hành (Hình 10.2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24400" y="2552700"/>
            <a:ext cx="8553450" cy="64526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8727" y="8982004"/>
            <a:ext cx="6884766" cy="1304997"/>
            <a:chOff x="-28727" y="8982004"/>
            <a:chExt cx="6884766" cy="1304997"/>
          </a:xfrm>
        </p:grpSpPr>
        <p:pic>
          <p:nvPicPr>
            <p:cNvPr id="24" name="Picture 2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3243591" y="8982004"/>
              <a:ext cx="3612448" cy="1304997"/>
            </a:xfrm>
            <a:prstGeom prst="rect">
              <a:avLst/>
            </a:prstGeom>
          </p:spPr>
        </p:pic>
        <p:pic>
          <p:nvPicPr>
            <p:cNvPr id="26" name="Picture 25"/>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8727" y="8982004"/>
              <a:ext cx="3612448" cy="1304997"/>
            </a:xfrm>
            <a:prstGeom prst="rect">
              <a:avLst/>
            </a:prstGeom>
          </p:spPr>
        </p:pic>
      </p:grpSp>
      <p:sp>
        <p:nvSpPr>
          <p:cNvPr id="4" name="AutoShape 2" descr="Hình ảnh Vẽ Tay Tình Nguyện Hoạt Hình Làm Từ Thiện PNG Miễn Phí Tải Về -  Lovepik"/>
          <p:cNvSpPr>
            <a:spLocks noChangeAspect="1" noChangeArrowheads="1"/>
          </p:cNvSpPr>
          <p:nvPr/>
        </p:nvSpPr>
        <p:spPr bwMode="auto">
          <a:xfrm>
            <a:off x="155575" y="7089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p:cNvGrpSpPr/>
          <p:nvPr/>
        </p:nvGrpSpPr>
        <p:grpSpPr>
          <a:xfrm>
            <a:off x="6629400" y="9020103"/>
            <a:ext cx="6884766" cy="1304997"/>
            <a:chOff x="-28727" y="8982004"/>
            <a:chExt cx="6884766" cy="1304997"/>
          </a:xfrm>
        </p:grpSpPr>
        <p:pic>
          <p:nvPicPr>
            <p:cNvPr id="30" name="Picture 29"/>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3243591" y="8982004"/>
              <a:ext cx="3612448" cy="1304997"/>
            </a:xfrm>
            <a:prstGeom prst="rect">
              <a:avLst/>
            </a:prstGeom>
          </p:spPr>
        </p:pic>
        <p:pic>
          <p:nvPicPr>
            <p:cNvPr id="31" name="Picture 30"/>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8727" y="8982004"/>
              <a:ext cx="3612448" cy="1304997"/>
            </a:xfrm>
            <a:prstGeom prst="rect">
              <a:avLst/>
            </a:prstGeom>
          </p:spPr>
        </p:pic>
      </p:grpSp>
      <p:grpSp>
        <p:nvGrpSpPr>
          <p:cNvPr id="32" name="Group 31"/>
          <p:cNvGrpSpPr/>
          <p:nvPr/>
        </p:nvGrpSpPr>
        <p:grpSpPr>
          <a:xfrm>
            <a:off x="13384434" y="9020103"/>
            <a:ext cx="5078542" cy="1304997"/>
            <a:chOff x="-28727" y="8982004"/>
            <a:chExt cx="6884766" cy="1304997"/>
          </a:xfrm>
        </p:grpSpPr>
        <p:pic>
          <p:nvPicPr>
            <p:cNvPr id="33" name="Picture 3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3243591" y="8982004"/>
              <a:ext cx="3612448" cy="1304997"/>
            </a:xfrm>
            <a:prstGeom prst="rect">
              <a:avLst/>
            </a:prstGeom>
          </p:spPr>
        </p:pic>
        <p:pic>
          <p:nvPicPr>
            <p:cNvPr id="34" name="Picture 3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8727" y="8982004"/>
              <a:ext cx="3612448" cy="1304997"/>
            </a:xfrm>
            <a:prstGeom prst="rect">
              <a:avLst/>
            </a:prstGeom>
          </p:spPr>
        </p:pic>
      </p:grpSp>
      <p:sp>
        <p:nvSpPr>
          <p:cNvPr id="2" name="Rectangle 1"/>
          <p:cNvSpPr/>
          <p:nvPr/>
        </p:nvSpPr>
        <p:spPr>
          <a:xfrm>
            <a:off x="2590800" y="419100"/>
            <a:ext cx="12860765" cy="1015663"/>
          </a:xfrm>
          <a:prstGeom prst="rect">
            <a:avLst/>
          </a:prstGeom>
        </p:spPr>
        <p:txBody>
          <a:bodyPr wrap="none">
            <a:spAutoFit/>
          </a:bodyPr>
          <a:lstStyle/>
          <a:p>
            <a:pPr algn="ctr">
              <a:lnSpc>
                <a:spcPct val="150000"/>
              </a:lnSpc>
            </a:pPr>
            <a:r>
              <a:rPr lang="en-US" sz="4000" b="1" dirty="0">
                <a:solidFill>
                  <a:srgbClr val="FF0000"/>
                </a:solidFill>
              </a:rPr>
              <a:t>Bước 2: </a:t>
            </a:r>
            <a:r>
              <a:rPr lang="en-US" sz="4000" dirty="0"/>
              <a:t>Gấp theo nét màu cam. Ta được hình lăng trụ </a:t>
            </a:r>
          </a:p>
        </p:txBody>
      </p:sp>
      <p:pic>
        <p:nvPicPr>
          <p:cNvPr id="6146" name="Picture 2" descr="C:\Users\ADMINI~1\AppData\Local\Temp\Rar$DIa0.311\Thực hành (Hình 10.23).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33800" y="1409700"/>
            <a:ext cx="107061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70319" y="7048500"/>
            <a:ext cx="5633062" cy="1824923"/>
          </a:xfrm>
          <a:prstGeom prst="rect">
            <a:avLst/>
          </a:prstGeom>
          <a:solidFill>
            <a:schemeClr val="accent5">
              <a:lumMod val="20000"/>
              <a:lumOff val="80000"/>
            </a:schemeClr>
          </a:solidFill>
        </p:spPr>
        <p:txBody>
          <a:bodyPr wrap="square">
            <a:spAutoFit/>
          </a:bodyPr>
          <a:lstStyle/>
          <a:p>
            <a:pPr algn="ctr">
              <a:lnSpc>
                <a:spcPct val="150000"/>
              </a:lnSpc>
            </a:pPr>
            <a:r>
              <a:rPr lang="en-US" sz="4000" b="1" dirty="0">
                <a:solidFill>
                  <a:srgbClr val="FF0000"/>
                </a:solidFill>
              </a:rPr>
              <a:t>Kết quả:</a:t>
            </a:r>
            <a:endParaRPr lang="en-US" sz="4000" dirty="0"/>
          </a:p>
          <a:p>
            <a:pPr algn="ctr">
              <a:lnSpc>
                <a:spcPct val="150000"/>
              </a:lnSpc>
            </a:pPr>
            <a:r>
              <a:rPr lang="en-US" sz="4000" dirty="0"/>
              <a:t>Sản phẩm hình lăng trụ</a:t>
            </a:r>
          </a:p>
        </p:txBody>
      </p:sp>
    </p:spTree>
    <p:extLst>
      <p:ext uri="{BB962C8B-B14F-4D97-AF65-F5344CB8AC3E}">
        <p14:creationId xmlns:p14="http://schemas.microsoft.com/office/powerpoint/2010/main" val="298382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ipe(down)">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additive="base">
                                        <p:cTn id="1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a:solidFill>
            <a:schemeClr val="bg1"/>
          </a:solidFill>
        </p:spPr>
      </p:pic>
      <p:sp>
        <p:nvSpPr>
          <p:cNvPr id="33" name="Diamond 32"/>
          <p:cNvSpPr/>
          <p:nvPr/>
        </p:nvSpPr>
        <p:spPr>
          <a:xfrm>
            <a:off x="335445" y="623175"/>
            <a:ext cx="1569555" cy="1624725"/>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itchFamily="34" charset="0"/>
                <a:cs typeface="Arial" pitchFamily="34" charset="0"/>
              </a:rPr>
              <a:t>2</a:t>
            </a:r>
            <a:endParaRPr lang="en-US" sz="2400" b="1" dirty="0">
              <a:latin typeface="Arial" pitchFamily="34" charset="0"/>
              <a:cs typeface="Arial" pitchFamily="34" charset="0"/>
            </a:endParaRPr>
          </a:p>
        </p:txBody>
      </p:sp>
      <p:sp>
        <p:nvSpPr>
          <p:cNvPr id="34" name="Chevron 33"/>
          <p:cNvSpPr/>
          <p:nvPr/>
        </p:nvSpPr>
        <p:spPr>
          <a:xfrm>
            <a:off x="1174058" y="419100"/>
            <a:ext cx="16580542" cy="198120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4400" b="1" dirty="0"/>
              <a:t>Diện tích xung quanh và thể tích của hình lăng trụ đứng tam giác, hình lăng trụ đứng tứ giác.</a:t>
            </a:r>
            <a:endParaRPr lang="en-US" sz="4400" dirty="0"/>
          </a:p>
        </p:txBody>
      </p:sp>
      <p:sp>
        <p:nvSpPr>
          <p:cNvPr id="3" name="Rectangle 2"/>
          <p:cNvSpPr/>
          <p:nvPr/>
        </p:nvSpPr>
        <p:spPr>
          <a:xfrm>
            <a:off x="1600200" y="2476500"/>
            <a:ext cx="14994763" cy="1824923"/>
          </a:xfrm>
          <a:prstGeom prst="rect">
            <a:avLst/>
          </a:prstGeom>
        </p:spPr>
        <p:txBody>
          <a:bodyPr wrap="square" anchor="ctr">
            <a:spAutoFit/>
          </a:bodyPr>
          <a:lstStyle/>
          <a:p>
            <a:pPr marL="571500" lvl="0" indent="-571500" algn="just">
              <a:lnSpc>
                <a:spcPct val="150000"/>
              </a:lnSpc>
              <a:buFont typeface="Wingdings" pitchFamily="2" charset="2"/>
              <a:buChar char="v"/>
            </a:pPr>
            <a:r>
              <a:rPr lang="nl-NL" sz="4000" b="1" dirty="0">
                <a:solidFill>
                  <a:srgbClr val="0070C0"/>
                </a:solidFill>
              </a:rPr>
              <a:t>Diện tích xung quanh của hình lăng trụ đứng tam giác, hình lăng trụ đứng tứ giác:</a:t>
            </a:r>
            <a:endParaRPr lang="en-US" sz="4000" dirty="0">
              <a:solidFill>
                <a:srgbClr val="0070C0"/>
              </a:solidFill>
            </a:endParaRPr>
          </a:p>
        </p:txBody>
      </p:sp>
      <p:sp>
        <p:nvSpPr>
          <p:cNvPr id="4" name="Rectangle 3"/>
          <p:cNvSpPr/>
          <p:nvPr/>
        </p:nvSpPr>
        <p:spPr>
          <a:xfrm>
            <a:off x="1905000" y="4701719"/>
            <a:ext cx="7814441" cy="4708981"/>
          </a:xfrm>
          <a:prstGeom prst="rect">
            <a:avLst/>
          </a:prstGeom>
          <a:solidFill>
            <a:schemeClr val="accent2">
              <a:lumMod val="40000"/>
              <a:lumOff val="60000"/>
            </a:schemeClr>
          </a:solidFill>
        </p:spPr>
        <p:txBody>
          <a:bodyPr wrap="square">
            <a:spAutoFit/>
          </a:bodyPr>
          <a:lstStyle/>
          <a:p>
            <a:pPr algn="just">
              <a:lnSpc>
                <a:spcPct val="150000"/>
              </a:lnSpc>
            </a:pPr>
            <a:r>
              <a:rPr lang="en-US" sz="4000" dirty="0"/>
              <a:t>Quan sát hình lăng trụ đứng tam giác ABC. A'B'C' và hình triển khai của nó. Hãy chỉ ra sự tương ứng giữa các mặt bên và các mặt hình chữ nhật của hình khai triển.</a:t>
            </a:r>
          </a:p>
        </p:txBody>
      </p:sp>
      <p:pic>
        <p:nvPicPr>
          <p:cNvPr id="35" name="Picture 5">
            <a:extLst>
              <a:ext uri="{FF2B5EF4-FFF2-40B4-BE49-F238E27FC236}">
                <a16:creationId xmlns:a16="http://schemas.microsoft.com/office/drawing/2014/main" id="{D37E9C0D-E8F4-4753-B141-268BBC7C49B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0363200" y="4381589"/>
            <a:ext cx="6147127" cy="5486311"/>
          </a:xfrm>
          <a:prstGeom prst="rect">
            <a:avLst/>
          </a:prstGeom>
        </p:spPr>
      </p:pic>
    </p:spTree>
    <p:extLst>
      <p:ext uri="{BB962C8B-B14F-4D97-AF65-F5344CB8AC3E}">
        <p14:creationId xmlns:p14="http://schemas.microsoft.com/office/powerpoint/2010/main" val="3558928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7171" name="Picture 3" descr="C:\Users\ADMINI~1\AppData\Local\Temp\Rar$DIa0.312\Hình 10.2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8700" y="647700"/>
            <a:ext cx="16230599" cy="5867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28700" y="6853178"/>
            <a:ext cx="16230600" cy="2862322"/>
          </a:xfrm>
          <a:prstGeom prst="rect">
            <a:avLst/>
          </a:prstGeom>
        </p:spPr>
        <p:txBody>
          <a:bodyPr wrap="square">
            <a:spAutoFit/>
          </a:bodyPr>
          <a:lstStyle/>
          <a:p>
            <a:pPr algn="just">
              <a:lnSpc>
                <a:spcPct val="150000"/>
              </a:lnSpc>
            </a:pPr>
            <a:r>
              <a:rPr lang="nl-NL" sz="4000" b="1" dirty="0">
                <a:solidFill>
                  <a:srgbClr val="FF0000"/>
                </a:solidFill>
              </a:rPr>
              <a:t>Kết quả:	</a:t>
            </a:r>
            <a:endParaRPr lang="en-US" sz="4000" b="1" dirty="0">
              <a:solidFill>
                <a:srgbClr val="FF0000"/>
              </a:solidFill>
            </a:endParaRPr>
          </a:p>
          <a:p>
            <a:pPr algn="just">
              <a:lnSpc>
                <a:spcPct val="150000"/>
              </a:lnSpc>
            </a:pPr>
            <a:r>
              <a:rPr lang="en-US" sz="4000" dirty="0"/>
              <a:t>Mặt bên ABB'A' tương ứng với hình chữ nhật (3)</a:t>
            </a:r>
          </a:p>
          <a:p>
            <a:pPr algn="just">
              <a:lnSpc>
                <a:spcPct val="150000"/>
              </a:lnSpc>
            </a:pPr>
            <a:r>
              <a:rPr lang="en-US" sz="4000" dirty="0"/>
              <a:t>Mặt bên BCC'B', ACC'A' lần lượt tương ứng với hình chứ nhật (1), (2).</a:t>
            </a:r>
          </a:p>
        </p:txBody>
      </p:sp>
    </p:spTree>
    <p:extLst>
      <p:ext uri="{BB962C8B-B14F-4D97-AF65-F5344CB8AC3E}">
        <p14:creationId xmlns:p14="http://schemas.microsoft.com/office/powerpoint/2010/main" val="1701393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arn(inVertical)">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Rectangle 2"/>
          <p:cNvSpPr/>
          <p:nvPr/>
        </p:nvSpPr>
        <p:spPr>
          <a:xfrm>
            <a:off x="914400" y="815519"/>
            <a:ext cx="6629400" cy="4708981"/>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en-US" sz="4000" dirty="0"/>
              <a:t>Tính tổng diện tích các hình chữ nhật (1), (2), (3) và so sánh với tích của chu vi đáy với chiều cao của hình lăng trụ đứng ở hình trên.</a:t>
            </a:r>
            <a:endParaRPr lang="en-US" sz="40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8382000" y="876300"/>
                <a:ext cx="9067800" cy="8402300"/>
              </a:xfrm>
              <a:prstGeom prst="rect">
                <a:avLst/>
              </a:prstGeom>
              <a:ln w="38100">
                <a:prstDash val="dash"/>
              </a:ln>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50000"/>
                  </a:lnSpc>
                </a:pPr>
                <a:r>
                  <a:rPr lang="nl-NL" sz="4000" b="1" dirty="0">
                    <a:solidFill>
                      <a:srgbClr val="FF0000"/>
                    </a:solidFill>
                  </a:rPr>
                  <a:t>Kết quả:</a:t>
                </a:r>
                <a:endParaRPr lang="en-US" sz="4000" b="1" dirty="0">
                  <a:solidFill>
                    <a:srgbClr val="FF0000"/>
                  </a:solidFill>
                </a:endParaRPr>
              </a:p>
              <a:p>
                <a:pPr algn="just">
                  <a:lnSpc>
                    <a:spcPct val="150000"/>
                  </a:lnSpc>
                </a:pPr>
                <a:r>
                  <a:rPr lang="en-US" sz="4000" dirty="0"/>
                  <a:t>Tổng diện tích các hình chữ nhật (1), (2), (3) = h.( a + b + c )</a:t>
                </a:r>
              </a:p>
              <a:p>
                <a:pPr algn="just">
                  <a:lnSpc>
                    <a:spcPct val="150000"/>
                  </a:lnSpc>
                </a:pPr>
                <a:r>
                  <a:rPr lang="en-US" sz="4000" dirty="0"/>
                  <a:t>Chu vi đáy của hình lăng trụ = a + b +c</a:t>
                </a:r>
              </a:p>
              <a:p>
                <a:pPr algn="just">
                  <a:lnSpc>
                    <a:spcPct val="150000"/>
                  </a:lnSpc>
                </a:pPr>
                <a:r>
                  <a:rPr lang="en-US" sz="4000" dirty="0"/>
                  <a:t>Tích của chu vi đáy với chiều cao của hình lăng trụ đứng = h.( a + b +c )</a:t>
                </a:r>
              </a:p>
              <a:p>
                <a:pPr algn="just">
                  <a:lnSpc>
                    <a:spcPct val="150000"/>
                  </a:lnSpc>
                </a:pPr>
                <a14:m>
                  <m:oMath xmlns:m="http://schemas.openxmlformats.org/officeDocument/2006/math">
                    <m:r>
                      <a:rPr lang="en-US" sz="4000" i="1">
                        <a:latin typeface="Cambria Math"/>
                      </a:rPr>
                      <m:t>⇒ </m:t>
                    </m:r>
                  </m:oMath>
                </a14:m>
                <a:r>
                  <a:rPr lang="en-US" sz="4000" dirty="0"/>
                  <a:t>Tổng diện tích các hình chữ nhật (1), (2), (3)  =  tích của chu vi đáy với chiều cao của hình lăng trụ đứng</a:t>
                </a:r>
                <a:r>
                  <a:rPr lang="vi-VN" sz="4000" dirty="0">
                    <a:latin typeface="Arial" pitchFamily="34" charset="0"/>
                    <a:cs typeface="Arial" pitchFamily="34" charset="0"/>
                  </a:rPr>
                  <a:t>.</a:t>
                </a:r>
                <a:endParaRPr lang="en-US" sz="4000" dirty="0">
                  <a:latin typeface="Arial" pitchFamily="34" charset="0"/>
                  <a:cs typeface="Arial"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382000" y="876300"/>
                <a:ext cx="9067800" cy="8402300"/>
              </a:xfrm>
              <a:prstGeom prst="rect">
                <a:avLst/>
              </a:prstGeom>
              <a:blipFill rotWithShape="1">
                <a:blip r:embed="rId3"/>
                <a:stretch>
                  <a:fillRect l="-2142" r="-2075" b="-650"/>
                </a:stretch>
              </a:blipFill>
              <a:ln w="38100">
                <a:prstDash val="dash"/>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id="{83D08124-979E-41FE-B254-6695AEFD0732}"/>
              </a:ext>
            </a:extLst>
          </p:cNvPr>
          <p:cNvPicPr>
            <a:picLocks noChangeAspect="1"/>
          </p:cNvPicPr>
          <p:nvPr/>
        </p:nvPicPr>
        <p:blipFill>
          <a:blip r:embed="rId4">
            <a:clrChange>
              <a:clrFrom>
                <a:srgbClr val="F6F6F6"/>
              </a:clrFrom>
              <a:clrTo>
                <a:srgbClr val="F6F6F6">
                  <a:alpha val="0"/>
                </a:srgbClr>
              </a:clrTo>
            </a:clrChange>
          </a:blip>
          <a:stretch>
            <a:fillRect/>
          </a:stretch>
        </p:blipFill>
        <p:spPr>
          <a:xfrm>
            <a:off x="1005050" y="5829300"/>
            <a:ext cx="6438902" cy="3962400"/>
          </a:xfrm>
          <a:prstGeom prst="rect">
            <a:avLst/>
          </a:prstGeom>
        </p:spPr>
      </p:pic>
    </p:spTree>
    <p:extLst>
      <p:ext uri="{BB962C8B-B14F-4D97-AF65-F5344CB8AC3E}">
        <p14:creationId xmlns:p14="http://schemas.microsoft.com/office/powerpoint/2010/main" val="3704876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bg/>
                                          </p:spTgt>
                                        </p:tgtEl>
                                        <p:attrNameLst>
                                          <p:attrName>style.visibility</p:attrName>
                                        </p:attrNameLst>
                                      </p:cBhvr>
                                      <p:to>
                                        <p:strVal val="visible"/>
                                      </p:to>
                                    </p:set>
                                    <p:animEffect transition="in" filter="fade">
                                      <p:cBhvr>
                                        <p:cTn id="18" dur="500"/>
                                        <p:tgtEl>
                                          <p:spTgt spid="4">
                                            <p:bg/>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04800" y="3584674"/>
            <a:ext cx="5867400" cy="5887158"/>
          </a:xfrm>
          <a:prstGeom prst="rect">
            <a:avLst/>
          </a:prstGeom>
        </p:spPr>
      </p:pic>
      <p:sp>
        <p:nvSpPr>
          <p:cNvPr id="13" name="Rounded Rectangular Callout 12"/>
          <p:cNvSpPr/>
          <p:nvPr/>
        </p:nvSpPr>
        <p:spPr>
          <a:xfrm>
            <a:off x="6419193" y="2324100"/>
            <a:ext cx="11259206" cy="7086600"/>
          </a:xfrm>
          <a:prstGeom prst="wedgeRoundRectCallout">
            <a:avLst>
              <a:gd name="adj1" fmla="val -63216"/>
              <a:gd name="adj2" fmla="val -16234"/>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rPr>
              <a:t>Diện tích xung quanh của hình lăng trụ đứng tam giác, hình lăng trụ đứng tứ giác:</a:t>
            </a:r>
          </a:p>
          <a:p>
            <a:pPr algn="ctr">
              <a:lnSpc>
                <a:spcPct val="150000"/>
              </a:lnSpc>
            </a:pPr>
            <a:r>
              <a:rPr lang="en-US" sz="4000" b="1" dirty="0">
                <a:solidFill>
                  <a:schemeClr val="tx1"/>
                </a:solidFill>
              </a:rPr>
              <a:t>S</a:t>
            </a:r>
            <a:r>
              <a:rPr lang="en-US" sz="4000" b="1" baseline="-25000" dirty="0">
                <a:solidFill>
                  <a:schemeClr val="tx1"/>
                </a:solidFill>
              </a:rPr>
              <a:t>xq</a:t>
            </a:r>
            <a:r>
              <a:rPr lang="en-US" sz="4000" b="1" dirty="0">
                <a:solidFill>
                  <a:schemeClr val="tx1"/>
                </a:solidFill>
              </a:rPr>
              <a:t> =  C.h</a:t>
            </a:r>
            <a:endParaRPr lang="en-US" sz="4000" dirty="0">
              <a:solidFill>
                <a:schemeClr val="tx1"/>
              </a:solidFill>
            </a:endParaRPr>
          </a:p>
          <a:p>
            <a:pPr algn="just">
              <a:lnSpc>
                <a:spcPct val="150000"/>
              </a:lnSpc>
            </a:pPr>
            <a:r>
              <a:rPr lang="en-US" sz="4000" dirty="0">
                <a:solidFill>
                  <a:schemeClr val="tx1"/>
                </a:solidFill>
              </a:rPr>
              <a:t>Trong đó:</a:t>
            </a:r>
          </a:p>
          <a:p>
            <a:pPr marL="571500" indent="-571500" algn="just">
              <a:lnSpc>
                <a:spcPct val="150000"/>
              </a:lnSpc>
              <a:buFont typeface="Arial" pitchFamily="34" charset="0"/>
              <a:buChar char="•"/>
            </a:pPr>
            <a:r>
              <a:rPr lang="en-US" sz="4000" dirty="0">
                <a:solidFill>
                  <a:schemeClr val="tx1"/>
                </a:solidFill>
              </a:rPr>
              <a:t>S</a:t>
            </a:r>
            <a:r>
              <a:rPr lang="en-US" sz="4000" baseline="-25000" dirty="0">
                <a:solidFill>
                  <a:schemeClr val="tx1"/>
                </a:solidFill>
              </a:rPr>
              <a:t>xq</a:t>
            </a:r>
            <a:r>
              <a:rPr lang="en-US" sz="4000" dirty="0">
                <a:solidFill>
                  <a:schemeClr val="tx1"/>
                </a:solidFill>
              </a:rPr>
              <a:t>: Diện tích xung quanh của hình lăng trụ</a:t>
            </a:r>
          </a:p>
          <a:p>
            <a:pPr marL="571500" indent="-571500" algn="just">
              <a:lnSpc>
                <a:spcPct val="150000"/>
              </a:lnSpc>
              <a:buFont typeface="Arial" pitchFamily="34" charset="0"/>
              <a:buChar char="•"/>
            </a:pPr>
            <a:r>
              <a:rPr lang="en-US" sz="4000" dirty="0">
                <a:solidFill>
                  <a:schemeClr val="tx1"/>
                </a:solidFill>
              </a:rPr>
              <a:t>C: Chu vi một đáy của hình lăng trụ.</a:t>
            </a:r>
          </a:p>
          <a:p>
            <a:pPr marL="571500" indent="-571500" algn="just">
              <a:lnSpc>
                <a:spcPct val="150000"/>
              </a:lnSpc>
              <a:buFont typeface="Arial" pitchFamily="34" charset="0"/>
              <a:buChar char="•"/>
            </a:pPr>
            <a:r>
              <a:rPr lang="en-US" sz="4000" dirty="0">
                <a:solidFill>
                  <a:schemeClr val="tx1"/>
                </a:solidFill>
              </a:rPr>
              <a:t>h: Chiều cao của lăng trụ</a:t>
            </a:r>
          </a:p>
        </p:txBody>
      </p:sp>
      <p:sp>
        <p:nvSpPr>
          <p:cNvPr id="2" name="Rectangle 1"/>
          <p:cNvSpPr/>
          <p:nvPr/>
        </p:nvSpPr>
        <p:spPr>
          <a:xfrm>
            <a:off x="10011218" y="636845"/>
            <a:ext cx="4075155" cy="1306255"/>
          </a:xfrm>
          <a:prstGeom prst="rect">
            <a:avLst/>
          </a:prstGeom>
        </p:spPr>
        <p:txBody>
          <a:bodyPr wrap="none" anchor="ctr">
            <a:spAutoFit/>
          </a:bodyPr>
          <a:lstStyle/>
          <a:p>
            <a:pPr algn="ctr">
              <a:lnSpc>
                <a:spcPct val="150000"/>
              </a:lnSpc>
            </a:pPr>
            <a:r>
              <a:rPr lang="en-US" sz="6000" b="1" dirty="0">
                <a:solidFill>
                  <a:srgbClr val="FF0000"/>
                </a:solidFill>
                <a:latin typeface="Arial" pitchFamily="34" charset="0"/>
                <a:cs typeface="Arial" pitchFamily="34" charset="0"/>
              </a:rPr>
              <a:t>KẾT LUẬN</a:t>
            </a:r>
          </a:p>
        </p:txBody>
      </p:sp>
    </p:spTree>
    <p:extLst>
      <p:ext uri="{BB962C8B-B14F-4D97-AF65-F5344CB8AC3E}">
        <p14:creationId xmlns:p14="http://schemas.microsoft.com/office/powerpoint/2010/main" val="739421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bg/>
                                          </p:spTgt>
                                        </p:tgtEl>
                                        <p:attrNameLst>
                                          <p:attrName>style.visibility</p:attrName>
                                        </p:attrNameLst>
                                      </p:cBhvr>
                                      <p:to>
                                        <p:strVal val="visible"/>
                                      </p:to>
                                    </p:set>
                                    <p:animEffect transition="in" filter="wipe(left)">
                                      <p:cBhvr>
                                        <p:cTn id="12" dur="500"/>
                                        <p:tgtEl>
                                          <p:spTgt spid="1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wipe(left)">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wipe(left)">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wipe(left)">
                                      <p:cBhvr>
                                        <p:cTn id="32" dur="5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wipe(left)">
                                      <p:cBhvr>
                                        <p:cTn id="37" dur="500"/>
                                        <p:tgtEl>
                                          <p:spTgt spid="1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wipe(left)">
                                      <p:cBhvr>
                                        <p:cTn id="42"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19100"/>
            <a:ext cx="17373600" cy="3122474"/>
          </a:xfrm>
          <a:prstGeom prst="homePlate">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000" b="1" dirty="0">
                <a:solidFill>
                  <a:srgbClr val="FF0000"/>
                </a:solidFill>
              </a:rPr>
              <a:t>Ví dụ 2: SGK-tr96. </a:t>
            </a:r>
            <a:r>
              <a:rPr lang="en-US" sz="4000" dirty="0"/>
              <a:t>Một quyển lịch để bàn (H.10.25) gồm các tờ lịch được đặt trên một giá đỡ bằng bìa có dạng hình lăng trụ đứng tam giác. Tính diện tích bìa dùng để làm giá đỡ của quyển lịch.</a:t>
            </a:r>
          </a:p>
        </p:txBody>
      </p:sp>
      <p:sp>
        <p:nvSpPr>
          <p:cNvPr id="3" name="AutoShape 2" descr="Tây Ninh: Phát động phong trào thiếu nhi “Nuôi heo đất - Chống dịch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5" descr="Hình ảnh Sách Tinh Tế Minh Họa Hoạt Hình Minh Họa Sách Sáng Tạo Sách Tự Do  PNG , Minh, Học Tập Kiến ​​thức, Tài Liệu Sách PNG miễn phí tải tậ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9" descr="16 chiếc balo &quot;nhìn là mê&quot; cho mùa hè nà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descr="C:\Users\ADMINI~1\AppData\Local\Temp\Rar$DIa0.559\Ví dụ 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3775" y="3771900"/>
            <a:ext cx="6169025" cy="62481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669924" y="4156286"/>
            <a:ext cx="9170276" cy="563231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Diện tích bìa dùng để làm giá đỡ của quyển lịch là diện tích xung quanh của hình lăng trụ đứng tam giác: </a:t>
            </a:r>
          </a:p>
          <a:p>
            <a:pPr algn="ctr">
              <a:lnSpc>
                <a:spcPct val="150000"/>
              </a:lnSpc>
            </a:pPr>
            <a:r>
              <a:rPr lang="en-US" sz="4000" dirty="0"/>
              <a:t>Sxq = C</a:t>
            </a:r>
            <a:r>
              <a:rPr lang="en-US" sz="4000" baseline="-25000" dirty="0"/>
              <a:t>đ</a:t>
            </a:r>
            <a:r>
              <a:rPr lang="en-US" sz="4000" dirty="0"/>
              <a:t>.h = (20+20+7).25 </a:t>
            </a:r>
          </a:p>
          <a:p>
            <a:pPr algn="ctr">
              <a:lnSpc>
                <a:spcPct val="150000"/>
              </a:lnSpc>
            </a:pPr>
            <a:r>
              <a:rPr lang="en-US" sz="4000" dirty="0"/>
              <a:t>      = 47.25 = 1175 (cm²).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barn(inVertical)">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wipe(down)">
                                      <p:cBhvr>
                                        <p:cTn id="17" dur="5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bg/>
                                          </p:spTgt>
                                        </p:tgtEl>
                                        <p:attrNameLst>
                                          <p:attrName>style.visibility</p:attrName>
                                        </p:attrNameLst>
                                      </p:cBhvr>
                                      <p:to>
                                        <p:strVal val="visible"/>
                                      </p:to>
                                    </p:set>
                                    <p:anim calcmode="lin" valueType="num">
                                      <p:cBhvr additive="base">
                                        <p:cTn id="22" dur="500" fill="hold"/>
                                        <p:tgtEl>
                                          <p:spTgt spid="6">
                                            <p:bg/>
                                          </p:spTgt>
                                        </p:tgtEl>
                                        <p:attrNameLst>
                                          <p:attrName>ppt_x</p:attrName>
                                        </p:attrNameLst>
                                      </p:cBhvr>
                                      <p:tavLst>
                                        <p:tav tm="0">
                                          <p:val>
                                            <p:strVal val="#ppt_x"/>
                                          </p:val>
                                        </p:tav>
                                        <p:tav tm="100000">
                                          <p:val>
                                            <p:strVal val="#ppt_x"/>
                                          </p:val>
                                        </p:tav>
                                      </p:tavLst>
                                    </p:anim>
                                    <p:anim calcmode="lin" valueType="num">
                                      <p:cBhvr additive="base">
                                        <p:cTn id="23"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additive="base">
                                        <p:cTn id="2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 calcmode="lin" valueType="num">
                                      <p:cBhvr additive="base">
                                        <p:cTn id="3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 calcmode="lin" valueType="num">
                                      <p:cBhvr additive="base">
                                        <p:cTn id="4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 calcmode="lin" valueType="num">
                                      <p:cBhvr additive="base">
                                        <p:cTn id="4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itchFamily="34" charset="0"/>
                <a:cs typeface="Arial" pitchFamily="34" charset="0"/>
              </a:rPr>
              <a:t>Hoạt động nhóm</a:t>
            </a:r>
          </a:p>
        </p:txBody>
      </p:sp>
      <p:sp>
        <p:nvSpPr>
          <p:cNvPr id="5" name="Rounded Rectangular Callout 4"/>
          <p:cNvSpPr/>
          <p:nvPr/>
        </p:nvSpPr>
        <p:spPr>
          <a:xfrm>
            <a:off x="6400800" y="723900"/>
            <a:ext cx="11201400" cy="3124200"/>
          </a:xfrm>
          <a:prstGeom prst="wedgeRoundRectCallout">
            <a:avLst>
              <a:gd name="adj1" fmla="val -59358"/>
              <a:gd name="adj2" fmla="val 47255"/>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b="1" dirty="0">
                <a:solidFill>
                  <a:srgbClr val="FF0000"/>
                </a:solidFill>
              </a:rPr>
              <a:t>Luyện tập 1. </a:t>
            </a:r>
            <a:r>
              <a:rPr lang="en-US" sz="4000" dirty="0">
                <a:solidFill>
                  <a:schemeClr val="tx1"/>
                </a:solidFill>
              </a:rPr>
              <a:t>Một lều chữ A dạng hình lăng trụ đứng có kích thước như hình 10.26. Tính diện tích vải để làm hai mái và trải đáy của lều.</a:t>
            </a:r>
          </a:p>
        </p:txBody>
      </p:sp>
      <p:pic>
        <p:nvPicPr>
          <p:cNvPr id="9218" name="Picture 2" descr="C:\Users\ADMINI~1\AppData\Local\Temp\Rar$DIa0.829\Luyện tập 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33654" y="4457700"/>
            <a:ext cx="1046607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982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barn(inVertical)">
                                      <p:cBhvr>
                                        <p:cTn id="2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itchFamily="34" charset="0"/>
                <a:cs typeface="Arial" pitchFamily="34" charset="0"/>
              </a:rPr>
              <a:t>Hoạt động nhóm</a:t>
            </a:r>
          </a:p>
        </p:txBody>
      </p:sp>
      <p:sp>
        <p:nvSpPr>
          <p:cNvPr id="5" name="Rounded Rectangular Callout 4"/>
          <p:cNvSpPr/>
          <p:nvPr/>
        </p:nvSpPr>
        <p:spPr>
          <a:xfrm>
            <a:off x="6477000" y="495300"/>
            <a:ext cx="11201400" cy="3886200"/>
          </a:xfrm>
          <a:prstGeom prst="wedgeRoundRectCallout">
            <a:avLst>
              <a:gd name="adj1" fmla="val -59358"/>
              <a:gd name="adj2" fmla="val 47255"/>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en-US" sz="4000" dirty="0">
                <a:solidFill>
                  <a:schemeClr val="tx1"/>
                </a:solidFill>
              </a:rPr>
              <a:t>Diện tích vải để làm hai mái và trải đáy của lều chính là diện tích xung quanh hình lăng trụ:</a:t>
            </a:r>
          </a:p>
          <a:p>
            <a:pPr algn="ctr">
              <a:lnSpc>
                <a:spcPct val="150000"/>
              </a:lnSpc>
            </a:pPr>
            <a:r>
              <a:rPr lang="en-US" sz="4000" dirty="0">
                <a:solidFill>
                  <a:schemeClr val="tx1"/>
                </a:solidFill>
              </a:rPr>
              <a:t>(2 + 2 + 2). 5 = 30 (m</a:t>
            </a:r>
            <a:r>
              <a:rPr lang="en-US" sz="4000" baseline="30000" dirty="0">
                <a:solidFill>
                  <a:schemeClr val="tx1"/>
                </a:solidFill>
              </a:rPr>
              <a:t>2</a:t>
            </a:r>
            <a:r>
              <a:rPr lang="en-US" sz="4000" dirty="0">
                <a:solidFill>
                  <a:schemeClr val="tx1"/>
                </a:solidFill>
              </a:rPr>
              <a:t>)</a:t>
            </a:r>
          </a:p>
        </p:txBody>
      </p:sp>
      <p:pic>
        <p:nvPicPr>
          <p:cNvPr id="9218" name="Picture 2" descr="C:\Users\ADMINI~1\AppData\Local\Temp\Rar$DIa0.829\Luyện tập 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86600" y="4762500"/>
            <a:ext cx="1046607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717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6652288" y="419100"/>
            <a:ext cx="4983424" cy="1143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dirty="0">
                <a:latin typeface="Arial" pitchFamily="34" charset="0"/>
                <a:cs typeface="Arial" pitchFamily="34" charset="0"/>
              </a:rPr>
              <a:t>KHỞI ĐỘNG</a:t>
            </a:r>
          </a:p>
        </p:txBody>
      </p:sp>
      <p:sp>
        <p:nvSpPr>
          <p:cNvPr id="4" name="Rectangle 3"/>
          <p:cNvSpPr/>
          <p:nvPr/>
        </p:nvSpPr>
        <p:spPr>
          <a:xfrm>
            <a:off x="990600" y="1638300"/>
            <a:ext cx="16306800" cy="3785652"/>
          </a:xfrm>
          <a:prstGeom prst="rect">
            <a:avLst/>
          </a:prstGeom>
        </p:spPr>
        <p:txBody>
          <a:bodyPr wrap="square">
            <a:spAutoFit/>
          </a:bodyPr>
          <a:lstStyle/>
          <a:p>
            <a:pPr algn="just">
              <a:lnSpc>
                <a:spcPct val="150000"/>
              </a:lnSpc>
            </a:pPr>
            <a:r>
              <a:rPr lang="nl-NL" sz="4000" dirty="0"/>
              <a:t>Trong thực tế, có nhiều vật dụng có hình dạng là hình lăng trụ đứng tam giác. Ví dụ lịch để bàn, chiếc chặn giấy có dạng hình lăng trụ đứng tam giác; bể cá, thanh sắt có dạng hình lăng trụ đứng tứ giác. Em hãy quan sát các hình và cho biết các mặt bên của chúng là các hình gì?</a:t>
            </a:r>
            <a:endParaRPr lang="en-US" sz="4000" dirty="0"/>
          </a:p>
        </p:txBody>
      </p:sp>
      <p:pic>
        <p:nvPicPr>
          <p:cNvPr id="1026" name="Picture 2" descr="C:\Users\ADMINI~1\AppData\Local\Temp\Rar$DIa0.483\Khởi động - Hình 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36084" y="5829300"/>
            <a:ext cx="4308516" cy="281939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1\AppData\Local\Temp\Rar$DIa0.666\Khởi động - Hình 3.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3487400" y="5943600"/>
            <a:ext cx="4410018" cy="4288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1\AppData\Local\Temp\Rar$DIa0.190\Khởi độn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5661118"/>
            <a:ext cx="8839200" cy="41713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a:solidFill>
            <a:schemeClr val="bg1"/>
          </a:solidFill>
        </p:spPr>
      </p:pic>
      <p:sp>
        <p:nvSpPr>
          <p:cNvPr id="3" name="Rectangle 2"/>
          <p:cNvSpPr/>
          <p:nvPr/>
        </p:nvSpPr>
        <p:spPr>
          <a:xfrm>
            <a:off x="1104900" y="419100"/>
            <a:ext cx="16078200" cy="4708981"/>
          </a:xfrm>
          <a:prstGeom prst="rect">
            <a:avLst/>
          </a:prstGeom>
        </p:spPr>
        <p:txBody>
          <a:bodyPr wrap="square">
            <a:spAutoFit/>
          </a:bodyPr>
          <a:lstStyle/>
          <a:p>
            <a:pPr algn="just">
              <a:lnSpc>
                <a:spcPct val="150000"/>
              </a:lnSpc>
            </a:pPr>
            <a:r>
              <a:rPr lang="nl-NL" sz="4000" b="1" dirty="0">
                <a:solidFill>
                  <a:srgbClr val="FF0000"/>
                </a:solidFill>
              </a:rPr>
              <a:t>Vận dụng: </a:t>
            </a:r>
            <a:r>
              <a:rPr lang="en-US" sz="4000" dirty="0"/>
              <a:t>Một khúc gỗ dùng để chặn bánh xe (giúp xe không bị trôi khi dừng đỗ) có dạng hình lăng trụ đứng, đáy là hình thang cân có kích thước như hình 10.27. Người ta sơn xung quanh khúc gỗ này (không sơn hai đầu hình thang cân). Mỗi mét vuông sơn chi phí hết 20 000 đồng. Hỏi sơn xung quanh như vậy hết bao nhiêu tiền?</a:t>
            </a:r>
          </a:p>
        </p:txBody>
      </p:sp>
      <p:pic>
        <p:nvPicPr>
          <p:cNvPr id="11266" name="Picture 2" descr="C:\Users\ADMINI~1\AppData\Local\Temp\Rar$DIa0.343\Vận dụn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19449" y="5235087"/>
            <a:ext cx="11849101" cy="4785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6951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barn(inVertical)">
                                      <p:cBhvr>
                                        <p:cTn id="1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13" name="Group 12"/>
          <p:cNvGrpSpPr/>
          <p:nvPr/>
        </p:nvGrpSpPr>
        <p:grpSpPr>
          <a:xfrm>
            <a:off x="1828800" y="997144"/>
            <a:ext cx="10044613" cy="7956356"/>
            <a:chOff x="718929" y="1628568"/>
            <a:chExt cx="11737282" cy="5364160"/>
          </a:xfrm>
        </p:grpSpPr>
        <p:sp>
          <p:nvSpPr>
            <p:cNvPr id="16" name="Round Diagonal Corner Rectangle 1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18930" y="1628568"/>
              <a:ext cx="2559227" cy="1152732"/>
              <a:chOff x="718930" y="1628568"/>
              <a:chExt cx="2559227" cy="1152732"/>
            </a:xfrm>
          </p:grpSpPr>
          <p:sp>
            <p:nvSpPr>
              <p:cNvPr id="19" name="Right Triangle 18"/>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18930" y="1628568"/>
                <a:ext cx="2559227"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itchFamily="34" charset="0"/>
                    <a:cs typeface="Arial" pitchFamily="34" charset="0"/>
                  </a:rPr>
                  <a:t>Giải:</a:t>
                </a:r>
              </a:p>
            </p:txBody>
          </p:sp>
        </p:grpSp>
      </p:grpSp>
      <p:sp>
        <p:nvSpPr>
          <p:cNvPr id="4" name="Rectangle 3"/>
          <p:cNvSpPr/>
          <p:nvPr/>
        </p:nvSpPr>
        <p:spPr>
          <a:xfrm>
            <a:off x="2110955" y="2093059"/>
            <a:ext cx="9480301" cy="6555641"/>
          </a:xfrm>
          <a:prstGeom prst="rect">
            <a:avLst/>
          </a:prstGeom>
        </p:spPr>
        <p:txBody>
          <a:bodyPr wrap="square">
            <a:spAutoFit/>
          </a:bodyPr>
          <a:lstStyle/>
          <a:p>
            <a:pPr algn="ctr">
              <a:lnSpc>
                <a:spcPct val="150000"/>
              </a:lnSpc>
            </a:pPr>
            <a:r>
              <a:rPr lang="en-US" sz="4000" dirty="0"/>
              <a:t>Chu vi mặt đáy của hình lăng trụ là:</a:t>
            </a:r>
          </a:p>
          <a:p>
            <a:pPr algn="ctr">
              <a:lnSpc>
                <a:spcPct val="150000"/>
              </a:lnSpc>
            </a:pPr>
            <a:r>
              <a:rPr lang="en-US" sz="4000" dirty="0"/>
              <a:t>3.15 + 30 = 75 (cm)</a:t>
            </a:r>
          </a:p>
          <a:p>
            <a:pPr algn="ctr">
              <a:lnSpc>
                <a:spcPct val="150000"/>
              </a:lnSpc>
            </a:pPr>
            <a:r>
              <a:rPr lang="en-US" sz="4000" dirty="0"/>
              <a:t>Diện tích xung quanh khúc gỗ là :</a:t>
            </a:r>
          </a:p>
          <a:p>
            <a:pPr algn="ctr">
              <a:lnSpc>
                <a:spcPct val="150000"/>
              </a:lnSpc>
            </a:pPr>
            <a:r>
              <a:rPr lang="en-US" sz="4000" dirty="0"/>
              <a:t>75 .60 = 4500 (cm</a:t>
            </a:r>
            <a:r>
              <a:rPr lang="en-US" sz="4000" baseline="30000" dirty="0"/>
              <a:t>2</a:t>
            </a:r>
            <a:r>
              <a:rPr lang="en-US" sz="4000" dirty="0"/>
              <a:t> )</a:t>
            </a:r>
          </a:p>
          <a:p>
            <a:pPr algn="ctr">
              <a:lnSpc>
                <a:spcPct val="150000"/>
              </a:lnSpc>
            </a:pPr>
            <a:r>
              <a:rPr lang="en-US" sz="4000" dirty="0"/>
              <a:t>Đổi 4500 cm</a:t>
            </a:r>
            <a:r>
              <a:rPr lang="en-US" sz="4000" baseline="30000" dirty="0"/>
              <a:t>2</a:t>
            </a:r>
            <a:r>
              <a:rPr lang="en-US" sz="4000" dirty="0"/>
              <a:t>=0,45 m</a:t>
            </a:r>
            <a:r>
              <a:rPr lang="en-US" sz="4000" baseline="30000" dirty="0"/>
              <a:t>2</a:t>
            </a:r>
            <a:endParaRPr lang="en-US" sz="4000" dirty="0"/>
          </a:p>
          <a:p>
            <a:pPr algn="ctr">
              <a:lnSpc>
                <a:spcPct val="150000"/>
              </a:lnSpc>
            </a:pPr>
            <a:r>
              <a:rPr lang="en-US" sz="4000" dirty="0"/>
              <a:t>Vậy khi sơn xung quanh, tổng chi phí là:</a:t>
            </a:r>
          </a:p>
          <a:p>
            <a:pPr algn="ctr">
              <a:lnSpc>
                <a:spcPct val="150000"/>
              </a:lnSpc>
            </a:pPr>
            <a:r>
              <a:rPr lang="en-US" sz="4000" dirty="0"/>
              <a:t>0,45 x 20,000 = 9000 ( đồng).</a:t>
            </a:r>
          </a:p>
        </p:txBody>
      </p:sp>
      <p:pic>
        <p:nvPicPr>
          <p:cNvPr id="15" name="Picture 17"/>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1873413" y="886087"/>
            <a:ext cx="4754039" cy="9362813"/>
          </a:xfrm>
          <a:prstGeom prst="rect">
            <a:avLst/>
          </a:prstGeom>
        </p:spPr>
      </p:pic>
    </p:spTree>
    <p:extLst>
      <p:ext uri="{BB962C8B-B14F-4D97-AF65-F5344CB8AC3E}">
        <p14:creationId xmlns:p14="http://schemas.microsoft.com/office/powerpoint/2010/main" val="1076680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calcmode="lin" valueType="num">
                                      <p:cBhvr additive="base">
                                        <p:cTn id="4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a:solidFill>
            <a:schemeClr val="bg1"/>
          </a:solidFill>
        </p:spPr>
      </p:pic>
      <p:pic>
        <p:nvPicPr>
          <p:cNvPr id="25" name="Picture 2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9143999"/>
            <a:ext cx="6271925" cy="1143000"/>
          </a:xfrm>
          <a:prstGeom prst="rect">
            <a:avLst/>
          </a:prstGeom>
        </p:spPr>
      </p:pic>
      <p:pic>
        <p:nvPicPr>
          <p:cNvPr id="26" name="Picture 2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172200" y="9258300"/>
            <a:ext cx="6271925" cy="1143000"/>
          </a:xfrm>
          <a:prstGeom prst="rect">
            <a:avLst/>
          </a:prstGeom>
        </p:spPr>
      </p:pic>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016075" y="9143998"/>
            <a:ext cx="6271925" cy="1143000"/>
          </a:xfrm>
          <a:prstGeom prst="rect">
            <a:avLst/>
          </a:prstGeom>
        </p:spPr>
      </p:pic>
      <p:sp>
        <p:nvSpPr>
          <p:cNvPr id="3" name="Rectangle 2"/>
          <p:cNvSpPr/>
          <p:nvPr/>
        </p:nvSpPr>
        <p:spPr>
          <a:xfrm>
            <a:off x="983753" y="323735"/>
            <a:ext cx="16320493" cy="901593"/>
          </a:xfrm>
          <a:prstGeom prst="rect">
            <a:avLst/>
          </a:prstGeom>
        </p:spPr>
        <p:txBody>
          <a:bodyPr wrap="none" anchor="ctr">
            <a:spAutoFit/>
          </a:bodyPr>
          <a:lstStyle/>
          <a:p>
            <a:pPr marL="571500" lvl="0" indent="-571500">
              <a:lnSpc>
                <a:spcPct val="150000"/>
              </a:lnSpc>
              <a:buFont typeface="Wingdings" pitchFamily="2" charset="2"/>
              <a:buChar char="v"/>
            </a:pPr>
            <a:r>
              <a:rPr lang="nl-NL" sz="4000" b="1" dirty="0">
                <a:solidFill>
                  <a:srgbClr val="0070C0"/>
                </a:solidFill>
              </a:rPr>
              <a:t>Thể tích của hình lăng trụ đứng tam giác, lăng trụ đứng tứ giác:</a:t>
            </a:r>
            <a:endParaRPr lang="en-US" sz="4000" dirty="0">
              <a:solidFill>
                <a:srgbClr val="0070C0"/>
              </a:solidFill>
            </a:endParaRPr>
          </a:p>
        </p:txBody>
      </p:sp>
      <p:sp>
        <p:nvSpPr>
          <p:cNvPr id="4" name="Rectangle 3"/>
          <p:cNvSpPr/>
          <p:nvPr/>
        </p:nvSpPr>
        <p:spPr>
          <a:xfrm>
            <a:off x="1600200" y="1257300"/>
            <a:ext cx="15468600" cy="1938992"/>
          </a:xfrm>
          <a:prstGeom prst="rect">
            <a:avLst/>
          </a:prstGeom>
        </p:spPr>
        <p:txBody>
          <a:bodyPr wrap="square">
            <a:spAutoFit/>
          </a:bodyPr>
          <a:lstStyle/>
          <a:p>
            <a:pPr algn="just">
              <a:lnSpc>
                <a:spcPct val="150000"/>
              </a:lnSpc>
            </a:pPr>
            <a:r>
              <a:rPr lang="en-US" sz="4000" dirty="0"/>
              <a:t>Cho hình hộp chữ nhật với kích thước như Hình a. Hình hộp này được cắt đi một nửa để có hình lăng trụ đứng như Hình b.</a:t>
            </a:r>
          </a:p>
        </p:txBody>
      </p:sp>
      <p:pic>
        <p:nvPicPr>
          <p:cNvPr id="12290" name="Picture 2" descr="C:\Users\ADMINI~1\AppData\Local\Temp\Rar$DIa0.069\BTT.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18381" y="3314700"/>
            <a:ext cx="11051238" cy="5737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668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arn(inVertical)">
                                      <p:cBhvr>
                                        <p:cTn id="1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itchFamily="34" charset="0"/>
                <a:cs typeface="Arial" pitchFamily="34" charset="0"/>
              </a:rPr>
              <a:t>Hoạt động nhóm</a:t>
            </a:r>
          </a:p>
        </p:txBody>
      </p:sp>
      <p:sp>
        <p:nvSpPr>
          <p:cNvPr id="4" name="Rectangle 3"/>
          <p:cNvSpPr/>
          <p:nvPr/>
        </p:nvSpPr>
        <p:spPr>
          <a:xfrm>
            <a:off x="6629400" y="1028700"/>
            <a:ext cx="11277600" cy="5632311"/>
          </a:xfrm>
          <a:prstGeom prst="rect">
            <a:avLst/>
          </a:prstGeom>
          <a:solidFill>
            <a:schemeClr val="accent3">
              <a:lumMod val="60000"/>
              <a:lumOff val="40000"/>
            </a:schemeClr>
          </a:solidFill>
        </p:spPr>
        <p:txBody>
          <a:bodyPr wrap="square">
            <a:spAutoFit/>
          </a:bodyPr>
          <a:lstStyle/>
          <a:p>
            <a:pPr algn="just">
              <a:lnSpc>
                <a:spcPct val="150000"/>
              </a:lnSpc>
            </a:pPr>
            <a:r>
              <a:rPr lang="en-US" sz="4000" dirty="0"/>
              <a:t>a) Tính thể tích của hình hộp chữ nhật.</a:t>
            </a:r>
          </a:p>
          <a:p>
            <a:pPr algn="just">
              <a:lnSpc>
                <a:spcPct val="150000"/>
              </a:lnSpc>
            </a:pPr>
            <a:r>
              <a:rPr lang="en-US" sz="4000" dirty="0"/>
              <a:t>b) Dự đoán thể tích của hình lăng trụ đứng tam giác dựa vào thể tích hình hộp chữ nhật ở câu a.</a:t>
            </a:r>
          </a:p>
          <a:p>
            <a:pPr algn="just">
              <a:lnSpc>
                <a:spcPct val="150000"/>
              </a:lnSpc>
            </a:pPr>
            <a:r>
              <a:rPr lang="en-US" sz="4000" dirty="0"/>
              <a:t>c) Gọi S</a:t>
            </a:r>
            <a:r>
              <a:rPr lang="en-US" sz="4000" baseline="-25000" dirty="0"/>
              <a:t>đáy </a:t>
            </a:r>
            <a:r>
              <a:rPr lang="en-US" sz="4000" dirty="0"/>
              <a:t>là diện tích mặt đáy và h là chiều cao của hình lăng trụ đứng tam giác. Hãy tính S</a:t>
            </a:r>
            <a:r>
              <a:rPr lang="en-US" sz="4000" baseline="-25000" dirty="0"/>
              <a:t>đáy</a:t>
            </a:r>
            <a:r>
              <a:rPr lang="en-US" sz="4000" dirty="0"/>
              <a:t>.h</a:t>
            </a:r>
          </a:p>
          <a:p>
            <a:pPr algn="just">
              <a:lnSpc>
                <a:spcPct val="150000"/>
              </a:lnSpc>
            </a:pPr>
            <a:r>
              <a:rPr lang="en-US" sz="4000" dirty="0"/>
              <a:t>d) So sánh S</a:t>
            </a:r>
            <a:r>
              <a:rPr lang="en-US" sz="4000" baseline="-25000" dirty="0"/>
              <a:t>đáy</a:t>
            </a:r>
            <a:r>
              <a:rPr lang="en-US" sz="4000" dirty="0"/>
              <a:t>.h và kết quả dự đoán ở câu b.</a:t>
            </a:r>
          </a:p>
        </p:txBody>
      </p:sp>
    </p:spTree>
    <p:extLst>
      <p:ext uri="{BB962C8B-B14F-4D97-AF65-F5344CB8AC3E}">
        <p14:creationId xmlns:p14="http://schemas.microsoft.com/office/powerpoint/2010/main" val="1719273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Effect transition="in" filter="fade">
                                      <p:cBhvr>
                                        <p:cTn id="15" dur="500"/>
                                        <p:tgtEl>
                                          <p:spTgt spid="4">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609600" y="722586"/>
                <a:ext cx="13487400" cy="8782789"/>
              </a:xfrm>
              <a:prstGeom prst="rect">
                <a:avLst/>
              </a:prstGeom>
            </p:spPr>
            <p:txBody>
              <a:bodyPr wrap="square">
                <a:spAutoFit/>
              </a:bodyPr>
              <a:lstStyle/>
              <a:p>
                <a:pPr algn="ctr">
                  <a:lnSpc>
                    <a:spcPct val="150000"/>
                  </a:lnSpc>
                </a:pPr>
                <a:r>
                  <a:rPr lang="en-US" sz="4000" b="1" dirty="0">
                    <a:solidFill>
                      <a:srgbClr val="FF0000"/>
                    </a:solidFill>
                  </a:rPr>
                  <a:t>Giải:</a:t>
                </a:r>
              </a:p>
              <a:p>
                <a:pPr algn="just">
                  <a:lnSpc>
                    <a:spcPct val="150000"/>
                  </a:lnSpc>
                </a:pPr>
                <a:r>
                  <a:rPr lang="en-US" sz="4000" dirty="0"/>
                  <a:t>a) Thể tích của hình hộp chữ nhật là: V = 4.3.6 = 72 (cm</a:t>
                </a:r>
                <a:r>
                  <a:rPr lang="en-US" sz="4000" baseline="30000" dirty="0"/>
                  <a:t>3</a:t>
                </a:r>
                <a:r>
                  <a:rPr lang="en-US" sz="4000" dirty="0"/>
                  <a:t>)</a:t>
                </a:r>
              </a:p>
              <a:p>
                <a:pPr algn="just">
                  <a:lnSpc>
                    <a:spcPct val="150000"/>
                  </a:lnSpc>
                </a:pPr>
                <a:r>
                  <a:rPr lang="en-US" sz="4000" dirty="0"/>
                  <a:t>b) Vì hình hộp cắt đi một nửa thì được hình lăng trụ đứng nên dự đoán thể tích của hình lăng trụ đứng tam giác bằng một nửa thể tích hình hộp chữ nhật ở câu a.</a:t>
                </a:r>
              </a:p>
              <a:p>
                <a:pPr algn="just">
                  <a:lnSpc>
                    <a:spcPct val="150000"/>
                  </a:lnSpc>
                </a:pPr>
                <a:r>
                  <a:rPr lang="en-US" sz="4000" dirty="0"/>
                  <a:t>c) S</a:t>
                </a:r>
                <a:r>
                  <a:rPr lang="en-US" sz="4000" baseline="-25000" dirty="0"/>
                  <a:t>đáy</a:t>
                </a:r>
                <a:r>
                  <a:rPr lang="en-US" sz="4000" dirty="0"/>
                  <a:t> = 4.3:2 = 6 (cm</a:t>
                </a:r>
                <a:r>
                  <a:rPr lang="en-US" sz="4000" baseline="30000" dirty="0"/>
                  <a:t>2</a:t>
                </a:r>
                <a:r>
                  <a:rPr lang="en-US" sz="4000" dirty="0"/>
                  <a:t>)	</a:t>
                </a:r>
              </a:p>
              <a:p>
                <a:pPr algn="just">
                  <a:lnSpc>
                    <a:spcPct val="150000"/>
                  </a:lnSpc>
                </a:pPr>
                <a:r>
                  <a:rPr lang="en-US" sz="4000" dirty="0"/>
                  <a:t>S</a:t>
                </a:r>
                <a:r>
                  <a:rPr lang="en-US" sz="4000" baseline="-25000" dirty="0"/>
                  <a:t>đáy</a:t>
                </a:r>
                <a:r>
                  <a:rPr lang="en-US" sz="4000" dirty="0"/>
                  <a:t>. h = 6.6 = 36 (cm</a:t>
                </a:r>
                <a:r>
                  <a:rPr lang="en-US" sz="4000" baseline="30000" dirty="0"/>
                  <a:t>3</a:t>
                </a:r>
                <a:r>
                  <a:rPr lang="en-US" sz="4000" dirty="0"/>
                  <a:t>)</a:t>
                </a:r>
              </a:p>
              <a:p>
                <a:pPr algn="just">
                  <a:lnSpc>
                    <a:spcPct val="150000"/>
                  </a:lnSpc>
                </a:pPr>
                <a:r>
                  <a:rPr lang="en-US" sz="4000" dirty="0"/>
                  <a:t>d) S</a:t>
                </a:r>
                <a:r>
                  <a:rPr lang="en-US" sz="4000" baseline="-25000" dirty="0"/>
                  <a:t>đáy</a:t>
                </a:r>
                <a:r>
                  <a:rPr lang="en-US" sz="4000" dirty="0"/>
                  <a:t>. h = 36 = </a:t>
                </a:r>
                <a14:m>
                  <m:oMath xmlns:m="http://schemas.openxmlformats.org/officeDocument/2006/math">
                    <m:f>
                      <m:fPr>
                        <m:ctrlPr>
                          <a:rPr lang="en-US" sz="4000" i="1">
                            <a:latin typeface="Cambria Math" panose="02040503050406030204" pitchFamily="18" charset="0"/>
                          </a:rPr>
                        </m:ctrlPr>
                      </m:fPr>
                      <m:num>
                        <m:r>
                          <a:rPr lang="en-US" sz="4000" i="1">
                            <a:latin typeface="Cambria Math"/>
                          </a:rPr>
                          <m:t>1</m:t>
                        </m:r>
                      </m:num>
                      <m:den>
                        <m:r>
                          <a:rPr lang="en-US" sz="4000" i="1">
                            <a:latin typeface="Cambria Math"/>
                          </a:rPr>
                          <m:t>2</m:t>
                        </m:r>
                      </m:den>
                    </m:f>
                  </m:oMath>
                </a14:m>
                <a:r>
                  <a:rPr lang="en-US" sz="4000" dirty="0"/>
                  <a:t>. 72 = </a:t>
                </a:r>
                <a14:m>
                  <m:oMath xmlns:m="http://schemas.openxmlformats.org/officeDocument/2006/math">
                    <m:f>
                      <m:fPr>
                        <m:ctrlPr>
                          <a:rPr lang="en-US" sz="4000" i="1">
                            <a:latin typeface="Cambria Math" panose="02040503050406030204" pitchFamily="18" charset="0"/>
                          </a:rPr>
                        </m:ctrlPr>
                      </m:fPr>
                      <m:num>
                        <m:r>
                          <a:rPr lang="en-US" sz="4000" i="1">
                            <a:latin typeface="Cambria Math"/>
                          </a:rPr>
                          <m:t>1</m:t>
                        </m:r>
                      </m:num>
                      <m:den>
                        <m:r>
                          <a:rPr lang="en-US" sz="4000" i="1">
                            <a:latin typeface="Cambria Math"/>
                          </a:rPr>
                          <m:t>2</m:t>
                        </m:r>
                      </m:den>
                    </m:f>
                  </m:oMath>
                </a14:m>
                <a:r>
                  <a:rPr lang="en-US" sz="4000" dirty="0"/>
                  <a:t> .V</a:t>
                </a:r>
                <a:r>
                  <a:rPr lang="en-US" sz="4000" baseline="-25000" dirty="0"/>
                  <a:t>hình hộp</a:t>
                </a:r>
                <a:endParaRPr lang="en-US" sz="4000" dirty="0"/>
              </a:p>
              <a:p>
                <a:pPr algn="ctr">
                  <a:lnSpc>
                    <a:spcPct val="150000"/>
                  </a:lnSpc>
                </a:pPr>
                <a:r>
                  <a:rPr lang="en-US" sz="4000" i="1" dirty="0">
                    <a:solidFill>
                      <a:srgbClr val="FF0000"/>
                    </a:solidFill>
                  </a:rPr>
                  <a:t>Vậy S</a:t>
                </a:r>
                <a:r>
                  <a:rPr lang="en-US" sz="4000" i="1" baseline="-25000" dirty="0">
                    <a:solidFill>
                      <a:srgbClr val="FF0000"/>
                    </a:solidFill>
                  </a:rPr>
                  <a:t>đáy</a:t>
                </a:r>
                <a:r>
                  <a:rPr lang="en-US" sz="4000" i="1" dirty="0">
                    <a:solidFill>
                      <a:srgbClr val="FF0000"/>
                    </a:solidFill>
                  </a:rPr>
                  <a:t>. h và kết quả dự đoán ở câu b là như nhau.</a:t>
                </a:r>
              </a:p>
            </p:txBody>
          </p:sp>
        </mc:Choice>
        <mc:Fallback xmlns="">
          <p:sp>
            <p:nvSpPr>
              <p:cNvPr id="2" name="Rectangle 1"/>
              <p:cNvSpPr>
                <a:spLocks noRot="1" noChangeAspect="1" noMove="1" noResize="1" noEditPoints="1" noAdjustHandles="1" noChangeArrowheads="1" noChangeShapeType="1" noTextEdit="1"/>
              </p:cNvSpPr>
              <p:nvPr/>
            </p:nvSpPr>
            <p:spPr>
              <a:xfrm>
                <a:off x="609600" y="722586"/>
                <a:ext cx="13487400" cy="8782789"/>
              </a:xfrm>
              <a:prstGeom prst="rect">
                <a:avLst/>
              </a:prstGeom>
              <a:blipFill rotWithShape="1">
                <a:blip r:embed="rId2"/>
                <a:stretch>
                  <a:fillRect l="-1582" r="-1536" b="-764"/>
                </a:stretch>
              </a:blipFill>
            </p:spPr>
            <p:txBody>
              <a:bodyPr/>
              <a:lstStyle/>
              <a:p>
                <a:r>
                  <a:rPr lang="en-US">
                    <a:noFill/>
                  </a:rPr>
                  <a:t> </a:t>
                </a:r>
              </a:p>
            </p:txBody>
          </p:sp>
        </mc:Fallback>
      </mc:AlternateContent>
      <p:pic>
        <p:nvPicPr>
          <p:cNvPr id="20"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182600" y="2095500"/>
            <a:ext cx="5105399" cy="8117251"/>
          </a:xfrm>
          <a:prstGeom prst="rect">
            <a:avLst/>
          </a:prstGeom>
        </p:spPr>
      </p:pic>
    </p:spTree>
    <p:extLst>
      <p:ext uri="{BB962C8B-B14F-4D97-AF65-F5344CB8AC3E}">
        <p14:creationId xmlns:p14="http://schemas.microsoft.com/office/powerpoint/2010/main" val="3444385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additive="base">
                                        <p:cTn id="3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 calcmode="lin" valueType="num">
                                      <p:cBhvr additive="base">
                                        <p:cTn id="4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 calcmode="lin" valueType="num">
                                      <p:cBhvr additive="base">
                                        <p:cTn id="4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Xếp hàng khi sử dụng các dịch vụ công cộng | Du lịch, Hình ảnh, Đà nẵ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5" descr="VietJet Air Phục Vụ Ưu Tiên Cho Trẻ Em, Phụ Nữ Có Thai Và Người Cao Tuổi |  Blog Của Lê Văn Nhớ"/>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100+ Ý tưởng vẽ tranh bảo vệ môi trường đẹp nhất, sáng tạo - Điện Máy VVC |  Sản Phẩm Điện Tử | Điện Lạnh | Phụ Kiện Máy Móc Gia Đình"/>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6821445" y="213858"/>
            <a:ext cx="4075155" cy="1306255"/>
          </a:xfrm>
          <a:prstGeom prst="rect">
            <a:avLst/>
          </a:prstGeom>
        </p:spPr>
        <p:txBody>
          <a:bodyPr wrap="none" anchor="ctr">
            <a:spAutoFit/>
          </a:bodyPr>
          <a:lstStyle/>
          <a:p>
            <a:pPr algn="ctr">
              <a:lnSpc>
                <a:spcPct val="150000"/>
              </a:lnSpc>
            </a:pPr>
            <a:r>
              <a:rPr lang="en-US" sz="6000" b="1" dirty="0">
                <a:solidFill>
                  <a:srgbClr val="FF0000"/>
                </a:solidFill>
                <a:latin typeface="Arial" pitchFamily="34" charset="0"/>
                <a:cs typeface="Arial" pitchFamily="34" charset="0"/>
              </a:rPr>
              <a:t>KẾT LUẬN</a:t>
            </a:r>
          </a:p>
        </p:txBody>
      </p:sp>
      <p:pic>
        <p:nvPicPr>
          <p:cNvPr id="13314" name="Picture 2" descr="C:\Users\ADMINI~1\AppData\Local\Temp\Rar$DIa0.847\Kết luận (Thể tích của hình lăng trụ đứng tam giác, lăng trụ đứng tứ giác).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33700" y="1790700"/>
            <a:ext cx="12115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66800" y="7928908"/>
            <a:ext cx="15849600" cy="1938992"/>
          </a:xfrm>
          <a:prstGeom prst="rect">
            <a:avLst/>
          </a:prstGeom>
        </p:spPr>
        <p:txBody>
          <a:bodyPr wrap="square">
            <a:spAutoFit/>
          </a:bodyPr>
          <a:lstStyle/>
          <a:p>
            <a:pPr algn="ctr">
              <a:lnSpc>
                <a:spcPct val="150000"/>
              </a:lnSpc>
            </a:pPr>
            <a:r>
              <a:rPr lang="nl-NL" sz="4000" dirty="0"/>
              <a:t>Thể tích của hình lăng trụ đứng tam giác, hình lăng trụ đứng tứ giác:</a:t>
            </a:r>
            <a:endParaRPr lang="en-US" sz="4000" dirty="0"/>
          </a:p>
          <a:p>
            <a:pPr algn="ctr">
              <a:lnSpc>
                <a:spcPct val="150000"/>
              </a:lnSpc>
            </a:pPr>
            <a:r>
              <a:rPr lang="nl-NL" sz="4000" b="1" dirty="0"/>
              <a:t>V = S</a:t>
            </a:r>
            <a:r>
              <a:rPr lang="nl-NL" sz="4000" b="1" baseline="-25000" dirty="0"/>
              <a:t>đáy</a:t>
            </a:r>
            <a:r>
              <a:rPr lang="nl-NL" sz="4000" b="1" dirty="0"/>
              <a:t> . h</a:t>
            </a:r>
            <a:endParaRPr lang="en-US" sz="4000" dirty="0"/>
          </a:p>
        </p:txBody>
      </p:sp>
    </p:spTree>
    <p:extLst>
      <p:ext uri="{BB962C8B-B14F-4D97-AF65-F5344CB8AC3E}">
        <p14:creationId xmlns:p14="http://schemas.microsoft.com/office/powerpoint/2010/main" val="3885942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a:solidFill>
            <a:schemeClr val="bg1"/>
          </a:solidFill>
        </p:spPr>
      </p:pic>
      <p:sp>
        <p:nvSpPr>
          <p:cNvPr id="3" name="Rectangle 2"/>
          <p:cNvSpPr/>
          <p:nvPr/>
        </p:nvSpPr>
        <p:spPr>
          <a:xfrm>
            <a:off x="533400" y="689908"/>
            <a:ext cx="17259300" cy="1998176"/>
          </a:xfrm>
          <a:prstGeom prst="rect">
            <a:avLst/>
          </a:prstGeom>
        </p:spPr>
        <p:txBody>
          <a:bodyPr wrap="square">
            <a:spAutoFit/>
          </a:bodyPr>
          <a:lstStyle/>
          <a:p>
            <a:pPr algn="just">
              <a:lnSpc>
                <a:spcPct val="150000"/>
              </a:lnSpc>
            </a:pPr>
            <a:r>
              <a:rPr lang="nl-NL" sz="4400" b="1" dirty="0">
                <a:solidFill>
                  <a:srgbClr val="FF0000"/>
                </a:solidFill>
              </a:rPr>
              <a:t>Ví dụ 3: SGK - tr98. </a:t>
            </a:r>
            <a:r>
              <a:rPr lang="nl-NL" sz="4400"/>
              <a:t>Một </a:t>
            </a:r>
            <a:r>
              <a:rPr lang="vi-VN" sz="4400"/>
              <a:t>lă</a:t>
            </a:r>
            <a:r>
              <a:rPr lang="nl-NL" sz="4400"/>
              <a:t>ng </a:t>
            </a:r>
            <a:r>
              <a:rPr lang="nl-NL" sz="4400" dirty="0"/>
              <a:t>kính được làm bằng thuỷ tinh có dạng một hình lăng trụ đứng tam giác như Hình 10.28.</a:t>
            </a:r>
            <a:endParaRPr lang="en-US" sz="4400" dirty="0"/>
          </a:p>
        </p:txBody>
      </p:sp>
      <p:pic>
        <p:nvPicPr>
          <p:cNvPr id="14338" name="Picture 2" descr="C:\Users\ADMINI~1\AppData\Local\Temp\Rar$DIa0.656\Ví dụ 3 (Hình 10.28).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3170896"/>
            <a:ext cx="7390487" cy="60112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p:cNvSpPr/>
              <p:nvPr/>
            </p:nvSpPr>
            <p:spPr>
              <a:xfrm>
                <a:off x="8305800" y="3711630"/>
                <a:ext cx="9486900" cy="5089470"/>
              </a:xfrm>
              <a:prstGeom prst="rect">
                <a:avLst/>
              </a:prstGeom>
              <a:ln w="38100"/>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nl-NL" sz="4000" dirty="0"/>
                  <a:t>Diện tích tam giác đáy là </a:t>
                </a:r>
              </a:p>
              <a:p>
                <a:pPr algn="ctr">
                  <a:lnSpc>
                    <a:spcPct val="150000"/>
                  </a:lnSpc>
                </a:pPr>
                <a:r>
                  <a:rPr lang="nl-NL" sz="4000" dirty="0"/>
                  <a:t>S</a:t>
                </a:r>
                <a:r>
                  <a:rPr lang="nl-NL" sz="4000" baseline="-25000" dirty="0"/>
                  <a:t>đáy</a:t>
                </a:r>
                <a:r>
                  <a:rPr lang="nl-NL" sz="4000" dirty="0"/>
                  <a:t> = </a:t>
                </a:r>
                <a14:m>
                  <m:oMath xmlns:m="http://schemas.openxmlformats.org/officeDocument/2006/math">
                    <m:f>
                      <m:fPr>
                        <m:ctrlPr>
                          <a:rPr lang="en-US" sz="4000" i="1">
                            <a:latin typeface="Cambria Math" panose="02040503050406030204" pitchFamily="18" charset="0"/>
                          </a:rPr>
                        </m:ctrlPr>
                      </m:fPr>
                      <m:num>
                        <m:r>
                          <a:rPr lang="nl-NL" sz="4000" i="1">
                            <a:latin typeface="Cambria Math"/>
                          </a:rPr>
                          <m:t>1</m:t>
                        </m:r>
                      </m:num>
                      <m:den>
                        <m:r>
                          <a:rPr lang="nl-NL" sz="4000" i="1">
                            <a:latin typeface="Cambria Math"/>
                          </a:rPr>
                          <m:t>2</m:t>
                        </m:r>
                      </m:den>
                    </m:f>
                  </m:oMath>
                </a14:m>
                <a:r>
                  <a:rPr lang="nl-NL" sz="4000" dirty="0"/>
                  <a:t>.10.8,7 = 43,5 (cm</a:t>
                </a:r>
                <a:r>
                  <a:rPr lang="nl-NL" sz="4000" baseline="30000" dirty="0"/>
                  <a:t>2</a:t>
                </a:r>
                <a:r>
                  <a:rPr lang="nl-NL" sz="4000" dirty="0"/>
                  <a:t>)</a:t>
                </a:r>
                <a:endParaRPr lang="en-US" sz="4000" dirty="0"/>
              </a:p>
              <a:p>
                <a:pPr algn="ctr">
                  <a:lnSpc>
                    <a:spcPct val="150000"/>
                  </a:lnSpc>
                </a:pPr>
                <a:r>
                  <a:rPr lang="nl-NL" sz="4000" dirty="0"/>
                  <a:t>Thể tích thuỷ tinh dùng làm lăng kính là:</a:t>
                </a:r>
                <a:endParaRPr lang="en-US" sz="4000" dirty="0"/>
              </a:p>
              <a:p>
                <a:pPr algn="ctr">
                  <a:lnSpc>
                    <a:spcPct val="150000"/>
                  </a:lnSpc>
                </a:pPr>
                <a:r>
                  <a:rPr lang="nl-NL" sz="4000" dirty="0"/>
                  <a:t>V = S</a:t>
                </a:r>
                <a:r>
                  <a:rPr lang="nl-NL" sz="4000" baseline="-25000" dirty="0"/>
                  <a:t>đáy</a:t>
                </a:r>
                <a:r>
                  <a:rPr lang="nl-NL" sz="4000" dirty="0"/>
                  <a:t> . h =  43,5 . 20 = 870 (cm</a:t>
                </a:r>
                <a:r>
                  <a:rPr lang="nl-NL" sz="4000" baseline="30000" dirty="0"/>
                  <a:t>3</a:t>
                </a:r>
                <a:r>
                  <a:rPr lang="nl-NL" sz="4000" dirty="0"/>
                  <a:t>)</a:t>
                </a:r>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8305800" y="3711630"/>
                <a:ext cx="9486900" cy="5089470"/>
              </a:xfrm>
              <a:prstGeom prst="rect">
                <a:avLst/>
              </a:prstGeom>
              <a:blipFill rotWithShape="1">
                <a:blip r:embed="rId4"/>
                <a:stretch>
                  <a:fillRect l="-576" r="-448" b="-1546"/>
                </a:stretch>
              </a:blipFill>
              <a:ln w="38100"/>
            </p:spPr>
            <p:txBody>
              <a:bodyPr/>
              <a:lstStyle/>
              <a:p>
                <a:r>
                  <a:rPr lang="en-US">
                    <a:noFill/>
                  </a:rPr>
                  <a:t> </a:t>
                </a:r>
              </a:p>
            </p:txBody>
          </p:sp>
        </mc:Fallback>
      </mc:AlternateContent>
    </p:spTree>
    <p:extLst>
      <p:ext uri="{BB962C8B-B14F-4D97-AF65-F5344CB8AC3E}">
        <p14:creationId xmlns:p14="http://schemas.microsoft.com/office/powerpoint/2010/main" val="23882853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wipe(down)">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 calcmode="lin" valueType="num">
                                      <p:cBhvr additive="base">
                                        <p:cTn id="1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base">
                                        <p:cTn id="3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 calcmode="lin" valueType="num">
                                      <p:cBhvr additive="base">
                                        <p:cTn id="4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additive="base">
                                        <p:cTn id="4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86200" y="876300"/>
            <a:ext cx="13944600" cy="8402300"/>
          </a:xfrm>
          <a:prstGeom prst="rect">
            <a:avLst/>
          </a:prstGeom>
          <a:ln w="57150">
            <a:prstDash val="dashDot"/>
          </a:ln>
        </p:spPr>
        <p:style>
          <a:lnRef idx="2">
            <a:schemeClr val="accent4"/>
          </a:lnRef>
          <a:fillRef idx="1">
            <a:schemeClr val="lt1"/>
          </a:fillRef>
          <a:effectRef idx="0">
            <a:schemeClr val="accent4"/>
          </a:effectRef>
          <a:fontRef idx="minor">
            <a:schemeClr val="dk1"/>
          </a:fontRef>
        </p:style>
        <p:txBody>
          <a:bodyPr wrap="square">
            <a:spAutoFit/>
          </a:bodyPr>
          <a:lstStyle/>
          <a:p>
            <a:pPr algn="ctr">
              <a:lnSpc>
                <a:spcPct val="150000"/>
              </a:lnSpc>
            </a:pPr>
            <a:r>
              <a:rPr lang="en-US" sz="4000" b="1" dirty="0">
                <a:solidFill>
                  <a:srgbClr val="FF0000"/>
                </a:solidFill>
              </a:rPr>
              <a:t>Lưu ý: </a:t>
            </a:r>
          </a:p>
          <a:p>
            <a:pPr marL="571500" indent="-571500" algn="just">
              <a:lnSpc>
                <a:spcPct val="150000"/>
              </a:lnSpc>
              <a:buFont typeface="Arial" pitchFamily="34" charset="0"/>
              <a:buChar char="•"/>
            </a:pPr>
            <a:r>
              <a:rPr lang="en-US" sz="4000" dirty="0"/>
              <a:t>Trong </a:t>
            </a:r>
            <a:r>
              <a:rPr lang="en-US" sz="4000" b="1" dirty="0"/>
              <a:t>BTT </a:t>
            </a:r>
            <a:r>
              <a:rPr lang="en-US" sz="4000" dirty="0"/>
              <a:t>trên, đối với trường hợp đáy là một tam giác không vuông, ta có thể chọn đỉnh có góc lớn nhất rồi vẽ đường cao của tam giác ở đáy. </a:t>
            </a:r>
          </a:p>
          <a:p>
            <a:pPr marL="571500" indent="-571500" algn="just">
              <a:lnSpc>
                <a:spcPct val="150000"/>
              </a:lnSpc>
              <a:buFont typeface="Arial" pitchFamily="34" charset="0"/>
              <a:buChar char="•"/>
            </a:pPr>
            <a:r>
              <a:rPr lang="en-US" sz="4000" dirty="0"/>
              <a:t>Khi đó tam giác ở đáy được chia thành hai tam giác vuông và thể tích của hình lăng trụ đứng bằng tổng thể tích của hai hình lăng trụ thành phần có đáy là tam giác vuông.</a:t>
            </a:r>
          </a:p>
          <a:p>
            <a:pPr marL="571500" indent="-571500" algn="just">
              <a:lnSpc>
                <a:spcPct val="150000"/>
              </a:lnSpc>
              <a:buFont typeface="Arial" pitchFamily="34" charset="0"/>
              <a:buChar char="•"/>
            </a:pPr>
            <a:r>
              <a:rPr lang="en-US" sz="4000" dirty="0"/>
              <a:t>Công thức thể tích vẫn là V = S.h. Đối với đáy là một đa giác bất kì cũng có thể dùng cách thực hiện tương tự.</a:t>
            </a:r>
          </a:p>
        </p:txBody>
      </p:sp>
      <p:pic>
        <p:nvPicPr>
          <p:cNvPr id="6" name="Picture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8249" y="1485900"/>
            <a:ext cx="4108951" cy="8801100"/>
          </a:xfrm>
          <a:prstGeom prst="rect">
            <a:avLst/>
          </a:prstGeom>
        </p:spPr>
      </p:pic>
    </p:spTree>
    <p:extLst>
      <p:ext uri="{BB962C8B-B14F-4D97-AF65-F5344CB8AC3E}">
        <p14:creationId xmlns:p14="http://schemas.microsoft.com/office/powerpoint/2010/main" val="4276062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ppt_w</p:attrName>
                                        </p:attrNameLst>
                                      </p:cBhvr>
                                      <p:tavLst>
                                        <p:tav tm="0">
                                          <p:val>
                                            <p:fltVal val="0"/>
                                          </p:val>
                                        </p:tav>
                                        <p:tav tm="100000">
                                          <p:val>
                                            <p:strVal val="#ppt_w"/>
                                          </p:val>
                                        </p:tav>
                                      </p:tavLst>
                                    </p:anim>
                                    <p:anim calcmode="lin" valueType="num">
                                      <p:cBhvr>
                                        <p:cTn id="13" dur="500" fill="hold"/>
                                        <p:tgtEl>
                                          <p:spTgt spid="3">
                                            <p:bg/>
                                          </p:spTgt>
                                        </p:tgtEl>
                                        <p:attrNameLst>
                                          <p:attrName>ppt_h</p:attrName>
                                        </p:attrNameLst>
                                      </p:cBhvr>
                                      <p:tavLst>
                                        <p:tav tm="0">
                                          <p:val>
                                            <p:fltVal val="0"/>
                                          </p:val>
                                        </p:tav>
                                        <p:tav tm="100000">
                                          <p:val>
                                            <p:strVal val="#ppt_h"/>
                                          </p:val>
                                        </p:tav>
                                      </p:tavLst>
                                    </p:anim>
                                    <p:animEffect transition="in" filter="fade">
                                      <p:cBhvr>
                                        <p:cTn id="14" dur="5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18679"/>
            <a:ext cx="16611600" cy="3000821"/>
          </a:xfrm>
          <a:prstGeom prst="rect">
            <a:avLst/>
          </a:prstGeom>
        </p:spPr>
        <p:txBody>
          <a:bodyPr wrap="square">
            <a:spAutoFit/>
          </a:bodyPr>
          <a:lstStyle/>
          <a:p>
            <a:pPr algn="just">
              <a:lnSpc>
                <a:spcPct val="150000"/>
              </a:lnSpc>
            </a:pPr>
            <a:r>
              <a:rPr lang="nl-NL" sz="4200" b="1" dirty="0">
                <a:solidFill>
                  <a:srgbClr val="FF0000"/>
                </a:solidFill>
              </a:rPr>
              <a:t>Luyện tập 2. </a:t>
            </a:r>
            <a:r>
              <a:rPr lang="en-US" sz="4200" dirty="0"/>
              <a:t>Một chiếc khay đựng linh kiện bằng nhựa, có dạng hình lăng trụ đứng, đáy là hình thang vuông với độ dài hai cạnh đáy là 30 cm, 40 cm và các kích thước như hình 10.29. Tính thể tích của khay.</a:t>
            </a:r>
          </a:p>
        </p:txBody>
      </p:sp>
      <mc:AlternateContent xmlns:mc="http://schemas.openxmlformats.org/markup-compatibility/2006">
        <mc:Choice xmlns:a14="http://schemas.microsoft.com/office/drawing/2010/main" Requires="a14">
          <p:sp>
            <p:nvSpPr>
              <p:cNvPr id="8" name="Rectangle 7"/>
              <p:cNvSpPr/>
              <p:nvPr/>
            </p:nvSpPr>
            <p:spPr>
              <a:xfrm>
                <a:off x="1066800" y="4166906"/>
                <a:ext cx="15468600" cy="4977325"/>
              </a:xfrm>
              <a:prstGeom prst="rect">
                <a:avLst/>
              </a:prstGeom>
              <a:solidFill>
                <a:schemeClr val="accent5">
                  <a:lumMod val="40000"/>
                  <a:lumOff val="60000"/>
                </a:schemeClr>
              </a:solidFill>
            </p:spPr>
            <p:txBody>
              <a:bodyPr wrap="square">
                <a:spAutoFit/>
              </a:bodyP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en-US" sz="4000" dirty="0"/>
                  <a:t>Diện tích một đáy của hình lăng trụ là:</a:t>
                </a:r>
              </a:p>
              <a:p>
                <a:pPr algn="ctr">
                  <a:lnSpc>
                    <a:spcPct val="150000"/>
                  </a:lnSpc>
                </a:pPr>
                <a14:m>
                  <m:oMath xmlns:m="http://schemas.openxmlformats.org/officeDocument/2006/math">
                    <m:f>
                      <m:fPr>
                        <m:ctrlPr>
                          <a:rPr lang="en-US" sz="4000" i="1">
                            <a:latin typeface="Cambria Math" panose="02040503050406030204" pitchFamily="18" charset="0"/>
                          </a:rPr>
                        </m:ctrlPr>
                      </m:fPr>
                      <m:num>
                        <m:r>
                          <a:rPr lang="en-US" sz="4000" i="1">
                            <a:latin typeface="Cambria Math"/>
                          </a:rPr>
                          <m:t>30</m:t>
                        </m:r>
                        <m:r>
                          <a:rPr lang="en-US" sz="4000" i="1">
                            <a:latin typeface="Cambria Math"/>
                          </a:rPr>
                          <m:t>+</m:t>
                        </m:r>
                        <m:r>
                          <a:rPr lang="en-US" sz="4000" i="1">
                            <a:latin typeface="Cambria Math"/>
                          </a:rPr>
                          <m:t>40</m:t>
                        </m:r>
                      </m:num>
                      <m:den>
                        <m:r>
                          <a:rPr lang="en-US" sz="4000" i="1">
                            <a:latin typeface="Cambria Math"/>
                          </a:rPr>
                          <m:t>2</m:t>
                        </m:r>
                      </m:den>
                    </m:f>
                    <m:r>
                      <a:rPr lang="en-US" sz="4000" i="1">
                        <a:latin typeface="Cambria Math"/>
                      </a:rPr>
                      <m:t>.</m:t>
                    </m:r>
                    <m:r>
                      <a:rPr lang="en-US" sz="4000" i="1">
                        <a:latin typeface="Cambria Math"/>
                      </a:rPr>
                      <m:t>15</m:t>
                    </m:r>
                  </m:oMath>
                </a14:m>
                <a:r>
                  <a:rPr lang="en-US" sz="4000" dirty="0"/>
                  <a:t> =  525 (cm</a:t>
                </a:r>
                <a:r>
                  <a:rPr lang="en-US" sz="4000" baseline="30000" dirty="0"/>
                  <a:t>2</a:t>
                </a:r>
                <a:r>
                  <a:rPr lang="en-US" sz="4000" dirty="0"/>
                  <a:t> )</a:t>
                </a:r>
              </a:p>
              <a:p>
                <a:pPr algn="ctr">
                  <a:lnSpc>
                    <a:spcPct val="150000"/>
                  </a:lnSpc>
                </a:pPr>
                <a:r>
                  <a:rPr lang="en-US" sz="4000" dirty="0"/>
                  <a:t>Thể tích của khay là :</a:t>
                </a:r>
              </a:p>
              <a:p>
                <a:pPr algn="ctr">
                  <a:lnSpc>
                    <a:spcPct val="150000"/>
                  </a:lnSpc>
                </a:pPr>
                <a:r>
                  <a:rPr lang="en-US" sz="4000" dirty="0"/>
                  <a:t>525.20 = 10 500 ( cm</a:t>
                </a:r>
                <a:r>
                  <a:rPr lang="en-US" sz="4000" baseline="30000" dirty="0"/>
                  <a:t>3</a:t>
                </a:r>
                <a:r>
                  <a:rPr lang="en-US" sz="4000" dirty="0"/>
                  <a:t>)</a:t>
                </a:r>
              </a:p>
            </p:txBody>
          </p:sp>
        </mc:Choice>
        <mc:Fallback>
          <p:sp>
            <p:nvSpPr>
              <p:cNvPr id="8" name="Rectangle 7"/>
              <p:cNvSpPr>
                <a:spLocks noRot="1" noChangeAspect="1" noMove="1" noResize="1" noEditPoints="1" noAdjustHandles="1" noChangeArrowheads="1" noChangeShapeType="1" noTextEdit="1"/>
              </p:cNvSpPr>
              <p:nvPr/>
            </p:nvSpPr>
            <p:spPr>
              <a:xfrm>
                <a:off x="1066800" y="4166906"/>
                <a:ext cx="15468600" cy="4977325"/>
              </a:xfrm>
              <a:prstGeom prst="rect">
                <a:avLst/>
              </a:prstGeom>
              <a:blipFill>
                <a:blip r:embed="rId2"/>
                <a:stretch>
                  <a:fillRect b="-4412"/>
                </a:stretch>
              </a:blipFill>
            </p:spPr>
            <p:txBody>
              <a:bodyPr/>
              <a:lstStyle/>
              <a:p>
                <a:r>
                  <a:rPr lang="en-US">
                    <a:noFill/>
                  </a:rPr>
                  <a:t> </a:t>
                </a:r>
              </a:p>
            </p:txBody>
          </p:sp>
        </mc:Fallback>
      </mc:AlternateContent>
    </p:spTree>
    <p:extLst>
      <p:ext uri="{BB962C8B-B14F-4D97-AF65-F5344CB8AC3E}">
        <p14:creationId xmlns:p14="http://schemas.microsoft.com/office/powerpoint/2010/main" val="2340823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randombar(horizontal)">
                                      <p:cBhvr>
                                        <p:cTn id="12" dur="500"/>
                                        <p:tgtEl>
                                          <p:spTgt spid="8">
                                            <p:bg/>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2" dur="500"/>
                                        <p:tgtEl>
                                          <p:spTgt spid="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randombar(horizontal)">
                                      <p:cBhvr>
                                        <p:cTn id="3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1" y="3415285"/>
            <a:ext cx="5715000" cy="6056547"/>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itchFamily="34" charset="0"/>
                <a:cs typeface="Arial" pitchFamily="34" charset="0"/>
              </a:rPr>
              <a:t>Hoạt động nhóm</a:t>
            </a:r>
          </a:p>
        </p:txBody>
      </p:sp>
      <p:sp>
        <p:nvSpPr>
          <p:cNvPr id="5" name="Rounded Rectangular Callout 4"/>
          <p:cNvSpPr/>
          <p:nvPr/>
        </p:nvSpPr>
        <p:spPr>
          <a:xfrm>
            <a:off x="5715000" y="342900"/>
            <a:ext cx="12039600" cy="5791200"/>
          </a:xfrm>
          <a:prstGeom prst="wedgeRoundRectCallout">
            <a:avLst>
              <a:gd name="adj1" fmla="val -58038"/>
              <a:gd name="adj2" fmla="val 34337"/>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b="1" dirty="0">
                <a:solidFill>
                  <a:srgbClr val="0070C0"/>
                </a:solidFill>
              </a:rPr>
              <a:t>Thử thách nhỏ: </a:t>
            </a:r>
            <a:r>
              <a:rPr lang="nl-NL" sz="4000" dirty="0">
                <a:solidFill>
                  <a:schemeClr val="tx1"/>
                </a:solidFill>
              </a:rPr>
              <a:t>Một bể bơi có dạng hình chữ nhật và kích thước như Hình 10.30. Hình dạng của bể bơi được ghép bởi một hình hộp chữ nhật và một hình lăng trụ đứng tam giác. Khi bể bơi đầy ắp nước thì nó chứa bao nhiêu mét khối nước (bỏ qua độ dày của thành bể).</a:t>
            </a:r>
            <a:endParaRPr lang="en-US" sz="4000" dirty="0">
              <a:solidFill>
                <a:schemeClr val="tx1"/>
              </a:solidFill>
            </a:endParaRPr>
          </a:p>
        </p:txBody>
      </p:sp>
      <p:pic>
        <p:nvPicPr>
          <p:cNvPr id="17410" name="Picture 2" descr="C:\Users\ADMINI~1\AppData\Local\Temp\Rar$DIa0.696\Thử thách nhỏ.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6362700"/>
            <a:ext cx="11582400"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597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410"/>
                                        </p:tgtEl>
                                        <p:attrNameLst>
                                          <p:attrName>style.visibility</p:attrName>
                                        </p:attrNameLst>
                                      </p:cBhvr>
                                      <p:to>
                                        <p:strVal val="visible"/>
                                      </p:to>
                                    </p:set>
                                    <p:animEffect transition="in" filter="barn(inVertical)">
                                      <p:cBhvr>
                                        <p:cTn id="20"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5"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151103" y="0"/>
            <a:ext cx="538253" cy="548538"/>
          </a:xfrm>
          <a:prstGeom prst="rect">
            <a:avLst/>
          </a:prstGeom>
        </p:spPr>
      </p:pic>
      <p:pic>
        <p:nvPicPr>
          <p:cNvPr id="6"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689356" y="11042"/>
            <a:ext cx="538253" cy="548538"/>
          </a:xfrm>
          <a:prstGeom prst="rect">
            <a:avLst/>
          </a:prstGeom>
        </p:spPr>
      </p:pic>
      <p:pic>
        <p:nvPicPr>
          <p:cNvPr id="19" name="Picture 1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29808" y="7403520"/>
            <a:ext cx="2581564" cy="2809865"/>
          </a:xfrm>
          <a:prstGeom prst="rect">
            <a:avLst/>
          </a:prstGeom>
        </p:spPr>
      </p:pic>
      <p:pic>
        <p:nvPicPr>
          <p:cNvPr id="26" name="Picture 26"/>
          <p:cNvPicPr>
            <a:picLocks noChangeAspect="1"/>
          </p:cNvPicPr>
          <p:nvPr/>
        </p:nvPicPr>
        <p:blipFill>
          <a:blip r:embed="rId5"/>
          <a:srcRect/>
          <a:stretch>
            <a:fillRect/>
          </a:stretch>
        </p:blipFill>
        <p:spPr>
          <a:xfrm>
            <a:off x="1053886" y="559581"/>
            <a:ext cx="16097218" cy="6565120"/>
          </a:xfrm>
          <a:prstGeom prst="rect">
            <a:avLst/>
          </a:prstGeom>
          <a:solidFill>
            <a:schemeClr val="accent2">
              <a:lumMod val="75000"/>
            </a:schemeClr>
          </a:solidFill>
          <a:ln>
            <a:solidFill>
              <a:schemeClr val="accent2">
                <a:lumMod val="40000"/>
                <a:lumOff val="60000"/>
              </a:schemeClr>
            </a:solidFill>
          </a:ln>
        </p:spPr>
      </p:pic>
      <p:pic>
        <p:nvPicPr>
          <p:cNvPr id="30" name="Picture 3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679234" y="266700"/>
            <a:ext cx="846522" cy="862699"/>
          </a:xfrm>
          <a:prstGeom prst="rect">
            <a:avLst/>
          </a:prstGeom>
        </p:spPr>
      </p:pic>
      <p:pic>
        <p:nvPicPr>
          <p:cNvPr id="33" name="Picture 3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25193" y="6039984"/>
            <a:ext cx="1864865" cy="4466742"/>
          </a:xfrm>
          <a:prstGeom prst="rect">
            <a:avLst/>
          </a:prstGeom>
        </p:spPr>
      </p:pic>
      <p:pic>
        <p:nvPicPr>
          <p:cNvPr id="34" name="Picture 34"/>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372615">
            <a:off x="160888" y="7482789"/>
            <a:ext cx="695620" cy="2928926"/>
          </a:xfrm>
          <a:prstGeom prst="rect">
            <a:avLst/>
          </a:prstGeom>
        </p:spPr>
      </p:pic>
      <p:pic>
        <p:nvPicPr>
          <p:cNvPr id="35" name="Picture 35"/>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88255" y="8413160"/>
            <a:ext cx="1157302" cy="530015"/>
          </a:xfrm>
          <a:prstGeom prst="rect">
            <a:avLst/>
          </a:prstGeom>
        </p:spPr>
      </p:pic>
      <p:sp>
        <p:nvSpPr>
          <p:cNvPr id="42" name="TextBox 41"/>
          <p:cNvSpPr txBox="1"/>
          <p:nvPr/>
        </p:nvSpPr>
        <p:spPr>
          <a:xfrm>
            <a:off x="1371600" y="1181100"/>
            <a:ext cx="15286695" cy="5632311"/>
          </a:xfrm>
          <a:prstGeom prst="rect">
            <a:avLst/>
          </a:prstGeom>
          <a:noFill/>
        </p:spPr>
        <p:txBody>
          <a:bodyPr wrap="square" rtlCol="0">
            <a:spAutoFit/>
          </a:bodyPr>
          <a:lstStyle/>
          <a:p>
            <a:pPr algn="ctr">
              <a:lnSpc>
                <a:spcPct val="150000"/>
              </a:lnSpc>
            </a:pPr>
            <a:r>
              <a:rPr lang="en-US" sz="8000" b="1" dirty="0">
                <a:latin typeface="Arial" pitchFamily="34" charset="0"/>
                <a:cs typeface="Arial" pitchFamily="34" charset="0"/>
              </a:rPr>
              <a:t>BÀI 37: HÌNH LĂNG TRỤ ĐỨNG TAM GIÁC VÀ HÌNH LĂNG TRỤ ĐỨNG TỨ GIÁC</a:t>
            </a:r>
          </a:p>
        </p:txBody>
      </p:sp>
      <p:pic>
        <p:nvPicPr>
          <p:cNvPr id="60" name="Picture 59"/>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59984" y="7727742"/>
            <a:ext cx="7012610" cy="2673558"/>
          </a:xfrm>
          <a:prstGeom prst="rect">
            <a:avLst/>
          </a:prstGeom>
        </p:spPr>
      </p:pic>
      <p:pic>
        <p:nvPicPr>
          <p:cNvPr id="61" name="Picture 60"/>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14804293" y="6198593"/>
            <a:ext cx="3483707" cy="412650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arn(inVertical)">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13" name="Group 12"/>
          <p:cNvGrpSpPr/>
          <p:nvPr/>
        </p:nvGrpSpPr>
        <p:grpSpPr>
          <a:xfrm>
            <a:off x="1279548" y="997144"/>
            <a:ext cx="10959013" cy="7727756"/>
            <a:chOff x="718929" y="1628568"/>
            <a:chExt cx="11737282" cy="5364160"/>
          </a:xfrm>
        </p:grpSpPr>
        <p:sp>
          <p:nvSpPr>
            <p:cNvPr id="16" name="Round Diagonal Corner Rectangle 1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18930" y="1628568"/>
              <a:ext cx="2559227" cy="1152732"/>
              <a:chOff x="718930" y="1628568"/>
              <a:chExt cx="2559227" cy="1152732"/>
            </a:xfrm>
          </p:grpSpPr>
          <p:sp>
            <p:nvSpPr>
              <p:cNvPr id="19" name="Right Triangle 18"/>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18930" y="1628568"/>
                <a:ext cx="2559227"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itchFamily="34" charset="0"/>
                    <a:cs typeface="Arial" pitchFamily="34" charset="0"/>
                  </a:rPr>
                  <a:t>Giải:</a:t>
                </a:r>
              </a:p>
            </p:txBody>
          </p:sp>
        </p:grpSp>
      </p:grpSp>
      <p:pic>
        <p:nvPicPr>
          <p:cNvPr id="15" name="Picture 17"/>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2238561" y="886087"/>
            <a:ext cx="4754039" cy="936281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691754" y="2247900"/>
                <a:ext cx="10134600" cy="6090835"/>
              </a:xfrm>
              <a:prstGeom prst="rect">
                <a:avLst/>
              </a:prstGeom>
            </p:spPr>
            <p:txBody>
              <a:bodyPr wrap="square">
                <a:spAutoFit/>
              </a:bodyPr>
              <a:lstStyle/>
              <a:p>
                <a:pPr algn="ctr">
                  <a:lnSpc>
                    <a:spcPct val="150000"/>
                  </a:lnSpc>
                </a:pPr>
                <a:r>
                  <a:rPr lang="nl-NL" sz="4000" dirty="0"/>
                  <a:t>Thể tích của hình lăng trụ đứng tam giác là:</a:t>
                </a:r>
                <a:endParaRPr lang="en-US" sz="4000" dirty="0"/>
              </a:p>
              <a:p>
                <a:pPr algn="ctr">
                  <a:lnSpc>
                    <a:spcPct val="150000"/>
                  </a:lnSpc>
                </a:pPr>
                <a:r>
                  <a:rPr lang="nl-NL" sz="4000" dirty="0"/>
                  <a:t>V</a:t>
                </a:r>
                <a:r>
                  <a:rPr lang="nl-NL" sz="4000" baseline="-25000" dirty="0"/>
                  <a:t>1 </a:t>
                </a:r>
                <a:r>
                  <a:rPr lang="nl-NL" sz="4000" dirty="0"/>
                  <a:t>= </a:t>
                </a:r>
                <a14:m>
                  <m:oMath xmlns:m="http://schemas.openxmlformats.org/officeDocument/2006/math">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nl-NL" sz="4000" i="1">
                                <a:latin typeface="Cambria Math"/>
                              </a:rPr>
                              <m:t>1</m:t>
                            </m:r>
                          </m:num>
                          <m:den>
                            <m:r>
                              <a:rPr lang="nl-NL" sz="4000" i="1">
                                <a:latin typeface="Cambria Math"/>
                              </a:rPr>
                              <m:t>2</m:t>
                            </m:r>
                          </m:den>
                        </m:f>
                        <m:r>
                          <a:rPr lang="nl-NL" sz="4000" i="1">
                            <a:latin typeface="Cambria Math"/>
                          </a:rPr>
                          <m:t>.</m:t>
                        </m:r>
                        <m:r>
                          <a:rPr lang="nl-NL" sz="4000" i="1">
                            <a:latin typeface="Cambria Math"/>
                          </a:rPr>
                          <m:t>2</m:t>
                        </m:r>
                        <m:r>
                          <a:rPr lang="nl-NL" sz="4000" i="1">
                            <a:latin typeface="Cambria Math"/>
                          </a:rPr>
                          <m:t>.</m:t>
                        </m:r>
                        <m:r>
                          <a:rPr lang="nl-NL" sz="4000" i="1">
                            <a:latin typeface="Cambria Math"/>
                          </a:rPr>
                          <m:t>7</m:t>
                        </m:r>
                      </m:e>
                    </m:d>
                    <m:r>
                      <a:rPr lang="nl-NL" sz="4000" i="1">
                        <a:latin typeface="Cambria Math"/>
                      </a:rPr>
                      <m:t>.</m:t>
                    </m:r>
                    <m:r>
                      <a:rPr lang="nl-NL" sz="4000" i="1">
                        <a:latin typeface="Cambria Math"/>
                      </a:rPr>
                      <m:t>10</m:t>
                    </m:r>
                  </m:oMath>
                </a14:m>
                <a:r>
                  <a:rPr lang="nl-NL" sz="4000" dirty="0"/>
                  <a:t>= 70 (m</a:t>
                </a:r>
                <a:r>
                  <a:rPr lang="nl-NL" sz="4000" baseline="30000" dirty="0"/>
                  <a:t>3</a:t>
                </a:r>
                <a:r>
                  <a:rPr lang="nl-NL" sz="4000" dirty="0"/>
                  <a:t>)</a:t>
                </a:r>
                <a:endParaRPr lang="en-US" sz="4000" dirty="0"/>
              </a:p>
              <a:p>
                <a:pPr algn="ctr">
                  <a:lnSpc>
                    <a:spcPct val="150000"/>
                  </a:lnSpc>
                </a:pPr>
                <a:r>
                  <a:rPr lang="nl-NL" sz="4000" dirty="0"/>
                  <a:t>Thể tích hình hộp chữ nhật là:</a:t>
                </a:r>
                <a:endParaRPr lang="en-US" sz="4000" dirty="0"/>
              </a:p>
              <a:p>
                <a:pPr algn="ctr">
                  <a:lnSpc>
                    <a:spcPct val="150000"/>
                  </a:lnSpc>
                </a:pPr>
                <a:r>
                  <a:rPr lang="nl-NL" sz="4000" dirty="0"/>
                  <a:t>V</a:t>
                </a:r>
                <a:r>
                  <a:rPr lang="nl-NL" sz="4000" baseline="-25000" dirty="0"/>
                  <a:t>2</a:t>
                </a:r>
                <a:r>
                  <a:rPr lang="nl-NL" sz="4000" dirty="0"/>
                  <a:t> = 10 . 25 . 2 = 500 (m</a:t>
                </a:r>
                <a:r>
                  <a:rPr lang="nl-NL" sz="4000" baseline="30000" dirty="0"/>
                  <a:t>3</a:t>
                </a:r>
                <a:r>
                  <a:rPr lang="nl-NL" sz="4000" dirty="0"/>
                  <a:t>)</a:t>
                </a:r>
                <a:endParaRPr lang="en-US" sz="4000" dirty="0"/>
              </a:p>
              <a:p>
                <a:pPr algn="ctr">
                  <a:lnSpc>
                    <a:spcPct val="150000"/>
                  </a:lnSpc>
                </a:pPr>
                <a:r>
                  <a:rPr lang="nl-NL" sz="4000" dirty="0"/>
                  <a:t>Thể tích của bể bơi là:</a:t>
                </a:r>
                <a:endParaRPr lang="en-US" sz="4000" dirty="0"/>
              </a:p>
              <a:p>
                <a:pPr algn="ctr">
                  <a:lnSpc>
                    <a:spcPct val="150000"/>
                  </a:lnSpc>
                </a:pPr>
                <a:r>
                  <a:rPr lang="nl-NL" sz="4000" dirty="0"/>
                  <a:t>V = V</a:t>
                </a:r>
                <a:r>
                  <a:rPr lang="nl-NL" sz="4000" baseline="-25000" dirty="0"/>
                  <a:t>1</a:t>
                </a:r>
                <a:r>
                  <a:rPr lang="nl-NL" sz="4000" dirty="0"/>
                  <a:t> + V</a:t>
                </a:r>
                <a:r>
                  <a:rPr lang="nl-NL" sz="4000" baseline="-25000" dirty="0"/>
                  <a:t>2</a:t>
                </a:r>
                <a:r>
                  <a:rPr lang="nl-NL" sz="4000" dirty="0"/>
                  <a:t> = 70 + 500 = 570 (m</a:t>
                </a:r>
                <a:r>
                  <a:rPr lang="nl-NL" sz="4000" baseline="30000" dirty="0"/>
                  <a:t>3</a:t>
                </a:r>
                <a:r>
                  <a:rPr lang="nl-NL" sz="4000" dirty="0"/>
                  <a:t>)</a:t>
                </a:r>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1691754" y="2247900"/>
                <a:ext cx="10134600" cy="6090835"/>
              </a:xfrm>
              <a:prstGeom prst="rect">
                <a:avLst/>
              </a:prstGeom>
              <a:blipFill rotWithShape="1">
                <a:blip r:embed="rId34"/>
                <a:stretch>
                  <a:fillRect l="-1564" r="-1504" b="-1502"/>
                </a:stretch>
              </a:blipFill>
            </p:spPr>
            <p:txBody>
              <a:bodyPr/>
              <a:lstStyle/>
              <a:p>
                <a:r>
                  <a:rPr lang="en-US">
                    <a:noFill/>
                  </a:rPr>
                  <a:t> </a:t>
                </a:r>
              </a:p>
            </p:txBody>
          </p:sp>
        </mc:Fallback>
      </mc:AlternateContent>
    </p:spTree>
    <p:extLst>
      <p:ext uri="{BB962C8B-B14F-4D97-AF65-F5344CB8AC3E}">
        <p14:creationId xmlns:p14="http://schemas.microsoft.com/office/powerpoint/2010/main" val="4283217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586607" y="213858"/>
            <a:ext cx="4544834" cy="1306255"/>
          </a:xfrm>
          <a:prstGeom prst="rect">
            <a:avLst/>
          </a:prstGeom>
        </p:spPr>
        <p:txBody>
          <a:bodyPr wrap="none" anchor="ctr">
            <a:spAutoFit/>
          </a:bodyPr>
          <a:lstStyle/>
          <a:p>
            <a:pPr algn="ctr">
              <a:lnSpc>
                <a:spcPct val="150000"/>
              </a:lnSpc>
            </a:pPr>
            <a:r>
              <a:rPr lang="en-US" sz="6000" b="1" dirty="0">
                <a:solidFill>
                  <a:srgbClr val="0070C0"/>
                </a:solidFill>
                <a:latin typeface="Arial" pitchFamily="34" charset="0"/>
                <a:cs typeface="Arial" pitchFamily="34" charset="0"/>
              </a:rPr>
              <a:t>LUYỆN TẬP</a:t>
            </a:r>
          </a:p>
        </p:txBody>
      </p:sp>
      <p:sp>
        <p:nvSpPr>
          <p:cNvPr id="3" name="Rectangle 2"/>
          <p:cNvSpPr/>
          <p:nvPr/>
        </p:nvSpPr>
        <p:spPr>
          <a:xfrm>
            <a:off x="1066800" y="1562100"/>
            <a:ext cx="16154400" cy="1938992"/>
          </a:xfrm>
          <a:prstGeom prst="rect">
            <a:avLst/>
          </a:prstGeom>
        </p:spPr>
        <p:txBody>
          <a:bodyPr wrap="square">
            <a:spAutoFit/>
          </a:bodyPr>
          <a:lstStyle/>
          <a:p>
            <a:pPr algn="just">
              <a:lnSpc>
                <a:spcPct val="150000"/>
              </a:lnSpc>
            </a:pPr>
            <a:r>
              <a:rPr lang="fr-FR" sz="4000" b="1" dirty="0">
                <a:solidFill>
                  <a:srgbClr val="FF0000"/>
                </a:solidFill>
              </a:rPr>
              <a:t>Bài 10.11 (Tr98): </a:t>
            </a:r>
            <a:r>
              <a:rPr lang="en-US" sz="4000" dirty="0"/>
              <a:t>Quan sát và gọi tên các mặt đáy, mặt bên, cạnh đáy, cạnh bên của hình lăng trụ đứng tam giác ở hình 10.31.</a:t>
            </a:r>
          </a:p>
        </p:txBody>
      </p:sp>
      <p:pic>
        <p:nvPicPr>
          <p:cNvPr id="18434" name="Picture 2" descr="C:\Users\ADMINI~1\AppData\Local\Temp\Rar$DIa0.192\Bài 10.11 (Hình 10.3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0" y="3378302"/>
            <a:ext cx="5870863" cy="69467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76400" y="4229100"/>
            <a:ext cx="8915400" cy="470898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50000"/>
              </a:lnSpc>
            </a:pPr>
            <a:r>
              <a:rPr lang="en-US" sz="4000" b="1" dirty="0">
                <a:solidFill>
                  <a:srgbClr val="FF0000"/>
                </a:solidFill>
              </a:rPr>
              <a:t>Giải:</a:t>
            </a:r>
          </a:p>
          <a:p>
            <a:pPr marL="571500" indent="-571500">
              <a:lnSpc>
                <a:spcPct val="150000"/>
              </a:lnSpc>
              <a:buFont typeface="Arial" pitchFamily="34" charset="0"/>
              <a:buChar char="•"/>
            </a:pPr>
            <a:r>
              <a:rPr lang="en-US" sz="4000" dirty="0"/>
              <a:t>2 mặt đáy: ABC, MNP</a:t>
            </a:r>
          </a:p>
          <a:p>
            <a:pPr marL="571500" indent="-571500">
              <a:lnSpc>
                <a:spcPct val="150000"/>
              </a:lnSpc>
              <a:buFont typeface="Arial" pitchFamily="34" charset="0"/>
              <a:buChar char="•"/>
            </a:pPr>
            <a:r>
              <a:rPr lang="en-US" sz="4000" dirty="0"/>
              <a:t>3 mặt bên: ACPM, BAMN, BCPN</a:t>
            </a:r>
          </a:p>
          <a:p>
            <a:pPr marL="571500" indent="-571500">
              <a:lnSpc>
                <a:spcPct val="150000"/>
              </a:lnSpc>
              <a:buFont typeface="Arial" pitchFamily="34" charset="0"/>
              <a:buChar char="•"/>
            </a:pPr>
            <a:r>
              <a:rPr lang="en-US" sz="4000" dirty="0"/>
              <a:t>Cạnh đáy: NM, MP, NP, AB, BC, CA</a:t>
            </a:r>
          </a:p>
          <a:p>
            <a:pPr marL="571500" indent="-571500">
              <a:lnSpc>
                <a:spcPct val="150000"/>
              </a:lnSpc>
              <a:buFont typeface="Arial" pitchFamily="34" charset="0"/>
              <a:buChar char="•"/>
            </a:pPr>
            <a:r>
              <a:rPr lang="en-US" sz="4000" dirty="0"/>
              <a:t>Cạnh bên: AM, BN, CP</a:t>
            </a:r>
          </a:p>
        </p:txBody>
      </p:sp>
    </p:spTree>
    <p:extLst>
      <p:ext uri="{BB962C8B-B14F-4D97-AF65-F5344CB8AC3E}">
        <p14:creationId xmlns:p14="http://schemas.microsoft.com/office/powerpoint/2010/main" val="28359621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barn(inVertical)">
                                      <p:cBhvr>
                                        <p:cTn id="12" dur="500"/>
                                        <p:tgtEl>
                                          <p:spTgt spid="1843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19" name="Pentagon 18"/>
          <p:cNvSpPr/>
          <p:nvPr/>
        </p:nvSpPr>
        <p:spPr>
          <a:xfrm>
            <a:off x="506332" y="441510"/>
            <a:ext cx="17400668" cy="1905001"/>
          </a:xfrm>
          <a:prstGeom prst="homePlate">
            <a:avLst/>
          </a:prstGeom>
          <a:solidFill>
            <a:schemeClr val="accent5">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b="1" dirty="0">
                <a:solidFill>
                  <a:srgbClr val="FF0000"/>
                </a:solidFill>
              </a:rPr>
              <a:t>Bài 10.12 (Tr99). </a:t>
            </a:r>
            <a:r>
              <a:rPr lang="en-US" sz="4000" dirty="0"/>
              <a:t>Quan sát Hình 10.32 và cho biết cạnh nào trong các cạnh (1), (2), (3) ghép với cạnh AB để có hình lăng trụ đứng.</a:t>
            </a:r>
            <a:r>
              <a:rPr lang="en-US" sz="4000" b="1" dirty="0"/>
              <a:t> </a:t>
            </a:r>
            <a:endParaRPr lang="en-US" sz="4000" dirty="0"/>
          </a:p>
        </p:txBody>
      </p:sp>
      <p:pic>
        <p:nvPicPr>
          <p:cNvPr id="28" name="Picture 27"/>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0" y="3200400"/>
            <a:ext cx="3945364" cy="5448300"/>
          </a:xfrm>
          <a:prstGeom prst="rect">
            <a:avLst/>
          </a:prstGeom>
        </p:spPr>
      </p:pic>
      <p:pic>
        <p:nvPicPr>
          <p:cNvPr id="19458" name="Picture 2" descr="C:\Users\ADMINI~1\AppData\Local\Temp\Rar$DIa0.386\Bài 10.12 (Hình 10.3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75540" y="2727511"/>
            <a:ext cx="6631460" cy="72165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38600" y="4818189"/>
            <a:ext cx="7162800" cy="2862322"/>
          </a:xfrm>
          <a:prstGeom prst="rect">
            <a:avLst/>
          </a:prstGeom>
          <a:solidFill>
            <a:schemeClr val="accent2">
              <a:lumMod val="60000"/>
              <a:lumOff val="40000"/>
            </a:schemeClr>
          </a:solid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Cạnh số (1) ghép với cạnh AB để có hình lăng trụ đứng.</a:t>
            </a:r>
          </a:p>
        </p:txBody>
      </p:sp>
    </p:spTree>
    <p:extLst>
      <p:ext uri="{BB962C8B-B14F-4D97-AF65-F5344CB8AC3E}">
        <p14:creationId xmlns:p14="http://schemas.microsoft.com/office/powerpoint/2010/main" val="256517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wipe(down)">
                                      <p:cBhvr>
                                        <p:cTn id="18" dur="500"/>
                                        <p:tgtEl>
                                          <p:spTgt spid="1945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bg/>
                                          </p:spTgt>
                                        </p:tgtEl>
                                        <p:attrNameLst>
                                          <p:attrName>style.visibility</p:attrName>
                                        </p:attrNameLst>
                                      </p:cBhvr>
                                      <p:to>
                                        <p:strVal val="visible"/>
                                      </p:to>
                                    </p:set>
                                    <p:animEffect transition="in" filter="barn(inVertical)">
                                      <p:cBhvr>
                                        <p:cTn id="23" dur="500"/>
                                        <p:tgtEl>
                                          <p:spTgt spid="3">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52600" y="342900"/>
            <a:ext cx="14859000" cy="1938992"/>
          </a:xfrm>
          <a:prstGeom prst="rect">
            <a:avLst/>
          </a:prstGeom>
        </p:spPr>
        <p:txBody>
          <a:bodyPr wrap="square">
            <a:spAutoFit/>
          </a:bodyPr>
          <a:lstStyle/>
          <a:p>
            <a:pPr algn="just">
              <a:lnSpc>
                <a:spcPct val="150000"/>
              </a:lnSpc>
            </a:pPr>
            <a:r>
              <a:rPr lang="fr-FR" sz="4000" b="1" dirty="0">
                <a:solidFill>
                  <a:srgbClr val="FF0000"/>
                </a:solidFill>
              </a:rPr>
              <a:t>Bài 10.13 (Tr99). </a:t>
            </a:r>
            <a:r>
              <a:rPr lang="en-US" sz="4000" dirty="0"/>
              <a:t>Tính diện tích xung quanh và thể tích hình lăng trụ đứng trong hình 10.33.</a:t>
            </a:r>
          </a:p>
        </p:txBody>
      </p:sp>
      <p:pic>
        <p:nvPicPr>
          <p:cNvPr id="20482" name="Picture 2" descr="C:\Users\ADMINI~1\AppData\Local\Temp\Rar$DIa0.768\Bài 10.13 (Hình 10.33).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2247900"/>
            <a:ext cx="7543800" cy="52277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65092" y="7362881"/>
            <a:ext cx="3918415" cy="292411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7924800" y="2476500"/>
                <a:ext cx="10134600" cy="6936130"/>
              </a:xfrm>
              <a:prstGeom prst="rect">
                <a:avLst/>
              </a:prstGeom>
              <a:ln w="57150">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Diện tích xung quanh hình lăng trụ đứng là:</a:t>
                </a:r>
              </a:p>
              <a:p>
                <a:pPr algn="ctr">
                  <a:lnSpc>
                    <a:spcPct val="150000"/>
                  </a:lnSpc>
                </a:pPr>
                <a:r>
                  <a:rPr lang="en-US" sz="4000" dirty="0"/>
                  <a:t>(6 + 10 + 8) .15 = 360 (m</a:t>
                </a:r>
                <a:r>
                  <a:rPr lang="en-US" sz="4000" baseline="30000" dirty="0"/>
                  <a:t>2</a:t>
                </a:r>
                <a:r>
                  <a:rPr lang="en-US" sz="4000" dirty="0"/>
                  <a:t> )</a:t>
                </a:r>
              </a:p>
              <a:p>
                <a:pPr algn="ctr">
                  <a:lnSpc>
                    <a:spcPct val="150000"/>
                  </a:lnSpc>
                </a:pPr>
                <a:r>
                  <a:rPr lang="en-US" sz="4000" dirty="0"/>
                  <a:t>Diện tích một đáy của hình lăng trụ là:</a:t>
                </a:r>
              </a:p>
              <a:p>
                <a:pPr algn="ctr">
                  <a:lnSpc>
                    <a:spcPct val="150000"/>
                  </a:lnSpc>
                </a:pPr>
                <a14:m>
                  <m:oMath xmlns:m="http://schemas.openxmlformats.org/officeDocument/2006/math">
                    <m:f>
                      <m:fPr>
                        <m:ctrlPr>
                          <a:rPr lang="en-US" sz="4000" i="1">
                            <a:latin typeface="Cambria Math" panose="02040503050406030204" pitchFamily="18" charset="0"/>
                          </a:rPr>
                        </m:ctrlPr>
                      </m:fPr>
                      <m:num>
                        <m:r>
                          <a:rPr lang="en-US" sz="4000" i="1">
                            <a:latin typeface="Cambria Math"/>
                          </a:rPr>
                          <m:t>1</m:t>
                        </m:r>
                      </m:num>
                      <m:den>
                        <m:r>
                          <a:rPr lang="en-US" sz="4000" i="1">
                            <a:latin typeface="Cambria Math"/>
                          </a:rPr>
                          <m:t>2</m:t>
                        </m:r>
                      </m:den>
                    </m:f>
                  </m:oMath>
                </a14:m>
                <a:r>
                  <a:rPr lang="en-US" sz="4000" dirty="0"/>
                  <a:t>.6.8 = 24  (m</a:t>
                </a:r>
                <a:r>
                  <a:rPr lang="en-US" sz="4000" baseline="30000" dirty="0"/>
                  <a:t>2</a:t>
                </a:r>
                <a:r>
                  <a:rPr lang="en-US" sz="4000" dirty="0"/>
                  <a:t> )</a:t>
                </a:r>
              </a:p>
              <a:p>
                <a:pPr algn="ctr">
                  <a:lnSpc>
                    <a:spcPct val="150000"/>
                  </a:lnSpc>
                </a:pPr>
                <a:r>
                  <a:rPr lang="en-US" sz="4000" dirty="0"/>
                  <a:t>Thể tích của hình lăng trụ đứng là:</a:t>
                </a:r>
              </a:p>
              <a:p>
                <a:pPr algn="ctr">
                  <a:lnSpc>
                    <a:spcPct val="150000"/>
                  </a:lnSpc>
                </a:pPr>
                <a:r>
                  <a:rPr lang="en-US" sz="4000" dirty="0"/>
                  <a:t>24.15 = 360 ( m</a:t>
                </a:r>
                <a:r>
                  <a:rPr lang="en-US" sz="4000" baseline="30000" dirty="0"/>
                  <a:t>3</a:t>
                </a:r>
                <a:r>
                  <a:rPr lang="en-US" sz="4000" dirty="0"/>
                  <a:t>)</a:t>
                </a:r>
              </a:p>
            </p:txBody>
          </p:sp>
        </mc:Choice>
        <mc:Fallback xmlns="">
          <p:sp>
            <p:nvSpPr>
              <p:cNvPr id="4" name="Rectangle 3"/>
              <p:cNvSpPr>
                <a:spLocks noRot="1" noChangeAspect="1" noMove="1" noResize="1" noEditPoints="1" noAdjustHandles="1" noChangeArrowheads="1" noChangeShapeType="1" noTextEdit="1"/>
              </p:cNvSpPr>
              <p:nvPr/>
            </p:nvSpPr>
            <p:spPr>
              <a:xfrm>
                <a:off x="7924800" y="2476500"/>
                <a:ext cx="10134600" cy="6936130"/>
              </a:xfrm>
              <a:prstGeom prst="rect">
                <a:avLst/>
              </a:prstGeom>
              <a:blipFill rotWithShape="1">
                <a:blip r:embed="rId4"/>
                <a:stretch>
                  <a:fillRect l="-1017" r="-897" b="-697"/>
                </a:stretch>
              </a:blipFill>
              <a:ln w="57150">
                <a:prstDash val="dashDot"/>
              </a:ln>
            </p:spPr>
            <p:txBody>
              <a:bodyPr/>
              <a:lstStyle/>
              <a:p>
                <a:r>
                  <a:rPr lang="en-US">
                    <a:noFill/>
                  </a:rPr>
                  <a:t> </a:t>
                </a:r>
              </a:p>
            </p:txBody>
          </p:sp>
        </mc:Fallback>
      </mc:AlternateContent>
    </p:spTree>
    <p:extLst>
      <p:ext uri="{BB962C8B-B14F-4D97-AF65-F5344CB8AC3E}">
        <p14:creationId xmlns:p14="http://schemas.microsoft.com/office/powerpoint/2010/main" val="3267652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 calcmode="lin" valueType="num">
                                      <p:cBhvr additive="base">
                                        <p:cTn id="12" dur="500" fill="hold"/>
                                        <p:tgtEl>
                                          <p:spTgt spid="20482"/>
                                        </p:tgtEl>
                                        <p:attrNameLst>
                                          <p:attrName>ppt_x</p:attrName>
                                        </p:attrNameLst>
                                      </p:cBhvr>
                                      <p:tavLst>
                                        <p:tav tm="0">
                                          <p:val>
                                            <p:strVal val="#ppt_x"/>
                                          </p:val>
                                        </p:tav>
                                        <p:tav tm="100000">
                                          <p:val>
                                            <p:strVal val="#ppt_x"/>
                                          </p:val>
                                        </p:tav>
                                      </p:tavLst>
                                    </p:anim>
                                    <p:anim calcmode="lin" valueType="num">
                                      <p:cBhvr additive="base">
                                        <p:cTn id="13"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barn(inVertical)">
                                      <p:cBhvr>
                                        <p:cTn id="21" dur="500"/>
                                        <p:tgtEl>
                                          <p:spTgt spid="4">
                                            <p:bg/>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barn(inVertical)">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barn(inVertical)">
                                      <p:cBhvr>
                                        <p:cTn id="31" dur="500"/>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barn(inVertical)">
                                      <p:cBhvr>
                                        <p:cTn id="36" dur="500"/>
                                        <p:tgtEl>
                                          <p:spTgt spid="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barn(inVertical)">
                                      <p:cBhvr>
                                        <p:cTn id="41" dur="500"/>
                                        <p:tgtEl>
                                          <p:spTgt spid="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barn(inVertical)">
                                      <p:cBhvr>
                                        <p:cTn id="46" dur="500"/>
                                        <p:tgtEl>
                                          <p:spTgt spid="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Effect transition="in" filter="barn(inVertical)">
                                      <p:cBhvr>
                                        <p:cTn id="51" dur="500"/>
                                        <p:tgtEl>
                                          <p:spTgt spid="4">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4">
                                            <p:txEl>
                                              <p:pRg st="6" end="6"/>
                                            </p:txEl>
                                          </p:spTgt>
                                        </p:tgtEl>
                                        <p:attrNameLst>
                                          <p:attrName>style.visibility</p:attrName>
                                        </p:attrNameLst>
                                      </p:cBhvr>
                                      <p:to>
                                        <p:strVal val="visible"/>
                                      </p:to>
                                    </p:set>
                                    <p:animEffect transition="in" filter="barn(inVertical)">
                                      <p:cBhvr>
                                        <p:cTn id="5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3A093204-F94C-EF28-B83D-5535534EFC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570" y="595368"/>
            <a:ext cx="8936016" cy="5625436"/>
          </a:xfrm>
          <a:prstGeom prst="rect">
            <a:avLst/>
          </a:prstGeom>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49" name="Picture 3">
            <a:extLst>
              <a:ext uri="{FF2B5EF4-FFF2-40B4-BE49-F238E27FC236}">
                <a16:creationId xmlns:a16="http://schemas.microsoft.com/office/drawing/2014/main" id="{19C5C679-C4C3-34B9-4478-B81153F637C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7106250" y="8331423"/>
            <a:ext cx="5514080" cy="1782886"/>
          </a:xfrm>
          <a:prstGeom prst="rect">
            <a:avLst/>
          </a:prstGeom>
        </p:spPr>
      </p:pic>
      <p:pic>
        <p:nvPicPr>
          <p:cNvPr id="50" name="Picture 2">
            <a:extLst>
              <a:ext uri="{FF2B5EF4-FFF2-40B4-BE49-F238E27FC236}">
                <a16:creationId xmlns:a16="http://schemas.microsoft.com/office/drawing/2014/main" id="{834EEA5A-064A-2F6A-6412-4294389B6D9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12538425" y="4286704"/>
            <a:ext cx="3611998" cy="5625436"/>
          </a:xfrm>
          <a:prstGeom prst="rect">
            <a:avLst/>
          </a:prstGeom>
        </p:spPr>
      </p:pic>
      <p:pic>
        <p:nvPicPr>
          <p:cNvPr id="52" name="Picture 12">
            <a:extLst>
              <a:ext uri="{FF2B5EF4-FFF2-40B4-BE49-F238E27FC236}">
                <a16:creationId xmlns:a16="http://schemas.microsoft.com/office/drawing/2014/main" id="{DA6028BD-894C-6C77-1837-8401FA0C78F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4216713" y="3553763"/>
            <a:ext cx="877738" cy="2366934"/>
          </a:xfrm>
          <a:prstGeom prst="rect">
            <a:avLst/>
          </a:prstGeom>
        </p:spPr>
      </p:pic>
      <p:pic>
        <p:nvPicPr>
          <p:cNvPr id="53" name="Picture 16">
            <a:extLst>
              <a:ext uri="{FF2B5EF4-FFF2-40B4-BE49-F238E27FC236}">
                <a16:creationId xmlns:a16="http://schemas.microsoft.com/office/drawing/2014/main" id="{317E086C-52E1-A825-FEB4-6821D86543DF}"/>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11939922" y="3842982"/>
            <a:ext cx="911528" cy="2075584"/>
          </a:xfrm>
          <a:prstGeom prst="rect">
            <a:avLst/>
          </a:prstGeom>
        </p:spPr>
      </p:pic>
      <p:pic>
        <p:nvPicPr>
          <p:cNvPr id="54" name="Picture 5">
            <a:extLst>
              <a:ext uri="{FF2B5EF4-FFF2-40B4-BE49-F238E27FC236}">
                <a16:creationId xmlns:a16="http://schemas.microsoft.com/office/drawing/2014/main" id="{1904011A-7D06-6519-4797-97222C4CA2D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15932353" y="6324716"/>
            <a:ext cx="2245130" cy="3587424"/>
          </a:xfrm>
          <a:prstGeom prst="rect">
            <a:avLst/>
          </a:prstGeom>
        </p:spPr>
      </p:pic>
      <p:pic>
        <p:nvPicPr>
          <p:cNvPr id="56" name="Picture 6">
            <a:extLst>
              <a:ext uri="{FF2B5EF4-FFF2-40B4-BE49-F238E27FC236}">
                <a16:creationId xmlns:a16="http://schemas.microsoft.com/office/drawing/2014/main" id="{BB899D72-AE39-043F-43CD-8ED53744A2C1}"/>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p:blipFill>
        <p:spPr>
          <a:xfrm>
            <a:off x="3820387" y="6016212"/>
            <a:ext cx="3707986" cy="4174092"/>
          </a:xfrm>
          <a:prstGeom prst="rect">
            <a:avLst/>
          </a:prstGeom>
        </p:spPr>
      </p:pic>
      <p:sp>
        <p:nvSpPr>
          <p:cNvPr id="58" name="Title 1">
            <a:extLst>
              <a:ext uri="{FF2B5EF4-FFF2-40B4-BE49-F238E27FC236}">
                <a16:creationId xmlns:a16="http://schemas.microsoft.com/office/drawing/2014/main" id="{C06FE0F7-9821-FAE8-347D-753E1257D69F}"/>
              </a:ext>
            </a:extLst>
          </p:cNvPr>
          <p:cNvSpPr txBox="1">
            <a:spLocks/>
          </p:cNvSpPr>
          <p:nvPr/>
        </p:nvSpPr>
        <p:spPr>
          <a:xfrm>
            <a:off x="5444390" y="947330"/>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Ô</a:t>
            </a:r>
          </a:p>
        </p:txBody>
      </p:sp>
      <p:sp>
        <p:nvSpPr>
          <p:cNvPr id="59" name="Title 1">
            <a:extLst>
              <a:ext uri="{FF2B5EF4-FFF2-40B4-BE49-F238E27FC236}">
                <a16:creationId xmlns:a16="http://schemas.microsoft.com/office/drawing/2014/main" id="{6990B74C-05D6-F1FA-A9EE-557EE9AA89EB}"/>
              </a:ext>
            </a:extLst>
          </p:cNvPr>
          <p:cNvSpPr txBox="1">
            <a:spLocks/>
          </p:cNvSpPr>
          <p:nvPr/>
        </p:nvSpPr>
        <p:spPr>
          <a:xfrm>
            <a:off x="8121399" y="947330"/>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CỬA</a:t>
            </a:r>
          </a:p>
        </p:txBody>
      </p:sp>
      <p:sp>
        <p:nvSpPr>
          <p:cNvPr id="60" name="Title 1">
            <a:extLst>
              <a:ext uri="{FF2B5EF4-FFF2-40B4-BE49-F238E27FC236}">
                <a16:creationId xmlns:a16="http://schemas.microsoft.com/office/drawing/2014/main" id="{891492C5-7E67-F937-9BDE-3ABE29F9D80C}"/>
              </a:ext>
            </a:extLst>
          </p:cNvPr>
          <p:cNvSpPr txBox="1">
            <a:spLocks/>
          </p:cNvSpPr>
          <p:nvPr/>
        </p:nvSpPr>
        <p:spPr>
          <a:xfrm>
            <a:off x="5444390" y="3240238"/>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BÍ</a:t>
            </a:r>
          </a:p>
        </p:txBody>
      </p:sp>
      <p:sp>
        <p:nvSpPr>
          <p:cNvPr id="61" name="Title 1">
            <a:extLst>
              <a:ext uri="{FF2B5EF4-FFF2-40B4-BE49-F238E27FC236}">
                <a16:creationId xmlns:a16="http://schemas.microsoft.com/office/drawing/2014/main" id="{73745EEC-4140-F897-20C0-95FCBE08E1F2}"/>
              </a:ext>
            </a:extLst>
          </p:cNvPr>
          <p:cNvSpPr txBox="1">
            <a:spLocks/>
          </p:cNvSpPr>
          <p:nvPr/>
        </p:nvSpPr>
        <p:spPr>
          <a:xfrm>
            <a:off x="8121399" y="3240238"/>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MẬT</a:t>
            </a:r>
          </a:p>
        </p:txBody>
      </p:sp>
      <p:pic>
        <p:nvPicPr>
          <p:cNvPr id="90" name="Picture 7">
            <a:extLst>
              <a:ext uri="{FF2B5EF4-FFF2-40B4-BE49-F238E27FC236}">
                <a16:creationId xmlns:a16="http://schemas.microsoft.com/office/drawing/2014/main" id="{8DAB8E47-41E9-F786-8972-F8B83EC5A4F6}"/>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p:blipFill>
        <p:spPr>
          <a:xfrm>
            <a:off x="2132205" y="0"/>
            <a:ext cx="1523762" cy="3086100"/>
          </a:xfrm>
          <a:prstGeom prst="rect">
            <a:avLst/>
          </a:prstGeom>
        </p:spPr>
      </p:pic>
      <p:pic>
        <p:nvPicPr>
          <p:cNvPr id="91" name="Picture 13">
            <a:extLst>
              <a:ext uri="{FF2B5EF4-FFF2-40B4-BE49-F238E27FC236}">
                <a16:creationId xmlns:a16="http://schemas.microsoft.com/office/drawing/2014/main" id="{BA892D2E-1107-145C-DAE8-075DA5B36647}"/>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a:fillRect/>
          </a:stretch>
        </p:blipFill>
        <p:spPr>
          <a:xfrm>
            <a:off x="15804071" y="2230585"/>
            <a:ext cx="1654294" cy="2912918"/>
          </a:xfrm>
          <a:prstGeom prst="rect">
            <a:avLst/>
          </a:prstGeom>
        </p:spPr>
      </p:pic>
      <p:pic>
        <p:nvPicPr>
          <p:cNvPr id="92" name="Picture 14">
            <a:extLst>
              <a:ext uri="{FF2B5EF4-FFF2-40B4-BE49-F238E27FC236}">
                <a16:creationId xmlns:a16="http://schemas.microsoft.com/office/drawing/2014/main" id="{383207CA-FE7D-01BF-6E0A-71246034E63B}"/>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a:fillRect/>
          </a:stretch>
        </p:blipFill>
        <p:spPr>
          <a:xfrm>
            <a:off x="13934104" y="933161"/>
            <a:ext cx="1298688" cy="2213674"/>
          </a:xfrm>
          <a:prstGeom prst="rect">
            <a:avLst/>
          </a:prstGeom>
        </p:spPr>
      </p:pic>
      <p:pic>
        <p:nvPicPr>
          <p:cNvPr id="93" name="Picture 17">
            <a:extLst>
              <a:ext uri="{FF2B5EF4-FFF2-40B4-BE49-F238E27FC236}">
                <a16:creationId xmlns:a16="http://schemas.microsoft.com/office/drawing/2014/main" id="{904495D8-0E5C-8B09-0C98-84ED69D8FFF2}"/>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a:fillRect/>
          </a:stretch>
        </p:blipFill>
        <p:spPr>
          <a:xfrm>
            <a:off x="487723" y="1818489"/>
            <a:ext cx="1521346" cy="3228318"/>
          </a:xfrm>
          <a:prstGeom prst="rect">
            <a:avLst/>
          </a:prstGeom>
        </p:spPr>
      </p:pic>
      <p:pic>
        <p:nvPicPr>
          <p:cNvPr id="57" name="Picture 10">
            <a:extLst>
              <a:ext uri="{FF2B5EF4-FFF2-40B4-BE49-F238E27FC236}">
                <a16:creationId xmlns:a16="http://schemas.microsoft.com/office/drawing/2014/main" id="{59482EC7-20F2-226A-F81A-3B77FA662896}"/>
              </a:ext>
            </a:extLst>
          </p:cNvPr>
          <p:cNvPicPr>
            <a:picLocks noChangeAspect="1"/>
          </p:cNvPicPr>
          <p:nvPr/>
        </p:nvPicPr>
        <p:blipFill rotWithShape="1">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8572089" y="6422972"/>
            <a:ext cx="2904238" cy="3187792"/>
          </a:xfrm>
          <a:prstGeom prst="rect">
            <a:avLst/>
          </a:prstGeom>
        </p:spPr>
      </p:pic>
      <p:pic>
        <p:nvPicPr>
          <p:cNvPr id="101" name="Picture 19">
            <a:extLst>
              <a:ext uri="{FF2B5EF4-FFF2-40B4-BE49-F238E27FC236}">
                <a16:creationId xmlns:a16="http://schemas.microsoft.com/office/drawing/2014/main" id="{C3F34072-909C-F99A-A007-3E7D203E4E39}"/>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a:fillRect/>
          </a:stretch>
        </p:blipFill>
        <p:spPr>
          <a:xfrm>
            <a:off x="688537" y="5731963"/>
            <a:ext cx="2421046" cy="4054786"/>
          </a:xfrm>
          <a:prstGeom prst="rect">
            <a:avLst/>
          </a:prstGeom>
        </p:spPr>
      </p:pic>
    </p:spTree>
    <p:extLst>
      <p:ext uri="{BB962C8B-B14F-4D97-AF65-F5344CB8AC3E}">
        <p14:creationId xmlns:p14="http://schemas.microsoft.com/office/powerpoint/2010/main" val="24056273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4000" fill="hold" grpId="0" nodeType="withEffect">
                                  <p:stCondLst>
                                    <p:cond delay="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4000" fill="hold" grpId="0" nodeType="withEffect">
                                  <p:stCondLst>
                                    <p:cond delay="0"/>
                                  </p:stCondLst>
                                  <p:childTnLst>
                                    <p:animRot by="120000">
                                      <p:cBhvr>
                                        <p:cTn id="18" dur="100" fill="hold">
                                          <p:stCondLst>
                                            <p:cond delay="0"/>
                                          </p:stCondLst>
                                        </p:cTn>
                                        <p:tgtEl>
                                          <p:spTgt spid="61"/>
                                        </p:tgtEl>
                                        <p:attrNameLst>
                                          <p:attrName>r</p:attrName>
                                        </p:attrNameLst>
                                      </p:cBhvr>
                                    </p:animRot>
                                    <p:animRot by="-240000">
                                      <p:cBhvr>
                                        <p:cTn id="19" dur="200" fill="hold">
                                          <p:stCondLst>
                                            <p:cond delay="200"/>
                                          </p:stCondLst>
                                        </p:cTn>
                                        <p:tgtEl>
                                          <p:spTgt spid="61"/>
                                        </p:tgtEl>
                                        <p:attrNameLst>
                                          <p:attrName>r</p:attrName>
                                        </p:attrNameLst>
                                      </p:cBhvr>
                                    </p:animRot>
                                    <p:animRot by="240000">
                                      <p:cBhvr>
                                        <p:cTn id="20" dur="200" fill="hold">
                                          <p:stCondLst>
                                            <p:cond delay="400"/>
                                          </p:stCondLst>
                                        </p:cTn>
                                        <p:tgtEl>
                                          <p:spTgt spid="61"/>
                                        </p:tgtEl>
                                        <p:attrNameLst>
                                          <p:attrName>r</p:attrName>
                                        </p:attrNameLst>
                                      </p:cBhvr>
                                    </p:animRot>
                                    <p:animRot by="-240000">
                                      <p:cBhvr>
                                        <p:cTn id="21" dur="200" fill="hold">
                                          <p:stCondLst>
                                            <p:cond delay="600"/>
                                          </p:stCondLst>
                                        </p:cTn>
                                        <p:tgtEl>
                                          <p:spTgt spid="61"/>
                                        </p:tgtEl>
                                        <p:attrNameLst>
                                          <p:attrName>r</p:attrName>
                                        </p:attrNameLst>
                                      </p:cBhvr>
                                    </p:animRot>
                                    <p:animRot by="120000">
                                      <p:cBhvr>
                                        <p:cTn id="22" dur="200" fill="hold">
                                          <p:stCondLst>
                                            <p:cond delay="800"/>
                                          </p:stCondLst>
                                        </p:cTn>
                                        <p:tgtEl>
                                          <p:spTgt spid="61"/>
                                        </p:tgtEl>
                                        <p:attrNameLst>
                                          <p:attrName>r</p:attrName>
                                        </p:attrNameLst>
                                      </p:cBhvr>
                                    </p:animRot>
                                  </p:childTnLst>
                                </p:cTn>
                              </p:par>
                              <p:par>
                                <p:cTn id="23" presetID="32" presetClass="emph" presetSubtype="0" repeatCount="4000" fill="hold" grpId="0" nodeType="withEffect">
                                  <p:stCondLst>
                                    <p:cond delay="0"/>
                                  </p:stCondLst>
                                  <p:childTnLst>
                                    <p:animRot by="120000">
                                      <p:cBhvr>
                                        <p:cTn id="24" dur="100" fill="hold">
                                          <p:stCondLst>
                                            <p:cond delay="0"/>
                                          </p:stCondLst>
                                        </p:cTn>
                                        <p:tgtEl>
                                          <p:spTgt spid="59"/>
                                        </p:tgtEl>
                                        <p:attrNameLst>
                                          <p:attrName>r</p:attrName>
                                        </p:attrNameLst>
                                      </p:cBhvr>
                                    </p:animRot>
                                    <p:animRot by="-240000">
                                      <p:cBhvr>
                                        <p:cTn id="25" dur="200" fill="hold">
                                          <p:stCondLst>
                                            <p:cond delay="200"/>
                                          </p:stCondLst>
                                        </p:cTn>
                                        <p:tgtEl>
                                          <p:spTgt spid="59"/>
                                        </p:tgtEl>
                                        <p:attrNameLst>
                                          <p:attrName>r</p:attrName>
                                        </p:attrNameLst>
                                      </p:cBhvr>
                                    </p:animRot>
                                    <p:animRot by="240000">
                                      <p:cBhvr>
                                        <p:cTn id="26" dur="200" fill="hold">
                                          <p:stCondLst>
                                            <p:cond delay="400"/>
                                          </p:stCondLst>
                                        </p:cTn>
                                        <p:tgtEl>
                                          <p:spTgt spid="59"/>
                                        </p:tgtEl>
                                        <p:attrNameLst>
                                          <p:attrName>r</p:attrName>
                                        </p:attrNameLst>
                                      </p:cBhvr>
                                    </p:animRot>
                                    <p:animRot by="-240000">
                                      <p:cBhvr>
                                        <p:cTn id="27" dur="200" fill="hold">
                                          <p:stCondLst>
                                            <p:cond delay="600"/>
                                          </p:stCondLst>
                                        </p:cTn>
                                        <p:tgtEl>
                                          <p:spTgt spid="59"/>
                                        </p:tgtEl>
                                        <p:attrNameLst>
                                          <p:attrName>r</p:attrName>
                                        </p:attrNameLst>
                                      </p:cBhvr>
                                    </p:animRot>
                                    <p:animRot by="120000">
                                      <p:cBhvr>
                                        <p:cTn id="2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85351B9-9DBD-E218-A5A3-543328FE4141}"/>
              </a:ext>
            </a:extLst>
          </p:cNvPr>
          <p:cNvPicPr>
            <a:picLocks noChangeAspect="1"/>
          </p:cNvPicPr>
          <p:nvPr/>
        </p:nvPicPr>
        <p:blipFill>
          <a:blip r:embed="rId2"/>
          <a:stretch>
            <a:fillRect/>
          </a:stretch>
        </p:blipFill>
        <p:spPr>
          <a:xfrm>
            <a:off x="4445661" y="508231"/>
            <a:ext cx="9246410" cy="7617290"/>
          </a:xfrm>
          <a:prstGeom prst="rect">
            <a:avLst/>
          </a:prstGeom>
        </p:spPr>
      </p:pic>
      <p:pic>
        <p:nvPicPr>
          <p:cNvPr id="2050" name="Picture 2" descr="Phép thử, biến cố, không gian mẫu, xác suất của biến cố">
            <a:extLst>
              <a:ext uri="{FF2B5EF4-FFF2-40B4-BE49-F238E27FC236}">
                <a16:creationId xmlns:a16="http://schemas.microsoft.com/office/drawing/2014/main" id="{10846486-0896-4261-AD66-76902A4767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74606" y="854078"/>
            <a:ext cx="7715135" cy="657542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20" name="Picture 19">
            <a:hlinkClick r:id="rId4" action="ppaction://hlinksldjump"/>
            <a:extLst>
              <a:ext uri="{FF2B5EF4-FFF2-40B4-BE49-F238E27FC236}">
                <a16:creationId xmlns:a16="http://schemas.microsoft.com/office/drawing/2014/main" id="{BB99C76D-78B8-D673-7276-556DCF8B2C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7789" y="2734521"/>
            <a:ext cx="3807422" cy="2597102"/>
          </a:xfrm>
          <a:prstGeom prst="rect">
            <a:avLst/>
          </a:prstGeom>
        </p:spPr>
      </p:pic>
      <p:pic>
        <p:nvPicPr>
          <p:cNvPr id="21" name="Picture 20">
            <a:hlinkClick r:id="rId6" action="ppaction://hlinksldjump"/>
            <a:extLst>
              <a:ext uri="{FF2B5EF4-FFF2-40B4-BE49-F238E27FC236}">
                <a16:creationId xmlns:a16="http://schemas.microsoft.com/office/drawing/2014/main" id="{1465AC6E-7E5F-06B3-93F9-A3E6CD1B26C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68563" y="2690677"/>
            <a:ext cx="3921178" cy="2640946"/>
          </a:xfrm>
          <a:prstGeom prst="rect">
            <a:avLst/>
          </a:prstGeom>
        </p:spPr>
      </p:pic>
      <p:pic>
        <p:nvPicPr>
          <p:cNvPr id="22" name="Picture 21">
            <a:hlinkClick r:id="rId8" action="ppaction://hlinksldjump"/>
            <a:extLst>
              <a:ext uri="{FF2B5EF4-FFF2-40B4-BE49-F238E27FC236}">
                <a16:creationId xmlns:a16="http://schemas.microsoft.com/office/drawing/2014/main" id="{B0496900-AE1F-DDE6-3A53-50AD6796305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68563" y="5091035"/>
            <a:ext cx="3921178" cy="2772650"/>
          </a:xfrm>
          <a:prstGeom prst="rect">
            <a:avLst/>
          </a:prstGeom>
        </p:spPr>
      </p:pic>
      <p:pic>
        <p:nvPicPr>
          <p:cNvPr id="23" name="Picture 22">
            <a:hlinkClick r:id="rId10" action="ppaction://hlinksldjump"/>
            <a:extLst>
              <a:ext uri="{FF2B5EF4-FFF2-40B4-BE49-F238E27FC236}">
                <a16:creationId xmlns:a16="http://schemas.microsoft.com/office/drawing/2014/main" id="{2394773A-D5A5-625E-5E6D-D86EF0DE713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77790" y="5091037"/>
            <a:ext cx="3790772" cy="2734734"/>
          </a:xfrm>
          <a:prstGeom prst="rect">
            <a:avLst/>
          </a:prstGeom>
        </p:spPr>
      </p:pic>
      <p:pic>
        <p:nvPicPr>
          <p:cNvPr id="25" name="Picture 5">
            <a:extLst>
              <a:ext uri="{FF2B5EF4-FFF2-40B4-BE49-F238E27FC236}">
                <a16:creationId xmlns:a16="http://schemas.microsoft.com/office/drawing/2014/main" id="{7A2612C6-5024-B4FF-D422-2B8CD28E076F}"/>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14756889" y="5331622"/>
            <a:ext cx="3081842" cy="4924380"/>
          </a:xfrm>
          <a:prstGeom prst="rect">
            <a:avLst/>
          </a:prstGeom>
        </p:spPr>
      </p:pic>
      <p:pic>
        <p:nvPicPr>
          <p:cNvPr id="26" name="Picture 13">
            <a:extLst>
              <a:ext uri="{FF2B5EF4-FFF2-40B4-BE49-F238E27FC236}">
                <a16:creationId xmlns:a16="http://schemas.microsoft.com/office/drawing/2014/main" id="{74D378CF-A602-DF8B-3EB1-6D74BA8189AE}"/>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a:fillRect/>
          </a:stretch>
        </p:blipFill>
        <p:spPr>
          <a:xfrm>
            <a:off x="16241587" y="1422231"/>
            <a:ext cx="1654294" cy="2912918"/>
          </a:xfrm>
          <a:prstGeom prst="rect">
            <a:avLst/>
          </a:prstGeom>
        </p:spPr>
      </p:pic>
      <p:pic>
        <p:nvPicPr>
          <p:cNvPr id="27" name="Picture 14">
            <a:extLst>
              <a:ext uri="{FF2B5EF4-FFF2-40B4-BE49-F238E27FC236}">
                <a16:creationId xmlns:a16="http://schemas.microsoft.com/office/drawing/2014/main" id="{C35E816D-6777-E7D2-ABDA-BF26527F0BF1}"/>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a:fillRect/>
          </a:stretch>
        </p:blipFill>
        <p:spPr>
          <a:xfrm>
            <a:off x="14630400" y="508231"/>
            <a:ext cx="1298688" cy="2213674"/>
          </a:xfrm>
          <a:prstGeom prst="rect">
            <a:avLst/>
          </a:prstGeom>
        </p:spPr>
      </p:pic>
      <p:pic>
        <p:nvPicPr>
          <p:cNvPr id="28" name="Picture 17">
            <a:extLst>
              <a:ext uri="{FF2B5EF4-FFF2-40B4-BE49-F238E27FC236}">
                <a16:creationId xmlns:a16="http://schemas.microsoft.com/office/drawing/2014/main" id="{7D4D5F9A-1655-DFB2-26E6-9A1D88D3B83C}"/>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a:fillRect/>
          </a:stretch>
        </p:blipFill>
        <p:spPr>
          <a:xfrm>
            <a:off x="678663" y="2610847"/>
            <a:ext cx="1521346" cy="3228318"/>
          </a:xfrm>
          <a:prstGeom prst="rect">
            <a:avLst/>
          </a:prstGeom>
        </p:spPr>
      </p:pic>
      <p:pic>
        <p:nvPicPr>
          <p:cNvPr id="29" name="Picture 7">
            <a:extLst>
              <a:ext uri="{FF2B5EF4-FFF2-40B4-BE49-F238E27FC236}">
                <a16:creationId xmlns:a16="http://schemas.microsoft.com/office/drawing/2014/main" id="{B55A687A-4CE6-8417-91E7-550FB254694A}"/>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a:fillRect/>
          </a:stretch>
        </p:blipFill>
        <p:spPr>
          <a:xfrm>
            <a:off x="2229877" y="-23580"/>
            <a:ext cx="1523762" cy="3086100"/>
          </a:xfrm>
          <a:prstGeom prst="rect">
            <a:avLst/>
          </a:prstGeom>
        </p:spPr>
      </p:pic>
      <p:pic>
        <p:nvPicPr>
          <p:cNvPr id="32" name="Picture 19">
            <a:extLst>
              <a:ext uri="{FF2B5EF4-FFF2-40B4-BE49-F238E27FC236}">
                <a16:creationId xmlns:a16="http://schemas.microsoft.com/office/drawing/2014/main" id="{7BF6A61B-578B-5CCB-004E-BA23C7A6AF57}"/>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a:fillRect/>
          </a:stretch>
        </p:blipFill>
        <p:spPr>
          <a:xfrm>
            <a:off x="924463" y="5839167"/>
            <a:ext cx="2421046" cy="4054786"/>
          </a:xfrm>
          <a:prstGeom prst="rect">
            <a:avLst/>
          </a:prstGeom>
        </p:spPr>
      </p:pic>
      <p:pic>
        <p:nvPicPr>
          <p:cNvPr id="11" name="Picture 10">
            <a:hlinkClick r:id="rId8" action="ppaction://hlinksldjump"/>
            <a:extLst>
              <a:ext uri="{FF2B5EF4-FFF2-40B4-BE49-F238E27FC236}">
                <a16:creationId xmlns:a16="http://schemas.microsoft.com/office/drawing/2014/main" id="{1AD5944E-89F6-D560-3A5A-27D960098AB8}"/>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8268855" y="8231168"/>
            <a:ext cx="2141598" cy="1763668"/>
          </a:xfrm>
          <a:prstGeom prst="rect">
            <a:avLst/>
          </a:prstGeom>
        </p:spPr>
      </p:pic>
      <p:pic>
        <p:nvPicPr>
          <p:cNvPr id="9" name="Picture 8">
            <a:hlinkClick r:id="rId25" action="ppaction://hlinksldjump"/>
            <a:extLst>
              <a:ext uri="{FF2B5EF4-FFF2-40B4-BE49-F238E27FC236}">
                <a16:creationId xmlns:a16="http://schemas.microsoft.com/office/drawing/2014/main" id="{07DD4674-BED4-494F-8F99-66D421A8FE0B}"/>
              </a:ext>
            </a:extLst>
          </p:cNvPr>
          <p:cNvPicPr>
            <a:picLocks noChangeAspect="1"/>
          </p:cNvPicPr>
          <p:nvPr/>
        </p:nvPicPr>
        <p:blipFill>
          <a:blip r:embed="rId26"/>
          <a:stretch>
            <a:fillRect/>
          </a:stretch>
        </p:blipFill>
        <p:spPr>
          <a:xfrm>
            <a:off x="5175550" y="625825"/>
            <a:ext cx="7714192" cy="2600490"/>
          </a:xfrm>
          <a:prstGeom prst="rect">
            <a:avLst/>
          </a:prstGeom>
        </p:spPr>
      </p:pic>
    </p:spTree>
    <p:extLst>
      <p:ext uri="{BB962C8B-B14F-4D97-AF65-F5344CB8AC3E}">
        <p14:creationId xmlns:p14="http://schemas.microsoft.com/office/powerpoint/2010/main" val="2116342424"/>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1741748" y="866599"/>
            <a:ext cx="14771429" cy="24481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rPr>
              <a:t>Câu 1. </a:t>
            </a:r>
            <a:r>
              <a:rPr lang="en-US" sz="4800" dirty="0">
                <a:solidFill>
                  <a:schemeClr val="tx1"/>
                </a:solidFill>
              </a:rPr>
              <a:t>Hình lăng trụ đứng tam giác có mấy cặp mặt song song với nhau?</a:t>
            </a: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9483434"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D. 1</a:t>
            </a:r>
          </a:p>
        </p:txBody>
      </p:sp>
      <p:sp>
        <p:nvSpPr>
          <p:cNvPr id="9" name="Đáp án sai 1">
            <a:extLst>
              <a:ext uri="{FF2B5EF4-FFF2-40B4-BE49-F238E27FC236}">
                <a16:creationId xmlns:a16="http://schemas.microsoft.com/office/drawing/2014/main" id="{5CAB6960-A0E6-45CA-B962-3C19B2974205}"/>
              </a:ext>
            </a:extLst>
          </p:cNvPr>
          <p:cNvSpPr/>
          <p:nvPr/>
        </p:nvSpPr>
        <p:spPr>
          <a:xfrm>
            <a:off x="1741749"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C. 4</a:t>
            </a:r>
          </a:p>
        </p:txBody>
      </p:sp>
      <p:sp>
        <p:nvSpPr>
          <p:cNvPr id="10" name="Đáp án sai 2">
            <a:extLst>
              <a:ext uri="{FF2B5EF4-FFF2-40B4-BE49-F238E27FC236}">
                <a16:creationId xmlns:a16="http://schemas.microsoft.com/office/drawing/2014/main" id="{0CDB1E71-8D1D-4E61-A4BA-C86CA750B041}"/>
              </a:ext>
            </a:extLst>
          </p:cNvPr>
          <p:cNvSpPr/>
          <p:nvPr/>
        </p:nvSpPr>
        <p:spPr>
          <a:xfrm>
            <a:off x="9583421" y="416408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B. 3</a:t>
            </a:r>
          </a:p>
        </p:txBody>
      </p:sp>
      <p:sp>
        <p:nvSpPr>
          <p:cNvPr id="11" name="Đáp án sai 3">
            <a:extLst>
              <a:ext uri="{FF2B5EF4-FFF2-40B4-BE49-F238E27FC236}">
                <a16:creationId xmlns:a16="http://schemas.microsoft.com/office/drawing/2014/main" id="{A9A33A21-13CF-41FF-A705-09886970C195}"/>
              </a:ext>
            </a:extLst>
          </p:cNvPr>
          <p:cNvSpPr/>
          <p:nvPr/>
        </p:nvSpPr>
        <p:spPr>
          <a:xfrm>
            <a:off x="1903632" y="414156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A. 2</a:t>
            </a: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14886206" y="7056983"/>
            <a:ext cx="1279570" cy="1113742"/>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15110816" y="4571054"/>
            <a:ext cx="1275184" cy="1136072"/>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7431029" y="4571052"/>
            <a:ext cx="1275184" cy="1136072"/>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7148906" y="7045818"/>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BB1628C5-8DD1-45DA-865E-E21C08BB74F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97CCCCED-76F0-4059-A783-F937521D222B}"/>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40750568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762000" y="342900"/>
            <a:ext cx="11582401" cy="510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2. </a:t>
            </a:r>
            <a:r>
              <a:rPr lang="en-US" sz="4400" dirty="0">
                <a:solidFill>
                  <a:schemeClr val="tx1"/>
                </a:solidFill>
              </a:rPr>
              <a:t>Cho hình lăng trụ đứng tam giác với hai đáy là hai tam giác và các kích thước như hình vẽ.</a:t>
            </a:r>
          </a:p>
          <a:p>
            <a:pPr algn="just">
              <a:lnSpc>
                <a:spcPct val="150000"/>
              </a:lnSpc>
            </a:pPr>
            <a:r>
              <a:rPr lang="en-US" sz="4400" dirty="0">
                <a:solidFill>
                  <a:schemeClr val="tx1"/>
                </a:solidFill>
              </a:rPr>
              <a:t>Diện tích xung quanh của hình lăng trụ đứng tam giác đó bằng? </a:t>
            </a: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10508670" y="5857173"/>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6 900 cm</a:t>
            </a:r>
            <a:r>
              <a:rPr lang="en-US" sz="4800" baseline="30000" dirty="0">
                <a:solidFill>
                  <a:schemeClr val="tx1"/>
                </a:solidFill>
              </a:rPr>
              <a:t>2</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id="{5CAB6960-A0E6-45CA-B962-3C19B2974205}"/>
              </a:ext>
            </a:extLst>
          </p:cNvPr>
          <p:cNvSpPr/>
          <p:nvPr/>
        </p:nvSpPr>
        <p:spPr>
          <a:xfrm>
            <a:off x="2667000" y="7533572"/>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6 250 cm</a:t>
            </a:r>
            <a:r>
              <a:rPr lang="en-US" sz="4800" baseline="30000" dirty="0">
                <a:solidFill>
                  <a:schemeClr val="tx1"/>
                </a:solidFill>
              </a:rPr>
              <a:t>2</a:t>
            </a:r>
            <a:endParaRPr lang="en-US" sz="4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Đáp án sai 2">
            <a:extLst>
              <a:ext uri="{FF2B5EF4-FFF2-40B4-BE49-F238E27FC236}">
                <a16:creationId xmlns:a16="http://schemas.microsoft.com/office/drawing/2014/main" id="{0CDB1E71-8D1D-4E61-A4BA-C86CA750B041}"/>
              </a:ext>
            </a:extLst>
          </p:cNvPr>
          <p:cNvSpPr/>
          <p:nvPr/>
        </p:nvSpPr>
        <p:spPr>
          <a:xfrm>
            <a:off x="2667000" y="5798901"/>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A. 7 200 cm</a:t>
            </a:r>
            <a:r>
              <a:rPr lang="en-US" sz="4800" baseline="30000" dirty="0">
                <a:solidFill>
                  <a:schemeClr val="tx1"/>
                </a:solidFill>
              </a:rPr>
              <a:t>2</a:t>
            </a:r>
            <a:endParaRPr lang="en-US" sz="4800" dirty="0">
              <a:solidFill>
                <a:schemeClr val="tx1"/>
              </a:solidFill>
            </a:endParaRPr>
          </a:p>
        </p:txBody>
      </p:sp>
      <p:sp>
        <p:nvSpPr>
          <p:cNvPr id="11" name="Đáp án sai 3">
            <a:extLst>
              <a:ext uri="{FF2B5EF4-FFF2-40B4-BE49-F238E27FC236}">
                <a16:creationId xmlns:a16="http://schemas.microsoft.com/office/drawing/2014/main" id="{A9A33A21-13CF-41FF-A705-09886970C195}"/>
              </a:ext>
            </a:extLst>
          </p:cNvPr>
          <p:cNvSpPr/>
          <p:nvPr/>
        </p:nvSpPr>
        <p:spPr>
          <a:xfrm>
            <a:off x="10508670" y="7533572"/>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7 900 cm</a:t>
            </a:r>
            <a:r>
              <a:rPr lang="en-US" sz="4800" baseline="30000" dirty="0">
                <a:solidFill>
                  <a:schemeClr val="tx1"/>
                </a:solidFill>
              </a:rPr>
              <a:t>2</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14603432" y="6077428"/>
            <a:ext cx="976530" cy="835216"/>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6885345" y="5991061"/>
            <a:ext cx="973183" cy="851962"/>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14727017" y="7748246"/>
            <a:ext cx="973183" cy="851962"/>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6765107" y="7748246"/>
            <a:ext cx="973183" cy="85196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89CF09AC-ED4A-424E-901F-6B1F91B52FB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EDC5E016-8515-4B3F-BC8A-606F49236B0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5538451" y="-1274532"/>
            <a:ext cx="974726" cy="974726"/>
          </a:xfrm>
          <a:prstGeom prst="rect">
            <a:avLst/>
          </a:prstGeom>
        </p:spPr>
      </p:pic>
      <p:pic>
        <p:nvPicPr>
          <p:cNvPr id="21506" name="Picture 2" descr="C:\Users\ADMINI~1\AppData\Local\Temp\Rar$DIa0.944\TN - Câu 2.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2877800" y="342899"/>
            <a:ext cx="4825169" cy="51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1560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1506"/>
                                        </p:tgtEl>
                                        <p:attrNameLst>
                                          <p:attrName>style.visibility</p:attrName>
                                        </p:attrNameLst>
                                      </p:cBhvr>
                                      <p:to>
                                        <p:strVal val="visible"/>
                                      </p:to>
                                    </p:set>
                                    <p:animEffect transition="in" filter="wipe(down)">
                                      <p:cBhvr>
                                        <p:cTn id="26"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92D050"/>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8" fill="hold"/>
                                        <p:tgtEl>
                                          <p:spTgt spid="14"/>
                                        </p:tgtEl>
                                      </p:cBhvr>
                                    </p:cmd>
                                  </p:childTnLst>
                                </p:cTn>
                              </p:par>
                              <p:par>
                                <p:cTn id="36" presetID="1" presetClass="entr" presetSubtype="0" fill="hold" nodeType="withEffect">
                                  <p:stCondLst>
                                    <p:cond delay="0"/>
                                  </p:stCondLst>
                                  <p:childTnLst>
                                    <p:set>
                                      <p:cBhvr>
                                        <p:cTn id="37" dur="1" fill="hold">
                                          <p:stCondLst>
                                            <p:cond delay="9"/>
                                          </p:stCondLst>
                                        </p:cTn>
                                        <p:tgtEl>
                                          <p:spTgt spid="12"/>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9"/>
                                        </p:tgtEl>
                                        <p:attrNameLst>
                                          <p:attrName>fillcolor</p:attrName>
                                        </p:attrNameLst>
                                      </p:cBhvr>
                                      <p:to>
                                        <a:srgbClr val="D99694"/>
                                      </p:to>
                                    </p:animClr>
                                    <p:set>
                                      <p:cBhvr>
                                        <p:cTn id="46" dur="500" fill="hold"/>
                                        <p:tgtEl>
                                          <p:spTgt spid="9"/>
                                        </p:tgtEl>
                                        <p:attrNameLst>
                                          <p:attrName>fill.type</p:attrName>
                                        </p:attrNameLst>
                                      </p:cBhvr>
                                      <p:to>
                                        <p:strVal val="solid"/>
                                      </p:to>
                                    </p:set>
                                    <p:set>
                                      <p:cBhvr>
                                        <p:cTn id="47" dur="500" fill="hold"/>
                                        <p:tgtEl>
                                          <p:spTgt spid="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4" fill="hold"/>
                                        <p:tgtEl>
                                          <p:spTgt spid="18"/>
                                        </p:tgtEl>
                                      </p:cBhvr>
                                    </p:cmd>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0"/>
                                        </p:tgtEl>
                                        <p:attrNameLst>
                                          <p:attrName>fillcolor</p:attrName>
                                        </p:attrNameLst>
                                      </p:cBhvr>
                                      <p:to>
                                        <a:srgbClr val="D99694"/>
                                      </p:to>
                                    </p:animClr>
                                    <p:set>
                                      <p:cBhvr>
                                        <p:cTn id="60" dur="500" fill="hold"/>
                                        <p:tgtEl>
                                          <p:spTgt spid="10"/>
                                        </p:tgtEl>
                                        <p:attrNameLst>
                                          <p:attrName>fill.type</p:attrName>
                                        </p:attrNameLst>
                                      </p:cBhvr>
                                      <p:to>
                                        <p:strVal val="solid"/>
                                      </p:to>
                                    </p:set>
                                    <p:set>
                                      <p:cBhvr>
                                        <p:cTn id="61" dur="500" fill="hold"/>
                                        <p:tgtEl>
                                          <p:spTgt spid="10"/>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4" fill="hold"/>
                                        <p:tgtEl>
                                          <p:spTgt spid="18"/>
                                        </p:tgtEl>
                                      </p:cBhvr>
                                    </p:cmd>
                                  </p:childTnLst>
                                </p:cTn>
                              </p:par>
                              <p:par>
                                <p:cTn id="64" presetID="1" presetClass="entr" presetSubtype="0" fill="hold" nodeType="withEffect">
                                  <p:stCondLst>
                                    <p:cond delay="0"/>
                                  </p:stCondLst>
                                  <p:childTnLst>
                                    <p:set>
                                      <p:cBhvr>
                                        <p:cTn id="65" dur="1" fill="hold">
                                          <p:stCondLst>
                                            <p:cond delay="9"/>
                                          </p:stCondLst>
                                        </p:cTn>
                                        <p:tgtEl>
                                          <p:spTgt spid="13"/>
                                        </p:tgtEl>
                                        <p:attrNameLst>
                                          <p:attrName>style.visibility</p:attrName>
                                        </p:attrNameLst>
                                      </p:cBhvr>
                                      <p:to>
                                        <p:strVal val="visible"/>
                                      </p:to>
                                    </p:set>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1"/>
                                        </p:tgtEl>
                                        <p:attrNameLst>
                                          <p:attrName>fillcolor</p:attrName>
                                        </p:attrNameLst>
                                      </p:cBhvr>
                                      <p:to>
                                        <a:srgbClr val="D99694"/>
                                      </p:to>
                                    </p:animClr>
                                    <p:set>
                                      <p:cBhvr>
                                        <p:cTn id="74" dur="500" fill="hold"/>
                                        <p:tgtEl>
                                          <p:spTgt spid="11"/>
                                        </p:tgtEl>
                                        <p:attrNameLst>
                                          <p:attrName>fill.type</p:attrName>
                                        </p:attrNameLst>
                                      </p:cBhvr>
                                      <p:to>
                                        <p:strVal val="solid"/>
                                      </p:to>
                                    </p:set>
                                    <p:set>
                                      <p:cBhvr>
                                        <p:cTn id="75" dur="500" fill="hold"/>
                                        <p:tgtEl>
                                          <p:spTgt spid="1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4" fill="hold"/>
                                        <p:tgtEl>
                                          <p:spTgt spid="18"/>
                                        </p:tgtEl>
                                      </p:cBhvr>
                                    </p:cmd>
                                  </p:childTnLst>
                                </p:cTn>
                              </p:par>
                              <p:par>
                                <p:cTn id="78" presetID="1" presetClass="entr" presetSubtype="0" fill="hold" nodeType="withEffect">
                                  <p:stCondLst>
                                    <p:cond delay="0"/>
                                  </p:stCondLst>
                                  <p:childTnLst>
                                    <p:set>
                                      <p:cBhvr>
                                        <p:cTn id="79" dur="1" fill="hold">
                                          <p:stCondLst>
                                            <p:cond delay="9"/>
                                          </p:stCondLst>
                                        </p:cTn>
                                        <p:tgtEl>
                                          <p:spTgt spid="16"/>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00208" y="8043362"/>
            <a:ext cx="1271392" cy="2129338"/>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86002" y="831342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888418" y="5905500"/>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C. Hình tam giác là hình lăng trụ đứng tam giác</a:t>
            </a:r>
            <a:endParaRPr lang="en-US" sz="4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Đáp án sai 1">
            <a:extLst>
              <a:ext uri="{FF2B5EF4-FFF2-40B4-BE49-F238E27FC236}">
                <a16:creationId xmlns:a16="http://schemas.microsoft.com/office/drawing/2014/main" id="{5CAB6960-A0E6-45CA-B962-3C19B2974205}"/>
              </a:ext>
            </a:extLst>
          </p:cNvPr>
          <p:cNvSpPr/>
          <p:nvPr/>
        </p:nvSpPr>
        <p:spPr>
          <a:xfrm>
            <a:off x="914400" y="2837844"/>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A. Hình hộp chữ nhật là hình lăng trụ đứng tứ giác</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id="{0CDB1E71-8D1D-4E61-A4BA-C86CA750B041}"/>
              </a:ext>
            </a:extLst>
          </p:cNvPr>
          <p:cNvSpPr/>
          <p:nvPr/>
        </p:nvSpPr>
        <p:spPr>
          <a:xfrm>
            <a:off x="9745304" y="2846479"/>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B. Hình lập phương là hình lăng trụ đứng tứ giác</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id="{A9A33A21-13CF-41FF-A705-09886970C195}"/>
              </a:ext>
            </a:extLst>
          </p:cNvPr>
          <p:cNvSpPr/>
          <p:nvPr/>
        </p:nvSpPr>
        <p:spPr>
          <a:xfrm>
            <a:off x="9727618" y="5818279"/>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dirty="0">
                <a:solidFill>
                  <a:schemeClr val="tx1"/>
                </a:solidFill>
              </a:rPr>
              <a:t>D. Đáp án A và B đúng</a:t>
            </a:r>
            <a:endParaRPr lang="vi-VN" sz="44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7924800" y="7018144"/>
            <a:ext cx="1337969" cy="1437082"/>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16681827" y="3767211"/>
            <a:ext cx="1377573" cy="1514476"/>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16664143" y="6829424"/>
            <a:ext cx="1377573" cy="1514476"/>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7955432" y="3763265"/>
            <a:ext cx="1333382" cy="1465893"/>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DFA365D2-51AE-4822-9990-652997C28A8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FD24B337-4092-40AB-BCDC-BCD0E2A9160A}"/>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5538451" y="-1274532"/>
            <a:ext cx="974726" cy="974726"/>
          </a:xfrm>
          <a:prstGeom prst="rect">
            <a:avLst/>
          </a:prstGeom>
        </p:spPr>
      </p:pic>
      <p:sp>
        <p:nvSpPr>
          <p:cNvPr id="5" name="Rectangle: Rounded Corners 4">
            <a:extLst>
              <a:ext uri="{FF2B5EF4-FFF2-40B4-BE49-F238E27FC236}">
                <a16:creationId xmlns:a16="http://schemas.microsoft.com/office/drawing/2014/main" id="{75E4A086-F4B6-42C8-8E88-21096A19498B}"/>
              </a:ext>
            </a:extLst>
          </p:cNvPr>
          <p:cNvSpPr/>
          <p:nvPr/>
        </p:nvSpPr>
        <p:spPr>
          <a:xfrm>
            <a:off x="1903633" y="609188"/>
            <a:ext cx="14482368" cy="17149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Câu 3. </a:t>
            </a:r>
            <a:r>
              <a:rPr lang="en-US" sz="4800" dirty="0">
                <a:solidFill>
                  <a:schemeClr val="tx1"/>
                </a:solidFill>
              </a:rPr>
              <a:t>Chọn phương án sai</a:t>
            </a:r>
          </a:p>
        </p:txBody>
      </p:sp>
    </p:spTree>
    <p:extLst>
      <p:ext uri="{BB962C8B-B14F-4D97-AF65-F5344CB8AC3E}">
        <p14:creationId xmlns:p14="http://schemas.microsoft.com/office/powerpoint/2010/main" val="15137637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Left)">
                                      <p:cBhvr>
                                        <p:cTn id="13" dur="500"/>
                                        <p:tgtEl>
                                          <p:spTgt spid="1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92D05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8" fill="hold"/>
                                        <p:tgtEl>
                                          <p:spTgt spid="14"/>
                                        </p:tgtEl>
                                      </p:cBhvr>
                                    </p:cmd>
                                  </p:childTnLst>
                                </p:cTn>
                              </p:par>
                              <p:par>
                                <p:cTn id="26" presetID="1" presetClass="entr" presetSubtype="0" fill="hold" nodeType="withEffect">
                                  <p:stCondLst>
                                    <p:cond delay="0"/>
                                  </p:stCondLst>
                                  <p:childTnLst>
                                    <p:set>
                                      <p:cBhvr>
                                        <p:cTn id="27" dur="1" fill="hold">
                                          <p:stCondLst>
                                            <p:cond delay="9"/>
                                          </p:stCondLst>
                                        </p:cTn>
                                        <p:tgtEl>
                                          <p:spTgt spid="12"/>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8"/>
                                        </p:tgtEl>
                                      </p:cBhvr>
                                    </p:animEffect>
                                    <p:animScale>
                                      <p:cBhvr>
                                        <p:cTn id="3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9"/>
                                        </p:tgtEl>
                                        <p:attrNameLst>
                                          <p:attrName>fillcolor</p:attrName>
                                        </p:attrNameLst>
                                      </p:cBhvr>
                                      <p:to>
                                        <a:srgbClr val="D99694"/>
                                      </p:to>
                                    </p:animClr>
                                    <p:set>
                                      <p:cBhvr>
                                        <p:cTn id="36" dur="500" fill="hold"/>
                                        <p:tgtEl>
                                          <p:spTgt spid="9"/>
                                        </p:tgtEl>
                                        <p:attrNameLst>
                                          <p:attrName>fill.type</p:attrName>
                                        </p:attrNameLst>
                                      </p:cBhvr>
                                      <p:to>
                                        <p:strVal val="solid"/>
                                      </p:to>
                                    </p:set>
                                    <p:set>
                                      <p:cBhvr>
                                        <p:cTn id="37" dur="500" fill="hold"/>
                                        <p:tgtEl>
                                          <p:spTgt spid="9"/>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4" fill="hold"/>
                                        <p:tgtEl>
                                          <p:spTgt spid="18"/>
                                        </p:tgtEl>
                                      </p:cBhvr>
                                    </p:cmd>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10"/>
                                        </p:tgtEl>
                                        <p:attrNameLst>
                                          <p:attrName>fillcolor</p:attrName>
                                        </p:attrNameLst>
                                      </p:cBhvr>
                                      <p:to>
                                        <a:srgbClr val="D99694"/>
                                      </p:to>
                                    </p:animClr>
                                    <p:set>
                                      <p:cBhvr>
                                        <p:cTn id="50" dur="500" fill="hold"/>
                                        <p:tgtEl>
                                          <p:spTgt spid="10"/>
                                        </p:tgtEl>
                                        <p:attrNameLst>
                                          <p:attrName>fill.type</p:attrName>
                                        </p:attrNameLst>
                                      </p:cBhvr>
                                      <p:to>
                                        <p:strVal val="solid"/>
                                      </p:to>
                                    </p:set>
                                    <p:set>
                                      <p:cBhvr>
                                        <p:cTn id="51" dur="500" fill="hold"/>
                                        <p:tgtEl>
                                          <p:spTgt spid="10"/>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4" fill="hold"/>
                                        <p:tgtEl>
                                          <p:spTgt spid="18"/>
                                        </p:tgtEl>
                                      </p:cBhvr>
                                    </p:cmd>
                                  </p:childTnLst>
                                </p:cTn>
                              </p:par>
                              <p:par>
                                <p:cTn id="54" presetID="1" presetClass="entr" presetSubtype="0" fill="hold" nodeType="withEffect">
                                  <p:stCondLst>
                                    <p:cond delay="0"/>
                                  </p:stCondLst>
                                  <p:childTnLst>
                                    <p:set>
                                      <p:cBhvr>
                                        <p:cTn id="55" dur="1" fill="hold">
                                          <p:stCondLst>
                                            <p:cond delay="9"/>
                                          </p:stCondLst>
                                        </p:cTn>
                                        <p:tgtEl>
                                          <p:spTgt spid="13"/>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10"/>
                                        </p:tgtEl>
                                      </p:cBhvr>
                                    </p:animEffect>
                                    <p:animScale>
                                      <p:cBhvr>
                                        <p:cTn id="5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1"/>
                                        </p:tgtEl>
                                        <p:attrNameLst>
                                          <p:attrName>fillcolor</p:attrName>
                                        </p:attrNameLst>
                                      </p:cBhvr>
                                      <p:to>
                                        <a:srgbClr val="D99694"/>
                                      </p:to>
                                    </p:animClr>
                                    <p:set>
                                      <p:cBhvr>
                                        <p:cTn id="64" dur="500" fill="hold"/>
                                        <p:tgtEl>
                                          <p:spTgt spid="11"/>
                                        </p:tgtEl>
                                        <p:attrNameLst>
                                          <p:attrName>fill.type</p:attrName>
                                        </p:attrNameLst>
                                      </p:cBhvr>
                                      <p:to>
                                        <p:strVal val="solid"/>
                                      </p:to>
                                    </p:set>
                                    <p:set>
                                      <p:cBhvr>
                                        <p:cTn id="65" dur="500" fill="hold"/>
                                        <p:tgtEl>
                                          <p:spTgt spid="1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4" fill="hold"/>
                                        <p:tgtEl>
                                          <p:spTgt spid="18"/>
                                        </p:tgtEl>
                                      </p:cBhvr>
                                    </p:cmd>
                                  </p:childTnLst>
                                </p:cTn>
                              </p:par>
                              <p:par>
                                <p:cTn id="68" presetID="1" presetClass="entr" presetSubtype="0" fill="hold" nodeType="withEffect">
                                  <p:stCondLst>
                                    <p:cond delay="0"/>
                                  </p:stCondLst>
                                  <p:childTnLst>
                                    <p:set>
                                      <p:cBhvr>
                                        <p:cTn id="69" dur="1" fill="hold">
                                          <p:stCondLst>
                                            <p:cond delay="9"/>
                                          </p:stCondLst>
                                        </p:cTn>
                                        <p:tgtEl>
                                          <p:spTgt spid="16"/>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11"/>
                                        </p:tgtEl>
                                      </p:cBhvr>
                                    </p:animEffect>
                                    <p:animScale>
                                      <p:cBhvr>
                                        <p:cTn id="7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3" fill="hold" display="0">
                  <p:stCondLst>
                    <p:cond delay="indefinite"/>
                  </p:stCondLst>
                  <p:endCondLst>
                    <p:cond evt="onStopAudio" delay="0">
                      <p:tgtEl>
                        <p:sldTgt/>
                      </p:tgtEl>
                    </p:cond>
                  </p:endCondLst>
                </p:cTn>
                <p:tgtEl>
                  <p:spTgt spid="14"/>
                </p:tgtEl>
              </p:cMediaNode>
            </p:audio>
            <p:audio>
              <p:cMediaNode vol="80000">
                <p:cTn id="74" fill="hold" display="0">
                  <p:stCondLst>
                    <p:cond delay="indefinite"/>
                  </p:stCondLst>
                  <p:endCondLst>
                    <p:cond evt="onStopAudio" delay="0">
                      <p:tgtEl>
                        <p:sldTgt/>
                      </p:tgtEl>
                    </p:cond>
                  </p:endCondLst>
                </p:cTn>
                <p:tgtEl>
                  <p:spTgt spid="18"/>
                </p:tgtEl>
              </p:cMediaNode>
            </p:audio>
          </p:childTnLst>
        </p:cTn>
      </p:par>
    </p:tnLst>
    <p:bldLst>
      <p:bldP spid="8" grpId="0" animBg="1"/>
      <p:bldP spid="8" grpId="1" animBg="1"/>
      <p:bldP spid="9" grpId="0" animBg="1"/>
      <p:bldP spid="9" grpId="1" animBg="1"/>
      <p:bldP spid="10" grpId="0" animBg="1"/>
      <p:bldP spid="10" grpId="1" animBg="1"/>
      <p:bldP spid="11" grpId="0" animBg="1"/>
      <p:bldP spid="1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304800" y="495300"/>
            <a:ext cx="10578192" cy="50680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4. </a:t>
            </a:r>
            <a:r>
              <a:rPr lang="en-US" sz="4400" dirty="0">
                <a:solidFill>
                  <a:schemeClr val="tx1"/>
                </a:solidFill>
              </a:rPr>
              <a:t>Một xe chở hai bánh mà thùng chứa của nó có dạng lăng trụ đứng tam giác với các kích thước cho trên hình vẽ. Hỏi thùng chứa của xe chở hai bánh đó có thể tích bằng bao nhiêu? </a:t>
            </a: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9664361" y="61098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B. 120 000 cm</a:t>
            </a:r>
            <a:r>
              <a:rPr lang="en-US" sz="4400" baseline="30000" dirty="0">
                <a:solidFill>
                  <a:schemeClr val="tx1"/>
                </a:solidFill>
              </a:rPr>
              <a:t>3</a:t>
            </a:r>
            <a:endParaRPr lang="en-US" sz="4400" dirty="0">
              <a:solidFill>
                <a:schemeClr val="tx1"/>
              </a:solidFill>
            </a:endParaRPr>
          </a:p>
        </p:txBody>
      </p:sp>
      <p:sp>
        <p:nvSpPr>
          <p:cNvPr id="9" name="Đáp án sai 1">
            <a:extLst>
              <a:ext uri="{FF2B5EF4-FFF2-40B4-BE49-F238E27FC236}">
                <a16:creationId xmlns:a16="http://schemas.microsoft.com/office/drawing/2014/main" id="{5CAB6960-A0E6-45CA-B962-3C19B2974205}"/>
              </a:ext>
            </a:extLst>
          </p:cNvPr>
          <p:cNvSpPr/>
          <p:nvPr/>
        </p:nvSpPr>
        <p:spPr>
          <a:xfrm>
            <a:off x="1822691" y="77100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C. 24 000 cm</a:t>
            </a:r>
            <a:r>
              <a:rPr lang="en-US" sz="4400" baseline="30000" dirty="0">
                <a:solidFill>
                  <a:schemeClr val="tx1"/>
                </a:solidFill>
              </a:rPr>
              <a:t>3</a:t>
            </a:r>
            <a:endParaRPr lang="en-US" sz="4400" dirty="0">
              <a:solidFill>
                <a:schemeClr val="tx1"/>
              </a:solidFill>
            </a:endParaRPr>
          </a:p>
        </p:txBody>
      </p:sp>
      <p:sp>
        <p:nvSpPr>
          <p:cNvPr id="10" name="Đáp án sai 2">
            <a:extLst>
              <a:ext uri="{FF2B5EF4-FFF2-40B4-BE49-F238E27FC236}">
                <a16:creationId xmlns:a16="http://schemas.microsoft.com/office/drawing/2014/main" id="{0CDB1E71-8D1D-4E61-A4BA-C86CA750B041}"/>
              </a:ext>
            </a:extLst>
          </p:cNvPr>
          <p:cNvSpPr/>
          <p:nvPr/>
        </p:nvSpPr>
        <p:spPr>
          <a:xfrm>
            <a:off x="1822691" y="609962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 240 000 cm</a:t>
            </a:r>
            <a:r>
              <a:rPr lang="en-US" sz="4400" baseline="30000" dirty="0">
                <a:solidFill>
                  <a:schemeClr val="tx1"/>
                </a:solidFill>
              </a:rPr>
              <a:t>3</a:t>
            </a:r>
            <a:endParaRPr lang="en-US" sz="4400" dirty="0">
              <a:solidFill>
                <a:schemeClr val="tx1"/>
              </a:solidFill>
            </a:endParaRPr>
          </a:p>
        </p:txBody>
      </p:sp>
      <p:sp>
        <p:nvSpPr>
          <p:cNvPr id="11" name="Đáp án sai 3">
            <a:extLst>
              <a:ext uri="{FF2B5EF4-FFF2-40B4-BE49-F238E27FC236}">
                <a16:creationId xmlns:a16="http://schemas.microsoft.com/office/drawing/2014/main" id="{A9A33A21-13CF-41FF-A705-09886970C195}"/>
              </a:ext>
            </a:extLst>
          </p:cNvPr>
          <p:cNvSpPr/>
          <p:nvPr/>
        </p:nvSpPr>
        <p:spPr>
          <a:xfrm>
            <a:off x="9664361" y="77100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D. 12 000 cm</a:t>
            </a:r>
            <a:r>
              <a:rPr lang="en-US" sz="4400" baseline="30000" dirty="0">
                <a:solidFill>
                  <a:schemeClr val="tx1"/>
                </a:solidFill>
              </a:rPr>
              <a:t>3</a:t>
            </a:r>
            <a:endParaRPr lang="en-US" sz="4400" dirty="0">
              <a:solidFill>
                <a:schemeClr val="tx1"/>
              </a:solidFill>
            </a:endParaRP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15067133" y="6285816"/>
            <a:ext cx="1279570" cy="779227"/>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7350086" y="6248604"/>
            <a:ext cx="1275184" cy="794850"/>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15191758" y="7881558"/>
            <a:ext cx="1275184" cy="794850"/>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7229848" y="7881558"/>
            <a:ext cx="1275184" cy="794850"/>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9A082076-F14F-4F7B-BB5E-4109C08DF1D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E192E162-37C7-48A2-8883-B95FDD58FCF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5538451" y="-1274532"/>
            <a:ext cx="974726" cy="974726"/>
          </a:xfrm>
          <a:prstGeom prst="rect">
            <a:avLst/>
          </a:prstGeom>
        </p:spPr>
      </p:pic>
      <p:pic>
        <p:nvPicPr>
          <p:cNvPr id="22530" name="Picture 2" descr="C:\Users\ADMINI~1\AppData\Local\Temp\Rar$DIa0.092\TN  - Câu  4.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1128506" y="723900"/>
            <a:ext cx="68961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1532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530"/>
                                        </p:tgtEl>
                                        <p:attrNameLst>
                                          <p:attrName>style.visibility</p:attrName>
                                        </p:attrNameLst>
                                      </p:cBhvr>
                                      <p:to>
                                        <p:strVal val="visible"/>
                                      </p:to>
                                    </p:set>
                                    <p:animEffect transition="in" filter="barn(inVertical)">
                                      <p:cBhvr>
                                        <p:cTn id="26"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92D050"/>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8" fill="hold"/>
                                        <p:tgtEl>
                                          <p:spTgt spid="14"/>
                                        </p:tgtEl>
                                      </p:cBhvr>
                                    </p:cmd>
                                  </p:childTnLst>
                                </p:cTn>
                              </p:par>
                              <p:par>
                                <p:cTn id="36" presetID="1" presetClass="entr" presetSubtype="0" fill="hold" nodeType="withEffect">
                                  <p:stCondLst>
                                    <p:cond delay="0"/>
                                  </p:stCondLst>
                                  <p:childTnLst>
                                    <p:set>
                                      <p:cBhvr>
                                        <p:cTn id="37" dur="1" fill="hold">
                                          <p:stCondLst>
                                            <p:cond delay="9"/>
                                          </p:stCondLst>
                                        </p:cTn>
                                        <p:tgtEl>
                                          <p:spTgt spid="12"/>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9"/>
                                        </p:tgtEl>
                                        <p:attrNameLst>
                                          <p:attrName>fillcolor</p:attrName>
                                        </p:attrNameLst>
                                      </p:cBhvr>
                                      <p:to>
                                        <a:srgbClr val="D99694"/>
                                      </p:to>
                                    </p:animClr>
                                    <p:set>
                                      <p:cBhvr>
                                        <p:cTn id="46" dur="500" fill="hold"/>
                                        <p:tgtEl>
                                          <p:spTgt spid="9"/>
                                        </p:tgtEl>
                                        <p:attrNameLst>
                                          <p:attrName>fill.type</p:attrName>
                                        </p:attrNameLst>
                                      </p:cBhvr>
                                      <p:to>
                                        <p:strVal val="solid"/>
                                      </p:to>
                                    </p:set>
                                    <p:set>
                                      <p:cBhvr>
                                        <p:cTn id="47" dur="500" fill="hold"/>
                                        <p:tgtEl>
                                          <p:spTgt spid="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18"/>
                                        </p:tgtEl>
                                      </p:cBhvr>
                                    </p:cmd>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0"/>
                                        </p:tgtEl>
                                        <p:attrNameLst>
                                          <p:attrName>fillcolor</p:attrName>
                                        </p:attrNameLst>
                                      </p:cBhvr>
                                      <p:to>
                                        <a:srgbClr val="D99694"/>
                                      </p:to>
                                    </p:animClr>
                                    <p:set>
                                      <p:cBhvr>
                                        <p:cTn id="60" dur="500" fill="hold"/>
                                        <p:tgtEl>
                                          <p:spTgt spid="10"/>
                                        </p:tgtEl>
                                        <p:attrNameLst>
                                          <p:attrName>fill.type</p:attrName>
                                        </p:attrNameLst>
                                      </p:cBhvr>
                                      <p:to>
                                        <p:strVal val="solid"/>
                                      </p:to>
                                    </p:set>
                                    <p:set>
                                      <p:cBhvr>
                                        <p:cTn id="61" dur="500" fill="hold"/>
                                        <p:tgtEl>
                                          <p:spTgt spid="10"/>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9"/>
                                          </p:stCondLst>
                                        </p:cTn>
                                        <p:tgtEl>
                                          <p:spTgt spid="13"/>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2" fill="hold"/>
                                        <p:tgtEl>
                                          <p:spTgt spid="18"/>
                                        </p:tgtEl>
                                      </p:cBhvr>
                                    </p:cmd>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1"/>
                                        </p:tgtEl>
                                        <p:attrNameLst>
                                          <p:attrName>fillcolor</p:attrName>
                                        </p:attrNameLst>
                                      </p:cBhvr>
                                      <p:to>
                                        <a:srgbClr val="D99694"/>
                                      </p:to>
                                    </p:animClr>
                                    <p:set>
                                      <p:cBhvr>
                                        <p:cTn id="74" dur="500" fill="hold"/>
                                        <p:tgtEl>
                                          <p:spTgt spid="11"/>
                                        </p:tgtEl>
                                        <p:attrNameLst>
                                          <p:attrName>fill.type</p:attrName>
                                        </p:attrNameLst>
                                      </p:cBhvr>
                                      <p:to>
                                        <p:strVal val="solid"/>
                                      </p:to>
                                    </p:set>
                                    <p:set>
                                      <p:cBhvr>
                                        <p:cTn id="75" dur="500" fill="hold"/>
                                        <p:tgtEl>
                                          <p:spTgt spid="1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2" fill="hold"/>
                                        <p:tgtEl>
                                          <p:spTgt spid="18"/>
                                        </p:tgtEl>
                                      </p:cBhvr>
                                    </p:cmd>
                                  </p:childTnLst>
                                </p:cTn>
                              </p:par>
                              <p:par>
                                <p:cTn id="78" presetID="1" presetClass="entr" presetSubtype="0" fill="hold" nodeType="withEffect">
                                  <p:stCondLst>
                                    <p:cond delay="0"/>
                                  </p:stCondLst>
                                  <p:childTnLst>
                                    <p:set>
                                      <p:cBhvr>
                                        <p:cTn id="79" dur="1" fill="hold">
                                          <p:stCondLst>
                                            <p:cond delay="9"/>
                                          </p:stCondLst>
                                        </p:cTn>
                                        <p:tgtEl>
                                          <p:spTgt spid="16"/>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524746" y="939105"/>
            <a:ext cx="7443894" cy="1384995"/>
          </a:xfrm>
          <a:prstGeom prst="rect">
            <a:avLst/>
          </a:prstGeom>
        </p:spPr>
        <p:txBody>
          <a:bodyPr wrap="square" lIns="0" tIns="0" rIns="0" bIns="0" rtlCol="0" anchor="t">
            <a:spAutoFit/>
          </a:bodyPr>
          <a:lstStyle/>
          <a:p>
            <a:pPr algn="just">
              <a:lnSpc>
                <a:spcPct val="150000"/>
              </a:lnSpc>
              <a:spcBef>
                <a:spcPct val="0"/>
              </a:spcBef>
            </a:pPr>
            <a:r>
              <a:rPr lang="en-US" sz="6000" b="1" dirty="0">
                <a:solidFill>
                  <a:srgbClr val="CF623E"/>
                </a:solidFill>
                <a:latin typeface="Arial" pitchFamily="34" charset="0"/>
                <a:cs typeface="Arial" pitchFamily="34" charset="0"/>
              </a:rPr>
              <a:t>NỘI DUNG BÀI HỌC</a:t>
            </a:r>
          </a:p>
        </p:txBody>
      </p:sp>
      <p:grpSp>
        <p:nvGrpSpPr>
          <p:cNvPr id="39" name="Group 38"/>
          <p:cNvGrpSpPr/>
          <p:nvPr/>
        </p:nvGrpSpPr>
        <p:grpSpPr>
          <a:xfrm>
            <a:off x="1355083" y="2476500"/>
            <a:ext cx="11103617" cy="2882167"/>
            <a:chOff x="1355083" y="2552700"/>
            <a:chExt cx="11103617" cy="2882167"/>
          </a:xfrm>
        </p:grpSpPr>
        <p:grpSp>
          <p:nvGrpSpPr>
            <p:cNvPr id="6" name="Group 6"/>
            <p:cNvGrpSpPr/>
            <p:nvPr/>
          </p:nvGrpSpPr>
          <p:grpSpPr>
            <a:xfrm>
              <a:off x="2034687" y="2552700"/>
              <a:ext cx="10424013" cy="2882167"/>
              <a:chOff x="0" y="-38100"/>
              <a:chExt cx="7925315" cy="1008112"/>
            </a:xfrm>
          </p:grpSpPr>
          <p:sp>
            <p:nvSpPr>
              <p:cNvPr id="7" name="Freeform 7"/>
              <p:cNvSpPr/>
              <p:nvPr/>
            </p:nvSpPr>
            <p:spPr>
              <a:xfrm>
                <a:off x="0" y="0"/>
                <a:ext cx="7925315" cy="970012"/>
              </a:xfrm>
              <a:custGeom>
                <a:avLst/>
                <a:gdLst/>
                <a:ahLst/>
                <a:cxnLst/>
                <a:rect l="l" t="t" r="r" b="b"/>
                <a:pathLst>
                  <a:path w="7925315" h="970012">
                    <a:moveTo>
                      <a:pt x="50372" y="0"/>
                    </a:moveTo>
                    <a:lnTo>
                      <a:pt x="7874943" y="0"/>
                    </a:lnTo>
                    <a:cubicBezTo>
                      <a:pt x="7902763" y="0"/>
                      <a:pt x="7925315" y="22552"/>
                      <a:pt x="7925315" y="50372"/>
                    </a:cubicBezTo>
                    <a:lnTo>
                      <a:pt x="7925315" y="919640"/>
                    </a:lnTo>
                    <a:cubicBezTo>
                      <a:pt x="7925315" y="947460"/>
                      <a:pt x="7902763" y="970012"/>
                      <a:pt x="7874943" y="970012"/>
                    </a:cubicBezTo>
                    <a:lnTo>
                      <a:pt x="50372" y="970012"/>
                    </a:lnTo>
                    <a:cubicBezTo>
                      <a:pt x="22552" y="970012"/>
                      <a:pt x="0" y="947460"/>
                      <a:pt x="0" y="919640"/>
                    </a:cubicBezTo>
                    <a:lnTo>
                      <a:pt x="0" y="50372"/>
                    </a:lnTo>
                    <a:cubicBezTo>
                      <a:pt x="0" y="22552"/>
                      <a:pt x="22552" y="0"/>
                      <a:pt x="50372" y="0"/>
                    </a:cubicBezTo>
                    <a:close/>
                  </a:path>
                </a:pathLst>
              </a:custGeom>
              <a:solidFill>
                <a:srgbClr val="FFC8AE"/>
              </a:solidFill>
              <a:ln>
                <a:noFill/>
              </a:ln>
            </p:spPr>
            <p:txBody>
              <a:bodyPr/>
              <a:lstStyle/>
              <a:p>
                <a:endParaRPr lang="en-US" dirty="0"/>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355083" y="3390900"/>
              <a:ext cx="1388117" cy="1268994"/>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123825">
                <a:solidFill>
                  <a:srgbClr val="CF623E"/>
                </a:solidFill>
              </a:ln>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800" b="1">
                  <a:effectLst>
                    <a:outerShdw blurRad="38100" dist="38100" dir="2700000" algn="tl">
                      <a:srgbClr val="000000">
                        <a:alpha val="43137"/>
                      </a:srgbClr>
                    </a:outerShdw>
                  </a:effectLst>
                  <a:latin typeface="Arial" pitchFamily="34" charset="0"/>
                  <a:cs typeface="Arial" pitchFamily="34" charset="0"/>
                </a:endParaRPr>
              </a:p>
            </p:txBody>
          </p:sp>
        </p:grpSp>
        <p:sp>
          <p:nvSpPr>
            <p:cNvPr id="12" name="TextBox 12"/>
            <p:cNvSpPr txBox="1"/>
            <p:nvPr/>
          </p:nvSpPr>
          <p:spPr>
            <a:xfrm>
              <a:off x="1698827" y="3706789"/>
              <a:ext cx="761157" cy="730969"/>
            </a:xfrm>
            <a:prstGeom prst="rect">
              <a:avLst/>
            </a:prstGeom>
          </p:spPr>
          <p:txBody>
            <a:bodyPr wrap="square" lIns="0" tIns="0" rIns="0" bIns="0" rtlCol="0" anchor="t">
              <a:spAutoFit/>
            </a:bodyPr>
            <a:lstStyle/>
            <a:p>
              <a:pPr algn="ctr">
                <a:lnSpc>
                  <a:spcPts val="5691"/>
                </a:lnSpc>
                <a:spcBef>
                  <a:spcPct val="0"/>
                </a:spcBef>
              </a:pPr>
              <a:r>
                <a:rPr lang="en-US" sz="5000" b="1" dirty="0">
                  <a:solidFill>
                    <a:srgbClr val="CF623E"/>
                  </a:solidFill>
                  <a:effectLst>
                    <a:outerShdw blurRad="38100" dist="38100" dir="2700000" algn="tl">
                      <a:srgbClr val="000000">
                        <a:alpha val="43137"/>
                      </a:srgbClr>
                    </a:outerShdw>
                  </a:effectLst>
                  <a:latin typeface="Arial" pitchFamily="34" charset="0"/>
                  <a:cs typeface="Arial" pitchFamily="34" charset="0"/>
                </a:rPr>
                <a:t>01</a:t>
              </a:r>
            </a:p>
          </p:txBody>
        </p:sp>
        <p:sp>
          <p:nvSpPr>
            <p:cNvPr id="35" name="Rectangle 34"/>
            <p:cNvSpPr/>
            <p:nvPr/>
          </p:nvSpPr>
          <p:spPr>
            <a:xfrm>
              <a:off x="2971800" y="3236774"/>
              <a:ext cx="8839907" cy="1754326"/>
            </a:xfrm>
            <a:prstGeom prst="rect">
              <a:avLst/>
            </a:prstGeom>
          </p:spPr>
          <p:txBody>
            <a:bodyPr wrap="square">
              <a:spAutoFit/>
            </a:bodyPr>
            <a:lstStyle/>
            <a:p>
              <a:pPr algn="just">
                <a:lnSpc>
                  <a:spcPct val="150000"/>
                </a:lnSpc>
              </a:pPr>
              <a:r>
                <a:rPr lang="en-US" sz="3600" dirty="0"/>
                <a:t>Hình lăng trụ đứng tam giác, hình lăng trụ đứng tứ giác</a:t>
              </a:r>
              <a:endParaRPr lang="en-US" sz="3600" dirty="0">
                <a:latin typeface="Arial" pitchFamily="34" charset="0"/>
                <a:cs typeface="Arial" pitchFamily="34" charset="0"/>
              </a:endParaRPr>
            </a:p>
          </p:txBody>
        </p:sp>
      </p:grpSp>
      <p:grpSp>
        <p:nvGrpSpPr>
          <p:cNvPr id="40" name="Group 39"/>
          <p:cNvGrpSpPr/>
          <p:nvPr/>
        </p:nvGrpSpPr>
        <p:grpSpPr>
          <a:xfrm>
            <a:off x="1355083" y="5829300"/>
            <a:ext cx="11103617" cy="2773239"/>
            <a:chOff x="1355083" y="5646861"/>
            <a:chExt cx="11103617" cy="2773239"/>
          </a:xfrm>
        </p:grpSpPr>
        <p:grpSp>
          <p:nvGrpSpPr>
            <p:cNvPr id="13" name="Group 13"/>
            <p:cNvGrpSpPr/>
            <p:nvPr/>
          </p:nvGrpSpPr>
          <p:grpSpPr>
            <a:xfrm>
              <a:off x="2034687" y="5646861"/>
              <a:ext cx="10424013" cy="2773239"/>
              <a:chOff x="0" y="0"/>
              <a:chExt cx="7925316" cy="970012"/>
            </a:xfrm>
          </p:grpSpPr>
          <p:sp>
            <p:nvSpPr>
              <p:cNvPr id="14" name="Freeform 14"/>
              <p:cNvSpPr/>
              <p:nvPr/>
            </p:nvSpPr>
            <p:spPr>
              <a:xfrm>
                <a:off x="0" y="0"/>
                <a:ext cx="7925315" cy="970012"/>
              </a:xfrm>
              <a:custGeom>
                <a:avLst/>
                <a:gdLst/>
                <a:ahLst/>
                <a:cxnLst/>
                <a:rect l="l" t="t" r="r" b="b"/>
                <a:pathLst>
                  <a:path w="7925315" h="970012">
                    <a:moveTo>
                      <a:pt x="50372" y="0"/>
                    </a:moveTo>
                    <a:lnTo>
                      <a:pt x="7874943" y="0"/>
                    </a:lnTo>
                    <a:cubicBezTo>
                      <a:pt x="7902763" y="0"/>
                      <a:pt x="7925315" y="22552"/>
                      <a:pt x="7925315" y="50372"/>
                    </a:cubicBezTo>
                    <a:lnTo>
                      <a:pt x="7925315" y="919640"/>
                    </a:lnTo>
                    <a:cubicBezTo>
                      <a:pt x="7925315" y="947460"/>
                      <a:pt x="7902763" y="970012"/>
                      <a:pt x="7874943" y="970012"/>
                    </a:cubicBezTo>
                    <a:lnTo>
                      <a:pt x="50372" y="970012"/>
                    </a:lnTo>
                    <a:cubicBezTo>
                      <a:pt x="22552" y="970012"/>
                      <a:pt x="0" y="947460"/>
                      <a:pt x="0" y="919640"/>
                    </a:cubicBezTo>
                    <a:lnTo>
                      <a:pt x="0" y="50372"/>
                    </a:lnTo>
                    <a:cubicBezTo>
                      <a:pt x="0" y="22552"/>
                      <a:pt x="22552" y="0"/>
                      <a:pt x="50372" y="0"/>
                    </a:cubicBezTo>
                    <a:close/>
                  </a:path>
                </a:pathLst>
              </a:custGeom>
              <a:solidFill>
                <a:srgbClr val="FFC8AE"/>
              </a:solidFill>
              <a:ln>
                <a:noFill/>
              </a:ln>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355083" y="6408008"/>
              <a:ext cx="1388117" cy="1268994"/>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123825">
                <a:solidFill>
                  <a:srgbClr val="CF623E"/>
                </a:solidFill>
              </a:ln>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800" b="1">
                  <a:effectLst>
                    <a:outerShdw blurRad="38100" dist="38100" dir="2700000" algn="tl">
                      <a:srgbClr val="000000">
                        <a:alpha val="43137"/>
                      </a:srgbClr>
                    </a:outerShdw>
                  </a:effectLst>
                  <a:latin typeface="Arial" pitchFamily="34" charset="0"/>
                  <a:cs typeface="Arial" pitchFamily="34" charset="0"/>
                </a:endParaRPr>
              </a:p>
            </p:txBody>
          </p:sp>
        </p:grpSp>
        <p:sp>
          <p:nvSpPr>
            <p:cNvPr id="19" name="TextBox 19"/>
            <p:cNvSpPr txBox="1"/>
            <p:nvPr/>
          </p:nvSpPr>
          <p:spPr>
            <a:xfrm>
              <a:off x="1680855" y="6647278"/>
              <a:ext cx="761157" cy="730969"/>
            </a:xfrm>
            <a:prstGeom prst="rect">
              <a:avLst/>
            </a:prstGeom>
          </p:spPr>
          <p:txBody>
            <a:bodyPr wrap="square" lIns="0" tIns="0" rIns="0" bIns="0" rtlCol="0" anchor="t">
              <a:spAutoFit/>
            </a:bodyPr>
            <a:lstStyle/>
            <a:p>
              <a:pPr algn="ctr">
                <a:lnSpc>
                  <a:spcPts val="5691"/>
                </a:lnSpc>
                <a:spcBef>
                  <a:spcPct val="0"/>
                </a:spcBef>
              </a:pPr>
              <a:r>
                <a:rPr lang="en-US" sz="5000" b="1" dirty="0">
                  <a:solidFill>
                    <a:srgbClr val="CF623E"/>
                  </a:solidFill>
                  <a:effectLst>
                    <a:outerShdw blurRad="38100" dist="38100" dir="2700000" algn="tl">
                      <a:srgbClr val="000000">
                        <a:alpha val="43137"/>
                      </a:srgbClr>
                    </a:outerShdw>
                  </a:effectLst>
                  <a:latin typeface="Arial" pitchFamily="34" charset="0"/>
                  <a:cs typeface="Arial" pitchFamily="34" charset="0"/>
                </a:rPr>
                <a:t>02</a:t>
              </a:r>
            </a:p>
          </p:txBody>
        </p:sp>
        <p:sp>
          <p:nvSpPr>
            <p:cNvPr id="36" name="Rectangle 35"/>
            <p:cNvSpPr/>
            <p:nvPr/>
          </p:nvSpPr>
          <p:spPr>
            <a:xfrm>
              <a:off x="3103747" y="5758577"/>
              <a:ext cx="8627879" cy="2585323"/>
            </a:xfrm>
            <a:prstGeom prst="rect">
              <a:avLst/>
            </a:prstGeom>
          </p:spPr>
          <p:txBody>
            <a:bodyPr wrap="square">
              <a:spAutoFit/>
            </a:bodyPr>
            <a:lstStyle/>
            <a:p>
              <a:pPr algn="just">
                <a:lnSpc>
                  <a:spcPct val="150000"/>
                </a:lnSpc>
              </a:pPr>
              <a:r>
                <a:rPr lang="en-US" sz="3600" dirty="0"/>
                <a:t>Diện tích xung quanh và thể tích của hình lăng trụ đứng tam giác, hình lăng trụ đứng tứ giác.</a:t>
              </a:r>
            </a:p>
          </p:txBody>
        </p:sp>
      </p:grpSp>
      <p:pic>
        <p:nvPicPr>
          <p:cNvPr id="34" name="Picture 34"/>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1582400" y="2967449"/>
            <a:ext cx="5774764" cy="6443251"/>
          </a:xfrm>
          <a:prstGeom prst="rect">
            <a:avLst/>
          </a:prstGeom>
        </p:spPr>
      </p:pic>
    </p:spTree>
    <p:extLst>
      <p:ext uri="{BB962C8B-B14F-4D97-AF65-F5344CB8AC3E}">
        <p14:creationId xmlns:p14="http://schemas.microsoft.com/office/powerpoint/2010/main" val="22375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762000" y="647700"/>
            <a:ext cx="8686800" cy="457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5. </a:t>
            </a:r>
            <a:r>
              <a:rPr lang="en-US" sz="4400" dirty="0">
                <a:solidFill>
                  <a:schemeClr val="tx1"/>
                </a:solidFill>
              </a:rPr>
              <a:t>Một ngôi nhà có cấu trúc và kích thước như hình vẽ. Tính thể tích phần không gian được giới hạn bởi ngôi nhà đó. </a:t>
            </a: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2415573" y="5852974"/>
            <a:ext cx="5420130" cy="13802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dirty="0">
                <a:solidFill>
                  <a:schemeClr val="tx1"/>
                </a:solidFill>
              </a:rPr>
              <a:t>A. 369 (m</a:t>
            </a:r>
            <a:r>
              <a:rPr lang="en-US" sz="4400" baseline="30000" dirty="0">
                <a:solidFill>
                  <a:schemeClr val="tx1"/>
                </a:solidFill>
              </a:rPr>
              <a:t>3</a:t>
            </a:r>
            <a:r>
              <a:rPr lang="en-US" sz="4400" dirty="0">
                <a:solidFill>
                  <a:schemeClr val="tx1"/>
                </a:solidFill>
              </a:rPr>
              <a:t>)</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id="{5CAB6960-A0E6-45CA-B962-3C19B2974205}"/>
              </a:ext>
            </a:extLst>
          </p:cNvPr>
          <p:cNvSpPr/>
          <p:nvPr/>
        </p:nvSpPr>
        <p:spPr>
          <a:xfrm>
            <a:off x="2410320" y="7716052"/>
            <a:ext cx="5420130" cy="1330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C. 639 (m</a:t>
            </a:r>
            <a:r>
              <a:rPr lang="en-US" sz="4400" baseline="30000" dirty="0">
                <a:solidFill>
                  <a:schemeClr val="tx1"/>
                </a:solidFill>
              </a:rPr>
              <a:t>3</a:t>
            </a:r>
            <a:r>
              <a:rPr lang="en-US" sz="4400" dirty="0">
                <a:solidFill>
                  <a:schemeClr val="tx1"/>
                </a:solidFill>
              </a:rPr>
              <a:t>)</a:t>
            </a:r>
          </a:p>
        </p:txBody>
      </p:sp>
      <p:sp>
        <p:nvSpPr>
          <p:cNvPr id="10" name="Đáp án sai 2">
            <a:extLst>
              <a:ext uri="{FF2B5EF4-FFF2-40B4-BE49-F238E27FC236}">
                <a16:creationId xmlns:a16="http://schemas.microsoft.com/office/drawing/2014/main" id="{0CDB1E71-8D1D-4E61-A4BA-C86CA750B041}"/>
              </a:ext>
            </a:extLst>
          </p:cNvPr>
          <p:cNvSpPr/>
          <p:nvPr/>
        </p:nvSpPr>
        <p:spPr>
          <a:xfrm>
            <a:off x="10127672" y="5946768"/>
            <a:ext cx="5420130" cy="13303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B. 169 (m</a:t>
            </a:r>
            <a:r>
              <a:rPr lang="en-US" sz="4400" baseline="30000" dirty="0">
                <a:solidFill>
                  <a:schemeClr val="tx1"/>
                </a:solidFill>
              </a:rPr>
              <a:t>3</a:t>
            </a:r>
            <a:r>
              <a:rPr lang="en-US" sz="4400" dirty="0">
                <a:solidFill>
                  <a:schemeClr val="tx1"/>
                </a:solidFill>
              </a:rPr>
              <a:t>)</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id="{A9A33A21-13CF-41FF-A705-09886970C195}"/>
              </a:ext>
            </a:extLst>
          </p:cNvPr>
          <p:cNvSpPr/>
          <p:nvPr/>
        </p:nvSpPr>
        <p:spPr>
          <a:xfrm>
            <a:off x="10127670" y="7775568"/>
            <a:ext cx="5420130" cy="13303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D. 396 (m</a:t>
            </a:r>
            <a:r>
              <a:rPr lang="en-US" sz="4400" baseline="30000" dirty="0">
                <a:solidFill>
                  <a:schemeClr val="tx1"/>
                </a:solidFill>
              </a:rPr>
              <a:t>3</a:t>
            </a:r>
            <a:r>
              <a:rPr lang="en-US" sz="4400" dirty="0">
                <a:solidFill>
                  <a:schemeClr val="tx1"/>
                </a:solidFill>
              </a:rPr>
              <a:t>)</a:t>
            </a: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7453766" y="5503335"/>
            <a:ext cx="1019530" cy="893678"/>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15329608" y="5631494"/>
            <a:ext cx="1016035" cy="911596"/>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15299300" y="7469622"/>
            <a:ext cx="1016035" cy="911596"/>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7452006" y="7576356"/>
            <a:ext cx="1016035" cy="911596"/>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0C1055B1-5B4B-4B54-927E-7C650E57A88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CB269431-841C-447D-9373-74C107A3BB6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5538451" y="-1274532"/>
            <a:ext cx="974726" cy="974726"/>
          </a:xfrm>
          <a:prstGeom prst="rect">
            <a:avLst/>
          </a:prstGeom>
        </p:spPr>
      </p:pic>
      <p:pic>
        <p:nvPicPr>
          <p:cNvPr id="23554" name="Picture 2" descr="C:\Users\ADMINI~1\AppData\Local\Temp\Rar$DIa0.064\TN  - Câu 5.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971681" y="609600"/>
            <a:ext cx="7584783"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5232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3554"/>
                                        </p:tgtEl>
                                        <p:attrNameLst>
                                          <p:attrName>style.visibility</p:attrName>
                                        </p:attrNameLst>
                                      </p:cBhvr>
                                      <p:to>
                                        <p:strVal val="visible"/>
                                      </p:to>
                                    </p:set>
                                    <p:animEffect transition="in" filter="wipe(down)">
                                      <p:cBhvr>
                                        <p:cTn id="26"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92D050"/>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8" fill="hold"/>
                                        <p:tgtEl>
                                          <p:spTgt spid="14"/>
                                        </p:tgtEl>
                                      </p:cBhvr>
                                    </p:cmd>
                                  </p:childTnLst>
                                </p:cTn>
                              </p:par>
                              <p:par>
                                <p:cTn id="36" presetID="1" presetClass="entr" presetSubtype="0" fill="hold" nodeType="withEffect">
                                  <p:stCondLst>
                                    <p:cond delay="0"/>
                                  </p:stCondLst>
                                  <p:childTnLst>
                                    <p:set>
                                      <p:cBhvr>
                                        <p:cTn id="37" dur="1" fill="hold">
                                          <p:stCondLst>
                                            <p:cond delay="9"/>
                                          </p:stCondLst>
                                        </p:cTn>
                                        <p:tgtEl>
                                          <p:spTgt spid="12"/>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9"/>
                                        </p:tgtEl>
                                        <p:attrNameLst>
                                          <p:attrName>fillcolor</p:attrName>
                                        </p:attrNameLst>
                                      </p:cBhvr>
                                      <p:to>
                                        <a:srgbClr val="D99694"/>
                                      </p:to>
                                    </p:animClr>
                                    <p:set>
                                      <p:cBhvr>
                                        <p:cTn id="46" dur="500" fill="hold"/>
                                        <p:tgtEl>
                                          <p:spTgt spid="9"/>
                                        </p:tgtEl>
                                        <p:attrNameLst>
                                          <p:attrName>fill.type</p:attrName>
                                        </p:attrNameLst>
                                      </p:cBhvr>
                                      <p:to>
                                        <p:strVal val="solid"/>
                                      </p:to>
                                    </p:set>
                                    <p:set>
                                      <p:cBhvr>
                                        <p:cTn id="47" dur="500" fill="hold"/>
                                        <p:tgtEl>
                                          <p:spTgt spid="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4" fill="hold"/>
                                        <p:tgtEl>
                                          <p:spTgt spid="18"/>
                                        </p:tgtEl>
                                      </p:cBhvr>
                                    </p:cmd>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0"/>
                                        </p:tgtEl>
                                        <p:attrNameLst>
                                          <p:attrName>fillcolor</p:attrName>
                                        </p:attrNameLst>
                                      </p:cBhvr>
                                      <p:to>
                                        <a:srgbClr val="D99694"/>
                                      </p:to>
                                    </p:animClr>
                                    <p:set>
                                      <p:cBhvr>
                                        <p:cTn id="60" dur="500" fill="hold"/>
                                        <p:tgtEl>
                                          <p:spTgt spid="10"/>
                                        </p:tgtEl>
                                        <p:attrNameLst>
                                          <p:attrName>fill.type</p:attrName>
                                        </p:attrNameLst>
                                      </p:cBhvr>
                                      <p:to>
                                        <p:strVal val="solid"/>
                                      </p:to>
                                    </p:set>
                                    <p:set>
                                      <p:cBhvr>
                                        <p:cTn id="61" dur="500" fill="hold"/>
                                        <p:tgtEl>
                                          <p:spTgt spid="10"/>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4" fill="hold"/>
                                        <p:tgtEl>
                                          <p:spTgt spid="18"/>
                                        </p:tgtEl>
                                      </p:cBhvr>
                                    </p:cmd>
                                  </p:childTnLst>
                                </p:cTn>
                              </p:par>
                              <p:par>
                                <p:cTn id="64" presetID="1" presetClass="entr" presetSubtype="0" fill="hold" nodeType="withEffect">
                                  <p:stCondLst>
                                    <p:cond delay="0"/>
                                  </p:stCondLst>
                                  <p:childTnLst>
                                    <p:set>
                                      <p:cBhvr>
                                        <p:cTn id="65" dur="1" fill="hold">
                                          <p:stCondLst>
                                            <p:cond delay="9"/>
                                          </p:stCondLst>
                                        </p:cTn>
                                        <p:tgtEl>
                                          <p:spTgt spid="13"/>
                                        </p:tgtEl>
                                        <p:attrNameLst>
                                          <p:attrName>style.visibility</p:attrName>
                                        </p:attrNameLst>
                                      </p:cBhvr>
                                      <p:to>
                                        <p:strVal val="visible"/>
                                      </p:to>
                                    </p:set>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1"/>
                                        </p:tgtEl>
                                        <p:attrNameLst>
                                          <p:attrName>fillcolor</p:attrName>
                                        </p:attrNameLst>
                                      </p:cBhvr>
                                      <p:to>
                                        <a:srgbClr val="D99694"/>
                                      </p:to>
                                    </p:animClr>
                                    <p:set>
                                      <p:cBhvr>
                                        <p:cTn id="74" dur="500" fill="hold"/>
                                        <p:tgtEl>
                                          <p:spTgt spid="11"/>
                                        </p:tgtEl>
                                        <p:attrNameLst>
                                          <p:attrName>fill.type</p:attrName>
                                        </p:attrNameLst>
                                      </p:cBhvr>
                                      <p:to>
                                        <p:strVal val="solid"/>
                                      </p:to>
                                    </p:set>
                                    <p:set>
                                      <p:cBhvr>
                                        <p:cTn id="75" dur="500" fill="hold"/>
                                        <p:tgtEl>
                                          <p:spTgt spid="1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4" fill="hold"/>
                                        <p:tgtEl>
                                          <p:spTgt spid="18"/>
                                        </p:tgtEl>
                                      </p:cBhvr>
                                    </p:cmd>
                                  </p:childTnLst>
                                </p:cTn>
                              </p:par>
                              <p:par>
                                <p:cTn id="78" presetID="1" presetClass="entr" presetSubtype="0" fill="hold" nodeType="withEffect">
                                  <p:stCondLst>
                                    <p:cond delay="0"/>
                                  </p:stCondLst>
                                  <p:childTnLst>
                                    <p:set>
                                      <p:cBhvr>
                                        <p:cTn id="79" dur="1" fill="hold">
                                          <p:stCondLst>
                                            <p:cond delay="9"/>
                                          </p:stCondLst>
                                        </p:cTn>
                                        <p:tgtEl>
                                          <p:spTgt spid="16"/>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835243" y="114300"/>
            <a:ext cx="4289957" cy="1306255"/>
          </a:xfrm>
          <a:prstGeom prst="rect">
            <a:avLst/>
          </a:prstGeom>
        </p:spPr>
        <p:txBody>
          <a:bodyPr wrap="none" anchor="ctr">
            <a:spAutoFit/>
          </a:bodyPr>
          <a:lstStyle/>
          <a:p>
            <a:pPr algn="ctr">
              <a:lnSpc>
                <a:spcPct val="150000"/>
              </a:lnSpc>
            </a:pPr>
            <a:r>
              <a:rPr lang="en-US" sz="6000" b="1" dirty="0">
                <a:solidFill>
                  <a:srgbClr val="0070C0"/>
                </a:solidFill>
                <a:latin typeface="Arial" pitchFamily="34" charset="0"/>
                <a:cs typeface="Arial" pitchFamily="34" charset="0"/>
              </a:rPr>
              <a:t>VẬN DỤNG</a:t>
            </a:r>
          </a:p>
        </p:txBody>
      </p:sp>
      <p:sp>
        <p:nvSpPr>
          <p:cNvPr id="2" name="Rectangle 1"/>
          <p:cNvSpPr/>
          <p:nvPr/>
        </p:nvSpPr>
        <p:spPr>
          <a:xfrm>
            <a:off x="838200" y="1498072"/>
            <a:ext cx="16535400" cy="3785652"/>
          </a:xfrm>
          <a:prstGeom prst="rect">
            <a:avLst/>
          </a:prstGeom>
        </p:spPr>
        <p:txBody>
          <a:bodyPr wrap="square">
            <a:spAutoFit/>
          </a:bodyPr>
          <a:lstStyle/>
          <a:p>
            <a:pPr algn="just">
              <a:lnSpc>
                <a:spcPct val="150000"/>
              </a:lnSpc>
            </a:pPr>
            <a:r>
              <a:rPr lang="fr-FR" sz="4000" b="1" dirty="0"/>
              <a:t>Bài 10.14 (SGK – tr99). </a:t>
            </a:r>
            <a:r>
              <a:rPr lang="en-US" sz="4000" dirty="0"/>
              <a:t>Thùng một chiếc máy nông nghiệp có dạng hình lăng trụ đứng tứ giác như hình 10.34. Đáy của hình lăng trụ đứng này (mặt bên của thùng) là một hình thang vuông có độ dài đáy lớn 3m, đáy nhỏ 1,5m. Hỏi thùng có dung tích bao nhiêu mét khối?</a:t>
            </a:r>
          </a:p>
        </p:txBody>
      </p:sp>
      <p:pic>
        <p:nvPicPr>
          <p:cNvPr id="24578" name="Picture 2" descr="C:\Users\ADMINI~1\AppData\Local\Temp\Rar$DIa0.002\Bài 10.14 (Hình 10.3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71407" y="5372100"/>
            <a:ext cx="12068985" cy="469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543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wipe(down)">
                                      <p:cBhvr>
                                        <p:cTn id="13"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ounded Rectangular Callout 4"/>
              <p:cNvSpPr/>
              <p:nvPr/>
            </p:nvSpPr>
            <p:spPr>
              <a:xfrm>
                <a:off x="6781800" y="1790700"/>
                <a:ext cx="10972800" cy="6574465"/>
              </a:xfrm>
              <a:prstGeom prst="wedgeRoundRectCallout">
                <a:avLst>
                  <a:gd name="adj1" fmla="val -56789"/>
                  <a:gd name="adj2" fmla="val 30347"/>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b="1" dirty="0">
                    <a:solidFill>
                      <a:srgbClr val="FF0000"/>
                    </a:solidFill>
                  </a:rPr>
                  <a:t>Giải:</a:t>
                </a:r>
                <a:endParaRPr lang="en-US" sz="4000" b="1" dirty="0">
                  <a:solidFill>
                    <a:srgbClr val="FF0000"/>
                  </a:solidFill>
                </a:endParaRPr>
              </a:p>
              <a:p>
                <a:pPr algn="ctr">
                  <a:lnSpc>
                    <a:spcPct val="150000"/>
                  </a:lnSpc>
                </a:pPr>
                <a:r>
                  <a:rPr lang="en-US" sz="4000" dirty="0">
                    <a:solidFill>
                      <a:schemeClr val="tx1"/>
                    </a:solidFill>
                  </a:rPr>
                  <a:t>Diện tích mặt đáy của hình lăng trụ đứng là:</a:t>
                </a:r>
              </a:p>
              <a:p>
                <a:pPr algn="ctr">
                  <a:lnSpc>
                    <a:spcPct val="150000"/>
                  </a:lnSpc>
                </a:pP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a:rPr>
                          <m:t>1</m:t>
                        </m:r>
                      </m:num>
                      <m:den>
                        <m:r>
                          <a:rPr lang="en-US" sz="4000" i="1">
                            <a:solidFill>
                              <a:schemeClr val="tx1"/>
                            </a:solidFill>
                            <a:latin typeface="Cambria Math"/>
                          </a:rPr>
                          <m:t>2</m:t>
                        </m:r>
                      </m:den>
                    </m:f>
                  </m:oMath>
                </a14:m>
                <a:r>
                  <a:rPr lang="en-US" sz="4000" dirty="0">
                    <a:solidFill>
                      <a:schemeClr val="tx1"/>
                    </a:solidFill>
                  </a:rPr>
                  <a:t> (3  + 1,5).1,5 = 3,375 (m</a:t>
                </a:r>
                <a:r>
                  <a:rPr lang="en-US" sz="4000" baseline="30000" dirty="0">
                    <a:solidFill>
                      <a:schemeClr val="tx1"/>
                    </a:solidFill>
                  </a:rPr>
                  <a:t>2</a:t>
                </a:r>
                <a:r>
                  <a:rPr lang="en-US" sz="4000" dirty="0">
                    <a:solidFill>
                      <a:schemeClr val="tx1"/>
                    </a:solidFill>
                  </a:rPr>
                  <a:t>)</a:t>
                </a:r>
              </a:p>
              <a:p>
                <a:pPr algn="ctr">
                  <a:lnSpc>
                    <a:spcPct val="150000"/>
                  </a:lnSpc>
                </a:pPr>
                <a:r>
                  <a:rPr lang="en-US" sz="4000" dirty="0">
                    <a:solidFill>
                      <a:schemeClr val="tx1"/>
                    </a:solidFill>
                  </a:rPr>
                  <a:t>Thể tích của hình lăng trụ đứng là : </a:t>
                </a:r>
              </a:p>
              <a:p>
                <a:pPr algn="ctr">
                  <a:lnSpc>
                    <a:spcPct val="150000"/>
                  </a:lnSpc>
                </a:pPr>
                <a:r>
                  <a:rPr lang="en-US" sz="4000" dirty="0">
                    <a:solidFill>
                      <a:schemeClr val="tx1"/>
                    </a:solidFill>
                  </a:rPr>
                  <a:t>3,375.2 = 6,75 (m</a:t>
                </a:r>
                <a:r>
                  <a:rPr lang="en-US" sz="4000" baseline="30000" dirty="0">
                    <a:solidFill>
                      <a:schemeClr val="tx1"/>
                    </a:solidFill>
                  </a:rPr>
                  <a:t>3</a:t>
                </a:r>
                <a:r>
                  <a:rPr lang="en-US" sz="4000" dirty="0">
                    <a:solidFill>
                      <a:schemeClr val="tx1"/>
                    </a:solidFill>
                  </a:rPr>
                  <a:t>)</a:t>
                </a:r>
              </a:p>
              <a:p>
                <a:pPr algn="ctr">
                  <a:lnSpc>
                    <a:spcPct val="150000"/>
                  </a:lnSpc>
                </a:pPr>
                <a:r>
                  <a:rPr lang="en-US" sz="4000" i="1" dirty="0">
                    <a:solidFill>
                      <a:srgbClr val="FF0000"/>
                    </a:solidFill>
                  </a:rPr>
                  <a:t>Vậy dung tích của thùng sẽ là 6,75 (m</a:t>
                </a:r>
                <a:r>
                  <a:rPr lang="en-US" sz="4000" i="1" baseline="30000" dirty="0">
                    <a:solidFill>
                      <a:srgbClr val="FF0000"/>
                    </a:solidFill>
                  </a:rPr>
                  <a:t>3</a:t>
                </a:r>
                <a:r>
                  <a:rPr lang="en-US" sz="4000" i="1" dirty="0">
                    <a:solidFill>
                      <a:srgbClr val="FF0000"/>
                    </a:solidFill>
                  </a:rPr>
                  <a:t>)</a:t>
                </a:r>
              </a:p>
            </p:txBody>
          </p:sp>
        </mc:Choice>
        <mc:Fallback xmlns="">
          <p:sp>
            <p:nvSpPr>
              <p:cNvPr id="5" name="Rounded Rectangular Callout 4"/>
              <p:cNvSpPr>
                <a:spLocks noRot="1" noChangeAspect="1" noMove="1" noResize="1" noEditPoints="1" noAdjustHandles="1" noChangeArrowheads="1" noChangeShapeType="1" noTextEdit="1"/>
              </p:cNvSpPr>
              <p:nvPr/>
            </p:nvSpPr>
            <p:spPr>
              <a:xfrm>
                <a:off x="6781800" y="1790700"/>
                <a:ext cx="10972800" cy="6574465"/>
              </a:xfrm>
              <a:prstGeom prst="wedgeRoundRectCallout">
                <a:avLst>
                  <a:gd name="adj1" fmla="val -56789"/>
                  <a:gd name="adj2" fmla="val 30347"/>
                  <a:gd name="adj3" fmla="val 16667"/>
                </a:avLst>
              </a:prstGeom>
              <a:blipFill rotWithShape="1">
                <a:blip r:embed="rId2"/>
                <a:stretch>
                  <a:fillRect/>
                </a:stretch>
              </a:blipFill>
              <a:ln w="38100">
                <a:prstDash val="sysDash"/>
              </a:ln>
            </p:spPr>
            <p:txBody>
              <a:bodyPr/>
              <a:lstStyle/>
              <a:p>
                <a:r>
                  <a:rPr lang="en-US">
                    <a:noFill/>
                  </a:rPr>
                  <a:t> </a:t>
                </a:r>
              </a:p>
            </p:txBody>
          </p:sp>
        </mc:Fallback>
      </mc:AlternateContent>
      <p:pic>
        <p:nvPicPr>
          <p:cNvPr id="1741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4004" b="9329"/>
          <a:stretch/>
        </p:blipFill>
        <p:spPr bwMode="auto">
          <a:xfrm>
            <a:off x="381000" y="3695700"/>
            <a:ext cx="5715000" cy="463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838199" y="8087833"/>
            <a:ext cx="4343400" cy="7620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itchFamily="34" charset="0"/>
                <a:cs typeface="Arial" pitchFamily="34" charset="0"/>
              </a:rPr>
              <a:t>Hoạt động nhóm</a:t>
            </a:r>
          </a:p>
        </p:txBody>
      </p:sp>
    </p:spTree>
    <p:extLst>
      <p:ext uri="{BB962C8B-B14F-4D97-AF65-F5344CB8AC3E}">
        <p14:creationId xmlns:p14="http://schemas.microsoft.com/office/powerpoint/2010/main" val="2751145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arn(inVertical)">
                                      <p:cBhvr>
                                        <p:cTn id="12" dur="500"/>
                                        <p:tgtEl>
                                          <p:spTgt spid="174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wipe(left)">
                                      <p:cBhvr>
                                        <p:cTn id="15" dur="5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left)">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wipe(left)">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wipe(left)">
                                      <p:cBhvr>
                                        <p:cTn id="4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419100"/>
            <a:ext cx="15011400" cy="1938992"/>
          </a:xfrm>
          <a:prstGeom prst="rect">
            <a:avLst/>
          </a:prstGeom>
        </p:spPr>
        <p:txBody>
          <a:bodyPr wrap="square">
            <a:spAutoFit/>
          </a:bodyPr>
          <a:lstStyle/>
          <a:p>
            <a:pPr algn="just">
              <a:lnSpc>
                <a:spcPct val="150000"/>
              </a:lnSpc>
            </a:pPr>
            <a:r>
              <a:rPr lang="fr-FR" sz="4000" b="1" dirty="0">
                <a:solidFill>
                  <a:srgbClr val="FF0000"/>
                </a:solidFill>
              </a:rPr>
              <a:t>Bài 10.15 (SGK – tr99).</a:t>
            </a:r>
            <a:r>
              <a:rPr lang="fr-FR" sz="4000" dirty="0">
                <a:solidFill>
                  <a:srgbClr val="FF0000"/>
                </a:solidFill>
              </a:rPr>
              <a:t> </a:t>
            </a:r>
            <a:r>
              <a:rPr lang="en-US" sz="4000" dirty="0"/>
              <a:t>Một hình gồm hai lăng trụ đứng ghép lại với các kích thước như ở hình 10.35. Tính thể tích hình ghép.</a:t>
            </a:r>
          </a:p>
        </p:txBody>
      </p:sp>
      <p:pic>
        <p:nvPicPr>
          <p:cNvPr id="25602" name="Picture 2" descr="C:\Users\ADMINI~1\AppData\Local\Temp\Rar$DIa0.477\Bài 10.15 (Hình 10.35).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2537569"/>
            <a:ext cx="7799954" cy="74827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2"/>
              <p:cNvSpPr/>
              <p:nvPr/>
            </p:nvSpPr>
            <p:spPr>
              <a:xfrm>
                <a:off x="7162800" y="2781300"/>
                <a:ext cx="10439400" cy="6936130"/>
              </a:xfrm>
              <a:prstGeom prst="rect">
                <a:avLst/>
              </a:prstGeom>
              <a:solidFill>
                <a:schemeClr val="accent6">
                  <a:lumMod val="40000"/>
                  <a:lumOff val="60000"/>
                </a:schemeClr>
              </a:solid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Thể tích của hình lăng trụ đứng tam giác là:</a:t>
                </a:r>
              </a:p>
              <a:p>
                <a:pPr algn="ctr">
                  <a:lnSpc>
                    <a:spcPct val="150000"/>
                  </a:lnSpc>
                </a:pPr>
                <a14:m>
                  <m:oMath xmlns:m="http://schemas.openxmlformats.org/officeDocument/2006/math">
                    <m:f>
                      <m:fPr>
                        <m:ctrlPr>
                          <a:rPr lang="en-US" sz="4000" i="1">
                            <a:latin typeface="Cambria Math" panose="02040503050406030204" pitchFamily="18" charset="0"/>
                          </a:rPr>
                        </m:ctrlPr>
                      </m:fPr>
                      <m:num>
                        <m:r>
                          <a:rPr lang="en-US" sz="4000" i="1">
                            <a:latin typeface="Cambria Math"/>
                          </a:rPr>
                          <m:t>1</m:t>
                        </m:r>
                      </m:num>
                      <m:den>
                        <m:r>
                          <a:rPr lang="en-US" sz="4000" i="1">
                            <a:latin typeface="Cambria Math"/>
                          </a:rPr>
                          <m:t>2</m:t>
                        </m:r>
                      </m:den>
                    </m:f>
                    <m:r>
                      <a:rPr lang="en-US" sz="4000" i="1">
                        <a:latin typeface="Cambria Math"/>
                      </a:rPr>
                      <m:t>.</m:t>
                    </m:r>
                    <m:r>
                      <a:rPr lang="en-US" sz="4000" i="1">
                        <a:latin typeface="Cambria Math"/>
                      </a:rPr>
                      <m:t>3</m:t>
                    </m:r>
                    <m:r>
                      <a:rPr lang="en-US" sz="4000" i="1">
                        <a:latin typeface="Cambria Math"/>
                      </a:rPr>
                      <m:t>.</m:t>
                    </m:r>
                    <m:r>
                      <a:rPr lang="en-US" sz="4000" i="1">
                        <a:latin typeface="Cambria Math"/>
                      </a:rPr>
                      <m:t>10</m:t>
                    </m:r>
                    <m:r>
                      <a:rPr lang="en-US" sz="4000" i="1">
                        <a:latin typeface="Cambria Math"/>
                      </a:rPr>
                      <m:t>.</m:t>
                    </m:r>
                    <m:r>
                      <a:rPr lang="en-US" sz="4000" i="1">
                        <a:latin typeface="Cambria Math"/>
                      </a:rPr>
                      <m:t>8</m:t>
                    </m:r>
                  </m:oMath>
                </a14:m>
                <a:r>
                  <a:rPr lang="en-US" sz="4000" dirty="0"/>
                  <a:t> = 120 (cm</a:t>
                </a:r>
                <a:r>
                  <a:rPr lang="en-US" sz="4000" baseline="30000" dirty="0"/>
                  <a:t>3</a:t>
                </a:r>
                <a:r>
                  <a:rPr lang="en-US" sz="4000" dirty="0"/>
                  <a:t>)</a:t>
                </a:r>
              </a:p>
              <a:p>
                <a:pPr algn="ctr">
                  <a:lnSpc>
                    <a:spcPct val="150000"/>
                  </a:lnSpc>
                </a:pPr>
                <a:r>
                  <a:rPr lang="en-US" sz="4000" dirty="0"/>
                  <a:t>Thể tích của hình lăng trụ đứng tứ giác là:</a:t>
                </a:r>
              </a:p>
              <a:p>
                <a:pPr algn="ctr">
                  <a:lnSpc>
                    <a:spcPct val="150000"/>
                  </a:lnSpc>
                </a:pPr>
                <a:r>
                  <a:rPr lang="en-US" sz="4000" dirty="0"/>
                  <a:t> 10. 5. 8 = 400 (cm</a:t>
                </a:r>
                <a:r>
                  <a:rPr lang="en-US" sz="4000" baseline="30000" dirty="0"/>
                  <a:t>3</a:t>
                </a:r>
                <a:r>
                  <a:rPr lang="en-US" sz="4000" dirty="0"/>
                  <a:t>)</a:t>
                </a:r>
              </a:p>
              <a:p>
                <a:pPr algn="ctr">
                  <a:lnSpc>
                    <a:spcPct val="150000"/>
                  </a:lnSpc>
                </a:pPr>
                <a:r>
                  <a:rPr lang="en-US" sz="4000" dirty="0"/>
                  <a:t>Thể tích của hình ghép là:</a:t>
                </a:r>
              </a:p>
              <a:p>
                <a:pPr algn="ctr">
                  <a:lnSpc>
                    <a:spcPct val="150000"/>
                  </a:lnSpc>
                </a:pPr>
                <a:r>
                  <a:rPr lang="en-US" sz="4000" dirty="0"/>
                  <a:t>120 + 400 = 520 (cm</a:t>
                </a:r>
                <a:r>
                  <a:rPr lang="en-US" sz="4000" baseline="30000" dirty="0"/>
                  <a:t>3</a:t>
                </a:r>
                <a:r>
                  <a:rPr lang="en-US" sz="4000" dirty="0"/>
                  <a:t>)</a:t>
                </a:r>
              </a:p>
            </p:txBody>
          </p:sp>
        </mc:Choice>
        <mc:Fallback xmlns="">
          <p:sp>
            <p:nvSpPr>
              <p:cNvPr id="3" name="Rectangle 2"/>
              <p:cNvSpPr>
                <a:spLocks noRot="1" noChangeAspect="1" noMove="1" noResize="1" noEditPoints="1" noAdjustHandles="1" noChangeArrowheads="1" noChangeShapeType="1" noTextEdit="1"/>
              </p:cNvSpPr>
              <p:nvPr/>
            </p:nvSpPr>
            <p:spPr>
              <a:xfrm>
                <a:off x="7162800" y="2781300"/>
                <a:ext cx="10439400" cy="6936130"/>
              </a:xfrm>
              <a:prstGeom prst="rect">
                <a:avLst/>
              </a:prstGeom>
              <a:blipFill rotWithShape="1">
                <a:blip r:embed="rId3"/>
                <a:stretch>
                  <a:fillRect b="-1142"/>
                </a:stretch>
              </a:blipFill>
            </p:spPr>
            <p:txBody>
              <a:bodyPr/>
              <a:lstStyle/>
              <a:p>
                <a:r>
                  <a:rPr lang="en-US">
                    <a:noFill/>
                  </a:rPr>
                  <a:t> </a:t>
                </a:r>
              </a:p>
            </p:txBody>
          </p:sp>
        </mc:Fallback>
      </mc:AlternateContent>
    </p:spTree>
    <p:extLst>
      <p:ext uri="{BB962C8B-B14F-4D97-AF65-F5344CB8AC3E}">
        <p14:creationId xmlns:p14="http://schemas.microsoft.com/office/powerpoint/2010/main" val="3015990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barn(inVertical)">
                                      <p:cBhvr>
                                        <p:cTn id="12" dur="500"/>
                                        <p:tgtEl>
                                          <p:spTgt spid="2560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additive="base">
                                        <p:cTn id="1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 calcmode="lin" valueType="num">
                                      <p:cBhvr additive="base">
                                        <p:cTn id="5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additive="base">
                                        <p:cTn id="5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7800" y="342900"/>
            <a:ext cx="15392400" cy="1938992"/>
          </a:xfrm>
          <a:prstGeom prst="rect">
            <a:avLst/>
          </a:prstGeom>
        </p:spPr>
        <p:txBody>
          <a:bodyPr wrap="square">
            <a:spAutoFit/>
          </a:bodyPr>
          <a:lstStyle/>
          <a:p>
            <a:pPr algn="just">
              <a:lnSpc>
                <a:spcPct val="150000"/>
              </a:lnSpc>
            </a:pPr>
            <a:r>
              <a:rPr lang="en-US" sz="4000" b="1" dirty="0">
                <a:solidFill>
                  <a:srgbClr val="FF0000"/>
                </a:solidFill>
              </a:rPr>
              <a:t>Bài 10.16. </a:t>
            </a:r>
            <a:r>
              <a:rPr lang="en-US" sz="4000" dirty="0"/>
              <a:t>Một hộp đựng khẩu trang y tế được làm bằng bìa cứng có dạng một hình hộp chữ nhật, kích thước như hình 10.36.</a:t>
            </a:r>
          </a:p>
        </p:txBody>
      </p:sp>
      <p:pic>
        <p:nvPicPr>
          <p:cNvPr id="26626" name="Picture 2" descr="C:\Users\ADMINI~1\AppData\Local\Temp\Rar$DIa0.649\Bài 10.16 (Hình 10.36).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44523" y="2377799"/>
            <a:ext cx="6598954" cy="56613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47800" y="7962900"/>
            <a:ext cx="14554200" cy="1938992"/>
          </a:xfrm>
          <a:prstGeom prst="rect">
            <a:avLst/>
          </a:prstGeom>
        </p:spPr>
        <p:txBody>
          <a:bodyPr wrap="square">
            <a:spAutoFit/>
          </a:bodyPr>
          <a:lstStyle/>
          <a:p>
            <a:pPr algn="just">
              <a:lnSpc>
                <a:spcPct val="150000"/>
              </a:lnSpc>
            </a:pPr>
            <a:r>
              <a:rPr lang="en-US" sz="4000" dirty="0"/>
              <a:t>a) Hãy tính thể tích của hộp.</a:t>
            </a:r>
          </a:p>
          <a:p>
            <a:pPr algn="just">
              <a:lnSpc>
                <a:spcPct val="150000"/>
              </a:lnSpc>
            </a:pPr>
            <a:r>
              <a:rPr lang="en-US" sz="4000" dirty="0"/>
              <a:t>b) Tính diện tích bìa cứng dùng để làm hộp (bỏ qua mép dán).</a:t>
            </a:r>
          </a:p>
        </p:txBody>
      </p:sp>
      <p:pic>
        <p:nvPicPr>
          <p:cNvPr id="16" name="Picture 12"/>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447800" y="3048836"/>
            <a:ext cx="3274759" cy="4319226"/>
          </a:xfrm>
          <a:prstGeom prst="rect">
            <a:avLst/>
          </a:prstGeom>
        </p:spPr>
      </p:pic>
      <p:pic>
        <p:nvPicPr>
          <p:cNvPr id="17" name="Picture 24"/>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14782800" y="4824165"/>
            <a:ext cx="3487293" cy="4114800"/>
          </a:xfrm>
          <a:prstGeom prst="rect">
            <a:avLst/>
          </a:prstGeom>
        </p:spPr>
      </p:pic>
    </p:spTree>
    <p:extLst>
      <p:ext uri="{BB962C8B-B14F-4D97-AF65-F5344CB8AC3E}">
        <p14:creationId xmlns:p14="http://schemas.microsoft.com/office/powerpoint/2010/main" val="3527079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26626"/>
                                        </p:tgtEl>
                                        <p:attrNameLst>
                                          <p:attrName>style.visibility</p:attrName>
                                        </p:attrNameLst>
                                      </p:cBhvr>
                                      <p:to>
                                        <p:strVal val="visible"/>
                                      </p:to>
                                    </p:set>
                                    <p:animEffect transition="in" filter="barn(inVertical)">
                                      <p:cBhvr>
                                        <p:cTn id="17" dur="500"/>
                                        <p:tgtEl>
                                          <p:spTgt spid="266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down)">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7239000" y="1104900"/>
            <a:ext cx="10363200" cy="7810500"/>
          </a:xfrm>
          <a:prstGeom prst="wedgeRoundRectCallout">
            <a:avLst>
              <a:gd name="adj1" fmla="val -58310"/>
              <a:gd name="adj2" fmla="val -2756"/>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rgbClr val="FF0000"/>
                </a:solidFill>
              </a:rPr>
              <a:t>Giải:</a:t>
            </a:r>
          </a:p>
          <a:p>
            <a:pPr algn="ctr">
              <a:lnSpc>
                <a:spcPct val="150000"/>
              </a:lnSpc>
            </a:pPr>
            <a:r>
              <a:rPr lang="en-US" sz="4000" dirty="0">
                <a:solidFill>
                  <a:schemeClr val="tx1"/>
                </a:solidFill>
              </a:rPr>
              <a:t>a) Thể tích của hộp là :</a:t>
            </a:r>
          </a:p>
          <a:p>
            <a:pPr algn="ctr">
              <a:lnSpc>
                <a:spcPct val="150000"/>
              </a:lnSpc>
            </a:pPr>
            <a:r>
              <a:rPr lang="en-US" sz="4000" dirty="0">
                <a:solidFill>
                  <a:schemeClr val="tx1"/>
                </a:solidFill>
              </a:rPr>
              <a:t> 20. 10. 8 = 1600 (cm</a:t>
            </a:r>
            <a:r>
              <a:rPr lang="en-US" sz="4000" baseline="30000" dirty="0">
                <a:solidFill>
                  <a:schemeClr val="tx1"/>
                </a:solidFill>
              </a:rPr>
              <a:t>3</a:t>
            </a:r>
            <a:r>
              <a:rPr lang="en-US" sz="4000" dirty="0">
                <a:solidFill>
                  <a:schemeClr val="tx1"/>
                </a:solidFill>
              </a:rPr>
              <a:t>)</a:t>
            </a:r>
          </a:p>
          <a:p>
            <a:pPr algn="ctr">
              <a:lnSpc>
                <a:spcPct val="150000"/>
              </a:lnSpc>
            </a:pPr>
            <a:r>
              <a:rPr lang="en-US" sz="4000" dirty="0">
                <a:solidFill>
                  <a:schemeClr val="tx1"/>
                </a:solidFill>
              </a:rPr>
              <a:t>b) Diện tích bìa cứng dùng để làm hộp chính là diện tích xung quanh và diện tích của hai đáy hộp.</a:t>
            </a:r>
          </a:p>
          <a:p>
            <a:pPr algn="ctr">
              <a:lnSpc>
                <a:spcPct val="150000"/>
              </a:lnSpc>
            </a:pPr>
            <a:r>
              <a:rPr lang="en-US" sz="4000" dirty="0">
                <a:solidFill>
                  <a:schemeClr val="tx1"/>
                </a:solidFill>
              </a:rPr>
              <a:t>Diện tích xung quanh hộp là :</a:t>
            </a:r>
          </a:p>
          <a:p>
            <a:pPr algn="ctr">
              <a:lnSpc>
                <a:spcPct val="150000"/>
              </a:lnSpc>
            </a:pPr>
            <a:r>
              <a:rPr lang="en-US" sz="4000" dirty="0">
                <a:solidFill>
                  <a:schemeClr val="tx1"/>
                </a:solidFill>
              </a:rPr>
              <a:t> 2.( 20 + 10 ).8 + 2. 20.10 = 880 (cm</a:t>
            </a:r>
            <a:r>
              <a:rPr lang="en-US" sz="4000" baseline="30000" dirty="0">
                <a:solidFill>
                  <a:schemeClr val="tx1"/>
                </a:solidFill>
              </a:rPr>
              <a:t>3</a:t>
            </a:r>
            <a:r>
              <a:rPr lang="en-US" sz="4000" dirty="0">
                <a:solidFill>
                  <a:schemeClr val="tx1"/>
                </a:solidFill>
              </a:rPr>
              <a:t>)</a:t>
            </a:r>
          </a:p>
        </p:txBody>
      </p:sp>
      <p:pic>
        <p:nvPicPr>
          <p:cNvPr id="1741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3400" y="3695700"/>
            <a:ext cx="5715000" cy="463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990599" y="8087833"/>
            <a:ext cx="4343400" cy="7620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itchFamily="34" charset="0"/>
                <a:cs typeface="Arial" pitchFamily="34" charset="0"/>
              </a:rPr>
              <a:t>Hoạt động nhóm</a:t>
            </a:r>
          </a:p>
        </p:txBody>
      </p:sp>
    </p:spTree>
    <p:extLst>
      <p:ext uri="{BB962C8B-B14F-4D97-AF65-F5344CB8AC3E}">
        <p14:creationId xmlns:p14="http://schemas.microsoft.com/office/powerpoint/2010/main" val="1883587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arn(inVertical)">
                                      <p:cBhvr>
                                        <p:cTn id="12" dur="500"/>
                                        <p:tgtEl>
                                          <p:spTgt spid="174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wipe(left)">
                                      <p:cBhvr>
                                        <p:cTn id="15" dur="5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left)">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wipe(left)">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wipe(left)">
                                      <p:cBhvr>
                                        <p:cTn id="4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839200" y="1"/>
            <a:ext cx="9448800" cy="10287000"/>
            <a:chOff x="0" y="0"/>
            <a:chExt cx="3592046" cy="3618896"/>
          </a:xfrm>
          <a:solidFill>
            <a:schemeClr val="accent2">
              <a:lumMod val="40000"/>
              <a:lumOff val="60000"/>
            </a:schemeClr>
          </a:solidFill>
        </p:grpSpPr>
        <p:sp>
          <p:nvSpPr>
            <p:cNvPr id="4" name="Freeform 4"/>
            <p:cNvSpPr/>
            <p:nvPr/>
          </p:nvSpPr>
          <p:spPr>
            <a:xfrm>
              <a:off x="0" y="0"/>
              <a:ext cx="3592045" cy="3618896"/>
            </a:xfrm>
            <a:custGeom>
              <a:avLst/>
              <a:gdLst/>
              <a:ahLst/>
              <a:cxnLst/>
              <a:rect l="l" t="t" r="r" b="b"/>
              <a:pathLst>
                <a:path w="3592045" h="3618896">
                  <a:moveTo>
                    <a:pt x="0" y="0"/>
                  </a:moveTo>
                  <a:lnTo>
                    <a:pt x="3592045" y="0"/>
                  </a:lnTo>
                  <a:lnTo>
                    <a:pt x="3592045" y="3618896"/>
                  </a:lnTo>
                  <a:lnTo>
                    <a:pt x="0" y="3618896"/>
                  </a:lnTo>
                  <a:close/>
                </a:path>
              </a:pathLst>
            </a:custGeom>
            <a:grpFill/>
          </p:spPr>
        </p:sp>
      </p:grpSp>
      <p:grpSp>
        <p:nvGrpSpPr>
          <p:cNvPr id="7" name="Group 7"/>
          <p:cNvGrpSpPr>
            <a:grpSpLocks noChangeAspect="1"/>
          </p:cNvGrpSpPr>
          <p:nvPr/>
        </p:nvGrpSpPr>
        <p:grpSpPr>
          <a:xfrm>
            <a:off x="10607048" y="4363271"/>
            <a:ext cx="1294780" cy="1294780"/>
            <a:chOff x="0" y="0"/>
            <a:chExt cx="2540000" cy="2540000"/>
          </a:xfrm>
        </p:grpSpPr>
        <p:sp>
          <p:nvSpPr>
            <p:cNvPr id="8" name="Freeform 8"/>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9" name="Freeform 9"/>
            <p:cNvSpPr/>
            <p:nvPr/>
          </p:nvSpPr>
          <p:spPr>
            <a:xfrm>
              <a:off x="1253776" y="17180"/>
              <a:ext cx="654741" cy="577721"/>
            </a:xfrm>
            <a:custGeom>
              <a:avLst/>
              <a:gdLst/>
              <a:ahLst/>
              <a:cxnLst/>
              <a:rect l="l" t="t" r="r" b="b"/>
              <a:pathLst>
                <a:path w="654741" h="577721">
                  <a:moveTo>
                    <a:pt x="333724" y="23148"/>
                  </a:moveTo>
                  <a:cubicBezTo>
                    <a:pt x="384139" y="36165"/>
                    <a:pt x="433706" y="52270"/>
                    <a:pt x="482144" y="71372"/>
                  </a:cubicBezTo>
                  <a:cubicBezTo>
                    <a:pt x="566964" y="104385"/>
                    <a:pt x="627636" y="180256"/>
                    <a:pt x="641188" y="270259"/>
                  </a:cubicBezTo>
                  <a:cubicBezTo>
                    <a:pt x="654740" y="360261"/>
                    <a:pt x="619100" y="450635"/>
                    <a:pt x="547763" y="507161"/>
                  </a:cubicBezTo>
                  <a:cubicBezTo>
                    <a:pt x="476426" y="563686"/>
                    <a:pt x="380297" y="577721"/>
                    <a:pt x="295776" y="543951"/>
                  </a:cubicBezTo>
                  <a:cubicBezTo>
                    <a:pt x="266713" y="532490"/>
                    <a:pt x="236973" y="522827"/>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grpSp>
        <p:nvGrpSpPr>
          <p:cNvPr id="12" name="Group 12"/>
          <p:cNvGrpSpPr>
            <a:grpSpLocks noChangeAspect="1"/>
          </p:cNvGrpSpPr>
          <p:nvPr/>
        </p:nvGrpSpPr>
        <p:grpSpPr>
          <a:xfrm>
            <a:off x="13337665" y="4304439"/>
            <a:ext cx="1412443" cy="1412443"/>
            <a:chOff x="0" y="0"/>
            <a:chExt cx="2540000" cy="2540000"/>
          </a:xfrm>
        </p:grpSpPr>
        <p:sp>
          <p:nvSpPr>
            <p:cNvPr id="13" name="Freeform 13"/>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14" name="Freeform 14"/>
            <p:cNvSpPr/>
            <p:nvPr/>
          </p:nvSpPr>
          <p:spPr>
            <a:xfrm>
              <a:off x="1253776" y="17180"/>
              <a:ext cx="929152" cy="739625"/>
            </a:xfrm>
            <a:custGeom>
              <a:avLst/>
              <a:gdLst/>
              <a:ahLst/>
              <a:cxnLst/>
              <a:rect l="l" t="t" r="r" b="b"/>
              <a:pathLst>
                <a:path w="929152" h="739625">
                  <a:moveTo>
                    <a:pt x="333724" y="23148"/>
                  </a:moveTo>
                  <a:cubicBezTo>
                    <a:pt x="513611" y="69594"/>
                    <a:pt x="681117" y="154943"/>
                    <a:pt x="824428" y="273174"/>
                  </a:cubicBezTo>
                  <a:cubicBezTo>
                    <a:pt x="894895" y="330781"/>
                    <a:pt x="929152" y="421688"/>
                    <a:pt x="914228" y="511473"/>
                  </a:cubicBezTo>
                  <a:cubicBezTo>
                    <a:pt x="899305" y="601259"/>
                    <a:pt x="837482" y="676196"/>
                    <a:pt x="752169" y="707910"/>
                  </a:cubicBezTo>
                  <a:cubicBezTo>
                    <a:pt x="666856" y="739624"/>
                    <a:pt x="571095" y="723267"/>
                    <a:pt x="501146" y="665032"/>
                  </a:cubicBezTo>
                  <a:cubicBezTo>
                    <a:pt x="415160" y="594094"/>
                    <a:pt x="314656" y="542885"/>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grpSp>
        <p:nvGrpSpPr>
          <p:cNvPr id="17" name="Group 17"/>
          <p:cNvGrpSpPr>
            <a:grpSpLocks noChangeAspect="1"/>
          </p:cNvGrpSpPr>
          <p:nvPr/>
        </p:nvGrpSpPr>
        <p:grpSpPr>
          <a:xfrm>
            <a:off x="15962450" y="4314743"/>
            <a:ext cx="1479249" cy="1479249"/>
            <a:chOff x="0" y="0"/>
            <a:chExt cx="2540000" cy="2540000"/>
          </a:xfrm>
        </p:grpSpPr>
        <p:sp>
          <p:nvSpPr>
            <p:cNvPr id="18" name="Freeform 18"/>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19" name="Freeform 19"/>
            <p:cNvSpPr/>
            <p:nvPr/>
          </p:nvSpPr>
          <p:spPr>
            <a:xfrm>
              <a:off x="1253776" y="17180"/>
              <a:ext cx="1269045" cy="1269045"/>
            </a:xfrm>
            <a:custGeom>
              <a:avLst/>
              <a:gdLst/>
              <a:ahLst/>
              <a:cxnLst/>
              <a:rect l="l" t="t" r="r" b="b"/>
              <a:pathLst>
                <a:path w="1269045" h="1269045">
                  <a:moveTo>
                    <a:pt x="333724" y="23148"/>
                  </a:moveTo>
                  <a:cubicBezTo>
                    <a:pt x="781066" y="138651"/>
                    <a:pt x="1130393" y="487978"/>
                    <a:pt x="1245896" y="935320"/>
                  </a:cubicBezTo>
                  <a:cubicBezTo>
                    <a:pt x="1269044" y="1023344"/>
                    <a:pt x="1243325" y="1117026"/>
                    <a:pt x="1178477" y="1180892"/>
                  </a:cubicBezTo>
                  <a:cubicBezTo>
                    <a:pt x="1113629" y="1244758"/>
                    <a:pt x="1019566" y="1269044"/>
                    <a:pt x="931906" y="1244556"/>
                  </a:cubicBezTo>
                  <a:cubicBezTo>
                    <a:pt x="844245" y="1220068"/>
                    <a:pt x="776387" y="1150548"/>
                    <a:pt x="754027" y="1062320"/>
                  </a:cubicBezTo>
                  <a:cubicBezTo>
                    <a:pt x="684725" y="793915"/>
                    <a:pt x="475129" y="584319"/>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sp>
        <p:nvSpPr>
          <p:cNvPr id="38" name="TextBox 38"/>
          <p:cNvSpPr txBox="1"/>
          <p:nvPr/>
        </p:nvSpPr>
        <p:spPr>
          <a:xfrm>
            <a:off x="9669260" y="950351"/>
            <a:ext cx="7742703" cy="717184"/>
          </a:xfrm>
          <a:prstGeom prst="rect">
            <a:avLst/>
          </a:prstGeom>
        </p:spPr>
        <p:txBody>
          <a:bodyPr lIns="0" tIns="0" rIns="0" bIns="0" rtlCol="0" anchor="t">
            <a:spAutoFit/>
          </a:bodyPr>
          <a:lstStyle/>
          <a:p>
            <a:pPr algn="ctr">
              <a:lnSpc>
                <a:spcPts val="5952"/>
              </a:lnSpc>
            </a:pPr>
            <a:r>
              <a:rPr lang="en-US" sz="4800" b="1">
                <a:solidFill>
                  <a:schemeClr val="accent2">
                    <a:lumMod val="50000"/>
                  </a:schemeClr>
                </a:solidFill>
                <a:latin typeface="Arial" pitchFamily="34" charset="0"/>
                <a:cs typeface="Arial" pitchFamily="34" charset="0"/>
              </a:rPr>
              <a:t>HƯỚNG DẪN VỀ NHÀ</a:t>
            </a:r>
          </a:p>
        </p:txBody>
      </p:sp>
      <p:cxnSp>
        <p:nvCxnSpPr>
          <p:cNvPr id="46" name="Straight Arrow Connector 45"/>
          <p:cNvCxnSpPr/>
          <p:nvPr/>
        </p:nvCxnSpPr>
        <p:spPr>
          <a:xfrm>
            <a:off x="10363199" y="5010661"/>
            <a:ext cx="77724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034195" y="2570422"/>
            <a:ext cx="3958659" cy="1569660"/>
          </a:xfrm>
          <a:prstGeom prst="rect">
            <a:avLst/>
          </a:prstGeom>
          <a:noFill/>
        </p:spPr>
        <p:txBody>
          <a:bodyPr wrap="square" rtlCol="0">
            <a:spAutoFit/>
          </a:bodyPr>
          <a:lstStyle/>
          <a:p>
            <a:pPr algn="ctr">
              <a:lnSpc>
                <a:spcPct val="150000"/>
              </a:lnSpc>
            </a:pPr>
            <a:r>
              <a:rPr lang="en-US" sz="3200" b="1" dirty="0">
                <a:solidFill>
                  <a:schemeClr val="accent2">
                    <a:lumMod val="50000"/>
                  </a:schemeClr>
                </a:solidFill>
                <a:latin typeface="Arial" pitchFamily="34" charset="0"/>
                <a:cs typeface="Arial" pitchFamily="34" charset="0"/>
              </a:rPr>
              <a:t>Củng cố kiến thức đã học</a:t>
            </a:r>
          </a:p>
        </p:txBody>
      </p:sp>
      <p:sp>
        <p:nvSpPr>
          <p:cNvPr id="48" name="TextBox 47"/>
          <p:cNvSpPr txBox="1"/>
          <p:nvPr/>
        </p:nvSpPr>
        <p:spPr>
          <a:xfrm>
            <a:off x="12353204" y="5795177"/>
            <a:ext cx="3572716" cy="1478418"/>
          </a:xfrm>
          <a:prstGeom prst="rect">
            <a:avLst/>
          </a:prstGeom>
          <a:noFill/>
        </p:spPr>
        <p:txBody>
          <a:bodyPr wrap="square" rtlCol="0">
            <a:spAutoFit/>
          </a:bodyPr>
          <a:lstStyle/>
          <a:p>
            <a:pPr algn="ctr">
              <a:lnSpc>
                <a:spcPct val="150000"/>
              </a:lnSpc>
            </a:pPr>
            <a:r>
              <a:rPr lang="en-US" sz="3200" b="1">
                <a:solidFill>
                  <a:schemeClr val="accent2">
                    <a:lumMod val="50000"/>
                  </a:schemeClr>
                </a:solidFill>
                <a:latin typeface="Arial" pitchFamily="34" charset="0"/>
                <a:cs typeface="Arial" pitchFamily="34" charset="0"/>
              </a:rPr>
              <a:t>Rèn luyện kĩ năng đã học.</a:t>
            </a:r>
          </a:p>
        </p:txBody>
      </p:sp>
      <p:sp>
        <p:nvSpPr>
          <p:cNvPr id="49" name="TextBox 48"/>
          <p:cNvSpPr txBox="1"/>
          <p:nvPr/>
        </p:nvSpPr>
        <p:spPr>
          <a:xfrm>
            <a:off x="14635351" y="2557710"/>
            <a:ext cx="3500248" cy="1569660"/>
          </a:xfrm>
          <a:prstGeom prst="rect">
            <a:avLst/>
          </a:prstGeom>
          <a:noFill/>
        </p:spPr>
        <p:txBody>
          <a:bodyPr wrap="square" rtlCol="0">
            <a:spAutoFit/>
          </a:bodyPr>
          <a:lstStyle/>
          <a:p>
            <a:pPr algn="ctr">
              <a:lnSpc>
                <a:spcPct val="150000"/>
              </a:lnSpc>
            </a:pPr>
            <a:r>
              <a:rPr lang="en-US" sz="3200" b="1" dirty="0">
                <a:solidFill>
                  <a:schemeClr val="accent2">
                    <a:lumMod val="50000"/>
                  </a:schemeClr>
                </a:solidFill>
                <a:latin typeface="Arial" pitchFamily="34" charset="0"/>
                <a:cs typeface="Arial" pitchFamily="34" charset="0"/>
              </a:rPr>
              <a:t>Xem trước nội dung bài mới</a:t>
            </a:r>
          </a:p>
        </p:txBody>
      </p:sp>
      <p:pic>
        <p:nvPicPr>
          <p:cNvPr id="21" name="Picture 20"/>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457200" y="12105"/>
            <a:ext cx="7414719" cy="6191289"/>
          </a:xfrm>
          <a:prstGeom prst="rect">
            <a:avLst/>
          </a:prstGeom>
        </p:spPr>
      </p:pic>
      <p:pic>
        <p:nvPicPr>
          <p:cNvPr id="23" name="Picture 22"/>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5105400" y="4892101"/>
            <a:ext cx="3108756" cy="1635983"/>
          </a:xfrm>
          <a:prstGeom prst="rect">
            <a:avLst/>
          </a:prstGeom>
        </p:spPr>
      </p:pic>
      <p:pic>
        <p:nvPicPr>
          <p:cNvPr id="24" name="Picture 2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304800" y="4900021"/>
            <a:ext cx="3108756" cy="1635983"/>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 y="5010662"/>
            <a:ext cx="8767876" cy="5409568"/>
          </a:xfrm>
          <a:prstGeom prst="rect">
            <a:avLst/>
          </a:prstGeom>
        </p:spPr>
      </p:pic>
    </p:spTree>
    <p:extLst>
      <p:ext uri="{BB962C8B-B14F-4D97-AF65-F5344CB8AC3E}">
        <p14:creationId xmlns:p14="http://schemas.microsoft.com/office/powerpoint/2010/main" val="1895778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down)">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down)">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down)">
                                      <p:cBhvr>
                                        <p:cTn id="3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7" grpId="0"/>
      <p:bldP spid="48" grpId="0"/>
      <p:bldP spid="4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a:no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436642" y="4601771"/>
            <a:ext cx="15414716" cy="4656529"/>
          </a:xfrm>
          <a:prstGeom prst="rect">
            <a:avLst/>
          </a:prstGeom>
        </p:spPr>
      </p:pic>
      <p:sp>
        <p:nvSpPr>
          <p:cNvPr id="7" name="TextBox 5"/>
          <p:cNvSpPr txBox="1"/>
          <p:nvPr/>
        </p:nvSpPr>
        <p:spPr>
          <a:xfrm>
            <a:off x="1981200" y="688181"/>
            <a:ext cx="14325600" cy="3693319"/>
          </a:xfrm>
          <a:prstGeom prst="rect">
            <a:avLst/>
          </a:prstGeom>
        </p:spPr>
        <p:txBody>
          <a:bodyPr wrap="square" lIns="0" tIns="0" rIns="0" bIns="0" rtlCol="0" anchor="t">
            <a:spAutoFit/>
          </a:bodyPr>
          <a:lstStyle/>
          <a:p>
            <a:pPr algn="ctr">
              <a:lnSpc>
                <a:spcPct val="150000"/>
              </a:lnSpc>
            </a:pPr>
            <a:r>
              <a:rPr lang="en-US" sz="8000" b="1" dirty="0">
                <a:solidFill>
                  <a:schemeClr val="accent2">
                    <a:lumMod val="75000"/>
                  </a:schemeClr>
                </a:solidFill>
                <a:latin typeface="Arial" pitchFamily="34" charset="0"/>
                <a:cs typeface="Arial" pitchFamily="34" charset="0"/>
              </a:rPr>
              <a:t>CẢM ƠN CÁC EM CHÚ Ý LẮNG NGHE, HẸN GẶP LẠI!</a:t>
            </a:r>
          </a:p>
        </p:txBody>
      </p:sp>
    </p:spTree>
    <p:extLst>
      <p:ext uri="{BB962C8B-B14F-4D97-AF65-F5344CB8AC3E}">
        <p14:creationId xmlns:p14="http://schemas.microsoft.com/office/powerpoint/2010/main" val="285552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a:solidFill>
            <a:schemeClr val="bg1"/>
          </a:solidFill>
        </p:spPr>
      </p:pic>
      <p:sp>
        <p:nvSpPr>
          <p:cNvPr id="33" name="Diamond 32"/>
          <p:cNvSpPr/>
          <p:nvPr/>
        </p:nvSpPr>
        <p:spPr>
          <a:xfrm>
            <a:off x="640245" y="451001"/>
            <a:ext cx="1171855" cy="955360"/>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itchFamily="34" charset="0"/>
                <a:cs typeface="Arial" pitchFamily="34" charset="0"/>
              </a:rPr>
              <a:t>1</a:t>
            </a:r>
          </a:p>
        </p:txBody>
      </p:sp>
      <p:sp>
        <p:nvSpPr>
          <p:cNvPr id="34" name="Chevron 33"/>
          <p:cNvSpPr/>
          <p:nvPr/>
        </p:nvSpPr>
        <p:spPr>
          <a:xfrm>
            <a:off x="1478858" y="451001"/>
            <a:ext cx="16047142" cy="95536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t>Hình lăng trụ đứng tam giác, hình lăng trụ đứng tứ giác</a:t>
            </a:r>
            <a:endParaRPr lang="en-US" sz="4400" dirty="0"/>
          </a:p>
        </p:txBody>
      </p:sp>
      <p:sp>
        <p:nvSpPr>
          <p:cNvPr id="3" name="Rectangle 2"/>
          <p:cNvSpPr/>
          <p:nvPr/>
        </p:nvSpPr>
        <p:spPr>
          <a:xfrm>
            <a:off x="1182253" y="1485900"/>
            <a:ext cx="15860432" cy="901593"/>
          </a:xfrm>
          <a:prstGeom prst="rect">
            <a:avLst/>
          </a:prstGeom>
        </p:spPr>
        <p:txBody>
          <a:bodyPr wrap="none">
            <a:spAutoFit/>
          </a:bodyPr>
          <a:lstStyle/>
          <a:p>
            <a:pPr marL="571500" lvl="0" indent="-571500" algn="ctr">
              <a:lnSpc>
                <a:spcPct val="150000"/>
              </a:lnSpc>
              <a:buFont typeface="Wingdings" pitchFamily="2" charset="2"/>
              <a:buChar char="v"/>
            </a:pPr>
            <a:r>
              <a:rPr lang="nl-NL" sz="4000" b="1" dirty="0">
                <a:solidFill>
                  <a:srgbClr val="0070C0"/>
                </a:solidFill>
              </a:rPr>
              <a:t>Một số yếu tố cơ bản của hình lăng trụ đứng tam giác, tứ giác</a:t>
            </a:r>
            <a:endParaRPr lang="en-US" sz="4000" dirty="0">
              <a:solidFill>
                <a:srgbClr val="0070C0"/>
              </a:solidFill>
            </a:endParaRPr>
          </a:p>
        </p:txBody>
      </p:sp>
      <p:grpSp>
        <p:nvGrpSpPr>
          <p:cNvPr id="5" name="Group 4"/>
          <p:cNvGrpSpPr/>
          <p:nvPr/>
        </p:nvGrpSpPr>
        <p:grpSpPr>
          <a:xfrm>
            <a:off x="632362" y="2628900"/>
            <a:ext cx="17655638" cy="2667000"/>
            <a:chOff x="632362" y="2628900"/>
            <a:chExt cx="17655638" cy="2667000"/>
          </a:xfrm>
        </p:grpSpPr>
        <p:grpSp>
          <p:nvGrpSpPr>
            <p:cNvPr id="48" name="Group 47"/>
            <p:cNvGrpSpPr/>
            <p:nvPr/>
          </p:nvGrpSpPr>
          <p:grpSpPr>
            <a:xfrm>
              <a:off x="632362" y="2628900"/>
              <a:ext cx="17655638" cy="2667000"/>
              <a:chOff x="300610" y="1971383"/>
              <a:chExt cx="4728589" cy="4120509"/>
            </a:xfrm>
          </p:grpSpPr>
          <p:pic>
            <p:nvPicPr>
              <p:cNvPr id="49" name="Picture 8"/>
              <p:cNvPicPr>
                <a:picLocks noChangeAspect="1"/>
              </p:cNvPicPr>
              <p:nvPr/>
            </p:nvPicPr>
            <p:blipFill>
              <a:blip r:embed="rId3"/>
              <a:srcRect/>
              <a:stretch>
                <a:fillRect/>
              </a:stretch>
            </p:blipFill>
            <p:spPr>
              <a:xfrm>
                <a:off x="300610" y="4765197"/>
                <a:ext cx="4728589" cy="1326695"/>
              </a:xfrm>
              <a:prstGeom prst="rect">
                <a:avLst/>
              </a:prstGeom>
            </p:spPr>
          </p:pic>
          <p:sp>
            <p:nvSpPr>
              <p:cNvPr id="51" name="Rectangle 50"/>
              <p:cNvSpPr/>
              <p:nvPr/>
            </p:nvSpPr>
            <p:spPr>
              <a:xfrm>
                <a:off x="363748" y="1971383"/>
                <a:ext cx="4436852" cy="357928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a:solidFill>
                    <a:schemeClr val="accent2">
                      <a:lumMod val="75000"/>
                    </a:schemeClr>
                  </a:solidFill>
                </a:endParaRPr>
              </a:p>
            </p:txBody>
          </p:sp>
        </p:grpSp>
        <p:sp>
          <p:nvSpPr>
            <p:cNvPr id="4" name="Rectangle 3"/>
            <p:cNvSpPr/>
            <p:nvPr/>
          </p:nvSpPr>
          <p:spPr>
            <a:xfrm>
              <a:off x="993793" y="2817751"/>
              <a:ext cx="16456007" cy="1938992"/>
            </a:xfrm>
            <a:prstGeom prst="rect">
              <a:avLst/>
            </a:prstGeom>
          </p:spPr>
          <p:txBody>
            <a:bodyPr wrap="square">
              <a:spAutoFit/>
            </a:bodyPr>
            <a:lstStyle/>
            <a:p>
              <a:pPr algn="just">
                <a:lnSpc>
                  <a:spcPct val="150000"/>
                </a:lnSpc>
              </a:pPr>
              <a:r>
                <a:rPr lang="en-US" sz="4000" dirty="0"/>
                <a:t>Trong thực tế, ta gặp những vật thể có hinh dạng sau đây. Hãy quan sát và nhận xét một vài đặc điểm chung của các hình đó:</a:t>
              </a:r>
            </a:p>
          </p:txBody>
        </p:sp>
      </p:grpSp>
      <p:pic>
        <p:nvPicPr>
          <p:cNvPr id="2050" name="Picture 2" descr="C:\Users\ADMINI~1\AppData\Local\Temp\Rar$DIa0.632\HĐ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51504" y="5470705"/>
            <a:ext cx="9199554" cy="4701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p:cTn id="25" dur="500" fill="hold"/>
                                        <p:tgtEl>
                                          <p:spTgt spid="2050"/>
                                        </p:tgtEl>
                                        <p:attrNameLst>
                                          <p:attrName>ppt_w</p:attrName>
                                        </p:attrNameLst>
                                      </p:cBhvr>
                                      <p:tavLst>
                                        <p:tav tm="0">
                                          <p:val>
                                            <p:fltVal val="0"/>
                                          </p:val>
                                        </p:tav>
                                        <p:tav tm="100000">
                                          <p:val>
                                            <p:strVal val="#ppt_w"/>
                                          </p:val>
                                        </p:tav>
                                      </p:tavLst>
                                    </p:anim>
                                    <p:anim calcmode="lin" valueType="num">
                                      <p:cBhvr>
                                        <p:cTn id="26" dur="500" fill="hold"/>
                                        <p:tgtEl>
                                          <p:spTgt spid="2050"/>
                                        </p:tgtEl>
                                        <p:attrNameLst>
                                          <p:attrName>ppt_h</p:attrName>
                                        </p:attrNameLst>
                                      </p:cBhvr>
                                      <p:tavLst>
                                        <p:tav tm="0">
                                          <p:val>
                                            <p:fltVal val="0"/>
                                          </p:val>
                                        </p:tav>
                                        <p:tav tm="100000">
                                          <p:val>
                                            <p:strVal val="#ppt_h"/>
                                          </p:val>
                                        </p:tav>
                                      </p:tavLst>
                                    </p:anim>
                                    <p:animEffect transition="in" filter="fade">
                                      <p:cBhvr>
                                        <p:cTn id="2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51" name="Picture 50"/>
          <p:cNvPicPr>
            <a:picLocks noChangeAspect="1"/>
          </p:cNvPicPr>
          <p:nvPr/>
        </p:nvPicPr>
        <p:blipFill>
          <a:blip r:embed="rId3"/>
          <a:srcRect/>
          <a:stretch>
            <a:fillRect/>
          </a:stretch>
        </p:blipFill>
        <p:spPr>
          <a:xfrm>
            <a:off x="1676400" y="1485900"/>
            <a:ext cx="7543800" cy="6880239"/>
          </a:xfrm>
          <a:prstGeom prst="rect">
            <a:avLst/>
          </a:prstGeom>
        </p:spPr>
      </p:pic>
      <p:sp>
        <p:nvSpPr>
          <p:cNvPr id="52" name="Rounded Rectangle 51"/>
          <p:cNvSpPr/>
          <p:nvPr/>
        </p:nvSpPr>
        <p:spPr>
          <a:xfrm>
            <a:off x="3365203" y="7847807"/>
            <a:ext cx="4635797" cy="9906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tx1"/>
                </a:solidFill>
                <a:latin typeface="Arial" pitchFamily="34" charset="0"/>
                <a:cs typeface="Arial" pitchFamily="34" charset="0"/>
              </a:rPr>
              <a:t>Hoạt động nhóm</a:t>
            </a:r>
          </a:p>
        </p:txBody>
      </p:sp>
      <p:sp>
        <p:nvSpPr>
          <p:cNvPr id="4" name="Rectangle 3"/>
          <p:cNvSpPr/>
          <p:nvPr/>
        </p:nvSpPr>
        <p:spPr>
          <a:xfrm>
            <a:off x="10058400" y="2171700"/>
            <a:ext cx="6324600" cy="5632311"/>
          </a:xfrm>
          <a:prstGeom prst="rect">
            <a:avLst/>
          </a:prstGeom>
          <a:solidFill>
            <a:schemeClr val="accent6">
              <a:lumMod val="40000"/>
              <a:lumOff val="60000"/>
            </a:schemeClr>
          </a:solidFill>
        </p:spPr>
        <p:txBody>
          <a:bodyPr wrap="square">
            <a:spAutoFit/>
          </a:bodyPr>
          <a:lstStyle/>
          <a:p>
            <a:pPr algn="ctr">
              <a:lnSpc>
                <a:spcPct val="150000"/>
              </a:lnSpc>
            </a:pPr>
            <a:r>
              <a:rPr lang="en-US" sz="4000" b="1" dirty="0">
                <a:solidFill>
                  <a:srgbClr val="FF0000"/>
                </a:solidFill>
              </a:rPr>
              <a:t>Kết quả:</a:t>
            </a:r>
          </a:p>
          <a:p>
            <a:pPr algn="just">
              <a:lnSpc>
                <a:spcPct val="150000"/>
              </a:lnSpc>
            </a:pPr>
            <a:r>
              <a:rPr lang="en-US" sz="4000" dirty="0"/>
              <a:t>Một vài đặc điểm chung:</a:t>
            </a:r>
          </a:p>
          <a:p>
            <a:pPr marL="571500" indent="-571500" algn="just">
              <a:lnSpc>
                <a:spcPct val="150000"/>
              </a:lnSpc>
              <a:buFont typeface="Arial" pitchFamily="34" charset="0"/>
              <a:buChar char="•"/>
            </a:pPr>
            <a:r>
              <a:rPr lang="en-US" sz="4000" dirty="0"/>
              <a:t>Có các mặt đáy là hình tam giác, hoặc tứ giác.</a:t>
            </a:r>
          </a:p>
          <a:p>
            <a:pPr marL="571500" indent="-571500" algn="just">
              <a:lnSpc>
                <a:spcPct val="150000"/>
              </a:lnSpc>
              <a:buFont typeface="Arial" pitchFamily="34" charset="0"/>
              <a:buChar char="•"/>
            </a:pPr>
            <a:r>
              <a:rPr lang="en-US" sz="4000" dirty="0"/>
              <a:t>Có các cạnh bên song song với nhau</a:t>
            </a:r>
          </a:p>
        </p:txBody>
      </p:sp>
    </p:spTree>
    <p:extLst>
      <p:ext uri="{BB962C8B-B14F-4D97-AF65-F5344CB8AC3E}">
        <p14:creationId xmlns:p14="http://schemas.microsoft.com/office/powerpoint/2010/main" val="317100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arn(inVertical)">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 calcmode="lin" valueType="num">
                                      <p:cBhvr additive="base">
                                        <p:cTn id="15"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additive="base">
                                        <p:cTn id="3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9" name="Group 8">
            <a:extLst>
              <a:ext uri="{FF2B5EF4-FFF2-40B4-BE49-F238E27FC236}">
                <a16:creationId xmlns:a16="http://schemas.microsoft.com/office/drawing/2014/main" id="{23F30B9A-ED16-4BF4-AE6E-471B3FA613E2}"/>
              </a:ext>
            </a:extLst>
          </p:cNvPr>
          <p:cNvGrpSpPr/>
          <p:nvPr/>
        </p:nvGrpSpPr>
        <p:grpSpPr>
          <a:xfrm>
            <a:off x="313590" y="4736130"/>
            <a:ext cx="5782410" cy="4576283"/>
            <a:chOff x="1568474" y="5298342"/>
            <a:chExt cx="5137126" cy="4085433"/>
          </a:xfrm>
        </p:grpSpPr>
        <p:pic>
          <p:nvPicPr>
            <p:cNvPr id="10" name="Picture 16">
              <a:extLst>
                <a:ext uri="{FF2B5EF4-FFF2-40B4-BE49-F238E27FC236}">
                  <a16:creationId xmlns:a16="http://schemas.microsoft.com/office/drawing/2014/main" id="{09549E1A-89FD-429A-9496-DCC1E67B6D4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371638" y="5298342"/>
              <a:ext cx="3416350" cy="3236991"/>
            </a:xfrm>
            <a:prstGeom prst="rect">
              <a:avLst/>
            </a:prstGeom>
          </p:spPr>
        </p:pic>
        <p:sp>
          <p:nvSpPr>
            <p:cNvPr id="11" name="TextBox 10">
              <a:extLst>
                <a:ext uri="{FF2B5EF4-FFF2-40B4-BE49-F238E27FC236}">
                  <a16:creationId xmlns:a16="http://schemas.microsoft.com/office/drawing/2014/main" id="{BEBA6DAB-BCCA-4DC1-8DD6-0DB64509C892}"/>
                </a:ext>
              </a:extLst>
            </p:cNvPr>
            <p:cNvSpPr txBox="1"/>
            <p:nvPr/>
          </p:nvSpPr>
          <p:spPr>
            <a:xfrm>
              <a:off x="1568474" y="8751816"/>
              <a:ext cx="5137126" cy="631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Thảo luận nhóm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đôi</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 name="Group 4"/>
          <p:cNvGrpSpPr/>
          <p:nvPr/>
        </p:nvGrpSpPr>
        <p:grpSpPr>
          <a:xfrm>
            <a:off x="1559" y="497026"/>
            <a:ext cx="17143442" cy="3274874"/>
            <a:chOff x="1559" y="497026"/>
            <a:chExt cx="17143442" cy="3274874"/>
          </a:xfrm>
        </p:grpSpPr>
        <p:sp>
          <p:nvSpPr>
            <p:cNvPr id="19" name="Pentagon 18"/>
            <p:cNvSpPr/>
            <p:nvPr/>
          </p:nvSpPr>
          <p:spPr>
            <a:xfrm>
              <a:off x="1559" y="497026"/>
              <a:ext cx="17143442" cy="3274874"/>
            </a:xfrm>
            <a:prstGeom prst="homePlate">
              <a:avLst/>
            </a:prstGeom>
            <a:solidFill>
              <a:schemeClr val="accent5">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2172" y="723900"/>
              <a:ext cx="15395028" cy="2862322"/>
            </a:xfrm>
            <a:prstGeom prst="rect">
              <a:avLst/>
            </a:prstGeom>
          </p:spPr>
          <p:txBody>
            <a:bodyPr wrap="square">
              <a:spAutoFit/>
            </a:bodyPr>
            <a:lstStyle/>
            <a:p>
              <a:pPr algn="just">
                <a:lnSpc>
                  <a:spcPct val="150000"/>
                </a:lnSpc>
              </a:pPr>
              <a:r>
                <a:rPr lang="en-US" sz="4000" dirty="0"/>
                <a:t>Một số yếu tố của hình lăng trụ đứng tứ giác được chỉ rõ trong hình 10.19. Em hãy nêu các yếu tố tương tự của hình lăng trụ đứng tam giác trong hình 10.20 và cho một vài nhận xét về các yếu tố đó.</a:t>
              </a:r>
            </a:p>
          </p:txBody>
        </p:sp>
      </p:grpSp>
      <p:pic>
        <p:nvPicPr>
          <p:cNvPr id="3074" name="Picture 2" descr="C:\Users\ADMINI~1\AppData\Local\Temp\Rar$DIa0.134\HĐ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00800" y="4245166"/>
            <a:ext cx="11201400" cy="54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004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ipe(down)">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4" name="Group 33"/>
          <p:cNvGrpSpPr/>
          <p:nvPr/>
        </p:nvGrpSpPr>
        <p:grpSpPr>
          <a:xfrm>
            <a:off x="6564007" y="1790700"/>
            <a:ext cx="9437993" cy="5703179"/>
            <a:chOff x="718929" y="1628568"/>
            <a:chExt cx="11737282" cy="5364160"/>
          </a:xfrm>
        </p:grpSpPr>
        <p:sp>
          <p:nvSpPr>
            <p:cNvPr id="36" name="Round Diagonal Corner Rectangle 3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718929" y="1628568"/>
              <a:ext cx="3330174" cy="1152732"/>
              <a:chOff x="718929" y="1628568"/>
              <a:chExt cx="3330174" cy="1152732"/>
            </a:xfrm>
          </p:grpSpPr>
          <p:sp>
            <p:nvSpPr>
              <p:cNvPr id="38" name="Right Triangle 37"/>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718929" y="1628568"/>
                <a:ext cx="3330174"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itchFamily="34" charset="0"/>
                    <a:cs typeface="Arial" pitchFamily="34" charset="0"/>
                  </a:rPr>
                  <a:t>Kết quả:</a:t>
                </a:r>
              </a:p>
            </p:txBody>
          </p:sp>
        </p:grpSp>
      </p:grpSp>
      <p:pic>
        <p:nvPicPr>
          <p:cNvPr id="40" name="Picture 3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327413" y="8518747"/>
            <a:ext cx="4638040" cy="1768253"/>
          </a:xfrm>
          <a:prstGeom prst="rect">
            <a:avLst/>
          </a:prstGeom>
        </p:spPr>
      </p:pic>
      <p:pic>
        <p:nvPicPr>
          <p:cNvPr id="41" name="Picture 4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945858" y="8518746"/>
            <a:ext cx="5157149" cy="1768253"/>
          </a:xfrm>
          <a:prstGeom prst="rect">
            <a:avLst/>
          </a:prstGeom>
        </p:spPr>
      </p:pic>
      <p:sp>
        <p:nvSpPr>
          <p:cNvPr id="3" name="Rectangle 2"/>
          <p:cNvSpPr/>
          <p:nvPr/>
        </p:nvSpPr>
        <p:spPr>
          <a:xfrm>
            <a:off x="7282503" y="3049873"/>
            <a:ext cx="8001000" cy="3785652"/>
          </a:xfrm>
          <a:prstGeom prst="rect">
            <a:avLst/>
          </a:prstGeom>
        </p:spPr>
        <p:txBody>
          <a:bodyPr wrap="square">
            <a:spAutoFit/>
          </a:bodyPr>
          <a:lstStyle/>
          <a:p>
            <a:pPr algn="just">
              <a:lnSpc>
                <a:spcPct val="150000"/>
              </a:lnSpc>
            </a:pPr>
            <a:r>
              <a:rPr lang="en-US" sz="4000" dirty="0"/>
              <a:t>Yếu tố tương tự:</a:t>
            </a:r>
          </a:p>
          <a:p>
            <a:pPr marL="571500" indent="-571500" algn="just">
              <a:lnSpc>
                <a:spcPct val="150000"/>
              </a:lnSpc>
              <a:buFont typeface="Arial" pitchFamily="34" charset="0"/>
              <a:buChar char="•"/>
            </a:pPr>
            <a:r>
              <a:rPr lang="en-US" sz="4000" dirty="0"/>
              <a:t>Mặt bên: đều là hình chữ nhật.</a:t>
            </a:r>
          </a:p>
          <a:p>
            <a:pPr marL="571500" indent="-571500" algn="just">
              <a:lnSpc>
                <a:spcPct val="150000"/>
              </a:lnSpc>
              <a:buFont typeface="Arial" pitchFamily="34" charset="0"/>
              <a:buChar char="•"/>
            </a:pPr>
            <a:r>
              <a:rPr lang="en-US" sz="4000" dirty="0"/>
              <a:t>Cạnh bên: song song với nhau.</a:t>
            </a:r>
          </a:p>
          <a:p>
            <a:pPr marL="571500" indent="-571500" algn="just">
              <a:lnSpc>
                <a:spcPct val="150000"/>
              </a:lnSpc>
              <a:buFont typeface="Arial" pitchFamily="34" charset="0"/>
              <a:buChar char="•"/>
            </a:pPr>
            <a:r>
              <a:rPr lang="en-US" sz="4000" dirty="0"/>
              <a:t>Mặt đáy: 2 mặt đáy song song</a:t>
            </a:r>
          </a:p>
        </p:txBody>
      </p:sp>
      <p:pic>
        <p:nvPicPr>
          <p:cNvPr id="16" name="Picture 4">
            <a:extLst>
              <a:ext uri="{FF2B5EF4-FFF2-40B4-BE49-F238E27FC236}">
                <a16:creationId xmlns:a16="http://schemas.microsoft.com/office/drawing/2014/main" id="{AA3C49C4-BDA4-43CD-8A50-BFDB15306BC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982467" y="1958279"/>
            <a:ext cx="5875533" cy="8328721"/>
          </a:xfrm>
          <a:prstGeom prst="rect">
            <a:avLst/>
          </a:prstGeom>
        </p:spPr>
      </p:pic>
    </p:spTree>
    <p:extLst>
      <p:ext uri="{BB962C8B-B14F-4D97-AF65-F5344CB8AC3E}">
        <p14:creationId xmlns:p14="http://schemas.microsoft.com/office/powerpoint/2010/main" val="366969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55434" y="342900"/>
            <a:ext cx="13809485" cy="1107996"/>
          </a:xfrm>
          <a:prstGeom prst="rect">
            <a:avLst/>
          </a:prstGeom>
        </p:spPr>
        <p:txBody>
          <a:bodyPr wrap="none">
            <a:spAutoFit/>
          </a:bodyPr>
          <a:lstStyle/>
          <a:p>
            <a:pPr algn="ctr">
              <a:lnSpc>
                <a:spcPct val="150000"/>
              </a:lnSpc>
            </a:pPr>
            <a:r>
              <a:rPr lang="nl-NL" sz="4400" b="1" dirty="0">
                <a:solidFill>
                  <a:srgbClr val="FF0000"/>
                </a:solidFill>
              </a:rPr>
              <a:t>Nhận xét</a:t>
            </a:r>
            <a:r>
              <a:rPr lang="nl-NL" sz="4400" dirty="0">
                <a:solidFill>
                  <a:srgbClr val="FF0000"/>
                </a:solidFill>
              </a:rPr>
              <a:t>: </a:t>
            </a:r>
            <a:r>
              <a:rPr lang="nl-NL" sz="4400" dirty="0"/>
              <a:t>Trong hình lăng trụ đứng tam giác (tứ giác).</a:t>
            </a:r>
            <a:endParaRPr lang="en-US" sz="4400" dirty="0"/>
          </a:p>
        </p:txBody>
      </p:sp>
      <p:pic>
        <p:nvPicPr>
          <p:cNvPr id="21" name="Picture 2" descr="C:\Users\ADMINI~1\AppData\Local\Temp\Rar$DIa0.134\HĐ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45554" y="1485900"/>
            <a:ext cx="12429243" cy="53054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0" y="6832580"/>
            <a:ext cx="12269514" cy="3416320"/>
          </a:xfrm>
          <a:prstGeom prst="rect">
            <a:avLst/>
          </a:prstGeom>
        </p:spPr>
        <p:txBody>
          <a:bodyPr wrap="square">
            <a:spAutoFit/>
          </a:bodyPr>
          <a:lstStyle/>
          <a:p>
            <a:pPr marL="571500" indent="-571500" algn="just">
              <a:lnSpc>
                <a:spcPct val="150000"/>
              </a:lnSpc>
              <a:buFont typeface="Arial" pitchFamily="34" charset="0"/>
              <a:buChar char="•"/>
            </a:pPr>
            <a:r>
              <a:rPr lang="nl-NL" sz="3600" dirty="0"/>
              <a:t>Hai mặt đáy song song với nhau.</a:t>
            </a:r>
            <a:endParaRPr lang="en-US" sz="3600" dirty="0"/>
          </a:p>
          <a:p>
            <a:pPr marL="571500" indent="-571500" algn="just">
              <a:lnSpc>
                <a:spcPct val="150000"/>
              </a:lnSpc>
              <a:buFont typeface="Arial" pitchFamily="34" charset="0"/>
              <a:buChar char="•"/>
            </a:pPr>
            <a:r>
              <a:rPr lang="nl-NL" sz="3600" dirty="0"/>
              <a:t>Các mặt bên là hình chữ nhật.</a:t>
            </a:r>
            <a:endParaRPr lang="en-US" sz="3600" dirty="0"/>
          </a:p>
          <a:p>
            <a:pPr marL="571500" indent="-571500" algn="just">
              <a:lnSpc>
                <a:spcPct val="150000"/>
              </a:lnSpc>
              <a:buFont typeface="Arial" pitchFamily="34" charset="0"/>
              <a:buChar char="•"/>
            </a:pPr>
            <a:r>
              <a:rPr lang="nl-NL" sz="3600" dirty="0"/>
              <a:t>Các cạnh bên song song và bằng nhau.</a:t>
            </a:r>
            <a:endParaRPr lang="en-US" sz="3600" dirty="0"/>
          </a:p>
          <a:p>
            <a:pPr marL="571500" indent="-571500" algn="just">
              <a:lnSpc>
                <a:spcPct val="150000"/>
              </a:lnSpc>
              <a:buFont typeface="Arial" pitchFamily="34" charset="0"/>
              <a:buChar char="•"/>
            </a:pPr>
            <a:r>
              <a:rPr lang="nl-NL" sz="3600" dirty="0"/>
              <a:t>Độ dài một cạnh bên gọi là chiều cao của lăng trụ đứng.</a:t>
            </a:r>
            <a:endParaRPr lang="en-US" sz="3600" dirty="0"/>
          </a:p>
        </p:txBody>
      </p:sp>
      <p:sp>
        <p:nvSpPr>
          <p:cNvPr id="7" name="Rectangle 6"/>
          <p:cNvSpPr/>
          <p:nvPr/>
        </p:nvSpPr>
        <p:spPr>
          <a:xfrm>
            <a:off x="9525000" y="6851833"/>
            <a:ext cx="8458200" cy="2482667"/>
          </a:xfrm>
          <a:prstGeom prst="rect">
            <a:avLst/>
          </a:prstGeom>
          <a:solidFill>
            <a:schemeClr val="accent6">
              <a:lumMod val="40000"/>
              <a:lumOff val="60000"/>
            </a:schemeClr>
          </a:solidFill>
        </p:spPr>
        <p:txBody>
          <a:bodyPr wrap="square">
            <a:spAutoFit/>
          </a:bodyPr>
          <a:lstStyle/>
          <a:p>
            <a:pPr algn="ctr">
              <a:lnSpc>
                <a:spcPct val="150000"/>
              </a:lnSpc>
            </a:pPr>
            <a:r>
              <a:rPr lang="nl-NL" sz="3600" b="1" dirty="0">
                <a:solidFill>
                  <a:srgbClr val="FF0000"/>
                </a:solidFill>
              </a:rPr>
              <a:t>Chú ý:</a:t>
            </a:r>
            <a:endParaRPr lang="en-US" sz="3600" dirty="0">
              <a:solidFill>
                <a:srgbClr val="FF0000"/>
              </a:solidFill>
            </a:endParaRPr>
          </a:p>
          <a:p>
            <a:pPr algn="ctr">
              <a:lnSpc>
                <a:spcPct val="150000"/>
              </a:lnSpc>
            </a:pPr>
            <a:r>
              <a:rPr lang="nl-NL" sz="3600" dirty="0"/>
              <a:t>Hình hộp chữ nhật và hình lập phương cũng là các hình lăng trụ đứng tứ giác.</a:t>
            </a:r>
            <a:endParaRPr lang="en-US" sz="3600" dirty="0"/>
          </a:p>
        </p:txBody>
      </p:sp>
    </p:spTree>
    <p:extLst>
      <p:ext uri="{BB962C8B-B14F-4D97-AF65-F5344CB8AC3E}">
        <p14:creationId xmlns:p14="http://schemas.microsoft.com/office/powerpoint/2010/main" val="134602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bg/>
                                          </p:spTgt>
                                        </p:tgtEl>
                                        <p:attrNameLst>
                                          <p:attrName>style.visibility</p:attrName>
                                        </p:attrNameLst>
                                      </p:cBhvr>
                                      <p:to>
                                        <p:strVal val="visible"/>
                                      </p:to>
                                    </p:set>
                                    <p:animEffect transition="in" filter="barn(inVertical)">
                                      <p:cBhvr>
                                        <p:cTn id="32" dur="500"/>
                                        <p:tgtEl>
                                          <p:spTgt spid="7">
                                            <p:bg/>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barn(inVertical)">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barn(inVertical)">
                                      <p:cBhvr>
                                        <p:cTn id="4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2673</Words>
  <PresentationFormat>Custom</PresentationFormat>
  <Paragraphs>206</Paragraphs>
  <Slides>47</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Cambria Math</vt: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
  <dcterms:created xsi:type="dcterms:W3CDTF">2023-02-07T03:48:51Z</dcterms:created>
  <dcterms:modified xsi:type="dcterms:W3CDTF">2023-04-07T04:06:53Z</dcterms:modified>
  <dc:identifier/>
</cp:coreProperties>
</file>