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2" r:id="rId1"/>
  </p:sldMasterIdLst>
  <p:notesMasterIdLst>
    <p:notesMasterId r:id="rId20"/>
  </p:notesMasterIdLst>
  <p:sldIdLst>
    <p:sldId id="256" r:id="rId2"/>
    <p:sldId id="257" r:id="rId3"/>
    <p:sldId id="264" r:id="rId4"/>
    <p:sldId id="259" r:id="rId5"/>
    <p:sldId id="258" r:id="rId6"/>
    <p:sldId id="260" r:id="rId7"/>
    <p:sldId id="261" r:id="rId8"/>
    <p:sldId id="271" r:id="rId9"/>
    <p:sldId id="262" r:id="rId10"/>
    <p:sldId id="263" r:id="rId11"/>
    <p:sldId id="276" r:id="rId12"/>
    <p:sldId id="267" r:id="rId13"/>
    <p:sldId id="272" r:id="rId14"/>
    <p:sldId id="275" r:id="rId15"/>
    <p:sldId id="273" r:id="rId16"/>
    <p:sldId id="282" r:id="rId17"/>
    <p:sldId id="265" r:id="rId18"/>
    <p:sldId id="284" r:id="rId19"/>
  </p:sldIdLst>
  <p:sldSz cx="9144000" cy="5143500" type="screen16x9"/>
  <p:notesSz cx="6858000" cy="9144000"/>
  <p:embeddedFontLst>
    <p:embeddedFont>
      <p:font typeface="Calibri" pitchFamily="34" charset="0"/>
      <p:regular r:id="rId21"/>
      <p:bold r:id="rId22"/>
      <p:italic r:id="rId23"/>
      <p:boldItalic r:id="rId24"/>
    </p:embeddedFont>
    <p:embeddedFont>
      <p:font typeface="Paytone One" charset="0"/>
      <p:regular r:id="rId25"/>
    </p:embeddedFont>
    <p:embeddedFont>
      <p:font typeface="Cambria Math" pitchFamily="18" charset="0"/>
      <p:regular r:id="rId26"/>
    </p:embeddedFont>
    <p:embeddedFont>
      <p:font typeface="Nunito" charset="0"/>
      <p:regular r:id="rId27"/>
      <p:bold r:id="rId28"/>
      <p:italic r:id="rId29"/>
      <p:boldItalic r:id="rId30"/>
    </p:embeddedFont>
    <p:embeddedFont>
      <p:font typeface="Mali SemiBold" charset="-34"/>
      <p:regular r:id="rId31"/>
      <p:bold r:id="rId32"/>
      <p:italic r:id="rId33"/>
      <p:boldItalic r:id="rId34"/>
    </p:embeddedFont>
    <p:embeddedFont>
      <p:font typeface="Poppins Medium" charset="0"/>
      <p:regular r:id="rId35"/>
      <p:bold r:id="rId36"/>
      <p:italic r:id="rId37"/>
      <p:boldItalic r:id="rId38"/>
    </p:embeddedFont>
    <p:embeddedFont>
      <p:font typeface="Mali Medium" charset="-34"/>
      <p:regular r:id="rId39"/>
      <p:bold r:id="rId40"/>
      <p:italic r:id="rId41"/>
      <p:boldItalic r:id="rId42"/>
    </p:embeddedFont>
    <p:embeddedFont>
      <p:font typeface="Fira Sans Extra Condensed Medium"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559">
          <p15:clr>
            <a:srgbClr val="0000FF"/>
          </p15:clr>
        </p15:guide>
        <p15:guide id="2" orient="horz" pos="1607">
          <p15:clr>
            <a:srgbClr val="0000FF"/>
          </p15:clr>
        </p15:guide>
        <p15:guide id="3" orient="horz" pos="1309">
          <p15:clr>
            <a:srgbClr val="9AA0A6"/>
          </p15:clr>
        </p15:guide>
        <p15:guide id="4" orient="horz" pos="1965">
          <p15:clr>
            <a:srgbClr val="9AA0A6"/>
          </p15:clr>
        </p15:guide>
        <p15:guide id="5" orient="horz" pos="231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E1A6ABB-33E4-4689-B738-5D0904E511A1}">
  <a:tblStyle styleId="{CE1A6ABB-33E4-4689-B738-5D0904E511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73" y="-77"/>
      </p:cViewPr>
      <p:guideLst>
        <p:guide orient="horz" pos="559"/>
        <p:guide orient="horz" pos="1607"/>
        <p:guide orient="horz" pos="1309"/>
        <p:guide orient="horz" pos="1965"/>
        <p:guide orient="horz" pos="23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6441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6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9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643b6a2986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643b6a2986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2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2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6320de4b7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6320de4b7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32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2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320de4b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320de4b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8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707c3e161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707c3e161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11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29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6320de4b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04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0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5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85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6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0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81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40350" y="3076050"/>
            <a:ext cx="7110000" cy="3093025"/>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84300" y="-1463825"/>
            <a:ext cx="7109975" cy="3093025"/>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txBox="1">
            <a:spLocks noGrp="1"/>
          </p:cNvSpPr>
          <p:nvPr>
            <p:ph type="ctrTitle"/>
          </p:nvPr>
        </p:nvSpPr>
        <p:spPr>
          <a:xfrm rot="780">
            <a:off x="1266975" y="1715025"/>
            <a:ext cx="6610200" cy="1269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7200"/>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3017400" y="2861825"/>
            <a:ext cx="3109200" cy="6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2800">
                <a:latin typeface="Nunito"/>
                <a:ea typeface="Nunito"/>
                <a:cs typeface="Nunito"/>
                <a:sym typeface="Nunito"/>
              </a:defRPr>
            </a:lvl2pPr>
            <a:lvl3pPr lvl="2">
              <a:lnSpc>
                <a:spcPct val="100000"/>
              </a:lnSpc>
              <a:spcBef>
                <a:spcPts val="0"/>
              </a:spcBef>
              <a:spcAft>
                <a:spcPts val="0"/>
              </a:spcAft>
              <a:buSzPts val="2800"/>
              <a:buFont typeface="Nunito"/>
              <a:buNone/>
              <a:defRPr sz="2800">
                <a:latin typeface="Nunito"/>
                <a:ea typeface="Nunito"/>
                <a:cs typeface="Nunito"/>
                <a:sym typeface="Nunito"/>
              </a:defRPr>
            </a:lvl3pPr>
            <a:lvl4pPr lvl="3">
              <a:lnSpc>
                <a:spcPct val="100000"/>
              </a:lnSpc>
              <a:spcBef>
                <a:spcPts val="0"/>
              </a:spcBef>
              <a:spcAft>
                <a:spcPts val="0"/>
              </a:spcAft>
              <a:buSzPts val="2800"/>
              <a:buFont typeface="Nunito"/>
              <a:buNone/>
              <a:defRPr sz="2800">
                <a:latin typeface="Nunito"/>
                <a:ea typeface="Nunito"/>
                <a:cs typeface="Nunito"/>
                <a:sym typeface="Nunito"/>
              </a:defRPr>
            </a:lvl4pPr>
            <a:lvl5pPr lvl="4">
              <a:lnSpc>
                <a:spcPct val="100000"/>
              </a:lnSpc>
              <a:spcBef>
                <a:spcPts val="0"/>
              </a:spcBef>
              <a:spcAft>
                <a:spcPts val="0"/>
              </a:spcAft>
              <a:buSzPts val="2800"/>
              <a:buFont typeface="Nunito"/>
              <a:buNone/>
              <a:defRPr sz="2800">
                <a:latin typeface="Nunito"/>
                <a:ea typeface="Nunito"/>
                <a:cs typeface="Nunito"/>
                <a:sym typeface="Nunito"/>
              </a:defRPr>
            </a:lvl5pPr>
            <a:lvl6pPr lvl="5">
              <a:lnSpc>
                <a:spcPct val="100000"/>
              </a:lnSpc>
              <a:spcBef>
                <a:spcPts val="0"/>
              </a:spcBef>
              <a:spcAft>
                <a:spcPts val="0"/>
              </a:spcAft>
              <a:buSzPts val="2800"/>
              <a:buFont typeface="Nunito"/>
              <a:buNone/>
              <a:defRPr sz="2800">
                <a:latin typeface="Nunito"/>
                <a:ea typeface="Nunito"/>
                <a:cs typeface="Nunito"/>
                <a:sym typeface="Nunito"/>
              </a:defRPr>
            </a:lvl6pPr>
            <a:lvl7pPr lvl="6">
              <a:lnSpc>
                <a:spcPct val="100000"/>
              </a:lnSpc>
              <a:spcBef>
                <a:spcPts val="0"/>
              </a:spcBef>
              <a:spcAft>
                <a:spcPts val="0"/>
              </a:spcAft>
              <a:buSzPts val="2800"/>
              <a:buFont typeface="Nunito"/>
              <a:buNone/>
              <a:defRPr sz="2800">
                <a:latin typeface="Nunito"/>
                <a:ea typeface="Nunito"/>
                <a:cs typeface="Nunito"/>
                <a:sym typeface="Nunito"/>
              </a:defRPr>
            </a:lvl7pPr>
            <a:lvl8pPr lvl="7">
              <a:lnSpc>
                <a:spcPct val="100000"/>
              </a:lnSpc>
              <a:spcBef>
                <a:spcPts val="0"/>
              </a:spcBef>
              <a:spcAft>
                <a:spcPts val="0"/>
              </a:spcAft>
              <a:buSzPts val="2800"/>
              <a:buFont typeface="Nunito"/>
              <a:buNone/>
              <a:defRPr sz="2800">
                <a:latin typeface="Nunito"/>
                <a:ea typeface="Nunito"/>
                <a:cs typeface="Nunito"/>
                <a:sym typeface="Nunito"/>
              </a:defRPr>
            </a:lvl8pPr>
            <a:lvl9pPr lvl="8">
              <a:lnSpc>
                <a:spcPct val="100000"/>
              </a:lnSpc>
              <a:spcBef>
                <a:spcPts val="0"/>
              </a:spcBef>
              <a:spcAft>
                <a:spcPts val="0"/>
              </a:spcAft>
              <a:buSzPts val="2800"/>
              <a:buFont typeface="Nunito"/>
              <a:buNone/>
              <a:defRPr sz="2800">
                <a:latin typeface="Nunito"/>
                <a:ea typeface="Nunito"/>
                <a:cs typeface="Nunito"/>
                <a:sym typeface="Nuni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297" name="Google Shape;297;p13"/>
          <p:cNvGrpSpPr/>
          <p:nvPr/>
        </p:nvGrpSpPr>
        <p:grpSpPr>
          <a:xfrm>
            <a:off x="-878550" y="3834750"/>
            <a:ext cx="7110000" cy="2353575"/>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5">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17" name="Google Shape;317;p14"/>
          <p:cNvGrpSpPr/>
          <p:nvPr/>
        </p:nvGrpSpPr>
        <p:grpSpPr>
          <a:xfrm rot="10800000">
            <a:off x="7198813" y="4094575"/>
            <a:ext cx="1626725" cy="1622150"/>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4"/>
          <p:cNvGrpSpPr/>
          <p:nvPr/>
        </p:nvGrpSpPr>
        <p:grpSpPr>
          <a:xfrm flipH="1">
            <a:off x="-695775" y="-754675"/>
            <a:ext cx="2905200" cy="2351300"/>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3620539" y="3509901"/>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5346175" y="2057588"/>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6035925" y="3205226"/>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673600" y="3147867"/>
            <a:ext cx="24099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5346175" y="1475063"/>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6035925" y="2603651"/>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402700" y="2661042"/>
            <a:ext cx="2680800" cy="650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3563539" y="22953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3563539" y="10904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38" name="Google Shape;338;p15"/>
          <p:cNvGrpSpPr/>
          <p:nvPr/>
        </p:nvGrpSpPr>
        <p:grpSpPr>
          <a:xfrm flipH="1">
            <a:off x="-472385" y="3293973"/>
            <a:ext cx="2284874" cy="2619058"/>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5"/>
          <p:cNvGrpSpPr/>
          <p:nvPr/>
        </p:nvGrpSpPr>
        <p:grpSpPr>
          <a:xfrm>
            <a:off x="7444707" y="-1786348"/>
            <a:ext cx="2268036" cy="2599759"/>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a:off x="-1358363" y="875948"/>
            <a:ext cx="2287412" cy="1827506"/>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04831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7" name="Google Shape;357;p16"/>
          <p:cNvSpPr txBox="1">
            <a:spLocks noGrp="1"/>
          </p:cNvSpPr>
          <p:nvPr>
            <p:ph type="subTitle" idx="1"/>
          </p:nvPr>
        </p:nvSpPr>
        <p:spPr>
          <a:xfrm flipH="1">
            <a:off x="826912" y="2257188"/>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8" name="Google Shape;358;p16"/>
          <p:cNvSpPr txBox="1">
            <a:spLocks noGrp="1"/>
          </p:cNvSpPr>
          <p:nvPr>
            <p:ph type="ctrTitle" idx="2"/>
          </p:nvPr>
        </p:nvSpPr>
        <p:spPr>
          <a:xfrm flipH="1">
            <a:off x="379565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9" name="Google Shape;359;p16"/>
          <p:cNvSpPr txBox="1">
            <a:spLocks noGrp="1"/>
          </p:cNvSpPr>
          <p:nvPr>
            <p:ph type="subTitle" idx="3"/>
          </p:nvPr>
        </p:nvSpPr>
        <p:spPr>
          <a:xfrm flipH="1">
            <a:off x="3510352"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0" name="Google Shape;360;p16"/>
          <p:cNvSpPr txBox="1">
            <a:spLocks noGrp="1"/>
          </p:cNvSpPr>
          <p:nvPr>
            <p:ph type="ctrTitle" idx="4"/>
          </p:nvPr>
        </p:nvSpPr>
        <p:spPr>
          <a:xfrm flipH="1">
            <a:off x="6547777"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1" name="Google Shape;361;p16"/>
          <p:cNvSpPr txBox="1">
            <a:spLocks noGrp="1"/>
          </p:cNvSpPr>
          <p:nvPr>
            <p:ph type="subTitle" idx="5"/>
          </p:nvPr>
        </p:nvSpPr>
        <p:spPr>
          <a:xfrm flipH="1">
            <a:off x="6262477"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2" name="Google Shape;362;p16"/>
          <p:cNvSpPr txBox="1">
            <a:spLocks noGrp="1"/>
          </p:cNvSpPr>
          <p:nvPr>
            <p:ph type="title" idx="6"/>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63" name="Google Shape;363;p16"/>
          <p:cNvGrpSpPr/>
          <p:nvPr/>
        </p:nvGrpSpPr>
        <p:grpSpPr>
          <a:xfrm>
            <a:off x="-777338" y="3942998"/>
            <a:ext cx="2287412" cy="1827506"/>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6"/>
          <p:cNvGrpSpPr/>
          <p:nvPr/>
        </p:nvGrpSpPr>
        <p:grpSpPr>
          <a:xfrm>
            <a:off x="7171875" y="-751225"/>
            <a:ext cx="1219500" cy="1621550"/>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395"/>
        <p:cNvGrpSpPr/>
        <p:nvPr/>
      </p:nvGrpSpPr>
      <p:grpSpPr>
        <a:xfrm>
          <a:off x="0" y="0"/>
          <a:ext cx="0" cy="0"/>
          <a:chOff x="0" y="0"/>
          <a:chExt cx="0" cy="0"/>
        </a:xfrm>
      </p:grpSpPr>
      <p:sp>
        <p:nvSpPr>
          <p:cNvPr id="396" name="Google Shape;396;p18"/>
          <p:cNvSpPr txBox="1">
            <a:spLocks noGrp="1"/>
          </p:cNvSpPr>
          <p:nvPr>
            <p:ph type="ctrTitle"/>
          </p:nvPr>
        </p:nvSpPr>
        <p:spPr>
          <a:xfrm flipH="1">
            <a:off x="3785847"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7" name="Google Shape;397;p18"/>
          <p:cNvSpPr txBox="1">
            <a:spLocks noGrp="1"/>
          </p:cNvSpPr>
          <p:nvPr>
            <p:ph type="subTitle" idx="1"/>
          </p:nvPr>
        </p:nvSpPr>
        <p:spPr>
          <a:xfrm flipH="1">
            <a:off x="3518726" y="201650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98" name="Google Shape;398;p18"/>
          <p:cNvSpPr txBox="1">
            <a:spLocks noGrp="1"/>
          </p:cNvSpPr>
          <p:nvPr>
            <p:ph type="ctrTitle" idx="2"/>
          </p:nvPr>
        </p:nvSpPr>
        <p:spPr>
          <a:xfrm flipH="1">
            <a:off x="6297645"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9" name="Google Shape;399;p18"/>
          <p:cNvSpPr txBox="1">
            <a:spLocks noGrp="1"/>
          </p:cNvSpPr>
          <p:nvPr>
            <p:ph type="subTitle" idx="3"/>
          </p:nvPr>
        </p:nvSpPr>
        <p:spPr>
          <a:xfrm flipH="1">
            <a:off x="6030500" y="20188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0" name="Google Shape;400;p18"/>
          <p:cNvSpPr txBox="1">
            <a:spLocks noGrp="1"/>
          </p:cNvSpPr>
          <p:nvPr>
            <p:ph type="ctrTitle" idx="4"/>
          </p:nvPr>
        </p:nvSpPr>
        <p:spPr>
          <a:xfrm flipH="1">
            <a:off x="1381680" y="3061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1" name="Google Shape;401;p18"/>
          <p:cNvSpPr txBox="1">
            <a:spLocks noGrp="1"/>
          </p:cNvSpPr>
          <p:nvPr>
            <p:ph type="subTitle" idx="5"/>
          </p:nvPr>
        </p:nvSpPr>
        <p:spPr>
          <a:xfrm flipH="1">
            <a:off x="1114525"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2" name="Google Shape;402;p18"/>
          <p:cNvSpPr txBox="1">
            <a:spLocks noGrp="1"/>
          </p:cNvSpPr>
          <p:nvPr>
            <p:ph type="ctrTitle" idx="6"/>
          </p:nvPr>
        </p:nvSpPr>
        <p:spPr>
          <a:xfrm flipH="1">
            <a:off x="3658497" y="3061811"/>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3" name="Google Shape;403;p18"/>
          <p:cNvSpPr txBox="1">
            <a:spLocks noGrp="1"/>
          </p:cNvSpPr>
          <p:nvPr>
            <p:ph type="subTitle" idx="7"/>
          </p:nvPr>
        </p:nvSpPr>
        <p:spPr>
          <a:xfrm flipH="1">
            <a:off x="3518726"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4" name="Google Shape;404;p18"/>
          <p:cNvSpPr txBox="1">
            <a:spLocks noGrp="1"/>
          </p:cNvSpPr>
          <p:nvPr>
            <p:ph type="title" idx="8"/>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05" name="Google Shape;405;p18"/>
          <p:cNvGrpSpPr/>
          <p:nvPr/>
        </p:nvGrpSpPr>
        <p:grpSpPr>
          <a:xfrm rot="10800000">
            <a:off x="7198813" y="3361425"/>
            <a:ext cx="2450375" cy="2355300"/>
            <a:chOff x="3628425" y="1303525"/>
            <a:chExt cx="2450375" cy="2355300"/>
          </a:xfrm>
        </p:grpSpPr>
        <p:sp>
          <p:nvSpPr>
            <p:cNvPr id="406" name="Google Shape;406;p1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8"/>
          <p:cNvGrpSpPr/>
          <p:nvPr/>
        </p:nvGrpSpPr>
        <p:grpSpPr>
          <a:xfrm>
            <a:off x="-716000" y="-844337"/>
            <a:ext cx="1646200" cy="3081575"/>
            <a:chOff x="5721375" y="1301825"/>
            <a:chExt cx="1646200" cy="3081575"/>
          </a:xfrm>
        </p:grpSpPr>
        <p:sp>
          <p:nvSpPr>
            <p:cNvPr id="413" name="Google Shape;413;p1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419"/>
        <p:cNvGrpSpPr/>
        <p:nvPr/>
      </p:nvGrpSpPr>
      <p:grpSpPr>
        <a:xfrm>
          <a:off x="0" y="0"/>
          <a:ext cx="0" cy="0"/>
          <a:chOff x="0" y="0"/>
          <a:chExt cx="0" cy="0"/>
        </a:xfrm>
      </p:grpSpPr>
      <p:sp>
        <p:nvSpPr>
          <p:cNvPr id="420" name="Google Shape;420;p19"/>
          <p:cNvSpPr txBox="1">
            <a:spLocks noGrp="1"/>
          </p:cNvSpPr>
          <p:nvPr>
            <p:ph type="ctrTitle"/>
          </p:nvPr>
        </p:nvSpPr>
        <p:spPr>
          <a:xfrm flipH="1">
            <a:off x="1086411"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1" name="Google Shape;421;p19"/>
          <p:cNvSpPr txBox="1">
            <a:spLocks noGrp="1"/>
          </p:cNvSpPr>
          <p:nvPr>
            <p:ph type="subTitle" idx="1"/>
          </p:nvPr>
        </p:nvSpPr>
        <p:spPr>
          <a:xfrm flipH="1">
            <a:off x="809361"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2" name="Google Shape;422;p19"/>
          <p:cNvSpPr txBox="1">
            <a:spLocks noGrp="1"/>
          </p:cNvSpPr>
          <p:nvPr>
            <p:ph type="ctrTitle" idx="2"/>
          </p:nvPr>
        </p:nvSpPr>
        <p:spPr>
          <a:xfrm flipH="1">
            <a:off x="3791709"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3" name="Google Shape;423;p19"/>
          <p:cNvSpPr txBox="1">
            <a:spLocks noGrp="1"/>
          </p:cNvSpPr>
          <p:nvPr>
            <p:ph type="subTitle" idx="3"/>
          </p:nvPr>
        </p:nvSpPr>
        <p:spPr>
          <a:xfrm flipH="1">
            <a:off x="3514659"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4" name="Google Shape;424;p19"/>
          <p:cNvSpPr txBox="1">
            <a:spLocks noGrp="1"/>
          </p:cNvSpPr>
          <p:nvPr>
            <p:ph type="ctrTitle" idx="4"/>
          </p:nvPr>
        </p:nvSpPr>
        <p:spPr>
          <a:xfrm flipH="1">
            <a:off x="6586357"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5" name="Google Shape;425;p19"/>
          <p:cNvSpPr txBox="1">
            <a:spLocks noGrp="1"/>
          </p:cNvSpPr>
          <p:nvPr>
            <p:ph type="subTitle" idx="5"/>
          </p:nvPr>
        </p:nvSpPr>
        <p:spPr>
          <a:xfrm flipH="1">
            <a:off x="6309307"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6" name="Google Shape;426;p19"/>
          <p:cNvSpPr txBox="1">
            <a:spLocks noGrp="1"/>
          </p:cNvSpPr>
          <p:nvPr>
            <p:ph type="ctrTitle" idx="6"/>
          </p:nvPr>
        </p:nvSpPr>
        <p:spPr>
          <a:xfrm flipH="1">
            <a:off x="1086411"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7" name="Google Shape;427;p19"/>
          <p:cNvSpPr txBox="1">
            <a:spLocks noGrp="1"/>
          </p:cNvSpPr>
          <p:nvPr>
            <p:ph type="subTitle" idx="7"/>
          </p:nvPr>
        </p:nvSpPr>
        <p:spPr>
          <a:xfrm flipH="1">
            <a:off x="809361"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8" name="Google Shape;428;p19"/>
          <p:cNvSpPr txBox="1">
            <a:spLocks noGrp="1"/>
          </p:cNvSpPr>
          <p:nvPr>
            <p:ph type="ctrTitle" idx="8"/>
          </p:nvPr>
        </p:nvSpPr>
        <p:spPr>
          <a:xfrm flipH="1">
            <a:off x="3791709"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9" name="Google Shape;429;p19"/>
          <p:cNvSpPr txBox="1">
            <a:spLocks noGrp="1"/>
          </p:cNvSpPr>
          <p:nvPr>
            <p:ph type="subTitle" idx="9"/>
          </p:nvPr>
        </p:nvSpPr>
        <p:spPr>
          <a:xfrm flipH="1">
            <a:off x="3514659"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0" name="Google Shape;430;p19"/>
          <p:cNvSpPr txBox="1">
            <a:spLocks noGrp="1"/>
          </p:cNvSpPr>
          <p:nvPr>
            <p:ph type="ctrTitle" idx="13"/>
          </p:nvPr>
        </p:nvSpPr>
        <p:spPr>
          <a:xfrm flipH="1">
            <a:off x="6586357"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1" name="Google Shape;431;p19"/>
          <p:cNvSpPr txBox="1">
            <a:spLocks noGrp="1"/>
          </p:cNvSpPr>
          <p:nvPr>
            <p:ph type="subTitle" idx="14"/>
          </p:nvPr>
        </p:nvSpPr>
        <p:spPr>
          <a:xfrm flipH="1">
            <a:off x="6309307"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2" name="Google Shape;432;p19"/>
          <p:cNvSpPr txBox="1">
            <a:spLocks noGrp="1"/>
          </p:cNvSpPr>
          <p:nvPr>
            <p:ph type="title" idx="15"/>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33" name="Google Shape;433;p19"/>
          <p:cNvGrpSpPr/>
          <p:nvPr/>
        </p:nvGrpSpPr>
        <p:grpSpPr>
          <a:xfrm flipH="1">
            <a:off x="-1641025" y="-697925"/>
            <a:ext cx="2450375" cy="2355300"/>
            <a:chOff x="3628425" y="1303525"/>
            <a:chExt cx="2450375" cy="2355300"/>
          </a:xfrm>
        </p:grpSpPr>
        <p:sp>
          <p:nvSpPr>
            <p:cNvPr id="434" name="Google Shape;434;p1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flipH="1">
            <a:off x="6716917" y="4573667"/>
            <a:ext cx="1810697" cy="994370"/>
            <a:chOff x="5314125" y="2761825"/>
            <a:chExt cx="1627300" cy="893575"/>
          </a:xfrm>
        </p:grpSpPr>
        <p:sp>
          <p:nvSpPr>
            <p:cNvPr id="441" name="Google Shape;441;p1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77"/>
        <p:cNvGrpSpPr/>
        <p:nvPr/>
      </p:nvGrpSpPr>
      <p:grpSpPr>
        <a:xfrm>
          <a:off x="0" y="0"/>
          <a:ext cx="0" cy="0"/>
          <a:chOff x="0" y="0"/>
          <a:chExt cx="0" cy="0"/>
        </a:xfrm>
      </p:grpSpPr>
      <p:sp>
        <p:nvSpPr>
          <p:cNvPr id="478" name="Google Shape;478;p21"/>
          <p:cNvSpPr txBox="1">
            <a:spLocks noGrp="1"/>
          </p:cNvSpPr>
          <p:nvPr>
            <p:ph type="ctrTitle"/>
          </p:nvPr>
        </p:nvSpPr>
        <p:spPr>
          <a:xfrm>
            <a:off x="4711775" y="1500738"/>
            <a:ext cx="3620400" cy="1926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21"/>
          <p:cNvSpPr txBox="1">
            <a:spLocks noGrp="1"/>
          </p:cNvSpPr>
          <p:nvPr>
            <p:ph type="subTitle" idx="1"/>
          </p:nvPr>
        </p:nvSpPr>
        <p:spPr>
          <a:xfrm>
            <a:off x="4711775" y="32745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80" name="Google Shape;480;p21"/>
          <p:cNvSpPr/>
          <p:nvPr/>
        </p:nvSpPr>
        <p:spPr>
          <a:xfrm flipH="1">
            <a:off x="756800" y="-4861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105525" y="1911063"/>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1"/>
          <p:cNvGrpSpPr/>
          <p:nvPr/>
        </p:nvGrpSpPr>
        <p:grpSpPr>
          <a:xfrm flipH="1">
            <a:off x="-948100" y="-1219875"/>
            <a:ext cx="5860175" cy="3081575"/>
            <a:chOff x="1507400" y="1301825"/>
            <a:chExt cx="5860175" cy="3081575"/>
          </a:xfrm>
        </p:grpSpPr>
        <p:sp>
          <p:nvSpPr>
            <p:cNvPr id="483" name="Google Shape;483;p2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1"/>
          <p:cNvGrpSpPr/>
          <p:nvPr/>
        </p:nvGrpSpPr>
        <p:grpSpPr>
          <a:xfrm flipH="1">
            <a:off x="-871475" y="3658775"/>
            <a:ext cx="2450375" cy="2355300"/>
            <a:chOff x="3628425" y="1303525"/>
            <a:chExt cx="2450375" cy="2355300"/>
          </a:xfrm>
        </p:grpSpPr>
        <p:sp>
          <p:nvSpPr>
            <p:cNvPr id="501" name="Google Shape;501;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1"/>
          <p:cNvGrpSpPr/>
          <p:nvPr/>
        </p:nvGrpSpPr>
        <p:grpSpPr>
          <a:xfrm flipH="1">
            <a:off x="7887950" y="4440300"/>
            <a:ext cx="2043125" cy="1623875"/>
            <a:chOff x="4035675" y="1303525"/>
            <a:chExt cx="2043125" cy="1623875"/>
          </a:xfrm>
        </p:grpSpPr>
        <p:sp>
          <p:nvSpPr>
            <p:cNvPr id="508" name="Google Shape;508;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flipH="1">
            <a:off x="8550200" y="1068600"/>
            <a:ext cx="2469875" cy="895275"/>
            <a:chOff x="257575" y="2771000"/>
            <a:chExt cx="2469875" cy="895275"/>
          </a:xfrm>
        </p:grpSpPr>
        <p:sp>
          <p:nvSpPr>
            <p:cNvPr id="513" name="Google Shape;513;p2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769"/>
        <p:cNvGrpSpPr/>
        <p:nvPr/>
      </p:nvGrpSpPr>
      <p:grpSpPr>
        <a:xfrm>
          <a:off x="0" y="0"/>
          <a:ext cx="0" cy="0"/>
          <a:chOff x="0" y="0"/>
          <a:chExt cx="0" cy="0"/>
        </a:xfrm>
      </p:grpSpPr>
      <p:sp>
        <p:nvSpPr>
          <p:cNvPr id="770" name="Google Shape;770;p29"/>
          <p:cNvSpPr txBox="1">
            <a:spLocks noGrp="1"/>
          </p:cNvSpPr>
          <p:nvPr>
            <p:ph type="title"/>
          </p:nvPr>
        </p:nvSpPr>
        <p:spPr>
          <a:xfrm>
            <a:off x="2266938" y="1710150"/>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71" name="Google Shape;771;p29"/>
          <p:cNvSpPr txBox="1">
            <a:spLocks noGrp="1"/>
          </p:cNvSpPr>
          <p:nvPr>
            <p:ph type="subTitle" idx="1"/>
          </p:nvPr>
        </p:nvSpPr>
        <p:spPr>
          <a:xfrm flipH="1">
            <a:off x="2531850" y="3123825"/>
            <a:ext cx="40803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772" name="Google Shape;772;p29"/>
          <p:cNvGrpSpPr/>
          <p:nvPr/>
        </p:nvGrpSpPr>
        <p:grpSpPr>
          <a:xfrm>
            <a:off x="7639218" y="3503784"/>
            <a:ext cx="1879523" cy="2154463"/>
            <a:chOff x="5314125" y="2029825"/>
            <a:chExt cx="2053450" cy="2353575"/>
          </a:xfrm>
        </p:grpSpPr>
        <p:sp>
          <p:nvSpPr>
            <p:cNvPr id="773" name="Google Shape;773;p29"/>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29"/>
          <p:cNvGrpSpPr/>
          <p:nvPr/>
        </p:nvGrpSpPr>
        <p:grpSpPr>
          <a:xfrm>
            <a:off x="-466226" y="-561730"/>
            <a:ext cx="3457461" cy="2188740"/>
            <a:chOff x="-466226" y="-561730"/>
            <a:chExt cx="3457461" cy="2188740"/>
          </a:xfrm>
        </p:grpSpPr>
        <p:sp>
          <p:nvSpPr>
            <p:cNvPr id="779" name="Google Shape;779;p29"/>
            <p:cNvSpPr/>
            <p:nvPr/>
          </p:nvSpPr>
          <p:spPr>
            <a:xfrm>
              <a:off x="-87687" y="-556920"/>
              <a:ext cx="728891" cy="828975"/>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95486" y="-558523"/>
              <a:ext cx="728891" cy="828975"/>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478659" y="-560127"/>
              <a:ext cx="728867" cy="828975"/>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262344" y="-561730"/>
              <a:ext cx="728891" cy="828440"/>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66226" y="122940"/>
              <a:ext cx="728891" cy="828975"/>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16947" y="121360"/>
              <a:ext cx="728891" cy="828951"/>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713588" y="798570"/>
              <a:ext cx="728891" cy="828440"/>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100655" y="119756"/>
              <a:ext cx="728867" cy="828975"/>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9"/>
          <p:cNvGrpSpPr/>
          <p:nvPr/>
        </p:nvGrpSpPr>
        <p:grpSpPr>
          <a:xfrm>
            <a:off x="3450663" y="-567051"/>
            <a:ext cx="1890580" cy="1510461"/>
            <a:chOff x="3450663" y="-567051"/>
            <a:chExt cx="1890580" cy="1510461"/>
          </a:xfrm>
        </p:grpSpPr>
        <p:sp>
          <p:nvSpPr>
            <p:cNvPr id="788" name="Google Shape;788;p29"/>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29"/>
          <p:cNvGrpSpPr/>
          <p:nvPr/>
        </p:nvGrpSpPr>
        <p:grpSpPr>
          <a:xfrm>
            <a:off x="1650438" y="4827681"/>
            <a:ext cx="1512041" cy="830578"/>
            <a:chOff x="3450663" y="112831"/>
            <a:chExt cx="1512041" cy="830578"/>
          </a:xfrm>
        </p:grpSpPr>
        <p:sp>
          <p:nvSpPr>
            <p:cNvPr id="793" name="Google Shape;793;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a:off x="5310450" y="-698287"/>
            <a:ext cx="7109975" cy="30873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6_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2640350" y="3076050"/>
            <a:ext cx="7110000" cy="3093025"/>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1"/>
          <p:cNvGrpSpPr/>
          <p:nvPr/>
        </p:nvGrpSpPr>
        <p:grpSpPr>
          <a:xfrm>
            <a:off x="-484300" y="-1463825"/>
            <a:ext cx="7109975" cy="3093025"/>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763600" y="1500738"/>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3"/>
          <p:cNvSpPr txBox="1">
            <a:spLocks noGrp="1"/>
          </p:cNvSpPr>
          <p:nvPr>
            <p:ph type="subTitle" idx="1"/>
          </p:nvPr>
        </p:nvSpPr>
        <p:spPr>
          <a:xfrm>
            <a:off x="1769825" y="32745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72" name="Google Shape;72;p3"/>
          <p:cNvGrpSpPr/>
          <p:nvPr/>
        </p:nvGrpSpPr>
        <p:grpSpPr>
          <a:xfrm>
            <a:off x="4204500" y="-844337"/>
            <a:ext cx="5860175" cy="3081575"/>
            <a:chOff x="1507400" y="1301825"/>
            <a:chExt cx="5860175" cy="3081575"/>
          </a:xfrm>
        </p:grpSpPr>
        <p:sp>
          <p:nvSpPr>
            <p:cNvPr id="73" name="Google Shape;73;p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flipH="1">
            <a:off x="-871475" y="3077750"/>
            <a:ext cx="5821225" cy="2362750"/>
            <a:chOff x="257575" y="1303525"/>
            <a:chExt cx="5821225" cy="2362750"/>
          </a:xfrm>
        </p:grpSpPr>
        <p:sp>
          <p:nvSpPr>
            <p:cNvPr id="91" name="Google Shape;9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871475" y="-408400"/>
            <a:ext cx="2043125" cy="1623875"/>
            <a:chOff x="4035675" y="1303525"/>
            <a:chExt cx="2043125" cy="1623875"/>
          </a:xfrm>
        </p:grpSpPr>
        <p:sp>
          <p:nvSpPr>
            <p:cNvPr id="101" name="Google Shape;10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6_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372900" y="-698287"/>
            <a:ext cx="3738575" cy="6020150"/>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16_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7441775" y="-698287"/>
            <a:ext cx="4978650" cy="3089025"/>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3"/>
          <p:cNvGrpSpPr/>
          <p:nvPr/>
        </p:nvGrpSpPr>
        <p:grpSpPr>
          <a:xfrm>
            <a:off x="5788175" y="2236288"/>
            <a:ext cx="6664350" cy="3093025"/>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083225" y="-698287"/>
            <a:ext cx="4978650" cy="3089025"/>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3"/>
          <p:cNvGrpSpPr/>
          <p:nvPr/>
        </p:nvGrpSpPr>
        <p:grpSpPr>
          <a:xfrm>
            <a:off x="-3736825" y="2237988"/>
            <a:ext cx="5414525" cy="3091325"/>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0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grpSp>
        <p:nvGrpSpPr>
          <p:cNvPr id="106" name="Google Shape;106;p4"/>
          <p:cNvGrpSpPr/>
          <p:nvPr/>
        </p:nvGrpSpPr>
        <p:grpSpPr>
          <a:xfrm rot="10800000">
            <a:off x="-871475" y="-199225"/>
            <a:ext cx="2043125" cy="2353600"/>
            <a:chOff x="4035675" y="1303525"/>
            <a:chExt cx="2043125" cy="2353600"/>
          </a:xfrm>
        </p:grpSpPr>
        <p:sp>
          <p:nvSpPr>
            <p:cNvPr id="107" name="Google Shape;107;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4"/>
          <p:cNvGrpSpPr/>
          <p:nvPr/>
        </p:nvGrpSpPr>
        <p:grpSpPr>
          <a:xfrm rot="10800000">
            <a:off x="7198813" y="3361425"/>
            <a:ext cx="2450375" cy="2355300"/>
            <a:chOff x="3628425" y="1303525"/>
            <a:chExt cx="2450375" cy="2355300"/>
          </a:xfrm>
        </p:grpSpPr>
        <p:sp>
          <p:nvSpPr>
            <p:cNvPr id="113" name="Google Shape;113;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txBox="1">
            <a:spLocks noGrp="1"/>
          </p:cNvSpPr>
          <p:nvPr>
            <p:ph type="body" idx="1"/>
          </p:nvPr>
        </p:nvSpPr>
        <p:spPr>
          <a:xfrm>
            <a:off x="1752600" y="1535575"/>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SemiBold"/>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20" name="Google Shape;120;p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flipH="1">
            <a:off x="5486154" y="2941769"/>
            <a:ext cx="15606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5"/>
          <p:cNvSpPr txBox="1">
            <a:spLocks noGrp="1"/>
          </p:cNvSpPr>
          <p:nvPr>
            <p:ph type="subTitle" idx="1"/>
          </p:nvPr>
        </p:nvSpPr>
        <p:spPr>
          <a:xfrm flipH="1">
            <a:off x="4841904" y="33120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5"/>
          <p:cNvSpPr txBox="1">
            <a:spLocks noGrp="1"/>
          </p:cNvSpPr>
          <p:nvPr>
            <p:ph type="ctrTitle" idx="2"/>
          </p:nvPr>
        </p:nvSpPr>
        <p:spPr>
          <a:xfrm flipH="1">
            <a:off x="1953004" y="294176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5"/>
          <p:cNvSpPr txBox="1">
            <a:spLocks noGrp="1"/>
          </p:cNvSpPr>
          <p:nvPr>
            <p:ph type="subTitle" idx="3"/>
          </p:nvPr>
        </p:nvSpPr>
        <p:spPr>
          <a:xfrm flipH="1">
            <a:off x="1437304" y="33120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6" name="Google Shape;126;p5"/>
          <p:cNvSpPr txBox="1">
            <a:spLocks noGrp="1"/>
          </p:cNvSpPr>
          <p:nvPr>
            <p:ph type="title" idx="4"/>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27" name="Google Shape;127;p5"/>
          <p:cNvGrpSpPr/>
          <p:nvPr/>
        </p:nvGrpSpPr>
        <p:grpSpPr>
          <a:xfrm>
            <a:off x="8418475" y="-844337"/>
            <a:ext cx="1646200" cy="3081575"/>
            <a:chOff x="5721375" y="1301825"/>
            <a:chExt cx="1646200" cy="3081575"/>
          </a:xfrm>
        </p:grpSpPr>
        <p:sp>
          <p:nvSpPr>
            <p:cNvPr id="128" name="Google Shape;128;p5"/>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flipH="1">
            <a:off x="-455650" y="3080050"/>
            <a:ext cx="5405400" cy="2360450"/>
            <a:chOff x="257575" y="1305825"/>
            <a:chExt cx="5405400" cy="2360450"/>
          </a:xfrm>
        </p:grpSpPr>
        <p:sp>
          <p:nvSpPr>
            <p:cNvPr id="135" name="Google Shape;135;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flipH="1">
            <a:off x="-871475" y="-408400"/>
            <a:ext cx="1626725" cy="1622150"/>
            <a:chOff x="4452075" y="1303525"/>
            <a:chExt cx="1626725" cy="1622150"/>
          </a:xfrm>
        </p:grpSpPr>
        <p:sp>
          <p:nvSpPr>
            <p:cNvPr id="141" name="Google Shape;141;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46" name="Google Shape;146;p6"/>
          <p:cNvGrpSpPr/>
          <p:nvPr/>
        </p:nvGrpSpPr>
        <p:grpSpPr>
          <a:xfrm>
            <a:off x="7171875" y="-754675"/>
            <a:ext cx="2488775" cy="2351300"/>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a:off x="-502900" y="4546950"/>
            <a:ext cx="1626750" cy="89355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158" name="Google Shape;158;p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59" name="Google Shape;159;p7"/>
          <p:cNvGrpSpPr/>
          <p:nvPr/>
        </p:nvGrpSpPr>
        <p:grpSpPr>
          <a:xfrm>
            <a:off x="8544911" y="233729"/>
            <a:ext cx="989634" cy="1280992"/>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7"/>
          <p:cNvGrpSpPr/>
          <p:nvPr/>
        </p:nvGrpSpPr>
        <p:grpSpPr>
          <a:xfrm>
            <a:off x="7658163" y="4192494"/>
            <a:ext cx="1065870" cy="1379780"/>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7"/>
          <p:cNvSpPr/>
          <p:nvPr/>
        </p:nvSpPr>
        <p:spPr>
          <a:xfrm>
            <a:off x="-309264" y="299077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7"/>
          <p:cNvGrpSpPr/>
          <p:nvPr/>
        </p:nvGrpSpPr>
        <p:grpSpPr>
          <a:xfrm>
            <a:off x="-477280" y="-377857"/>
            <a:ext cx="1356757" cy="1280980"/>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145175" y="14419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9" name="Google Shape;209;p9"/>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210" name="Google Shape;210;p9"/>
          <p:cNvSpPr txBox="1">
            <a:spLocks noGrp="1"/>
          </p:cNvSpPr>
          <p:nvPr>
            <p:ph type="body" idx="2"/>
          </p:nvPr>
        </p:nvSpPr>
        <p:spPr>
          <a:xfrm>
            <a:off x="4161275" y="12493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211" name="Google Shape;211;p9"/>
          <p:cNvGrpSpPr/>
          <p:nvPr/>
        </p:nvGrpSpPr>
        <p:grpSpPr>
          <a:xfrm flipH="1">
            <a:off x="-455950" y="4440300"/>
            <a:ext cx="2043125" cy="1623875"/>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flipH="1">
            <a:off x="7677075" y="-726500"/>
            <a:ext cx="2450375" cy="23553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4533900" y="1422200"/>
            <a:ext cx="3890100" cy="12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5" name="Google Shape;225;p10"/>
          <p:cNvSpPr txBox="1">
            <a:spLocks noGrp="1"/>
          </p:cNvSpPr>
          <p:nvPr>
            <p:ph type="subTitle" idx="1"/>
          </p:nvPr>
        </p:nvSpPr>
        <p:spPr>
          <a:xfrm flipH="1">
            <a:off x="5417975" y="2880400"/>
            <a:ext cx="2956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26" name="Google Shape;226;p10"/>
          <p:cNvGrpSpPr/>
          <p:nvPr/>
        </p:nvGrpSpPr>
        <p:grpSpPr>
          <a:xfrm>
            <a:off x="8424011" y="217929"/>
            <a:ext cx="989634" cy="1280992"/>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4"/>
        <p:cNvGrpSpPr/>
        <p:nvPr/>
      </p:nvGrpSpPr>
      <p:grpSpPr>
        <a:xfrm>
          <a:off x="0" y="0"/>
          <a:ext cx="0" cy="0"/>
          <a:chOff x="0" y="0"/>
          <a:chExt cx="0" cy="0"/>
        </a:xfrm>
      </p:grpSpPr>
      <p:sp>
        <p:nvSpPr>
          <p:cNvPr id="245" name="Google Shape;245;p12"/>
          <p:cNvSpPr txBox="1">
            <a:spLocks noGrp="1"/>
          </p:cNvSpPr>
          <p:nvPr>
            <p:ph type="title" hasCustomPrompt="1"/>
          </p:nvPr>
        </p:nvSpPr>
        <p:spPr>
          <a:xfrm rot="152">
            <a:off x="1171575" y="1770400"/>
            <a:ext cx="68010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6" name="Google Shape;246;p12"/>
          <p:cNvSpPr txBox="1">
            <a:spLocks noGrp="1"/>
          </p:cNvSpPr>
          <p:nvPr>
            <p:ph type="subTitle" idx="1"/>
          </p:nvPr>
        </p:nvSpPr>
        <p:spPr>
          <a:xfrm flipH="1">
            <a:off x="3047600" y="30035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47" name="Google Shape;247;p12"/>
          <p:cNvGrpSpPr/>
          <p:nvPr/>
        </p:nvGrpSpPr>
        <p:grpSpPr>
          <a:xfrm>
            <a:off x="2659400" y="3352275"/>
            <a:ext cx="7110000" cy="3093025"/>
            <a:chOff x="257575" y="1301825"/>
            <a:chExt cx="7110000" cy="3093025"/>
          </a:xfrm>
        </p:grpSpPr>
        <p:sp>
          <p:nvSpPr>
            <p:cNvPr id="248" name="Google Shape;248;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484300" y="-1263800"/>
            <a:ext cx="7109975" cy="3093025"/>
            <a:chOff x="238125" y="1301825"/>
            <a:chExt cx="7109975" cy="3093025"/>
          </a:xfrm>
        </p:grpSpPr>
        <p:sp>
          <p:nvSpPr>
            <p:cNvPr id="271" name="Google Shape;271;p1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59" r:id="rId10"/>
    <p:sldLayoutId id="2147483660" r:id="rId11"/>
    <p:sldLayoutId id="2147483661" r:id="rId12"/>
    <p:sldLayoutId id="2147483662" r:id="rId13"/>
    <p:sldLayoutId id="2147483664" r:id="rId14"/>
    <p:sldLayoutId id="2147483665" r:id="rId15"/>
    <p:sldLayoutId id="2147483667"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png"/><Relationship Id="rId19" Type="http://schemas.openxmlformats.org/officeDocument/2006/relationships/image" Target="../media/image18.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0.xml"/><Relationship Id="rId11" Type="http://schemas.openxmlformats.org/officeDocument/2006/relationships/image" Target="../media/image27.png"/><Relationship Id="rId10" Type="http://schemas.openxmlformats.org/officeDocument/2006/relationships/image" Target="../media/image26.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image" Target="../media/image28.png"/><Relationship Id="rId12"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5"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11" Type="http://schemas.openxmlformats.org/officeDocument/2006/relationships/image" Target="../media/image37.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8.xml"/><Relationship Id="rId20" Type="http://schemas.openxmlformats.org/officeDocument/2006/relationships/image" Target="../media/image21.png"/><Relationship Id="rId1" Type="http://schemas.openxmlformats.org/officeDocument/2006/relationships/slideLayout" Target="../slideLayouts/slideLayout9.xml"/><Relationship Id="rId1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19" Type="http://schemas.openxmlformats.org/officeDocument/2006/relationships/image" Target="../media/image18.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3" Type="http://schemas.openxmlformats.org/officeDocument/2006/relationships/image" Target="../media/image11.png"/><Relationship Id="rId3" Type="http://schemas.openxmlformats.org/officeDocument/2006/relationships/image" Target="../media/image7.png"/><Relationship Id="rId12"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5"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1"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 Id="rId22" Type="http://schemas.openxmlformats.org/officeDocument/2006/relationships/image" Target="../media/image17.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9"/>
        <p:cNvGrpSpPr/>
        <p:nvPr/>
      </p:nvGrpSpPr>
      <p:grpSpPr>
        <a:xfrm>
          <a:off x="0" y="0"/>
          <a:ext cx="0" cy="0"/>
          <a:chOff x="0" y="0"/>
          <a:chExt cx="0" cy="0"/>
        </a:xfrm>
      </p:grpSpPr>
      <p:sp>
        <p:nvSpPr>
          <p:cNvPr id="1010" name="Google Shape;1010;p37"/>
          <p:cNvSpPr txBox="1">
            <a:spLocks noGrp="1"/>
          </p:cNvSpPr>
          <p:nvPr>
            <p:ph type="ctrTitle"/>
          </p:nvPr>
        </p:nvSpPr>
        <p:spPr>
          <a:xfrm rot="780">
            <a:off x="1293129" y="1979525"/>
            <a:ext cx="6610200" cy="1269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smtClean="0">
                <a:solidFill>
                  <a:schemeClr val="accent5">
                    <a:lumMod val="75000"/>
                  </a:schemeClr>
                </a:solidFill>
                <a:latin typeface="+mn-lt"/>
              </a:rPr>
              <a:t>CHÀO MỪNG CÁC EM </a:t>
            </a:r>
            <a:br>
              <a:rPr lang="en-US" sz="4000" b="1" dirty="0" smtClean="0">
                <a:solidFill>
                  <a:schemeClr val="accent5">
                    <a:lumMod val="75000"/>
                  </a:schemeClr>
                </a:solidFill>
                <a:latin typeface="+mn-lt"/>
              </a:rPr>
            </a:br>
            <a:r>
              <a:rPr lang="en-US" sz="4000" b="1" dirty="0" smtClean="0">
                <a:solidFill>
                  <a:schemeClr val="accent5">
                    <a:lumMod val="75000"/>
                  </a:schemeClr>
                </a:solidFill>
                <a:latin typeface="+mn-lt"/>
              </a:rPr>
              <a:t>TỚI BÀI HỌC HÔM NAY!</a:t>
            </a:r>
            <a:endParaRPr sz="4000" b="1" dirty="0">
              <a:solidFill>
                <a:schemeClr val="accent5">
                  <a:lumMod val="75000"/>
                </a:schemeClr>
              </a:solidFill>
              <a:latin typeface="+mn-lt"/>
            </a:endParaRPr>
          </a:p>
        </p:txBody>
      </p:sp>
      <p:grpSp>
        <p:nvGrpSpPr>
          <p:cNvPr id="1012" name="Google Shape;1012;p37"/>
          <p:cNvGrpSpPr/>
          <p:nvPr/>
        </p:nvGrpSpPr>
        <p:grpSpPr>
          <a:xfrm>
            <a:off x="7267002" y="280909"/>
            <a:ext cx="1220634" cy="1334533"/>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7"/>
          <p:cNvGrpSpPr/>
          <p:nvPr/>
        </p:nvGrpSpPr>
        <p:grpSpPr>
          <a:xfrm>
            <a:off x="1780884" y="3148830"/>
            <a:ext cx="540962" cy="591542"/>
            <a:chOff x="2013650" y="1733325"/>
            <a:chExt cx="407750" cy="445875"/>
          </a:xfrm>
        </p:grpSpPr>
        <p:sp>
          <p:nvSpPr>
            <p:cNvPr id="1032"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7"/>
          <p:cNvGrpSpPr/>
          <p:nvPr/>
        </p:nvGrpSpPr>
        <p:grpSpPr>
          <a:xfrm>
            <a:off x="1134421" y="3809555"/>
            <a:ext cx="540962" cy="591542"/>
            <a:chOff x="2013650" y="1733325"/>
            <a:chExt cx="407750" cy="445875"/>
          </a:xfrm>
        </p:grpSpPr>
        <p:sp>
          <p:nvSpPr>
            <p:cNvPr id="1050"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7"/>
          <p:cNvGrpSpPr/>
          <p:nvPr/>
        </p:nvGrpSpPr>
        <p:grpSpPr>
          <a:xfrm>
            <a:off x="715809" y="3076055"/>
            <a:ext cx="540962" cy="591542"/>
            <a:chOff x="2013650" y="1733325"/>
            <a:chExt cx="407750" cy="445875"/>
          </a:xfrm>
        </p:grpSpPr>
        <p:sp>
          <p:nvSpPr>
            <p:cNvPr id="1068" name="Google Shape;1068;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37"/>
          <p:cNvSpPr/>
          <p:nvPr/>
        </p:nvSpPr>
        <p:spPr>
          <a:xfrm>
            <a:off x="6284467" y="-719305"/>
            <a:ext cx="1066800" cy="1857375"/>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204" name="Google Shape;1204;p44"/>
          <p:cNvGrpSpPr/>
          <p:nvPr/>
        </p:nvGrpSpPr>
        <p:grpSpPr>
          <a:xfrm>
            <a:off x="909734" y="255131"/>
            <a:ext cx="540962" cy="591542"/>
            <a:chOff x="2013650" y="1733325"/>
            <a:chExt cx="407750" cy="445875"/>
          </a:xfrm>
        </p:grpSpPr>
        <p:sp>
          <p:nvSpPr>
            <p:cNvPr id="1205"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4"/>
          <p:cNvGrpSpPr/>
          <p:nvPr/>
        </p:nvGrpSpPr>
        <p:grpSpPr>
          <a:xfrm flipH="1">
            <a:off x="7980661" y="376021"/>
            <a:ext cx="540962" cy="591542"/>
            <a:chOff x="2013650" y="1733325"/>
            <a:chExt cx="407750" cy="445875"/>
          </a:xfrm>
        </p:grpSpPr>
        <p:sp>
          <p:nvSpPr>
            <p:cNvPr id="1223"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ounded Rectangle 11"/>
          <p:cNvSpPr/>
          <p:nvPr/>
        </p:nvSpPr>
        <p:spPr>
          <a:xfrm>
            <a:off x="1180215" y="967563"/>
            <a:ext cx="6698512" cy="331968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p:cNvSpPr/>
          <p:nvPr/>
        </p:nvSpPr>
        <p:spPr>
          <a:xfrm flipV="1">
            <a:off x="1679943" y="967563"/>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637412" y="1033322"/>
            <a:ext cx="2647508" cy="400110"/>
          </a:xfrm>
          <a:prstGeom prst="rect">
            <a:avLst/>
          </a:prstGeom>
          <a:noFill/>
        </p:spPr>
        <p:txBody>
          <a:bodyPr wrap="square" rtlCol="0">
            <a:spAutoFit/>
          </a:bodyPr>
          <a:lstStyle/>
          <a:p>
            <a:pPr algn="ctr"/>
            <a:r>
              <a:rPr lang="en-US" sz="2000" b="1" dirty="0" err="1" smtClean="0"/>
              <a:t>Bài</a:t>
            </a:r>
            <a:r>
              <a:rPr lang="en-US" sz="2000" b="1" dirty="0" smtClean="0"/>
              <a:t> 2.21 (SGK - tr38)</a:t>
            </a:r>
            <a:endParaRPr lang="en-US" sz="2000" b="1" dirty="0"/>
          </a:p>
        </p:txBody>
      </p:sp>
      <mc:AlternateContent xmlns:mc="http://schemas.openxmlformats.org/markup-compatibility/2006" xmlns:a14="http://schemas.microsoft.com/office/drawing/2010/main">
        <mc:Choice Requires="a14">
          <p:sp>
            <p:nvSpPr>
              <p:cNvPr id="13" name="TextBox 12"/>
              <p:cNvSpPr txBox="1"/>
              <p:nvPr/>
            </p:nvSpPr>
            <p:spPr>
              <a:xfrm>
                <a:off x="1424763" y="1499191"/>
                <a:ext cx="6453964" cy="886589"/>
              </a:xfrm>
              <a:prstGeom prst="rect">
                <a:avLst/>
              </a:prstGeom>
              <a:noFill/>
            </p:spPr>
            <p:txBody>
              <a:bodyPr wrap="square" rtlCol="0">
                <a:spAutoFit/>
              </a:bodyPr>
              <a:lstStyle/>
              <a:p>
                <a:pPr algn="just">
                  <a:lnSpc>
                    <a:spcPct val="150000"/>
                  </a:lnSpc>
                </a:pPr>
                <a:r>
                  <a:rPr lang="en-US" sz="2000" dirty="0" smtClean="0"/>
                  <a:t>Viết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a:t>
                </a:r>
                <a:r>
                  <a:rPr lang="en-US" sz="2000" dirty="0" err="1" smtClean="0"/>
                  <a:t>và</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424763" y="1499191"/>
                <a:ext cx="6453964" cy="886589"/>
              </a:xfrm>
              <a:prstGeom prst="rect">
                <a:avLst/>
              </a:prstGeom>
              <a:blipFill rotWithShape="0">
                <a:blip r:embed="rId3"/>
                <a:stretch>
                  <a:fillRect l="-1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2067" y="2385780"/>
                <a:ext cx="3617562" cy="1680845"/>
              </a:xfrm>
              <a:prstGeom prst="rect">
                <a:avLst/>
              </a:prstGeom>
              <a:noFill/>
            </p:spPr>
            <p:txBody>
              <a:bodyPr wrap="square" rtlCol="0">
                <a:spAutoFit/>
              </a:bodyPr>
              <a:lstStyle/>
              <a:p>
                <a:pPr algn="just">
                  <a:lnSpc>
                    <a:spcPct val="150000"/>
                  </a:lnSpc>
                </a:pP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 5.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 5. 0,(1) = 0,(5)</a:t>
                </a:r>
              </a:p>
              <a:p>
                <a:pPr algn="just">
                  <a:lnSpc>
                    <a:spcPct val="150000"/>
                  </a:lnSpc>
                </a:pP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 5.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 5. 0,(01) = 0,(05) </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72067" y="2385780"/>
                <a:ext cx="3617562" cy="1680845"/>
              </a:xfrm>
              <a:prstGeom prst="rect">
                <a:avLst/>
              </a:prstGeom>
              <a:blipFill rotWithShape="0">
                <a:blip r:embed="rId4"/>
                <a:stretch>
                  <a:fillRect/>
                </a:stretch>
              </a:blipFill>
            </p:spPr>
            <p:txBody>
              <a:bodyPr/>
              <a:lstStyle/>
              <a:p>
                <a:r>
                  <a:rPr lang="en-US">
                    <a:noFill/>
                  </a:rPr>
                  <a:t> </a:t>
                </a:r>
              </a:p>
            </p:txBody>
          </p:sp>
        </mc:Fallback>
      </mc:AlternateContent>
      <p:pic>
        <p:nvPicPr>
          <p:cNvPr id="6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5915" y="2637625"/>
            <a:ext cx="1397695" cy="1989602"/>
          </a:xfrm>
          <a:prstGeom prst="rect">
            <a:avLst/>
          </a:prstGeom>
        </p:spPr>
      </p:pic>
      <p:sp>
        <p:nvSpPr>
          <p:cNvPr id="15" name="Oval Callout 14"/>
          <p:cNvSpPr/>
          <p:nvPr/>
        </p:nvSpPr>
        <p:spPr>
          <a:xfrm>
            <a:off x="1975409" y="2602375"/>
            <a:ext cx="1214113" cy="813456"/>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Giải</a:t>
            </a:r>
            <a:endParaRPr lang="en-US" sz="24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30" dur="500"/>
                                        <p:tgtEl>
                                          <p:spTgt spid="1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arn(inVertical)">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4" name="TextBox 3"/>
          <p:cNvSpPr txBox="1"/>
          <p:nvPr/>
        </p:nvSpPr>
        <p:spPr>
          <a:xfrm>
            <a:off x="962246" y="1271917"/>
            <a:ext cx="6087140" cy="400110"/>
          </a:xfrm>
          <a:prstGeom prst="rect">
            <a:avLst/>
          </a:prstGeom>
          <a:noFill/>
        </p:spPr>
        <p:txBody>
          <a:bodyPr wrap="square" rtlCol="0">
            <a:spAutoFit/>
          </a:bodyPr>
          <a:lstStyle/>
          <a:p>
            <a:r>
              <a:rPr lang="en-US" sz="2000" dirty="0" smtClean="0"/>
              <a:t>a) 12,26 </a:t>
            </a:r>
            <a:r>
              <a:rPr lang="en-US" sz="2000" dirty="0" err="1" smtClean="0"/>
              <a:t>và</a:t>
            </a:r>
            <a:r>
              <a:rPr lang="en-US" sz="2000" dirty="0" smtClean="0"/>
              <a:t> 12,(24)                 b) 31,3(5) </a:t>
            </a:r>
            <a:r>
              <a:rPr lang="en-US" sz="2000" dirty="0" err="1" smtClean="0"/>
              <a:t>và</a:t>
            </a:r>
            <a:r>
              <a:rPr lang="en-US" sz="2000" dirty="0" smtClean="0"/>
              <a:t> 29,9(8)</a:t>
            </a:r>
            <a:endParaRPr lang="en-US" sz="2000" dirty="0"/>
          </a:p>
        </p:txBody>
      </p:sp>
      <p:sp>
        <p:nvSpPr>
          <p:cNvPr id="5" name="TextBox 4"/>
          <p:cNvSpPr txBox="1"/>
          <p:nvPr/>
        </p:nvSpPr>
        <p:spPr>
          <a:xfrm>
            <a:off x="3652285" y="555047"/>
            <a:ext cx="1339702" cy="496996"/>
          </a:xfrm>
          <a:prstGeom prst="rect">
            <a:avLst/>
          </a:prstGeom>
          <a:noFill/>
        </p:spPr>
        <p:txBody>
          <a:bodyPr wrap="square" rtlCol="0">
            <a:spAutoFit/>
          </a:bodyPr>
          <a:lstStyle/>
          <a:p>
            <a:pPr algn="just">
              <a:lnSpc>
                <a:spcPct val="150000"/>
              </a:lnSpc>
            </a:pPr>
            <a:r>
              <a:rPr lang="en-US" sz="2000" dirty="0" smtClean="0"/>
              <a:t>So </a:t>
            </a:r>
            <a:r>
              <a:rPr lang="en-US" sz="2000" dirty="0" err="1" smtClean="0"/>
              <a:t>sánh</a:t>
            </a:r>
            <a:r>
              <a:rPr lang="en-US" sz="2000" dirty="0" smtClean="0"/>
              <a:t>:</a:t>
            </a:r>
            <a:endParaRPr lang="en-US" sz="2000" dirty="0"/>
          </a:p>
        </p:txBody>
      </p:sp>
      <p:sp>
        <p:nvSpPr>
          <p:cNvPr id="34" name="TextBox 33"/>
          <p:cNvSpPr txBox="1"/>
          <p:nvPr/>
        </p:nvSpPr>
        <p:spPr>
          <a:xfrm>
            <a:off x="3189767" y="1611100"/>
            <a:ext cx="1339702" cy="496996"/>
          </a:xfrm>
          <a:prstGeom prst="rect">
            <a:avLst/>
          </a:prstGeom>
          <a:noFill/>
        </p:spPr>
        <p:txBody>
          <a:bodyPr wrap="square" rtlCol="0">
            <a:spAutoFit/>
          </a:bodyPr>
          <a:lstStyle/>
          <a:p>
            <a:pPr algn="ctr">
              <a:lnSpc>
                <a:spcPct val="150000"/>
              </a:lnSpc>
            </a:pPr>
            <a:r>
              <a:rPr lang="en-US" sz="2000" b="1" dirty="0" err="1" smtClean="0">
                <a:solidFill>
                  <a:srgbClr val="C00000"/>
                </a:solidFill>
              </a:rPr>
              <a:t>Giải</a:t>
            </a:r>
            <a:endParaRPr lang="en-US" sz="2000" b="1" dirty="0">
              <a:solidFill>
                <a:srgbClr val="C00000"/>
              </a:solidFill>
            </a:endParaRPr>
          </a:p>
        </p:txBody>
      </p:sp>
      <p:sp>
        <p:nvSpPr>
          <p:cNvPr id="35" name="TextBox 34"/>
          <p:cNvSpPr txBox="1"/>
          <p:nvPr/>
        </p:nvSpPr>
        <p:spPr>
          <a:xfrm>
            <a:off x="962246" y="2117129"/>
            <a:ext cx="5831959" cy="400110"/>
          </a:xfrm>
          <a:prstGeom prst="rect">
            <a:avLst/>
          </a:prstGeom>
          <a:noFill/>
        </p:spPr>
        <p:txBody>
          <a:bodyPr wrap="square" rtlCol="0">
            <a:spAutoFit/>
          </a:bodyPr>
          <a:lstStyle/>
          <a:p>
            <a:r>
              <a:rPr lang="en-US" sz="2000" dirty="0" smtClean="0"/>
              <a:t>a) 12,26 </a:t>
            </a:r>
            <a:r>
              <a:rPr lang="en-US" sz="2000" dirty="0" smtClean="0">
                <a:solidFill>
                  <a:srgbClr val="0070C0"/>
                </a:solidFill>
              </a:rPr>
              <a:t>&gt;</a:t>
            </a:r>
            <a:r>
              <a:rPr lang="en-US" sz="2000" dirty="0" smtClean="0"/>
              <a:t> 12,(24)                   b) 31,3(5) </a:t>
            </a:r>
            <a:r>
              <a:rPr lang="en-US" sz="2000" dirty="0" smtClean="0">
                <a:solidFill>
                  <a:srgbClr val="0070C0"/>
                </a:solidFill>
              </a:rPr>
              <a:t>&gt;</a:t>
            </a:r>
            <a:r>
              <a:rPr lang="en-US" sz="2000" dirty="0" smtClean="0"/>
              <a:t> 29,9(8)</a:t>
            </a:r>
            <a:endParaRPr lang="en-US" sz="2000" dirty="0"/>
          </a:p>
        </p:txBody>
      </p:sp>
      <p:pic>
        <p:nvPicPr>
          <p:cNvPr id="3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049386" y="152281"/>
            <a:ext cx="2094614" cy="1434917"/>
          </a:xfrm>
          <a:prstGeom prst="rect">
            <a:avLst/>
          </a:prstGeom>
        </p:spPr>
      </p:pic>
      <p:pic>
        <p:nvPicPr>
          <p:cNvPr id="37" name="Picture 8"/>
          <p:cNvPicPr>
            <a:picLocks noChangeAspect="1"/>
          </p:cNvPicPr>
          <p:nvPr/>
        </p:nvPicPr>
        <p:blipFill>
          <a:blip r:embed="rId8"/>
          <a:srcRect/>
          <a:stretch>
            <a:fillRect/>
          </a:stretch>
        </p:blipFill>
        <p:spPr>
          <a:xfrm>
            <a:off x="7602278" y="3325951"/>
            <a:ext cx="1428517" cy="1565498"/>
          </a:xfrm>
          <a:prstGeom prst="rect">
            <a:avLst/>
          </a:prstGeom>
        </p:spPr>
      </p:pic>
      <p:sp>
        <p:nvSpPr>
          <p:cNvPr id="38" name="Round Same Side Corner Rectangle 37"/>
          <p:cNvSpPr/>
          <p:nvPr/>
        </p:nvSpPr>
        <p:spPr>
          <a:xfrm flipV="1">
            <a:off x="1004777" y="59846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62246" y="664221"/>
            <a:ext cx="2647508" cy="400110"/>
          </a:xfrm>
          <a:prstGeom prst="rect">
            <a:avLst/>
          </a:prstGeom>
          <a:noFill/>
        </p:spPr>
        <p:txBody>
          <a:bodyPr wrap="square" rtlCol="0">
            <a:spAutoFit/>
          </a:bodyPr>
          <a:lstStyle/>
          <a:p>
            <a:pPr algn="ctr"/>
            <a:r>
              <a:rPr lang="en-US" sz="2000" b="1" dirty="0" err="1" smtClean="0"/>
              <a:t>Bài</a:t>
            </a:r>
            <a:r>
              <a:rPr lang="en-US" sz="2000" b="1" dirty="0" smtClean="0"/>
              <a:t> 2.24 (SGK - tr38)</a:t>
            </a:r>
            <a:endParaRPr lang="en-US" sz="2000" b="1" dirty="0"/>
          </a:p>
        </p:txBody>
      </p:sp>
      <p:sp>
        <p:nvSpPr>
          <p:cNvPr id="40" name="Round Same Side Corner Rectangle 39"/>
          <p:cNvSpPr/>
          <p:nvPr/>
        </p:nvSpPr>
        <p:spPr>
          <a:xfrm flipV="1">
            <a:off x="962247" y="286008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19716" y="2925841"/>
            <a:ext cx="2647508" cy="400110"/>
          </a:xfrm>
          <a:prstGeom prst="rect">
            <a:avLst/>
          </a:prstGeom>
          <a:noFill/>
        </p:spPr>
        <p:txBody>
          <a:bodyPr wrap="square" rtlCol="0">
            <a:spAutoFit/>
          </a:bodyPr>
          <a:lstStyle/>
          <a:p>
            <a:pPr algn="ctr"/>
            <a:r>
              <a:rPr lang="en-US" sz="2000" b="1" dirty="0" err="1" smtClean="0"/>
              <a:t>Bài</a:t>
            </a:r>
            <a:r>
              <a:rPr lang="en-US" sz="2000" b="1" dirty="0" smtClean="0"/>
              <a:t> 2.25 (SGK - tr38)</a:t>
            </a:r>
            <a:endParaRPr lang="en-US" sz="2000" b="1" dirty="0"/>
          </a:p>
        </p:txBody>
      </p:sp>
      <p:sp>
        <p:nvSpPr>
          <p:cNvPr id="43" name="TextBox 42"/>
          <p:cNvSpPr txBox="1"/>
          <p:nvPr/>
        </p:nvSpPr>
        <p:spPr>
          <a:xfrm>
            <a:off x="3652285" y="2811922"/>
            <a:ext cx="1339702" cy="496996"/>
          </a:xfrm>
          <a:prstGeom prst="rect">
            <a:avLst/>
          </a:prstGeom>
          <a:noFill/>
        </p:spPr>
        <p:txBody>
          <a:bodyPr wrap="square" rtlCol="0">
            <a:spAutoFit/>
          </a:bodyPr>
          <a:lstStyle/>
          <a:p>
            <a:pPr algn="just">
              <a:lnSpc>
                <a:spcPct val="150000"/>
              </a:lnSpc>
            </a:pPr>
            <a:r>
              <a:rPr lang="en-US" sz="2000" dirty="0" err="1" smtClean="0"/>
              <a:t>Tính</a:t>
            </a:r>
            <a:r>
              <a:rPr lang="en-US" sz="2000" dirty="0" smtClean="0"/>
              <a:t>:</a:t>
            </a:r>
            <a:endParaRPr lang="en-US" sz="2000" dirty="0"/>
          </a:p>
        </p:txBody>
      </p:sp>
      <mc:AlternateContent xmlns:mc="http://schemas.openxmlformats.org/markup-compatibility/2006" xmlns:a14="http://schemas.microsoft.com/office/drawing/2010/main">
        <mc:Choice Requires="a14">
          <p:sp>
            <p:nvSpPr>
              <p:cNvPr id="44" name="TextBox 43"/>
              <p:cNvSpPr txBox="1"/>
              <p:nvPr/>
            </p:nvSpPr>
            <p:spPr>
              <a:xfrm>
                <a:off x="962245" y="3600257"/>
                <a:ext cx="6948378" cy="430118"/>
              </a:xfrm>
              <a:prstGeom prst="rect">
                <a:avLst/>
              </a:prstGeom>
              <a:noFill/>
            </p:spPr>
            <p:txBody>
              <a:bodyPr wrap="square" rtlCol="0">
                <a:spAutoFit/>
              </a:bodyPr>
              <a:lstStyle/>
              <a:p>
                <a:r>
                  <a:rPr lang="en-US" sz="2000" dirty="0" smtClean="0"/>
                  <a:t>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m:t>
                        </m:r>
                      </m:e>
                    </m:rad>
                  </m:oMath>
                </a14:m>
                <a:r>
                  <a:rPr lang="en-US" sz="2000" dirty="0" smtClean="0"/>
                  <a:t> ;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1+2+1</m:t>
                        </m:r>
                      </m:e>
                    </m:rad>
                  </m:oMath>
                </a14:m>
                <a:r>
                  <a:rPr lang="en-US" sz="2000" dirty="0" smtClean="0"/>
                  <a:t>;          c)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1+2+3+2+1</m:t>
                        </m:r>
                      </m:e>
                    </m:rad>
                  </m:oMath>
                </a14:m>
                <a:endParaRPr lang="en-US" sz="2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962245" y="3600257"/>
                <a:ext cx="6948378" cy="430118"/>
              </a:xfrm>
              <a:prstGeom prst="rect">
                <a:avLst/>
              </a:prstGeom>
              <a:blipFill rotWithShape="0">
                <a:blip r:embed="rId9"/>
                <a:stretch>
                  <a:fillRect l="-965" t="-1429" b="-25714"/>
                </a:stretch>
              </a:blipFill>
            </p:spPr>
            <p:txBody>
              <a:bodyPr/>
              <a:lstStyle/>
              <a:p>
                <a:r>
                  <a:rPr lang="en-US">
                    <a:noFill/>
                  </a:rPr>
                  <a:t> </a:t>
                </a:r>
              </a:p>
            </p:txBody>
          </p:sp>
        </mc:Fallback>
      </mc:AlternateContent>
      <p:sp>
        <p:nvSpPr>
          <p:cNvPr id="7" name="TextBox 6"/>
          <p:cNvSpPr txBox="1"/>
          <p:nvPr/>
        </p:nvSpPr>
        <p:spPr>
          <a:xfrm>
            <a:off x="1137684" y="4178694"/>
            <a:ext cx="988828" cy="400110"/>
          </a:xfrm>
          <a:prstGeom prst="rect">
            <a:avLst/>
          </a:prstGeom>
          <a:noFill/>
        </p:spPr>
        <p:txBody>
          <a:bodyPr wrap="square" rtlCol="0">
            <a:spAutoFit/>
          </a:bodyPr>
          <a:lstStyle/>
          <a:p>
            <a:r>
              <a:rPr lang="en-US" sz="2000" dirty="0" smtClean="0">
                <a:solidFill>
                  <a:srgbClr val="0070C0"/>
                </a:solidFill>
              </a:rPr>
              <a:t>= 1</a:t>
            </a:r>
            <a:endParaRPr lang="en-US" sz="2000" dirty="0">
              <a:solidFill>
                <a:srgbClr val="0070C0"/>
              </a:solidFill>
            </a:endParaRPr>
          </a:p>
        </p:txBody>
      </p:sp>
      <mc:AlternateContent xmlns:mc="http://schemas.openxmlformats.org/markup-compatibility/2006" xmlns:a14="http://schemas.microsoft.com/office/drawing/2010/main">
        <mc:Choice Requires="a14">
          <p:sp>
            <p:nvSpPr>
              <p:cNvPr id="46" name="TextBox 45"/>
              <p:cNvSpPr txBox="1"/>
              <p:nvPr/>
            </p:nvSpPr>
            <p:spPr>
              <a:xfrm>
                <a:off x="3115339" y="4184961"/>
                <a:ext cx="1286539" cy="429605"/>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a:rPr>
                        </m:ctrlPr>
                      </m:radPr>
                      <m:deg/>
                      <m:e>
                        <m:r>
                          <a:rPr lang="en-US" sz="2000" b="0" i="1" smtClean="0">
                            <a:solidFill>
                              <a:srgbClr val="0070C0"/>
                            </a:solidFill>
                            <a:latin typeface="Cambria Math" panose="02040503050406030204" pitchFamily="18" charset="0"/>
                          </a:rPr>
                          <m:t>4</m:t>
                        </m:r>
                      </m:e>
                    </m:rad>
                  </m:oMath>
                </a14:m>
                <a:r>
                  <a:rPr lang="en-US" sz="2000" dirty="0" smtClean="0">
                    <a:solidFill>
                      <a:srgbClr val="0070C0"/>
                    </a:solidFill>
                  </a:rPr>
                  <a:t> = 2</a:t>
                </a:r>
                <a:endParaRPr lang="en-US" sz="2000" dirty="0">
                  <a:solidFill>
                    <a:srgbClr val="0070C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115339" y="4184961"/>
                <a:ext cx="1286539" cy="429605"/>
              </a:xfrm>
              <a:prstGeom prst="rect">
                <a:avLst/>
              </a:prstGeom>
              <a:blipFill rotWithShape="0">
                <a:blip r:embed="rId10"/>
                <a:stretch>
                  <a:fillRect l="-4739" t="-1429"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215268" y="4214456"/>
                <a:ext cx="1334388" cy="429092"/>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a:rPr>
                        </m:ctrlPr>
                      </m:radPr>
                      <m:deg/>
                      <m:e>
                        <m:r>
                          <a:rPr lang="en-US" sz="2000" b="0" i="1" smtClean="0">
                            <a:solidFill>
                              <a:srgbClr val="0070C0"/>
                            </a:solidFill>
                            <a:latin typeface="Cambria Math" panose="02040503050406030204" pitchFamily="18" charset="0"/>
                          </a:rPr>
                          <m:t>9</m:t>
                        </m:r>
                      </m:e>
                    </m:rad>
                  </m:oMath>
                </a14:m>
                <a:r>
                  <a:rPr lang="en-US" sz="2000" dirty="0" smtClean="0">
                    <a:solidFill>
                      <a:srgbClr val="0070C0"/>
                    </a:solidFill>
                  </a:rPr>
                  <a:t> = 3</a:t>
                </a:r>
                <a:endParaRPr lang="en-US" sz="2000" dirty="0">
                  <a:solidFill>
                    <a:srgbClr val="0070C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215268" y="4214456"/>
                <a:ext cx="1334388" cy="429092"/>
              </a:xfrm>
              <a:prstGeom prst="rect">
                <a:avLst/>
              </a:prstGeom>
              <a:blipFill rotWithShape="0">
                <a:blip r:embed="rId11"/>
                <a:stretch>
                  <a:fillRect l="-5046" b="-23944"/>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strVal val="#ppt_w+.3"/>
                                          </p:val>
                                        </p:tav>
                                        <p:tav tm="100000">
                                          <p:val>
                                            <p:strVal val="#ppt_w"/>
                                          </p:val>
                                        </p:tav>
                                      </p:tavLst>
                                    </p:anim>
                                    <p:anim calcmode="lin" valueType="num">
                                      <p:cBhvr>
                                        <p:cTn id="53" dur="500" fill="hold"/>
                                        <p:tgtEl>
                                          <p:spTgt spid="44"/>
                                        </p:tgtEl>
                                        <p:attrNameLst>
                                          <p:attrName>ppt_h</p:attrName>
                                        </p:attrNameLst>
                                      </p:cBhvr>
                                      <p:tavLst>
                                        <p:tav tm="0">
                                          <p:val>
                                            <p:strVal val="#ppt_h"/>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ppt_y</p:attrName>
                                        </p:attrNameLst>
                                      </p:cBhvr>
                                      <p:tavLst>
                                        <p:tav tm="0">
                                          <p:val>
                                            <p:strVal val="#ppt_y-#ppt_h*1.125000"/>
                                          </p:val>
                                        </p:tav>
                                        <p:tav tm="100000">
                                          <p:val>
                                            <p:strVal val="#ppt_y"/>
                                          </p:val>
                                        </p:tav>
                                      </p:tavLst>
                                    </p:anim>
                                    <p:animEffect transition="in" filter="wipe(down)">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anim calcmode="lin" valueType="num">
                                      <p:cBhvr>
                                        <p:cTn id="71" dur="500" fill="hold"/>
                                        <p:tgtEl>
                                          <p:spTgt spid="47"/>
                                        </p:tgtEl>
                                        <p:attrNameLst>
                                          <p:attrName>ppt_x</p:attrName>
                                        </p:attrNameLst>
                                      </p:cBhvr>
                                      <p:tavLst>
                                        <p:tav tm="0">
                                          <p:val>
                                            <p:strVal val="#ppt_x"/>
                                          </p:val>
                                        </p:tav>
                                        <p:tav tm="100000">
                                          <p:val>
                                            <p:strVal val="#ppt_x"/>
                                          </p:val>
                                        </p:tav>
                                      </p:tavLst>
                                    </p:anim>
                                    <p:anim calcmode="lin" valueType="num">
                                      <p:cBhvr>
                                        <p:cTn id="7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5" grpId="0"/>
      <p:bldP spid="38" grpId="0" animBg="1"/>
      <p:bldP spid="39" grpId="0"/>
      <p:bldP spid="40" grpId="0" animBg="1"/>
      <p:bldP spid="41" grpId="0"/>
      <p:bldP spid="43" grpId="0"/>
      <p:bldP spid="44" grpId="0"/>
      <p:bldP spid="7"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8" name="Google Shape;1338;p48"/>
          <p:cNvGrpSpPr/>
          <p:nvPr/>
        </p:nvGrpSpPr>
        <p:grpSpPr>
          <a:xfrm flipH="1">
            <a:off x="-1743400" y="2653225"/>
            <a:ext cx="7110000" cy="3093025"/>
            <a:chOff x="257575" y="1301825"/>
            <a:chExt cx="7110000" cy="3093025"/>
          </a:xfrm>
        </p:grpSpPr>
        <p:sp>
          <p:nvSpPr>
            <p:cNvPr id="1339" name="Google Shape;1339;p4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itle 1"/>
          <p:cNvSpPr txBox="1">
            <a:spLocks/>
          </p:cNvSpPr>
          <p:nvPr/>
        </p:nvSpPr>
        <p:spPr>
          <a:xfrm>
            <a:off x="466725" y="355650"/>
            <a:ext cx="82107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2400"/>
              <a:buFont typeface="Mali SemiBold"/>
              <a:buNone/>
              <a:defRPr sz="3000" b="0" i="0" u="none" strike="noStrike" cap="none">
                <a:solidFill>
                  <a:schemeClr val="accent2"/>
                </a:solidFill>
                <a:latin typeface="Mali SemiBold"/>
                <a:ea typeface="Mali SemiBold"/>
                <a:cs typeface="Mali SemiBold"/>
                <a:sym typeface="Mali SemiBold"/>
              </a:defRPr>
            </a:lvl1pPr>
            <a:lvl2pPr marR="0" lvl="1"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2pPr>
            <a:lvl3pPr marR="0" lvl="2"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3pPr>
            <a:lvl4pPr marR="0" lvl="3"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4pPr>
            <a:lvl5pPr marR="0" lvl="4"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5pPr>
            <a:lvl6pPr marR="0" lvl="5"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6pPr>
            <a:lvl7pPr marR="0" lvl="6"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7pPr>
            <a:lvl8pPr marR="0" lvl="7"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8pPr>
            <a:lvl9pPr marR="0" lvl="8"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9pPr>
          </a:lstStyle>
          <a:p>
            <a:pPr algn="ctr"/>
            <a:r>
              <a:rPr lang="en-US" sz="3200" b="1" dirty="0" smtClean="0">
                <a:solidFill>
                  <a:schemeClr val="accent4">
                    <a:lumMod val="50000"/>
                  </a:schemeClr>
                </a:solidFill>
                <a:latin typeface="+mn-lt"/>
              </a:rPr>
              <a:t>VẬN DỤNG</a:t>
            </a:r>
            <a:endParaRPr lang="en-US" sz="3200" b="1" dirty="0">
              <a:solidFill>
                <a:schemeClr val="accent4">
                  <a:lumMod val="50000"/>
                </a:schemeClr>
              </a:solidFill>
              <a:latin typeface="+mn-lt"/>
            </a:endParaRPr>
          </a:p>
        </p:txBody>
      </p:sp>
      <p:sp>
        <p:nvSpPr>
          <p:cNvPr id="28" name="Round Same Side Corner Rectangle 27"/>
          <p:cNvSpPr/>
          <p:nvPr/>
        </p:nvSpPr>
        <p:spPr>
          <a:xfrm flipV="1">
            <a:off x="914398" y="1216197"/>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71867" y="1281956"/>
            <a:ext cx="2647508" cy="400110"/>
          </a:xfrm>
          <a:prstGeom prst="rect">
            <a:avLst/>
          </a:prstGeom>
          <a:noFill/>
        </p:spPr>
        <p:txBody>
          <a:bodyPr wrap="square" rtlCol="0">
            <a:spAutoFit/>
          </a:bodyPr>
          <a:lstStyle/>
          <a:p>
            <a:pPr algn="ctr"/>
            <a:r>
              <a:rPr lang="en-US" sz="2000" b="1" dirty="0" err="1" smtClean="0"/>
              <a:t>Bài</a:t>
            </a:r>
            <a:r>
              <a:rPr lang="en-US" sz="2000" b="1" dirty="0" smtClean="0"/>
              <a:t> 2.22 (SGK - tr38)</a:t>
            </a:r>
            <a:endParaRPr lang="en-US" sz="2000" b="1" dirty="0"/>
          </a:p>
        </p:txBody>
      </p:sp>
      <p:sp>
        <p:nvSpPr>
          <p:cNvPr id="4" name="TextBox 3"/>
          <p:cNvSpPr txBox="1"/>
          <p:nvPr/>
        </p:nvSpPr>
        <p:spPr>
          <a:xfrm>
            <a:off x="871867" y="1808791"/>
            <a:ext cx="7878810" cy="507831"/>
          </a:xfrm>
          <a:prstGeom prst="rect">
            <a:avLst/>
          </a:prstGeom>
          <a:noFill/>
        </p:spPr>
        <p:txBody>
          <a:bodyPr wrap="square" rtlCol="0">
            <a:spAutoFit/>
          </a:bodyPr>
          <a:lstStyle/>
          <a:p>
            <a:pPr algn="just">
              <a:lnSpc>
                <a:spcPct val="150000"/>
              </a:lnSpc>
            </a:pPr>
            <a:r>
              <a:rPr lang="en-US" sz="1800" dirty="0" smtClean="0"/>
              <a:t>Nam </a:t>
            </a:r>
            <a:r>
              <a:rPr lang="en-US" sz="1800" dirty="0" err="1" smtClean="0"/>
              <a:t>vẽ</a:t>
            </a:r>
            <a:r>
              <a:rPr lang="en-US" sz="1800" dirty="0" smtClean="0"/>
              <a:t> </a:t>
            </a:r>
            <a:r>
              <a:rPr lang="en-US" sz="1800" dirty="0" err="1" smtClean="0"/>
              <a:t>một</a:t>
            </a:r>
            <a:r>
              <a:rPr lang="en-US" sz="1800" dirty="0" smtClean="0"/>
              <a:t> </a:t>
            </a:r>
            <a:r>
              <a:rPr lang="en-US" sz="1800" dirty="0" err="1" smtClean="0"/>
              <a:t>phần</a:t>
            </a:r>
            <a:r>
              <a:rPr lang="en-US" sz="1800" dirty="0" smtClean="0"/>
              <a:t> </a:t>
            </a:r>
            <a:r>
              <a:rPr lang="en-US" sz="1800" dirty="0" err="1" smtClean="0"/>
              <a:t>trục</a:t>
            </a:r>
            <a:r>
              <a:rPr lang="en-US" sz="1800" dirty="0" smtClean="0"/>
              <a:t> </a:t>
            </a:r>
            <a:r>
              <a:rPr lang="en-US" sz="1800" dirty="0" err="1" smtClean="0"/>
              <a:t>số</a:t>
            </a:r>
            <a:r>
              <a:rPr lang="en-US" sz="1800" dirty="0" smtClean="0"/>
              <a:t> </a:t>
            </a:r>
            <a:r>
              <a:rPr lang="en-US" sz="1800" dirty="0" err="1" smtClean="0"/>
              <a:t>trên</a:t>
            </a:r>
            <a:r>
              <a:rPr lang="en-US" sz="1800" dirty="0" smtClean="0"/>
              <a:t> </a:t>
            </a:r>
            <a:r>
              <a:rPr lang="en-US" sz="1800" dirty="0" err="1" smtClean="0"/>
              <a:t>vở</a:t>
            </a:r>
            <a:r>
              <a:rPr lang="en-US" sz="1800" dirty="0" smtClean="0"/>
              <a:t> ô li </a:t>
            </a:r>
            <a:r>
              <a:rPr lang="en-US" sz="1800" dirty="0" err="1" smtClean="0"/>
              <a:t>và</a:t>
            </a:r>
            <a:r>
              <a:rPr lang="en-US" sz="1800" dirty="0" smtClean="0"/>
              <a:t> </a:t>
            </a:r>
            <a:r>
              <a:rPr lang="en-US" sz="1800" dirty="0" err="1" smtClean="0"/>
              <a:t>đánh</a:t>
            </a:r>
            <a:r>
              <a:rPr lang="en-US" sz="1800" dirty="0" smtClean="0"/>
              <a:t> </a:t>
            </a:r>
            <a:r>
              <a:rPr lang="en-US" sz="1800" dirty="0" err="1" smtClean="0"/>
              <a:t>dấu</a:t>
            </a:r>
            <a:r>
              <a:rPr lang="en-US" sz="1800" dirty="0" smtClean="0"/>
              <a:t> </a:t>
            </a:r>
            <a:r>
              <a:rPr lang="en-US" sz="1800" dirty="0" err="1" smtClean="0"/>
              <a:t>ba</a:t>
            </a:r>
            <a:r>
              <a:rPr lang="en-US" sz="1800" dirty="0" smtClean="0"/>
              <a:t> </a:t>
            </a:r>
            <a:r>
              <a:rPr lang="en-US" sz="1800" dirty="0" err="1" smtClean="0"/>
              <a:t>điểm</a:t>
            </a:r>
            <a:r>
              <a:rPr lang="en-US" sz="1800" dirty="0" smtClean="0"/>
              <a:t> A, B, C </a:t>
            </a:r>
            <a:r>
              <a:rPr lang="en-US" sz="1800" dirty="0" err="1" smtClean="0"/>
              <a:t>như</a:t>
            </a:r>
            <a:r>
              <a:rPr lang="en-US" sz="1800" dirty="0" smtClean="0"/>
              <a:t> </a:t>
            </a:r>
            <a:r>
              <a:rPr lang="en-US" sz="1800" dirty="0" err="1" smtClean="0"/>
              <a:t>sau</a:t>
            </a:r>
            <a:r>
              <a:rPr lang="en-US" sz="1800" dirty="0" smtClean="0"/>
              <a:t>:</a:t>
            </a:r>
            <a:endParaRPr lang="en-US" sz="1800" dirty="0"/>
          </a:p>
        </p:txBody>
      </p:sp>
      <p:pic>
        <p:nvPicPr>
          <p:cNvPr id="31"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3287" y="69686"/>
            <a:ext cx="1059486" cy="9495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563" y="2427144"/>
            <a:ext cx="4383024" cy="859536"/>
          </a:xfrm>
          <a:prstGeom prst="rect">
            <a:avLst/>
          </a:prstGeom>
        </p:spPr>
      </p:pic>
      <p:sp>
        <p:nvSpPr>
          <p:cNvPr id="33" name="TextBox 32"/>
          <p:cNvSpPr txBox="1"/>
          <p:nvPr/>
        </p:nvSpPr>
        <p:spPr>
          <a:xfrm>
            <a:off x="871867" y="3370786"/>
            <a:ext cx="7878810" cy="872034"/>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cho</a:t>
            </a:r>
            <a:r>
              <a:rPr lang="en-US" sz="1800" dirty="0" smtClean="0"/>
              <a:t> </a:t>
            </a:r>
            <a:r>
              <a:rPr lang="en-US" sz="1800" dirty="0" err="1" smtClean="0"/>
              <a:t>biết</a:t>
            </a:r>
            <a:r>
              <a:rPr lang="en-US" sz="1800" dirty="0" smtClean="0"/>
              <a:t> </a:t>
            </a:r>
            <a:r>
              <a:rPr lang="en-US" sz="1800" dirty="0" err="1" smtClean="0"/>
              <a:t>hai</a:t>
            </a:r>
            <a:r>
              <a:rPr lang="en-US" sz="1800" dirty="0" smtClean="0"/>
              <a:t> </a:t>
            </a:r>
            <a:r>
              <a:rPr lang="en-US" sz="1800" dirty="0" err="1" smtClean="0"/>
              <a:t>điểm</a:t>
            </a:r>
            <a:r>
              <a:rPr lang="en-US" sz="1800" dirty="0" smtClean="0"/>
              <a:t> A, B </a:t>
            </a:r>
            <a:r>
              <a:rPr lang="en-US" sz="1800" dirty="0" err="1" smtClean="0"/>
              <a:t>biểu</a:t>
            </a:r>
            <a:r>
              <a:rPr lang="en-US" sz="1800" dirty="0" smtClean="0"/>
              <a:t> </a:t>
            </a:r>
            <a:r>
              <a:rPr lang="en-US" sz="1800" dirty="0" err="1" smtClean="0"/>
              <a:t>diễn</a:t>
            </a:r>
            <a:r>
              <a:rPr lang="en-US" sz="1800" dirty="0" smtClean="0"/>
              <a:t> </a:t>
            </a:r>
            <a:r>
              <a:rPr lang="en-US" sz="1800" dirty="0" err="1" smtClean="0"/>
              <a:t>những</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nào</a:t>
            </a:r>
            <a:r>
              <a:rPr lang="en-US" sz="1800" dirty="0" smtClean="0"/>
              <a:t>?</a:t>
            </a:r>
          </a:p>
          <a:p>
            <a:pPr marL="342900" indent="-342900" algn="just">
              <a:lnSpc>
                <a:spcPct val="150000"/>
              </a:lnSpc>
              <a:buAutoNum type="alphaLcParenR"/>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bởi</a:t>
            </a:r>
            <a:r>
              <a:rPr lang="en-US" sz="1800" dirty="0" smtClean="0"/>
              <a:t> </a:t>
            </a:r>
            <a:r>
              <a:rPr lang="en-US" sz="1800" dirty="0" err="1" smtClean="0"/>
              <a:t>điểm</a:t>
            </a:r>
            <a:r>
              <a:rPr lang="en-US" sz="1800" dirty="0" smtClean="0"/>
              <a:t> C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0,05.</a:t>
            </a:r>
            <a:endParaRPr lang="en-US" sz="18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100000">
                                          <p:val>
                                            <p:strVal val="#ppt_x"/>
                                          </p:val>
                                        </p:tav>
                                      </p:tavLst>
                                    </p:anim>
                                    <p:anim calcmode="lin" valueType="num">
                                      <p:cBhvr>
                                        <p:cTn id="8" dur="500" fill="hold"/>
                                        <p:tgtEl>
                                          <p:spTgt spid="29"/>
                                        </p:tgtEl>
                                        <p:attrNameLst>
                                          <p:attrName>ppt_y</p:attrName>
                                        </p:attrNameLst>
                                      </p:cBhvr>
                                      <p:tavLst>
                                        <p:tav tm="0">
                                          <p:val>
                                            <p:strVal val="#ppt_y-#ppt_h/2"/>
                                          </p:val>
                                        </p:tav>
                                        <p:tav tm="100000">
                                          <p:val>
                                            <p:strVal val="#ppt_y"/>
                                          </p:val>
                                        </p:tav>
                                      </p:tavLst>
                                    </p:anim>
                                    <p:anim calcmode="lin" valueType="num">
                                      <p:cBhvr>
                                        <p:cTn id="9" dur="500" fill="hold"/>
                                        <p:tgtEl>
                                          <p:spTgt spid="29"/>
                                        </p:tgtEl>
                                        <p:attrNameLst>
                                          <p:attrName>ppt_w</p:attrName>
                                        </p:attrNameLst>
                                      </p:cBhvr>
                                      <p:tavLst>
                                        <p:tav tm="0">
                                          <p:val>
                                            <p:strVal val="#ppt_w"/>
                                          </p:val>
                                        </p:tav>
                                        <p:tav tm="100000">
                                          <p:val>
                                            <p:strVal val="#ppt_w"/>
                                          </p:val>
                                        </p:tav>
                                      </p:tavLst>
                                    </p:anim>
                                    <p:anim calcmode="lin" valueType="num">
                                      <p:cBhvr>
                                        <p:cTn id="10" dur="500" fill="hold"/>
                                        <p:tgtEl>
                                          <p:spTgt spid="29"/>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ppt_h/2"/>
                                          </p:val>
                                        </p:tav>
                                        <p:tav tm="100000">
                                          <p:val>
                                            <p:strVal val="#ppt_y"/>
                                          </p:val>
                                        </p:tav>
                                      </p:tavLst>
                                    </p:anim>
                                    <p:anim calcmode="lin" valueType="num">
                                      <p:cBhvr>
                                        <p:cTn id="15" dur="500" fill="hold"/>
                                        <p:tgtEl>
                                          <p:spTgt spid="28"/>
                                        </p:tgtEl>
                                        <p:attrNameLst>
                                          <p:attrName>ppt_w</p:attrName>
                                        </p:attrNameLst>
                                      </p:cBhvr>
                                      <p:tavLst>
                                        <p:tav tm="0">
                                          <p:val>
                                            <p:strVal val="#ppt_w"/>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195" y="364428"/>
            <a:ext cx="4383024" cy="859536"/>
          </a:xfrm>
          <a:prstGeom prst="rect">
            <a:avLst/>
          </a:prstGeom>
        </p:spPr>
      </p:pic>
      <p:cxnSp>
        <p:nvCxnSpPr>
          <p:cNvPr id="6" name="Straight Arrow Connector 5"/>
          <p:cNvCxnSpPr/>
          <p:nvPr/>
        </p:nvCxnSpPr>
        <p:spPr>
          <a:xfrm>
            <a:off x="3030279"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71507"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0092" y="397007"/>
            <a:ext cx="797442" cy="400110"/>
          </a:xfrm>
          <a:prstGeom prst="rect">
            <a:avLst/>
          </a:prstGeom>
          <a:noFill/>
        </p:spPr>
        <p:txBody>
          <a:bodyPr wrap="square" rtlCol="0">
            <a:spAutoFit/>
          </a:bodyPr>
          <a:lstStyle/>
          <a:p>
            <a:r>
              <a:rPr lang="en-US" sz="2000" dirty="0" smtClean="0"/>
              <a:t>a)</a:t>
            </a:r>
            <a:endParaRPr lang="en-US" sz="2000" dirty="0"/>
          </a:p>
        </p:txBody>
      </p:sp>
      <p:sp>
        <p:nvSpPr>
          <p:cNvPr id="28" name="TextBox 27"/>
          <p:cNvSpPr txBox="1"/>
          <p:nvPr/>
        </p:nvSpPr>
        <p:spPr>
          <a:xfrm>
            <a:off x="2631558" y="1584514"/>
            <a:ext cx="797442" cy="400110"/>
          </a:xfrm>
          <a:prstGeom prst="rect">
            <a:avLst/>
          </a:prstGeom>
          <a:noFill/>
        </p:spPr>
        <p:txBody>
          <a:bodyPr wrap="square" rtlCol="0">
            <a:spAutoFit/>
          </a:bodyPr>
          <a:lstStyle/>
          <a:p>
            <a:pPr algn="ctr"/>
            <a:r>
              <a:rPr lang="en-US" sz="2000" dirty="0" smtClean="0">
                <a:solidFill>
                  <a:srgbClr val="0070C0"/>
                </a:solidFill>
              </a:rPr>
              <a:t>13,4</a:t>
            </a:r>
            <a:endParaRPr lang="en-US" sz="2000" dirty="0">
              <a:solidFill>
                <a:srgbClr val="0070C0"/>
              </a:solidFill>
            </a:endParaRPr>
          </a:p>
        </p:txBody>
      </p:sp>
      <p:sp>
        <p:nvSpPr>
          <p:cNvPr id="29" name="TextBox 28"/>
          <p:cNvSpPr txBox="1"/>
          <p:nvPr/>
        </p:nvSpPr>
        <p:spPr>
          <a:xfrm>
            <a:off x="3783418" y="1584514"/>
            <a:ext cx="797442" cy="400110"/>
          </a:xfrm>
          <a:prstGeom prst="rect">
            <a:avLst/>
          </a:prstGeom>
          <a:noFill/>
        </p:spPr>
        <p:txBody>
          <a:bodyPr wrap="square" rtlCol="0">
            <a:spAutoFit/>
          </a:bodyPr>
          <a:lstStyle/>
          <a:p>
            <a:pPr algn="ctr"/>
            <a:r>
              <a:rPr lang="en-US" sz="2000" dirty="0" smtClean="0">
                <a:solidFill>
                  <a:srgbClr val="0070C0"/>
                </a:solidFill>
              </a:rPr>
              <a:t>14,2</a:t>
            </a:r>
            <a:endParaRPr lang="en-US" sz="2000" dirty="0">
              <a:solidFill>
                <a:srgbClr val="0070C0"/>
              </a:solidFill>
            </a:endParaRPr>
          </a:p>
        </p:txBody>
      </p:sp>
      <p:sp>
        <p:nvSpPr>
          <p:cNvPr id="10" name="Rectangle 9"/>
          <p:cNvSpPr/>
          <p:nvPr/>
        </p:nvSpPr>
        <p:spPr>
          <a:xfrm>
            <a:off x="1010092" y="1931249"/>
            <a:ext cx="7591647" cy="2862322"/>
          </a:xfrm>
          <a:prstGeom prst="rect">
            <a:avLst/>
          </a:prstGeom>
        </p:spPr>
        <p:txBody>
          <a:bodyPr wrap="square">
            <a:spAutoFit/>
          </a:bodyPr>
          <a:lstStyle/>
          <a:p>
            <a:pPr algn="just">
              <a:lnSpc>
                <a:spcPct val="150000"/>
              </a:lnSpc>
            </a:pPr>
            <a:r>
              <a:rPr lang="vi-VN" sz="2000" dirty="0"/>
              <a:t>b) Gọi M</a:t>
            </a:r>
            <a:r>
              <a:rPr lang="vi-VN" sz="2000" dirty="0" smtClean="0"/>
              <a:t>,</a:t>
            </a:r>
            <a:r>
              <a:rPr lang="en-US" sz="2000" dirty="0" smtClean="0"/>
              <a:t> </a:t>
            </a:r>
            <a:r>
              <a:rPr lang="vi-VN" sz="2000" dirty="0" smtClean="0"/>
              <a:t>N </a:t>
            </a:r>
            <a:r>
              <a:rPr lang="vi-VN" sz="2000" dirty="0"/>
              <a:t>lần lượt là điểm biểu diễn các số 14,5 và 14,6 ; Gọi </a:t>
            </a:r>
            <a:r>
              <a:rPr lang="en-US" sz="2000" i="1" dirty="0"/>
              <a:t>c</a:t>
            </a:r>
            <a:r>
              <a:rPr lang="vi-VN" sz="2000" dirty="0" smtClean="0"/>
              <a:t> </a:t>
            </a:r>
            <a:r>
              <a:rPr lang="vi-VN" sz="2000" dirty="0"/>
              <a:t>là số thập phân được biểu diễn bởi điểm C.</a:t>
            </a:r>
          </a:p>
          <a:p>
            <a:pPr algn="just">
              <a:lnSpc>
                <a:spcPct val="150000"/>
              </a:lnSpc>
            </a:pPr>
            <a:r>
              <a:rPr lang="en-US" sz="2000" dirty="0" smtClean="0"/>
              <a:t>Ta </a:t>
            </a:r>
            <a:r>
              <a:rPr lang="en-US" sz="2000" dirty="0" err="1" smtClean="0"/>
              <a:t>có</a:t>
            </a:r>
            <a:r>
              <a:rPr lang="en-US" sz="2000" dirty="0" smtClean="0"/>
              <a:t>: </a:t>
            </a:r>
            <a:r>
              <a:rPr lang="vi-VN" sz="2000" dirty="0" smtClean="0"/>
              <a:t>làm </a:t>
            </a:r>
            <a:r>
              <a:rPr lang="vi-VN" sz="2000" dirty="0"/>
              <a:t>tròn với độ chính xác 0,05 nghĩa là làm tròn số thập phân đến hàng phần mười. </a:t>
            </a:r>
          </a:p>
          <a:p>
            <a:pPr algn="just">
              <a:lnSpc>
                <a:spcPct val="150000"/>
              </a:lnSpc>
            </a:pPr>
            <a:r>
              <a:rPr lang="en-US" sz="2000" dirty="0" smtClean="0"/>
              <a:t>T</a:t>
            </a:r>
            <a:r>
              <a:rPr lang="vi-VN" sz="2000" dirty="0" smtClean="0"/>
              <a:t>ừ </a:t>
            </a:r>
            <a:r>
              <a:rPr lang="vi-VN" sz="2000" dirty="0"/>
              <a:t>hình vẽ ta thấy điểm C nằm giữa hai điểm M,N; </a:t>
            </a:r>
            <a:r>
              <a:rPr lang="en-US" sz="2000" dirty="0"/>
              <a:t>đ</a:t>
            </a:r>
            <a:r>
              <a:rPr lang="vi-VN" sz="2000" dirty="0" smtClean="0"/>
              <a:t>iểm </a:t>
            </a:r>
            <a:r>
              <a:rPr lang="vi-VN" sz="2000" dirty="0"/>
              <a:t>C gần N hơn, suy ra làm tròn C đến hàng phân mười thì </a:t>
            </a:r>
            <a:r>
              <a:rPr lang="vi-VN" sz="2000" dirty="0" smtClean="0"/>
              <a:t>c</a:t>
            </a:r>
            <a:r>
              <a:rPr lang="en-US" sz="2000" dirty="0" smtClean="0"/>
              <a:t> </a:t>
            </a:r>
            <a:r>
              <a:rPr lang="vi-VN" sz="2000" dirty="0" smtClean="0"/>
              <a:t>≈</a:t>
            </a:r>
            <a:r>
              <a:rPr lang="en-US" sz="2000" dirty="0" smtClean="0"/>
              <a:t> </a:t>
            </a:r>
            <a:r>
              <a:rPr lang="vi-VN" sz="2000" dirty="0" smtClean="0"/>
              <a:t>14,6</a:t>
            </a:r>
            <a:r>
              <a:rPr lang="vi-VN" sz="2000" dirty="0"/>
              <a:t>.</a:t>
            </a:r>
          </a:p>
        </p:txBody>
      </p:sp>
      <p:pic>
        <p:nvPicPr>
          <p:cNvPr id="3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7743838" y="613006"/>
            <a:ext cx="857901" cy="1025891"/>
          </a:xfrm>
          <a:prstGeom prst="rect">
            <a:avLst/>
          </a:prstGeom>
        </p:spPr>
      </p:pic>
      <p:pic>
        <p:nvPicPr>
          <p:cNvPr id="33" name="Picture 10"/>
          <p:cNvPicPr>
            <a:picLocks noChangeAspect="1"/>
          </p:cNvPicPr>
          <p:nvPr/>
        </p:nvPicPr>
        <p:blipFill>
          <a:blip r:embed="rId13"/>
          <a:srcRect/>
          <a:stretch>
            <a:fillRect/>
          </a:stretch>
        </p:blipFill>
        <p:spPr>
          <a:xfrm>
            <a:off x="141144" y="657138"/>
            <a:ext cx="1122811" cy="12741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0">
                                            <p:txEl>
                                              <p:pRg st="1" end="1"/>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Round Same Side Corner Rectangle 17"/>
          <p:cNvSpPr/>
          <p:nvPr/>
        </p:nvSpPr>
        <p:spPr>
          <a:xfrm flipV="1">
            <a:off x="839970" y="642039"/>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97439" y="707798"/>
            <a:ext cx="2647508" cy="400110"/>
          </a:xfrm>
          <a:prstGeom prst="rect">
            <a:avLst/>
          </a:prstGeom>
          <a:noFill/>
        </p:spPr>
        <p:txBody>
          <a:bodyPr wrap="square" rtlCol="0">
            <a:spAutoFit/>
          </a:bodyPr>
          <a:lstStyle/>
          <a:p>
            <a:pPr algn="ctr"/>
            <a:r>
              <a:rPr lang="en-US" sz="2000" b="1" dirty="0" err="1" smtClean="0"/>
              <a:t>Bài</a:t>
            </a:r>
            <a:r>
              <a:rPr lang="en-US" sz="2000" b="1" dirty="0" smtClean="0"/>
              <a:t> 2.23 (SGK - tr38)</a:t>
            </a:r>
            <a:endParaRPr lang="en-US" sz="2000" b="1" dirty="0"/>
          </a:p>
        </p:txBody>
      </p:sp>
      <p:sp>
        <p:nvSpPr>
          <p:cNvPr id="9" name="TextBox 8"/>
          <p:cNvSpPr txBox="1"/>
          <p:nvPr/>
        </p:nvSpPr>
        <p:spPr>
          <a:xfrm>
            <a:off x="1073888" y="1239426"/>
            <a:ext cx="7081283" cy="1169551"/>
          </a:xfrm>
          <a:prstGeom prst="rect">
            <a:avLst/>
          </a:prstGeom>
          <a:noFill/>
        </p:spPr>
        <p:txBody>
          <a:bodyPr wrap="square" rtlCol="0">
            <a:spAutoFit/>
          </a:bodyPr>
          <a:lstStyle/>
          <a:p>
            <a:pPr algn="just">
              <a:lnSpc>
                <a:spcPct val="150000"/>
              </a:lnSpc>
            </a:pPr>
            <a:r>
              <a:rPr lang="en-US" sz="2000" dirty="0" err="1" smtClean="0"/>
              <a:t>Thay</a:t>
            </a:r>
            <a:r>
              <a:rPr lang="en-US" sz="2000" dirty="0" smtClean="0"/>
              <a:t> </a:t>
            </a:r>
            <a:r>
              <a:rPr lang="en-US" sz="2000" dirty="0" err="1" smtClean="0"/>
              <a:t>dấu</a:t>
            </a:r>
            <a:r>
              <a:rPr lang="en-US" sz="2000" dirty="0" smtClean="0"/>
              <a:t> “?” </a:t>
            </a:r>
            <a:r>
              <a:rPr lang="en-US" sz="2000" dirty="0" err="1" smtClean="0"/>
              <a:t>bằng</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a:t>
            </a:r>
          </a:p>
          <a:p>
            <a:pPr algn="just">
              <a:lnSpc>
                <a:spcPct val="200000"/>
              </a:lnSpc>
            </a:pPr>
            <a:r>
              <a:rPr lang="en-US" sz="2000" dirty="0" smtClean="0"/>
              <a:t>a) -7,02 &lt; -7,       (1);                    b) -15,3       021 &lt; -15,3819</a:t>
            </a:r>
            <a:endParaRPr lang="en-US" sz="2000" dirty="0"/>
          </a:p>
        </p:txBody>
      </p:sp>
      <p:sp>
        <p:nvSpPr>
          <p:cNvPr id="10" name="Rectangle 9"/>
          <p:cNvSpPr/>
          <p:nvPr/>
        </p:nvSpPr>
        <p:spPr>
          <a:xfrm>
            <a:off x="2652823" y="1888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22" name="Rectangle 21"/>
          <p:cNvSpPr/>
          <p:nvPr/>
        </p:nvSpPr>
        <p:spPr>
          <a:xfrm>
            <a:off x="5782339" y="1884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11" name="TextBox 10"/>
          <p:cNvSpPr txBox="1"/>
          <p:nvPr/>
        </p:nvSpPr>
        <p:spPr>
          <a:xfrm>
            <a:off x="2709530" y="1910052"/>
            <a:ext cx="329609" cy="400110"/>
          </a:xfrm>
          <a:prstGeom prst="rect">
            <a:avLst/>
          </a:prstGeom>
          <a:solidFill>
            <a:schemeClr val="bg1"/>
          </a:solidFill>
        </p:spPr>
        <p:txBody>
          <a:bodyPr wrap="square" rtlCol="0">
            <a:spAutoFit/>
          </a:bodyPr>
          <a:lstStyle/>
          <a:p>
            <a:r>
              <a:rPr lang="en-US" sz="2000" dirty="0" smtClean="0">
                <a:solidFill>
                  <a:schemeClr val="accent4">
                    <a:lumMod val="50000"/>
                  </a:schemeClr>
                </a:solidFill>
              </a:rPr>
              <a:t>0</a:t>
            </a:r>
            <a:endParaRPr lang="en-US" sz="2000" dirty="0">
              <a:solidFill>
                <a:schemeClr val="accent4">
                  <a:lumMod val="50000"/>
                </a:schemeClr>
              </a:solidFill>
            </a:endParaRPr>
          </a:p>
        </p:txBody>
      </p:sp>
      <p:sp>
        <p:nvSpPr>
          <p:cNvPr id="24" name="TextBox 23"/>
          <p:cNvSpPr txBox="1"/>
          <p:nvPr/>
        </p:nvSpPr>
        <p:spPr>
          <a:xfrm>
            <a:off x="5839046" y="1903210"/>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9</a:t>
            </a:r>
          </a:p>
        </p:txBody>
      </p:sp>
      <p:sp>
        <p:nvSpPr>
          <p:cNvPr id="25" name="Round Same Side Corner Rectangle 24"/>
          <p:cNvSpPr/>
          <p:nvPr/>
        </p:nvSpPr>
        <p:spPr>
          <a:xfrm flipV="1">
            <a:off x="839970" y="2714974"/>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7439" y="2780733"/>
            <a:ext cx="2647508" cy="400110"/>
          </a:xfrm>
          <a:prstGeom prst="rect">
            <a:avLst/>
          </a:prstGeom>
          <a:noFill/>
        </p:spPr>
        <p:txBody>
          <a:bodyPr wrap="square" rtlCol="0">
            <a:spAutoFit/>
          </a:bodyPr>
          <a:lstStyle/>
          <a:p>
            <a:pPr algn="ctr"/>
            <a:r>
              <a:rPr lang="en-US" sz="2000" b="1" dirty="0" err="1" smtClean="0"/>
              <a:t>Bài</a:t>
            </a:r>
            <a:r>
              <a:rPr lang="en-US" sz="2000" b="1" dirty="0" smtClean="0"/>
              <a:t> 2.26 (SGK - tr38)</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1073888" y="3312361"/>
                <a:ext cx="6943059" cy="727122"/>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sSup>
                      <m:sSupPr>
                        <m:ctrlPr>
                          <a:rPr lang="en-US" sz="2000" i="1" smtClean="0">
                            <a:latin typeface="Cambria Math"/>
                          </a:rPr>
                        </m:ctrlPr>
                      </m:sSupPr>
                      <m:e>
                        <m:d>
                          <m:dPr>
                            <m:ctrlPr>
                              <a:rPr lang="en-US" sz="2000" i="1" smtClean="0">
                                <a:latin typeface="Cambria Math"/>
                              </a:rPr>
                            </m:ctrlPr>
                          </m:dPr>
                          <m:e>
                            <m:rad>
                              <m:radPr>
                                <m:degHide m:val="on"/>
                                <m:ctrlPr>
                                  <a:rPr lang="en-US" sz="2000" i="1" smtClean="0">
                                    <a:latin typeface="Cambria Math"/>
                                  </a:rPr>
                                </m:ctrlPr>
                              </m:radPr>
                              <m:deg/>
                              <m:e>
                                <m:r>
                                  <a:rPr lang="en-US" sz="2000" b="0" i="1" smtClean="0">
                                    <a:latin typeface="Cambria Math" panose="02040503050406030204" pitchFamily="18" charset="0"/>
                                  </a:rPr>
                                  <m:t>3</m:t>
                                </m:r>
                              </m:e>
                            </m:rad>
                          </m:e>
                        </m:d>
                      </m:e>
                      <m:sup>
                        <m:r>
                          <a:rPr lang="en-US" sz="2000" b="0" i="1" smtClean="0">
                            <a:latin typeface="Cambria Math" panose="02040503050406030204" pitchFamily="18" charset="0"/>
                          </a:rPr>
                          <m:t>2</m:t>
                        </m:r>
                      </m:sup>
                    </m:sSup>
                    <m:r>
                      <a:rPr lang="en-US" sz="2000" b="0" i="0" smtClean="0">
                        <a:latin typeface="Cambria Math" panose="02040503050406030204" pitchFamily="18" charset="0"/>
                      </a:rPr>
                      <m:t> </m:t>
                    </m:r>
                  </m:oMath>
                </a14:m>
                <a:r>
                  <a:rPr lang="en-US" sz="2000" dirty="0" smtClean="0"/>
                  <a:t>                           b) </a:t>
                </a:r>
                <a14:m>
                  <m:oMath xmlns:m="http://schemas.openxmlformats.org/officeDocument/2006/math">
                    <m:sSup>
                      <m:sSupPr>
                        <m:ctrlPr>
                          <a:rPr lang="en-US" sz="2000" i="1" smtClean="0">
                            <a:latin typeface="Cambria Math"/>
                          </a:rPr>
                        </m:ctrlPr>
                      </m:sSupPr>
                      <m:e>
                        <m:d>
                          <m:dPr>
                            <m:ctrlPr>
                              <a:rPr lang="en-US" sz="2000" i="1" smtClean="0">
                                <a:latin typeface="Cambria Math"/>
                              </a:rPr>
                            </m:ctrlPr>
                          </m:dPr>
                          <m:e>
                            <m:rad>
                              <m:radPr>
                                <m:degHide m:val="on"/>
                                <m:ctrlPr>
                                  <a:rPr lang="en-US" sz="2000" i="1" smtClean="0">
                                    <a:latin typeface="Cambria Math"/>
                                  </a:rPr>
                                </m:ctrlPr>
                              </m:radPr>
                              <m:deg/>
                              <m:e>
                                <m:r>
                                  <a:rPr lang="en-US" sz="2000" b="0" i="1" smtClean="0">
                                    <a:latin typeface="Cambria Math" panose="02040503050406030204" pitchFamily="18" charset="0"/>
                                  </a:rPr>
                                  <m:t>21</m:t>
                                </m:r>
                              </m:e>
                            </m:rad>
                          </m:e>
                        </m:d>
                      </m:e>
                      <m:sup>
                        <m:r>
                          <a:rPr lang="en-US" sz="2000" b="0" i="1" smtClean="0">
                            <a:latin typeface="Cambria Math" panose="02040503050406030204" pitchFamily="18" charset="0"/>
                          </a:rPr>
                          <m:t>2</m:t>
                        </m:r>
                      </m:sup>
                    </m:sSup>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73888" y="3312361"/>
                <a:ext cx="6943059" cy="727122"/>
              </a:xfrm>
              <a:prstGeom prst="rect">
                <a:avLst/>
              </a:prstGeom>
              <a:blipFill rotWithShape="0">
                <a:blip r:embed="rId3"/>
                <a:stretch>
                  <a:fillRect l="-878"/>
                </a:stretch>
              </a:blipFill>
            </p:spPr>
            <p:txBody>
              <a:bodyPr/>
              <a:lstStyle/>
              <a:p>
                <a:r>
                  <a:rPr lang="en-US">
                    <a:noFill/>
                  </a:rPr>
                  <a:t> </a:t>
                </a:r>
              </a:p>
            </p:txBody>
          </p:sp>
        </mc:Fallback>
      </mc:AlternateContent>
      <p:sp>
        <p:nvSpPr>
          <p:cNvPr id="13" name="TextBox 12"/>
          <p:cNvSpPr txBox="1"/>
          <p:nvPr/>
        </p:nvSpPr>
        <p:spPr>
          <a:xfrm>
            <a:off x="2874334" y="3557046"/>
            <a:ext cx="570613" cy="400110"/>
          </a:xfrm>
          <a:prstGeom prst="rect">
            <a:avLst/>
          </a:prstGeom>
          <a:noFill/>
        </p:spPr>
        <p:txBody>
          <a:bodyPr wrap="square" rtlCol="0">
            <a:spAutoFit/>
          </a:bodyPr>
          <a:lstStyle/>
          <a:p>
            <a:r>
              <a:rPr lang="en-US" sz="2000" dirty="0" smtClean="0">
                <a:solidFill>
                  <a:srgbClr val="0070C0"/>
                </a:solidFill>
              </a:rPr>
              <a:t>= 3</a:t>
            </a:r>
            <a:endParaRPr lang="en-US" sz="2000" dirty="0">
              <a:solidFill>
                <a:srgbClr val="0070C0"/>
              </a:solidFill>
            </a:endParaRPr>
          </a:p>
        </p:txBody>
      </p:sp>
      <p:sp>
        <p:nvSpPr>
          <p:cNvPr id="29" name="TextBox 28"/>
          <p:cNvSpPr txBox="1"/>
          <p:nvPr/>
        </p:nvSpPr>
        <p:spPr>
          <a:xfrm>
            <a:off x="6003850" y="3557046"/>
            <a:ext cx="758457" cy="400110"/>
          </a:xfrm>
          <a:prstGeom prst="rect">
            <a:avLst/>
          </a:prstGeom>
          <a:noFill/>
        </p:spPr>
        <p:txBody>
          <a:bodyPr wrap="square" rtlCol="0">
            <a:spAutoFit/>
          </a:bodyPr>
          <a:lstStyle/>
          <a:p>
            <a:r>
              <a:rPr lang="en-US" sz="2000" dirty="0" smtClean="0">
                <a:solidFill>
                  <a:srgbClr val="0070C0"/>
                </a:solidFill>
              </a:rPr>
              <a:t>= 21</a:t>
            </a:r>
            <a:endParaRPr lang="en-US" sz="2000" dirty="0">
              <a:solidFill>
                <a:srgbClr val="0070C0"/>
              </a:solidFill>
            </a:endParaRPr>
          </a:p>
        </p:txBody>
      </p:sp>
      <p:pic>
        <p:nvPicPr>
          <p:cNvPr id="30" name="Picture 9"/>
          <p:cNvPicPr>
            <a:picLocks noChangeAspect="1"/>
          </p:cNvPicPr>
          <p:nvPr/>
        </p:nvPicPr>
        <p:blipFill>
          <a:blip r:embed="rId4"/>
          <a:srcRect/>
          <a:stretch>
            <a:fillRect/>
          </a:stretch>
        </p:blipFill>
        <p:spPr>
          <a:xfrm>
            <a:off x="7088373" y="2540495"/>
            <a:ext cx="1574498" cy="2118158"/>
          </a:xfrm>
          <a:prstGeom prst="rect">
            <a:avLst/>
          </a:prstGeom>
        </p:spPr>
      </p:pic>
      <p:pic>
        <p:nvPicPr>
          <p:cNvPr id="31"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5807147" y="233629"/>
            <a:ext cx="1893567" cy="9964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9" grpId="0"/>
      <p:bldP spid="10" grpId="0" animBg="1"/>
      <p:bldP spid="22" grpId="0" animBg="1"/>
      <p:bldP spid="11" grpId="0" animBg="1"/>
      <p:bldP spid="24" grpId="0" animBg="1"/>
      <p:bldP spid="25" grpId="0" animBg="1"/>
      <p:bldP spid="26" grpId="0"/>
      <p:bldP spid="12" grpId="0"/>
      <p:bldP spid="13"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21" name="Rectangle 20"/>
          <p:cNvSpPr/>
          <p:nvPr/>
        </p:nvSpPr>
        <p:spPr>
          <a:xfrm>
            <a:off x="757811" y="387043"/>
            <a:ext cx="6627135" cy="400110"/>
          </a:xfrm>
          <a:prstGeom prst="rect">
            <a:avLst/>
          </a:prstGeom>
        </p:spPr>
        <p:txBody>
          <a:bodyPr wrap="none">
            <a:spAutoFit/>
          </a:bodyPr>
          <a:lstStyle/>
          <a:p>
            <a:r>
              <a:rPr lang="en-US" sz="2000" b="1" dirty="0" err="1"/>
              <a:t>Bài</a:t>
            </a:r>
            <a:r>
              <a:rPr lang="en-US" sz="2000" b="1" dirty="0"/>
              <a:t> 1: </a:t>
            </a:r>
            <a:r>
              <a:rPr lang="en-US" sz="2000" dirty="0" err="1"/>
              <a:t>Điền</a:t>
            </a:r>
            <a:r>
              <a:rPr lang="en-US" sz="2000" dirty="0"/>
              <a:t> </a:t>
            </a:r>
            <a:r>
              <a:rPr lang="en-US" sz="2000" dirty="0" err="1"/>
              <a:t>dấu</a:t>
            </a:r>
            <a:r>
              <a:rPr lang="en-US" sz="2000" dirty="0"/>
              <a:t> </a:t>
            </a:r>
            <a:r>
              <a:rPr lang="en-US" sz="2000" dirty="0" smtClean="0"/>
              <a:t>       </a:t>
            </a:r>
            <a:r>
              <a:rPr lang="en-US" sz="2000" dirty="0" err="1" smtClean="0"/>
              <a:t>vào</a:t>
            </a:r>
            <a:r>
              <a:rPr lang="en-US" sz="2000" dirty="0" smtClean="0"/>
              <a:t> </a:t>
            </a:r>
            <a:r>
              <a:rPr lang="en-US" sz="2000" dirty="0"/>
              <a:t>ô </a:t>
            </a:r>
            <a:r>
              <a:rPr lang="en-US" sz="2000" dirty="0" err="1"/>
              <a:t>thích</a:t>
            </a:r>
            <a:r>
              <a:rPr lang="en-US" sz="2000" dirty="0"/>
              <a:t> </a:t>
            </a:r>
            <a:r>
              <a:rPr lang="en-US" sz="2000" dirty="0" err="1"/>
              <a:t>hợp</a:t>
            </a:r>
            <a:r>
              <a:rPr lang="en-US" sz="2000" dirty="0"/>
              <a:t> </a:t>
            </a:r>
            <a:r>
              <a:rPr lang="en-US" sz="2000" dirty="0" err="1"/>
              <a:t>trong</a:t>
            </a:r>
            <a:r>
              <a:rPr lang="en-US" sz="2000" dirty="0"/>
              <a:t> </a:t>
            </a:r>
            <a:r>
              <a:rPr lang="en-US" sz="2000" dirty="0" err="1"/>
              <a:t>các</a:t>
            </a:r>
            <a:r>
              <a:rPr lang="en-US" sz="2000" dirty="0"/>
              <a:t> </a:t>
            </a:r>
            <a:r>
              <a:rPr lang="en-US" sz="2000" dirty="0" err="1"/>
              <a:t>bảng</a:t>
            </a:r>
            <a:r>
              <a:rPr lang="en-US" sz="2000" dirty="0"/>
              <a:t> </a:t>
            </a:r>
            <a:r>
              <a:rPr lang="en-US" sz="2000" dirty="0" err="1"/>
              <a:t>sau</a:t>
            </a:r>
            <a:r>
              <a:rPr lang="en-US" sz="2000" dirty="0"/>
              <a:t>:</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479147">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410996">
                    <a:tc>
                      <a:txBody>
                        <a:bodyPr/>
                        <a:lstStyle/>
                        <a:p>
                          <a:pPr>
                            <a:lnSpc>
                              <a:spcPct val="150000"/>
                            </a:lnSpc>
                          </a:pPr>
                          <a:r>
                            <a:rPr lang="en-US" sz="1800" dirty="0" smtClean="0"/>
                            <a:t>1. </a:t>
                          </a:r>
                          <a14:m>
                            <m:oMath xmlns:m="http://schemas.openxmlformats.org/officeDocument/2006/math">
                              <m:rad>
                                <m:radPr>
                                  <m:degHide m:val="on"/>
                                  <m:ctrlPr>
                                    <a:rPr lang="en-US" sz="1800" i="1" smtClean="0">
                                      <a:latin typeface="Cambria Math"/>
                                    </a:rPr>
                                  </m:ctrlPr>
                                </m:radPr>
                                <m:deg/>
                                <m:e>
                                  <m:r>
                                    <a:rPr lang="en-US" sz="1800" b="0" i="1" smtClean="0">
                                      <a:latin typeface="Cambria Math" panose="02040503050406030204" pitchFamily="18" charset="0"/>
                                    </a:rPr>
                                    <m:t>3</m:t>
                                  </m:r>
                                </m:e>
                              </m:rad>
                            </m:oMath>
                          </a14:m>
                          <a:r>
                            <a:rPr lang="en-US" sz="1800" dirty="0" smtClean="0"/>
                            <a:t> </a:t>
                          </a:r>
                          <a:r>
                            <a:rPr lang="en-US" sz="180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502920">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541719">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0">
                          <a:blip r:embed="rId3"/>
                          <a:stretch>
                            <a:fillRect l="-224" t="-94382" r="-41209" b="-566292"/>
                          </a:stretch>
                        </a:blip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Fallback>
      </mc:AlternateContent>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150" y="327519"/>
            <a:ext cx="426720" cy="430617"/>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415584"/>
            <a:ext cx="426720" cy="43061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950757"/>
            <a:ext cx="426720" cy="430617"/>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653" y="4460040"/>
            <a:ext cx="426720" cy="430617"/>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452257"/>
            <a:ext cx="426720" cy="430617"/>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975026"/>
            <a:ext cx="426720" cy="430617"/>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3497795"/>
            <a:ext cx="426720" cy="430617"/>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3967965"/>
            <a:ext cx="426720" cy="430617"/>
          </a:xfrm>
          <a:prstGeom prst="rect">
            <a:avLst/>
          </a:prstGeom>
        </p:spPr>
      </p:pic>
      <p:grpSp>
        <p:nvGrpSpPr>
          <p:cNvPr id="51" name="Google Shape;1781;p63"/>
          <p:cNvGrpSpPr/>
          <p:nvPr/>
        </p:nvGrpSpPr>
        <p:grpSpPr>
          <a:xfrm>
            <a:off x="8366791" y="247056"/>
            <a:ext cx="540962" cy="591542"/>
            <a:chOff x="2013650" y="1733325"/>
            <a:chExt cx="407750" cy="445875"/>
          </a:xfrm>
        </p:grpSpPr>
        <p:sp>
          <p:nvSpPr>
            <p:cNvPr id="52" name="Google Shape;1782;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83;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84;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85;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6;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7;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8;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9;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90;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91;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92;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93;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94;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95;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6;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7;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8;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99" name="Google Shape;1799;p63"/>
          <p:cNvGrpSpPr/>
          <p:nvPr/>
        </p:nvGrpSpPr>
        <p:grpSpPr>
          <a:xfrm>
            <a:off x="8065987" y="4047421"/>
            <a:ext cx="540962" cy="591542"/>
            <a:chOff x="2013650" y="1733325"/>
            <a:chExt cx="407750" cy="445875"/>
          </a:xfrm>
        </p:grpSpPr>
        <p:sp>
          <p:nvSpPr>
            <p:cNvPr id="1800" name="Google Shape;1800;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712687" y="780825"/>
            <a:ext cx="5962844" cy="577850"/>
          </a:xfrm>
          <a:prstGeom prst="rect">
            <a:avLst/>
          </a:prstGeom>
        </p:spPr>
        <p:txBody>
          <a:bodyPr wrap="square">
            <a:spAutoFit/>
          </a:bodyPr>
          <a:lstStyle/>
          <a:p>
            <a:pPr algn="just">
              <a:lnSpc>
                <a:spcPct val="150000"/>
              </a:lnSpc>
            </a:pPr>
            <a:r>
              <a:rPr lang="en-US" sz="2400" b="1" dirty="0" err="1"/>
              <a:t>Bài</a:t>
            </a:r>
            <a:r>
              <a:rPr lang="en-US" sz="2400" b="1" dirty="0"/>
              <a:t> 2: </a:t>
            </a:r>
            <a:r>
              <a:rPr lang="en-US" sz="2400" dirty="0" err="1"/>
              <a:t>Điền</a:t>
            </a:r>
            <a:r>
              <a:rPr lang="en-US" sz="2400" dirty="0"/>
              <a:t> </a:t>
            </a:r>
            <a:r>
              <a:rPr lang="en-US" sz="2400" dirty="0" err="1"/>
              <a:t>số</a:t>
            </a:r>
            <a:r>
              <a:rPr lang="en-US" sz="2400" dirty="0"/>
              <a:t> </a:t>
            </a:r>
            <a:r>
              <a:rPr lang="en-US" sz="2400" dirty="0" err="1"/>
              <a:t>thích</a:t>
            </a:r>
            <a:r>
              <a:rPr lang="en-US" sz="2400" dirty="0"/>
              <a:t> </a:t>
            </a:r>
            <a:r>
              <a:rPr lang="en-US" sz="2400" dirty="0" err="1"/>
              <a:t>hợp</a:t>
            </a:r>
            <a:r>
              <a:rPr lang="en-US" sz="2400" dirty="0"/>
              <a:t> </a:t>
            </a:r>
            <a:r>
              <a:rPr lang="en-US" sz="2400" dirty="0" err="1"/>
              <a:t>vào</a:t>
            </a:r>
            <a:r>
              <a:rPr lang="en-US" sz="2400" dirty="0"/>
              <a:t> ô </a:t>
            </a:r>
            <a:r>
              <a:rPr lang="en-US" sz="2400" dirty="0" err="1" smtClean="0"/>
              <a:t>trống</a:t>
            </a:r>
            <a:r>
              <a:rPr lang="en-US" sz="2400" dirty="0"/>
              <a:t>.</a:t>
            </a:r>
          </a:p>
        </p:txBody>
      </p:sp>
      <p:pic>
        <p:nvPicPr>
          <p:cNvPr id="68" name="Picture 10"/>
          <p:cNvPicPr>
            <a:picLocks noChangeAspect="1"/>
          </p:cNvPicPr>
          <p:nvPr/>
        </p:nvPicPr>
        <p:blipFill>
          <a:blip r:embed="rId3"/>
          <a:srcRect/>
          <a:stretch>
            <a:fillRect/>
          </a:stretch>
        </p:blipFill>
        <p:spPr>
          <a:xfrm>
            <a:off x="205126" y="329496"/>
            <a:ext cx="1304698" cy="1480508"/>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2400" b="1" i="1" smtClean="0">
                                        <a:solidFill>
                                          <a:srgbClr val="002060"/>
                                        </a:solidFill>
                                        <a:effectLst/>
                                        <a:latin typeface="Cambria Math"/>
                                        <a:ea typeface="Calibri" panose="020F0502020204030204" pitchFamily="34" charset="0"/>
                                        <a:cs typeface="Times New Roman" panose="02020603050405020304" pitchFamily="18" charset="0"/>
                                      </a:rPr>
                                    </m:ctrlPr>
                                  </m:radPr>
                                  <m:deg/>
                                  <m:e>
                                    <m:r>
                                      <a:rPr lang="en-US" sz="2400" b="1" i="0">
                                        <a:solidFill>
                                          <a:srgbClr val="002060"/>
                                        </a:solidFill>
                                        <a:effectLst/>
                                        <a:latin typeface="Cambria Math"/>
                                        <a:ea typeface="Calibri" panose="020F0502020204030204" pitchFamily="34" charset="0"/>
                                        <a:cs typeface="Times New Roman" panose="02020603050405020304" pitchFamily="18" charset="0"/>
                                      </a:rPr>
                                      <m:t>𝐱</m:t>
                                    </m:r>
                                  </m:e>
                                </m:rad>
                              </m:oMath>
                            </m:oMathPara>
                          </a14:m>
                          <a:endParaRPr lang="en-US" sz="2400" b="1" i="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effectLst/>
                                        <a:latin typeface="Cambria Math"/>
                                        <a:ea typeface="Calibri" panose="020F0502020204030204" pitchFamily="34" charset="0"/>
                                        <a:cs typeface="Times New Roman" panose="02020603050405020304" pitchFamily="18" charset="0"/>
                                      </a:rPr>
                                    </m:ctrlPr>
                                  </m:fPr>
                                  <m:num>
                                    <m:r>
                                      <a:rPr lang="en-US" sz="2400" i="1">
                                        <a:solidFill>
                                          <a:srgbClr val="000000"/>
                                        </a:solidFill>
                                        <a:effectLst/>
                                        <a:latin typeface="Cambria Math"/>
                                        <a:ea typeface="Calibri" panose="020F0502020204030204" pitchFamily="34" charset="0"/>
                                        <a:cs typeface="Times New Roman" panose="02020603050405020304" pitchFamily="18" charset="0"/>
                                      </a:rPr>
                                      <m:t>1</m:t>
                                    </m:r>
                                  </m:num>
                                  <m:den>
                                    <m:r>
                                      <a:rPr lang="en-US" sz="2400" i="1">
                                        <a:solidFill>
                                          <a:srgbClr val="000000"/>
                                        </a:solidFill>
                                        <a:effectLst/>
                                        <a:latin typeface="Cambria Math"/>
                                        <a:ea typeface="Calibri" panose="020F0502020204030204" pitchFamily="34" charset="0"/>
                                        <a:cs typeface="Times New Roman" panose="02020603050405020304" pitchFamily="18" charset="0"/>
                                      </a:rPr>
                                      <m:t>2</m:t>
                                    </m:r>
                                  </m:den>
                                </m:f>
                              </m:oMath>
                            </m:oMathPara>
                          </a14:m>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17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52" t="-71006" r="-900752"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49593" t="-71006" r="-233333"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7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251601" y="3904876"/>
            <a:ext cx="885016" cy="111898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382234" y="2830503"/>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a:rPr>
                          </m:ctrlPr>
                        </m:radPr>
                        <m:deg/>
                        <m:e>
                          <m:r>
                            <a:rPr lang="en-US" sz="2400" b="0" i="1" smtClean="0">
                              <a:solidFill>
                                <a:schemeClr val="accent4">
                                  <a:lumMod val="50000"/>
                                </a:schemeClr>
                              </a:solidFill>
                              <a:latin typeface="Cambria Math" panose="02040503050406030204" pitchFamily="18" charset="0"/>
                            </a:rPr>
                            <m:t>3</m:t>
                          </m:r>
                        </m:e>
                      </m:rad>
                    </m:oMath>
                  </m:oMathPara>
                </a14:m>
                <a:endParaRPr lang="en-US" sz="2400" dirty="0">
                  <a:solidFill>
                    <a:schemeClr val="accent4">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82234" y="2830503"/>
                <a:ext cx="489097" cy="5052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3762504" y="2827586"/>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a:rPr>
                          </m:ctrlPr>
                        </m:radPr>
                        <m:deg/>
                        <m:e>
                          <m:r>
                            <a:rPr lang="en-US" sz="2400" b="0" i="1" smtClean="0">
                              <a:solidFill>
                                <a:schemeClr val="accent4">
                                  <a:lumMod val="50000"/>
                                </a:schemeClr>
                              </a:solidFill>
                              <a:latin typeface="Cambria Math" panose="02040503050406030204" pitchFamily="18" charset="0"/>
                            </a:rPr>
                            <m:t>19</m:t>
                          </m:r>
                        </m:e>
                      </m:rad>
                    </m:oMath>
                  </m:oMathPara>
                </a14:m>
                <a:endParaRPr lang="en-US" sz="2400" dirty="0">
                  <a:solidFill>
                    <a:schemeClr val="accent4">
                      <a:lumMod val="50000"/>
                    </a:schemeClr>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3762504" y="2827586"/>
                <a:ext cx="489097" cy="505203"/>
              </a:xfrm>
              <a:prstGeom prst="rect">
                <a:avLst/>
              </a:prstGeom>
              <a:blipFill rotWithShape="0">
                <a:blip r:embed="rId11"/>
                <a:stretch>
                  <a:fillRect r="-30000"/>
                </a:stretch>
              </a:blipFill>
            </p:spPr>
            <p:txBody>
              <a:bodyPr/>
              <a:lstStyle/>
              <a:p>
                <a:r>
                  <a:rPr lang="en-US">
                    <a:noFill/>
                  </a:rPr>
                  <a:t> </a:t>
                </a:r>
              </a:p>
            </p:txBody>
          </p:sp>
        </mc:Fallback>
      </mc:AlternateContent>
      <p:sp>
        <p:nvSpPr>
          <p:cNvPr id="6" name="TextBox 5"/>
          <p:cNvSpPr txBox="1"/>
          <p:nvPr/>
        </p:nvSpPr>
        <p:spPr>
          <a:xfrm>
            <a:off x="2275368" y="2068993"/>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4" name="TextBox 73"/>
          <p:cNvSpPr txBox="1"/>
          <p:nvPr/>
        </p:nvSpPr>
        <p:spPr>
          <a:xfrm>
            <a:off x="3070131" y="2871124"/>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5" name="TextBox 74"/>
          <p:cNvSpPr txBox="1"/>
          <p:nvPr/>
        </p:nvSpPr>
        <p:spPr>
          <a:xfrm>
            <a:off x="4694109" y="2849354"/>
            <a:ext cx="499730" cy="461665"/>
          </a:xfrm>
          <a:prstGeom prst="rect">
            <a:avLst/>
          </a:prstGeom>
          <a:noFill/>
        </p:spPr>
        <p:txBody>
          <a:bodyPr wrap="square" rtlCol="0">
            <a:spAutoFit/>
          </a:bodyPr>
          <a:lstStyle/>
          <a:p>
            <a:pPr algn="ctr"/>
            <a:r>
              <a:rPr lang="en-US" sz="2400" dirty="0">
                <a:solidFill>
                  <a:schemeClr val="accent4">
                    <a:lumMod val="50000"/>
                  </a:schemeClr>
                </a:solidFill>
              </a:rPr>
              <a:t>5</a:t>
            </a:r>
          </a:p>
        </p:txBody>
      </p:sp>
      <p:sp>
        <p:nvSpPr>
          <p:cNvPr id="76" name="TextBox 75"/>
          <p:cNvSpPr txBox="1"/>
          <p:nvPr/>
        </p:nvSpPr>
        <p:spPr>
          <a:xfrm>
            <a:off x="5397796" y="2068993"/>
            <a:ext cx="670550" cy="461665"/>
          </a:xfrm>
          <a:prstGeom prst="rect">
            <a:avLst/>
          </a:prstGeom>
          <a:noFill/>
        </p:spPr>
        <p:txBody>
          <a:bodyPr wrap="square" rtlCol="0">
            <a:spAutoFit/>
          </a:bodyPr>
          <a:lstStyle/>
          <a:p>
            <a:pPr algn="ctr"/>
            <a:r>
              <a:rPr lang="en-US" sz="2400" dirty="0" smtClean="0">
                <a:solidFill>
                  <a:schemeClr val="accent4">
                    <a:lumMod val="50000"/>
                  </a:schemeClr>
                </a:solidFill>
              </a:rPr>
              <a:t>49</a:t>
            </a:r>
            <a:endParaRPr lang="en-US" sz="2400" dirty="0">
              <a:solidFill>
                <a:schemeClr val="accent4">
                  <a:lumMod val="50000"/>
                </a:schemeClr>
              </a:solidFill>
            </a:endParaRPr>
          </a:p>
        </p:txBody>
      </p:sp>
      <p:sp>
        <p:nvSpPr>
          <p:cNvPr id="77" name="TextBox 76"/>
          <p:cNvSpPr txBox="1"/>
          <p:nvPr/>
        </p:nvSpPr>
        <p:spPr>
          <a:xfrm>
            <a:off x="7035209" y="2827585"/>
            <a:ext cx="640321" cy="461665"/>
          </a:xfrm>
          <a:prstGeom prst="rect">
            <a:avLst/>
          </a:prstGeom>
          <a:noFill/>
        </p:spPr>
        <p:txBody>
          <a:bodyPr wrap="square" rtlCol="0">
            <a:spAutoFit/>
          </a:bodyPr>
          <a:lstStyle/>
          <a:p>
            <a:pPr algn="ctr"/>
            <a:r>
              <a:rPr lang="en-US" sz="2400" dirty="0" smtClean="0">
                <a:solidFill>
                  <a:schemeClr val="accent4">
                    <a:lumMod val="50000"/>
                  </a:schemeClr>
                </a:solidFill>
              </a:rPr>
              <a:t>3,5</a:t>
            </a:r>
            <a:endParaRPr lang="en-US" sz="2400" dirty="0">
              <a:solidFill>
                <a:schemeClr val="accent4">
                  <a:lumMod val="50000"/>
                </a:schemeClr>
              </a:solidFill>
            </a:endParaRPr>
          </a:p>
        </p:txBody>
      </p:sp>
      <p:sp>
        <p:nvSpPr>
          <p:cNvPr id="78" name="TextBox 77"/>
          <p:cNvSpPr txBox="1"/>
          <p:nvPr/>
        </p:nvSpPr>
        <p:spPr>
          <a:xfrm>
            <a:off x="7857450" y="2827585"/>
            <a:ext cx="634056" cy="461665"/>
          </a:xfrm>
          <a:prstGeom prst="rect">
            <a:avLst/>
          </a:prstGeom>
          <a:noFill/>
        </p:spPr>
        <p:txBody>
          <a:bodyPr wrap="square" rtlCol="0">
            <a:spAutoFit/>
          </a:bodyPr>
          <a:lstStyle/>
          <a:p>
            <a:pPr algn="ctr"/>
            <a:r>
              <a:rPr lang="en-US" sz="2400" dirty="0" smtClean="0">
                <a:solidFill>
                  <a:schemeClr val="accent4">
                    <a:lumMod val="50000"/>
                  </a:schemeClr>
                </a:solidFill>
              </a:rPr>
              <a:t>0,5</a:t>
            </a:r>
            <a:endParaRPr lang="en-US" sz="2400" dirty="0">
              <a:solidFill>
                <a:schemeClr val="accent4">
                  <a:lumMod val="50000"/>
                </a:schemeClr>
              </a:solidFill>
            </a:endParaRPr>
          </a:p>
        </p:txBody>
      </p:sp>
      <mc:AlternateContent xmlns:mc="http://schemas.openxmlformats.org/markup-compatibility/2006" xmlns:a14="http://schemas.microsoft.com/office/drawing/2010/main">
        <mc:Choice Requires="a14">
          <p:sp>
            <p:nvSpPr>
              <p:cNvPr id="79" name="TextBox 78"/>
              <p:cNvSpPr txBox="1"/>
              <p:nvPr/>
            </p:nvSpPr>
            <p:spPr>
              <a:xfrm>
                <a:off x="6202326" y="1810004"/>
                <a:ext cx="499730" cy="787716"/>
              </a:xfrm>
              <a:prstGeom prst="rect">
                <a:avLst/>
              </a:prstGeom>
              <a:noFill/>
            </p:spPr>
            <p:txBody>
              <a:bodyPr wrap="square" rtlCol="0">
                <a:spAutoFit/>
              </a:bodyPr>
              <a:lstStyle/>
              <a:p>
                <a:pPr algn="ctr"/>
                <a14:m>
                  <m:oMath xmlns:m="http://schemas.openxmlformats.org/officeDocument/2006/math">
                    <m:f>
                      <m:fPr>
                        <m:ctrlPr>
                          <a:rPr lang="en-US" sz="3200" i="1" smtClean="0">
                            <a:solidFill>
                              <a:schemeClr val="accent4">
                                <a:lumMod val="50000"/>
                              </a:schemeClr>
                            </a:solidFill>
                            <a:latin typeface="Cambria Math"/>
                          </a:rPr>
                        </m:ctrlPr>
                      </m:fPr>
                      <m:num>
                        <m:r>
                          <a:rPr lang="en-US" sz="3200" b="0" i="1" smtClean="0">
                            <a:solidFill>
                              <a:schemeClr val="accent4">
                                <a:lumMod val="50000"/>
                              </a:schemeClr>
                            </a:solidFill>
                            <a:latin typeface="Cambria Math" panose="02040503050406030204" pitchFamily="18" charset="0"/>
                          </a:rPr>
                          <m:t>1</m:t>
                        </m:r>
                      </m:num>
                      <m:den>
                        <m:r>
                          <a:rPr lang="en-US" sz="3200" b="0" i="1" smtClean="0">
                            <a:solidFill>
                              <a:schemeClr val="accent4">
                                <a:lumMod val="50000"/>
                              </a:schemeClr>
                            </a:solidFill>
                            <a:latin typeface="Cambria Math" panose="02040503050406030204" pitchFamily="18" charset="0"/>
                          </a:rPr>
                          <m:t>4</m:t>
                        </m:r>
                      </m:den>
                    </m:f>
                  </m:oMath>
                </a14:m>
                <a:r>
                  <a:rPr lang="en-US" sz="3200" dirty="0" smtClean="0">
                    <a:solidFill>
                      <a:schemeClr val="accent4">
                        <a:lumMod val="50000"/>
                      </a:schemeClr>
                    </a:solidFill>
                  </a:rPr>
                  <a:t> </a:t>
                </a:r>
                <a:endParaRPr lang="en-US" sz="3200" dirty="0">
                  <a:solidFill>
                    <a:schemeClr val="accent4">
                      <a:lumMod val="50000"/>
                    </a:schemeClr>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6202326" y="1810004"/>
                <a:ext cx="499730" cy="787716"/>
              </a:xfrm>
              <a:prstGeom prst="rect">
                <a:avLst/>
              </a:prstGeom>
              <a:blipFill rotWithShape="0">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nodeType="withEffect">
                                  <p:stCondLst>
                                    <p:cond delay="0"/>
                                  </p:stCondLst>
                                  <p:childTnLst>
                                    <p:set>
                                      <p:cBhvr>
                                        <p:cTn id="20" dur="1" fill="hold">
                                          <p:stCondLst>
                                            <p:cond delay="0"/>
                                          </p:stCondLst>
                                        </p:cTn>
                                        <p:tgtEl>
                                          <p:spTgt spid="1799"/>
                                        </p:tgtEl>
                                        <p:attrNameLst>
                                          <p:attrName>style.visibility</p:attrName>
                                        </p:attrNameLst>
                                      </p:cBhvr>
                                      <p:to>
                                        <p:strVal val="visible"/>
                                      </p:to>
                                    </p:set>
                                    <p:animEffect transition="in" filter="fade">
                                      <p:cBhvr>
                                        <p:cTn id="21" dur="500"/>
                                        <p:tgtEl>
                                          <p:spTgt spid="179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dissolv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dissolv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dissolv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dissolv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dissolv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dissolve">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2" grpId="0"/>
      <p:bldP spid="6" grpId="0"/>
      <p:bldP spid="74" grpId="0"/>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4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4">
                    <a:lumMod val="50000"/>
                  </a:schemeClr>
                </a:solidFill>
                <a:latin typeface="+mn-lt"/>
              </a:rPr>
              <a:t>HƯỚNG DẪN VỀ NHÀ</a:t>
            </a:r>
            <a:endParaRPr sz="3200" b="1" dirty="0">
              <a:solidFill>
                <a:schemeClr val="accent4">
                  <a:lumMod val="50000"/>
                </a:schemeClr>
              </a:solidFill>
              <a:latin typeface="+mn-lt"/>
            </a:endParaRPr>
          </a:p>
        </p:txBody>
      </p:sp>
      <p:grpSp>
        <p:nvGrpSpPr>
          <p:cNvPr id="1272" name="Google Shape;1272;p46"/>
          <p:cNvGrpSpPr/>
          <p:nvPr/>
        </p:nvGrpSpPr>
        <p:grpSpPr>
          <a:xfrm>
            <a:off x="11270976" y="4770223"/>
            <a:ext cx="333809" cy="373277"/>
            <a:chOff x="861113" y="2885746"/>
            <a:chExt cx="333809" cy="373277"/>
          </a:xfrm>
        </p:grpSpPr>
        <p:sp>
          <p:nvSpPr>
            <p:cNvPr id="1273" name="Google Shape;1273;p4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a:off x="4429667" y="1288038"/>
            <a:ext cx="1573190" cy="1011405"/>
            <a:chOff x="4376504" y="1572386"/>
            <a:chExt cx="1573190" cy="1011405"/>
          </a:xfrm>
        </p:grpSpPr>
        <p:sp>
          <p:nvSpPr>
            <p:cNvPr id="1285" name="Google Shape;1285;p46"/>
            <p:cNvSpPr/>
            <p:nvPr/>
          </p:nvSpPr>
          <p:spPr>
            <a:xfrm rot="5269329" flipH="1">
              <a:off x="4466129" y="1521574"/>
              <a:ext cx="969832" cy="1113029"/>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6" name="Google Shape;1286;p46"/>
            <p:cNvCxnSpPr/>
            <p:nvPr/>
          </p:nvCxnSpPr>
          <p:spPr>
            <a:xfrm>
              <a:off x="5499694" y="2078075"/>
              <a:ext cx="450000" cy="0"/>
            </a:xfrm>
            <a:prstGeom prst="straightConnector1">
              <a:avLst/>
            </a:prstGeom>
            <a:noFill/>
            <a:ln w="38100" cap="flat" cmpd="sng">
              <a:solidFill>
                <a:schemeClr val="accent2"/>
              </a:solidFill>
              <a:prstDash val="solid"/>
              <a:round/>
              <a:headEnd type="none" w="med" len="med"/>
              <a:tailEnd type="none" w="med" len="med"/>
            </a:ln>
          </p:spPr>
        </p:cxnSp>
        <p:sp>
          <p:nvSpPr>
            <p:cNvPr id="1287" name="Google Shape;1287;p46"/>
            <p:cNvSpPr/>
            <p:nvPr/>
          </p:nvSpPr>
          <p:spPr>
            <a:xfrm>
              <a:off x="4732454" y="1885088"/>
              <a:ext cx="437160" cy="3859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8" name="Google Shape;1288;p46"/>
          <p:cNvGrpSpPr/>
          <p:nvPr/>
        </p:nvGrpSpPr>
        <p:grpSpPr>
          <a:xfrm>
            <a:off x="3125888" y="1826221"/>
            <a:ext cx="1571988" cy="1011436"/>
            <a:chOff x="3072725" y="2110569"/>
            <a:chExt cx="1571988" cy="1011436"/>
          </a:xfrm>
        </p:grpSpPr>
        <p:sp>
          <p:nvSpPr>
            <p:cNvPr id="1289" name="Google Shape;1289;p46"/>
            <p:cNvSpPr/>
            <p:nvPr/>
          </p:nvSpPr>
          <p:spPr>
            <a:xfrm rot="5269329" flipH="1">
              <a:off x="3585241" y="2059772"/>
              <a:ext cx="969862" cy="1113029"/>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3837522" y="2420263"/>
              <a:ext cx="444600" cy="412731"/>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cxnSp>
          <p:nvCxnSpPr>
            <p:cNvPr id="1291" name="Google Shape;1291;p46"/>
            <p:cNvCxnSpPr/>
            <p:nvPr/>
          </p:nvCxnSpPr>
          <p:spPr>
            <a:xfrm>
              <a:off x="3072725" y="2628888"/>
              <a:ext cx="450000" cy="0"/>
            </a:xfrm>
            <a:prstGeom prst="straightConnector1">
              <a:avLst/>
            </a:prstGeom>
            <a:noFill/>
            <a:ln w="38100" cap="flat" cmpd="sng">
              <a:solidFill>
                <a:srgbClr val="0070C0"/>
              </a:solidFill>
              <a:prstDash val="solid"/>
              <a:round/>
              <a:headEnd type="none" w="med" len="med"/>
              <a:tailEnd type="none" w="med" len="med"/>
            </a:ln>
          </p:spPr>
        </p:cxnSp>
      </p:grpSp>
      <p:grpSp>
        <p:nvGrpSpPr>
          <p:cNvPr id="1292" name="Google Shape;1292;p46"/>
          <p:cNvGrpSpPr/>
          <p:nvPr/>
        </p:nvGrpSpPr>
        <p:grpSpPr>
          <a:xfrm>
            <a:off x="3125888" y="2868358"/>
            <a:ext cx="1571987" cy="1011405"/>
            <a:chOff x="3072725" y="3152706"/>
            <a:chExt cx="1571987" cy="1011405"/>
          </a:xfrm>
        </p:grpSpPr>
        <p:sp>
          <p:nvSpPr>
            <p:cNvPr id="1293" name="Google Shape;1293;p46"/>
            <p:cNvSpPr/>
            <p:nvPr/>
          </p:nvSpPr>
          <p:spPr>
            <a:xfrm rot="5269329" flipH="1">
              <a:off x="3585256" y="3101894"/>
              <a:ext cx="969832" cy="1113029"/>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46"/>
            <p:cNvGrpSpPr/>
            <p:nvPr/>
          </p:nvGrpSpPr>
          <p:grpSpPr>
            <a:xfrm>
              <a:off x="3906850" y="3450484"/>
              <a:ext cx="380816" cy="436570"/>
              <a:chOff x="3895050" y="3806775"/>
              <a:chExt cx="419725" cy="481175"/>
            </a:xfrm>
          </p:grpSpPr>
          <p:sp>
            <p:nvSpPr>
              <p:cNvPr id="1295" name="Google Shape;1295;p46"/>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1296;p46"/>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297" name="Google Shape;1297;p46"/>
            <p:cNvCxnSpPr/>
            <p:nvPr/>
          </p:nvCxnSpPr>
          <p:spPr>
            <a:xfrm>
              <a:off x="3072725" y="3668750"/>
              <a:ext cx="450000" cy="0"/>
            </a:xfrm>
            <a:prstGeom prst="straightConnector1">
              <a:avLst/>
            </a:prstGeom>
            <a:noFill/>
            <a:ln w="38100" cap="flat" cmpd="sng">
              <a:solidFill>
                <a:schemeClr val="accent2"/>
              </a:solidFill>
              <a:prstDash val="solid"/>
              <a:round/>
              <a:headEnd type="none" w="med" len="med"/>
              <a:tailEnd type="none" w="med" len="med"/>
            </a:ln>
          </p:spPr>
        </p:cxnSp>
      </p:grpSp>
      <p:grpSp>
        <p:nvGrpSpPr>
          <p:cNvPr id="1298" name="Google Shape;1298;p46"/>
          <p:cNvGrpSpPr/>
          <p:nvPr/>
        </p:nvGrpSpPr>
        <p:grpSpPr>
          <a:xfrm>
            <a:off x="4429667" y="2329461"/>
            <a:ext cx="1573190" cy="1011408"/>
            <a:chOff x="4376504" y="2613809"/>
            <a:chExt cx="1573190" cy="1011408"/>
          </a:xfrm>
        </p:grpSpPr>
        <p:sp>
          <p:nvSpPr>
            <p:cNvPr id="1299" name="Google Shape;1299;p46"/>
            <p:cNvSpPr/>
            <p:nvPr/>
          </p:nvSpPr>
          <p:spPr>
            <a:xfrm rot="5269329" flipH="1">
              <a:off x="4465755" y="2563358"/>
              <a:ext cx="969862" cy="1112312"/>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46"/>
            <p:cNvGrpSpPr/>
            <p:nvPr/>
          </p:nvGrpSpPr>
          <p:grpSpPr>
            <a:xfrm>
              <a:off x="4768349" y="2900940"/>
              <a:ext cx="439541" cy="437160"/>
              <a:chOff x="1535000" y="3223325"/>
              <a:chExt cx="484450" cy="481825"/>
            </a:xfrm>
          </p:grpSpPr>
          <p:sp>
            <p:nvSpPr>
              <p:cNvPr id="1301" name="Google Shape;1301;p46"/>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2" name="Google Shape;1302;p46"/>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3" name="Google Shape;1303;p46"/>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304" name="Google Shape;1304;p46"/>
            <p:cNvCxnSpPr/>
            <p:nvPr/>
          </p:nvCxnSpPr>
          <p:spPr>
            <a:xfrm>
              <a:off x="5499694" y="3119513"/>
              <a:ext cx="450000" cy="0"/>
            </a:xfrm>
            <a:prstGeom prst="straightConnector1">
              <a:avLst/>
            </a:prstGeom>
            <a:noFill/>
            <a:ln w="38100" cap="flat" cmpd="sng">
              <a:solidFill>
                <a:srgbClr val="0070C0"/>
              </a:solidFill>
              <a:prstDash val="solid"/>
              <a:round/>
              <a:headEnd type="none" w="med" len="med"/>
              <a:tailEnd type="none" w="med" len="med"/>
            </a:ln>
          </p:spPr>
        </p:cxnSp>
      </p:grpSp>
      <p:sp>
        <p:nvSpPr>
          <p:cNvPr id="2" name="TextBox 1"/>
          <p:cNvSpPr txBox="1"/>
          <p:nvPr/>
        </p:nvSpPr>
        <p:spPr>
          <a:xfrm>
            <a:off x="6077285" y="1126924"/>
            <a:ext cx="2727731" cy="1015663"/>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576087" y="1820125"/>
            <a:ext cx="2402874" cy="958660"/>
          </a:xfrm>
          <a:prstGeom prst="rect">
            <a:avLst/>
          </a:prstGeom>
          <a:noFill/>
        </p:spPr>
        <p:txBody>
          <a:bodyPr wrap="square" rtlCol="0">
            <a:spAutoFit/>
          </a:bodyPr>
          <a:lstStyle/>
          <a:p>
            <a:pPr algn="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38" name="TextBox 37"/>
          <p:cNvSpPr txBox="1"/>
          <p:nvPr/>
        </p:nvSpPr>
        <p:spPr>
          <a:xfrm>
            <a:off x="6077285" y="2320811"/>
            <a:ext cx="2727731"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b="1" dirty="0" err="1" smtClean="0"/>
              <a:t>Ôn</a:t>
            </a:r>
            <a:r>
              <a:rPr lang="en-US" sz="2000" b="1" dirty="0" smtClean="0"/>
              <a:t> </a:t>
            </a:r>
            <a:r>
              <a:rPr lang="en-US" sz="2000" b="1" dirty="0" err="1" smtClean="0"/>
              <a:t>tập</a:t>
            </a:r>
            <a:r>
              <a:rPr lang="en-US" sz="2000" b="1" dirty="0" smtClean="0"/>
              <a:t> </a:t>
            </a:r>
            <a:r>
              <a:rPr lang="en-US" sz="2000" b="1" dirty="0" err="1" smtClean="0"/>
              <a:t>chương</a:t>
            </a:r>
            <a:r>
              <a:rPr lang="en-US" sz="2000" b="1" dirty="0" smtClean="0"/>
              <a:t> II</a:t>
            </a:r>
            <a:r>
              <a:rPr lang="en-US" sz="2000" dirty="0" smtClean="0"/>
              <a:t>”</a:t>
            </a:r>
            <a:endParaRPr lang="en-US" sz="2000" dirty="0"/>
          </a:p>
        </p:txBody>
      </p:sp>
      <p:sp>
        <p:nvSpPr>
          <p:cNvPr id="4" name="Rectangle 3"/>
          <p:cNvSpPr/>
          <p:nvPr/>
        </p:nvSpPr>
        <p:spPr>
          <a:xfrm>
            <a:off x="255649" y="3053752"/>
            <a:ext cx="2900766" cy="1754326"/>
          </a:xfrm>
          <a:prstGeom prst="rect">
            <a:avLst/>
          </a:prstGeom>
        </p:spPr>
        <p:txBody>
          <a:bodyPr wrap="square">
            <a:spAutoFit/>
          </a:bodyPr>
          <a:lstStyle/>
          <a:p>
            <a:pPr algn="just">
              <a:lnSpc>
                <a:spcPct val="150000"/>
              </a:lnSpc>
            </a:pPr>
            <a:r>
              <a:rPr lang="vi-VN" sz="1800" dirty="0" smtClean="0"/>
              <a:t>4 nhóm vẽ </a:t>
            </a:r>
            <a:r>
              <a:rPr lang="vi-VN" sz="1800" dirty="0"/>
              <a:t>sơ đồ các kiến thức chương II, chuẩn bị thước dây có vạch chia và một sợi dây dài 10 m.</a:t>
            </a:r>
            <a:endParaRPr lang="en-US" sz="1800" dirty="0"/>
          </a:p>
        </p:txBody>
      </p:sp>
      <p:pic>
        <p:nvPicPr>
          <p:cNvPr id="40" name="Picture 8"/>
          <p:cNvPicPr>
            <a:picLocks noChangeAspect="1"/>
          </p:cNvPicPr>
          <p:nvPr/>
        </p:nvPicPr>
        <p:blipFill>
          <a:blip r:embed="rId3"/>
          <a:srcRect/>
          <a:stretch>
            <a:fillRect/>
          </a:stretch>
        </p:blipFill>
        <p:spPr>
          <a:xfrm>
            <a:off x="4953964" y="3457695"/>
            <a:ext cx="1248136" cy="136782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wipe(left)">
                                      <p:cBhvr>
                                        <p:cTn id="7" dur="500"/>
                                        <p:tgtEl>
                                          <p:spTgt spid="12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88"/>
                                        </p:tgtEl>
                                        <p:attrNameLst>
                                          <p:attrName>style.visibility</p:attrName>
                                        </p:attrNameLst>
                                      </p:cBhvr>
                                      <p:to>
                                        <p:strVal val="visible"/>
                                      </p:to>
                                    </p:set>
                                    <p:animEffect transition="in" filter="wipe(right)">
                                      <p:cBhvr>
                                        <p:cTn id="18" dur="500"/>
                                        <p:tgtEl>
                                          <p:spTgt spid="128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wipe(left)">
                                      <p:cBhvr>
                                        <p:cTn id="26" dur="500"/>
                                        <p:tgtEl>
                                          <p:spTgt spid="12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292"/>
                                        </p:tgtEl>
                                        <p:attrNameLst>
                                          <p:attrName>style.visibility</p:attrName>
                                        </p:attrNameLst>
                                      </p:cBhvr>
                                      <p:to>
                                        <p:strVal val="visible"/>
                                      </p:to>
                                    </p:set>
                                    <p:animEffect transition="in" filter="wipe(right)">
                                      <p:cBhvr>
                                        <p:cTn id="34" dur="500"/>
                                        <p:tgtEl>
                                          <p:spTgt spid="129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4" name="TextBox 3"/>
          <p:cNvSpPr txBox="1"/>
          <p:nvPr/>
        </p:nvSpPr>
        <p:spPr>
          <a:xfrm>
            <a:off x="882503" y="1509823"/>
            <a:ext cx="7315200" cy="1938992"/>
          </a:xfrm>
          <a:prstGeom prst="rect">
            <a:avLst/>
          </a:prstGeom>
          <a:noFill/>
        </p:spPr>
        <p:txBody>
          <a:bodyPr wrap="square" rtlCol="0">
            <a:spAutoFit/>
          </a:bodyPr>
          <a:lstStyle/>
          <a:p>
            <a:pPr algn="ctr">
              <a:lnSpc>
                <a:spcPct val="150000"/>
              </a:lnSpc>
            </a:pPr>
            <a:r>
              <a:rPr lang="en-US" sz="4000" b="1" dirty="0" smtClean="0">
                <a:solidFill>
                  <a:schemeClr val="accent5">
                    <a:lumMod val="50000"/>
                  </a:schemeClr>
                </a:solidFill>
              </a:rPr>
              <a:t>CẢM ƠN CÁC EM </a:t>
            </a:r>
          </a:p>
          <a:p>
            <a:pPr algn="ctr">
              <a:lnSpc>
                <a:spcPct val="150000"/>
              </a:lnSpc>
            </a:pPr>
            <a:r>
              <a:rPr lang="en-US" sz="4000" b="1" dirty="0" smtClean="0">
                <a:solidFill>
                  <a:schemeClr val="accent5">
                    <a:lumMod val="50000"/>
                  </a:schemeClr>
                </a:solidFill>
              </a:rPr>
              <a:t>ĐÃ LẮNG NGHE BÀI GIẢNG!</a:t>
            </a:r>
            <a:endParaRPr lang="en-US" sz="4000" b="1" dirty="0">
              <a:solidFill>
                <a:schemeClr val="accent5">
                  <a:lumMod val="50000"/>
                </a:schemeClr>
              </a:solidFill>
            </a:endParaRPr>
          </a:p>
        </p:txBody>
      </p:sp>
      <p:pic>
        <p:nvPicPr>
          <p:cNvPr id="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5694" y="2881193"/>
            <a:ext cx="1247546" cy="1775867"/>
          </a:xfrm>
          <a:prstGeom prst="rect">
            <a:avLst/>
          </a:prstGeom>
        </p:spPr>
      </p:pic>
      <p:pic>
        <p:nvPicPr>
          <p:cNvPr id="8"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6900530" y="563525"/>
            <a:ext cx="2243470" cy="1536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1" name="Google Shape;1091;p38"/>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5">
                    <a:lumMod val="50000"/>
                  </a:schemeClr>
                </a:solidFill>
                <a:latin typeface="+mn-lt"/>
                <a:ea typeface="Mali SemiBold"/>
                <a:cs typeface="Mali SemiBold"/>
                <a:sym typeface="Mali SemiBold"/>
              </a:rPr>
              <a:t>KHỞI ĐỘNG</a:t>
            </a:r>
            <a:endParaRPr sz="3200" b="1" dirty="0">
              <a:solidFill>
                <a:schemeClr val="accent5">
                  <a:lumMod val="50000"/>
                </a:schemeClr>
              </a:solidFill>
              <a:latin typeface="+mn-lt"/>
              <a:ea typeface="Mali SemiBold"/>
              <a:cs typeface="Mali SemiBold"/>
              <a:sym typeface="Mali SemiBold"/>
            </a:endParaRPr>
          </a:p>
        </p:txBody>
      </p:sp>
      <p:sp>
        <p:nvSpPr>
          <p:cNvPr id="1092" name="Google Shape;1092;p38"/>
          <p:cNvSpPr/>
          <p:nvPr/>
        </p:nvSpPr>
        <p:spPr>
          <a:xfrm>
            <a:off x="7261949" y="420400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85925" y="1019248"/>
            <a:ext cx="5772150" cy="151617"/>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sp>
      <p:sp>
        <p:nvSpPr>
          <p:cNvPr id="3" name="TextBox 2"/>
          <p:cNvSpPr txBox="1"/>
          <p:nvPr/>
        </p:nvSpPr>
        <p:spPr>
          <a:xfrm>
            <a:off x="1509823" y="1282738"/>
            <a:ext cx="6124353" cy="400110"/>
          </a:xfrm>
          <a:prstGeom prst="rect">
            <a:avLst/>
          </a:prstGeom>
          <a:noFill/>
        </p:spPr>
        <p:txBody>
          <a:bodyPr wrap="square" rtlCol="0">
            <a:spAutoFit/>
          </a:bodyPr>
          <a:lstStyle/>
          <a:p>
            <a:r>
              <a:rPr lang="en-US" sz="2000" i="1" dirty="0" err="1" smtClean="0"/>
              <a:t>Điền</a:t>
            </a:r>
            <a:r>
              <a:rPr lang="en-US" sz="2000" i="1" dirty="0" smtClean="0"/>
              <a:t> </a:t>
            </a:r>
            <a:r>
              <a:rPr lang="en-US" sz="2000" i="1" dirty="0" err="1" smtClean="0"/>
              <a:t>từ</a:t>
            </a:r>
            <a:r>
              <a:rPr lang="en-US" sz="2000" i="1" dirty="0" smtClean="0"/>
              <a:t> </a:t>
            </a:r>
            <a:r>
              <a:rPr lang="en-US" sz="2000" i="1" dirty="0" err="1" smtClean="0"/>
              <a:t>còn</a:t>
            </a:r>
            <a:r>
              <a:rPr lang="en-US" sz="2000" i="1" dirty="0" smtClean="0"/>
              <a:t> </a:t>
            </a:r>
            <a:r>
              <a:rPr lang="en-US" sz="2000" i="1" dirty="0" err="1" smtClean="0"/>
              <a:t>thiếu</a:t>
            </a:r>
            <a:r>
              <a:rPr lang="en-US" sz="2000" i="1" dirty="0" smtClean="0"/>
              <a:t> </a:t>
            </a:r>
            <a:r>
              <a:rPr lang="en-US" sz="2000" i="1" dirty="0" err="1" smtClean="0"/>
              <a:t>vào</a:t>
            </a:r>
            <a:r>
              <a:rPr lang="en-US" sz="2000" i="1" dirty="0" smtClean="0"/>
              <a:t> </a:t>
            </a:r>
            <a:r>
              <a:rPr lang="en-US" sz="2000" i="1" dirty="0" err="1" smtClean="0"/>
              <a:t>chỗ</a:t>
            </a:r>
            <a:r>
              <a:rPr lang="en-US" sz="2000" i="1" dirty="0" smtClean="0"/>
              <a:t> ... </a:t>
            </a:r>
            <a:r>
              <a:rPr lang="en-US" sz="2000" i="1" dirty="0" err="1" smtClean="0"/>
              <a:t>để</a:t>
            </a:r>
            <a:r>
              <a:rPr lang="en-US" sz="2000" i="1" dirty="0" smtClean="0"/>
              <a:t> </a:t>
            </a:r>
            <a:r>
              <a:rPr lang="en-US" sz="2000" i="1" dirty="0" err="1" smtClean="0"/>
              <a:t>hoàn</a:t>
            </a:r>
            <a:r>
              <a:rPr lang="en-US" sz="2000" i="1" dirty="0" smtClean="0"/>
              <a:t> </a:t>
            </a:r>
            <a:r>
              <a:rPr lang="en-US" sz="2000" i="1" dirty="0" err="1" smtClean="0"/>
              <a:t>thành</a:t>
            </a:r>
            <a:r>
              <a:rPr lang="en-US" sz="2000" i="1" dirty="0" smtClean="0"/>
              <a:t> </a:t>
            </a:r>
            <a:r>
              <a:rPr lang="en-US" sz="2000" i="1" dirty="0" err="1" smtClean="0"/>
              <a:t>sơ</a:t>
            </a:r>
            <a:r>
              <a:rPr lang="en-US" sz="2000" i="1" dirty="0" smtClean="0"/>
              <a:t> </a:t>
            </a:r>
            <a:r>
              <a:rPr lang="en-US" sz="2000" i="1" dirty="0" err="1" smtClean="0"/>
              <a:t>đồ</a:t>
            </a:r>
            <a:r>
              <a:rPr lang="en-US" sz="2000" i="1" dirty="0" smtClean="0"/>
              <a:t>.</a:t>
            </a:r>
            <a:endParaRPr lang="en-US" sz="20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45" y="1095056"/>
            <a:ext cx="585878" cy="648095"/>
          </a:xfrm>
          <a:prstGeom prst="rect">
            <a:avLst/>
          </a:prstGeom>
        </p:spPr>
      </p:pic>
      <p:sp>
        <p:nvSpPr>
          <p:cNvPr id="5" name="Rounded Rectangle 4"/>
          <p:cNvSpPr/>
          <p:nvPr/>
        </p:nvSpPr>
        <p:spPr>
          <a:xfrm>
            <a:off x="371358" y="2635083"/>
            <a:ext cx="1000549" cy="839973"/>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SỐ THỰC</a:t>
            </a:r>
            <a:endParaRPr lang="en-US" sz="2000" b="1" dirty="0">
              <a:solidFill>
                <a:srgbClr val="000000"/>
              </a:solidFill>
            </a:endParaRPr>
          </a:p>
        </p:txBody>
      </p:sp>
      <p:sp>
        <p:nvSpPr>
          <p:cNvPr id="6" name="Rounded Rectangle 5"/>
          <p:cNvSpPr/>
          <p:nvPr/>
        </p:nvSpPr>
        <p:spPr>
          <a:xfrm>
            <a:off x="1685925" y="2018396"/>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vô</a:t>
            </a:r>
            <a:r>
              <a:rPr lang="en-US" sz="2000" dirty="0" smtClean="0">
                <a:solidFill>
                  <a:srgbClr val="000000"/>
                </a:solidFill>
              </a:rPr>
              <a:t> </a:t>
            </a:r>
            <a:r>
              <a:rPr lang="en-US" sz="2000" dirty="0" err="1" smtClean="0">
                <a:solidFill>
                  <a:srgbClr val="000000"/>
                </a:solidFill>
              </a:rPr>
              <a:t>tỉ</a:t>
            </a:r>
            <a:endParaRPr lang="en-US" sz="2000" dirty="0">
              <a:solidFill>
                <a:srgbClr val="000000"/>
              </a:solidFill>
            </a:endParaRPr>
          </a:p>
        </p:txBody>
      </p:sp>
      <p:sp>
        <p:nvSpPr>
          <p:cNvPr id="11" name="Rounded Rectangle 10"/>
          <p:cNvSpPr/>
          <p:nvPr/>
        </p:nvSpPr>
        <p:spPr>
          <a:xfrm>
            <a:off x="1685925" y="3434315"/>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...(1)...</a:t>
            </a:r>
            <a:endParaRPr lang="en-US" sz="2000" dirty="0">
              <a:solidFill>
                <a:srgbClr val="000000"/>
              </a:solidFill>
            </a:endParaRPr>
          </a:p>
        </p:txBody>
      </p:sp>
      <p:sp>
        <p:nvSpPr>
          <p:cNvPr id="12" name="Rounded Rectangle 11"/>
          <p:cNvSpPr/>
          <p:nvPr/>
        </p:nvSpPr>
        <p:spPr>
          <a:xfrm>
            <a:off x="3179135" y="2003574"/>
            <a:ext cx="3753293" cy="631510"/>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...(2)...</a:t>
            </a:r>
            <a:endParaRPr lang="en-US" sz="2000" dirty="0">
              <a:solidFill>
                <a:srgbClr val="000000"/>
              </a:solidFill>
            </a:endParaRPr>
          </a:p>
        </p:txBody>
      </p:sp>
      <p:sp>
        <p:nvSpPr>
          <p:cNvPr id="13" name="Rounded Rectangle 12"/>
          <p:cNvSpPr/>
          <p:nvPr/>
        </p:nvSpPr>
        <p:spPr>
          <a:xfrm>
            <a:off x="7187521" y="2018396"/>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1:...</a:t>
            </a:r>
            <a:endParaRPr lang="en-US" sz="2000" dirty="0">
              <a:solidFill>
                <a:srgbClr val="000000"/>
              </a:solidFill>
            </a:endParaRPr>
          </a:p>
        </p:txBody>
      </p:sp>
      <p:sp>
        <p:nvSpPr>
          <p:cNvPr id="14" name="Rounded Rectangle 13"/>
          <p:cNvSpPr/>
          <p:nvPr/>
        </p:nvSpPr>
        <p:spPr>
          <a:xfrm>
            <a:off x="3210846" y="2998382"/>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...(3)...</a:t>
            </a:r>
            <a:endParaRPr lang="en-US" sz="2000" dirty="0">
              <a:solidFill>
                <a:srgbClr val="000000"/>
              </a:solidFill>
            </a:endParaRPr>
          </a:p>
        </p:txBody>
      </p:sp>
      <p:sp>
        <p:nvSpPr>
          <p:cNvPr id="15" name="Rounded Rectangle 14"/>
          <p:cNvSpPr/>
          <p:nvPr/>
        </p:nvSpPr>
        <p:spPr>
          <a:xfrm>
            <a:off x="3210846" y="3923413"/>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...(4)...</a:t>
            </a:r>
            <a:endParaRPr lang="en-US" sz="2000" dirty="0">
              <a:solidFill>
                <a:srgbClr val="000000"/>
              </a:solidFill>
            </a:endParaRPr>
          </a:p>
        </p:txBody>
      </p:sp>
      <p:sp>
        <p:nvSpPr>
          <p:cNvPr id="16" name="Rounded Rectangle 15"/>
          <p:cNvSpPr/>
          <p:nvPr/>
        </p:nvSpPr>
        <p:spPr>
          <a:xfrm>
            <a:off x="7187521" y="2998382"/>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2:...</a:t>
            </a:r>
            <a:endParaRPr lang="en-US" sz="2000" dirty="0">
              <a:solidFill>
                <a:srgbClr val="000000"/>
              </a:solidFill>
            </a:endParaRPr>
          </a:p>
        </p:txBody>
      </p:sp>
      <p:sp>
        <p:nvSpPr>
          <p:cNvPr id="17" name="Rounded Rectangle 16"/>
          <p:cNvSpPr/>
          <p:nvPr/>
        </p:nvSpPr>
        <p:spPr>
          <a:xfrm>
            <a:off x="7187520" y="3927795"/>
            <a:ext cx="1722563"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3: 0,(1)</a:t>
            </a:r>
            <a:endParaRPr lang="en-US" sz="2000" dirty="0">
              <a:solidFill>
                <a:srgbClr val="000000"/>
              </a:solidFill>
            </a:endParaRPr>
          </a:p>
        </p:txBody>
      </p:sp>
      <p:cxnSp>
        <p:nvCxnSpPr>
          <p:cNvPr id="8" name="Elbow Connector 7"/>
          <p:cNvCxnSpPr>
            <a:stCxn id="5" idx="3"/>
            <a:endCxn id="6" idx="1"/>
          </p:cNvCxnSpPr>
          <p:nvPr/>
        </p:nvCxnSpPr>
        <p:spPr>
          <a:xfrm flipV="1">
            <a:off x="1371907" y="2326740"/>
            <a:ext cx="314018" cy="728330"/>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1" idx="1"/>
          </p:cNvCxnSpPr>
          <p:nvPr/>
        </p:nvCxnSpPr>
        <p:spPr>
          <a:xfrm>
            <a:off x="1371907" y="3055070"/>
            <a:ext cx="314018" cy="687589"/>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flipV="1">
            <a:off x="2923953" y="2319329"/>
            <a:ext cx="255182"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6932428" y="2319329"/>
            <a:ext cx="255093"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3"/>
            <a:endCxn id="14" idx="1"/>
          </p:cNvCxnSpPr>
          <p:nvPr/>
        </p:nvCxnSpPr>
        <p:spPr>
          <a:xfrm flipV="1">
            <a:off x="2923953" y="3306726"/>
            <a:ext cx="286893" cy="435933"/>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5" idx="1"/>
          </p:cNvCxnSpPr>
          <p:nvPr/>
        </p:nvCxnSpPr>
        <p:spPr>
          <a:xfrm>
            <a:off x="2923953" y="3742659"/>
            <a:ext cx="286893" cy="489098"/>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6932428" y="3306726"/>
            <a:ext cx="255093"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17" idx="1"/>
          </p:cNvCxnSpPr>
          <p:nvPr/>
        </p:nvCxnSpPr>
        <p:spPr>
          <a:xfrm>
            <a:off x="6932428" y="4231757"/>
            <a:ext cx="255092" cy="43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85925" y="3542603"/>
            <a:ext cx="1238028"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pPr algn="ct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tỉ</a:t>
            </a:r>
            <a:endParaRPr lang="en-US" sz="2000" dirty="0">
              <a:solidFill>
                <a:srgbClr val="002060"/>
              </a:solidFill>
            </a:endParaRPr>
          </a:p>
        </p:txBody>
      </p:sp>
      <p:sp>
        <p:nvSpPr>
          <p:cNvPr id="35" name="TextBox 34"/>
          <p:cNvSpPr txBox="1"/>
          <p:nvPr/>
        </p:nvSpPr>
        <p:spPr>
          <a:xfrm>
            <a:off x="4884328" y="1991192"/>
            <a:ext cx="1792918" cy="646331"/>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8" name="TextBox 37"/>
          <p:cNvSpPr txBox="1"/>
          <p:nvPr/>
        </p:nvSpPr>
        <p:spPr>
          <a:xfrm>
            <a:off x="4863062" y="4051002"/>
            <a:ext cx="2069366" cy="369332"/>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9" name="TextBox 38"/>
          <p:cNvSpPr txBox="1"/>
          <p:nvPr/>
        </p:nvSpPr>
        <p:spPr>
          <a:xfrm>
            <a:off x="4884328" y="3106670"/>
            <a:ext cx="1154966"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hạn</a:t>
            </a:r>
            <a:endParaRPr lang="en-US" sz="20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9"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3"/>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inVertic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animBg="1"/>
      <p:bldP spid="12" grpId="0" animBg="1"/>
      <p:bldP spid="13" grpId="0" animBg="1"/>
      <p:bldP spid="14" grpId="0" animBg="1"/>
      <p:bldP spid="15" grpId="0" animBg="1"/>
      <p:bldP spid="16" grpId="0" animBg="1"/>
      <p:bldP spid="17" grpId="0" animBg="1"/>
      <p:bldP spid="30" grpId="0" animBg="1"/>
      <p:bldP spid="35"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p:nvPr/>
        </p:nvSpPr>
        <p:spPr>
          <a:xfrm>
            <a:off x="1045465" y="1103847"/>
            <a:ext cx="7095600" cy="3116400"/>
          </a:xfrm>
          <a:prstGeom prst="hexagon">
            <a:avLst>
              <a:gd name="adj" fmla="val 25000"/>
              <a:gd name="vf" fmla="val 115470"/>
            </a:avLst>
          </a:pr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887279" y="1562986"/>
            <a:ext cx="5411972" cy="1938992"/>
          </a:xfrm>
          <a:prstGeom prst="rect">
            <a:avLst/>
          </a:prstGeom>
          <a:noFill/>
        </p:spPr>
        <p:txBody>
          <a:bodyPr wrap="square" rtlCol="0">
            <a:spAutoFit/>
          </a:bodyPr>
          <a:lstStyle/>
          <a:p>
            <a:pPr algn="ctr">
              <a:lnSpc>
                <a:spcPct val="150000"/>
              </a:lnSpc>
            </a:pPr>
            <a:r>
              <a:rPr lang="en-US" sz="4000" b="1" dirty="0" smtClean="0"/>
              <a:t>LUYỆN TẬP CHUNG (2 </a:t>
            </a:r>
            <a:r>
              <a:rPr lang="en-US" sz="4000" b="1" dirty="0" err="1" smtClean="0"/>
              <a:t>Tiết</a:t>
            </a:r>
            <a:r>
              <a:rPr lang="en-US" sz="4000" b="1" dirty="0" smtClean="0"/>
              <a:t>)</a:t>
            </a:r>
            <a:endParaRPr lang="en-US" sz="4000" b="1" dirty="0"/>
          </a:p>
        </p:txBody>
      </p:sp>
      <p:pic>
        <p:nvPicPr>
          <p:cNvPr id="27" name="Picture 8"/>
          <p:cNvPicPr>
            <a:picLocks noChangeAspect="1"/>
          </p:cNvPicPr>
          <p:nvPr/>
        </p:nvPicPr>
        <p:blipFill>
          <a:blip r:embed="rId3"/>
          <a:srcRect/>
          <a:stretch>
            <a:fillRect/>
          </a:stretch>
        </p:blipFill>
        <p:spPr>
          <a:xfrm>
            <a:off x="6422092" y="2532482"/>
            <a:ext cx="2235573" cy="2449943"/>
          </a:xfrm>
          <a:prstGeom prst="rect">
            <a:avLst/>
          </a:prstGeom>
        </p:spPr>
      </p:pic>
      <p:pic>
        <p:nvPicPr>
          <p:cNvPr id="2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28865" y="341669"/>
            <a:ext cx="1376205" cy="195901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44"/>
        <p:cNvGrpSpPr/>
        <p:nvPr/>
      </p:nvGrpSpPr>
      <p:grpSpPr>
        <a:xfrm>
          <a:off x="0" y="0"/>
          <a:ext cx="0" cy="0"/>
          <a:chOff x="0" y="0"/>
          <a:chExt cx="0" cy="0"/>
        </a:xfrm>
      </p:grpSpPr>
      <p:sp>
        <p:nvSpPr>
          <p:cNvPr id="1146" name="Google Shape;1146;p40"/>
          <p:cNvSpPr/>
          <p:nvPr/>
        </p:nvSpPr>
        <p:spPr>
          <a:xfrm>
            <a:off x="763751" y="351675"/>
            <a:ext cx="1257527" cy="914401"/>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txBox="1">
            <a:spLocks noGrp="1"/>
          </p:cNvSpPr>
          <p:nvPr>
            <p:ph type="title" idx="8"/>
          </p:nvPr>
        </p:nvSpPr>
        <p:spPr>
          <a:xfrm>
            <a:off x="842156" y="516037"/>
            <a:ext cx="1179122"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rgbClr val="002060"/>
                </a:solidFill>
                <a:latin typeface="+mn-lt"/>
                <a:ea typeface="Mali Medium"/>
                <a:cs typeface="Mali Medium"/>
                <a:sym typeface="Mali Medium"/>
              </a:rPr>
              <a:t>Ví</a:t>
            </a:r>
            <a:r>
              <a:rPr lang="en-US" sz="2000" b="1" dirty="0" smtClean="0">
                <a:solidFill>
                  <a:srgbClr val="002060"/>
                </a:solidFill>
                <a:latin typeface="+mn-lt"/>
                <a:ea typeface="Mali Medium"/>
                <a:cs typeface="Mali Medium"/>
                <a:sym typeface="Mali Medium"/>
              </a:rPr>
              <a:t> </a:t>
            </a:r>
            <a:r>
              <a:rPr lang="en-US" sz="2000" b="1" dirty="0" err="1" smtClean="0">
                <a:solidFill>
                  <a:srgbClr val="002060"/>
                </a:solidFill>
                <a:latin typeface="+mn-lt"/>
                <a:ea typeface="Mali Medium"/>
                <a:cs typeface="Mali Medium"/>
                <a:sym typeface="Mali Medium"/>
              </a:rPr>
              <a:t>dụ</a:t>
            </a:r>
            <a:r>
              <a:rPr lang="en-US" sz="2000" b="1" dirty="0" smtClean="0">
                <a:solidFill>
                  <a:srgbClr val="002060"/>
                </a:solidFill>
                <a:latin typeface="+mn-lt"/>
                <a:ea typeface="Mali Medium"/>
                <a:cs typeface="Mali Medium"/>
                <a:sym typeface="Mali Medium"/>
              </a:rPr>
              <a:t> 1:</a:t>
            </a:r>
            <a:endParaRPr sz="2000" b="1" dirty="0">
              <a:solidFill>
                <a:srgbClr val="002060"/>
              </a:solidFill>
              <a:latin typeface="+mn-lt"/>
              <a:ea typeface="Mali Medium"/>
              <a:cs typeface="Mali Medium"/>
              <a:sym typeface="Mali Medium"/>
            </a:endParaRPr>
          </a:p>
        </p:txBody>
      </p:sp>
      <p:sp>
        <p:nvSpPr>
          <p:cNvPr id="11" name="TextBox 10"/>
          <p:cNvSpPr txBox="1"/>
          <p:nvPr/>
        </p:nvSpPr>
        <p:spPr>
          <a:xfrm>
            <a:off x="2021278" y="443564"/>
            <a:ext cx="6729318" cy="1338828"/>
          </a:xfrm>
          <a:prstGeom prst="rect">
            <a:avLst/>
          </a:prstGeom>
          <a:noFill/>
        </p:spPr>
        <p:txBody>
          <a:bodyPr wrap="square" rtlCol="0">
            <a:spAutoFit/>
          </a:bodyPr>
          <a:lstStyle/>
          <a:p>
            <a:pPr algn="just">
              <a:lnSpc>
                <a:spcPct val="150000"/>
              </a:lnSpc>
            </a:pPr>
            <a:r>
              <a:rPr lang="en-US" sz="1800" dirty="0" smtClean="0"/>
              <a:t>Cho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và</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có</a:t>
            </a:r>
            <a:r>
              <a:rPr lang="en-US" sz="1800" dirty="0" smtClean="0"/>
              <a:t> </a:t>
            </a:r>
            <a:r>
              <a:rPr lang="en-US" sz="1800" dirty="0" err="1" smtClean="0"/>
              <a:t>kích</a:t>
            </a:r>
            <a:r>
              <a:rPr lang="en-US" sz="1800" dirty="0" smtClean="0"/>
              <a:t> </a:t>
            </a:r>
            <a:r>
              <a:rPr lang="en-US" sz="1800" dirty="0" err="1" smtClean="0"/>
              <a:t>thước</a:t>
            </a:r>
            <a:r>
              <a:rPr lang="en-US" sz="1800" dirty="0" smtClean="0"/>
              <a:t> 2 cm x 1 cm </a:t>
            </a:r>
            <a:r>
              <a:rPr lang="en-US" sz="1800" dirty="0" err="1" smtClean="0"/>
              <a:t>bằng</a:t>
            </a:r>
            <a:r>
              <a:rPr lang="en-US" sz="1800" dirty="0" smtClean="0"/>
              <a:t> </a:t>
            </a:r>
            <a:r>
              <a:rPr lang="en-US" sz="1800" dirty="0" err="1" smtClean="0"/>
              <a:t>giấy</a:t>
            </a:r>
            <a:r>
              <a:rPr lang="en-US" sz="1800" dirty="0" smtClean="0"/>
              <a:t> </a:t>
            </a:r>
            <a:r>
              <a:rPr lang="en-US" sz="1800" dirty="0" err="1" smtClean="0"/>
              <a:t>bìa</a:t>
            </a:r>
            <a:r>
              <a:rPr lang="en-US" sz="1800" dirty="0" smtClean="0"/>
              <a:t>. </a:t>
            </a:r>
            <a:r>
              <a:rPr lang="en-US" sz="1800" dirty="0" err="1" smtClean="0"/>
              <a:t>Cắt</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dọc</a:t>
            </a:r>
            <a:r>
              <a:rPr lang="en-US" sz="1800" dirty="0" smtClean="0"/>
              <a:t> </a:t>
            </a:r>
            <a:r>
              <a:rPr lang="en-US" sz="1800" dirty="0" err="1" smtClean="0"/>
              <a:t>theo</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bốn</a:t>
            </a:r>
            <a:r>
              <a:rPr lang="en-US" sz="1800" dirty="0" smtClean="0"/>
              <a:t> </a:t>
            </a:r>
            <a:r>
              <a:rPr lang="en-US" sz="1800" dirty="0" err="1" smtClean="0"/>
              <a:t>hình</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bằng</a:t>
            </a:r>
            <a:r>
              <a:rPr lang="en-US" sz="1800" dirty="0" smtClean="0"/>
              <a:t> </a:t>
            </a:r>
            <a:r>
              <a:rPr lang="en-US" sz="1800" dirty="0" err="1" smtClean="0"/>
              <a:t>nhau</a:t>
            </a:r>
            <a:r>
              <a:rPr lang="en-US" sz="1800" dirty="0" smtClean="0"/>
              <a:t>. </a:t>
            </a:r>
            <a:endParaRPr lang="en-US" sz="18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01" y="1912479"/>
            <a:ext cx="3980688" cy="1060704"/>
          </a:xfrm>
          <a:prstGeom prst="rect">
            <a:avLst/>
          </a:prstGeom>
        </p:spPr>
      </p:pic>
      <p:sp>
        <p:nvSpPr>
          <p:cNvPr id="13" name="TextBox 12"/>
          <p:cNvSpPr txBox="1"/>
          <p:nvPr/>
        </p:nvSpPr>
        <p:spPr>
          <a:xfrm>
            <a:off x="1052623" y="2999602"/>
            <a:ext cx="7559749" cy="1703030"/>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với</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mới</a:t>
            </a:r>
            <a:r>
              <a:rPr lang="en-US" sz="1800" dirty="0" smtClean="0"/>
              <a:t>, </a:t>
            </a:r>
            <a:r>
              <a:rPr lang="en-US" sz="1800" dirty="0" err="1" smtClean="0"/>
              <a:t>tính</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đó</a:t>
            </a:r>
            <a:r>
              <a:rPr lang="en-US" sz="1800" dirty="0" smtClean="0"/>
              <a:t>.</a:t>
            </a:r>
          </a:p>
          <a:p>
            <a:pPr marL="342900" indent="-342900" algn="just">
              <a:lnSpc>
                <a:spcPct val="150000"/>
              </a:lnSpc>
              <a:buAutoNum type="alphaLcParenR"/>
            </a:pP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trên</a:t>
            </a:r>
            <a:r>
              <a:rPr lang="en-US" sz="1800" dirty="0" smtClean="0"/>
              <a:t> </a:t>
            </a:r>
            <a:r>
              <a:rPr lang="en-US" sz="1800" dirty="0" err="1" smtClean="0"/>
              <a:t>bằng</a:t>
            </a:r>
            <a:r>
              <a:rPr lang="en-US" sz="1800" dirty="0" smtClean="0"/>
              <a:t> </a:t>
            </a:r>
            <a:r>
              <a:rPr lang="en-US" sz="1800" dirty="0" err="1" smtClean="0"/>
              <a:t>bao</a:t>
            </a:r>
            <a:r>
              <a:rPr lang="en-US" sz="1800" dirty="0" smtClean="0"/>
              <a:t> </a:t>
            </a:r>
            <a:r>
              <a:rPr lang="en-US" sz="1800" dirty="0" err="1" smtClean="0"/>
              <a:t>nhiêu</a:t>
            </a:r>
            <a:r>
              <a:rPr lang="en-US" sz="1800" dirty="0" smtClean="0"/>
              <a:t> cm (</a:t>
            </a:r>
            <a:r>
              <a:rPr lang="en-US" sz="1800" dirty="0" err="1" smtClean="0"/>
              <a:t>làm</a:t>
            </a:r>
            <a:r>
              <a:rPr lang="en-US" sz="1800" dirty="0" smtClean="0"/>
              <a:t> </a:t>
            </a:r>
            <a:r>
              <a:rPr lang="en-US" sz="1800" dirty="0" err="1" smtClean="0"/>
              <a:t>tròn</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đến</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thứ</a:t>
            </a:r>
            <a:r>
              <a:rPr lang="en-US" sz="1800" dirty="0" smtClean="0"/>
              <a:t> </a:t>
            </a:r>
            <a:r>
              <a:rPr lang="en-US" sz="1800" dirty="0" err="1" smtClean="0"/>
              <a:t>hai</a:t>
            </a:r>
            <a:r>
              <a:rPr lang="en-US" sz="1800" dirty="0" smtClean="0"/>
              <a:t>)?</a:t>
            </a:r>
            <a:endParaRPr lang="en-US" sz="1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 calcmode="lin" valueType="num">
                                      <p:cBhvr>
                                        <p:cTn id="7" dur="500" fill="hold"/>
                                        <p:tgtEl>
                                          <p:spTgt spid="1146"/>
                                        </p:tgtEl>
                                        <p:attrNameLst>
                                          <p:attrName>ppt_w</p:attrName>
                                        </p:attrNameLst>
                                      </p:cBhvr>
                                      <p:tavLst>
                                        <p:tav tm="0">
                                          <p:val>
                                            <p:fltVal val="0"/>
                                          </p:val>
                                        </p:tav>
                                        <p:tav tm="100000">
                                          <p:val>
                                            <p:strVal val="#ppt_w"/>
                                          </p:val>
                                        </p:tav>
                                      </p:tavLst>
                                    </p:anim>
                                    <p:anim calcmode="lin" valueType="num">
                                      <p:cBhvr>
                                        <p:cTn id="8" dur="500" fill="hold"/>
                                        <p:tgtEl>
                                          <p:spTgt spid="1146"/>
                                        </p:tgtEl>
                                        <p:attrNameLst>
                                          <p:attrName>ppt_h</p:attrName>
                                        </p:attrNameLst>
                                      </p:cBhvr>
                                      <p:tavLst>
                                        <p:tav tm="0">
                                          <p:val>
                                            <p:fltVal val="0"/>
                                          </p:val>
                                        </p:tav>
                                        <p:tav tm="100000">
                                          <p:val>
                                            <p:strVal val="#ppt_h"/>
                                          </p:val>
                                        </p:tav>
                                      </p:tavLst>
                                    </p:anim>
                                    <p:animEffect transition="in" filter="fade">
                                      <p:cBhvr>
                                        <p:cTn id="9" dur="500"/>
                                        <p:tgtEl>
                                          <p:spTgt spid="1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54"/>
                                        </p:tgtEl>
                                        <p:attrNameLst>
                                          <p:attrName>style.visibility</p:attrName>
                                        </p:attrNameLst>
                                      </p:cBhvr>
                                      <p:to>
                                        <p:strVal val="visible"/>
                                      </p:to>
                                    </p:set>
                                    <p:anim calcmode="lin" valueType="num">
                                      <p:cBhvr>
                                        <p:cTn id="12" dur="500" fill="hold"/>
                                        <p:tgtEl>
                                          <p:spTgt spid="1154"/>
                                        </p:tgtEl>
                                        <p:attrNameLst>
                                          <p:attrName>ppt_w</p:attrName>
                                        </p:attrNameLst>
                                      </p:cBhvr>
                                      <p:tavLst>
                                        <p:tav tm="0">
                                          <p:val>
                                            <p:fltVal val="0"/>
                                          </p:val>
                                        </p:tav>
                                        <p:tav tm="100000">
                                          <p:val>
                                            <p:strVal val="#ppt_w"/>
                                          </p:val>
                                        </p:tav>
                                      </p:tavLst>
                                    </p:anim>
                                    <p:anim calcmode="lin" valueType="num">
                                      <p:cBhvr>
                                        <p:cTn id="13" dur="500" fill="hold"/>
                                        <p:tgtEl>
                                          <p:spTgt spid="1154"/>
                                        </p:tgtEl>
                                        <p:attrNameLst>
                                          <p:attrName>ppt_h</p:attrName>
                                        </p:attrNameLst>
                                      </p:cBhvr>
                                      <p:tavLst>
                                        <p:tav tm="0">
                                          <p:val>
                                            <p:fltVal val="0"/>
                                          </p:val>
                                        </p:tav>
                                        <p:tav tm="100000">
                                          <p:val>
                                            <p:strVal val="#ppt_h"/>
                                          </p:val>
                                        </p:tav>
                                      </p:tavLst>
                                    </p:anim>
                                    <p:animEffect transition="in" filter="fade">
                                      <p:cBhvr>
                                        <p:cTn id="14" dur="500"/>
                                        <p:tgtEl>
                                          <p:spTgt spid="115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3">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5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97"/>
        <p:cNvGrpSpPr/>
        <p:nvPr/>
      </p:nvGrpSpPr>
      <p:grpSpPr>
        <a:xfrm>
          <a:off x="0" y="0"/>
          <a:ext cx="0" cy="0"/>
          <a:chOff x="0" y="0"/>
          <a:chExt cx="0" cy="0"/>
        </a:xfrm>
      </p:grpSpPr>
      <p:sp>
        <p:nvSpPr>
          <p:cNvPr id="6" name="Rectangle 5"/>
          <p:cNvSpPr/>
          <p:nvPr/>
        </p:nvSpPr>
        <p:spPr>
          <a:xfrm>
            <a:off x="730360" y="1173522"/>
            <a:ext cx="7741180" cy="3533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oogle Shape;1123;p39"/>
          <p:cNvGrpSpPr/>
          <p:nvPr/>
        </p:nvGrpSpPr>
        <p:grpSpPr>
          <a:xfrm rot="612427" flipH="1">
            <a:off x="451772" y="4201032"/>
            <a:ext cx="540961" cy="591541"/>
            <a:chOff x="2013650" y="1733325"/>
            <a:chExt cx="407750" cy="445875"/>
          </a:xfrm>
        </p:grpSpPr>
        <p:sp>
          <p:nvSpPr>
            <p:cNvPr id="51"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7" name="TextBox 6"/>
              <p:cNvSpPr txBox="1"/>
              <p:nvPr/>
            </p:nvSpPr>
            <p:spPr>
              <a:xfrm>
                <a:off x="881510" y="1205782"/>
                <a:ext cx="5771485" cy="2536656"/>
              </a:xfrm>
              <a:prstGeom prst="rect">
                <a:avLst/>
              </a:prstGeom>
              <a:noFill/>
            </p:spPr>
            <p:txBody>
              <a:bodyPr wrap="square" rtlCol="0">
                <a:spAutoFit/>
              </a:bodyPr>
              <a:lstStyle/>
              <a:p>
                <a:pPr algn="just">
                  <a:lnSpc>
                    <a:spcPct val="150000"/>
                  </a:lnSpc>
                </a:pPr>
                <a:r>
                  <a:rPr lang="en-US" sz="1800" dirty="0" smtClean="0"/>
                  <a:t>a)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và</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ta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như</a:t>
                </a:r>
                <a:r>
                  <a:rPr lang="en-US" sz="1800" dirty="0" smtClean="0"/>
                  <a:t> </a:t>
                </a:r>
                <a:r>
                  <a:rPr lang="en-US" sz="1800" dirty="0" err="1" smtClean="0"/>
                  <a:t>hình</a:t>
                </a:r>
                <a:r>
                  <a:rPr lang="en-US" sz="1800" dirty="0" smtClean="0"/>
                  <a:t> </a:t>
                </a:r>
                <a:r>
                  <a:rPr lang="en-US" sz="1800" dirty="0" err="1" smtClean="0"/>
                  <a:t>bên</a:t>
                </a:r>
                <a:r>
                  <a:rPr lang="en-US" sz="1800" dirty="0" smtClean="0"/>
                  <a:t>.</a:t>
                </a:r>
              </a:p>
              <a:p>
                <a:pPr algn="just">
                  <a:lnSpc>
                    <a:spcPct val="150000"/>
                  </a:lnSpc>
                </a:pP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có</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là</a:t>
                </a:r>
                <a:r>
                  <a:rPr lang="en-US" sz="1800" dirty="0" smtClean="0"/>
                  <a:t>: 1.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mỗi</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là</a:t>
                </a:r>
                <a:r>
                  <a:rPr lang="en-US" sz="18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1800" dirty="0" smtClean="0"/>
                  <a:t>. 2.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là</a:t>
                </a:r>
                <a:r>
                  <a:rPr lang="en-US" sz="1800" dirty="0" smtClean="0"/>
                  <a:t> : 1 + 4. 1 = 5 (cm</a:t>
                </a:r>
                <a:r>
                  <a:rPr lang="en-US" sz="1800" baseline="30000" dirty="0" smtClean="0"/>
                  <a:t>2</a:t>
                </a:r>
                <a:r>
                  <a:rPr lang="en-US" sz="1800" dirty="0" smtClean="0"/>
                  <a:t>)</a:t>
                </a:r>
              </a:p>
            </p:txBody>
          </p:sp>
        </mc:Choice>
        <mc:Fallback xmlns="">
          <p:sp>
            <p:nvSpPr>
              <p:cNvPr id="7" name="TextBox 6"/>
              <p:cNvSpPr txBox="1">
                <a:spLocks noRot="1" noChangeAspect="1" noMove="1" noResize="1" noEditPoints="1" noAdjustHandles="1" noChangeArrowheads="1" noChangeShapeType="1" noTextEdit="1"/>
              </p:cNvSpPr>
              <p:nvPr/>
            </p:nvSpPr>
            <p:spPr>
              <a:xfrm>
                <a:off x="881510" y="1205782"/>
                <a:ext cx="5771485" cy="2536656"/>
              </a:xfrm>
              <a:prstGeom prst="rect">
                <a:avLst/>
              </a:prstGeom>
              <a:blipFill rotWithShape="0">
                <a:blip r:embed="rId3"/>
                <a:stretch>
                  <a:fillRect l="-951" r="-951" b="-96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676" y="1535263"/>
            <a:ext cx="1865376" cy="1834896"/>
          </a:xfrm>
          <a:prstGeom prst="rect">
            <a:avLst/>
          </a:prstGeom>
        </p:spPr>
      </p:pic>
      <p:grpSp>
        <p:nvGrpSpPr>
          <p:cNvPr id="88" name="Google Shape;1105;p39"/>
          <p:cNvGrpSpPr/>
          <p:nvPr/>
        </p:nvGrpSpPr>
        <p:grpSpPr>
          <a:xfrm rot="628743">
            <a:off x="8075270" y="875410"/>
            <a:ext cx="540973" cy="591555"/>
            <a:chOff x="2013650" y="1733325"/>
            <a:chExt cx="407750" cy="445875"/>
          </a:xfrm>
        </p:grpSpPr>
        <p:sp>
          <p:nvSpPr>
            <p:cNvPr id="89"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760" y="254122"/>
            <a:ext cx="1633351" cy="983058"/>
          </a:xfrm>
          <a:prstGeom prst="rect">
            <a:avLst/>
          </a:prstGeom>
        </p:spPr>
      </p:pic>
      <p:sp>
        <p:nvSpPr>
          <p:cNvPr id="107" name="TextBox 106"/>
          <p:cNvSpPr txBox="1"/>
          <p:nvPr/>
        </p:nvSpPr>
        <p:spPr>
          <a:xfrm>
            <a:off x="2096644" y="418658"/>
            <a:ext cx="1169581"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xmlns:a14="http://schemas.microsoft.com/office/drawing/2010/main">
        <mc:Choice Requires="a14">
          <p:sp>
            <p:nvSpPr>
              <p:cNvPr id="9" name="TextBox 8"/>
              <p:cNvSpPr txBox="1"/>
              <p:nvPr/>
            </p:nvSpPr>
            <p:spPr>
              <a:xfrm>
                <a:off x="924629" y="3678194"/>
                <a:ext cx="7072776" cy="923330"/>
              </a:xfrm>
              <a:prstGeom prst="rect">
                <a:avLst/>
              </a:prstGeom>
              <a:noFill/>
            </p:spPr>
            <p:txBody>
              <a:bodyPr wrap="square" rtlCol="0">
                <a:spAutoFit/>
              </a:bodyPr>
              <a:lstStyle/>
              <a:p>
                <a:pPr algn="just">
                  <a:lnSpc>
                    <a:spcPct val="150000"/>
                  </a:lnSpc>
                </a:pPr>
                <a:r>
                  <a:rPr lang="en-US" sz="1800" dirty="0" smtClean="0"/>
                  <a:t>b) </a:t>
                </a: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ban </a:t>
                </a:r>
                <a:r>
                  <a:rPr lang="en-US" sz="1800" dirty="0" err="1" smtClean="0"/>
                  <a:t>đầu</a:t>
                </a:r>
                <a:r>
                  <a:rPr lang="en-US" sz="1800" dirty="0" smtClean="0"/>
                  <a:t> </a:t>
                </a:r>
                <a:r>
                  <a:rPr lang="en-US" sz="1800" dirty="0" err="1" smtClean="0"/>
                  <a:t>cũng</a:t>
                </a:r>
                <a:r>
                  <a:rPr lang="en-US" sz="1800" dirty="0" smtClean="0"/>
                  <a:t> </a:t>
                </a:r>
                <a:r>
                  <a:rPr lang="en-US" sz="1800" dirty="0" err="1" smtClean="0"/>
                  <a:t>bằng</a:t>
                </a:r>
                <a:r>
                  <a:rPr lang="en-US" sz="1800" dirty="0" smtClean="0"/>
                  <a:t> </a:t>
                </a:r>
                <a:r>
                  <a:rPr lang="en-US" sz="1800" dirty="0" err="1" smtClean="0"/>
                  <a:t>cạnh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và</a:t>
                </a:r>
                <a:r>
                  <a:rPr lang="en-US" sz="1800" dirty="0" smtClean="0"/>
                  <a:t> </a:t>
                </a:r>
                <a:r>
                  <a:rPr lang="en-US" sz="1800" dirty="0" err="1" smtClean="0"/>
                  <a:t>bằng</a:t>
                </a:r>
                <a:r>
                  <a:rPr lang="en-US" sz="1800" dirty="0" smtClean="0"/>
                  <a:t> </a:t>
                </a:r>
                <a14:m>
                  <m:oMath xmlns:m="http://schemas.openxmlformats.org/officeDocument/2006/math">
                    <m:rad>
                      <m:radPr>
                        <m:degHide m:val="on"/>
                        <m:ctrlPr>
                          <a:rPr lang="en-US" sz="1800" i="1" smtClean="0">
                            <a:latin typeface="Cambria Math"/>
                          </a:rPr>
                        </m:ctrlPr>
                      </m:radPr>
                      <m:deg/>
                      <m:e>
                        <m:r>
                          <a:rPr lang="en-US" sz="1800" b="0" i="1" smtClean="0">
                            <a:latin typeface="Cambria Math" panose="02040503050406030204" pitchFamily="18" charset="0"/>
                          </a:rPr>
                          <m:t>5</m:t>
                        </m:r>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oMath>
                </a14:m>
                <a:r>
                  <a:rPr lang="en-US" sz="1800" dirty="0" smtClean="0"/>
                  <a:t> 2,24 (cm).</a:t>
                </a:r>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924629" y="3678194"/>
                <a:ext cx="7072776" cy="923330"/>
              </a:xfrm>
              <a:prstGeom prst="rect">
                <a:avLst/>
              </a:prstGeom>
              <a:blipFill rotWithShape="0">
                <a:blip r:embed="rId6"/>
                <a:stretch>
                  <a:fillRect l="-776" r="-690" b="-723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7">
                                            <p:txEl>
                                              <p:pRg st="1" end="1"/>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7">
                                            <p:txEl>
                                              <p:pRg st="2" end="2"/>
                                            </p:txEl>
                                          </p:spTgt>
                                        </p:tgtEl>
                                      </p:cBhvr>
                                    </p:animEffect>
                                  </p:childTnLst>
                                </p:cTn>
                              </p:par>
                              <p:par>
                                <p:cTn id="33" presetID="12" presetClass="entr" presetSubtype="1"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barn(inVertical)">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1"/>
        <p:cNvGrpSpPr/>
        <p:nvPr/>
      </p:nvGrpSpPr>
      <p:grpSpPr>
        <a:xfrm>
          <a:off x="0" y="0"/>
          <a:ext cx="0" cy="0"/>
          <a:chOff x="0" y="0"/>
          <a:chExt cx="0" cy="0"/>
        </a:xfrm>
      </p:grpSpPr>
      <p:sp>
        <p:nvSpPr>
          <p:cNvPr id="3" name="Rectangle 2"/>
          <p:cNvSpPr/>
          <p:nvPr/>
        </p:nvSpPr>
        <p:spPr>
          <a:xfrm>
            <a:off x="946298" y="1446028"/>
            <a:ext cx="7262037" cy="2870789"/>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
          <p:cNvSpPr/>
          <p:nvPr/>
        </p:nvSpPr>
        <p:spPr>
          <a:xfrm flipV="1">
            <a:off x="1509823" y="1446028"/>
            <a:ext cx="1286539"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9823" y="1511787"/>
            <a:ext cx="1286539" cy="400110"/>
          </a:xfrm>
          <a:prstGeom prst="rect">
            <a:avLst/>
          </a:prstGeom>
          <a:no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2</a:t>
            </a:r>
            <a:endParaRPr lang="en-US" sz="2000" b="1" dirty="0"/>
          </a:p>
        </p:txBody>
      </p:sp>
      <p:pic>
        <p:nvPicPr>
          <p:cNvPr id="1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1955" y="255432"/>
            <a:ext cx="1094925" cy="982695"/>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112643" y="3614403"/>
            <a:ext cx="935665" cy="1118882"/>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46298" y="1937171"/>
                <a:ext cx="7410891" cy="704616"/>
              </a:xfrm>
              <a:prstGeom prst="rect">
                <a:avLst/>
              </a:prstGeom>
              <a:noFill/>
            </p:spPr>
            <p:txBody>
              <a:bodyPr wrap="square" rtlCol="0">
                <a:spAutoFit/>
              </a:bodyPr>
              <a:lstStyle/>
              <a:p>
                <a:pPr algn="ctr">
                  <a:lnSpc>
                    <a:spcPct val="150000"/>
                  </a:lnSpc>
                </a:pPr>
                <a:r>
                  <a:rPr lang="en-US" sz="2000" dirty="0" smtClean="0"/>
                  <a:t>Tính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0" smtClean="0">
                                <a:latin typeface="Cambria Math" panose="02040503050406030204" pitchFamily="18" charset="0"/>
                              </a:rPr>
                              <m:t>3</m:t>
                            </m:r>
                          </m:e>
                          <m:sup>
                            <m:r>
                              <a:rPr lang="en-US" sz="2000" b="0" i="0" smtClean="0">
                                <a:latin typeface="Cambria Math" panose="02040503050406030204" pitchFamily="18" charset="0"/>
                              </a:rPr>
                              <m:t>2</m:t>
                            </m:r>
                          </m:sup>
                        </m:sSup>
                      </m:e>
                    </m:rad>
                  </m:oMath>
                </a14:m>
                <a:r>
                  <a:rPr lang="en-US" sz="2000" dirty="0" smtClean="0"/>
                  <a:t>; </a:t>
                </a:r>
                <a14:m>
                  <m:oMath xmlns:m="http://schemas.openxmlformats.org/officeDocument/2006/math">
                    <m:sSup>
                      <m:sSupPr>
                        <m:ctrlPr>
                          <a:rPr lang="en-US" sz="2000" i="1" smtClean="0">
                            <a:latin typeface="Cambria Math"/>
                          </a:rPr>
                        </m:ctrlPr>
                      </m:sSupPr>
                      <m:e>
                        <m:d>
                          <m:dPr>
                            <m:ctrlPr>
                              <a:rPr lang="en-US" sz="2000" i="1" smtClean="0">
                                <a:latin typeface="Cambria Math"/>
                              </a:rPr>
                            </m:ctrlPr>
                          </m:dPr>
                          <m:e>
                            <m:rad>
                              <m:radPr>
                                <m:degHide m:val="on"/>
                                <m:ctrlPr>
                                  <a:rPr lang="en-US" sz="2000" i="1" smtClean="0">
                                    <a:latin typeface="Cambria Math"/>
                                  </a:rPr>
                                </m:ctrlPr>
                              </m:radPr>
                              <m:deg/>
                              <m:e>
                                <m:r>
                                  <a:rPr lang="en-US" sz="2000" b="0" i="0" smtClean="0">
                                    <a:latin typeface="Cambria Math" panose="02040503050406030204" pitchFamily="18" charset="0"/>
                                  </a:rPr>
                                  <m:t>4,1</m:t>
                                </m:r>
                              </m:e>
                            </m:rad>
                          </m:e>
                        </m:d>
                      </m:e>
                      <m:sup>
                        <m:r>
                          <a:rPr lang="en-US" sz="2000" b="0" i="0" smtClean="0">
                            <a:latin typeface="Cambria Math" panose="02040503050406030204" pitchFamily="18" charset="0"/>
                          </a:rPr>
                          <m:t>2</m:t>
                        </m:r>
                      </m:sup>
                    </m:sSup>
                  </m:oMath>
                </a14:m>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m:rPr>
                                <m:sty m:val="p"/>
                              </m:rPr>
                              <a:rPr lang="en-US" sz="2000" b="0" i="0" smtClean="0">
                                <a:latin typeface="Cambria Math" panose="02040503050406030204" pitchFamily="18" charset="0"/>
                              </a:rPr>
                              <m:t>a</m:t>
                            </m:r>
                          </m:e>
                          <m:sup>
                            <m:r>
                              <a:rPr lang="en-US" sz="2000" b="0" i="0" smtClean="0">
                                <a:latin typeface="Cambria Math" panose="02040503050406030204" pitchFamily="18" charset="0"/>
                              </a:rPr>
                              <m:t>2</m:t>
                            </m:r>
                          </m:sup>
                        </m:sSup>
                      </m:e>
                    </m:rad>
                  </m:oMath>
                </a14:m>
                <a:r>
                  <a:rPr lang="en-US" sz="2000" dirty="0" smtClean="0"/>
                  <a:t> (</a:t>
                </a:r>
                <a:r>
                  <a:rPr lang="en-US" sz="2000" dirty="0" err="1" smtClean="0"/>
                  <a:t>trong</a:t>
                </a:r>
                <a:r>
                  <a:rPr lang="en-US" sz="2000" dirty="0" smtClean="0"/>
                  <a:t> </a:t>
                </a:r>
                <a:r>
                  <a:rPr lang="en-US" sz="2000" dirty="0" err="1" smtClean="0"/>
                  <a:t>đó</a:t>
                </a:r>
                <a:r>
                  <a:rPr lang="en-US" sz="2000" dirty="0" smtClean="0"/>
                  <a:t> a </a:t>
                </a:r>
                <a:r>
                  <a:rPr lang="en-US" sz="2000" dirty="0" err="1" smtClean="0"/>
                  <a:t>là</a:t>
                </a:r>
                <a:r>
                  <a:rPr lang="en-US" sz="2000" dirty="0" smtClean="0"/>
                  <a:t> </a:t>
                </a:r>
                <a:r>
                  <a:rPr lang="en-US" sz="2000" dirty="0" err="1" smtClean="0"/>
                  <a:t>số</a:t>
                </a:r>
                <a:r>
                  <a:rPr lang="en-US" sz="2000" dirty="0" smtClean="0"/>
                  <a:t> </a:t>
                </a:r>
                <a:r>
                  <a:rPr lang="en-US" sz="2000" dirty="0" err="1" smtClean="0"/>
                  <a:t>thực</a:t>
                </a:r>
                <a:r>
                  <a:rPr lang="en-US" sz="2000" dirty="0" smtClean="0"/>
                  <a:t> </a:t>
                </a:r>
                <a:r>
                  <a:rPr lang="en-US" sz="2000" dirty="0" err="1" smtClean="0"/>
                  <a:t>dương</a:t>
                </a:r>
                <a:r>
                  <a:rPr lang="en-US" sz="2000" dirty="0" smtClean="0"/>
                  <a:t> </a:t>
                </a:r>
                <a:r>
                  <a:rPr lang="en-US" sz="2000" dirty="0" err="1" smtClean="0"/>
                  <a:t>cho</a:t>
                </a:r>
                <a:r>
                  <a:rPr lang="en-US" sz="2000" dirty="0" smtClean="0"/>
                  <a:t> </a:t>
                </a:r>
                <a:r>
                  <a:rPr lang="en-US" sz="2000" dirty="0" err="1" smtClean="0"/>
                  <a:t>trước</a:t>
                </a:r>
                <a:r>
                  <a:rPr lang="en-US" sz="2000" dirty="0" smtClean="0"/>
                  <a: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946298" y="1937171"/>
                <a:ext cx="7410891" cy="704616"/>
              </a:xfrm>
              <a:prstGeom prst="rect">
                <a:avLst/>
              </a:prstGeom>
              <a:blipFill rotWithShape="0">
                <a:blip r:embed="rId13"/>
                <a:stretch>
                  <a:fillRect l="-576" r="-576" b="-2609"/>
                </a:stretch>
              </a:blipFill>
            </p:spPr>
            <p:txBody>
              <a:bodyPr/>
              <a:lstStyle/>
              <a:p>
                <a:r>
                  <a:rPr lang="en-US">
                    <a:noFill/>
                  </a:rPr>
                  <a:t> </a:t>
                </a:r>
              </a:p>
            </p:txBody>
          </p:sp>
        </mc:Fallback>
      </mc:AlternateContent>
      <p:sp>
        <p:nvSpPr>
          <p:cNvPr id="7" name="TextBox 6"/>
          <p:cNvSpPr txBox="1"/>
          <p:nvPr/>
        </p:nvSpPr>
        <p:spPr>
          <a:xfrm>
            <a:off x="3854302" y="2759260"/>
            <a:ext cx="1446028" cy="409242"/>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1509823" y="3168502"/>
                <a:ext cx="6283842" cy="542008"/>
              </a:xfrm>
              <a:prstGeom prst="rect">
                <a:avLst/>
              </a:prstGeom>
              <a:noFill/>
            </p:spPr>
            <p:txBody>
              <a:bodyPr wrap="square" rtlCol="0">
                <a:spAutoFit/>
              </a:bodyPr>
              <a:lstStyle/>
              <a:p>
                <a:pPr>
                  <a:lnSpc>
                    <a:spcPct val="150000"/>
                  </a:lnSpc>
                </a:pPr>
                <a:r>
                  <a:rPr lang="en-US" sz="2000" dirty="0" smtClean="0">
                    <a:solidFill>
                      <a:srgbClr val="002060"/>
                    </a:solidFill>
                  </a:rPr>
                  <a:t>Ta </a:t>
                </a:r>
                <a:r>
                  <a:rPr lang="en-US" sz="2000" dirty="0" err="1" smtClean="0">
                    <a:solidFill>
                      <a:srgbClr val="002060"/>
                    </a:solidFill>
                  </a:rPr>
                  <a:t>có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a:rPr>
                        </m:ctrlPr>
                      </m:radPr>
                      <m:deg/>
                      <m:e>
                        <m:sSup>
                          <m:sSupPr>
                            <m:ctrlPr>
                              <a:rPr lang="en-US" sz="2000" i="1" smtClean="0">
                                <a:solidFill>
                                  <a:srgbClr val="002060"/>
                                </a:solidFill>
                                <a:latin typeface="Cambria Math"/>
                              </a:rPr>
                            </m:ctrlPr>
                          </m:sSupPr>
                          <m:e>
                            <m:r>
                              <a:rPr lang="en-US" sz="2000" b="0" i="1" smtClean="0">
                                <a:solidFill>
                                  <a:srgbClr val="002060"/>
                                </a:solidFill>
                                <a:latin typeface="Cambria Math" panose="02040503050406030204" pitchFamily="18" charset="0"/>
                              </a:rPr>
                              <m:t>3</m:t>
                            </m:r>
                          </m:e>
                          <m:sup>
                            <m:r>
                              <a:rPr lang="en-US" sz="2000" b="0" i="1" smtClean="0">
                                <a:solidFill>
                                  <a:srgbClr val="002060"/>
                                </a:solidFill>
                                <a:latin typeface="Cambria Math" panose="02040503050406030204" pitchFamily="18" charset="0"/>
                              </a:rPr>
                              <m:t>2</m:t>
                            </m:r>
                          </m:sup>
                        </m:sSup>
                      </m:e>
                    </m:rad>
                  </m:oMath>
                </a14:m>
                <a:r>
                  <a:rPr lang="en-US" sz="2000" dirty="0" smtClean="0">
                    <a:solidFill>
                      <a:srgbClr val="002060"/>
                    </a:solidFill>
                  </a:rPr>
                  <a:t> = 3 </a:t>
                </a:r>
                <a:r>
                  <a:rPr lang="en-US" sz="2000" dirty="0" err="1" smtClean="0">
                    <a:solidFill>
                      <a:srgbClr val="002060"/>
                    </a:solidFill>
                  </a:rPr>
                  <a:t>vì</a:t>
                </a:r>
                <a:r>
                  <a:rPr lang="en-US" sz="2000" dirty="0" smtClean="0">
                    <a:solidFill>
                      <a:srgbClr val="002060"/>
                    </a:solidFill>
                  </a:rPr>
                  <a:t> 3 &gt; 0;      </a:t>
                </a:r>
                <a14:m>
                  <m:oMath xmlns:m="http://schemas.openxmlformats.org/officeDocument/2006/math">
                    <m:sSup>
                      <m:sSupPr>
                        <m:ctrlPr>
                          <a:rPr lang="en-US" sz="2000" i="1" smtClean="0">
                            <a:solidFill>
                              <a:srgbClr val="002060"/>
                            </a:solidFill>
                            <a:latin typeface="Cambria Math"/>
                          </a:rPr>
                        </m:ctrlPr>
                      </m:sSupPr>
                      <m:e>
                        <m:r>
                          <a:rPr lang="en-US" sz="2000" b="0" i="1" smtClean="0">
                            <a:solidFill>
                              <a:srgbClr val="002060"/>
                            </a:solidFill>
                            <a:latin typeface="Cambria Math" panose="02040503050406030204" pitchFamily="18" charset="0"/>
                          </a:rPr>
                          <m:t>(</m:t>
                        </m:r>
                        <m:rad>
                          <m:radPr>
                            <m:degHide m:val="on"/>
                            <m:ctrlPr>
                              <a:rPr lang="en-US" sz="2000" b="0" i="1" smtClean="0">
                                <a:solidFill>
                                  <a:srgbClr val="002060"/>
                                </a:solidFill>
                                <a:latin typeface="Cambria Math"/>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m:t>
                        </m:r>
                      </m:e>
                      <m:sup>
                        <m:r>
                          <a:rPr lang="en-US" sz="2000" b="0" i="1" smtClean="0">
                            <a:solidFill>
                              <a:srgbClr val="002060"/>
                            </a:solidFill>
                            <a:latin typeface="Cambria Math" panose="02040503050406030204" pitchFamily="18" charset="0"/>
                          </a:rPr>
                          <m:t>2</m:t>
                        </m:r>
                      </m:sup>
                    </m:sSup>
                  </m:oMath>
                </a14:m>
                <a:r>
                  <a:rPr lang="en-US" sz="2000" dirty="0" smtClean="0">
                    <a:solidFill>
                      <a:srgbClr val="002060"/>
                    </a:solidFill>
                  </a:rPr>
                  <a:t> = 4,1;        </a:t>
                </a:r>
                <a14:m>
                  <m:oMath xmlns:m="http://schemas.openxmlformats.org/officeDocument/2006/math">
                    <m:rad>
                      <m:radPr>
                        <m:degHide m:val="on"/>
                        <m:ctrlPr>
                          <a:rPr lang="en-US" sz="2000" i="1" smtClean="0">
                            <a:solidFill>
                              <a:srgbClr val="002060"/>
                            </a:solidFill>
                            <a:latin typeface="Cambria Math"/>
                          </a:rPr>
                        </m:ctrlPr>
                      </m:radPr>
                      <m:deg/>
                      <m:e>
                        <m:sSup>
                          <m:sSupPr>
                            <m:ctrlPr>
                              <a:rPr lang="en-US" sz="2000" i="1" smtClean="0">
                                <a:solidFill>
                                  <a:srgbClr val="002060"/>
                                </a:solidFill>
                                <a:latin typeface="Cambria Math"/>
                              </a:rPr>
                            </m:ctrlPr>
                          </m:sSupPr>
                          <m:e>
                            <m:r>
                              <m:rPr>
                                <m:sty m:val="p"/>
                              </m:rPr>
                              <a:rPr lang="en-US" sz="2000" b="0" i="0" smtClean="0">
                                <a:solidFill>
                                  <a:srgbClr val="002060"/>
                                </a:solidFill>
                                <a:latin typeface="Cambria Math" panose="02040503050406030204" pitchFamily="18" charset="0"/>
                              </a:rPr>
                              <m:t>a</m:t>
                            </m:r>
                          </m:e>
                          <m:sup>
                            <m:r>
                              <a:rPr lang="en-US" sz="2000" b="0" i="0" smtClean="0">
                                <a:solidFill>
                                  <a:srgbClr val="002060"/>
                                </a:solidFill>
                                <a:latin typeface="Cambria Math" panose="02040503050406030204" pitchFamily="18" charset="0"/>
                              </a:rPr>
                              <m:t>2</m:t>
                            </m:r>
                          </m:sup>
                        </m:sSup>
                      </m:e>
                    </m:rad>
                  </m:oMath>
                </a14:m>
                <a:r>
                  <a:rPr lang="en-US" sz="2000" dirty="0" smtClean="0">
                    <a:solidFill>
                      <a:srgbClr val="002060"/>
                    </a:solidFill>
                  </a:rPr>
                  <a:t> = a</a:t>
                </a:r>
                <a:endParaRPr lang="en-US" sz="2000"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09823" y="3168502"/>
                <a:ext cx="6283842" cy="542008"/>
              </a:xfrm>
              <a:prstGeom prst="rect">
                <a:avLst/>
              </a:prstGeom>
              <a:blipFill rotWithShape="0">
                <a:blip r:embed="rId14"/>
                <a:stretch>
                  <a:fillRect l="-1068" b="-20225"/>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9"/>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4">
                    <a:lumMod val="50000"/>
                  </a:schemeClr>
                </a:solidFill>
                <a:latin typeface="+mn-lt"/>
              </a:rPr>
              <a:t>LUYỆN TẬP</a:t>
            </a:r>
            <a:endParaRPr lang="en-US" sz="3200" b="1" dirty="0">
              <a:solidFill>
                <a:schemeClr val="accent4">
                  <a:lumMod val="50000"/>
                </a:schemeClr>
              </a:solidFill>
              <a:latin typeface="+mn-lt"/>
            </a:endParaRPr>
          </a:p>
        </p:txBody>
      </p:sp>
      <p:sp>
        <p:nvSpPr>
          <p:cNvPr id="6" name="Round Same Side Corner Rectangle 5"/>
          <p:cNvSpPr/>
          <p:nvPr/>
        </p:nvSpPr>
        <p:spPr>
          <a:xfrm flipV="1">
            <a:off x="863932" y="1392866"/>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1401" y="1458625"/>
            <a:ext cx="2647508" cy="400110"/>
          </a:xfrm>
          <a:prstGeom prst="rect">
            <a:avLst/>
          </a:prstGeom>
          <a:noFill/>
        </p:spPr>
        <p:txBody>
          <a:bodyPr wrap="square" rtlCol="0">
            <a:spAutoFit/>
          </a:bodyPr>
          <a:lstStyle/>
          <a:p>
            <a:pPr algn="ctr"/>
            <a:r>
              <a:rPr lang="en-US" sz="2000" b="1" dirty="0" err="1" smtClean="0"/>
              <a:t>Bài</a:t>
            </a:r>
            <a:r>
              <a:rPr lang="en-US" sz="2000" b="1" dirty="0" smtClean="0"/>
              <a:t> 2.19 (SGK - tr38)</a:t>
            </a:r>
            <a:endParaRPr lang="en-US" sz="2000" b="1" dirty="0"/>
          </a:p>
        </p:txBody>
      </p:sp>
      <mc:AlternateContent xmlns:mc="http://schemas.openxmlformats.org/markup-compatibility/2006" xmlns:a14="http://schemas.microsoft.com/office/drawing/2010/main">
        <mc:Choice Requires="a14">
          <p:sp>
            <p:nvSpPr>
              <p:cNvPr id="4" name="TextBox 3"/>
              <p:cNvSpPr txBox="1"/>
              <p:nvPr/>
            </p:nvSpPr>
            <p:spPr>
              <a:xfrm>
                <a:off x="3660296" y="1073888"/>
                <a:ext cx="4561367" cy="1010661"/>
              </a:xfrm>
              <a:prstGeom prst="rect">
                <a:avLst/>
              </a:prstGeom>
              <a:noFill/>
            </p:spPr>
            <p:txBody>
              <a:bodyPr wrap="square" rtlCol="0">
                <a:spAutoFit/>
              </a:bodyPr>
              <a:lstStyle/>
              <a:p>
                <a:pPr algn="just">
                  <a:lnSpc>
                    <a:spcPct val="150000"/>
                  </a:lnSpc>
                </a:pPr>
                <a:r>
                  <a:rPr lang="en-US" sz="2000" dirty="0" smtClean="0"/>
                  <a:t>Cho </a:t>
                </a:r>
                <a:r>
                  <a:rPr lang="en-US" sz="2000" dirty="0" err="1" smtClean="0"/>
                  <a:t>bốn</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80</m:t>
                        </m:r>
                      </m:den>
                    </m:f>
                  </m:oMath>
                </a14:m>
                <a:r>
                  <a:rPr lang="en-US" sz="20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611</m:t>
                        </m:r>
                      </m:num>
                      <m:den>
                        <m:r>
                          <a:rPr lang="en-US" sz="2800" b="0" i="1" smtClean="0">
                            <a:latin typeface="Cambria Math" panose="02040503050406030204" pitchFamily="18" charset="0"/>
                          </a:rPr>
                          <m:t>125</m:t>
                        </m:r>
                      </m:den>
                    </m:f>
                  </m:oMath>
                </a14:m>
                <a:r>
                  <a:rPr lang="en-US" sz="20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133</m:t>
                        </m:r>
                      </m:num>
                      <m:den>
                        <m:r>
                          <a:rPr lang="en-US" sz="2800" b="0" i="1" smtClean="0">
                            <a:latin typeface="Cambria Math" panose="02040503050406030204" pitchFamily="18" charset="0"/>
                          </a:rPr>
                          <m:t>91</m:t>
                        </m:r>
                      </m:den>
                    </m:f>
                  </m:oMath>
                </a14:m>
                <a:r>
                  <a:rPr lang="en-US" sz="2000" dirty="0" smtClean="0"/>
                  <a:t> và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8</m:t>
                        </m:r>
                      </m:den>
                    </m:f>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660296" y="1073888"/>
                <a:ext cx="4561367" cy="1010661"/>
              </a:xfrm>
              <a:prstGeom prst="rect">
                <a:avLst/>
              </a:prstGeom>
              <a:blipFill rotWithShape="0">
                <a:blip r:embed="rId3"/>
                <a:stretch>
                  <a:fillRect l="-1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77261" y="2139187"/>
                <a:ext cx="7389628" cy="2029017"/>
              </a:xfrm>
              <a:prstGeom prst="rect">
                <a:avLst/>
              </a:prstGeom>
              <a:noFill/>
            </p:spPr>
            <p:txBody>
              <a:bodyPr wrap="square" rtlCol="0">
                <a:spAutoFit/>
              </a:bodyPr>
              <a:lstStyle/>
              <a:p>
                <a:pPr marL="457200" indent="-457200" algn="just">
                  <a:lnSpc>
                    <a:spcPct val="150000"/>
                  </a:lnSpc>
                  <a:buAutoNum type="alphaLcParenR"/>
                </a:pPr>
                <a:r>
                  <a:rPr lang="en-US" sz="2000" dirty="0" smtClean="0"/>
                  <a:t>Phân </a:t>
                </a:r>
                <a:r>
                  <a:rPr lang="en-US" sz="2000" dirty="0" err="1" smtClean="0"/>
                  <a:t>số</a:t>
                </a:r>
                <a:r>
                  <a:rPr lang="en-US" sz="2000" dirty="0" smtClean="0"/>
                  <a:t> </a:t>
                </a:r>
                <a:r>
                  <a:rPr lang="en-US" sz="2000" dirty="0" err="1" smtClean="0"/>
                  <a:t>nào</a:t>
                </a:r>
                <a:r>
                  <a:rPr lang="en-US" sz="2000" dirty="0" smtClean="0"/>
                  <a:t> </a:t>
                </a:r>
                <a:r>
                  <a:rPr lang="en-US" sz="2000" dirty="0" err="1" smtClean="0"/>
                  <a:t>trong</a:t>
                </a:r>
                <a:r>
                  <a:rPr lang="en-US" sz="2000" dirty="0" smtClean="0"/>
                  <a:t> </a:t>
                </a:r>
                <a:r>
                  <a:rPr lang="en-US" sz="2000" dirty="0" err="1" smtClean="0"/>
                  <a:t>những</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trên</a:t>
                </a:r>
                <a:r>
                  <a:rPr lang="en-US" sz="2000" dirty="0" smtClean="0"/>
                  <a:t> </a:t>
                </a:r>
                <a:r>
                  <a:rPr lang="en-US" sz="2000" dirty="0" err="1" smtClean="0"/>
                  <a:t>không</a:t>
                </a:r>
                <a:r>
                  <a:rPr lang="en-US" sz="2000" dirty="0" smtClean="0"/>
                  <a:t> </a:t>
                </a:r>
                <a:r>
                  <a:rPr lang="en-US" sz="2000" dirty="0" err="1" smtClean="0"/>
                  <a:t>viết</a:t>
                </a:r>
                <a:r>
                  <a:rPr lang="en-US" sz="2000" dirty="0" smtClean="0"/>
                  <a:t> </a:t>
                </a:r>
                <a:r>
                  <a:rPr lang="en-US" sz="2000" dirty="0" err="1" smtClean="0"/>
                  <a:t>được</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a:t>
                </a:r>
              </a:p>
              <a:p>
                <a:pPr marL="457200" indent="-457200" algn="just">
                  <a:lnSpc>
                    <a:spcPct val="150000"/>
                  </a:lnSpc>
                  <a:buAutoNum type="alphaLcParenR"/>
                </a:pPr>
                <a:r>
                  <a:rPr lang="en-US" sz="2000" dirty="0" smtClean="0"/>
                  <a:t>Cho </a:t>
                </a:r>
                <a:r>
                  <a:rPr lang="en-US" sz="2000" dirty="0" err="1" smtClean="0"/>
                  <a:t>biết</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 1,414213562... </a:t>
                </a:r>
                <a:r>
                  <a:rPr lang="en-US" sz="2000" dirty="0" err="1" smtClean="0"/>
                  <a:t>hãy</a:t>
                </a:r>
                <a:r>
                  <a:rPr lang="en-US" sz="2000" dirty="0" smtClean="0"/>
                  <a:t> so </a:t>
                </a:r>
                <a:r>
                  <a:rPr lang="en-US" sz="2000" dirty="0" err="1" smtClean="0"/>
                  <a:t>sánh</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tìm</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dirty="0" err="1" smtClean="0"/>
                  <a:t>câu</a:t>
                </a:r>
                <a:r>
                  <a:rPr lang="en-US" sz="2000" dirty="0" smtClean="0"/>
                  <a:t> a) </a:t>
                </a:r>
                <a:r>
                  <a:rPr lang="en-US" sz="2000" dirty="0" err="1" smtClean="0"/>
                  <a:t>với</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877261" y="2139187"/>
                <a:ext cx="7389628" cy="2029017"/>
              </a:xfrm>
              <a:prstGeom prst="rect">
                <a:avLst/>
              </a:prstGeom>
              <a:blipFill rotWithShape="0">
                <a:blip r:embed="rId4"/>
                <a:stretch>
                  <a:fillRect l="-743" r="-825" b="-1201"/>
                </a:stretch>
              </a:blipFill>
            </p:spPr>
            <p:txBody>
              <a:bodyPr/>
              <a:lstStyle/>
              <a:p>
                <a:r>
                  <a:rPr lang="en-US">
                    <a:noFill/>
                  </a:rPr>
                  <a:t> </a:t>
                </a:r>
              </a:p>
            </p:txBody>
          </p:sp>
        </mc:Fallback>
      </mc:AlternateContent>
      <p:pic>
        <p:nvPicPr>
          <p:cNvPr id="1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274880" y="189205"/>
            <a:ext cx="1893567" cy="9964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anim calcmode="lin" valueType="num">
                                      <p:cBhvr>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anim calcmode="lin" valueType="num">
                                      <p:cBhvr>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06058" y="878395"/>
                <a:ext cx="8091375" cy="3505768"/>
              </a:xfrm>
              <a:prstGeom prst="rect">
                <a:avLst/>
              </a:prstGeom>
            </p:spPr>
            <p:txBody>
              <a:bodyPr wrap="square">
                <a:spAutoFit/>
              </a:bodyPr>
              <a:lstStyle/>
              <a:p>
                <a:pPr algn="just">
                  <a:lnSpc>
                    <a:spcPct val="150000"/>
                  </a:lnSpc>
                </a:pPr>
                <a:r>
                  <a:rPr lang="vi-VN" sz="2000" dirty="0" smtClean="0"/>
                  <a:t>a) Phân số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có </a:t>
                </a:r>
                <a:r>
                  <a:rPr lang="vi-VN" sz="2000" dirty="0"/>
                  <a:t>mẫu số bằng </a:t>
                </a:r>
                <a:r>
                  <a:rPr lang="vi-VN" sz="2000" dirty="0" smtClean="0"/>
                  <a:t>91</a:t>
                </a:r>
                <a:r>
                  <a:rPr lang="en-US" sz="2000" dirty="0" smtClean="0"/>
                  <a:t> </a:t>
                </a:r>
                <a:r>
                  <a:rPr lang="vi-VN" sz="2000" dirty="0" smtClean="0"/>
                  <a:t>=</a:t>
                </a:r>
                <a:r>
                  <a:rPr lang="en-US" sz="2000" dirty="0" smtClean="0"/>
                  <a:t> </a:t>
                </a:r>
                <a:r>
                  <a:rPr lang="vi-VN" sz="2000" dirty="0" smtClean="0"/>
                  <a:t>7.</a:t>
                </a:r>
                <a:r>
                  <a:rPr lang="en-US" sz="2000" dirty="0" smtClean="0"/>
                  <a:t> </a:t>
                </a:r>
                <a:r>
                  <a:rPr lang="vi-VN" sz="2000" dirty="0" smtClean="0"/>
                  <a:t>13 </a:t>
                </a:r>
                <a:r>
                  <a:rPr lang="vi-VN" sz="2000" dirty="0"/>
                  <a:t>có ước nguyên tố khác 2 và 5 nên phân số này không viết được dưới dạng số thập phân hữu hạn. Thực hiện phép chia 133 cho 91 ta được kết quả là một số thập phân vô hạn tuần hoàn: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a:t>
                </a:r>
                <a:r>
                  <a:rPr lang="vi-VN" sz="2000" dirty="0"/>
                  <a:t>1,(461538); </a:t>
                </a:r>
              </a:p>
              <a:p>
                <a:pPr algn="just">
                  <a:lnSpc>
                    <a:spcPct val="150000"/>
                  </a:lnSpc>
                </a:pPr>
                <a:r>
                  <a:rPr lang="vi-VN" sz="2000" dirty="0" smtClean="0"/>
                  <a:t>b)</a:t>
                </a:r>
                <a:r>
                  <a:rPr lang="en-US" sz="2000" dirty="0" smtClean="0"/>
                  <a:t> </a:t>
                </a:r>
                <a:r>
                  <a:rPr lang="vi-VN" sz="2000" dirty="0" smtClean="0"/>
                  <a:t>1,414213562…&lt;</a:t>
                </a:r>
                <a:r>
                  <a:rPr lang="en-US" sz="2000" dirty="0" smtClean="0"/>
                  <a:t> </a:t>
                </a:r>
                <a:r>
                  <a:rPr lang="vi-VN" sz="2000" dirty="0" smtClean="0"/>
                  <a:t>1,43</a:t>
                </a:r>
                <a:r>
                  <a:rPr lang="en-US" sz="2000" dirty="0" smtClean="0"/>
                  <a:t> </a:t>
                </a:r>
                <a:r>
                  <a:rPr lang="vi-VN" sz="2000" dirty="0" smtClean="0"/>
                  <a:t>&lt;</a:t>
                </a:r>
                <a:r>
                  <a:rPr lang="en-US" sz="2000" dirty="0" smtClean="0"/>
                  <a:t> </a:t>
                </a:r>
                <a:r>
                  <a:rPr lang="vi-VN" sz="2000" dirty="0" smtClean="0"/>
                  <a:t>1,461538</a:t>
                </a:r>
                <a:r>
                  <a:rPr lang="en-US" sz="2000" dirty="0" smtClean="0"/>
                  <a:t> </a:t>
                </a:r>
                <a:r>
                  <a:rPr lang="vi-VN" sz="2000" dirty="0" smtClean="0"/>
                  <a:t>&lt;</a:t>
                </a:r>
                <a:r>
                  <a:rPr lang="en-US" sz="2000" dirty="0" smtClean="0"/>
                  <a:t> </a:t>
                </a:r>
                <a:r>
                  <a:rPr lang="vi-VN" sz="2000" dirty="0" smtClean="0"/>
                  <a:t>1</a:t>
                </a:r>
                <a:r>
                  <a:rPr lang="vi-VN" sz="2000" dirty="0"/>
                  <a:t>,(461538</a:t>
                </a:r>
                <a:r>
                  <a:rPr lang="vi-VN" sz="2000" dirty="0" smtClean="0"/>
                  <a:t>)</a:t>
                </a:r>
                <a:r>
                  <a:rPr lang="en-US" sz="2000" dirty="0" smtClean="0"/>
                  <a:t> </a:t>
                </a:r>
                <a:r>
                  <a:rPr lang="vi-VN" sz="2000" dirty="0" smtClean="0"/>
                  <a:t>=</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r>
                  <a:rPr lang="vi-VN" sz="2000" dirty="0" smtClean="0"/>
                  <a:t>. Vậy</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&lt;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endParaRPr lang="vi-VN" sz="2800" dirty="0"/>
              </a:p>
            </p:txBody>
          </p:sp>
        </mc:Choice>
        <mc:Fallback xmlns="">
          <p:sp>
            <p:nvSpPr>
              <p:cNvPr id="4" name="Rectangle 3"/>
              <p:cNvSpPr>
                <a:spLocks noRot="1" noChangeAspect="1" noMove="1" noResize="1" noEditPoints="1" noAdjustHandles="1" noChangeArrowheads="1" noChangeShapeType="1" noTextEdit="1"/>
              </p:cNvSpPr>
              <p:nvPr/>
            </p:nvSpPr>
            <p:spPr>
              <a:xfrm>
                <a:off x="606058" y="878395"/>
                <a:ext cx="8091375" cy="3505768"/>
              </a:xfrm>
              <a:prstGeom prst="rect">
                <a:avLst/>
              </a:prstGeom>
              <a:blipFill rotWithShape="0">
                <a:blip r:embed="rId3"/>
                <a:stretch>
                  <a:fillRect l="-753" r="-753"/>
                </a:stretch>
              </a:blipFill>
            </p:spPr>
            <p:txBody>
              <a:bodyPr/>
              <a:lstStyle/>
              <a:p>
                <a:r>
                  <a:rPr lang="en-US">
                    <a:noFill/>
                  </a:rPr>
                  <a:t> </a:t>
                </a:r>
              </a:p>
            </p:txBody>
          </p:sp>
        </mc:Fallback>
      </mc:AlternateContent>
      <p:pic>
        <p:nvPicPr>
          <p:cNvPr id="9"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836735" y="88391"/>
            <a:ext cx="840713" cy="1155619"/>
          </a:xfrm>
          <a:prstGeom prst="rect">
            <a:avLst/>
          </a:prstGeom>
        </p:spPr>
      </p:pic>
      <p:pic>
        <p:nvPicPr>
          <p:cNvPr id="10" name="Picture 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338085" y="4157719"/>
            <a:ext cx="627320" cy="793163"/>
          </a:xfrm>
          <a:prstGeom prst="rect">
            <a:avLst/>
          </a:prstGeom>
        </p:spPr>
      </p:pic>
      <p:sp>
        <p:nvSpPr>
          <p:cNvPr id="11" name="Oval Callout 10"/>
          <p:cNvSpPr/>
          <p:nvPr/>
        </p:nvSpPr>
        <p:spPr>
          <a:xfrm>
            <a:off x="1443782" y="306838"/>
            <a:ext cx="1072721" cy="718723"/>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22" name="Round Same Side Corner Rectangle 21"/>
          <p:cNvSpPr/>
          <p:nvPr/>
        </p:nvSpPr>
        <p:spPr>
          <a:xfrm flipV="1">
            <a:off x="797441" y="531628"/>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4910" y="597387"/>
            <a:ext cx="2647508" cy="400110"/>
          </a:xfrm>
          <a:prstGeom prst="rect">
            <a:avLst/>
          </a:prstGeom>
          <a:noFill/>
        </p:spPr>
        <p:txBody>
          <a:bodyPr wrap="square" rtlCol="0">
            <a:spAutoFit/>
          </a:bodyPr>
          <a:lstStyle/>
          <a:p>
            <a:pPr algn="ctr"/>
            <a:r>
              <a:rPr lang="en-US" sz="2000" b="1" dirty="0" err="1" smtClean="0"/>
              <a:t>Bài</a:t>
            </a:r>
            <a:r>
              <a:rPr lang="en-US" sz="2000" b="1" dirty="0" smtClean="0"/>
              <a:t> 2.20 (SGK - tr38)</a:t>
            </a:r>
            <a:endParaRPr lang="en-US" sz="2000" b="1" dirty="0"/>
          </a:p>
        </p:txBody>
      </p:sp>
      <mc:AlternateContent xmlns:mc="http://schemas.openxmlformats.org/markup-compatibility/2006" xmlns:a14="http://schemas.microsoft.com/office/drawing/2010/main">
        <mc:Choice Requires="a14">
          <p:sp>
            <p:nvSpPr>
              <p:cNvPr id="7" name="TextBox 6"/>
              <p:cNvSpPr txBox="1"/>
              <p:nvPr/>
            </p:nvSpPr>
            <p:spPr>
              <a:xfrm>
                <a:off x="754910" y="1129015"/>
                <a:ext cx="7283302" cy="2253566"/>
              </a:xfrm>
              <a:prstGeom prst="rect">
                <a:avLst/>
              </a:prstGeom>
              <a:noFill/>
            </p:spPr>
            <p:txBody>
              <a:bodyPr wrap="square" rtlCol="0">
                <a:spAutoFit/>
              </a:bodyPr>
              <a:lstStyle/>
              <a:p>
                <a:pPr marL="457200" indent="-457200" algn="just">
                  <a:lnSpc>
                    <a:spcPct val="130000"/>
                  </a:lnSpc>
                  <a:buAutoNum type="alphaLcParenR"/>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a:t>
                </a:r>
                <a:r>
                  <a:rPr lang="en-US" sz="2000" dirty="0" err="1" smtClean="0"/>
                  <a:t>dùng</a:t>
                </a:r>
                <a:r>
                  <a:rPr lang="en-US" sz="2000" dirty="0" smtClean="0"/>
                  <a:t> </a:t>
                </a:r>
                <a:r>
                  <a:rPr lang="en-US" sz="2000" dirty="0" err="1" smtClean="0"/>
                  <a:t>dấu</a:t>
                </a:r>
                <a:r>
                  <a:rPr lang="en-US" sz="2000" dirty="0" smtClean="0"/>
                  <a:t> </a:t>
                </a:r>
                <a:r>
                  <a:rPr lang="en-US" sz="2000" dirty="0" err="1" smtClean="0"/>
                  <a:t>ngoặc</a:t>
                </a:r>
                <a:r>
                  <a:rPr lang="en-US" sz="2000" dirty="0" smtClean="0"/>
                  <a:t> </a:t>
                </a:r>
                <a:r>
                  <a:rPr lang="en-US" sz="2000" dirty="0" err="1" smtClean="0"/>
                  <a:t>để</a:t>
                </a:r>
                <a:r>
                  <a:rPr lang="en-US" sz="2000" dirty="0" smtClean="0"/>
                  <a:t> </a:t>
                </a:r>
                <a:r>
                  <a:rPr lang="en-US" sz="2000" dirty="0" err="1" smtClean="0"/>
                  <a:t>rõ</a:t>
                </a:r>
                <a:r>
                  <a:rPr lang="en-US" sz="2000" dirty="0" smtClean="0"/>
                  <a:t> </a:t>
                </a:r>
                <a:r>
                  <a:rPr lang="en-US" sz="2000" dirty="0" err="1" smtClean="0"/>
                  <a:t>chu</a:t>
                </a:r>
                <a:r>
                  <a:rPr lang="en-US" sz="2000" dirty="0" smtClean="0"/>
                  <a:t> </a:t>
                </a:r>
                <a:r>
                  <a:rPr lang="en-US" sz="2000" dirty="0" err="1" smtClean="0"/>
                  <a:t>kì</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a:t>
                </a: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nhận</a:t>
                </a:r>
                <a:r>
                  <a:rPr lang="en-US" sz="2000" dirty="0" smtClean="0"/>
                  <a:t> </a:t>
                </a:r>
                <a:r>
                  <a:rPr lang="en-US" sz="2000" dirty="0" err="1" smtClean="0"/>
                  <a:t>được</a:t>
                </a:r>
                <a:r>
                  <a:rPr lang="en-US" sz="2000" dirty="0" smtClean="0"/>
                  <a:t>?</a:t>
                </a:r>
              </a:p>
              <a:p>
                <a:pPr marL="457200" indent="-457200" algn="just">
                  <a:lnSpc>
                    <a:spcPct val="130000"/>
                  </a:lnSpc>
                  <a:buAutoNum type="alphaLcParenR"/>
                </a:pPr>
                <a:r>
                  <a:rPr lang="en-US" sz="2000" dirty="0" err="1" smtClean="0"/>
                  <a:t>Em</a:t>
                </a:r>
                <a:r>
                  <a:rPr lang="en-US" sz="2000" dirty="0" smtClean="0"/>
                  <a:t> </a:t>
                </a:r>
                <a:r>
                  <a:rPr lang="en-US" sz="2000" dirty="0" err="1" smtClean="0"/>
                  <a:t>hãy</a:t>
                </a:r>
                <a:r>
                  <a:rPr lang="en-US" sz="2000" dirty="0" smtClean="0"/>
                  <a:t> </a:t>
                </a:r>
                <a:r>
                  <a:rPr lang="en-US" sz="2000" dirty="0" err="1" smtClean="0"/>
                  <a:t>dự</a:t>
                </a:r>
                <a:r>
                  <a:rPr lang="en-US" sz="2000" dirty="0" smtClean="0"/>
                  <a:t> </a:t>
                </a:r>
                <a:r>
                  <a:rPr lang="en-US" sz="2000" dirty="0" err="1" smtClean="0"/>
                  <a:t>đoán</a:t>
                </a:r>
                <a:r>
                  <a:rPr lang="en-US" sz="2000" dirty="0" smtClean="0"/>
                  <a:t> </a:t>
                </a:r>
                <a:r>
                  <a:rPr lang="en-US" sz="2000" dirty="0" err="1" smtClean="0"/>
                  <a:t>dạng</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của</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999</m:t>
                        </m:r>
                      </m:den>
                    </m:f>
                  </m:oMath>
                </a14:m>
                <a:r>
                  <a:rPr lang="en-US" sz="2000" dirty="0" smtClean="0"/>
                  <a:t>.</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54910" y="1129015"/>
                <a:ext cx="7283302" cy="2253566"/>
              </a:xfrm>
              <a:prstGeom prst="rect">
                <a:avLst/>
              </a:prstGeom>
              <a:blipFill rotWithShape="0">
                <a:blip r:embed="rId3"/>
                <a:stretch>
                  <a:fillRect l="-753" r="-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05914" y="3448340"/>
                <a:ext cx="3572542" cy="1479251"/>
              </a:xfrm>
              <a:prstGeom prst="rect">
                <a:avLst/>
              </a:prstGeom>
            </p:spPr>
            <p:txBody>
              <a:bodyPr wrap="square">
                <a:spAutoFit/>
              </a:bodyPr>
              <a:lstStyle/>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solidFill>
                              <a:srgbClr val="C00000"/>
                            </a:solidFill>
                            <a:latin typeface="Cambria Math"/>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0,(1); </a:t>
                </a:r>
                <a14:m>
                  <m:oMath xmlns:m="http://schemas.openxmlformats.org/officeDocument/2006/math">
                    <m:f>
                      <m:fPr>
                        <m:ctrlPr>
                          <a:rPr lang="en-US" sz="2800" i="1" smtClean="0">
                            <a:solidFill>
                              <a:srgbClr val="C00000"/>
                            </a:solidFill>
                            <a:latin typeface="Cambria Math"/>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0,(01)</a:t>
                </a:r>
              </a:p>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b</a:t>
                </a:r>
                <a:r>
                  <a:rPr lang="en-US" sz="2400" dirty="0">
                    <a:solidFill>
                      <a:srgbClr val="C00000"/>
                    </a:solidFill>
                    <a:latin typeface="+mn-lt"/>
                    <a:ea typeface="Calibri" panose="020F0502020204030204" pitchFamily="34" charset="0"/>
                    <a:cs typeface="Times New Roman" panose="02020603050405020304" pitchFamily="18" charset="0"/>
                  </a:rPr>
                  <a:t>) </a:t>
                </a:r>
                <a14:m>
                  <m:oMath xmlns:m="http://schemas.openxmlformats.org/officeDocument/2006/math">
                    <m:f>
                      <m:fPr>
                        <m:ctrlPr>
                          <a:rPr lang="en-US" sz="2800" i="1">
                            <a:solidFill>
                              <a:srgbClr val="C00000"/>
                            </a:solidFill>
                            <a:latin typeface="Cambria Math"/>
                            <a:ea typeface="Calibri" panose="020F0502020204030204" pitchFamily="34" charset="0"/>
                            <a:cs typeface="Times New Roman" panose="02020603050405020304" pitchFamily="18" charset="0"/>
                          </a:rPr>
                        </m:ctrlPr>
                      </m:fPr>
                      <m:num>
                        <m:r>
                          <a:rPr lang="en-US" sz="2800">
                            <a:solidFill>
                              <a:srgbClr val="C00000"/>
                            </a:solidFill>
                            <a:latin typeface="Cambria Math"/>
                            <a:ea typeface="Calibri" panose="020F0502020204030204" pitchFamily="34" charset="0"/>
                            <a:cs typeface="Times New Roman" panose="02020603050405020304" pitchFamily="18" charset="0"/>
                          </a:rPr>
                          <m:t>1</m:t>
                        </m:r>
                      </m:num>
                      <m:den>
                        <m:r>
                          <a:rPr lang="en-US" sz="2800">
                            <a:solidFill>
                              <a:srgbClr val="C00000"/>
                            </a:solidFill>
                            <a:latin typeface="Cambria Math"/>
                            <a:ea typeface="Calibri" panose="020F0502020204030204" pitchFamily="34" charset="0"/>
                            <a:cs typeface="Times New Roman" panose="02020603050405020304" pitchFamily="18" charset="0"/>
                          </a:rPr>
                          <m:t>999</m:t>
                        </m:r>
                      </m:den>
                    </m:f>
                    <m:r>
                      <a:rPr lang="en-US" sz="28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smtClean="0">
                    <a:solidFill>
                      <a:srgbClr val="C00000"/>
                    </a:solidFill>
                    <a:effectLst/>
                    <a:latin typeface="+mn-lt"/>
                    <a:ea typeface="Calibri" panose="020F0502020204030204" pitchFamily="34" charset="0"/>
                    <a:cs typeface="Times New Roman" panose="02020603050405020304" pitchFamily="18" charset="0"/>
                  </a:rPr>
                  <a:t>= 0,(001)</a:t>
                </a:r>
                <a:endParaRPr lang="en-US" sz="2400" dirty="0">
                  <a:solidFill>
                    <a:srgbClr val="C00000"/>
                  </a:solidFill>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05914" y="3448340"/>
                <a:ext cx="3572542" cy="1479251"/>
              </a:xfrm>
              <a:prstGeom prst="rect">
                <a:avLst/>
              </a:prstGeom>
              <a:blipFill rotWithShape="0">
                <a:blip r:embed="rId4"/>
                <a:stretch>
                  <a:fillRect l="-2560" b="-165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240" y="3230810"/>
            <a:ext cx="841321" cy="957155"/>
          </a:xfrm>
          <a:prstGeom prst="rect">
            <a:avLst/>
          </a:prstGeom>
        </p:spPr>
      </p:pic>
      <p:pic>
        <p:nvPicPr>
          <p:cNvPr id="2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93769" y="3808758"/>
            <a:ext cx="884895" cy="1118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0" end="0"/>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On-screen Show (16:9)</PresentationFormat>
  <Paragraphs>130</Paragraphs>
  <Slides>18</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Nunito Light</vt:lpstr>
      <vt:lpstr>Calibri</vt:lpstr>
      <vt:lpstr>Paytone One</vt:lpstr>
      <vt:lpstr>Cambria Math</vt:lpstr>
      <vt:lpstr>Nunito</vt:lpstr>
      <vt:lpstr>Mali SemiBold</vt:lpstr>
      <vt:lpstr>Raleway SemiBold</vt:lpstr>
      <vt:lpstr>Poppins Medium</vt:lpstr>
      <vt:lpstr>Roboto Condensed Light</vt:lpstr>
      <vt:lpstr>Times New Roman</vt:lpstr>
      <vt:lpstr>Mali Medium</vt:lpstr>
      <vt:lpstr>Fira Sans Extra Condensed Medium</vt:lpstr>
      <vt:lpstr>Spelling Bee by Slidesgo</vt:lpstr>
      <vt:lpstr>CHÀO MỪNG CÁC EM  TỚI BÀI HỌC HÔM NAY!</vt:lpstr>
      <vt:lpstr>KHỞI ĐỘNG</vt:lpstr>
      <vt:lpstr>PowerPoint Presentation</vt:lpstr>
      <vt:lpstr>Ví dụ 1:</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modified xsi:type="dcterms:W3CDTF">2025-02-06T02:45:59Z</dcterms:modified>
</cp:coreProperties>
</file>