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71" r:id="rId1"/>
    <p:sldMasterId id="2147483819" r:id="rId2"/>
    <p:sldMasterId id="2147483831" r:id="rId3"/>
  </p:sldMasterIdLst>
  <p:notesMasterIdLst>
    <p:notesMasterId r:id="rId25"/>
  </p:notesMasterIdLst>
  <p:sldIdLst>
    <p:sldId id="573" r:id="rId4"/>
    <p:sldId id="620" r:id="rId5"/>
    <p:sldId id="595" r:id="rId6"/>
    <p:sldId id="596" r:id="rId7"/>
    <p:sldId id="597" r:id="rId8"/>
    <p:sldId id="621" r:id="rId9"/>
    <p:sldId id="598" r:id="rId10"/>
    <p:sldId id="600" r:id="rId11"/>
    <p:sldId id="602" r:id="rId12"/>
    <p:sldId id="603" r:id="rId13"/>
    <p:sldId id="604" r:id="rId14"/>
    <p:sldId id="605" r:id="rId15"/>
    <p:sldId id="606" r:id="rId16"/>
    <p:sldId id="607" r:id="rId17"/>
    <p:sldId id="609" r:id="rId18"/>
    <p:sldId id="616" r:id="rId19"/>
    <p:sldId id="617" r:id="rId20"/>
    <p:sldId id="618" r:id="rId21"/>
    <p:sldId id="619" r:id="rId22"/>
    <p:sldId id="612" r:id="rId23"/>
    <p:sldId id="547" r:id="rId24"/>
  </p:sldIdLst>
  <p:sldSz cx="12192000" cy="6858000"/>
  <p:notesSz cx="6858000" cy="9144000"/>
  <p:embeddedFontLst>
    <p:embeddedFont>
      <p:font typeface="#9Slide05 Dancing Script" panose="020B0604020202020204" charset="0"/>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A1D9DA"/>
    <a:srgbClr val="6600FF"/>
    <a:srgbClr val="00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1" autoAdjust="0"/>
    <p:restoredTop sz="95209" autoAdjust="0"/>
  </p:normalViewPr>
  <p:slideViewPr>
    <p:cSldViewPr snapToGrid="0">
      <p:cViewPr varScale="1">
        <p:scale>
          <a:sx n="80" d="100"/>
          <a:sy n="80" d="100"/>
        </p:scale>
        <p:origin x="19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766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535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766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315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499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412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70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25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672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482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28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778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466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31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361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6542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054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459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7774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9110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8514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505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908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2266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1362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3635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9587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288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96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417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349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844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4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95973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531F5-CAC2-4BEA-8D3F-F15BE65444AC}"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8550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703836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wav"/><Relationship Id="rId3" Type="http://schemas.microsoft.com/office/2007/relationships/media" Target="../media/media8.mp3"/><Relationship Id="rId7" Type="http://schemas.openxmlformats.org/officeDocument/2006/relationships/image" Target="../media/image7.jpg"/><Relationship Id="rId12" Type="http://schemas.openxmlformats.org/officeDocument/2006/relationships/image" Target="../media/image1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21.jpg"/><Relationship Id="rId5" Type="http://schemas.openxmlformats.org/officeDocument/2006/relationships/slideLayout" Target="../slideLayouts/slideLayout18.xml"/><Relationship Id="rId10" Type="http://schemas.openxmlformats.org/officeDocument/2006/relationships/image" Target="../media/image20.jpg"/><Relationship Id="rId4" Type="http://schemas.openxmlformats.org/officeDocument/2006/relationships/audio" Target="../media/media8.mp3"/><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wav"/><Relationship Id="rId3" Type="http://schemas.microsoft.com/office/2007/relationships/media" Target="../media/media10.mp3"/><Relationship Id="rId7" Type="http://schemas.openxmlformats.org/officeDocument/2006/relationships/image" Target="../media/image7.jpg"/><Relationship Id="rId12"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audio1.wav"/><Relationship Id="rId11" Type="http://schemas.openxmlformats.org/officeDocument/2006/relationships/image" Target="../media/image24.jpg"/><Relationship Id="rId5" Type="http://schemas.openxmlformats.org/officeDocument/2006/relationships/slideLayout" Target="../slideLayouts/slideLayout18.xml"/><Relationship Id="rId10" Type="http://schemas.openxmlformats.org/officeDocument/2006/relationships/image" Target="../media/image23.jpg"/><Relationship Id="rId4" Type="http://schemas.openxmlformats.org/officeDocument/2006/relationships/audio" Target="../media/media10.mp3"/><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25.jp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audio" Target="../media/audio1.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26.jp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audio" Target="../media/audio1.wav"/><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27.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audio" Target="../media/audio1.wav"/><Relationship Id="rId9"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29.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8.png"/><Relationship Id="rId11" Type="http://schemas.openxmlformats.org/officeDocument/2006/relationships/audio" Target="../media/audio1.wav"/><Relationship Id="rId5" Type="http://schemas.openxmlformats.org/officeDocument/2006/relationships/image" Target="../media/image7.jp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30.pn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9.xml"/><Relationship Id="rId7" Type="http://schemas.openxmlformats.org/officeDocument/2006/relationships/image" Target="../media/image36.png"/><Relationship Id="rId12" Type="http://schemas.openxmlformats.org/officeDocument/2006/relationships/audio" Target="../media/audio1.wav"/><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5.gif"/><Relationship Id="rId11" Type="http://schemas.openxmlformats.org/officeDocument/2006/relationships/image" Target="../media/image39.jpg"/><Relationship Id="rId5" Type="http://schemas.openxmlformats.org/officeDocument/2006/relationships/image" Target="../media/image34.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12" Type="http://schemas.openxmlformats.org/officeDocument/2006/relationships/audio" Target="../media/audio1.wav"/><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audio" Target="../media/audio1.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7.jpg"/><Relationship Id="rId12" Type="http://schemas.openxmlformats.org/officeDocument/2006/relationships/audio" Target="../media/audio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18.xml"/><Relationship Id="rId10" Type="http://schemas.openxmlformats.org/officeDocument/2006/relationships/image" Target="../media/image13.jpg"/><Relationship Id="rId4" Type="http://schemas.openxmlformats.org/officeDocument/2006/relationships/audio" Target="../media/media3.mp3"/><Relationship Id="rId9"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wav"/><Relationship Id="rId3" Type="http://schemas.microsoft.com/office/2007/relationships/media" Target="../media/media5.mp3"/><Relationship Id="rId7" Type="http://schemas.openxmlformats.org/officeDocument/2006/relationships/image" Target="../media/image7.jpg"/><Relationship Id="rId12"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7.jpg"/><Relationship Id="rId5" Type="http://schemas.openxmlformats.org/officeDocument/2006/relationships/slideLayout" Target="../slideLayouts/slideLayout18.xml"/><Relationship Id="rId10" Type="http://schemas.openxmlformats.org/officeDocument/2006/relationships/image" Target="../media/image16.jpg"/><Relationship Id="rId4" Type="http://schemas.openxmlformats.org/officeDocument/2006/relationships/audio" Target="../media/media5.mp3"/><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audio" Target="../media/audio1.wav"/><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864404" y="127076"/>
            <a:ext cx="3755597" cy="523220"/>
          </a:xfrm>
          <a:prstGeom prst="rect">
            <a:avLst/>
          </a:prstGeom>
        </p:spPr>
        <p:txBody>
          <a:bodyPr wrap="square">
            <a:spAutoFit/>
          </a:bodyPr>
          <a:lstStyle/>
          <a:p>
            <a:pPr lvl="0"/>
            <a:r>
              <a:rPr lang="en-US" sz="2800" b="1" dirty="0">
                <a:solidFill>
                  <a:srgbClr val="002060"/>
                </a:solidFill>
                <a:latin typeface="Times New Roman" panose="02020603050405020304" pitchFamily="18" charset="0"/>
                <a:cs typeface="Times New Roman" panose="02020603050405020304" pitchFamily="18" charset="0"/>
              </a:rPr>
              <a:t>Hoạt động Khởi động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028" y="875370"/>
            <a:ext cx="9612351" cy="508077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1376" y="2531327"/>
            <a:ext cx="2698563" cy="3056853"/>
          </a:xfrm>
          <a:prstGeom prst="rect">
            <a:avLst/>
          </a:prstGeom>
        </p:spPr>
      </p:pic>
      <p:sp>
        <p:nvSpPr>
          <p:cNvPr id="8" name="TextBox 7"/>
          <p:cNvSpPr txBox="1"/>
          <p:nvPr/>
        </p:nvSpPr>
        <p:spPr>
          <a:xfrm>
            <a:off x="3867865" y="1126129"/>
            <a:ext cx="424067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Hình ảnh này em liên tưởng đến Mùa nào ?</a:t>
            </a:r>
          </a:p>
        </p:txBody>
      </p:sp>
      <p:sp>
        <p:nvSpPr>
          <p:cNvPr id="9" name="TextBox 8"/>
          <p:cNvSpPr txBox="1"/>
          <p:nvPr/>
        </p:nvSpPr>
        <p:spPr>
          <a:xfrm>
            <a:off x="5742202" y="1792664"/>
            <a:ext cx="152434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Mùa xuân</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6382" y="2387070"/>
            <a:ext cx="4330159" cy="2957662"/>
          </a:xfrm>
          <a:prstGeom prst="rect">
            <a:avLst/>
          </a:prstGeom>
        </p:spPr>
      </p:pic>
    </p:spTree>
    <p:extLst>
      <p:ext uri="{BB962C8B-B14F-4D97-AF65-F5344CB8AC3E}">
        <p14:creationId xmlns:p14="http://schemas.microsoft.com/office/powerpoint/2010/main" val="3263792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15"/>
            <a:ext cx="12167220" cy="6858001"/>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6416" y="0"/>
            <a:ext cx="9680803" cy="2511025"/>
          </a:xfrm>
          <a:prstGeom prst="rect">
            <a:avLst/>
          </a:prstGeom>
        </p:spPr>
      </p:pic>
      <p:sp>
        <p:nvSpPr>
          <p:cNvPr id="8" name="Rectangle 7"/>
          <p:cNvSpPr/>
          <p:nvPr/>
        </p:nvSpPr>
        <p:spPr>
          <a:xfrm>
            <a:off x="2819626" y="19843"/>
            <a:ext cx="1605774" cy="523220"/>
          </a:xfrm>
          <a:prstGeom prst="rect">
            <a:avLst/>
          </a:prstGeom>
        </p:spPr>
        <p:txBody>
          <a:bodyPr wrap="square">
            <a:spAutoFit/>
          </a:bodyPr>
          <a:lstStyle/>
          <a:p>
            <a:r>
              <a:rPr lang="en-US" sz="2800" dirty="0">
                <a:latin typeface="Times New Roman"/>
              </a:rPr>
              <a:t>Đoạn 2</a:t>
            </a:r>
            <a:endParaRPr lang="en-US" sz="2800" dirty="0"/>
          </a:p>
        </p:txBody>
      </p:sp>
      <p:sp>
        <p:nvSpPr>
          <p:cNvPr id="10" name="Rectangle 9"/>
          <p:cNvSpPr/>
          <p:nvPr/>
        </p:nvSpPr>
        <p:spPr>
          <a:xfrm>
            <a:off x="6523931" y="0"/>
            <a:ext cx="1605774" cy="523220"/>
          </a:xfrm>
          <a:prstGeom prst="rect">
            <a:avLst/>
          </a:prstGeom>
        </p:spPr>
        <p:txBody>
          <a:bodyPr wrap="square">
            <a:spAutoFit/>
          </a:bodyPr>
          <a:lstStyle/>
          <a:p>
            <a:r>
              <a:rPr lang="en-US" sz="2800" dirty="0">
                <a:latin typeface="Times New Roman"/>
              </a:rPr>
              <a:t>Câu 1</a:t>
            </a:r>
            <a:endParaRPr lang="en-US" sz="2800" dirty="0"/>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8157" y="3423424"/>
            <a:ext cx="6099062" cy="1416205"/>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2926" y="3520240"/>
            <a:ext cx="3460684" cy="1408895"/>
          </a:xfrm>
          <a:prstGeom prst="rect">
            <a:avLst/>
          </a:prstGeom>
        </p:spPr>
      </p:pic>
      <p:sp>
        <p:nvSpPr>
          <p:cNvPr id="12" name="Rectangle 11"/>
          <p:cNvSpPr/>
          <p:nvPr/>
        </p:nvSpPr>
        <p:spPr>
          <a:xfrm>
            <a:off x="6523930" y="2754022"/>
            <a:ext cx="1605774" cy="523220"/>
          </a:xfrm>
          <a:prstGeom prst="rect">
            <a:avLst/>
          </a:prstGeom>
        </p:spPr>
        <p:txBody>
          <a:bodyPr wrap="square">
            <a:spAutoFit/>
          </a:bodyPr>
          <a:lstStyle/>
          <a:p>
            <a:r>
              <a:rPr lang="en-US" sz="2800" dirty="0">
                <a:latin typeface="Times New Roman"/>
              </a:rPr>
              <a:t>Câu 2</a:t>
            </a:r>
            <a:endParaRPr lang="en-US" sz="2800" dirty="0"/>
          </a:p>
        </p:txBody>
      </p:sp>
      <p:pic>
        <p:nvPicPr>
          <p:cNvPr id="13"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580571" y="1901425"/>
            <a:ext cx="609600" cy="609600"/>
          </a:xfrm>
          <a:prstGeom prst="rect">
            <a:avLst/>
          </a:prstGeom>
        </p:spPr>
      </p:pic>
      <p:pic>
        <p:nvPicPr>
          <p:cNvPr id="14" name="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824904" y="5447228"/>
            <a:ext cx="609600" cy="609600"/>
          </a:xfrm>
          <a:prstGeom prst="rect">
            <a:avLst/>
          </a:prstGeom>
        </p:spPr>
      </p:pic>
    </p:spTree>
    <p:extLst>
      <p:ext uri="{BB962C8B-B14F-4D97-AF65-F5344CB8AC3E}">
        <p14:creationId xmlns:p14="http://schemas.microsoft.com/office/powerpoint/2010/main" val="3446678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3"/>
                </p:tgtEl>
              </p:cMediaNode>
            </p:audio>
            <p:audio>
              <p:cMediaNode vol="80000">
                <p:cTn id="26" fill="hold" display="0">
                  <p:stCondLst>
                    <p:cond delay="indefinite"/>
                  </p:stCondLst>
                  <p:endCondLst>
                    <p:cond evt="onStopAudio" delay="0">
                      <p:tgtEl>
                        <p:sldTgt/>
                      </p:tgtEl>
                    </p:cond>
                  </p:endCondLst>
                </p:cTn>
                <p:tgtEl>
                  <p:spTgt spid="14"/>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15"/>
            <a:ext cx="12167220" cy="6858001"/>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10" name="Rectangle 9"/>
          <p:cNvSpPr/>
          <p:nvPr/>
        </p:nvSpPr>
        <p:spPr>
          <a:xfrm>
            <a:off x="6523931" y="0"/>
            <a:ext cx="1605774" cy="523220"/>
          </a:xfrm>
          <a:prstGeom prst="rect">
            <a:avLst/>
          </a:prstGeom>
        </p:spPr>
        <p:txBody>
          <a:bodyPr wrap="square">
            <a:spAutoFit/>
          </a:bodyPr>
          <a:lstStyle/>
          <a:p>
            <a:r>
              <a:rPr lang="en-US" sz="2800" dirty="0">
                <a:latin typeface="Times New Roman"/>
              </a:rPr>
              <a:t>Câu 3</a:t>
            </a:r>
            <a:endParaRPr lang="en-US" sz="2800" dirty="0"/>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6204" y="940568"/>
            <a:ext cx="6141016" cy="105550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6502" y="940568"/>
            <a:ext cx="3949702" cy="1152886"/>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6859" y="3251835"/>
            <a:ext cx="9070362" cy="2145355"/>
          </a:xfrm>
          <a:prstGeom prst="rect">
            <a:avLst/>
          </a:prstGeom>
        </p:spPr>
      </p:pic>
      <p:sp>
        <p:nvSpPr>
          <p:cNvPr id="13" name="Rectangle 12"/>
          <p:cNvSpPr/>
          <p:nvPr/>
        </p:nvSpPr>
        <p:spPr>
          <a:xfrm>
            <a:off x="6591306" y="3429915"/>
            <a:ext cx="1605774" cy="523220"/>
          </a:xfrm>
          <a:prstGeom prst="rect">
            <a:avLst/>
          </a:prstGeom>
        </p:spPr>
        <p:txBody>
          <a:bodyPr wrap="square">
            <a:spAutoFit/>
          </a:bodyPr>
          <a:lstStyle/>
          <a:p>
            <a:r>
              <a:rPr lang="en-US" sz="2800" dirty="0">
                <a:latin typeface="Times New Roman"/>
              </a:rPr>
              <a:t>Câu 4</a:t>
            </a:r>
            <a:endParaRPr lang="en-US" sz="2800" dirty="0"/>
          </a:p>
        </p:txBody>
      </p:sp>
      <p:pic>
        <p:nvPicPr>
          <p:cNvPr id="14"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71225" y="2239459"/>
            <a:ext cx="609600" cy="609600"/>
          </a:xfrm>
          <a:prstGeom prst="rect">
            <a:avLst/>
          </a:prstGeom>
        </p:spPr>
      </p:pic>
      <p:pic>
        <p:nvPicPr>
          <p:cNvPr id="15" name="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394193" y="5535797"/>
            <a:ext cx="609600" cy="609600"/>
          </a:xfrm>
          <a:prstGeom prst="rect">
            <a:avLst/>
          </a:prstGeom>
        </p:spPr>
      </p:pic>
    </p:spTree>
    <p:extLst>
      <p:ext uri="{BB962C8B-B14F-4D97-AF65-F5344CB8AC3E}">
        <p14:creationId xmlns:p14="http://schemas.microsoft.com/office/powerpoint/2010/main" val="914064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53" fill="hold"/>
                                        <p:tgtEl>
                                          <p:spTgt spid="15"/>
                                        </p:tgtEl>
                                      </p:cBhvr>
                                    </p:cmd>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5"/>
            <a:ext cx="12167220" cy="685800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10" name="Rectangle 9"/>
          <p:cNvSpPr/>
          <p:nvPr/>
        </p:nvSpPr>
        <p:spPr>
          <a:xfrm>
            <a:off x="6523931" y="0"/>
            <a:ext cx="1605774" cy="523220"/>
          </a:xfrm>
          <a:prstGeom prst="rect">
            <a:avLst/>
          </a:prstGeom>
        </p:spPr>
        <p:txBody>
          <a:bodyPr wrap="square">
            <a:spAutoFit/>
          </a:bodyPr>
          <a:lstStyle/>
          <a:p>
            <a:r>
              <a:rPr lang="en-US" sz="2800" dirty="0">
                <a:latin typeface="Times New Roman"/>
              </a:rPr>
              <a:t>Câu kết</a:t>
            </a:r>
            <a:endParaRPr lang="en-US" sz="2800"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0582" y="1621068"/>
            <a:ext cx="10513729" cy="1380000"/>
          </a:xfrm>
          <a:prstGeom prst="rect">
            <a:avLst/>
          </a:prstGeom>
        </p:spPr>
      </p:pic>
      <p:pic>
        <p:nvPicPr>
          <p:cNvPr id="7" name="k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09654" y="3794116"/>
            <a:ext cx="609600" cy="609600"/>
          </a:xfrm>
          <a:prstGeom prst="rect">
            <a:avLst/>
          </a:prstGeom>
        </p:spPr>
      </p:pic>
    </p:spTree>
    <p:extLst>
      <p:ext uri="{BB962C8B-B14F-4D97-AF65-F5344CB8AC3E}">
        <p14:creationId xmlns:p14="http://schemas.microsoft.com/office/powerpoint/2010/main" val="217060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5"/>
            <a:ext cx="12167220" cy="685800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10" name="Rectangle 9"/>
          <p:cNvSpPr/>
          <p:nvPr/>
        </p:nvSpPr>
        <p:spPr>
          <a:xfrm>
            <a:off x="6523931" y="0"/>
            <a:ext cx="1605774" cy="523220"/>
          </a:xfrm>
          <a:prstGeom prst="rect">
            <a:avLst/>
          </a:prstGeom>
        </p:spPr>
        <p:txBody>
          <a:bodyPr wrap="square">
            <a:spAutoFit/>
          </a:bodyPr>
          <a:lstStyle/>
          <a:p>
            <a:r>
              <a:rPr lang="en-US" sz="2800" dirty="0">
                <a:latin typeface="Times New Roman"/>
              </a:rPr>
              <a:t>Đoạn 2</a:t>
            </a:r>
            <a:endParaRPr lang="en-US" sz="280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6493" y="523220"/>
            <a:ext cx="8581267" cy="6223268"/>
          </a:xfrm>
          <a:prstGeom prst="rect">
            <a:avLst/>
          </a:prstGeom>
        </p:spPr>
      </p:pic>
      <p:pic>
        <p:nvPicPr>
          <p:cNvPr id="6" name="d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 y="98425"/>
            <a:ext cx="609600" cy="609600"/>
          </a:xfrm>
          <a:prstGeom prst="rect">
            <a:avLst/>
          </a:prstGeom>
        </p:spPr>
      </p:pic>
    </p:spTree>
    <p:extLst>
      <p:ext uri="{BB962C8B-B14F-4D97-AF65-F5344CB8AC3E}">
        <p14:creationId xmlns:p14="http://schemas.microsoft.com/office/powerpoint/2010/main" val="273130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67220" cy="685800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4390" y="102962"/>
            <a:ext cx="6058681" cy="6789901"/>
          </a:xfrm>
          <a:prstGeom prst="rect">
            <a:avLst/>
          </a:prstGeom>
        </p:spPr>
      </p:pic>
      <p:pic>
        <p:nvPicPr>
          <p:cNvPr id="9" name="MUA X OI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3578" y="1508658"/>
            <a:ext cx="609600" cy="609600"/>
          </a:xfrm>
          <a:prstGeom prst="rect">
            <a:avLst/>
          </a:prstGeom>
        </p:spPr>
      </p:pic>
      <p:sp>
        <p:nvSpPr>
          <p:cNvPr id="11" name="Rectangle 10"/>
          <p:cNvSpPr/>
          <p:nvPr/>
        </p:nvSpPr>
        <p:spPr>
          <a:xfrm>
            <a:off x="2141035" y="635325"/>
            <a:ext cx="2795460"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Cả bài các hình thức</a:t>
            </a:r>
          </a:p>
        </p:txBody>
      </p:sp>
      <p:sp>
        <p:nvSpPr>
          <p:cNvPr id="12" name="Rectangle 11"/>
          <p:cNvSpPr/>
          <p:nvPr/>
        </p:nvSpPr>
        <p:spPr>
          <a:xfrm>
            <a:off x="-112898" y="0"/>
            <a:ext cx="3893161" cy="400110"/>
          </a:xfrm>
          <a:prstGeom prst="rect">
            <a:avLst/>
          </a:prstGeom>
        </p:spPr>
        <p:txBody>
          <a:bodyPr wrap="square">
            <a:spAutoFit/>
          </a:bodyPr>
          <a:lstStyle/>
          <a:p>
            <a:pPr lvl="0" algn="ctr"/>
            <a:r>
              <a:rPr lang="en-US" sz="2000" b="1" dirty="0">
                <a:solidFill>
                  <a:srgbClr val="002060"/>
                </a:solidFill>
                <a:latin typeface="Times New Roman" panose="02020603050405020304" pitchFamily="18" charset="0"/>
                <a:cs typeface="Times New Roman" panose="02020603050405020304" pitchFamily="18" charset="0"/>
              </a:rPr>
              <a:t>Hoạt động Thực hành luyện tập</a:t>
            </a:r>
          </a:p>
        </p:txBody>
      </p:sp>
    </p:spTree>
    <p:extLst>
      <p:ext uri="{BB962C8B-B14F-4D97-AF65-F5344CB8AC3E}">
        <p14:creationId xmlns:p14="http://schemas.microsoft.com/office/powerpoint/2010/main" val="2149971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1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274321" cy="685800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394" y="3648326"/>
            <a:ext cx="2409352" cy="320967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0" y="770022"/>
            <a:ext cx="11302044" cy="3399362"/>
          </a:xfrm>
          <a:prstGeom prst="rect">
            <a:avLst/>
          </a:prstGeom>
        </p:spPr>
      </p:pic>
      <p:pic>
        <p:nvPicPr>
          <p:cNvPr id="7" name="MUA X OI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6069" y="5688979"/>
            <a:ext cx="609600" cy="609600"/>
          </a:xfrm>
          <a:prstGeom prst="rect">
            <a:avLst/>
          </a:prstGeom>
        </p:spPr>
      </p:pic>
    </p:spTree>
    <p:extLst>
      <p:ext uri="{BB962C8B-B14F-4D97-AF65-F5344CB8AC3E}">
        <p14:creationId xmlns:p14="http://schemas.microsoft.com/office/powerpoint/2010/main" val="1481061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1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67220" cy="685800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5" name="Rectangle 4"/>
          <p:cNvSpPr/>
          <p:nvPr/>
        </p:nvSpPr>
        <p:spPr>
          <a:xfrm>
            <a:off x="3239732" y="977040"/>
            <a:ext cx="69813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 Bài hát Mùa Xuân ơi do ai sáng tác? </a:t>
            </a:r>
          </a:p>
        </p:txBody>
      </p:sp>
      <p:sp>
        <p:nvSpPr>
          <p:cNvPr id="7" name="Rectangle 6"/>
          <p:cNvSpPr/>
          <p:nvPr/>
        </p:nvSpPr>
        <p:spPr>
          <a:xfrm>
            <a:off x="3516674" y="1873293"/>
            <a:ext cx="24346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Hoàng Vân</a:t>
            </a:r>
          </a:p>
        </p:txBody>
      </p:sp>
      <p:sp>
        <p:nvSpPr>
          <p:cNvPr id="9" name="Rectangle 8"/>
          <p:cNvSpPr/>
          <p:nvPr/>
        </p:nvSpPr>
        <p:spPr>
          <a:xfrm>
            <a:off x="3516674" y="2736967"/>
            <a:ext cx="37192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Nguyễn Ngọc Thiện</a:t>
            </a:r>
          </a:p>
        </p:txBody>
      </p:sp>
      <p:sp>
        <p:nvSpPr>
          <p:cNvPr id="10" name="Rectangle 9"/>
          <p:cNvSpPr/>
          <p:nvPr/>
        </p:nvSpPr>
        <p:spPr>
          <a:xfrm>
            <a:off x="3644619" y="3600641"/>
            <a:ext cx="183255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Huy Du</a:t>
            </a:r>
          </a:p>
        </p:txBody>
      </p:sp>
      <p:sp>
        <p:nvSpPr>
          <p:cNvPr id="11" name="Rectangle 10"/>
          <p:cNvSpPr/>
          <p:nvPr/>
        </p:nvSpPr>
        <p:spPr>
          <a:xfrm>
            <a:off x="3646016" y="4706100"/>
            <a:ext cx="26196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Hoàng Long</a:t>
            </a:r>
          </a:p>
        </p:txBody>
      </p:sp>
    </p:spTree>
    <p:extLst>
      <p:ext uri="{BB962C8B-B14F-4D97-AF65-F5344CB8AC3E}">
        <p14:creationId xmlns:p14="http://schemas.microsoft.com/office/powerpoint/2010/main" val="2168891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M THAH TRA LOI SAI.wav"/>
                                        </p:tgtEl>
                                      </p:cMediaNode>
                                    </p:audio>
                                  </p:subTnLst>
                                </p:cTn>
                              </p:par>
                              <p:par>
                                <p:cTn id="9" presetID="2" presetClass="exit" presetSubtype="4" fill="hold" grpId="0" nodeType="withEffect">
                                  <p:stCondLst>
                                    <p:cond delay="0"/>
                                  </p:stCondLst>
                                  <p:childTnLst>
                                    <p:anim calcmode="lin" valueType="num">
                                      <p:cBhvr additive="base">
                                        <p:cTn id="10" dur="500"/>
                                        <p:tgtEl>
                                          <p:spTgt spid="10"/>
                                        </p:tgtEl>
                                        <p:attrNameLst>
                                          <p:attrName>ppt_x</p:attrName>
                                        </p:attrNameLst>
                                      </p:cBhvr>
                                      <p:tavLst>
                                        <p:tav tm="0">
                                          <p:val>
                                            <p:strVal val="ppt_x"/>
                                          </p:val>
                                        </p:tav>
                                        <p:tav tm="100000">
                                          <p:val>
                                            <p:strVal val="ppt_x"/>
                                          </p:val>
                                        </p:tav>
                                      </p:tavLst>
                                    </p:anim>
                                    <p:anim calcmode="lin" valueType="num">
                                      <p:cBhvr additive="base">
                                        <p:cTn id="11" dur="500"/>
                                        <p:tgtEl>
                                          <p:spTgt spid="10"/>
                                        </p:tgtEl>
                                        <p:attrNameLst>
                                          <p:attrName>ppt_y</p:attrName>
                                        </p:attrNameLst>
                                      </p:cBhvr>
                                      <p:tavLst>
                                        <p:tav tm="0">
                                          <p:val>
                                            <p:strVal val="ppt_y"/>
                                          </p:val>
                                        </p:tav>
                                        <p:tav tm="100000">
                                          <p:val>
                                            <p:strVal val="1+ppt_h/2"/>
                                          </p:val>
                                        </p:tav>
                                      </p:tavLst>
                                    </p:anim>
                                    <p:set>
                                      <p:cBhvr>
                                        <p:cTn id="1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 THAH TRA LOI SAI.wav"/>
                                        </p:tgtEl>
                                      </p:cMediaNode>
                                    </p:audio>
                                  </p:subTnLst>
                                </p:cTn>
                              </p:par>
                              <p:par>
                                <p:cTn id="13" presetID="2" presetClass="exit" presetSubtype="4" fill="hold" grpId="0" nodeType="withEffect">
                                  <p:stCondLst>
                                    <p:cond delay="0"/>
                                  </p:stCondLst>
                                  <p:childTnLst>
                                    <p:anim calcmode="lin" valueType="num">
                                      <p:cBhvr additive="base">
                                        <p:cTn id="14" dur="500"/>
                                        <p:tgtEl>
                                          <p:spTgt spid="11"/>
                                        </p:tgtEl>
                                        <p:attrNameLst>
                                          <p:attrName>ppt_x</p:attrName>
                                        </p:attrNameLst>
                                      </p:cBhvr>
                                      <p:tavLst>
                                        <p:tav tm="0">
                                          <p:val>
                                            <p:strVal val="ppt_x"/>
                                          </p:val>
                                        </p:tav>
                                        <p:tav tm="100000">
                                          <p:val>
                                            <p:strVal val="ppt_x"/>
                                          </p:val>
                                        </p:tav>
                                      </p:tavLst>
                                    </p:anim>
                                    <p:anim calcmode="lin" valueType="num">
                                      <p:cBhvr additive="base">
                                        <p:cTn id="15" dur="500"/>
                                        <p:tgtEl>
                                          <p:spTgt spid="11"/>
                                        </p:tgtEl>
                                        <p:attrNameLst>
                                          <p:attrName>ppt_y</p:attrName>
                                        </p:attrNameLst>
                                      </p:cBhvr>
                                      <p:tavLst>
                                        <p:tav tm="0">
                                          <p:val>
                                            <p:strVal val="ppt_y"/>
                                          </p:val>
                                        </p:tav>
                                        <p:tav tm="100000">
                                          <p:val>
                                            <p:strVal val="1+ppt_h/2"/>
                                          </p:val>
                                        </p:tav>
                                      </p:tavLst>
                                    </p:anim>
                                    <p:set>
                                      <p:cBhvr>
                                        <p:cTn id="1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AM THAH TRA LOI S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67220" cy="685800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5" name="Rectangle 4"/>
          <p:cNvSpPr/>
          <p:nvPr/>
        </p:nvSpPr>
        <p:spPr>
          <a:xfrm>
            <a:off x="3239732" y="977040"/>
            <a:ext cx="70920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 Bài hát Mùa Xuân ơi viết ở nhịp nào?</a:t>
            </a:r>
          </a:p>
        </p:txBody>
      </p:sp>
      <p:sp>
        <p:nvSpPr>
          <p:cNvPr id="7" name="Rectangle 6"/>
          <p:cNvSpPr/>
          <p:nvPr/>
        </p:nvSpPr>
        <p:spPr>
          <a:xfrm>
            <a:off x="3516674" y="1873293"/>
            <a:ext cx="1313180"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p>
        </p:txBody>
      </p:sp>
      <p:sp>
        <p:nvSpPr>
          <p:cNvPr id="9" name="Rectangle 8"/>
          <p:cNvSpPr/>
          <p:nvPr/>
        </p:nvSpPr>
        <p:spPr>
          <a:xfrm>
            <a:off x="6705923" y="1873292"/>
            <a:ext cx="1313180"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p>
        </p:txBody>
      </p:sp>
      <p:sp>
        <p:nvSpPr>
          <p:cNvPr id="10" name="Rectangle 9"/>
          <p:cNvSpPr/>
          <p:nvPr/>
        </p:nvSpPr>
        <p:spPr>
          <a:xfrm>
            <a:off x="3657738" y="4305472"/>
            <a:ext cx="1172116"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p>
        </p:txBody>
      </p:sp>
      <p:sp>
        <p:nvSpPr>
          <p:cNvPr id="11" name="Rectangle 10"/>
          <p:cNvSpPr/>
          <p:nvPr/>
        </p:nvSpPr>
        <p:spPr>
          <a:xfrm>
            <a:off x="6884341" y="4279205"/>
            <a:ext cx="1313180"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a:t>
            </a:r>
          </a:p>
        </p:txBody>
      </p:sp>
    </p:spTree>
    <p:extLst>
      <p:ext uri="{BB962C8B-B14F-4D97-AF65-F5344CB8AC3E}">
        <p14:creationId xmlns:p14="http://schemas.microsoft.com/office/powerpoint/2010/main" val="1649867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M THAH TRA LOI SAI.wav"/>
                                        </p:tgtEl>
                                      </p:cMediaNode>
                                    </p:audio>
                                  </p:subTnLst>
                                </p:cTn>
                              </p:par>
                              <p:par>
                                <p:cTn id="9" presetID="2" presetClass="exit" presetSubtype="4"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 THAH TRA LOI SAI.wav"/>
                                        </p:tgtEl>
                                      </p:cMediaNode>
                                    </p:audio>
                                  </p:subTnLst>
                                </p:cTn>
                              </p:par>
                              <p:par>
                                <p:cTn id="13" presetID="2" presetClass="exit" presetSubtype="4" fill="hold" grpId="0" nodeType="withEffect">
                                  <p:stCondLst>
                                    <p:cond delay="0"/>
                                  </p:stCondLst>
                                  <p:childTnLst>
                                    <p:anim calcmode="lin" valueType="num">
                                      <p:cBhvr additive="base">
                                        <p:cTn id="14" dur="500"/>
                                        <p:tgtEl>
                                          <p:spTgt spid="11"/>
                                        </p:tgtEl>
                                        <p:attrNameLst>
                                          <p:attrName>ppt_x</p:attrName>
                                        </p:attrNameLst>
                                      </p:cBhvr>
                                      <p:tavLst>
                                        <p:tav tm="0">
                                          <p:val>
                                            <p:strVal val="ppt_x"/>
                                          </p:val>
                                        </p:tav>
                                        <p:tav tm="100000">
                                          <p:val>
                                            <p:strVal val="ppt_x"/>
                                          </p:val>
                                        </p:tav>
                                      </p:tavLst>
                                    </p:anim>
                                    <p:anim calcmode="lin" valueType="num">
                                      <p:cBhvr additive="base">
                                        <p:cTn id="15" dur="500"/>
                                        <p:tgtEl>
                                          <p:spTgt spid="11"/>
                                        </p:tgtEl>
                                        <p:attrNameLst>
                                          <p:attrName>ppt_y</p:attrName>
                                        </p:attrNameLst>
                                      </p:cBhvr>
                                      <p:tavLst>
                                        <p:tav tm="0">
                                          <p:val>
                                            <p:strVal val="ppt_y"/>
                                          </p:val>
                                        </p:tav>
                                        <p:tav tm="100000">
                                          <p:val>
                                            <p:strVal val="1+ppt_h/2"/>
                                          </p:val>
                                        </p:tav>
                                      </p:tavLst>
                                    </p:anim>
                                    <p:set>
                                      <p:cBhvr>
                                        <p:cTn id="1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AM THAH TRA LOI S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67220" cy="685800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4" name="Rectangle 3"/>
          <p:cNvSpPr/>
          <p:nvPr/>
        </p:nvSpPr>
        <p:spPr>
          <a:xfrm>
            <a:off x="3427141" y="887663"/>
            <a:ext cx="605139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 Bài hát: Mùa Xuân ơi gồm có</a:t>
            </a:r>
          </a:p>
        </p:txBody>
      </p:sp>
      <p:sp>
        <p:nvSpPr>
          <p:cNvPr id="6" name="Rectangle 5"/>
          <p:cNvSpPr/>
          <p:nvPr/>
        </p:nvSpPr>
        <p:spPr>
          <a:xfrm>
            <a:off x="5077487" y="5339395"/>
            <a:ext cx="17427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04 đoạn</a:t>
            </a:r>
          </a:p>
        </p:txBody>
      </p:sp>
      <p:sp>
        <p:nvSpPr>
          <p:cNvPr id="8" name="Rectangle 7"/>
          <p:cNvSpPr/>
          <p:nvPr/>
        </p:nvSpPr>
        <p:spPr>
          <a:xfrm>
            <a:off x="5013817" y="1843177"/>
            <a:ext cx="172297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01 đoạn</a:t>
            </a:r>
          </a:p>
        </p:txBody>
      </p:sp>
      <p:sp>
        <p:nvSpPr>
          <p:cNvPr id="12" name="Rectangle 11"/>
          <p:cNvSpPr/>
          <p:nvPr/>
        </p:nvSpPr>
        <p:spPr>
          <a:xfrm>
            <a:off x="5013817" y="2991103"/>
            <a:ext cx="17219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02 đoạn</a:t>
            </a:r>
          </a:p>
        </p:txBody>
      </p:sp>
      <p:sp>
        <p:nvSpPr>
          <p:cNvPr id="13" name="Rectangle 12"/>
          <p:cNvSpPr/>
          <p:nvPr/>
        </p:nvSpPr>
        <p:spPr>
          <a:xfrm>
            <a:off x="5077486" y="3986488"/>
            <a:ext cx="17427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03 đoạn</a:t>
            </a:r>
          </a:p>
        </p:txBody>
      </p:sp>
    </p:spTree>
    <p:extLst>
      <p:ext uri="{BB962C8B-B14F-4D97-AF65-F5344CB8AC3E}">
        <p14:creationId xmlns:p14="http://schemas.microsoft.com/office/powerpoint/2010/main" val="3705935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M THAH TRA LOI SAI.wav"/>
                                        </p:tgtEl>
                                      </p:cMediaNode>
                                    </p:audio>
                                  </p:subTnLst>
                                </p:cTn>
                              </p:par>
                              <p:par>
                                <p:cTn id="9" presetID="2" presetClass="exit" presetSubtype="4"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 THAH TRA LOI SAI.wav"/>
                                        </p:tgtEl>
                                      </p:cMediaNode>
                                    </p:audio>
                                  </p:subTnLst>
                                </p:cTn>
                              </p:par>
                              <p:par>
                                <p:cTn id="13" presetID="2" presetClass="exit" presetSubtype="4" fill="hold" grpId="0"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AM THAH TRA LOI S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67220" cy="6858001"/>
          </a:xfrm>
          <a:prstGeom prst="rect">
            <a:avLst/>
          </a:prstGeom>
        </p:spPr>
      </p:pic>
      <p:sp>
        <p:nvSpPr>
          <p:cNvPr id="25" name="Rectangle 24"/>
          <p:cNvSpPr/>
          <p:nvPr/>
        </p:nvSpPr>
        <p:spPr>
          <a:xfrm>
            <a:off x="4837929" y="426381"/>
            <a:ext cx="490696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theo sơ đồ tư duy sau</a:t>
            </a:r>
          </a:p>
        </p:txBody>
      </p:sp>
      <p:sp>
        <p:nvSpPr>
          <p:cNvPr id="4" name="Oval Callout 3"/>
          <p:cNvSpPr/>
          <p:nvPr/>
        </p:nvSpPr>
        <p:spPr>
          <a:xfrm rot="20375501">
            <a:off x="5094665" y="1684708"/>
            <a:ext cx="2712012" cy="1960663"/>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5436217" y="2048883"/>
            <a:ext cx="238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Mùa xuân ơi</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36901" y="2430176"/>
            <a:ext cx="784991" cy="1045744"/>
          </a:xfrm>
          <a:prstGeom prst="rect">
            <a:avLst/>
          </a:prstGeom>
        </p:spPr>
      </p:pic>
      <p:cxnSp>
        <p:nvCxnSpPr>
          <p:cNvPr id="7" name="Straight Connector 6"/>
          <p:cNvCxnSpPr/>
          <p:nvPr/>
        </p:nvCxnSpPr>
        <p:spPr>
          <a:xfrm flipH="1" flipV="1">
            <a:off x="4067557" y="1466479"/>
            <a:ext cx="1464839" cy="495159"/>
          </a:xfrm>
          <a:prstGeom prst="line">
            <a:avLst/>
          </a:prstGeom>
        </p:spPr>
        <p:style>
          <a:lnRef idx="3">
            <a:schemeClr val="accent3"/>
          </a:lnRef>
          <a:fillRef idx="0">
            <a:schemeClr val="accent3"/>
          </a:fillRef>
          <a:effectRef idx="2">
            <a:schemeClr val="accent3"/>
          </a:effectRef>
          <a:fontRef idx="minor">
            <a:schemeClr val="tx1"/>
          </a:fontRef>
        </p:style>
      </p:cxnSp>
      <p:sp>
        <p:nvSpPr>
          <p:cNvPr id="12" name="Cloud Callout 11"/>
          <p:cNvSpPr/>
          <p:nvPr/>
        </p:nvSpPr>
        <p:spPr>
          <a:xfrm>
            <a:off x="2736231" y="878326"/>
            <a:ext cx="1207116" cy="1244886"/>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rPr>
              <a:t>4</a:t>
            </a:r>
            <a:endPar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4</a:t>
            </a:r>
          </a:p>
        </p:txBody>
      </p:sp>
      <p:cxnSp>
        <p:nvCxnSpPr>
          <p:cNvPr id="19" name="Straight Connector 18"/>
          <p:cNvCxnSpPr/>
          <p:nvPr/>
        </p:nvCxnSpPr>
        <p:spPr>
          <a:xfrm flipH="1">
            <a:off x="3233854" y="3374298"/>
            <a:ext cx="2044426" cy="528629"/>
          </a:xfrm>
          <a:prstGeom prst="line">
            <a:avLst/>
          </a:prstGeom>
        </p:spPr>
        <p:style>
          <a:lnRef idx="3">
            <a:schemeClr val="accent3"/>
          </a:lnRef>
          <a:fillRef idx="0">
            <a:schemeClr val="accent3"/>
          </a:fillRef>
          <a:effectRef idx="2">
            <a:schemeClr val="accent3"/>
          </a:effectRef>
          <a:fontRef idx="minor">
            <a:schemeClr val="tx1"/>
          </a:fontRef>
        </p:style>
      </p:cxnSp>
      <p:sp>
        <p:nvSpPr>
          <p:cNvPr id="20" name="Cloud Callout 19"/>
          <p:cNvSpPr/>
          <p:nvPr/>
        </p:nvSpPr>
        <p:spPr>
          <a:xfrm>
            <a:off x="630402" y="3474295"/>
            <a:ext cx="2512016" cy="1244886"/>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Chia làm 2 đoạn</a:t>
            </a:r>
            <a:endParaRPr kumimoji="0" lang="en-US" sz="2800" b="1" i="0" u="sng"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sp>
        <p:nvSpPr>
          <p:cNvPr id="24" name="Cloud Callout 23"/>
          <p:cNvSpPr/>
          <p:nvPr/>
        </p:nvSpPr>
        <p:spPr>
          <a:xfrm>
            <a:off x="3070891" y="5236878"/>
            <a:ext cx="4751687" cy="1621121"/>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sng"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cxnSp>
        <p:nvCxnSpPr>
          <p:cNvPr id="26" name="Straight Connector 25"/>
          <p:cNvCxnSpPr/>
          <p:nvPr/>
        </p:nvCxnSpPr>
        <p:spPr>
          <a:xfrm flipH="1">
            <a:off x="6075394" y="4018163"/>
            <a:ext cx="292506" cy="1218715"/>
          </a:xfrm>
          <a:prstGeom prst="line">
            <a:avLst/>
          </a:prstGeom>
        </p:spPr>
        <p:style>
          <a:lnRef idx="3">
            <a:schemeClr val="accent3"/>
          </a:lnRef>
          <a:fillRef idx="0">
            <a:schemeClr val="accent3"/>
          </a:fillRef>
          <a:effectRef idx="2">
            <a:schemeClr val="accent3"/>
          </a:effectRef>
          <a:fontRef idx="minor">
            <a:schemeClr val="tx1"/>
          </a:fontRef>
        </p:style>
      </p:cxnSp>
      <p:sp>
        <p:nvSpPr>
          <p:cNvPr id="27" name="Rectangle 26"/>
          <p:cNvSpPr/>
          <p:nvPr/>
        </p:nvSpPr>
        <p:spPr>
          <a:xfrm>
            <a:off x="3671868" y="5586184"/>
            <a:ext cx="364023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Nhà nhà Sum Vầy hạnh phúc đón mùa xuân. Cùng chúc cho nhau những điều tốt đẹp nhất</a:t>
            </a:r>
          </a:p>
        </p:txBody>
      </p:sp>
      <p:cxnSp>
        <p:nvCxnSpPr>
          <p:cNvPr id="29" name="Straight Connector 28"/>
          <p:cNvCxnSpPr/>
          <p:nvPr/>
        </p:nvCxnSpPr>
        <p:spPr>
          <a:xfrm flipH="1" flipV="1">
            <a:off x="7201505" y="3371183"/>
            <a:ext cx="2477834" cy="939023"/>
          </a:xfrm>
          <a:prstGeom prst="line">
            <a:avLst/>
          </a:prstGeom>
        </p:spPr>
        <p:style>
          <a:lnRef idx="3">
            <a:schemeClr val="accent3"/>
          </a:lnRef>
          <a:fillRef idx="0">
            <a:schemeClr val="accent3"/>
          </a:fillRef>
          <a:effectRef idx="2">
            <a:schemeClr val="accent3"/>
          </a:effectRef>
          <a:fontRef idx="minor">
            <a:schemeClr val="tx1"/>
          </a:fontRef>
        </p:style>
      </p:cxnSp>
      <p:sp>
        <p:nvSpPr>
          <p:cNvPr id="30" name="Cloud Callout 29"/>
          <p:cNvSpPr/>
          <p:nvPr/>
        </p:nvSpPr>
        <p:spPr>
          <a:xfrm>
            <a:off x="9102047" y="4298379"/>
            <a:ext cx="2512016" cy="1244886"/>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Vui tơi, rộn ràng</a:t>
            </a:r>
          </a:p>
        </p:txBody>
      </p:sp>
      <p:cxnSp>
        <p:nvCxnSpPr>
          <p:cNvPr id="32" name="Straight Connector 31"/>
          <p:cNvCxnSpPr/>
          <p:nvPr/>
        </p:nvCxnSpPr>
        <p:spPr>
          <a:xfrm flipH="1">
            <a:off x="7417573" y="1348992"/>
            <a:ext cx="1882544" cy="399393"/>
          </a:xfrm>
          <a:prstGeom prst="line">
            <a:avLst/>
          </a:prstGeom>
        </p:spPr>
        <p:style>
          <a:lnRef idx="3">
            <a:schemeClr val="accent3"/>
          </a:lnRef>
          <a:fillRef idx="0">
            <a:schemeClr val="accent3"/>
          </a:fillRef>
          <a:effectRef idx="2">
            <a:schemeClr val="accent3"/>
          </a:effectRef>
          <a:fontRef idx="minor">
            <a:schemeClr val="tx1"/>
          </a:fontRef>
        </p:style>
      </p:cxnSp>
      <p:sp>
        <p:nvSpPr>
          <p:cNvPr id="33" name="Cloud Callout 32"/>
          <p:cNvSpPr/>
          <p:nvPr/>
        </p:nvSpPr>
        <p:spPr>
          <a:xfrm>
            <a:off x="9333581" y="687991"/>
            <a:ext cx="2137280" cy="1599594"/>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Nguyễn Ngọc Thiện</a:t>
            </a:r>
            <a:endParaRPr kumimoji="0" lang="en-US" sz="2800" b="1" i="0" u="sng"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8849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Am-thanh-phep-thuat-www_nhacchuongvui_com.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phep-thuat-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phep-thuat-www_nhacchuongvui_com.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Am-thanh-phep-thuat-www_nhacchuongvui_com.wav"/>
                                        </p:tgtEl>
                                      </p:cMediaNode>
                                    </p:audio>
                                  </p:sub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Am-thanh-phep-thuat-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par>
                                <p:cTn id="39" presetID="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Am-thanh-phep-thuat-www_nhacchuongvui_com.wav"/>
                                        </p:tgtEl>
                                      </p:cMediaNode>
                                    </p:audio>
                                  </p:sub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Am-thanh-phep-thuat-www_nhacchuongvui_com.wav"/>
                                        </p:tgtEl>
                                      </p:cMediaNode>
                                    </p:audio>
                                  </p:subTnLst>
                                </p:cTn>
                              </p:par>
                              <p:par>
                                <p:cTn id="53" presetID="2" presetClass="entr" presetSubtype="4"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4" grpId="0" animBg="1"/>
      <p:bldP spid="27" grpId="0"/>
      <p:bldP spid="30"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1284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70595" y="1199113"/>
            <a:ext cx="4694257" cy="5658887"/>
          </a:xfrm>
          <a:prstGeom prst="rect">
            <a:avLst/>
          </a:prstGeom>
        </p:spPr>
      </p:pic>
      <p:pic>
        <p:nvPicPr>
          <p:cNvPr id="10" name="Picture 9" descr="C:\Users\Administrator\Desktop\LO GO KNT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2461" y="85861"/>
            <a:ext cx="750698" cy="5630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14460" y="3452564"/>
            <a:ext cx="4631968" cy="523220"/>
          </a:xfrm>
          <a:prstGeom prst="rect">
            <a:avLst/>
          </a:prstGeom>
        </p:spPr>
        <p:txBody>
          <a:bodyPr wrap="square">
            <a:spAutoFit/>
          </a:bodyPr>
          <a:lstStyle/>
          <a:p>
            <a:pPr marL="0" marR="2540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Hát</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Mùa xuân ơi</a:t>
            </a: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2306669" y="2218600"/>
            <a:ext cx="6799874" cy="1115690"/>
          </a:xfrm>
          <a:prstGeom prst="rect">
            <a:avLst/>
          </a:prstGeom>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CHỦ</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ĐỀ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5: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NHỊP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DIỆU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MÙA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XUÂN</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Tiết</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19</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3" name="Rectangle 12"/>
          <p:cNvSpPr/>
          <p:nvPr/>
        </p:nvSpPr>
        <p:spPr>
          <a:xfrm>
            <a:off x="3864906" y="3965004"/>
            <a:ext cx="3809913" cy="400110"/>
          </a:xfrm>
          <a:prstGeom prst="rect">
            <a:avLst/>
          </a:prstGeom>
        </p:spPr>
        <p:txBody>
          <a:bodyPr wrap="square">
            <a:spAutoFit/>
          </a:bodyPr>
          <a:lstStyle/>
          <a:p>
            <a:pPr marL="0" marR="2540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Nhạc và lời: Nguyễn Ngọc Thiện</a:t>
            </a:r>
            <a:endParaRPr kumimoji="0" lang="en-US" sz="16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23FB374-FB09-6438-7637-E436903DAD1B}"/>
              </a:ext>
            </a:extLst>
          </p:cNvPr>
          <p:cNvSpPr/>
          <p:nvPr/>
        </p:nvSpPr>
        <p:spPr>
          <a:xfrm>
            <a:off x="4114459" y="2283653"/>
            <a:ext cx="504339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Calibri"/>
              <a:ea typeface="+mn-ea"/>
              <a:cs typeface="+mn-cs"/>
            </a:endParaRPr>
          </a:p>
        </p:txBody>
      </p:sp>
    </p:spTree>
    <p:extLst>
      <p:ext uri="{BB962C8B-B14F-4D97-AF65-F5344CB8AC3E}">
        <p14:creationId xmlns:p14="http://schemas.microsoft.com/office/powerpoint/2010/main" val="1273796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338279" y="108271"/>
            <a:ext cx="241444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Hoạt động vận dụng</a:t>
            </a:r>
          </a:p>
        </p:txBody>
      </p:sp>
      <p:sp>
        <p:nvSpPr>
          <p:cNvPr id="4" name="Rectangle 3"/>
          <p:cNvSpPr/>
          <p:nvPr/>
        </p:nvSpPr>
        <p:spPr>
          <a:xfrm>
            <a:off x="4825323" y="1129268"/>
            <a:ext cx="37834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bức tranh về Mùa xuân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505093"/>
            <a:ext cx="4430170" cy="235290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7268" y="3646449"/>
            <a:ext cx="998948" cy="1170204"/>
          </a:xfrm>
          <a:prstGeom prst="rect">
            <a:avLst/>
          </a:prstGeom>
        </p:spPr>
      </p:pic>
    </p:spTree>
    <p:extLst>
      <p:ext uri="{BB962C8B-B14F-4D97-AF65-F5344CB8AC3E}">
        <p14:creationId xmlns:p14="http://schemas.microsoft.com/office/powerpoint/2010/main" val="1159798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bg>
      <p:bgPr>
        <a:blipFill>
          <a:blip r:embed="rId5"/>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187010"/>
            <a:ext cx="5709908" cy="204236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5 Dancing Script" panose="03080800040507000D00" pitchFamily="66" charset="0"/>
                <a:ea typeface="+mn-ea"/>
                <a:cs typeface="+mn-cs"/>
              </a:rPr>
              <a:t>GIÁO DỤC, CỦNG CỐ DẶN DÒ</a:t>
            </a:r>
          </a:p>
        </p:txBody>
      </p:sp>
      <p:sp>
        <p:nvSpPr>
          <p:cNvPr id="10" name="TextBox 9"/>
          <p:cNvSpPr txBox="1"/>
          <p:nvPr/>
        </p:nvSpPr>
        <p:spPr>
          <a:xfrm>
            <a:off x="6828584" y="2755699"/>
            <a:ext cx="5452625" cy="2283701"/>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806" y="5466696"/>
            <a:ext cx="2782607" cy="1391304"/>
          </a:xfrm>
          <a:prstGeom prst="rect">
            <a:avLst/>
          </a:prstGeom>
        </p:spPr>
      </p:pic>
      <p:pic>
        <p:nvPicPr>
          <p:cNvPr id="12" name="Picture 11"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5409" y="6321287"/>
            <a:ext cx="320381" cy="411122"/>
          </a:xfrm>
          <a:prstGeom prst="rect">
            <a:avLst/>
          </a:prstGeom>
          <a:noFill/>
          <a:ln>
            <a:no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726" y="3081952"/>
            <a:ext cx="4066333" cy="3650457"/>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1738" y="338331"/>
            <a:ext cx="5324052" cy="2270961"/>
          </a:xfrm>
          <a:prstGeom prst="rect">
            <a:avLst/>
          </a:prstGeom>
        </p:spPr>
      </p:pic>
      <p:pic>
        <p:nvPicPr>
          <p:cNvPr id="16" name="MUA X OI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36362" y="2901174"/>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654" y="1647097"/>
            <a:ext cx="4604962" cy="1108602"/>
          </a:xfrm>
          <a:prstGeom prst="rect">
            <a:avLst/>
          </a:prstGeom>
        </p:spPr>
      </p:pic>
    </p:spTree>
    <p:extLst>
      <p:ext uri="{BB962C8B-B14F-4D97-AF65-F5344CB8AC3E}">
        <p14:creationId xmlns:p14="http://schemas.microsoft.com/office/powerpoint/2010/main" val="82298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18"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67220" cy="6858001"/>
          </a:xfrm>
          <a:prstGeom prst="rect">
            <a:avLst/>
          </a:prstGeom>
        </p:spPr>
      </p:pic>
      <p:pic>
        <p:nvPicPr>
          <p:cNvPr id="3" name="🎵CHỦ ĐỀ 5_ MÙA XUÂN ƠI!  ">
            <a:hlinkClick r:id="" action="ppaction://media"/>
            <a:extLst>
              <a:ext uri="{FF2B5EF4-FFF2-40B4-BE49-F238E27FC236}">
                <a16:creationId xmlns:a16="http://schemas.microsoft.com/office/drawing/2014/main" id="{85965EE0-9DC6-F0E5-2685-E6A3DC57C3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628012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5"/>
            <a:ext cx="12167220" cy="685800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11" name="Rectangle 10"/>
          <p:cNvSpPr/>
          <p:nvPr/>
        </p:nvSpPr>
        <p:spPr>
          <a:xfrm>
            <a:off x="4841549" y="4602370"/>
            <a:ext cx="3753050" cy="400110"/>
          </a:xfrm>
          <a:prstGeom prst="rect">
            <a:avLst/>
          </a:prstGeom>
        </p:spPr>
        <p:txBody>
          <a:bodyPr wrap="square">
            <a:spAutoFit/>
          </a:bodyPr>
          <a:lstStyle/>
          <a:p>
            <a:pPr lvl="0" algn="just"/>
            <a:r>
              <a:rPr lang="en-US" sz="2000" dirty="0">
                <a:latin typeface="Times New Roman" pitchFamily="18" charset="0"/>
                <a:ea typeface="Calibri"/>
                <a:cs typeface="Times New Roman" pitchFamily="18" charset="0"/>
              </a:rPr>
              <a:t>Nêu nội dung tìm hiểu về </a:t>
            </a:r>
            <a:r>
              <a:rPr lang="vi-VN" sz="2000" dirty="0">
                <a:latin typeface="Times New Roman" pitchFamily="18" charset="0"/>
                <a:ea typeface="Calibri"/>
                <a:cs typeface="Times New Roman" pitchFamily="18" charset="0"/>
              </a:rPr>
              <a:t>bài hát</a:t>
            </a:r>
            <a:endParaRPr lang="en-US" sz="2000" dirty="0">
              <a:effectLst/>
              <a:latin typeface="Times New Roman" pitchFamily="18" charset="0"/>
              <a:cs typeface="Times New Roman" pitchFamily="18" charset="0"/>
            </a:endParaRPr>
          </a:p>
        </p:txBody>
      </p:sp>
      <p:sp>
        <p:nvSpPr>
          <p:cNvPr id="12" name="Rectangle 11"/>
          <p:cNvSpPr/>
          <p:nvPr/>
        </p:nvSpPr>
        <p:spPr>
          <a:xfrm>
            <a:off x="7030079" y="135992"/>
            <a:ext cx="2303392" cy="400110"/>
          </a:xfrm>
          <a:prstGeom prst="rect">
            <a:avLst/>
          </a:prstGeom>
        </p:spPr>
        <p:txBody>
          <a:bodyPr wrap="square">
            <a:spAutoFit/>
          </a:bodyPr>
          <a:lstStyle/>
          <a:p>
            <a:pPr lvl="0" algn="just"/>
            <a:r>
              <a:rPr lang="en-US" sz="2000" dirty="0">
                <a:latin typeface="Times New Roman" pitchFamily="18" charset="0"/>
                <a:ea typeface="Calibri"/>
                <a:cs typeface="Times New Roman" pitchFamily="18" charset="0"/>
              </a:rPr>
              <a:t>Giới thiệu tác giả</a:t>
            </a:r>
            <a:endParaRPr lang="en-US" sz="2000" dirty="0">
              <a:effectLst/>
              <a:latin typeface="Times New Roman" pitchFamily="18" charset="0"/>
              <a:cs typeface="Times New Roman" pitchFamily="18" charset="0"/>
            </a:endParaRPr>
          </a:p>
        </p:txBody>
      </p:sp>
      <p:sp>
        <p:nvSpPr>
          <p:cNvPr id="13" name="Rectangle 12"/>
          <p:cNvSpPr/>
          <p:nvPr/>
        </p:nvSpPr>
        <p:spPr>
          <a:xfrm>
            <a:off x="3277029" y="592415"/>
            <a:ext cx="8660900" cy="1938992"/>
          </a:xfrm>
          <a:prstGeom prst="rect">
            <a:avLst/>
          </a:prstGeom>
        </p:spPr>
        <p:txBody>
          <a:bodyPr wrap="square">
            <a:spAutoFit/>
          </a:bodyPr>
          <a:lstStyle/>
          <a:p>
            <a:pPr algn="just"/>
            <a:r>
              <a:rPr lang="en-US" sz="2000" i="1" dirty="0">
                <a:latin typeface="Times New Roman" panose="02020603050405020304" pitchFamily="18" charset="0"/>
                <a:ea typeface="Times New Roman" panose="02020603050405020304" pitchFamily="18" charset="0"/>
                <a:cs typeface="Arial" panose="020B0604020202020204" pitchFamily="34" charset="0"/>
              </a:rPr>
              <a:t>Nhạc sĩ Nguyễn Ngọc Thiện sinh năm 1951. Ông học khoa sáng tác tại Nhạc viện Thành phố Hồ Chí Minh. Những ca khúc của ông có màu sắc trữ tình, trẻ trung; thường viết về đề tài tình yêu và tuổi trẻ. Ngoài ra, ông còn là một nha sĩ được Nhà nước Việt Nam phong tặng danh hiệu “Thầy thuốc ưu tú”. Ông có nhiều ca khúc được khán giả yêu thích như:</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i="1" dirty="0">
                <a:latin typeface="Times New Roman" panose="02020603050405020304" pitchFamily="18" charset="0"/>
                <a:ea typeface="Times New Roman" panose="02020603050405020304" pitchFamily="18" charset="0"/>
                <a:cs typeface="Arial" panose="020B0604020202020204" pitchFamily="34" charset="0"/>
              </a:rPr>
              <a:t>Ơi cuộc sống mến thương, Ngọn lửa trái tim, Mùa xuân ơi, Những ước mơ, Như khúc tình ca, Ngày đầu tiên đi học, Xúc xắc xúc xẻ…</a:t>
            </a:r>
            <a:endParaRPr lang="en-US" sz="20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155" y="2478800"/>
            <a:ext cx="4031065" cy="202274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898" y="5104215"/>
            <a:ext cx="6566352" cy="1662368"/>
          </a:xfrm>
          <a:prstGeom prst="rect">
            <a:avLst/>
          </a:prstGeom>
        </p:spPr>
      </p:pic>
    </p:spTree>
    <p:extLst>
      <p:ext uri="{BB962C8B-B14F-4D97-AF65-F5344CB8AC3E}">
        <p14:creationId xmlns:p14="http://schemas.microsoft.com/office/powerpoint/2010/main" val="1596547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5"/>
            <a:ext cx="12167220" cy="685800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9" name="Rectangle 8"/>
          <p:cNvSpPr/>
          <p:nvPr/>
        </p:nvSpPr>
        <p:spPr>
          <a:xfrm>
            <a:off x="4771330" y="320250"/>
            <a:ext cx="5430642" cy="461665"/>
          </a:xfrm>
          <a:prstGeom prst="rect">
            <a:avLst/>
          </a:prstGeom>
        </p:spPr>
        <p:txBody>
          <a:bodyPr wrap="square">
            <a:spAutoFit/>
          </a:bodyPr>
          <a:lstStyle/>
          <a:p>
            <a:r>
              <a:rPr lang="en-US" sz="2400" dirty="0">
                <a:latin typeface="Times New Roman" panose="02020603050405020304" pitchFamily="18" charset="0"/>
                <a:ea typeface="Calibri"/>
                <a:cs typeface="Times New Roman" panose="02020603050405020304" pitchFamily="18" charset="0"/>
              </a:rPr>
              <a:t>Yêu cầu chia câu trong đoạn bài hát</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2978825" y="781915"/>
            <a:ext cx="9015651" cy="5207644"/>
          </a:xfrm>
          <a:prstGeom prst="rect">
            <a:avLst/>
          </a:prstGeom>
        </p:spPr>
        <p:txBody>
          <a:bodyPr wrap="square">
            <a:spAutoFit/>
          </a:bodyPr>
          <a:lstStyle/>
          <a:p>
            <a:pPr>
              <a:lnSpc>
                <a:spcPct val="150000"/>
              </a:lnSpc>
            </a:pPr>
            <a:r>
              <a:rPr lang="en-US" sz="2400" b="1" i="1" dirty="0">
                <a:solidFill>
                  <a:schemeClr val="accent6">
                    <a:lumMod val="75000"/>
                  </a:schemeClr>
                </a:solidFill>
                <a:latin typeface="Times New Roman" panose="02020603050405020304" pitchFamily="18" charset="0"/>
                <a:cs typeface="Times New Roman" panose="02020603050405020304" pitchFamily="18" charset="0"/>
              </a:rPr>
              <a:t>Đoạn 1</a:t>
            </a:r>
          </a:p>
          <a:p>
            <a:pPr>
              <a:lnSpc>
                <a:spcPct val="150000"/>
              </a:lnSpc>
            </a:pPr>
            <a:r>
              <a:rPr lang="en-US" sz="2000" i="1" dirty="0">
                <a:latin typeface="Times New Roman" panose="02020603050405020304" pitchFamily="18" charset="0"/>
                <a:cs typeface="Times New Roman" panose="02020603050405020304" pitchFamily="18" charset="0"/>
              </a:rPr>
              <a:t>Câu 1: </a:t>
            </a:r>
            <a:r>
              <a:rPr lang="vi-VN" sz="2000" i="1" dirty="0">
                <a:latin typeface="Times New Roman" panose="02020603050405020304" pitchFamily="18" charset="0"/>
                <a:cs typeface="Times New Roman" panose="02020603050405020304" pitchFamily="18" charset="0"/>
              </a:rPr>
              <a:t>Xuân xuân ơi xuân đã về</a:t>
            </a:r>
            <a:r>
              <a:rPr lang="en-US" sz="2000" i="1"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Có nỗi vui nào vui hơn ngày xuân đến</a:t>
            </a:r>
            <a:br>
              <a:rPr lang="vi-VN"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Câu 2: </a:t>
            </a:r>
            <a:r>
              <a:rPr lang="vi-VN" sz="2000" i="1" dirty="0">
                <a:latin typeface="Times New Roman" panose="02020603050405020304" pitchFamily="18" charset="0"/>
                <a:cs typeface="Times New Roman" panose="02020603050405020304" pitchFamily="18" charset="0"/>
              </a:rPr>
              <a:t>Xuân xuân ơi xuân đã về</a:t>
            </a:r>
            <a:r>
              <a:rPr lang="en-US" sz="2000" i="1"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Tiếng chúc giao thừa chào đón mùa xuân</a:t>
            </a:r>
          </a:p>
          <a:p>
            <a:pPr>
              <a:lnSpc>
                <a:spcPct val="150000"/>
              </a:lnSpc>
            </a:pPr>
            <a:r>
              <a:rPr lang="en-US" sz="2000" i="1" dirty="0">
                <a:latin typeface="Times New Roman" panose="02020603050405020304" pitchFamily="18" charset="0"/>
                <a:cs typeface="Times New Roman" panose="02020603050405020304" pitchFamily="18" charset="0"/>
              </a:rPr>
              <a:t>Câu 3: </a:t>
            </a:r>
            <a:r>
              <a:rPr lang="vi-VN" sz="2000" i="1" dirty="0">
                <a:latin typeface="Times New Roman" panose="02020603050405020304" pitchFamily="18" charset="0"/>
                <a:cs typeface="Times New Roman" panose="02020603050405020304" pitchFamily="18" charset="0"/>
              </a:rPr>
              <a:t>Xuân xuân ơi xuân đến rồi</a:t>
            </a:r>
            <a:r>
              <a:rPr lang="en-US" sz="2000" i="1"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Cánh én bay về cho tim mình náo nức</a:t>
            </a:r>
            <a:r>
              <a:rPr lang="en-US" sz="2000" i="1" dirty="0">
                <a:latin typeface="Times New Roman" panose="02020603050405020304" pitchFamily="18" charset="0"/>
                <a:cs typeface="Times New Roman" panose="02020603050405020304" pitchFamily="18" charset="0"/>
              </a:rPr>
              <a:t>(Giống 1)</a:t>
            </a:r>
            <a:br>
              <a:rPr lang="vi-VN"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Câu 4: </a:t>
            </a:r>
            <a:r>
              <a:rPr lang="vi-VN" sz="2000" i="1" dirty="0">
                <a:latin typeface="Times New Roman" panose="02020603050405020304" pitchFamily="18" charset="0"/>
                <a:cs typeface="Times New Roman" panose="02020603050405020304" pitchFamily="18" charset="0"/>
              </a:rPr>
              <a:t>Xuân xuân ơi xuân đến rồi</a:t>
            </a:r>
            <a:r>
              <a:rPr lang="en-US" sz="2000" i="1"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Những đoá mai vàng chào mừng xuân sang</a:t>
            </a:r>
          </a:p>
          <a:p>
            <a:pPr>
              <a:lnSpc>
                <a:spcPct val="150000"/>
              </a:lnSpc>
            </a:pPr>
            <a:r>
              <a:rPr lang="en-US" sz="2000" b="1" i="1" dirty="0">
                <a:solidFill>
                  <a:schemeClr val="accent6">
                    <a:lumMod val="75000"/>
                  </a:schemeClr>
                </a:solidFill>
                <a:latin typeface="Times New Roman" panose="02020603050405020304" pitchFamily="18" charset="0"/>
                <a:cs typeface="Times New Roman" panose="02020603050405020304" pitchFamily="18" charset="0"/>
              </a:rPr>
              <a:t>Đoạn 2</a:t>
            </a:r>
          </a:p>
          <a:p>
            <a:pPr>
              <a:lnSpc>
                <a:spcPct val="150000"/>
              </a:lnSpc>
            </a:pPr>
            <a:r>
              <a:rPr lang="en-US" sz="2000" i="1" dirty="0">
                <a:latin typeface="Times New Roman" panose="02020603050405020304" pitchFamily="18" charset="0"/>
                <a:cs typeface="Times New Roman" panose="02020603050405020304" pitchFamily="18" charset="0"/>
              </a:rPr>
              <a:t>Câu 1: </a:t>
            </a:r>
            <a:r>
              <a:rPr lang="vi-VN" sz="2000" i="1" dirty="0">
                <a:latin typeface="Times New Roman" panose="02020603050405020304" pitchFamily="18" charset="0"/>
                <a:cs typeface="Times New Roman" panose="02020603050405020304" pitchFamily="18" charset="0"/>
              </a:rPr>
              <a:t>Nghe âm vang bao câu chúc yên lành</a:t>
            </a:r>
            <a:r>
              <a:rPr lang="en-US" sz="2000" i="1"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Đất nước gấm hoa yên ấm an vui</a:t>
            </a:r>
            <a:br>
              <a:rPr lang="vi-VN"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Câu 2: </a:t>
            </a:r>
            <a:r>
              <a:rPr lang="vi-VN" sz="2000" i="1" dirty="0">
                <a:latin typeface="Times New Roman" panose="02020603050405020304" pitchFamily="18" charset="0"/>
                <a:cs typeface="Times New Roman" panose="02020603050405020304" pitchFamily="18" charset="0"/>
              </a:rPr>
              <a:t>Bao em thơ khoe áo mới tươi cười</a:t>
            </a:r>
            <a:r>
              <a:rPr lang="en-US" sz="2000" i="1"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Chào một mùa xuân mới</a:t>
            </a:r>
          </a:p>
          <a:p>
            <a:pPr>
              <a:lnSpc>
                <a:spcPct val="150000"/>
              </a:lnSpc>
            </a:pPr>
            <a:r>
              <a:rPr lang="en-US" sz="2000" i="1" dirty="0">
                <a:latin typeface="Times New Roman" panose="02020603050405020304" pitchFamily="18" charset="0"/>
                <a:cs typeface="Times New Roman" panose="02020603050405020304" pitchFamily="18" charset="0"/>
              </a:rPr>
              <a:t>Câu 3: </a:t>
            </a:r>
            <a:r>
              <a:rPr lang="vi-VN" sz="2000" i="1" dirty="0">
                <a:latin typeface="Times New Roman" panose="02020603050405020304" pitchFamily="18" charset="0"/>
                <a:cs typeface="Times New Roman" panose="02020603050405020304" pitchFamily="18" charset="0"/>
              </a:rPr>
              <a:t>Xuân xuân ơi xuân đã về</a:t>
            </a:r>
            <a:r>
              <a:rPr lang="en-US" sz="2000" i="1"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Kính chúc muôn người với bao nhiêu mong ước</a:t>
            </a:r>
            <a:r>
              <a:rPr lang="en-US" sz="2000" i="1" dirty="0">
                <a:latin typeface="Times New Roman" panose="02020603050405020304" pitchFamily="18" charset="0"/>
                <a:cs typeface="Times New Roman" panose="02020603050405020304" pitchFamily="18" charset="0"/>
              </a:rPr>
              <a:t> (Giống 1, câu 3 đoạn 1)</a:t>
            </a:r>
            <a:br>
              <a:rPr lang="vi-VN"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Câu 4: </a:t>
            </a:r>
            <a:r>
              <a:rPr lang="vi-VN" sz="2000" i="1" dirty="0">
                <a:latin typeface="Times New Roman" panose="02020603050405020304" pitchFamily="18" charset="0"/>
                <a:cs typeface="Times New Roman" panose="02020603050405020304" pitchFamily="18" charset="0"/>
              </a:rPr>
              <a:t>Trong hương xuân ta vẫy chào</a:t>
            </a:r>
            <a:r>
              <a:rPr lang="en-US" sz="2000" i="1"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Kính chúc muôn nhà gặp nhiều an vui</a:t>
            </a:r>
          </a:p>
        </p:txBody>
      </p:sp>
    </p:spTree>
    <p:extLst>
      <p:ext uri="{BB962C8B-B14F-4D97-AF65-F5344CB8AC3E}">
        <p14:creationId xmlns:p14="http://schemas.microsoft.com/office/powerpoint/2010/main" val="84786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650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15"/>
            <a:ext cx="12167220" cy="6858001"/>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6" name="Rectangle 5"/>
          <p:cNvSpPr/>
          <p:nvPr/>
        </p:nvSpPr>
        <p:spPr>
          <a:xfrm>
            <a:off x="5080919" y="57909"/>
            <a:ext cx="3211263" cy="400110"/>
          </a:xfrm>
          <a:prstGeom prst="rect">
            <a:avLst/>
          </a:prstGeom>
        </p:spPr>
        <p:txBody>
          <a:bodyPr wrap="square">
            <a:spAutoFit/>
          </a:bodyPr>
          <a:lstStyle/>
          <a:p>
            <a:r>
              <a:rPr lang="en-US" sz="2000" dirty="0">
                <a:latin typeface="Times New Roman"/>
                <a:ea typeface="Calibri"/>
              </a:rPr>
              <a:t>Dạy hát vỗ tay vào trọng âm </a:t>
            </a:r>
            <a:endParaRPr lang="en-US" sz="2000" dirty="0"/>
          </a:p>
        </p:txBody>
      </p:sp>
      <p:sp>
        <p:nvSpPr>
          <p:cNvPr id="7" name="Rectangle 6"/>
          <p:cNvSpPr/>
          <p:nvPr/>
        </p:nvSpPr>
        <p:spPr>
          <a:xfrm>
            <a:off x="8437292" y="57909"/>
            <a:ext cx="1605774"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ĐOẠN 1</a:t>
            </a:r>
          </a:p>
        </p:txBody>
      </p:sp>
      <p:sp>
        <p:nvSpPr>
          <p:cNvPr id="8" name="Rectangle 7"/>
          <p:cNvSpPr/>
          <p:nvPr/>
        </p:nvSpPr>
        <p:spPr>
          <a:xfrm>
            <a:off x="6686408" y="475306"/>
            <a:ext cx="1605774" cy="523220"/>
          </a:xfrm>
          <a:prstGeom prst="rect">
            <a:avLst/>
          </a:prstGeom>
        </p:spPr>
        <p:txBody>
          <a:bodyPr wrap="square">
            <a:spAutoFit/>
          </a:bodyPr>
          <a:lstStyle/>
          <a:p>
            <a:r>
              <a:rPr lang="en-US" sz="2800" dirty="0">
                <a:latin typeface="Times New Roman"/>
                <a:ea typeface="Calibri"/>
              </a:rPr>
              <a:t>Câu 1</a:t>
            </a:r>
            <a:endParaRPr lang="en-US" sz="2800" dirty="0"/>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2033" y="1104123"/>
            <a:ext cx="10175187" cy="1847088"/>
          </a:xfrm>
          <a:prstGeom prst="rect">
            <a:avLst/>
          </a:prstGeom>
        </p:spPr>
      </p:pic>
      <p:sp>
        <p:nvSpPr>
          <p:cNvPr id="11" name="Rectangle 10"/>
          <p:cNvSpPr/>
          <p:nvPr/>
        </p:nvSpPr>
        <p:spPr>
          <a:xfrm>
            <a:off x="6686408" y="3093033"/>
            <a:ext cx="1605774" cy="523220"/>
          </a:xfrm>
          <a:prstGeom prst="rect">
            <a:avLst/>
          </a:prstGeom>
        </p:spPr>
        <p:txBody>
          <a:bodyPr wrap="square">
            <a:spAutoFit/>
          </a:bodyPr>
          <a:lstStyle/>
          <a:p>
            <a:r>
              <a:rPr lang="en-US" sz="2800" dirty="0">
                <a:latin typeface="Times New Roman"/>
                <a:ea typeface="Calibri"/>
              </a:rPr>
              <a:t>Câu 2</a:t>
            </a:r>
            <a:endParaRPr lang="en-US" sz="2800" dirty="0"/>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1132" y="3863316"/>
            <a:ext cx="9556088" cy="1165884"/>
          </a:xfrm>
          <a:prstGeom prst="rect">
            <a:avLst/>
          </a:prstGeom>
        </p:spPr>
      </p:pic>
      <p:pic>
        <p:nvPicPr>
          <p:cNvPr id="1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82891" y="3006653"/>
            <a:ext cx="609600" cy="609600"/>
          </a:xfrm>
          <a:prstGeom prst="rect">
            <a:avLst/>
          </a:prstGeom>
        </p:spPr>
      </p:pic>
      <p:pic>
        <p:nvPicPr>
          <p:cNvPr id="14" nam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879695" y="5745556"/>
            <a:ext cx="609600" cy="609600"/>
          </a:xfrm>
          <a:prstGeom prst="rect">
            <a:avLst/>
          </a:prstGeom>
        </p:spPr>
      </p:pic>
    </p:spTree>
    <p:extLst>
      <p:ext uri="{BB962C8B-B14F-4D97-AF65-F5344CB8AC3E}">
        <p14:creationId xmlns:p14="http://schemas.microsoft.com/office/powerpoint/2010/main" val="268379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53" y="-18657"/>
            <a:ext cx="12167220" cy="6858001"/>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8" name="Rectangle 7"/>
          <p:cNvSpPr/>
          <p:nvPr/>
        </p:nvSpPr>
        <p:spPr>
          <a:xfrm>
            <a:off x="5493371" y="0"/>
            <a:ext cx="3104220" cy="523220"/>
          </a:xfrm>
          <a:prstGeom prst="rect">
            <a:avLst/>
          </a:prstGeom>
        </p:spPr>
        <p:txBody>
          <a:bodyPr wrap="square">
            <a:spAutoFit/>
          </a:bodyPr>
          <a:lstStyle/>
          <a:p>
            <a:r>
              <a:rPr lang="en-US" sz="2800" dirty="0">
                <a:latin typeface="Times New Roman"/>
                <a:ea typeface="Calibri"/>
              </a:rPr>
              <a:t>Câu 3(giống câu 1)</a:t>
            </a:r>
            <a:endParaRPr lang="en-US" sz="2800" dirty="0"/>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232" y="505850"/>
            <a:ext cx="10962020" cy="1625403"/>
          </a:xfrm>
          <a:prstGeom prst="rect">
            <a:avLst/>
          </a:prstGeom>
        </p:spPr>
      </p:pic>
      <p:sp>
        <p:nvSpPr>
          <p:cNvPr id="7" name="Rectangle 6"/>
          <p:cNvSpPr/>
          <p:nvPr/>
        </p:nvSpPr>
        <p:spPr>
          <a:xfrm>
            <a:off x="6318561" y="2731602"/>
            <a:ext cx="3104220" cy="523220"/>
          </a:xfrm>
          <a:prstGeom prst="rect">
            <a:avLst/>
          </a:prstGeom>
        </p:spPr>
        <p:txBody>
          <a:bodyPr wrap="square">
            <a:spAutoFit/>
          </a:bodyPr>
          <a:lstStyle/>
          <a:p>
            <a:r>
              <a:rPr lang="en-US" sz="2800" dirty="0">
                <a:latin typeface="Times New Roman"/>
                <a:ea typeface="Calibri"/>
              </a:rPr>
              <a:t>Câu 4</a:t>
            </a:r>
            <a:endParaRPr lang="en-US" sz="2800" dirty="0"/>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26388" y="3402918"/>
            <a:ext cx="6037864" cy="1148841"/>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2976" y="3437259"/>
            <a:ext cx="3963412" cy="1373678"/>
          </a:xfrm>
          <a:prstGeom prst="rect">
            <a:avLst/>
          </a:prstGeom>
        </p:spPr>
      </p:pic>
      <p:pic>
        <p:nvPicPr>
          <p:cNvPr id="6"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636327" y="2311116"/>
            <a:ext cx="609600" cy="609600"/>
          </a:xfrm>
          <a:prstGeom prst="rect">
            <a:avLst/>
          </a:prstGeom>
        </p:spPr>
      </p:pic>
      <p:pic>
        <p:nvPicPr>
          <p:cNvPr id="11"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261071" y="5390751"/>
            <a:ext cx="609600" cy="609600"/>
          </a:xfrm>
          <a:prstGeom prst="rect">
            <a:avLst/>
          </a:prstGeom>
        </p:spPr>
      </p:pic>
    </p:spTree>
    <p:extLst>
      <p:ext uri="{BB962C8B-B14F-4D97-AF65-F5344CB8AC3E}">
        <p14:creationId xmlns:p14="http://schemas.microsoft.com/office/powerpoint/2010/main" val="160246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11"/>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5"/>
            <a:ext cx="12167220" cy="685800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394" y="3146960"/>
            <a:ext cx="2785705" cy="3711040"/>
          </a:xfrm>
          <a:prstGeom prst="rect">
            <a:avLst/>
          </a:prstGeom>
        </p:spPr>
      </p:pic>
      <p:sp>
        <p:nvSpPr>
          <p:cNvPr id="9" name="Rectangle 8"/>
          <p:cNvSpPr/>
          <p:nvPr/>
        </p:nvSpPr>
        <p:spPr>
          <a:xfrm>
            <a:off x="6614386" y="0"/>
            <a:ext cx="1605774" cy="523220"/>
          </a:xfrm>
          <a:prstGeom prst="rect">
            <a:avLst/>
          </a:prstGeom>
        </p:spPr>
        <p:txBody>
          <a:bodyPr wrap="square">
            <a:spAutoFit/>
          </a:bodyPr>
          <a:lstStyle/>
          <a:p>
            <a:r>
              <a:rPr lang="en-US" sz="2800" dirty="0">
                <a:latin typeface="Times New Roman"/>
              </a:rPr>
              <a:t>Đoạn 1</a:t>
            </a:r>
            <a:endParaRPr lang="en-US" sz="280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7094" y="523220"/>
            <a:ext cx="9104291" cy="3904729"/>
          </a:xfrm>
          <a:prstGeom prst="rect">
            <a:avLst/>
          </a:prstGeom>
        </p:spPr>
      </p:pic>
      <p:pic>
        <p:nvPicPr>
          <p:cNvPr id="5" name="d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69092" y="5205683"/>
            <a:ext cx="609600" cy="609600"/>
          </a:xfrm>
          <a:prstGeom prst="rect">
            <a:avLst/>
          </a:prstGeom>
        </p:spPr>
      </p:pic>
    </p:spTree>
    <p:extLst>
      <p:ext uri="{BB962C8B-B14F-4D97-AF65-F5344CB8AC3E}">
        <p14:creationId xmlns:p14="http://schemas.microsoft.com/office/powerpoint/2010/main" val="2269047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10746</TotalTime>
  <Words>564</Words>
  <Application>Microsoft Office PowerPoint</Application>
  <PresentationFormat>Widescreen</PresentationFormat>
  <Paragraphs>65</Paragraphs>
  <Slides>21</Slides>
  <Notes>0</Notes>
  <HiddenSlides>1</HiddenSlides>
  <MMClips>15</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Times New Roman</vt:lpstr>
      <vt:lpstr>Arial</vt:lpstr>
      <vt:lpstr>Calibri</vt:lpstr>
      <vt:lpstr>#9Slide05 Dancing Script</vt:lpstr>
      <vt:lpstr>7_Office Theme</vt:lpstr>
      <vt:lpstr>9_Office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1238</cp:revision>
  <dcterms:created xsi:type="dcterms:W3CDTF">2020-08-30T12:35:12Z</dcterms:created>
  <dcterms:modified xsi:type="dcterms:W3CDTF">2025-01-22T01:12:01Z</dcterms:modified>
</cp:coreProperties>
</file>