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ink/ink1.xml" ContentType="application/inkml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90" r:id="rId2"/>
    <p:sldId id="359" r:id="rId3"/>
    <p:sldId id="358" r:id="rId4"/>
    <p:sldId id="356" r:id="rId5"/>
    <p:sldId id="265" r:id="rId6"/>
    <p:sldId id="256" r:id="rId7"/>
    <p:sldId id="260" r:id="rId8"/>
    <p:sldId id="300" r:id="rId9"/>
    <p:sldId id="325" r:id="rId10"/>
    <p:sldId id="269" r:id="rId11"/>
    <p:sldId id="324" r:id="rId12"/>
    <p:sldId id="323" r:id="rId13"/>
    <p:sldId id="262" r:id="rId14"/>
    <p:sldId id="257" r:id="rId15"/>
    <p:sldId id="268" r:id="rId16"/>
    <p:sldId id="25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3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6608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4-09-12T02:25:27.5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11792 6765 0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646BF-45EA-4C83-8BC9-96FA0497813E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FC6E3-4BAD-4E25-9FD0-10926A2D6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9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AEB1C-540E-4F55-BB07-59F0FA725A7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458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AEB1C-540E-4F55-BB07-59F0FA725A7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63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D09D70-E72C-4D70-8DCC-D6F61FBF0170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0944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C15E7-ECC4-4278-B68E-125D7CF20B2D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03C4C-5F2F-4639-AD18-3127DABE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83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C15E7-ECC4-4278-B68E-125D7CF20B2D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03C4C-5F2F-4639-AD18-3127DABE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C15E7-ECC4-4278-B68E-125D7CF20B2D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03C4C-5F2F-4639-AD18-3127DABE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78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718" y="-91017"/>
            <a:ext cx="12399435" cy="702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518" y="298451"/>
            <a:ext cx="1365249" cy="116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1204828"/>
      </p:ext>
    </p:extLst>
  </p:cSld>
  <p:clrMapOvr>
    <a:masterClrMapping/>
  </p:clrMapOvr>
  <p:transition spd="slow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C15E7-ECC4-4278-B68E-125D7CF20B2D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03C4C-5F2F-4639-AD18-3127DABE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84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C15E7-ECC4-4278-B68E-125D7CF20B2D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03C4C-5F2F-4639-AD18-3127DABE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185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C15E7-ECC4-4278-B68E-125D7CF20B2D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03C4C-5F2F-4639-AD18-3127DABE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90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C15E7-ECC4-4278-B68E-125D7CF20B2D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03C4C-5F2F-4639-AD18-3127DABE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84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C15E7-ECC4-4278-B68E-125D7CF20B2D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03C4C-5F2F-4639-AD18-3127DABE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13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C15E7-ECC4-4278-B68E-125D7CF20B2D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03C4C-5F2F-4639-AD18-3127DABE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378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C15E7-ECC4-4278-B68E-125D7CF20B2D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03C4C-5F2F-4639-AD18-3127DABE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001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C15E7-ECC4-4278-B68E-125D7CF20B2D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03C4C-5F2F-4639-AD18-3127DABE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492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C15E7-ECC4-4278-B68E-125D7CF20B2D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03C4C-5F2F-4639-AD18-3127DABE0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21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em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oleObject" Target="../embeddings/oleObject1.bin"/><Relationship Id="rId5" Type="http://schemas.openxmlformats.org/officeDocument/2006/relationships/image" Target="../media/image13.emf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customXml" Target="../ink/ink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1">
            <a:extLst>
              <a:ext uri="{FF2B5EF4-FFF2-40B4-BE49-F238E27FC236}">
                <a16:creationId xmlns:a16="http://schemas.microsoft.com/office/drawing/2014/main" id="{52F3C8C5-BCA6-3838-7786-24D8E578F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90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>
            <a:extLst>
              <a:ext uri="{FF2B5EF4-FFF2-40B4-BE49-F238E27FC236}">
                <a16:creationId xmlns:a16="http://schemas.microsoft.com/office/drawing/2014/main" id="{E25A86E5-A706-C989-1EF5-AB8D040697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8288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Ntimes new roman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times new roman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times new roman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times new roman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times new roman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times new roman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times new roman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times new roman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times new roman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</a:t>
            </a:r>
            <a:endParaRPr lang="vi-VN" altLang="vi-VN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NGHỆ THUẬT: </a:t>
            </a:r>
            <a:r>
              <a:rPr lang="vi-VN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ÂM NHẠC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LỚP 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6</a:t>
            </a:r>
            <a:endParaRPr lang="en-US" altLang="vi-VN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</a:t>
            </a:r>
          </a:p>
          <a:p>
            <a:pPr algn="ctr"/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Minh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Tân</a:t>
            </a:r>
            <a:endParaRPr lang="en-US" altLang="vi-VN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THCS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Tân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Thịnh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– TP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Thái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Nguyên</a:t>
            </a:r>
            <a:endParaRPr lang="en-US" altLang="vi-VN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10536">
    <p:whee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đường học trò - Karaoke LỚP 6.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B8B0207E-246A-BA46-43A8-B40087097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6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018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67" y="370418"/>
            <a:ext cx="442384" cy="55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文本框 25"/>
          <p:cNvSpPr txBox="1"/>
          <p:nvPr/>
        </p:nvSpPr>
        <p:spPr>
          <a:xfrm>
            <a:off x="857251" y="370418"/>
            <a:ext cx="36868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200" b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LUYỆN TẬP</a:t>
            </a:r>
            <a:endParaRPr lang="zh-CN" altLang="en-US" sz="32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150812" y="2819312"/>
            <a:ext cx="1994136" cy="1415294"/>
            <a:chOff x="6199737" y="2482216"/>
            <a:chExt cx="1495602" cy="1061471"/>
          </a:xfrm>
        </p:grpSpPr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6447464" y="2482216"/>
              <a:ext cx="987050" cy="30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2667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CẢ LỚP</a:t>
              </a:r>
              <a:endParaRPr lang="zh-CN" alt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6199737" y="3235862"/>
              <a:ext cx="1495602" cy="30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zh-CN" sz="2667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HÒA GIỌNG</a:t>
              </a:r>
              <a:endParaRPr lang="zh-CN" alt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Text Box 65"/>
          <p:cNvSpPr txBox="1">
            <a:spLocks noChangeArrowheads="1"/>
          </p:cNvSpPr>
          <p:nvPr/>
        </p:nvSpPr>
        <p:spPr bwMode="auto">
          <a:xfrm>
            <a:off x="1619696" y="2406238"/>
            <a:ext cx="6042013" cy="539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zh-CN" sz="2667" b="1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" panose="020B0604020202020204" pitchFamily="34" charset="0"/>
              </a:rPr>
              <a:t>Một học sinh hát lĩnh xướng</a:t>
            </a:r>
            <a:endParaRPr lang="zh-CN" altLang="en-US" sz="2667" b="1">
              <a:solidFill>
                <a:schemeClr val="bg1"/>
              </a:solidFill>
              <a:latin typeface="Arial" pitchFamily="34" charset="0"/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11" name="Text Box 65"/>
          <p:cNvSpPr txBox="1">
            <a:spLocks noChangeArrowheads="1"/>
          </p:cNvSpPr>
          <p:nvPr/>
        </p:nvSpPr>
        <p:spPr bwMode="auto">
          <a:xfrm>
            <a:off x="1876370" y="4519670"/>
            <a:ext cx="4893733" cy="539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zh-CN" sz="2667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Nhóm 1, 2 hát nối tiếp</a:t>
            </a:r>
            <a:endParaRPr lang="zh-CN" altLang="en-US" sz="1467" b="1">
              <a:solidFill>
                <a:schemeClr val="bg1"/>
              </a:solidFill>
              <a:latin typeface="Arial" pitchFamily="34" charset="0"/>
              <a:cs typeface="Arial" pitchFamily="34" charset="0"/>
              <a:sym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078165" y="1706032"/>
            <a:ext cx="10709300" cy="4530384"/>
            <a:chOff x="808623" y="1279524"/>
            <a:chExt cx="8031975" cy="3397788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808623" y="3860578"/>
              <a:ext cx="6164262" cy="279400"/>
            </a:xfrm>
            <a:custGeom>
              <a:avLst/>
              <a:gdLst>
                <a:gd name="T0" fmla="*/ 0 w 3883"/>
                <a:gd name="T1" fmla="*/ 176 h 176"/>
                <a:gd name="T2" fmla="*/ 3883 w 3883"/>
                <a:gd name="T3" fmla="*/ 176 h 176"/>
                <a:gd name="T4" fmla="*/ 3883 w 3883"/>
                <a:gd name="T5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83" h="176">
                  <a:moveTo>
                    <a:pt x="0" y="176"/>
                  </a:moveTo>
                  <a:lnTo>
                    <a:pt x="3883" y="176"/>
                  </a:lnTo>
                  <a:lnTo>
                    <a:pt x="3883" y="0"/>
                  </a:lnTo>
                </a:path>
              </a:pathLst>
            </a:custGeom>
            <a:noFill/>
            <a:ln w="12700" cap="flat" cmpd="sng">
              <a:solidFill>
                <a:schemeClr val="bg1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chemeClr val="bg1"/>
                </a:solidFill>
                <a:latin typeface="+mn-ea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808623" y="1279524"/>
              <a:ext cx="8031975" cy="3397788"/>
              <a:chOff x="941388" y="1603375"/>
              <a:chExt cx="8031975" cy="3397788"/>
            </a:xfrm>
          </p:grpSpPr>
          <p:sp>
            <p:nvSpPr>
              <p:cNvPr id="4" name="Freeform 2"/>
              <p:cNvSpPr>
                <a:spLocks/>
              </p:cNvSpPr>
              <p:nvPr/>
            </p:nvSpPr>
            <p:spPr bwMode="auto">
              <a:xfrm>
                <a:off x="941388" y="1884363"/>
                <a:ext cx="6983489" cy="1117600"/>
              </a:xfrm>
              <a:custGeom>
                <a:avLst/>
                <a:gdLst>
                  <a:gd name="T0" fmla="*/ 2134 w 2522"/>
                  <a:gd name="T1" fmla="*/ 0 h 388"/>
                  <a:gd name="T2" fmla="*/ 1749 w 2522"/>
                  <a:gd name="T3" fmla="*/ 341 h 388"/>
                  <a:gd name="T4" fmla="*/ 0 w 2522"/>
                  <a:gd name="T5" fmla="*/ 341 h 388"/>
                  <a:gd name="T6" fmla="*/ 0 w 2522"/>
                  <a:gd name="T7" fmla="*/ 388 h 388"/>
                  <a:gd name="T8" fmla="*/ 1746 w 2522"/>
                  <a:gd name="T9" fmla="*/ 388 h 388"/>
                  <a:gd name="T10" fmla="*/ 1803 w 2522"/>
                  <a:gd name="T11" fmla="*/ 388 h 388"/>
                  <a:gd name="T12" fmla="*/ 2522 w 2522"/>
                  <a:gd name="T13" fmla="*/ 388 h 388"/>
                  <a:gd name="T14" fmla="*/ 2134 w 2522"/>
                  <a:gd name="T15" fmla="*/ 0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22" h="388">
                    <a:moveTo>
                      <a:pt x="2134" y="0"/>
                    </a:moveTo>
                    <a:cubicBezTo>
                      <a:pt x="1936" y="0"/>
                      <a:pt x="1772" y="149"/>
                      <a:pt x="1749" y="341"/>
                    </a:cubicBezTo>
                    <a:cubicBezTo>
                      <a:pt x="0" y="341"/>
                      <a:pt x="0" y="341"/>
                      <a:pt x="0" y="341"/>
                    </a:cubicBezTo>
                    <a:cubicBezTo>
                      <a:pt x="0" y="388"/>
                      <a:pt x="0" y="388"/>
                      <a:pt x="0" y="388"/>
                    </a:cubicBezTo>
                    <a:cubicBezTo>
                      <a:pt x="1746" y="388"/>
                      <a:pt x="1746" y="388"/>
                      <a:pt x="1746" y="388"/>
                    </a:cubicBezTo>
                    <a:cubicBezTo>
                      <a:pt x="1803" y="388"/>
                      <a:pt x="1803" y="388"/>
                      <a:pt x="1803" y="388"/>
                    </a:cubicBezTo>
                    <a:cubicBezTo>
                      <a:pt x="2522" y="388"/>
                      <a:pt x="2522" y="388"/>
                      <a:pt x="2522" y="388"/>
                    </a:cubicBezTo>
                    <a:cubicBezTo>
                      <a:pt x="2522" y="174"/>
                      <a:pt x="2348" y="0"/>
                      <a:pt x="2134" y="0"/>
                    </a:cubicBez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5" name="Freeform 3"/>
              <p:cNvSpPr>
                <a:spLocks/>
              </p:cNvSpPr>
              <p:nvPr/>
            </p:nvSpPr>
            <p:spPr bwMode="auto">
              <a:xfrm>
                <a:off x="941388" y="3044825"/>
                <a:ext cx="6983489" cy="1117600"/>
              </a:xfrm>
              <a:custGeom>
                <a:avLst/>
                <a:gdLst>
                  <a:gd name="T0" fmla="*/ 2134 w 2522"/>
                  <a:gd name="T1" fmla="*/ 388 h 388"/>
                  <a:gd name="T2" fmla="*/ 1749 w 2522"/>
                  <a:gd name="T3" fmla="*/ 48 h 388"/>
                  <a:gd name="T4" fmla="*/ 0 w 2522"/>
                  <a:gd name="T5" fmla="*/ 48 h 388"/>
                  <a:gd name="T6" fmla="*/ 0 w 2522"/>
                  <a:gd name="T7" fmla="*/ 0 h 388"/>
                  <a:gd name="T8" fmla="*/ 1746 w 2522"/>
                  <a:gd name="T9" fmla="*/ 0 h 388"/>
                  <a:gd name="T10" fmla="*/ 1803 w 2522"/>
                  <a:gd name="T11" fmla="*/ 0 h 388"/>
                  <a:gd name="T12" fmla="*/ 2522 w 2522"/>
                  <a:gd name="T13" fmla="*/ 0 h 388"/>
                  <a:gd name="T14" fmla="*/ 2134 w 2522"/>
                  <a:gd name="T15" fmla="*/ 388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22" h="388">
                    <a:moveTo>
                      <a:pt x="2134" y="388"/>
                    </a:moveTo>
                    <a:cubicBezTo>
                      <a:pt x="1936" y="388"/>
                      <a:pt x="1772" y="240"/>
                      <a:pt x="1749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746" y="0"/>
                      <a:pt x="1746" y="0"/>
                      <a:pt x="1746" y="0"/>
                    </a:cubicBezTo>
                    <a:cubicBezTo>
                      <a:pt x="1803" y="0"/>
                      <a:pt x="1803" y="0"/>
                      <a:pt x="1803" y="0"/>
                    </a:cubicBezTo>
                    <a:cubicBezTo>
                      <a:pt x="2522" y="0"/>
                      <a:pt x="2522" y="0"/>
                      <a:pt x="2522" y="0"/>
                    </a:cubicBezTo>
                    <a:cubicBezTo>
                      <a:pt x="2522" y="215"/>
                      <a:pt x="2348" y="388"/>
                      <a:pt x="2134" y="388"/>
                    </a:cubicBez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6" name="Freeform 4"/>
              <p:cNvSpPr>
                <a:spLocks/>
              </p:cNvSpPr>
              <p:nvPr/>
            </p:nvSpPr>
            <p:spPr bwMode="auto">
              <a:xfrm>
                <a:off x="941388" y="1603375"/>
                <a:ext cx="6164262" cy="280988"/>
              </a:xfrm>
              <a:custGeom>
                <a:avLst/>
                <a:gdLst>
                  <a:gd name="T0" fmla="*/ 0 w 3883"/>
                  <a:gd name="T1" fmla="*/ 0 h 177"/>
                  <a:gd name="T2" fmla="*/ 3883 w 3883"/>
                  <a:gd name="T3" fmla="*/ 0 h 177"/>
                  <a:gd name="T4" fmla="*/ 3883 w 3883"/>
                  <a:gd name="T5" fmla="*/ 177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83" h="177">
                    <a:moveTo>
                      <a:pt x="0" y="0"/>
                    </a:moveTo>
                    <a:lnTo>
                      <a:pt x="3883" y="0"/>
                    </a:lnTo>
                    <a:lnTo>
                      <a:pt x="3883" y="177"/>
                    </a:lnTo>
                  </a:path>
                </a:pathLst>
              </a:custGeom>
              <a:noFill/>
              <a:ln w="12700" cap="flat" cmpd="sng">
                <a:solidFill>
                  <a:schemeClr val="bg1"/>
                </a:solidFill>
                <a:round/>
                <a:headEnd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solidFill>
                    <a:schemeClr val="bg1"/>
                  </a:solidFill>
                  <a:latin typeface="+mn-ea"/>
                </a:endParaRPr>
              </a:p>
            </p:txBody>
          </p:sp>
          <p:graphicFrame>
            <p:nvGraphicFramePr>
              <p:cNvPr id="2" name="Object 1"/>
              <p:cNvGraphicFramePr>
                <a:graphicFrameLocks noChangeAspect="1"/>
              </p:cNvGraphicFramePr>
              <p:nvPr/>
            </p:nvGraphicFramePr>
            <p:xfrm>
              <a:off x="7600176" y="3235863"/>
              <a:ext cx="1373187" cy="17653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6" imgW="30147158" imgH="20249937" progId="CorelDRAW.Graphic.12">
                      <p:embed/>
                    </p:oleObj>
                  </mc:Choice>
                  <mc:Fallback>
                    <p:oleObj name="CorelDRAW" r:id="rId6" imgW="30147158" imgH="20249937" progId="CorelDRAW.Graphic.12">
                      <p:embed/>
                      <p:pic>
                        <p:nvPicPr>
                          <p:cNvPr id="2" name="Object 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600176" y="3235863"/>
                            <a:ext cx="1373187" cy="17653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117602" y="438149"/>
          <a:ext cx="4620439" cy="969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8" imgW="3177479" imgH="2387194" progId="CorelDRAW.Graphic.12">
                  <p:embed/>
                </p:oleObj>
              </mc:Choice>
              <mc:Fallback>
                <p:oleObj name="CorelDRAW" r:id="rId8" imgW="3177479" imgH="2387194" progId="CorelDRAW.Graphic.12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7602" y="438149"/>
                        <a:ext cx="4620439" cy="9694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con-duong-hoc-tro-karaoke-am-nhac-lop-6-ket-noi-tri-thu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3665" y="925648"/>
            <a:ext cx="724499" cy="724499"/>
          </a:xfrm>
          <a:prstGeom prst="rect">
            <a:avLst/>
          </a:prstGeom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̉nh 69" descr="con duong hoc t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4" y="17827"/>
            <a:ext cx="12000002" cy="6853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n-duong-hoc-tro-karaoke-am-nhac-lop-6-ket-noi-tri-thuc.mp3">
            <a:hlinkClick r:id="" action="ppaction://media"/>
            <a:extLst>
              <a:ext uri="{FF2B5EF4-FFF2-40B4-BE49-F238E27FC236}">
                <a16:creationId xmlns:a16="http://schemas.microsoft.com/office/drawing/2014/main" id="{AD14965E-3055-3706-9365-F70C004033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620" y="-103050"/>
            <a:ext cx="724499" cy="72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2477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12091443" cy="6769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7203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68000B-7C2E-9FD9-E41A-CD6F131483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502564"/>
            <a:ext cx="5457155" cy="48815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12EBFA-0583-5540-AE3D-C5A21506A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482" y="1502564"/>
            <a:ext cx="6132593" cy="47267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4A0518-D83D-38FB-D391-78FF2DE9192C}"/>
              </a:ext>
            </a:extLst>
          </p:cNvPr>
          <p:cNvSpPr txBox="1"/>
          <p:nvPr/>
        </p:nvSpPr>
        <p:spPr>
          <a:xfrm>
            <a:off x="857251" y="473884"/>
            <a:ext cx="7069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 KẾT HỢP VẬN ĐỘNG CƠ THỂ THEO NHỊP</a:t>
            </a:r>
          </a:p>
        </p:txBody>
      </p:sp>
      <p:pic>
        <p:nvPicPr>
          <p:cNvPr id="5" name="con-duong-hoc-tro-karaoke-am-nhac-lop-6-ket-noi-tri-thuc.mp3">
            <a:hlinkClick r:id="" action="ppaction://media"/>
            <a:extLst>
              <a:ext uri="{FF2B5EF4-FFF2-40B4-BE49-F238E27FC236}">
                <a16:creationId xmlns:a16="http://schemas.microsoft.com/office/drawing/2014/main" id="{8D4EF448-90F6-2AD0-2FEC-AC0DE7CD15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4867" y="196041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5B6456-B40B-2C2D-710F-758297DD5E08}"/>
              </a:ext>
            </a:extLst>
          </p:cNvPr>
          <p:cNvSpPr txBox="1"/>
          <p:nvPr/>
        </p:nvSpPr>
        <p:spPr>
          <a:xfrm>
            <a:off x="1009651" y="626284"/>
            <a:ext cx="7069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VẬN ĐỘNG CƠ THỂ</a:t>
            </a:r>
          </a:p>
        </p:txBody>
      </p:sp>
    </p:spTree>
    <p:extLst>
      <p:ext uri="{BB962C8B-B14F-4D97-AF65-F5344CB8AC3E}">
        <p14:creationId xmlns:p14="http://schemas.microsoft.com/office/powerpoint/2010/main" val="185389850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900114"/>
            <a:ext cx="10672763" cy="2240552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HƯỚNG DẪN VỀ NHÀ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5533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4087E215-D2C9-4B28-9A59-3220538A43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942" t="149" r="13592" b="70993"/>
          <a:stretch/>
        </p:blipFill>
        <p:spPr>
          <a:xfrm>
            <a:off x="-29497" y="-1391965"/>
            <a:ext cx="12192000" cy="5604386"/>
          </a:xfrm>
          <a:prstGeom prst="rect">
            <a:avLst/>
          </a:prstGeom>
        </p:spPr>
      </p:pic>
      <p:sp>
        <p:nvSpPr>
          <p:cNvPr id="12" name="矩形: 圆角 4">
            <a:extLst>
              <a:ext uri="{FF2B5EF4-FFF2-40B4-BE49-F238E27FC236}">
                <a16:creationId xmlns:a16="http://schemas.microsoft.com/office/drawing/2014/main" id="{5E10672B-AEC0-4120-B720-BA2465F2DEE9}"/>
              </a:ext>
            </a:extLst>
          </p:cNvPr>
          <p:cNvSpPr/>
          <p:nvPr/>
        </p:nvSpPr>
        <p:spPr>
          <a:xfrm>
            <a:off x="1828803" y="1609409"/>
            <a:ext cx="8488908" cy="2603012"/>
          </a:xfrm>
          <a:prstGeom prst="roundRect">
            <a:avLst>
              <a:gd name="adj" fmla="val 36869"/>
            </a:avLst>
          </a:prstGeom>
          <a:solidFill>
            <a:srgbClr val="EB7E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MH_Entry_1"/>
          <p:cNvSpPr/>
          <p:nvPr>
            <p:custDataLst>
              <p:tags r:id="rId1"/>
            </p:custDataLst>
          </p:nvPr>
        </p:nvSpPr>
        <p:spPr>
          <a:xfrm>
            <a:off x="1343025" y="1572929"/>
            <a:ext cx="10358438" cy="3403304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altLang="zh-CN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Khi GV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(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endParaRPr lang="zh-CN" altLang="en-US" sz="4200" i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  <a:sym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5C48766-6D15-A472-02AE-71686B3DEF35}"/>
                  </a:ext>
                </a:extLst>
              </p14:cNvPr>
              <p14:cNvContentPartPr/>
              <p14:nvPr/>
            </p14:nvContentPartPr>
            <p14:xfrm>
              <a:off x="4245120" y="2435400"/>
              <a:ext cx="360" cy="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5C48766-6D15-A472-02AE-71686B3DEF3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35760" y="242604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8901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araoke - Lớp Chúng Ta Đoàn Kết -  Âm Nhạc Lớp 3 __ Lớp Nhạc doremi">
            <a:hlinkClick r:id="" action="ppaction://media"/>
            <a:extLst>
              <a:ext uri="{FF2B5EF4-FFF2-40B4-BE49-F238E27FC236}">
                <a16:creationId xmlns:a16="http://schemas.microsoft.com/office/drawing/2014/main" id="{23BC61E7-D5B2-B12E-C0F2-BFA30006EB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7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4087E215-D2C9-4B28-9A59-3220538A43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942" t="149" r="13592" b="70993"/>
          <a:stretch/>
        </p:blipFill>
        <p:spPr>
          <a:xfrm>
            <a:off x="-29497" y="-1391965"/>
            <a:ext cx="12192000" cy="5604386"/>
          </a:xfrm>
          <a:prstGeom prst="rect">
            <a:avLst/>
          </a:prstGeom>
        </p:spPr>
      </p:pic>
      <p:sp>
        <p:nvSpPr>
          <p:cNvPr id="12" name="矩形: 圆角 4">
            <a:extLst>
              <a:ext uri="{FF2B5EF4-FFF2-40B4-BE49-F238E27FC236}">
                <a16:creationId xmlns:a16="http://schemas.microsoft.com/office/drawing/2014/main" id="{5E10672B-AEC0-4120-B720-BA2465F2DEE9}"/>
              </a:ext>
            </a:extLst>
          </p:cNvPr>
          <p:cNvSpPr/>
          <p:nvPr/>
        </p:nvSpPr>
        <p:spPr>
          <a:xfrm>
            <a:off x="1828803" y="1609409"/>
            <a:ext cx="8488908" cy="2603012"/>
          </a:xfrm>
          <a:prstGeom prst="roundRect">
            <a:avLst>
              <a:gd name="adj" fmla="val 36869"/>
            </a:avLst>
          </a:prstGeom>
          <a:solidFill>
            <a:srgbClr val="EB7E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MH_Entry_1"/>
          <p:cNvSpPr/>
          <p:nvPr>
            <p:custDataLst>
              <p:tags r:id="rId1"/>
            </p:custDataLst>
          </p:nvPr>
        </p:nvSpPr>
        <p:spPr>
          <a:xfrm>
            <a:off x="1343025" y="1572929"/>
            <a:ext cx="9301287" cy="254153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1: </a:t>
            </a:r>
            <a:r>
              <a:rPr lang="en-US" altLang="zh-CN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 HỌC TRÒ</a:t>
            </a:r>
          </a:p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:1</a:t>
            </a:r>
          </a:p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</a:t>
            </a:r>
            <a:endParaRPr lang="zh-CN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endParaRPr lang="zh-CN" altLang="en-US" sz="4200" i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42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 đường học trò - Âm nhạc 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5313" y="-183516"/>
            <a:ext cx="12200708" cy="7224748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4246" y="-183516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hát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2842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̉nh 69" descr="con duong hoc t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17827"/>
            <a:ext cx="11229975" cy="6853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423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0446" y="404948"/>
            <a:ext cx="5042263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">
              <a:spcAft>
                <a:spcPts val="0"/>
              </a:spcAft>
            </a:pP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 thiệu tác giả.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1953,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Ca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Hổng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dám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Con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…),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xướng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Thăng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Long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xướng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2005 do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tặng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493" y="156751"/>
            <a:ext cx="5772578" cy="61526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30448" y="6334780"/>
            <a:ext cx="4493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Nguyễn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215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47F6AC-3458-810C-6401-80925A2D7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90" y="387926"/>
            <a:ext cx="11360727" cy="61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21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̉nh 69" descr="con duong hoc t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17827"/>
            <a:ext cx="11229975" cy="6853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0835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277</Words>
  <Application>Microsoft Office PowerPoint</Application>
  <PresentationFormat>Widescreen</PresentationFormat>
  <Paragraphs>26</Paragraphs>
  <Slides>16</Slides>
  <Notes>3</Notes>
  <HiddenSlides>0</HiddenSlides>
  <MMClips>6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      Nghe hát: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HƯỚNG DẪN VỀ NHÀ  - Học thuộc bài hát Con đường học trò và kết hợp vận động cơ thể.  - Chuẩn bị bài cho tiết học sau.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42</cp:revision>
  <dcterms:created xsi:type="dcterms:W3CDTF">2021-09-05T14:17:37Z</dcterms:created>
  <dcterms:modified xsi:type="dcterms:W3CDTF">2024-09-12T02:29:47Z</dcterms:modified>
</cp:coreProperties>
</file>