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301" r:id="rId4"/>
    <p:sldId id="262" r:id="rId5"/>
    <p:sldId id="302" r:id="rId7"/>
    <p:sldId id="303" r:id="rId8"/>
    <p:sldId id="305" r:id="rId9"/>
    <p:sldId id="309" r:id="rId10"/>
    <p:sldId id="263" r:id="rId11"/>
    <p:sldId id="264" r:id="rId12"/>
    <p:sldId id="310" r:id="rId13"/>
    <p:sldId id="307" r:id="rId14"/>
    <p:sldId id="322" r:id="rId15"/>
    <p:sldId id="312" r:id="rId16"/>
    <p:sldId id="311" r:id="rId17"/>
    <p:sldId id="323" r:id="rId18"/>
    <p:sldId id="306" r:id="rId19"/>
    <p:sldId id="269" r:id="rId20"/>
    <p:sldId id="298" r:id="rId21"/>
    <p:sldId id="326" r:id="rId22"/>
    <p:sldId id="325" r:id="rId23"/>
    <p:sldId id="329" r:id="rId24"/>
    <p:sldId id="327" r:id="rId25"/>
    <p:sldId id="330" r:id="rId26"/>
    <p:sldId id="331" r:id="rId27"/>
    <p:sldId id="332" r:id="rId28"/>
    <p:sldId id="334" r:id="rId29"/>
    <p:sldId id="333" r:id="rId30"/>
    <p:sldId id="275" r:id="rId31"/>
    <p:sldId id="335" r:id="rId32"/>
    <p:sldId id="338" r:id="rId33"/>
    <p:sldId id="337" r:id="rId34"/>
    <p:sldId id="270" r:id="rId35"/>
    <p:sldId id="285" r:id="rId36"/>
    <p:sldId id="292" r:id="rId37"/>
    <p:sldId id="268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515"/>
    <a:srgbClr val="996633"/>
    <a:srgbClr val="FF7C60"/>
    <a:srgbClr val="DC8083"/>
    <a:srgbClr val="FF6699"/>
    <a:srgbClr val="C8659D"/>
    <a:srgbClr val="00BDFF"/>
    <a:srgbClr val="C0CE2E"/>
    <a:srgbClr val="24C0E4"/>
    <a:srgbClr val="FCC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00" y="108"/>
      </p:cViewPr>
      <p:guideLst>
        <p:guide orient="horz" pos="2184"/>
        <p:guide pos="3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4" Type="http://schemas.openxmlformats.org/officeDocument/2006/relationships/customXml" Target="../customXml/item3.xml"/><Relationship Id="rId43" Type="http://schemas.openxmlformats.org/officeDocument/2006/relationships/customXml" Target="../customXml/item2.xml"/><Relationship Id="rId42" Type="http://schemas.openxmlformats.org/officeDocument/2006/relationships/customXml" Target="../customXml/item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15270-267B-444C-964E-E364CF67280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118BD-3F5F-43C0-B6EC-DDECEB7E31B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6FDEA9-29B0-4000-9A8A-EA5137E778F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1" Type="http://schemas.openxmlformats.org/officeDocument/2006/relationships/theme" Target="../theme/theme2.xml"/><Relationship Id="rId60" Type="http://schemas.openxmlformats.org/officeDocument/2006/relationships/image" Target="../media/image2.jpeg"/><Relationship Id="rId6" Type="http://schemas.openxmlformats.org/officeDocument/2006/relationships/slideLayout" Target="../slideLayouts/slideLayout17.xml"/><Relationship Id="rId59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66.xml"/><Relationship Id="rId54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63.xml"/><Relationship Id="rId51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1.xml"/><Relationship Id="rId5" Type="http://schemas.openxmlformats.org/officeDocument/2006/relationships/slideLayout" Target="../slideLayouts/slideLayout16.xml"/><Relationship Id="rId49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15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FC109-AE89-43D1-95FA-ABF39C856FE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0F251-D072-428E-AA38-E10E398EAF9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7" Type="http://schemas.microsoft.com/office/2007/relationships/hdphoto" Target="../media/image9.wdp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6.xml"/><Relationship Id="rId5" Type="http://schemas.openxmlformats.org/officeDocument/2006/relationships/image" Target="../media/image42.png"/><Relationship Id="rId4" Type="http://schemas.microsoft.com/office/2007/relationships/hdphoto" Target="../media/image41.wdp"/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43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9.xml"/><Relationship Id="rId3" Type="http://schemas.microsoft.com/office/2007/relationships/hdphoto" Target="../media/image45.wdp"/><Relationship Id="rId2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4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24.xml"/><Relationship Id="rId14" Type="http://schemas.openxmlformats.org/officeDocument/2006/relationships/image" Target="../media/image22.png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image" Target="../media/image48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49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microsoft.com/office/2007/relationships/hdphoto" Target="../media/image52.wdp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49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image" Target="../media/image55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0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1.xml"/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tags" Target="../tags/tag1.xml"/><Relationship Id="rId2" Type="http://schemas.openxmlformats.org/officeDocument/2006/relationships/image" Target="../media/image60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4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6.xml"/><Relationship Id="rId2" Type="http://schemas.openxmlformats.org/officeDocument/2006/relationships/image" Target="../media/image68.png"/><Relationship Id="rId1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5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0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4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8.xml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21.png"/><Relationship Id="rId10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>
            <a:off x="9745661" y="5046733"/>
            <a:ext cx="2063467" cy="1811267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634247" y="316525"/>
            <a:ext cx="8945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vi-VN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Ảnh có chứa đồ chơi, búp bê, đồ họa véc 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9" b="93473" l="5833" r="90000">
                        <a14:foregroundMark x1="61667" y1="11655" x2="59722" y2="7925"/>
                        <a14:foregroundMark x1="51111" y1="4429" x2="51111" y2="4429"/>
                        <a14:foregroundMark x1="20833" y1="37762" x2="20833" y2="37762"/>
                        <a14:foregroundMark x1="14444" y1="40793" x2="19444" y2="34732"/>
                        <a14:foregroundMark x1="29031" y1="31667" x2="31111" y2="31002"/>
                        <a14:foregroundMark x1="28193" y1="31935" x2="28619" y2="31799"/>
                        <a14:foregroundMark x1="27464" y1="32168" x2="28193" y2="31935"/>
                        <a14:foregroundMark x1="19444" y1="34732" x2="27464" y2="32168"/>
                        <a14:foregroundMark x1="17500" y1="34033" x2="18611" y2="29604"/>
                        <a14:foregroundMark x1="11325" y1="37529" x2="10556" y2="36131"/>
                        <a14:foregroundMark x1="12222" y1="39161" x2="11325" y2="37529"/>
                        <a14:foregroundMark x1="10334" y1="41259" x2="10278" y2="40559"/>
                        <a14:foregroundMark x1="10371" y1="41725" x2="10334" y2="41259"/>
                        <a14:foregroundMark x1="10556" y1="44056" x2="10371" y2="41725"/>
                        <a14:foregroundMark x1="8333" y1="39627" x2="8333" y2="39161"/>
                        <a14:foregroundMark x1="8333" y1="40093" x2="8333" y2="39627"/>
                        <a14:foregroundMark x1="8333" y1="41259" x2="8333" y2="40093"/>
                        <a14:foregroundMark x1="6667" y1="39394" x2="7778" y2="38228"/>
                        <a14:foregroundMark x1="26389" y1="43124" x2="25278" y2="39394"/>
                        <a14:foregroundMark x1="45278" y1="93706" x2="45278" y2="93706"/>
                        <a14:foregroundMark x1="67222" y1="92774" x2="67222" y2="92774"/>
                        <a14:foregroundMark x1="5833" y1="37529" x2="14722" y2="33566"/>
                        <a14:foregroundMark x1="15000" y1="32401" x2="19444" y2="29371"/>
                        <a14:foregroundMark x1="14444" y1="33566" x2="11389" y2="33100"/>
                        <a14:foregroundMark x1="8889" y1="41026" x2="6111" y2="37995"/>
                        <a14:foregroundMark x1="7222" y1="39627" x2="7222" y2="39627"/>
                        <a14:foregroundMark x1="7222" y1="39394" x2="7222" y2="39394"/>
                        <a14:backgroundMark x1="35278" y1="37063" x2="35278" y2="37063"/>
                        <a14:backgroundMark x1="31667" y1="33800" x2="31667" y2="33800"/>
                        <a14:backgroundMark x1="29722" y1="32168" x2="29722" y2="32168"/>
                        <a14:backgroundMark x1="28056" y1="29837" x2="28056" y2="29837"/>
                        <a14:backgroundMark x1="28889" y1="31935" x2="28889" y2="31935"/>
                        <a14:backgroundMark x1="28333" y1="31002" x2="28333" y2="31002"/>
                        <a14:backgroundMark x1="29167" y1="31935" x2="29167" y2="31935"/>
                        <a14:backgroundMark x1="29167" y1="31935" x2="28333" y2="31235"/>
                        <a14:backgroundMark x1="37222" y1="37063" x2="40556" y2="38695"/>
                        <a14:backgroundMark x1="59444" y1="41026" x2="59444" y2="41026"/>
                        <a14:backgroundMark x1="60278" y1="40793" x2="60278" y2="40793"/>
                        <a14:backgroundMark x1="86389" y1="37063" x2="86389" y2="37063"/>
                        <a14:backgroundMark x1="85556" y1="34732" x2="85556" y2="34732"/>
                        <a14:backgroundMark x1="86389" y1="40093" x2="86389" y2="40093"/>
                        <a14:backgroundMark x1="55000" y1="73427" x2="55000" y2="73427"/>
                        <a14:backgroundMark x1="7778" y1="41725" x2="7778" y2="41725"/>
                        <a14:backgroundMark x1="56944" y1="41725" x2="58056" y2="41492"/>
                        <a14:backgroundMark x1="45278" y1="41259" x2="44444" y2="40793"/>
                        <a14:backgroundMark x1="32778" y1="17483" x2="32778" y2="17483"/>
                        <a14:backgroundMark x1="11667" y1="32634" x2="11667" y2="32634"/>
                        <a14:backgroundMark x1="11111" y1="32634" x2="11111" y2="32634"/>
                        <a14:backgroundMark x1="11111" y1="33100" x2="11111" y2="33100"/>
                        <a14:backgroundMark x1="5556" y1="37529" x2="5556" y2="37529"/>
                        <a14:backgroundMark x1="6667" y1="39627" x2="6667" y2="39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" t="2767" r="10856" b="1723"/>
          <a:stretch>
            <a:fillRect/>
          </a:stretch>
        </p:blipFill>
        <p:spPr>
          <a:xfrm>
            <a:off x="1859653" y="3353781"/>
            <a:ext cx="2063467" cy="2806779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1069079" y="2156714"/>
            <a:ext cx="391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20061" r="9320" b="5884"/>
          <a:stretch>
            <a:fillRect/>
          </a:stretch>
        </p:blipFill>
        <p:spPr>
          <a:xfrm>
            <a:off x="6544092" y="1403674"/>
            <a:ext cx="3662197" cy="3469575"/>
          </a:xfrm>
          <a:prstGeom prst="rect">
            <a:avLst/>
          </a:prstGeom>
        </p:spPr>
      </p:pic>
      <p:sp>
        <p:nvSpPr>
          <p:cNvPr id="12" name="Hộp Văn bản 11"/>
          <p:cNvSpPr txBox="1"/>
          <p:nvPr/>
        </p:nvSpPr>
        <p:spPr>
          <a:xfrm>
            <a:off x="6252047" y="4699762"/>
            <a:ext cx="391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377177" y="2795043"/>
            <a:ext cx="4784331" cy="916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vi-V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 thích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ức thư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50329" b="-2"/>
          <a:stretch>
            <a:fillRect/>
          </a:stretch>
        </p:blipFill>
        <p:spPr>
          <a:xfrm>
            <a:off x="5812790" y="0"/>
            <a:ext cx="637921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sp useBgFill="1"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4" name="Freeform: Shap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307367" y="388170"/>
            <a:ext cx="5504687" cy="9607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38913" y="4544568"/>
            <a:ext cx="3414967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người, đàn ông, ăn mặc, mũ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59"/>
          <a:stretch>
            <a:fillRect/>
          </a:stretch>
        </p:blipFill>
        <p:spPr>
          <a:xfrm>
            <a:off x="4175966" y="1626396"/>
            <a:ext cx="3672953" cy="3605208"/>
          </a:xfrm>
          <a:prstGeom prst="ellipse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0" name="Hộp Văn bản 9"/>
          <p:cNvSpPr txBox="1"/>
          <p:nvPr/>
        </p:nvSpPr>
        <p:spPr>
          <a:xfrm>
            <a:off x="2879388" y="505679"/>
            <a:ext cx="852142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>
                <a:solidFill>
                  <a:srgbClr val="FF7C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 HOÀI </a:t>
            </a:r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( 1920 – 2014 )</a:t>
            </a:r>
            <a:endParaRPr lang="vi-VN" sz="3200" dirty="0">
              <a:solidFill>
                <a:srgbClr val="FF7C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575888" y="1895799"/>
            <a:ext cx="3268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Hoài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051580" y="4211212"/>
            <a:ext cx="32684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7704810" y="1895797"/>
            <a:ext cx="3425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Võ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7703105" y="4254677"/>
            <a:ext cx="3697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văn bản, sách&#10;&#10;Mô tả được tạo tự độ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88" y="798066"/>
            <a:ext cx="3940829" cy="5453975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4517353" y="86080"/>
            <a:ext cx="241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3200" dirty="0">
              <a:solidFill>
                <a:srgbClr val="FF7C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6096001" y="1640023"/>
            <a:ext cx="5149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Hoài,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vi-VN" sz="2800" dirty="0">
              <a:solidFill>
                <a:srgbClr val="DC80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6096001" y="3864160"/>
            <a:ext cx="5149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Văn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C80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800" dirty="0">
              <a:solidFill>
                <a:srgbClr val="DC80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7" name="Hình ảnh 6" descr="Ảnh có chứa văn bản, đồ chơi, búp bê, đồ họa véc tơ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53" b="99804" l="10000" r="90000">
                        <a14:foregroundMark x1="51471" y1="64902" x2="64020" y2="57157"/>
                        <a14:foregroundMark x1="64020" y1="57157" x2="64020" y2="57157"/>
                        <a14:foregroundMark x1="58922" y1="57157" x2="60000" y2="53922"/>
                        <a14:foregroundMark x1="58431" y1="55588" x2="61078" y2="53725"/>
                        <a14:foregroundMark x1="60490" y1="53333" x2="62647" y2="53922"/>
                        <a14:foregroundMark x1="62941" y1="52941" x2="62941" y2="52941"/>
                        <a14:foregroundMark x1="61569" y1="52647" x2="61569" y2="52647"/>
                        <a14:foregroundMark x1="61176" y1="52157" x2="62059" y2="52647"/>
                        <a14:foregroundMark x1="35490" y1="56373" x2="50000" y2="64510"/>
                        <a14:foregroundMark x1="50000" y1="64510" x2="50294" y2="64804"/>
                        <a14:foregroundMark x1="46275" y1="65196" x2="37843" y2="59510"/>
                        <a14:foregroundMark x1="39706" y1="61961" x2="36765" y2="54510"/>
                        <a14:foregroundMark x1="34706" y1="56765" x2="37255" y2="59216"/>
                        <a14:foregroundMark x1="32353" y1="57157" x2="35686" y2="55490"/>
                        <a14:foregroundMark x1="32549" y1="56667" x2="35686" y2="55294"/>
                        <a14:foregroundMark x1="32353" y1="55784" x2="32549" y2="55784"/>
                        <a14:foregroundMark x1="31961" y1="55882" x2="33922" y2="55294"/>
                        <a14:foregroundMark x1="31078" y1="55588" x2="33529" y2="54804"/>
                        <a14:foregroundMark x1="30392" y1="79412" x2="37353" y2="77549"/>
                        <a14:foregroundMark x1="60294" y1="24706" x2="65490" y2="16176"/>
                        <a14:foregroundMark x1="66471" y1="9902" x2="66765" y2="7353"/>
                        <a14:foregroundMark x1="67157" y1="17745" x2="64902" y2="24216"/>
                        <a14:foregroundMark x1="54020" y1="89510" x2="60882" y2="79804"/>
                        <a14:foregroundMark x1="60882" y1="79804" x2="60882" y2="79608"/>
                        <a14:foregroundMark x1="54412" y1="95098" x2="42996" y2="95274"/>
                        <a14:foregroundMark x1="38627" y1="93878" x2="38627" y2="93235"/>
                        <a14:foregroundMark x1="38627" y1="97970" x2="38627" y2="97458"/>
                        <a14:foregroundMark x1="56862" y1="97555" x2="57745" y2="93725"/>
                        <a14:foregroundMark x1="61796" y1="97555" x2="62451" y2="93333"/>
                        <a14:foregroundMark x1="63340" y1="97555" x2="63039" y2="91078"/>
                        <a14:foregroundMark x1="36261" y1="99038" x2="35686" y2="99020"/>
                        <a14:foregroundMark x1="45098" y1="96765" x2="34118" y2="97451"/>
                        <a14:foregroundMark x1="34118" y1="97451" x2="34118" y2="97451"/>
                        <a14:foregroundMark x1="37647" y1="96471" x2="34216" y2="95588"/>
                        <a14:foregroundMark x1="33529" y1="95882" x2="34216" y2="97353"/>
                        <a14:foregroundMark x1="33529" y1="95882" x2="34118" y2="94314"/>
                        <a14:foregroundMark x1="33627" y1="95784" x2="33529" y2="97451"/>
                        <a14:foregroundMark x1="64510" y1="98039" x2="63627" y2="94314"/>
                        <a14:foregroundMark x1="64902" y1="98039" x2="64510" y2="94314"/>
                        <a14:backgroundMark x1="35784" y1="99804" x2="49118" y2="99314"/>
                        <a14:backgroundMark x1="49118" y1="99314" x2="63922" y2="99314"/>
                        <a14:backgroundMark x1="36078" y1="99510" x2="36078" y2="9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6202" y="1692551"/>
            <a:ext cx="4487533" cy="5087979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650" y="676275"/>
            <a:ext cx="6466840" cy="3453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sp>
        <p:nvSpPr>
          <p:cNvPr id="3" name="Hình chữ nhật 2"/>
          <p:cNvSpPr/>
          <p:nvPr/>
        </p:nvSpPr>
        <p:spPr>
          <a:xfrm>
            <a:off x="6386231" y="441724"/>
            <a:ext cx="3785659" cy="2906649"/>
          </a:xfrm>
          <a:custGeom>
            <a:avLst/>
            <a:gdLst>
              <a:gd name="connsiteX0" fmla="*/ 0 w 3785658"/>
              <a:gd name="connsiteY0" fmla="*/ 0 h 2906649"/>
              <a:gd name="connsiteX1" fmla="*/ 3785658 w 3785658"/>
              <a:gd name="connsiteY1" fmla="*/ 0 h 2906649"/>
              <a:gd name="connsiteX2" fmla="*/ 3785658 w 3785658"/>
              <a:gd name="connsiteY2" fmla="*/ 2906649 h 2906649"/>
              <a:gd name="connsiteX3" fmla="*/ 0 w 3785658"/>
              <a:gd name="connsiteY3" fmla="*/ 2906649 h 2906649"/>
              <a:gd name="connsiteX4" fmla="*/ 0 w 3785658"/>
              <a:gd name="connsiteY4" fmla="*/ 0 h 290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58" h="2906649" extrusionOk="0">
                <a:moveTo>
                  <a:pt x="0" y="0"/>
                </a:moveTo>
                <a:cubicBezTo>
                  <a:pt x="1511390" y="-58900"/>
                  <a:pt x="2383680" y="-55620"/>
                  <a:pt x="3785658" y="0"/>
                </a:cubicBezTo>
                <a:cubicBezTo>
                  <a:pt x="3685153" y="930374"/>
                  <a:pt x="3702024" y="1700878"/>
                  <a:pt x="3785658" y="2906649"/>
                </a:cubicBezTo>
                <a:cubicBezTo>
                  <a:pt x="2979158" y="2916041"/>
                  <a:pt x="1091286" y="2807686"/>
                  <a:pt x="0" y="2906649"/>
                </a:cubicBezTo>
                <a:cubicBezTo>
                  <a:pt x="68890" y="1484636"/>
                  <a:pt x="23382" y="1166178"/>
                  <a:pt x="0" y="0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/>
          <p:cNvSpPr/>
          <p:nvPr/>
        </p:nvSpPr>
        <p:spPr>
          <a:xfrm flipH="1">
            <a:off x="2224393" y="3394808"/>
            <a:ext cx="3785659" cy="3116859"/>
          </a:xfrm>
          <a:custGeom>
            <a:avLst/>
            <a:gdLst>
              <a:gd name="connsiteX0" fmla="*/ 0 w 3785658"/>
              <a:gd name="connsiteY0" fmla="*/ 0 h 3116859"/>
              <a:gd name="connsiteX1" fmla="*/ 3785658 w 3785658"/>
              <a:gd name="connsiteY1" fmla="*/ 0 h 3116859"/>
              <a:gd name="connsiteX2" fmla="*/ 3785658 w 3785658"/>
              <a:gd name="connsiteY2" fmla="*/ 3116859 h 3116859"/>
              <a:gd name="connsiteX3" fmla="*/ 0 w 3785658"/>
              <a:gd name="connsiteY3" fmla="*/ 3116859 h 3116859"/>
              <a:gd name="connsiteX4" fmla="*/ 0 w 3785658"/>
              <a:gd name="connsiteY4" fmla="*/ 0 h 311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658" h="3116859" extrusionOk="0">
                <a:moveTo>
                  <a:pt x="0" y="0"/>
                </a:moveTo>
                <a:cubicBezTo>
                  <a:pt x="1511390" y="-58900"/>
                  <a:pt x="2383680" y="-55620"/>
                  <a:pt x="3785658" y="0"/>
                </a:cubicBezTo>
                <a:cubicBezTo>
                  <a:pt x="3685153" y="1149496"/>
                  <a:pt x="3702024" y="2094560"/>
                  <a:pt x="3785658" y="3116859"/>
                </a:cubicBezTo>
                <a:cubicBezTo>
                  <a:pt x="2979158" y="3126251"/>
                  <a:pt x="1091286" y="3017896"/>
                  <a:pt x="0" y="3116859"/>
                </a:cubicBezTo>
                <a:cubicBezTo>
                  <a:pt x="68890" y="2787449"/>
                  <a:pt x="23382" y="1244358"/>
                  <a:pt x="0" y="0"/>
                </a:cubicBezTo>
                <a:close/>
              </a:path>
            </a:pathLst>
          </a:custGeom>
          <a:noFill/>
          <a:ln w="5715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36520" y="1344930"/>
            <a:ext cx="794321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  <a:defRPr/>
            </a:pP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Từ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đầu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…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đứng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đầu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thiên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hạ</a:t>
            </a:r>
            <a:endParaRPr lang="en-US" altLang="zh-C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Mèn</a:t>
            </a:r>
            <a:endParaRPr lang="zh-CN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5800" y="1570355"/>
            <a:ext cx="208343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en-US" altLang="zh-CN" sz="4000" b="1" i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Phần</a:t>
            </a:r>
            <a:r>
              <a:rPr lang="en-US" altLang="zh-CN" sz="4000" b="1" i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1</a:t>
            </a:r>
            <a:endParaRPr lang="zh-CN" altLang="en-US" sz="4000" b="1" i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15" name="椭圆 14"/>
          <p:cNvSpPr/>
          <p:nvPr/>
        </p:nvSpPr>
        <p:spPr>
          <a:xfrm rot="21167508">
            <a:off x="6868073" y="4929081"/>
            <a:ext cx="3794155" cy="1961271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dirty="0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sp>
        <p:nvSpPr>
          <p:cNvPr id="5" name="矩形 7"/>
          <p:cNvSpPr/>
          <p:nvPr/>
        </p:nvSpPr>
        <p:spPr>
          <a:xfrm>
            <a:off x="2846705" y="3632835"/>
            <a:ext cx="773366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Đoạn còn lại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defTabSz="457200">
              <a:lnSpc>
                <a:spcPct val="100000"/>
              </a:lnSpc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Bài học đường đời đầu tiên của Dế Mèn</a:t>
            </a:r>
            <a:endParaRPr lang="zh-CN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7" name="矩形 8"/>
          <p:cNvSpPr/>
          <p:nvPr/>
        </p:nvSpPr>
        <p:spPr>
          <a:xfrm>
            <a:off x="791210" y="3633470"/>
            <a:ext cx="205549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en-US" altLang="zh-CN" sz="4000" b="1" i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Phần</a:t>
            </a:r>
            <a:r>
              <a:rPr lang="en-US" altLang="zh-CN" sz="4000" b="1" i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2</a:t>
            </a:r>
            <a:endParaRPr lang="zh-CN" altLang="en-US" sz="4000" b="1" i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" y="-177800"/>
            <a:ext cx="5750560" cy="1635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2637601" y="70470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6985" y="616192"/>
            <a:ext cx="1830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6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02</a:t>
            </a:r>
            <a:endParaRPr lang="en-US" altLang="zh-CN" sz="66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8470" y="1829435"/>
            <a:ext cx="72542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Tìm</a:t>
            </a:r>
            <a:r>
              <a:rPr lang="en-US" altLang="zh-CN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hiểu</a:t>
            </a:r>
            <a:r>
              <a:rPr lang="en-US" altLang="zh-CN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chi </a:t>
            </a:r>
            <a:r>
              <a:rPr lang="en-US" altLang="zh-CN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tiết</a:t>
            </a:r>
            <a:endParaRPr lang="zh-CN" alt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>
            <a:fillRect/>
          </a:stretch>
        </p:blipFill>
        <p:spPr>
          <a:xfrm>
            <a:off x="7712821" y="351975"/>
            <a:ext cx="1715369" cy="107690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>
            <a:fillRect/>
          </a:stretch>
        </p:blipFill>
        <p:spPr>
          <a:xfrm>
            <a:off x="8319041" y="849249"/>
            <a:ext cx="1670217" cy="2310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6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0"/>
            <a:ext cx="107569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312448" y="192037"/>
            <a:ext cx="7678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vi-VN" sz="2800" b="1" dirty="0">
              <a:solidFill>
                <a:srgbClr val="FF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471279" y="809629"/>
            <a:ext cx="343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côn trùng&#10;&#10;Mô tả được tạo tự động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1" t="4925" r="8274" b="22031"/>
          <a:stretch>
            <a:fillRect/>
          </a:stretch>
        </p:blipFill>
        <p:spPr>
          <a:xfrm>
            <a:off x="3719857" y="2544844"/>
            <a:ext cx="2889816" cy="2584109"/>
          </a:xfrm>
          <a:prstGeom prst="rect">
            <a:avLst/>
          </a:prstGeom>
        </p:spPr>
      </p:pic>
      <p:sp>
        <p:nvSpPr>
          <p:cNvPr id="8" name="Hình chữ nhật: Góc Tròn 7"/>
          <p:cNvSpPr/>
          <p:nvPr/>
        </p:nvSpPr>
        <p:spPr>
          <a:xfrm>
            <a:off x="470912" y="2075788"/>
            <a:ext cx="3065024" cy="1837531"/>
          </a:xfrm>
          <a:prstGeom prst="roundRect">
            <a:avLst>
              <a:gd name="adj" fmla="val 755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833593" y="1473804"/>
            <a:ext cx="1859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</a:t>
            </a:r>
            <a:endParaRPr lang="vi-VN" sz="2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1019486" y="4164010"/>
            <a:ext cx="2099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</a:t>
            </a:r>
            <a:endParaRPr lang="vi-VN" sz="2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655062" y="4718127"/>
            <a:ext cx="3065024" cy="1837531"/>
          </a:xfrm>
          <a:prstGeom prst="roundRect">
            <a:avLst>
              <a:gd name="adj" fmla="val 755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giởi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gớm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7405424" y="1101059"/>
            <a:ext cx="1859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  <a:endParaRPr lang="vi-VN" sz="2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/>
          <p:cNvSpPr/>
          <p:nvPr/>
        </p:nvSpPr>
        <p:spPr>
          <a:xfrm>
            <a:off x="6389370" y="1750060"/>
            <a:ext cx="5306060" cy="2163445"/>
          </a:xfrm>
          <a:prstGeom prst="roundRect">
            <a:avLst>
              <a:gd name="adj" fmla="val 755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Vũ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/>
          <p:cNvSpPr/>
          <p:nvPr/>
        </p:nvSpPr>
        <p:spPr>
          <a:xfrm>
            <a:off x="6297930" y="4813935"/>
            <a:ext cx="5488305" cy="1456055"/>
          </a:xfrm>
          <a:prstGeom prst="roundRect">
            <a:avLst>
              <a:gd name="adj" fmla="val 755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6974852" y="4163531"/>
            <a:ext cx="3581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VỚI MỌI NGƯỜI</a:t>
            </a:r>
            <a:endParaRPr lang="vi-VN" sz="2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bldLvl="0" animBg="1"/>
      <p:bldP spid="9" grpId="0"/>
      <p:bldP spid="10" grpId="0"/>
      <p:bldP spid="11" grpId="0" bldLvl="0" animBg="1"/>
      <p:bldP spid="12" grpId="0"/>
      <p:bldP spid="13" grpId="0" bldLvl="0" animBg="1"/>
      <p:bldP spid="14" grpId="0" bldLvl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254370" y="-1412632"/>
            <a:ext cx="9683263" cy="9683263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/>
          <p:cNvSpPr/>
          <p:nvPr/>
        </p:nvSpPr>
        <p:spPr>
          <a:xfrm rot="21167508">
            <a:off x="6888889" y="5455228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dirty="0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>
            <a:fillRect/>
          </a:stretch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>
            <a:fillRect/>
          </a:stretch>
        </p:blipFill>
        <p:spPr>
          <a:xfrm>
            <a:off x="6414782" y="1"/>
            <a:ext cx="1860348" cy="131382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5" y="5814010"/>
            <a:ext cx="1287545" cy="105733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>
            <a:fillRect/>
          </a:stretch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>
            <a:fillRect/>
          </a:stretch>
        </p:blipFill>
        <p:spPr>
          <a:xfrm>
            <a:off x="7954505" y="0"/>
            <a:ext cx="1651876" cy="172806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>
            <a:fillRect/>
          </a:stretch>
        </p:blipFill>
        <p:spPr>
          <a:xfrm>
            <a:off x="2559981" y="5439833"/>
            <a:ext cx="1461433" cy="144508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>
            <a:fillRect/>
          </a:stretch>
        </p:blipFill>
        <p:spPr>
          <a:xfrm rot="10800000">
            <a:off x="4709451" y="5199762"/>
            <a:ext cx="1651876" cy="172806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6200000">
            <a:off x="3054441" y="-282655"/>
            <a:ext cx="1479091" cy="198040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 flipV="1">
            <a:off x="4241973" y="31687"/>
            <a:ext cx="1957604" cy="1718344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4"/>
          <a:srcRect l="9744" t="20345" r="12102" b="16462"/>
          <a:stretch>
            <a:fillRect/>
          </a:stretch>
        </p:blipFill>
        <p:spPr>
          <a:xfrm>
            <a:off x="3056410" y="1952407"/>
            <a:ext cx="5870035" cy="2800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34648" y="136792"/>
            <a:ext cx="7678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dirty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vi-VN" sz="2800" b="1" dirty="0">
              <a:solidFill>
                <a:srgbClr val="FF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249555" y="751840"/>
            <a:ext cx="4554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 descr="Ảnh có chứa gương, kính lúp cầm tay, bảng pha màu, kí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5" r="53073"/>
          <a:stretch>
            <a:fillRect/>
          </a:stretch>
        </p:blipFill>
        <p:spPr>
          <a:xfrm>
            <a:off x="6625672" y="596634"/>
            <a:ext cx="4233923" cy="2932351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7516534" y="846770"/>
            <a:ext cx="295209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401320" y="3733800"/>
            <a:ext cx="98355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tin biết chăm sóc bản thân, sống điều độ. Nhưng Dế Mèn cũng rất kiêu ngạo, hung hăng, hiếu thắng, hay bắt nạt kẻ yếu</a:t>
            </a:r>
            <a:endParaRPr lang="vi-VN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024341" y="692562"/>
            <a:ext cx="7779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Đánh giá nhân vật Dế Mèn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 descr="Ảnh có chứa hoa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11" y="1715772"/>
            <a:ext cx="4236595" cy="4236595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2690736" y="2021127"/>
            <a:ext cx="139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cực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1975643" y="2788150"/>
            <a:ext cx="2548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Khỏe mạnh, cường tráng, đầy sức sống, yêu đời, tự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 descr="Ảnh có chứa hoa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39" y="1715772"/>
            <a:ext cx="4236595" cy="4236595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7771464" y="2021127"/>
            <a:ext cx="139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cực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7056371" y="3106299"/>
            <a:ext cx="2548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Kiêu căng, tự phụ, hỡm hĩnh, thích ra oai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3024340" y="348420"/>
            <a:ext cx="6835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chân dung tự họa của Dế Mèn</a:t>
            </a:r>
            <a:endParaRPr lang="vi-VN" sz="3200" b="1" i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280660" y="1743155"/>
            <a:ext cx="2878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Suy nghĩ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Ảnh có chứa chữ viết tay, Đồ họa, thiết kế, văn bản&#10;&#10;Mô tả được tạo tự độ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4" t="1144" r="-300" b="87177"/>
          <a:stretch>
            <a:fillRect/>
          </a:stretch>
        </p:blipFill>
        <p:spPr>
          <a:xfrm>
            <a:off x="3931920" y="2548241"/>
            <a:ext cx="1371600" cy="638519"/>
          </a:xfrm>
          <a:prstGeom prst="rect">
            <a:avLst/>
          </a:prstGeom>
        </p:spPr>
      </p:pic>
      <p:sp>
        <p:nvSpPr>
          <p:cNvPr id="9" name="Ngoặc móc Phải 8"/>
          <p:cNvSpPr/>
          <p:nvPr/>
        </p:nvSpPr>
        <p:spPr>
          <a:xfrm>
            <a:off x="3383280" y="1707759"/>
            <a:ext cx="548640" cy="2055643"/>
          </a:xfrm>
          <a:prstGeom prst="rightBrace">
            <a:avLst>
              <a:gd name="adj1" fmla="val 38889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ộp Văn bản 9"/>
          <p:cNvSpPr txBox="1"/>
          <p:nvPr/>
        </p:nvSpPr>
        <p:spPr>
          <a:xfrm>
            <a:off x="5303520" y="1791335"/>
            <a:ext cx="49803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nhân hóa, so sánh. Loài vật được miêu tả bằng đặc điểm, tính cách , … của con người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 descr="Ảnh có chứa bức vẽ, hình vẽ, bản phác thảo, minh họa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8" b="98889" l="1094" r="99766">
                        <a14:foregroundMark x1="11797" y1="64028" x2="11797" y2="64028"/>
                        <a14:foregroundMark x1="11719" y1="63889" x2="20859" y2="86111"/>
                        <a14:foregroundMark x1="34531" y1="39306" x2="34531" y2="39306"/>
                        <a14:foregroundMark x1="31953" y1="37500" x2="38359" y2="53472"/>
                        <a14:foregroundMark x1="66094" y1="57500" x2="66797" y2="40556"/>
                        <a14:foregroundMark x1="66797" y1="40556" x2="67109" y2="39306"/>
                        <a14:foregroundMark x1="67656" y1="95833" x2="67031" y2="67500"/>
                        <a14:foregroundMark x1="60703" y1="98889" x2="41641" y2="91667"/>
                        <a14:foregroundMark x1="37500" y1="85833" x2="49609" y2="84444"/>
                        <a14:foregroundMark x1="49609" y1="84444" x2="50821" y2="84463"/>
                        <a14:foregroundMark x1="19922" y1="83750" x2="18281" y2="40000"/>
                        <a14:foregroundMark x1="7969" y1="85278" x2="6797" y2="51250"/>
                        <a14:foregroundMark x1="11484" y1="96944" x2="3906" y2="80139"/>
                        <a14:foregroundMark x1="7578" y1="91944" x2="1094" y2="75417"/>
                        <a14:foregroundMark x1="15156" y1="45556" x2="15703" y2="4028"/>
                        <a14:foregroundMark x1="16875" y1="62639" x2="15391" y2="37917"/>
                        <a14:foregroundMark x1="79766" y1="91250" x2="94609" y2="68889"/>
                        <a14:foregroundMark x1="94609" y1="68889" x2="94609" y2="68889"/>
                        <a14:foregroundMark x1="83125" y1="91528" x2="82422" y2="54167"/>
                        <a14:foregroundMark x1="82422" y1="54167" x2="82266" y2="53750"/>
                        <a14:foregroundMark x1="80703" y1="91944" x2="98203" y2="65556"/>
                        <a14:foregroundMark x1="94654" y1="60136" x2="98984" y2="53611"/>
                        <a14:foregroundMark x1="90781" y1="65972" x2="92009" y2="64121"/>
                        <a14:foregroundMark x1="92891" y1="73333" x2="97578" y2="63472"/>
                        <a14:foregroundMark x1="83203" y1="62500" x2="83516" y2="37361"/>
                        <a14:foregroundMark x1="81797" y1="56667" x2="84453" y2="34583"/>
                        <a14:foregroundMark x1="82031" y1="46806" x2="84864" y2="32788"/>
                        <a14:foregroundMark x1="81172" y1="48611" x2="85057" y2="32856"/>
                        <a14:foregroundMark x1="85234" y1="50694" x2="87753" y2="46827"/>
                        <a14:foregroundMark x1="89766" y1="57639" x2="89856" y2="55371"/>
                        <a14:foregroundMark x1="92121" y1="41237" x2="92344" y2="40694"/>
                        <a14:foregroundMark x1="87344" y1="49444" x2="87316" y2="45048"/>
                        <a14:foregroundMark x1="85469" y1="26111" x2="85528" y2="26399"/>
                        <a14:foregroundMark x1="44453" y1="28750" x2="44453" y2="28750"/>
                        <a14:foregroundMark x1="80625" y1="55833" x2="81641" y2="41944"/>
                        <a14:foregroundMark x1="81719" y1="42778" x2="83281" y2="33472"/>
                        <a14:foregroundMark x1="75547" y1="64583" x2="77891" y2="57917"/>
                        <a14:foregroundMark x1="77266" y1="68194" x2="78828" y2="59583"/>
                        <a14:foregroundMark x1="78828" y1="59583" x2="78828" y2="59583"/>
                        <a14:foregroundMark x1="76875" y1="60000" x2="81406" y2="56806"/>
                        <a14:foregroundMark x1="78281" y1="57361" x2="80234" y2="55278"/>
                        <a14:foregroundMark x1="78672" y1="55000" x2="80547" y2="53750"/>
                        <a14:foregroundMark x1="79375" y1="53472" x2="80234" y2="52778"/>
                        <a14:foregroundMark x1="77969" y1="61389" x2="77578" y2="65833"/>
                        <a14:foregroundMark x1="77344" y1="67361" x2="77891" y2="64167"/>
                        <a14:foregroundMark x1="76797" y1="66944" x2="77969" y2="63472"/>
                        <a14:foregroundMark x1="83906" y1="31389" x2="83906" y2="31389"/>
                        <a14:foregroundMark x1="84375" y1="30694" x2="84609" y2="30694"/>
                        <a14:foregroundMark x1="83672" y1="33889" x2="85391" y2="27500"/>
                        <a14:foregroundMark x1="85391" y1="27500" x2="85391" y2="27222"/>
                        <a14:foregroundMark x1="84219" y1="33333" x2="85391" y2="25694"/>
                        <a14:foregroundMark x1="85391" y1="25694" x2="82969" y2="34167"/>
                        <a14:foregroundMark x1="85391" y1="28611" x2="84922" y2="24583"/>
                        <a14:foregroundMark x1="85391" y1="26250" x2="85625" y2="24444"/>
                        <a14:foregroundMark x1="87500" y1="44167" x2="87500" y2="44167"/>
                        <a14:foregroundMark x1="87969" y1="44861" x2="90938" y2="43333"/>
                        <a14:foregroundMark x1="87266" y1="42500" x2="87266" y2="39028"/>
                        <a14:foregroundMark x1="91484" y1="68333" x2="98281" y2="54583"/>
                        <a14:foregroundMark x1="91797" y1="64167" x2="99766" y2="50972"/>
                        <a14:foregroundMark x1="91797" y1="61528" x2="96875" y2="53472"/>
                        <a14:foregroundMark x1="96875" y1="53472" x2="99375" y2="51389"/>
                        <a14:foregroundMark x1="92109" y1="61528" x2="96328" y2="52222"/>
                        <a14:foregroundMark x1="96328" y1="52222" x2="99766" y2="50139"/>
                        <a14:foregroundMark x1="92344" y1="59861" x2="99219" y2="50972"/>
                        <a14:foregroundMark x1="93058" y1="51667" x2="93516" y2="48194"/>
                        <a14:foregroundMark x1="92031" y1="59444" x2="93058" y2="51667"/>
                        <a14:foregroundMark x1="93516" y1="48194" x2="93750" y2="47361"/>
                        <a14:foregroundMark x1="93516" y1="57917" x2="96172" y2="47500"/>
                        <a14:foregroundMark x1="95625" y1="54028" x2="96953" y2="46250"/>
                        <a14:foregroundMark x1="96953" y1="46250" x2="97266" y2="45833"/>
                        <a14:foregroundMark x1="94531" y1="55833" x2="95391" y2="46389"/>
                        <a14:foregroundMark x1="95391" y1="46389" x2="95625" y2="46250"/>
                        <a14:foregroundMark x1="93438" y1="53611" x2="95657" y2="43749"/>
                        <a14:foregroundMark x1="90629" y1="51667" x2="86953" y2="38056"/>
                        <a14:foregroundMark x1="94531" y1="66111" x2="90629" y2="51667"/>
                        <a14:backgroundMark x1="20625" y1="40694" x2="20625" y2="40694"/>
                        <a14:backgroundMark x1="21484" y1="40000" x2="20469" y2="36111"/>
                        <a14:backgroundMark x1="23125" y1="52083" x2="23750" y2="56250"/>
                        <a14:backgroundMark x1="22969" y1="40139" x2="22500" y2="45694"/>
                        <a14:backgroundMark x1="21406" y1="49722" x2="25078" y2="51806"/>
                        <a14:backgroundMark x1="23047" y1="46944" x2="22891" y2="15139"/>
                        <a14:backgroundMark x1="47891" y1="50139" x2="52500" y2="16528"/>
                        <a14:backgroundMark x1="52500" y1="16528" x2="52734" y2="15694"/>
                        <a14:backgroundMark x1="30859" y1="17639" x2="30859" y2="17639"/>
                        <a14:backgroundMark x1="51953" y1="84167" x2="51953" y2="84167"/>
                        <a14:backgroundMark x1="52031" y1="84306" x2="52031" y2="82778"/>
                        <a14:backgroundMark x1="51719" y1="85278" x2="55156" y2="91528"/>
                        <a14:backgroundMark x1="55156" y1="91528" x2="55156" y2="91528"/>
                        <a14:backgroundMark x1="53828" y1="84167" x2="53828" y2="84167"/>
                        <a14:backgroundMark x1="53828" y1="84583" x2="53828" y2="84583"/>
                        <a14:backgroundMark x1="51484" y1="84583" x2="51484" y2="84583"/>
                        <a14:backgroundMark x1="51797" y1="84444" x2="52109" y2="84722"/>
                        <a14:backgroundMark x1="51641" y1="86111" x2="51797" y2="85278"/>
                        <a14:backgroundMark x1="51797" y1="85417" x2="51094" y2="84444"/>
                        <a14:backgroundMark x1="52578" y1="85417" x2="51406" y2="85278"/>
                        <a14:backgroundMark x1="52031" y1="85000" x2="50859" y2="84583"/>
                        <a14:backgroundMark x1="55781" y1="77778" x2="55781" y2="77778"/>
                        <a14:backgroundMark x1="86275" y1="29116" x2="86484" y2="30556"/>
                        <a14:backgroundMark x1="85859" y1="31944" x2="85859" y2="30571"/>
                        <a14:backgroundMark x1="85040" y1="25267" x2="85469" y2="23333"/>
                        <a14:backgroundMark x1="85853" y1="31025" x2="85625" y2="33056"/>
                        <a14:backgroundMark x1="85859" y1="30972" x2="85867" y2="30900"/>
                        <a14:backgroundMark x1="93125" y1="42639" x2="91250" y2="45972"/>
                        <a14:backgroundMark x1="89436" y1="46299" x2="90328" y2="49924"/>
                        <a14:backgroundMark x1="87031" y1="36528" x2="88584" y2="42837"/>
                        <a14:backgroundMark x1="91484" y1="51667" x2="91484" y2="51667"/>
                        <a14:backgroundMark x1="98281" y1="42500" x2="95391" y2="43056"/>
                        <a14:backgroundMark x1="17578" y1="18750" x2="17578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782"/>
          <a:stretch>
            <a:fillRect/>
          </a:stretch>
        </p:blipFill>
        <p:spPr>
          <a:xfrm>
            <a:off x="0" y="3506325"/>
            <a:ext cx="4800600" cy="3351675"/>
          </a:xfrm>
          <a:prstGeom prst="rect">
            <a:avLst/>
          </a:prstGeom>
        </p:spPr>
      </p:pic>
      <p:sp>
        <p:nvSpPr>
          <p:cNvPr id="15" name="Hình chữ nhật: Góc Tròn 14"/>
          <p:cNvSpPr/>
          <p:nvPr/>
        </p:nvSpPr>
        <p:spPr>
          <a:xfrm>
            <a:off x="5105400" y="3849370"/>
            <a:ext cx="5073015" cy="2666365"/>
          </a:xfrm>
          <a:prstGeom prst="roundRect">
            <a:avLst/>
          </a:prstGeom>
          <a:solidFill>
            <a:srgbClr val="FF7C60"/>
          </a:solidFill>
          <a:ln>
            <a:solidFill>
              <a:srgbClr val="FF7C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Vẻ đẹp cường tráng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nết kiêu căng, tự phụ coi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thuờng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tất cả mọi người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1"/>
      <p:bldP spid="9" grpId="0" animBg="1"/>
      <p:bldP spid="10" grpId="0"/>
      <p:bldP spid="1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931583" y="559097"/>
            <a:ext cx="8647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rút ra cho bản thân thông qua bức chân dung tự họa của Dế Mèn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hoa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47" y="2062309"/>
            <a:ext cx="4236595" cy="4236595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3406082" y="2383323"/>
            <a:ext cx="139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2652079" y="3106537"/>
            <a:ext cx="2548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 uống đầy đủ, tự chăm sóc bản thân để trở nên nhanh nhẹn, khỏe mạnh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 descr="Ảnh có chứa hoa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96" y="1996284"/>
            <a:ext cx="4236595" cy="4236595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7799631" y="2338325"/>
            <a:ext cx="1441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làm</a:t>
            </a:r>
            <a:endParaRPr lang="vi-V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6894195" y="2958465"/>
            <a:ext cx="2982595" cy="1692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Quá tự tin vào bản thân, coi mình là trung tâm, kiêu căng, trêu trọc người yếu kém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-73" y="162"/>
            <a:ext cx="61381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Nhân vật Dế Choắt</a:t>
            </a:r>
            <a:endParaRPr lang="vi-VN" sz="32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217641" y="630368"/>
            <a:ext cx="7841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Ngoại hình, tính cách, hành động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686435" y="4635500"/>
            <a:ext cx="52895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 yếu sống tạm bợ.</a:t>
            </a:r>
            <a:b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ngược với Dế Mèn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1397" y="1378564"/>
            <a:ext cx="3947663" cy="4840483"/>
          </a:xfrm>
          <a:prstGeom prst="rect">
            <a:avLst/>
          </a:prstGeom>
        </p:spPr>
      </p:pic>
      <p:sp>
        <p:nvSpPr>
          <p:cNvPr id="21" name="Hộp Văn bản 20"/>
          <p:cNvSpPr txBox="1"/>
          <p:nvPr/>
        </p:nvSpPr>
        <p:spPr>
          <a:xfrm>
            <a:off x="152530" y="1270596"/>
            <a:ext cx="784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Trạc tuổi Dế Mèn. Bẩm sinh yếu đuối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217300" y="1848874"/>
            <a:ext cx="784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Người gầy gò, dài lêu nghêu như gã thuốc phiện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217935" y="2419560"/>
            <a:ext cx="784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Cảnh ngắn ngủn, đôi cánh bè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/>
          <p:cNvSpPr txBox="1"/>
          <p:nvPr/>
        </p:nvSpPr>
        <p:spPr>
          <a:xfrm>
            <a:off x="152529" y="3006121"/>
            <a:ext cx="784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Râu ria cụt 1 mẩu. Mặt mũi ngẩn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ngẩn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ngơ </a:t>
            </a:r>
            <a:r>
              <a:rPr lang="vi-V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217932" y="3568162"/>
            <a:ext cx="784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Ăn xổi ở thì. Đào hang nông sát đất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1" grpId="0"/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-73" y="162"/>
            <a:ext cx="61381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Nhân vật Dế Choắt</a:t>
            </a:r>
            <a:endParaRPr lang="vi-VN" sz="28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95578" y="577777"/>
            <a:ext cx="7841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Thái độ của Dế Mèn với Dế Choắt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85" y="2319020"/>
            <a:ext cx="6355715" cy="3332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900" y="1154430"/>
            <a:ext cx="694753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48285" y="3524250"/>
            <a:ext cx="68135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3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Khinh bỉ và coi thường Dế Choắt</a:t>
            </a:r>
            <a:endParaRPr lang="en-US" sz="3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 giúp đỡ</a:t>
            </a:r>
            <a:endParaRPr lang="en-US" sz="3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Lối sống ích kỷ, chỉ biết bản thân</a:t>
            </a:r>
            <a:endParaRPr lang="en-US" sz="3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" y="133985"/>
            <a:ext cx="3114675" cy="3619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4640" y="215265"/>
            <a:ext cx="73977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dirty="0" err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380105" y="1491615"/>
            <a:ext cx="3690620" cy="29337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 err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62520" y="1550035"/>
            <a:ext cx="3787775" cy="28752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 err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155" y="4748530"/>
            <a:ext cx="96221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000" b="1" dirty="0" err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ldLvl="0" animBg="1"/>
      <p:bldP spid="8" grpId="0" bldLvl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98" y="151997"/>
            <a:ext cx="4652783" cy="156842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78737" y="481522"/>
            <a:ext cx="3763646" cy="2129791"/>
            <a:chOff x="1176398" y="1076465"/>
            <a:chExt cx="3607821" cy="19999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6398" y="1076465"/>
              <a:ext cx="3341869" cy="96360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549537" y="1834945"/>
              <a:ext cx="3234682" cy="124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48559" y="1875977"/>
            <a:ext cx="3503930" cy="2026920"/>
            <a:chOff x="4898209" y="2622593"/>
            <a:chExt cx="3503930" cy="2026920"/>
          </a:xfrm>
        </p:grpSpPr>
        <p:sp>
          <p:nvSpPr>
            <p:cNvPr id="30" name="TextBox 29"/>
            <p:cNvSpPr txBox="1"/>
            <p:nvPr/>
          </p:nvSpPr>
          <p:spPr>
            <a:xfrm>
              <a:off x="4898209" y="3327443"/>
              <a:ext cx="3503930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8209" y="2622593"/>
              <a:ext cx="2621507" cy="96934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807210" y="3972560"/>
            <a:ext cx="3978910" cy="2716529"/>
            <a:chOff x="2630689" y="4171591"/>
            <a:chExt cx="3323868" cy="271652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478" y="4171591"/>
              <a:ext cx="2499577" cy="969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630689" y="4950099"/>
              <a:ext cx="3323868" cy="193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láy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22" y="289342"/>
            <a:ext cx="8618937" cy="98882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70590" y="1690987"/>
          <a:ext cx="7917372" cy="274660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63703"/>
                <a:gridCol w="2094983"/>
                <a:gridCol w="2223017"/>
                <a:gridCol w="1735669"/>
              </a:tblGrid>
              <a:tr h="1116617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lToB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1055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7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78935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5"/>
            <a:ext cx="1479091" cy="1980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2" y="298867"/>
            <a:ext cx="8618937" cy="98882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14020" y="1541780"/>
          <a:ext cx="10374630" cy="44386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17065"/>
                <a:gridCol w="2527300"/>
                <a:gridCol w="2720975"/>
                <a:gridCol w="3209290"/>
              </a:tblGrid>
              <a:tr h="13233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lToB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73555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7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41755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7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2374521" y="4865438"/>
                <a:ext cx="252054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Hung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hăng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ngạo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mạn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xấc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xược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521" y="4865438"/>
                <a:ext cx="2520540" cy="769441"/>
              </a:xfrm>
              <a:prstGeom prst="rect">
                <a:avLst/>
              </a:prstGeom>
              <a:blipFill rotWithShape="1">
                <a:blip r:embed="rId4"/>
                <a:stretch>
                  <a:fillRect l="-10" t="-9" r="19" b="6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374124" y="3037665"/>
            <a:ext cx="25205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4425" y="3037669"/>
            <a:ext cx="23857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Mon men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5118611" y="4797490"/>
                <a:ext cx="1954383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Hoảng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sợ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hèn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nhát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611" y="4797490"/>
                <a:ext cx="1954383" cy="769441"/>
              </a:xfrm>
              <a:prstGeom prst="rect">
                <a:avLst/>
              </a:prstGeom>
              <a:blipFill rotWithShape="1">
                <a:blip r:embed="rId5"/>
                <a:stretch>
                  <a:fillRect l="-26" t="-8" r="19" b="6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7957580" y="4865234"/>
                <a:ext cx="2520540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Dế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Mèn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hối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hận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chôn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cất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Dế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Choắt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580" y="4865234"/>
                <a:ext cx="2520540" cy="769441"/>
              </a:xfrm>
              <a:prstGeom prst="rect">
                <a:avLst/>
              </a:prstGeom>
              <a:blipFill rotWithShape="1">
                <a:blip r:embed="rId6"/>
                <a:stretch>
                  <a:fillRect l="-16" t="-65" r="25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785318" y="3341271"/>
            <a:ext cx="23857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>
            <a:off x="9745661" y="5046733"/>
            <a:ext cx="2063467" cy="1811267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333" l="10000" r="90000">
                        <a14:foregroundMark x1="39722" y1="84889" x2="37778" y2="78667"/>
                        <a14:foregroundMark x1="64444" y1="85778" x2="64444" y2="78667"/>
                        <a14:foregroundMark x1="59167" y1="91333" x2="59167" y2="9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3" t="14463" r="9251" b="1891"/>
          <a:stretch>
            <a:fillRect/>
          </a:stretch>
        </p:blipFill>
        <p:spPr>
          <a:xfrm>
            <a:off x="6357475" y="772259"/>
            <a:ext cx="4118363" cy="4917493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1579977" y="1351508"/>
            <a:ext cx="49764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4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725"/>
            <a:ext cx="8900795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t="908" r="3691"/>
          <a:stretch>
            <a:fillRect/>
          </a:stretch>
        </p:blipFill>
        <p:spPr>
          <a:xfrm>
            <a:off x="7957820" y="3935730"/>
            <a:ext cx="4234180" cy="2940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7706" y="1231943"/>
            <a:ext cx="2446868" cy="52322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08" y="1759670"/>
            <a:ext cx="3691467" cy="83099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hang,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917874">
            <a:off x="4564587" y="1764608"/>
            <a:ext cx="584200" cy="624481"/>
          </a:xfrm>
          <a:prstGeom prst="rightArrow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60041" y="1588811"/>
            <a:ext cx="2446868" cy="52322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0416" y="2112646"/>
            <a:ext cx="3691467" cy="83099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Cốc.Chui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8122938">
            <a:off x="5667940" y="3195774"/>
            <a:ext cx="584200" cy="624481"/>
          </a:xfrm>
          <a:prstGeom prst="rightArrow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56842" y="3127723"/>
            <a:ext cx="3205861" cy="52322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4907" y="3632854"/>
            <a:ext cx="3691467" cy="83099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16200000" flipH="1">
            <a:off x="3603790" y="4562872"/>
            <a:ext cx="593701" cy="619149"/>
          </a:xfrm>
          <a:prstGeom prst="rightArrow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57944" y="5235662"/>
            <a:ext cx="1485392" cy="52322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3721" y="5635753"/>
            <a:ext cx="3058259" cy="83099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 animBg="1"/>
      <p:bldP spid="10" grpId="0"/>
      <p:bldP spid="11" grpId="0"/>
      <p:bldP spid="13" grpId="0" animBg="1"/>
      <p:bldP spid="14" grpId="0"/>
      <p:bldP spid="15" grpId="0"/>
      <p:bldP spid="16" grpId="0" animBg="1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5464"/>
          <a:stretch>
            <a:fillRect/>
          </a:stretch>
        </p:blipFill>
        <p:spPr>
          <a:xfrm>
            <a:off x="123190" y="3858260"/>
            <a:ext cx="5064125" cy="289877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75" y="60325"/>
            <a:ext cx="6337300" cy="789305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4464685" y="4615815"/>
            <a:ext cx="63455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600" b="1" dirty="0" err="1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" name="组合 19"/>
          <p:cNvGrpSpPr/>
          <p:nvPr/>
        </p:nvGrpSpPr>
        <p:grpSpPr>
          <a:xfrm>
            <a:off x="2105222" y="2162305"/>
            <a:ext cx="1206584" cy="1460218"/>
            <a:chOff x="1740854" y="3597540"/>
            <a:chExt cx="1206584" cy="1460218"/>
          </a:xfrm>
        </p:grpSpPr>
        <p:sp>
          <p:nvSpPr>
            <p:cNvPr id="79" name="椭圆 20"/>
            <p:cNvSpPr/>
            <p:nvPr/>
          </p:nvSpPr>
          <p:spPr>
            <a:xfrm>
              <a:off x="2446339" y="4556659"/>
              <a:ext cx="501099" cy="501099"/>
            </a:xfrm>
            <a:prstGeom prst="ellipse">
              <a:avLst/>
            </a:prstGeom>
            <a:solidFill>
              <a:srgbClr val="F1E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CN" altLang="en-US">
                <a:solidFill>
                  <a:prstClr val="white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  <p:sp>
          <p:nvSpPr>
            <p:cNvPr id="80" name="矩形 21"/>
            <p:cNvSpPr/>
            <p:nvPr/>
          </p:nvSpPr>
          <p:spPr>
            <a:xfrm>
              <a:off x="1740854" y="3597540"/>
              <a:ext cx="4796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altLang="zh-CN" sz="4000" b="1" dirty="0">
                  <a:solidFill>
                    <a:srgbClr val="C0504D"/>
                  </a:solidFill>
                  <a:latin typeface="Montserrat" pitchFamily="2" charset="0"/>
                  <a:cs typeface="Helvetica"/>
                  <a:sym typeface="Montserrat" pitchFamily="2" charset="0"/>
                </a:rPr>
                <a:t>2</a:t>
              </a:r>
              <a:endParaRPr lang="zh-CN" altLang="en-US" sz="4000" dirty="0">
                <a:solidFill>
                  <a:prstClr val="black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</p:grpSp>
      <p:grpSp>
        <p:nvGrpSpPr>
          <p:cNvPr id="81" name="组合 22"/>
          <p:cNvGrpSpPr/>
          <p:nvPr/>
        </p:nvGrpSpPr>
        <p:grpSpPr>
          <a:xfrm>
            <a:off x="7085685" y="3667063"/>
            <a:ext cx="1684020" cy="1110615"/>
            <a:chOff x="2446339" y="4022889"/>
            <a:chExt cx="1684020" cy="1110615"/>
          </a:xfrm>
        </p:grpSpPr>
        <p:sp>
          <p:nvSpPr>
            <p:cNvPr id="82" name="椭圆 23"/>
            <p:cNvSpPr/>
            <p:nvPr/>
          </p:nvSpPr>
          <p:spPr>
            <a:xfrm>
              <a:off x="2446339" y="4556659"/>
              <a:ext cx="501099" cy="501099"/>
            </a:xfrm>
            <a:prstGeom prst="ellipse">
              <a:avLst/>
            </a:prstGeom>
            <a:solidFill>
              <a:srgbClr val="F1E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CN" altLang="en-US">
                <a:solidFill>
                  <a:prstClr val="white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  <p:sp>
          <p:nvSpPr>
            <p:cNvPr id="83" name="矩形 24"/>
            <p:cNvSpPr/>
            <p:nvPr/>
          </p:nvSpPr>
          <p:spPr>
            <a:xfrm>
              <a:off x="3248979" y="4022889"/>
              <a:ext cx="881380" cy="111061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defTabSz="457200">
                <a:defRPr/>
              </a:pPr>
              <a:r>
                <a:rPr lang="en-US" altLang="zh-CN" sz="4000" b="1" dirty="0">
                  <a:solidFill>
                    <a:srgbClr val="C0504D"/>
                  </a:solidFill>
                  <a:latin typeface="Montserrat" pitchFamily="2" charset="0"/>
                  <a:cs typeface="Helvetica"/>
                  <a:sym typeface="Montserrat" pitchFamily="2" charset="0"/>
                </a:rPr>
                <a:t>3</a:t>
              </a:r>
              <a:endParaRPr lang="zh-CN" altLang="en-US" sz="4000" dirty="0">
                <a:solidFill>
                  <a:prstClr val="black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</p:grpSp>
      <p:grpSp>
        <p:nvGrpSpPr>
          <p:cNvPr id="84" name="组合 37"/>
          <p:cNvGrpSpPr/>
          <p:nvPr/>
        </p:nvGrpSpPr>
        <p:grpSpPr>
          <a:xfrm rot="5201485" flipV="1">
            <a:off x="612578" y="1817408"/>
            <a:ext cx="1491664" cy="746940"/>
            <a:chOff x="1727199" y="2489199"/>
            <a:chExt cx="2167467" cy="1034306"/>
          </a:xfrm>
        </p:grpSpPr>
        <p:sp>
          <p:nvSpPr>
            <p:cNvPr id="85" name="箭头: 上弧形 38"/>
            <p:cNvSpPr/>
            <p:nvPr/>
          </p:nvSpPr>
          <p:spPr>
            <a:xfrm>
              <a:off x="1795083" y="2489199"/>
              <a:ext cx="2099583" cy="1034306"/>
            </a:xfrm>
            <a:prstGeom prst="curvedDownArrow">
              <a:avLst>
                <a:gd name="adj1" fmla="val 28389"/>
                <a:gd name="adj2" fmla="val 69091"/>
                <a:gd name="adj3" fmla="val 28778"/>
              </a:avLst>
            </a:prstGeom>
            <a:pattFill prst="wdDnDiag">
              <a:fgClr>
                <a:schemeClr val="tx1"/>
              </a:fgClr>
              <a:bgClr>
                <a:srgbClr val="72C2D1"/>
              </a:bgClr>
            </a:patt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箭头: 上弧形 39"/>
            <p:cNvSpPr/>
            <p:nvPr/>
          </p:nvSpPr>
          <p:spPr>
            <a:xfrm>
              <a:off x="1727199" y="2489200"/>
              <a:ext cx="2167467" cy="983506"/>
            </a:xfrm>
            <a:prstGeom prst="curvedDownArrow">
              <a:avLst>
                <a:gd name="adj1" fmla="val 28389"/>
                <a:gd name="adj2" fmla="val 69091"/>
                <a:gd name="adj3" fmla="val 25000"/>
              </a:avLst>
            </a:prstGeom>
            <a:solidFill>
              <a:srgbClr val="72C2D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7" name="组合 42"/>
          <p:cNvGrpSpPr/>
          <p:nvPr/>
        </p:nvGrpSpPr>
        <p:grpSpPr>
          <a:xfrm>
            <a:off x="1892129" y="849849"/>
            <a:ext cx="7048172" cy="1593034"/>
            <a:chOff x="-4100734" y="3464724"/>
            <a:chExt cx="7048172" cy="1593034"/>
          </a:xfrm>
        </p:grpSpPr>
        <p:sp>
          <p:nvSpPr>
            <p:cNvPr id="88" name="椭圆 43"/>
            <p:cNvSpPr/>
            <p:nvPr/>
          </p:nvSpPr>
          <p:spPr>
            <a:xfrm>
              <a:off x="2446339" y="4556659"/>
              <a:ext cx="501099" cy="501099"/>
            </a:xfrm>
            <a:prstGeom prst="ellipse">
              <a:avLst/>
            </a:prstGeom>
            <a:solidFill>
              <a:srgbClr val="F1E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CN" altLang="en-US">
                <a:solidFill>
                  <a:prstClr val="white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  <p:sp>
          <p:nvSpPr>
            <p:cNvPr id="89" name="矩形 44"/>
            <p:cNvSpPr/>
            <p:nvPr/>
          </p:nvSpPr>
          <p:spPr>
            <a:xfrm>
              <a:off x="-4100734" y="3464724"/>
              <a:ext cx="4796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altLang="zh-CN" sz="4000" b="1" dirty="0">
                  <a:solidFill>
                    <a:srgbClr val="C0504D"/>
                  </a:solidFill>
                  <a:latin typeface="Montserrat" pitchFamily="2" charset="0"/>
                  <a:cs typeface="Helvetica"/>
                  <a:sym typeface="Montserrat" pitchFamily="2" charset="0"/>
                </a:rPr>
                <a:t>1</a:t>
              </a:r>
              <a:endParaRPr lang="zh-CN" altLang="en-US" sz="4000" dirty="0">
                <a:solidFill>
                  <a:prstClr val="black"/>
                </a:solidFill>
                <a:latin typeface="Montserrat" pitchFamily="2" charset="0"/>
                <a:cs typeface="Helvetica"/>
                <a:sym typeface="Montserrat" pitchFamily="2" charset="0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2105025" y="926465"/>
            <a:ext cx="826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656205" y="2296795"/>
            <a:ext cx="5922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组合 37"/>
          <p:cNvGrpSpPr/>
          <p:nvPr/>
        </p:nvGrpSpPr>
        <p:grpSpPr>
          <a:xfrm rot="5201485">
            <a:off x="8392525" y="2733161"/>
            <a:ext cx="1491664" cy="723215"/>
            <a:chOff x="1727199" y="2489199"/>
            <a:chExt cx="2167467" cy="1034306"/>
          </a:xfrm>
        </p:grpSpPr>
        <p:sp>
          <p:nvSpPr>
            <p:cNvPr id="93" name="箭头: 上弧形 38"/>
            <p:cNvSpPr/>
            <p:nvPr/>
          </p:nvSpPr>
          <p:spPr>
            <a:xfrm>
              <a:off x="1795083" y="2489199"/>
              <a:ext cx="2099583" cy="1034306"/>
            </a:xfrm>
            <a:prstGeom prst="curvedDownArrow">
              <a:avLst>
                <a:gd name="adj1" fmla="val 28389"/>
                <a:gd name="adj2" fmla="val 69091"/>
                <a:gd name="adj3" fmla="val 28778"/>
              </a:avLst>
            </a:prstGeom>
            <a:pattFill prst="wdDnDiag">
              <a:fgClr>
                <a:schemeClr val="tx1"/>
              </a:fgClr>
              <a:bgClr>
                <a:srgbClr val="72C2D1"/>
              </a:bgClr>
            </a:patt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4" name="箭头: 上弧形 39"/>
            <p:cNvSpPr/>
            <p:nvPr/>
          </p:nvSpPr>
          <p:spPr>
            <a:xfrm>
              <a:off x="1727199" y="2489200"/>
              <a:ext cx="2167467" cy="983506"/>
            </a:xfrm>
            <a:prstGeom prst="curvedDownArrow">
              <a:avLst>
                <a:gd name="adj1" fmla="val 28389"/>
                <a:gd name="adj2" fmla="val 69091"/>
                <a:gd name="adj3" fmla="val 25000"/>
              </a:avLst>
            </a:prstGeom>
            <a:solidFill>
              <a:srgbClr val="72C2D1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2715004" y="3555261"/>
            <a:ext cx="4621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90" grpId="0"/>
      <p:bldP spid="91" grpId="0"/>
      <p:bldP spid="9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9855" y="5114290"/>
            <a:ext cx="1026922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lnSpc>
                <a:spcPct val="100000"/>
              </a:lnSpc>
              <a:defRPr/>
            </a:pP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Nếu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không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suy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nghĩ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trước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khi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hành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động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lỡ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xảy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ra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những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việc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dại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dột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dù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về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sau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có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hối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cũng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không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thể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làm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lại</a:t>
            </a: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được</a:t>
            </a:r>
            <a:endParaRPr lang="en-US" altLang="zh-CN" sz="2800" b="1" dirty="0" err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7160" y="3293745"/>
            <a:ext cx="860107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lnSpc>
                <a:spcPct val="100000"/>
              </a:lnSpc>
              <a:defRPr/>
            </a:pP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Ở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đời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mà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có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thói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hung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hăng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bậy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bạ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sớm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muộn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cũng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mang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vạ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vào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mình</a:t>
            </a:r>
            <a:r>
              <a:rPr lang="en-US" altLang="zh-C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đấy</a:t>
            </a:r>
            <a:endParaRPr lang="en-US" altLang="zh-CN" sz="2800" b="1" dirty="0" err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9855" y="705485"/>
            <a:ext cx="711644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lnSpc>
                <a:spcPct val="100000"/>
              </a:lnSpc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Hung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hăng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hốc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hách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láo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chỉ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tổ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đem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thân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trả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nợ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cho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những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hành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động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ngu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dại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của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mình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thôi</a:t>
            </a:r>
            <a:endParaRPr lang="en-US" altLang="zh-CN" sz="2800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63887" y="223"/>
            <a:ext cx="4677136" cy="3925632"/>
            <a:chOff x="6042452" y="1216883"/>
            <a:chExt cx="4677136" cy="3925632"/>
          </a:xfrm>
        </p:grpSpPr>
        <p:pic>
          <p:nvPicPr>
            <p:cNvPr id="38" name="Hình ảnh 8" descr="Ảnh có chứa gương, kính lúp cầm tay, bảng pha màu, kính&#10;&#10;Mô tả được tạo tự động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" t="1116" r="39292" b="51265"/>
            <a:stretch>
              <a:fillRect/>
            </a:stretch>
          </p:blipFill>
          <p:spPr>
            <a:xfrm>
              <a:off x="6042452" y="1216883"/>
              <a:ext cx="4677136" cy="39256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5402" y="1922269"/>
              <a:ext cx="3395766" cy="2456901"/>
            </a:xfrm>
            <a:prstGeom prst="rect">
              <a:avLst/>
            </a:prstGeom>
          </p:spPr>
        </p:pic>
      </p:grpSp>
      <p:sp>
        <p:nvSpPr>
          <p:cNvPr id="6" name="矩形 12"/>
          <p:cNvSpPr/>
          <p:nvPr/>
        </p:nvSpPr>
        <p:spPr>
          <a:xfrm>
            <a:off x="0" y="0"/>
            <a:ext cx="711644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457200">
              <a:lnSpc>
                <a:spcPct val="100000"/>
              </a:lnSpc>
              <a:defRPr/>
            </a:pPr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BÀI HỌC ĐƯỜNG ĐỜI ĐẦU TIÊN</a:t>
            </a:r>
            <a:endParaRPr lang="en-US" altLang="zh-CN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33" name="矩形 203"/>
          <p:cNvSpPr/>
          <p:nvPr/>
        </p:nvSpPr>
        <p:spPr>
          <a:xfrm>
            <a:off x="0" y="2079625"/>
            <a:ext cx="7253605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457200">
              <a:lnSpc>
                <a:spcPct val="100000"/>
              </a:lnSpc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học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độ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sống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cách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ứng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xử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với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mọi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xung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quanh</a:t>
            </a:r>
            <a:endParaRPr lang="en-US" altLang="zh-CN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32" name="矩形 201"/>
          <p:cNvSpPr/>
          <p:nvPr/>
        </p:nvSpPr>
        <p:spPr>
          <a:xfrm>
            <a:off x="514985" y="4419600"/>
            <a:ext cx="1055116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457200">
              <a:lnSpc>
                <a:spcPct val="100000"/>
              </a:lnSpc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học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việc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phải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suy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nghĩ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trước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hành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động</a:t>
            </a:r>
            <a:endParaRPr lang="en-US" altLang="zh-CN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34" name="矩形 205"/>
          <p:cNvSpPr/>
          <p:nvPr/>
        </p:nvSpPr>
        <p:spPr>
          <a:xfrm>
            <a:off x="2070735" y="6129655"/>
            <a:ext cx="636651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457200">
              <a:lnSpc>
                <a:spcPct val="100000"/>
              </a:lnSpc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học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khiêm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tốn</a:t>
            </a:r>
            <a:endParaRPr lang="en-US" altLang="zh-CN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6" grpId="0"/>
      <p:bldP spid="33" grpId="0"/>
      <p:bldP spid="32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sp>
        <p:nvSpPr>
          <p:cNvPr id="45" name="思想气泡: 云 19"/>
          <p:cNvSpPr/>
          <p:nvPr/>
        </p:nvSpPr>
        <p:spPr>
          <a:xfrm>
            <a:off x="164465" y="584200"/>
            <a:ext cx="3663315" cy="2169795"/>
          </a:xfrm>
          <a:prstGeom prst="cloudCallout">
            <a:avLst>
              <a:gd name="adj1" fmla="val 39263"/>
              <a:gd name="adj2" fmla="val 552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00000"/>
              </a:lnSpc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Hung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hăng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xốc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nổi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không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nghĩ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đến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hậu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quả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gây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ra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cho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người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khác</a:t>
            </a:r>
            <a:endParaRPr lang="en-US" altLang="zh-CN" sz="20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46" name="思想气泡: 云 26"/>
          <p:cNvSpPr/>
          <p:nvPr/>
        </p:nvSpPr>
        <p:spPr>
          <a:xfrm>
            <a:off x="7975600" y="618490"/>
            <a:ext cx="3836035" cy="2047875"/>
          </a:xfrm>
          <a:prstGeom prst="cloudCallout">
            <a:avLst>
              <a:gd name="adj1" fmla="val -43897"/>
              <a:gd name="adj2" fmla="val 514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00000"/>
              </a:lnSpc>
              <a:defRPr/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Không suy nghĩ, nóng nảy, không phân biệt đúng sai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47" name="思想气泡: 云 27"/>
          <p:cNvSpPr/>
          <p:nvPr/>
        </p:nvSpPr>
        <p:spPr>
          <a:xfrm>
            <a:off x="4197985" y="448945"/>
            <a:ext cx="3517265" cy="2101850"/>
          </a:xfrm>
          <a:prstGeom prst="cloudCallout">
            <a:avLst>
              <a:gd name="adj1" fmla="val 8409"/>
              <a:gd name="adj2" fmla="val 678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lnSpc>
                <a:spcPct val="100000"/>
              </a:lnSpc>
              <a:defRPr/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Gầy gò, ốm yếu , không biết cách chăm lo cuộc sống bản thân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51" name="图片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89" y="2890861"/>
            <a:ext cx="1687719" cy="2541123"/>
          </a:xfrm>
          <a:prstGeom prst="rect">
            <a:avLst/>
          </a:prstGeom>
        </p:spPr>
      </p:pic>
      <p:pic>
        <p:nvPicPr>
          <p:cNvPr id="52" name="图片 2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359" y="2666157"/>
            <a:ext cx="1645243" cy="2864992"/>
          </a:xfrm>
          <a:prstGeom prst="rect">
            <a:avLst/>
          </a:prstGeom>
        </p:spPr>
      </p:pic>
      <p:pic>
        <p:nvPicPr>
          <p:cNvPr id="53" name="图片 2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41" y="2935496"/>
            <a:ext cx="1563167" cy="2677869"/>
          </a:xfrm>
          <a:prstGeom prst="rect">
            <a:avLst/>
          </a:prstGeom>
        </p:spPr>
      </p:pic>
      <p:pic>
        <p:nvPicPr>
          <p:cNvPr id="54" name="图片 2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7" t="7833" r="9533" b="72270"/>
          <a:stretch>
            <a:fillRect/>
          </a:stretch>
        </p:blipFill>
        <p:spPr>
          <a:xfrm rot="504174">
            <a:off x="9119148" y="2969928"/>
            <a:ext cx="1182355" cy="1364587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1648100" y="5794797"/>
            <a:ext cx="1503399" cy="4910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287088" y="5740399"/>
            <a:ext cx="1818397" cy="753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8934631" y="5795009"/>
            <a:ext cx="1503399" cy="4910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6" grpId="0" bldLvl="0" animBg="1"/>
      <p:bldP spid="47" grpId="0" bldLvl="0" animBg="1"/>
      <p:bldP spid="56" grpId="0" bldLvl="0" animBg="1"/>
      <p:bldP spid="57" grpId="0" animBg="1"/>
      <p:bldP spid="5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/>
        </p:nvSpPr>
        <p:spPr>
          <a:xfrm>
            <a:off x="177800" y="1271905"/>
            <a:ext cx="3707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3200" b="1" dirty="0" err="1">
                <a:solidFill>
                  <a:schemeClr val="accent2"/>
                </a:solidFill>
                <a:latin typeface="UTM Avenida" panose="02040603050506020204" pitchFamily="18" charset="0"/>
                <a:cs typeface="Times New Roman" panose="02020603050405020304" pitchFamily="18" charset="0"/>
                <a:sym typeface="Montserrat" pitchFamily="2" charset="0"/>
              </a:rPr>
              <a:t>Nghệ</a:t>
            </a:r>
            <a:r>
              <a:rPr lang="en-US" altLang="zh-CN" sz="3200" b="1" dirty="0">
                <a:solidFill>
                  <a:schemeClr val="accent2"/>
                </a:solidFill>
                <a:latin typeface="UTM Avenida" panose="020406030505060202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dirty="0" err="1">
                <a:solidFill>
                  <a:schemeClr val="accent2"/>
                </a:solidFill>
                <a:latin typeface="UTM Avenida" panose="02040603050506020204" pitchFamily="18" charset="0"/>
                <a:cs typeface="Times New Roman" panose="02020603050405020304" pitchFamily="18" charset="0"/>
                <a:sym typeface="Montserrat" pitchFamily="2" charset="0"/>
              </a:rPr>
              <a:t>Thuật</a:t>
            </a:r>
            <a:endParaRPr lang="zh-CN" altLang="en-US" sz="3200" b="1" dirty="0">
              <a:solidFill>
                <a:schemeClr val="accent2"/>
              </a:solidFill>
              <a:latin typeface="UTM Avenida" panose="020406030505060202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sp>
        <p:nvSpPr>
          <p:cNvPr id="36" name="矩形 10"/>
          <p:cNvSpPr/>
          <p:nvPr/>
        </p:nvSpPr>
        <p:spPr>
          <a:xfrm>
            <a:off x="93980" y="1917700"/>
            <a:ext cx="485457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lnSpc>
                <a:spcPct val="100000"/>
              </a:lnSpc>
              <a:defRPr/>
            </a:pP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Miêu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tả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loài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vật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sinh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động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nghệ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thuật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nhân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hóa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ngôn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ngữ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miêu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tả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chính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xác</a:t>
            </a:r>
            <a:endParaRPr lang="zh-CN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43" name="矩形 10"/>
          <p:cNvSpPr/>
          <p:nvPr/>
        </p:nvSpPr>
        <p:spPr>
          <a:xfrm>
            <a:off x="177800" y="3877310"/>
            <a:ext cx="465391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lnSpc>
                <a:spcPct val="100000"/>
              </a:lnSpc>
              <a:defRPr/>
            </a:pP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Xây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dựng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hình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tượng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nhân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vật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gần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gũi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với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trẻ</a:t>
            </a:r>
            <a:r>
              <a:rPr lang="en-US" altLang="zh-C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thơ</a:t>
            </a:r>
            <a:endParaRPr lang="zh-CN" alt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40125" y="255270"/>
            <a:ext cx="3071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457200">
              <a:defRPr/>
            </a:pPr>
            <a:r>
              <a:rPr lang="en-US" altLang="zh-CN" sz="4000" b="1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Tổng</a:t>
            </a:r>
            <a:r>
              <a:rPr lang="en-US" altLang="zh-CN" sz="4000" b="1" dirty="0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4000" b="1" dirty="0" err="1">
                <a:solidFill>
                  <a:srgbClr val="FF7C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kết</a:t>
            </a:r>
            <a:endParaRPr lang="zh-CN" altLang="en-US" sz="4000" b="1" dirty="0">
              <a:solidFill>
                <a:srgbClr val="FF7C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24" name="文本框 28"/>
          <p:cNvSpPr txBox="1"/>
          <p:nvPr/>
        </p:nvSpPr>
        <p:spPr>
          <a:xfrm>
            <a:off x="6611620" y="1193165"/>
            <a:ext cx="3651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457200">
              <a:defRPr/>
            </a:pPr>
            <a:r>
              <a:rPr lang="en-US" altLang="zh-CN" sz="3200" b="1" dirty="0" err="1">
                <a:solidFill>
                  <a:schemeClr val="accent2"/>
                </a:solidFill>
                <a:latin typeface="UTM Avenida" panose="02040603050506020204" pitchFamily="18" charset="0"/>
                <a:cs typeface="Times New Roman" panose="02020603050405020304" pitchFamily="18" charset="0"/>
                <a:sym typeface="Montserrat" pitchFamily="2" charset="0"/>
              </a:rPr>
              <a:t>Nội</a:t>
            </a:r>
            <a:r>
              <a:rPr lang="en-US" altLang="zh-CN" sz="3200" b="1" dirty="0">
                <a:solidFill>
                  <a:schemeClr val="accent2"/>
                </a:solidFill>
                <a:latin typeface="UTM Avenida" panose="02040603050506020204" pitchFamily="18" charset="0"/>
                <a:cs typeface="Times New Roman" panose="02020603050405020304" pitchFamily="18" charset="0"/>
                <a:sym typeface="Montserrat" pitchFamily="2" charset="0"/>
              </a:rPr>
              <a:t> Dung</a:t>
            </a:r>
            <a:endParaRPr lang="zh-CN" altLang="en-US" sz="3200" b="1" dirty="0">
              <a:solidFill>
                <a:schemeClr val="accent2"/>
              </a:solidFill>
              <a:latin typeface="UTM Avenida" panose="020406030505060202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3" name="矩形 4"/>
          <p:cNvSpPr/>
          <p:nvPr/>
        </p:nvSpPr>
        <p:spPr>
          <a:xfrm>
            <a:off x="5388610" y="1917700"/>
            <a:ext cx="6212205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457200">
              <a:lnSpc>
                <a:spcPct val="100000"/>
              </a:lnSpc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tả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Dế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có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vẻ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đẹp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tính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nết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kiêu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căng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xốc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nổi</a:t>
            </a:r>
            <a:endParaRPr lang="en-US" altLang="zh-CN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5" name="矩形 6"/>
          <p:cNvSpPr/>
          <p:nvPr/>
        </p:nvSpPr>
        <p:spPr>
          <a:xfrm>
            <a:off x="5388610" y="3850640"/>
            <a:ext cx="6079490" cy="2061210"/>
          </a:xfrm>
          <a:prstGeom prst="rect">
            <a:avLst/>
          </a:prstGeom>
        </p:spPr>
        <p:txBody>
          <a:bodyPr wrap="square">
            <a:spAutoFit/>
          </a:bodyPr>
          <a:p>
            <a:pPr algn="l" defTabSz="457200">
              <a:lnSpc>
                <a:spcPct val="100000"/>
              </a:lnSpc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trò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trêu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chị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Cốc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gây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chết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Dế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Choắt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Dế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Mèn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hối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hận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rút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bài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đường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đời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tiên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cho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mình</a:t>
            </a:r>
            <a:endParaRPr lang="en-US" altLang="zh-CN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8" grpId="0"/>
      <p:bldP spid="8" grpId="1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634247" y="391726"/>
            <a:ext cx="8945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865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C865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61" y="1372209"/>
            <a:ext cx="2876899" cy="270368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2101176" y="4280246"/>
            <a:ext cx="1825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 descr="Ảnh có chứa văn bản, thềm đại dương&#10;&#10;Mô tả được tạo tự độ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03" y="2829904"/>
            <a:ext cx="2838395" cy="2703680"/>
          </a:xfrm>
          <a:prstGeom prst="rect">
            <a:avLst/>
          </a:prstGeom>
        </p:spPr>
      </p:pic>
      <p:sp>
        <p:nvSpPr>
          <p:cNvPr id="15" name="Hộp Văn bản 14"/>
          <p:cNvSpPr txBox="1"/>
          <p:nvPr/>
        </p:nvSpPr>
        <p:spPr>
          <a:xfrm>
            <a:off x="5064265" y="5670608"/>
            <a:ext cx="2063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Võ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Hình ảnh 18" descr="Ảnh có chứa văn bản, bức thư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12345" r="19622" b="13160"/>
          <a:stretch>
            <a:fillRect/>
          </a:stretch>
        </p:blipFill>
        <p:spPr>
          <a:xfrm>
            <a:off x="7812206" y="1245142"/>
            <a:ext cx="2754349" cy="3796657"/>
          </a:xfrm>
          <a:prstGeom prst="rect">
            <a:avLst/>
          </a:prstGeom>
        </p:spPr>
      </p:pic>
      <p:sp>
        <p:nvSpPr>
          <p:cNvPr id="20" name="Hộp Văn bản 19"/>
          <p:cNvSpPr txBox="1"/>
          <p:nvPr/>
        </p:nvSpPr>
        <p:spPr>
          <a:xfrm>
            <a:off x="7702307" y="5355437"/>
            <a:ext cx="3048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Xe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Võ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4" name="图片 2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>
            <a:off x="9677568" y="5046733"/>
            <a:ext cx="2063467" cy="1811267"/>
          </a:xfrm>
          <a:prstGeom prst="rect">
            <a:avLst/>
          </a:prstGeom>
        </p:spPr>
      </p:pic>
      <p:pic>
        <p:nvPicPr>
          <p:cNvPr id="8" name="Hình ảnh 7" descr="Ảnh có chứa biểu đồ&#10;&#10;Mô tả được tạo tự độ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14" y="553515"/>
            <a:ext cx="3663007" cy="5398852"/>
          </a:xfrm>
          <a:prstGeom prst="rect">
            <a:avLst/>
          </a:prstGeom>
        </p:spPr>
      </p:pic>
      <p:pic>
        <p:nvPicPr>
          <p:cNvPr id="10" name="Hình ảnh 9" descr="Ảnh có chứa văn bản, bức thư&#10;&#10;Mô tả được tạo tự độ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97" y="1132551"/>
            <a:ext cx="5123465" cy="4240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254369" y="-1480022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>
            <a:fillRect/>
          </a:stretch>
        </p:blipFill>
        <p:spPr>
          <a:xfrm>
            <a:off x="10938347" y="1065785"/>
            <a:ext cx="1280092" cy="1600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1" y="4888632"/>
            <a:ext cx="2301427" cy="19693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>
            <a:fillRect/>
          </a:stretch>
        </p:blipFill>
        <p:spPr>
          <a:xfrm>
            <a:off x="6414782" y="1"/>
            <a:ext cx="1860348" cy="131382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5" y="5814010"/>
            <a:ext cx="1287545" cy="105733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>
            <a:fillRect/>
          </a:stretch>
        </p:blipFill>
        <p:spPr>
          <a:xfrm>
            <a:off x="21310" y="4430172"/>
            <a:ext cx="1339591" cy="1503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8" y="1"/>
            <a:ext cx="2446941" cy="70212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>
            <a:fillRect/>
          </a:stretch>
        </p:blipFill>
        <p:spPr>
          <a:xfrm>
            <a:off x="10129491" y="3361610"/>
            <a:ext cx="2091791" cy="280076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>
            <a:fillRect/>
          </a:stretch>
        </p:blipFill>
        <p:spPr>
          <a:xfrm>
            <a:off x="2559981" y="5439833"/>
            <a:ext cx="1461433" cy="144508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>
            <a:fillRect/>
          </a:stretch>
        </p:blipFill>
        <p:spPr>
          <a:xfrm rot="10800000">
            <a:off x="4709451" y="5199762"/>
            <a:ext cx="1651876" cy="172806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 flipV="1">
            <a:off x="4241973" y="31687"/>
            <a:ext cx="1957604" cy="1718344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>
            <a:fillRect/>
          </a:stretch>
        </p:blipFill>
        <p:spPr>
          <a:xfrm rot="10800000">
            <a:off x="8195429" y="5129932"/>
            <a:ext cx="1651876" cy="1728069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850" y="1840045"/>
            <a:ext cx="7724301" cy="2780017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7318" y="4369703"/>
            <a:ext cx="7187807" cy="646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1242321" y="-1412632"/>
            <a:ext cx="9683263" cy="9683263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26614" y="3704443"/>
            <a:ext cx="4378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vi-VN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Phân tích được đặc điểm và ý nghĩa của các nhân vật trong văn bản</a:t>
            </a:r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4991" y="1649442"/>
            <a:ext cx="5861488" cy="586148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189434" y="2292605"/>
            <a:ext cx="856615" cy="551401"/>
            <a:chOff x="4999899" y="1701403"/>
            <a:chExt cx="856614" cy="551401"/>
          </a:xfrm>
        </p:grpSpPr>
        <p:sp>
          <p:nvSpPr>
            <p:cNvPr id="2" name="流程图: 接点 1"/>
            <p:cNvSpPr/>
            <p:nvPr/>
          </p:nvSpPr>
          <p:spPr>
            <a:xfrm>
              <a:off x="5133605" y="1701403"/>
              <a:ext cx="589202" cy="551401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-1" fmla="*/ 616 w 457816"/>
                <a:gd name="connsiteY0-2" fmla="*/ 228600 h 428445"/>
                <a:gd name="connsiteX1-3" fmla="*/ 229216 w 457816"/>
                <a:gd name="connsiteY1-4" fmla="*/ 0 h 428445"/>
                <a:gd name="connsiteX2-5" fmla="*/ 457816 w 457816"/>
                <a:gd name="connsiteY2-6" fmla="*/ 228600 h 428445"/>
                <a:gd name="connsiteX3-7" fmla="*/ 183208 w 457816"/>
                <a:gd name="connsiteY3-8" fmla="*/ 428445 h 428445"/>
                <a:gd name="connsiteX4-9" fmla="*/ 616 w 457816"/>
                <a:gd name="connsiteY4-10" fmla="*/ 228600 h 4284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57816" h="428445">
                  <a:moveTo>
                    <a:pt x="616" y="228600"/>
                  </a:moveTo>
                  <a:cubicBezTo>
                    <a:pt x="8284" y="157193"/>
                    <a:pt x="102964" y="0"/>
                    <a:pt x="229216" y="0"/>
                  </a:cubicBezTo>
                  <a:cubicBezTo>
                    <a:pt x="355468" y="0"/>
                    <a:pt x="457816" y="102348"/>
                    <a:pt x="457816" y="228600"/>
                  </a:cubicBezTo>
                  <a:cubicBezTo>
                    <a:pt x="457816" y="354852"/>
                    <a:pt x="309460" y="428445"/>
                    <a:pt x="183208" y="428445"/>
                  </a:cubicBezTo>
                  <a:cubicBezTo>
                    <a:pt x="56956" y="428445"/>
                    <a:pt x="-7052" y="300008"/>
                    <a:pt x="616" y="228600"/>
                  </a:cubicBezTo>
                  <a:close/>
                </a:path>
              </a:pathLst>
            </a:custGeom>
            <a:solidFill>
              <a:srgbClr val="FCC062"/>
            </a:solidFill>
            <a:ln w="34925">
              <a:gradFill>
                <a:gsLst>
                  <a:gs pos="0">
                    <a:schemeClr val="tx1"/>
                  </a:gs>
                  <a:gs pos="6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lgerian" panose="04020705040A02060702" pitchFamily="82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999899" y="1746270"/>
              <a:ext cx="856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01</a:t>
              </a:r>
              <a:endParaRPr lang="zh-CN" altLang="en-US" sz="2400" dirty="0">
                <a:solidFill>
                  <a:prstClr val="white"/>
                </a:solidFill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126822" y="4051825"/>
            <a:ext cx="856615" cy="551401"/>
            <a:chOff x="4999899" y="1701403"/>
            <a:chExt cx="856614" cy="551401"/>
          </a:xfrm>
        </p:grpSpPr>
        <p:sp>
          <p:nvSpPr>
            <p:cNvPr id="29" name="流程图: 接点 1"/>
            <p:cNvSpPr/>
            <p:nvPr/>
          </p:nvSpPr>
          <p:spPr>
            <a:xfrm>
              <a:off x="5133605" y="1701403"/>
              <a:ext cx="589202" cy="551401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-1" fmla="*/ 616 w 457816"/>
                <a:gd name="connsiteY0-2" fmla="*/ 228600 h 428445"/>
                <a:gd name="connsiteX1-3" fmla="*/ 229216 w 457816"/>
                <a:gd name="connsiteY1-4" fmla="*/ 0 h 428445"/>
                <a:gd name="connsiteX2-5" fmla="*/ 457816 w 457816"/>
                <a:gd name="connsiteY2-6" fmla="*/ 228600 h 428445"/>
                <a:gd name="connsiteX3-7" fmla="*/ 183208 w 457816"/>
                <a:gd name="connsiteY3-8" fmla="*/ 428445 h 428445"/>
                <a:gd name="connsiteX4-9" fmla="*/ 616 w 457816"/>
                <a:gd name="connsiteY4-10" fmla="*/ 228600 h 4284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57816" h="428445">
                  <a:moveTo>
                    <a:pt x="616" y="228600"/>
                  </a:moveTo>
                  <a:cubicBezTo>
                    <a:pt x="8284" y="157193"/>
                    <a:pt x="102964" y="0"/>
                    <a:pt x="229216" y="0"/>
                  </a:cubicBezTo>
                  <a:cubicBezTo>
                    <a:pt x="355468" y="0"/>
                    <a:pt x="457816" y="102348"/>
                    <a:pt x="457816" y="228600"/>
                  </a:cubicBezTo>
                  <a:cubicBezTo>
                    <a:pt x="457816" y="354852"/>
                    <a:pt x="309460" y="428445"/>
                    <a:pt x="183208" y="428445"/>
                  </a:cubicBezTo>
                  <a:cubicBezTo>
                    <a:pt x="56956" y="428445"/>
                    <a:pt x="-7052" y="300008"/>
                    <a:pt x="616" y="228600"/>
                  </a:cubicBezTo>
                  <a:close/>
                </a:path>
              </a:pathLst>
            </a:custGeom>
            <a:solidFill>
              <a:srgbClr val="FCC062"/>
            </a:solidFill>
            <a:ln w="34925">
              <a:gradFill>
                <a:gsLst>
                  <a:gs pos="0">
                    <a:schemeClr val="tx1"/>
                  </a:gs>
                  <a:gs pos="6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lgerian" panose="04020705040A02060702" pitchFamily="82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999899" y="1746270"/>
              <a:ext cx="856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02</a:t>
              </a:r>
              <a:endParaRPr lang="zh-CN" altLang="en-US" sz="2400" dirty="0">
                <a:solidFill>
                  <a:prstClr val="white"/>
                </a:solidFill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128854" y="5654714"/>
            <a:ext cx="856615" cy="551401"/>
            <a:chOff x="4999899" y="1701403"/>
            <a:chExt cx="856614" cy="551401"/>
          </a:xfrm>
        </p:grpSpPr>
        <p:sp>
          <p:nvSpPr>
            <p:cNvPr id="34" name="流程图: 接点 1"/>
            <p:cNvSpPr/>
            <p:nvPr/>
          </p:nvSpPr>
          <p:spPr>
            <a:xfrm>
              <a:off x="5133605" y="1701403"/>
              <a:ext cx="589202" cy="551401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  <a:gd name="connsiteX0-1" fmla="*/ 616 w 457816"/>
                <a:gd name="connsiteY0-2" fmla="*/ 228600 h 428445"/>
                <a:gd name="connsiteX1-3" fmla="*/ 229216 w 457816"/>
                <a:gd name="connsiteY1-4" fmla="*/ 0 h 428445"/>
                <a:gd name="connsiteX2-5" fmla="*/ 457816 w 457816"/>
                <a:gd name="connsiteY2-6" fmla="*/ 228600 h 428445"/>
                <a:gd name="connsiteX3-7" fmla="*/ 183208 w 457816"/>
                <a:gd name="connsiteY3-8" fmla="*/ 428445 h 428445"/>
                <a:gd name="connsiteX4-9" fmla="*/ 616 w 457816"/>
                <a:gd name="connsiteY4-10" fmla="*/ 228600 h 4284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57816" h="428445">
                  <a:moveTo>
                    <a:pt x="616" y="228600"/>
                  </a:moveTo>
                  <a:cubicBezTo>
                    <a:pt x="8284" y="157193"/>
                    <a:pt x="102964" y="0"/>
                    <a:pt x="229216" y="0"/>
                  </a:cubicBezTo>
                  <a:cubicBezTo>
                    <a:pt x="355468" y="0"/>
                    <a:pt x="457816" y="102348"/>
                    <a:pt x="457816" y="228600"/>
                  </a:cubicBezTo>
                  <a:cubicBezTo>
                    <a:pt x="457816" y="354852"/>
                    <a:pt x="309460" y="428445"/>
                    <a:pt x="183208" y="428445"/>
                  </a:cubicBezTo>
                  <a:cubicBezTo>
                    <a:pt x="56956" y="428445"/>
                    <a:pt x="-7052" y="300008"/>
                    <a:pt x="616" y="228600"/>
                  </a:cubicBezTo>
                  <a:close/>
                </a:path>
              </a:pathLst>
            </a:custGeom>
            <a:solidFill>
              <a:srgbClr val="FCC062"/>
            </a:solidFill>
            <a:ln w="34925">
              <a:gradFill>
                <a:gsLst>
                  <a:gs pos="0">
                    <a:schemeClr val="tx1"/>
                  </a:gs>
                  <a:gs pos="6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lgerian" panose="04020705040A02060702" pitchFamily="82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999899" y="1746270"/>
              <a:ext cx="856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03</a:t>
              </a:r>
              <a:endParaRPr lang="zh-CN" altLang="en-US" sz="2400" dirty="0">
                <a:solidFill>
                  <a:prstClr val="white"/>
                </a:solidFill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>
            <a:fillRect/>
          </a:stretch>
        </p:blipFill>
        <p:spPr>
          <a:xfrm>
            <a:off x="4944451" y="6060984"/>
            <a:ext cx="907991" cy="797016"/>
          </a:xfrm>
          <a:prstGeom prst="rect">
            <a:avLst/>
          </a:prstGeom>
        </p:spPr>
      </p:pic>
      <p:sp>
        <p:nvSpPr>
          <p:cNvPr id="11" name="文本框 13"/>
          <p:cNvSpPr txBox="1"/>
          <p:nvPr/>
        </p:nvSpPr>
        <p:spPr>
          <a:xfrm>
            <a:off x="5726615" y="5368487"/>
            <a:ext cx="3866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vi-VN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Có được bài học ý nghĩa và liên hệ tình bạn cho bản thân</a:t>
            </a:r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16" name="文本框 8"/>
          <p:cNvSpPr txBox="1"/>
          <p:nvPr/>
        </p:nvSpPr>
        <p:spPr>
          <a:xfrm>
            <a:off x="5806014" y="1976094"/>
            <a:ext cx="4378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diện được những đặc trưng của các yếu tố truyện đồng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thọai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văn bản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485" y="-354894"/>
            <a:ext cx="5828281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02285" y="70485"/>
            <a:ext cx="11022330" cy="697103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bản</a:t>
            </a:r>
            <a:endParaRPr lang="en-US" altLang="en-US" sz="4800" b="1" dirty="0" err="1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80154" y="977552"/>
            <a:ext cx="183014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6000" b="1" dirty="0">
                <a:solidFill>
                  <a:srgbClr val="C865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I.</a:t>
            </a:r>
            <a:endParaRPr lang="en-US" altLang="zh-CN" sz="6000" b="1" dirty="0">
              <a:solidFill>
                <a:srgbClr val="C865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71065" y="1818640"/>
            <a:ext cx="75526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vi-VN" altLang="zh-CN" sz="60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 pitchFamily="2" charset="0"/>
              </a:rPr>
              <a:t>Đọc – Tìm hiểu chung</a:t>
            </a:r>
            <a:endParaRPr lang="zh-CN" altLang="en-US" sz="60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 pitchFamily="2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>
            <a:fillRect/>
          </a:stretch>
        </p:blipFill>
        <p:spPr>
          <a:xfrm>
            <a:off x="7712821" y="351975"/>
            <a:ext cx="1715369" cy="1076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  <p:bldP spid="6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r="1709" b="-6"/>
          <a:stretch>
            <a:fillRect/>
          </a:stretch>
        </p:blipFill>
        <p:spPr>
          <a:xfrm>
            <a:off x="6061710" y="494030"/>
            <a:ext cx="5729605" cy="5870575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3" name="Hộp Văn bản 2"/>
          <p:cNvSpPr txBox="1"/>
          <p:nvPr/>
        </p:nvSpPr>
        <p:spPr>
          <a:xfrm>
            <a:off x="66676" y="344920"/>
            <a:ext cx="357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đọc: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278765" y="1066800"/>
            <a:ext cx="578294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đầu: Đọc với giọng hào hứng, kiêu hãnh, to, vang</a:t>
            </a:r>
            <a:endParaRPr lang="vi-VN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trêu chị Cốc: Đọc với giọng trịnh </a:t>
            </a:r>
            <a:r>
              <a:rPr lang="vi-V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thuợng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,khó chịu</a:t>
            </a:r>
            <a:endParaRPr lang="vi-VN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cuối: Đọc chậm, trầm </a:t>
            </a:r>
            <a:r>
              <a:rPr lang="vi-VN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buòn</a:t>
            </a: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sâu lắng</a:t>
            </a:r>
            <a:endParaRPr lang="vi-VN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Dế Choắt: Yếu ớt, rên rỉ</a:t>
            </a:r>
            <a:endParaRPr lang="vi-VN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6399000">
        <p:random/>
      </p:transition>
    </mc:Choice>
    <mc:Fallback>
      <p:transition spd="slow" advTm="86399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TABLE_ENDDRAG_ORIGIN_RECT" val="816*349"/>
  <p:tag name="TABLE_ENDDRAG_RECT" val="32*121*816*3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/ > < / p : p r o p e r t i e s > 
</file>

<file path=customXml/item2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3.xml>��< ? x m l   v e r s i o n = " 1 . 0 " ? > < c t : c o n t e n t T y p e S c h e m a   c t : _ = " "   m a : _ = " "   m a : c o n t e n t T y p e N a m e = " D o c u m e n t "   m a : c o n t e n t T y p e I D = " 0 x 0 1 0 1 0 0 A E F B B D C 2 4 8 F B 0 7 4 0 A 3 3 7 C 3 E 5 E A 8 A C 6 A 8 "   m a : c o n t e n t T y p e V e r s i o n = " 2 "   m a : c o n t e n t T y p e D e s c r i p t i o n = " C r e a t e   a   n e w   d o c u m e n t . "   m a : c o n t e n t T y p e S c o p e = " "   m a : v e r s i o n I D = " d a e 8 9 4 7 f 6 7 1 6 0 e a 6 8 3 9 d 5 1 7 4 8 9 f 3 7 f 9 6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8 4 d c 0 2 1 9 6 d 8 6 8 0 e 5 c b 2 4 4 7 3 3 5 d 3 e 3 3 4 0 "   n s 3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3 = " 5 f 9 f 8 b 4 1 - 9 6 7 2 - 4 c d 5 - b 9 2 b - 3 7 1 9 3 d 4 4 6 7 f 7 " >  
 < x s d : i m p o r t   n a m e s p a c e = " 5 f 9 f 8 b 4 1 - 9 6 7 2 - 4 c d 5 - b 9 2 b - 3 7 1 9 3 d 4 4 6 7 f 7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3 : M e d i a S e r v i c e M e t a d a t a "   m i n O c c u r s = " 0 " / >  
 < x s d : e l e m e n t   r e f = " n s 3 : M e d i a S e r v i c e F a s t M e t a d a t a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5 f 9 f 8 b 4 1 - 9 6 7 2 - 4 c d 5 - b 9 2 b - 3 7 1 9 3 d 4 4 6 7 f 7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M e t a d a t a "   m a : i n d e x = " 8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9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0 "   m a : d i s p l a y N a m e = " C o n t e n t   T y p e " / >  
 < x s d : e l e m e n t   r e f = " d c : t i t l e "   m i n O c c u r s = " 0 "   m a x O c c u r s = " 1 "   m a : i n d e x = " 4 "   m a : d i s p l a y N a m e = " T i t l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Props2.xml><?xml version="1.0" encoding="utf-8"?>
<ds:datastoreItem xmlns:ds="http://schemas.openxmlformats.org/officeDocument/2006/customXml" ds:itemID="{7A8F8CFD-6DFC-4AAC-89FC-9FB339929F0E}">
  <ds:schemaRefs/>
</ds:datastoreItem>
</file>

<file path=customXml/itemProps3.xml><?xml version="1.0" encoding="utf-8"?>
<ds:datastoreItem xmlns:ds="http://schemas.openxmlformats.org/officeDocument/2006/customXml" ds:itemID="{CF36EE8A-97FB-4E62-AB9B-8DFD3CF3641D}">
  <ds:schemaRefs/>
</ds:datastoreItem>
</file>

<file path=customXml/itemProps4.xml><?xml version="1.0" encoding="utf-8"?>
<ds:datastoreItem xmlns:ds="http://schemas.openxmlformats.org/officeDocument/2006/customXml" ds:itemID="{813D67ED-64A1-46DB-8B5A-1F1250E2D5E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5575</Words>
  <Application>WPS Presentation</Application>
  <PresentationFormat>Widescreen</PresentationFormat>
  <Paragraphs>306</Paragraphs>
  <Slides>34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60" baseType="lpstr">
      <vt:lpstr>Arial</vt:lpstr>
      <vt:lpstr>SimSun</vt:lpstr>
      <vt:lpstr>Wingdings</vt:lpstr>
      <vt:lpstr>Times New Roman</vt:lpstr>
      <vt:lpstr>Montserrat</vt:lpstr>
      <vt:lpstr>Helvetica</vt:lpstr>
      <vt:lpstr>等线</vt:lpstr>
      <vt:lpstr>等线</vt:lpstr>
      <vt:lpstr>Segoe Print</vt:lpstr>
      <vt:lpstr>Algerian</vt:lpstr>
      <vt:lpstr>Microsoft YaHei</vt:lpstr>
      <vt:lpstr>Arial Unicode MS</vt:lpstr>
      <vt:lpstr>Calibri</vt:lpstr>
      <vt:lpstr>Tahoma</vt:lpstr>
      <vt:lpstr>Avenir Next LT Pro</vt:lpstr>
      <vt:lpstr>Symbol</vt:lpstr>
      <vt:lpstr>Cambria Math</vt:lpstr>
      <vt:lpstr>UTM Avenida</vt:lpstr>
      <vt:lpstr>Calibri</vt:lpstr>
      <vt:lpstr>Auther Typeface</vt:lpstr>
      <vt:lpstr>Yu Gothic UI</vt:lpstr>
      <vt:lpstr>Calibri Light</vt:lpstr>
      <vt:lpstr>Helvetica</vt:lpstr>
      <vt:lpstr>Tw Cen MT Condensed Extra Bold</vt:lpstr>
      <vt:lpstr>Office Theme</vt:lpstr>
      <vt:lpstr>Blue Waves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无 无</dc:creator>
  <cp:lastModifiedBy>This PC</cp:lastModifiedBy>
  <cp:revision>96</cp:revision>
  <dcterms:created xsi:type="dcterms:W3CDTF">2022-12-25T03:35:00Z</dcterms:created>
  <dcterms:modified xsi:type="dcterms:W3CDTF">2024-08-30T13:43:47Z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0x010100AEFBBDC248FB0740A337C3E5EA8AC6A8</vt:lpwstr>
  </property>
  <property fmtid="{D5CDD505-2E9C-101B-9397-08002B2CF9AE}" pid="3" name="ICV">
    <vt:lpwstr>8FC1608D10EF47E88F706270476A526B_12</vt:lpwstr>
  </property>
  <property fmtid="{D5CDD505-2E9C-101B-9397-08002B2CF9AE}" pid="4" name="KSOProductBuildVer">
    <vt:lpwstr>1033-12.2.0.17562</vt:lpwstr>
  </property>
</Properties>
</file>