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6"/>
  </p:notesMasterIdLst>
  <p:sldIdLst>
    <p:sldId id="274" r:id="rId3"/>
    <p:sldId id="275" r:id="rId4"/>
    <p:sldId id="1336" r:id="rId5"/>
    <p:sldId id="276" r:id="rId6"/>
    <p:sldId id="259" r:id="rId7"/>
    <p:sldId id="1337" r:id="rId8"/>
    <p:sldId id="1338" r:id="rId9"/>
    <p:sldId id="279" r:id="rId10"/>
    <p:sldId id="295" r:id="rId11"/>
    <p:sldId id="1339" r:id="rId12"/>
    <p:sldId id="1340" r:id="rId13"/>
    <p:sldId id="280" r:id="rId14"/>
    <p:sldId id="263" r:id="rId15"/>
    <p:sldId id="1341" r:id="rId16"/>
    <p:sldId id="1342" r:id="rId17"/>
    <p:sldId id="265" r:id="rId18"/>
    <p:sldId id="1343" r:id="rId19"/>
    <p:sldId id="1347" r:id="rId20"/>
    <p:sldId id="1348" r:id="rId21"/>
    <p:sldId id="1349" r:id="rId22"/>
    <p:sldId id="1351" r:id="rId23"/>
    <p:sldId id="1352" r:id="rId24"/>
    <p:sldId id="1344" r:id="rId25"/>
  </p:sldIdLst>
  <p:sldSz cx="9144000" cy="5143500" type="screen16x9"/>
  <p:notesSz cx="6858000" cy="9144000"/>
  <p:embeddedFontLst>
    <p:embeddedFont>
      <p:font typeface="DFPOP1-W9" panose="020B0604020202020204" charset="-128"/>
      <p:regular r:id="rId27"/>
    </p:embeddedFont>
    <p:embeddedFont>
      <p:font typeface="Actor" panose="020B0604020202020204" charset="0"/>
      <p:regular r:id="rId28"/>
    </p:embeddedFont>
    <p:embeddedFont>
      <p:font typeface="Barlow" panose="00000500000000000000" pitchFamily="2" charset="0"/>
      <p:regular r:id="rId29"/>
      <p:bold r:id="rId30"/>
      <p:italic r:id="rId31"/>
      <p:boldItalic r:id="rId32"/>
    </p:embeddedFont>
  </p:embeddedFontLst>
  <p:custDataLst>
    <p:tags r:id="rId3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004" y="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2024/7/12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38074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17038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72772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32450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103068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128766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275405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78107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429331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300927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376853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Sự</a:t>
            </a:r>
            <a:r>
              <a:rPr lang="en-US" dirty="0"/>
              <a:t> </a:t>
            </a:r>
            <a:r>
              <a:rPr lang="en-US" dirty="0" err="1"/>
              <a:t>háo</a:t>
            </a:r>
            <a:r>
              <a:rPr lang="en-US" dirty="0"/>
              <a:t> </a:t>
            </a:r>
            <a:r>
              <a:rPr lang="en-US" dirty="0" err="1"/>
              <a:t>danh</a:t>
            </a:r>
            <a:r>
              <a:rPr lang="en-US" dirty="0"/>
              <a:t>, </a:t>
            </a:r>
            <a:r>
              <a:rPr lang="en-US" dirty="0" err="1"/>
              <a:t>thích</a:t>
            </a:r>
            <a:r>
              <a:rPr lang="en-US" dirty="0"/>
              <a:t> </a:t>
            </a:r>
            <a:r>
              <a:rPr lang="en-US" dirty="0" err="1"/>
              <a:t>khoe</a:t>
            </a:r>
            <a:r>
              <a:rPr lang="en-US" dirty="0"/>
              <a:t> </a:t>
            </a:r>
            <a:r>
              <a:rPr lang="en-US" dirty="0" err="1"/>
              <a:t>mẽ</a:t>
            </a:r>
            <a:r>
              <a:rPr lang="en-US" dirty="0"/>
              <a:t>, </a:t>
            </a:r>
            <a:r>
              <a:rPr lang="en-US" dirty="0" err="1"/>
              <a:t>thể</a:t>
            </a:r>
            <a:r>
              <a:rPr lang="en-US" dirty="0"/>
              <a:t> </a:t>
            </a:r>
            <a:r>
              <a:rPr lang="en-US" dirty="0" err="1"/>
              <a:t>hiện</a:t>
            </a:r>
            <a:r>
              <a:rPr lang="en-US" dirty="0"/>
              <a:t> </a:t>
            </a:r>
            <a:r>
              <a:rPr lang="en-US" dirty="0" err="1"/>
              <a:t>đẳng</a:t>
            </a:r>
            <a:r>
              <a:rPr lang="en-US" dirty="0"/>
              <a:t> </a:t>
            </a:r>
            <a:r>
              <a:rPr lang="en-US" dirty="0" err="1"/>
              <a:t>cấp</a:t>
            </a:r>
            <a:r>
              <a:rPr lang="en-US" dirty="0"/>
              <a:t> </a:t>
            </a:r>
            <a:r>
              <a:rPr lang="en-US" dirty="0" err="1"/>
              <a:t>của</a:t>
            </a:r>
            <a:r>
              <a:rPr lang="en-US" dirty="0"/>
              <a:t> </a:t>
            </a:r>
            <a:r>
              <a:rPr lang="en-US" dirty="0" err="1"/>
              <a:t>mình</a:t>
            </a:r>
            <a:r>
              <a:rPr lang="en-US" dirty="0"/>
              <a:t> qua </a:t>
            </a:r>
            <a:r>
              <a:rPr lang="en-US" dirty="0" err="1"/>
              <a:t>những</a:t>
            </a:r>
            <a:r>
              <a:rPr lang="en-US" dirty="0"/>
              <a:t> </a:t>
            </a:r>
            <a:r>
              <a:rPr lang="en-US" dirty="0" err="1"/>
              <a:t>thứ</a:t>
            </a:r>
            <a:r>
              <a:rPr lang="en-US" dirty="0"/>
              <a:t> </a:t>
            </a:r>
            <a:r>
              <a:rPr lang="en-US" dirty="0" err="1"/>
              <a:t>bên</a:t>
            </a:r>
            <a:r>
              <a:rPr lang="en-US" dirty="0"/>
              <a:t> </a:t>
            </a:r>
            <a:r>
              <a:rPr lang="en-US" dirty="0" err="1"/>
              <a:t>ngoài</a:t>
            </a:r>
            <a:r>
              <a:rPr lang="en-US" dirty="0"/>
              <a:t> </a:t>
            </a:r>
            <a:r>
              <a:rPr lang="en-US" dirty="0" err="1"/>
              <a:t>giống</a:t>
            </a:r>
            <a:r>
              <a:rPr lang="en-US" dirty="0"/>
              <a:t> </a:t>
            </a:r>
            <a:r>
              <a:rPr lang="en-US" dirty="0" err="1"/>
              <a:t>Giuốc-đanh</a:t>
            </a:r>
            <a:r>
              <a:rPr lang="en-US" dirty="0"/>
              <a:t> </a:t>
            </a:r>
            <a:r>
              <a:rPr lang="en-US" dirty="0" err="1"/>
              <a:t>là</a:t>
            </a:r>
            <a:r>
              <a:rPr lang="en-US" dirty="0"/>
              <a:t> 1 </a:t>
            </a:r>
            <a:r>
              <a:rPr lang="en-US" dirty="0" err="1"/>
              <a:t>hiện</a:t>
            </a:r>
            <a:r>
              <a:rPr lang="en-US" dirty="0"/>
              <a:t> </a:t>
            </a:r>
            <a:r>
              <a:rPr lang="en-US" dirty="0" err="1"/>
              <a:t>tượng</a:t>
            </a:r>
            <a:r>
              <a:rPr lang="en-US" dirty="0"/>
              <a:t> </a:t>
            </a:r>
            <a:r>
              <a:rPr lang="en-US" dirty="0" err="1"/>
              <a:t>vẫn</a:t>
            </a:r>
            <a:r>
              <a:rPr lang="en-US" dirty="0"/>
              <a:t> </a:t>
            </a:r>
            <a:r>
              <a:rPr lang="en-US" dirty="0" err="1"/>
              <a:t>đang</a:t>
            </a:r>
            <a:r>
              <a:rPr lang="en-US" dirty="0"/>
              <a:t> </a:t>
            </a:r>
            <a:r>
              <a:rPr lang="en-US" dirty="0" err="1"/>
              <a:t>tồn</a:t>
            </a:r>
            <a:r>
              <a:rPr lang="en-US" dirty="0"/>
              <a:t> </a:t>
            </a:r>
            <a:r>
              <a:rPr lang="en-US" dirty="0" err="1"/>
              <a:t>tại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ngày</a:t>
            </a:r>
            <a:r>
              <a:rPr lang="en-US" dirty="0"/>
              <a:t> nay, </a:t>
            </a:r>
            <a:r>
              <a:rPr lang="en-US" dirty="0" err="1"/>
              <a:t>gây</a:t>
            </a:r>
            <a:r>
              <a:rPr lang="en-US" dirty="0"/>
              <a:t> </a:t>
            </a:r>
            <a:r>
              <a:rPr lang="en-US" dirty="0" err="1"/>
              <a:t>ra</a:t>
            </a:r>
            <a:r>
              <a:rPr lang="en-US" dirty="0"/>
              <a:t> </a:t>
            </a:r>
            <a:r>
              <a:rPr lang="en-US" dirty="0" err="1"/>
              <a:t>những</a:t>
            </a:r>
            <a:r>
              <a:rPr lang="en-US" dirty="0"/>
              <a:t> </a:t>
            </a:r>
            <a:r>
              <a:rPr lang="en-US" dirty="0" err="1"/>
              <a:t>hậu</a:t>
            </a:r>
            <a:r>
              <a:rPr lang="en-US" dirty="0"/>
              <a:t> </a:t>
            </a:r>
            <a:r>
              <a:rPr lang="en-US" dirty="0" err="1"/>
              <a:t>quả</a:t>
            </a:r>
            <a:r>
              <a:rPr lang="en-US" dirty="0"/>
              <a:t> </a:t>
            </a:r>
            <a:r>
              <a:rPr lang="en-US" dirty="0" err="1"/>
              <a:t>nghiêm</a:t>
            </a:r>
            <a:r>
              <a:rPr lang="en-US" dirty="0"/>
              <a:t> </a:t>
            </a:r>
            <a:r>
              <a:rPr lang="en-US" dirty="0" err="1"/>
              <a:t>trọng</a:t>
            </a:r>
            <a:r>
              <a:rPr lang="en-US" dirty="0"/>
              <a:t>. </a:t>
            </a:r>
            <a:r>
              <a:rPr lang="en-US" dirty="0" err="1"/>
              <a:t>Nó</a:t>
            </a:r>
            <a:r>
              <a:rPr lang="en-US" dirty="0"/>
              <a:t> </a:t>
            </a:r>
            <a:r>
              <a:rPr lang="en-US" dirty="0" err="1"/>
              <a:t>khiến</a:t>
            </a:r>
            <a:r>
              <a:rPr lang="en-US" dirty="0"/>
              <a:t> ta </a:t>
            </a:r>
            <a:r>
              <a:rPr lang="en-US" dirty="0" err="1"/>
              <a:t>dần</a:t>
            </a:r>
            <a:r>
              <a:rPr lang="en-US" dirty="0"/>
              <a:t> </a:t>
            </a:r>
            <a:r>
              <a:rPr lang="en-US" dirty="0" err="1"/>
              <a:t>đánh</a:t>
            </a:r>
            <a:r>
              <a:rPr lang="en-US" dirty="0"/>
              <a:t> </a:t>
            </a:r>
            <a:r>
              <a:rPr lang="en-US" dirty="0" err="1"/>
              <a:t>mất</a:t>
            </a:r>
            <a:r>
              <a:rPr lang="en-US" dirty="0"/>
              <a:t> </a:t>
            </a:r>
            <a:r>
              <a:rPr lang="en-US" dirty="0" err="1"/>
              <a:t>đi</a:t>
            </a:r>
            <a:r>
              <a:rPr lang="en-US" dirty="0"/>
              <a:t> </a:t>
            </a:r>
            <a:r>
              <a:rPr lang="en-US" dirty="0" err="1"/>
              <a:t>sự</a:t>
            </a:r>
            <a:r>
              <a:rPr lang="en-US" dirty="0"/>
              <a:t> </a:t>
            </a:r>
            <a:r>
              <a:rPr lang="en-US" dirty="0" err="1"/>
              <a:t>khiêm</a:t>
            </a:r>
            <a:r>
              <a:rPr lang="en-US" dirty="0"/>
              <a:t> </a:t>
            </a:r>
            <a:r>
              <a:rPr lang="en-US" dirty="0" err="1"/>
              <a:t>tốn</a:t>
            </a:r>
            <a:r>
              <a:rPr lang="en-US" dirty="0"/>
              <a:t> </a:t>
            </a:r>
            <a:r>
              <a:rPr lang="en-US" dirty="0" err="1"/>
              <a:t>vốn</a:t>
            </a:r>
            <a:r>
              <a:rPr lang="en-US" dirty="0"/>
              <a:t> </a:t>
            </a:r>
            <a:r>
              <a:rPr lang="en-US" dirty="0" err="1"/>
              <a:t>có</a:t>
            </a:r>
            <a:r>
              <a:rPr lang="en-US" dirty="0"/>
              <a:t>. </a:t>
            </a:r>
            <a:r>
              <a:rPr lang="en-US" dirty="0" err="1"/>
              <a:t>Nó</a:t>
            </a:r>
            <a:r>
              <a:rPr lang="en-US" dirty="0"/>
              <a:t> </a:t>
            </a:r>
            <a:r>
              <a:rPr lang="en-US" dirty="0" err="1"/>
              <a:t>làm</a:t>
            </a:r>
            <a:r>
              <a:rPr lang="en-US" dirty="0"/>
              <a:t> ta </a:t>
            </a:r>
            <a:r>
              <a:rPr lang="en-US" dirty="0" err="1"/>
              <a:t>đánh</a:t>
            </a:r>
            <a:r>
              <a:rPr lang="en-US" dirty="0"/>
              <a:t> </a:t>
            </a:r>
            <a:r>
              <a:rPr lang="en-US" dirty="0" err="1"/>
              <a:t>giá</a:t>
            </a:r>
            <a:r>
              <a:rPr lang="en-US" dirty="0"/>
              <a:t> </a:t>
            </a:r>
            <a:r>
              <a:rPr lang="en-US" dirty="0" err="1"/>
              <a:t>phiến</a:t>
            </a:r>
            <a:r>
              <a:rPr lang="en-US" dirty="0"/>
              <a:t> </a:t>
            </a:r>
            <a:r>
              <a:rPr lang="en-US" dirty="0" err="1"/>
              <a:t>diện</a:t>
            </a:r>
            <a:r>
              <a:rPr lang="en-US" dirty="0"/>
              <a:t> </a:t>
            </a:r>
            <a:r>
              <a:rPr lang="en-US" dirty="0" err="1"/>
              <a:t>người</a:t>
            </a:r>
            <a:r>
              <a:rPr lang="en-US" dirty="0"/>
              <a:t> </a:t>
            </a:r>
            <a:r>
              <a:rPr lang="en-US" dirty="0" err="1"/>
              <a:t>khác</a:t>
            </a:r>
            <a:r>
              <a:rPr lang="en-US" dirty="0"/>
              <a:t> qua </a:t>
            </a:r>
            <a:r>
              <a:rPr lang="en-US" dirty="0" err="1"/>
              <a:t>vẻ</a:t>
            </a:r>
            <a:r>
              <a:rPr lang="en-US" dirty="0"/>
              <a:t> </a:t>
            </a:r>
            <a:r>
              <a:rPr lang="en-US" dirty="0" err="1"/>
              <a:t>bề</a:t>
            </a:r>
            <a:r>
              <a:rPr lang="en-US" dirty="0"/>
              <a:t> </a:t>
            </a:r>
            <a:r>
              <a:rPr lang="en-US" dirty="0" err="1"/>
              <a:t>ngoài</a:t>
            </a:r>
            <a:r>
              <a:rPr lang="en-US" dirty="0"/>
              <a:t> </a:t>
            </a:r>
            <a:r>
              <a:rPr lang="en-US" dirty="0" err="1"/>
              <a:t>mà</a:t>
            </a:r>
            <a:r>
              <a:rPr lang="en-US" dirty="0"/>
              <a:t> </a:t>
            </a:r>
            <a:r>
              <a:rPr lang="en-US" dirty="0" err="1"/>
              <a:t>không</a:t>
            </a:r>
            <a:r>
              <a:rPr lang="en-US" dirty="0"/>
              <a:t> </a:t>
            </a:r>
            <a:r>
              <a:rPr lang="en-US" dirty="0" err="1"/>
              <a:t>chú</a:t>
            </a:r>
            <a:r>
              <a:rPr lang="en-US" dirty="0"/>
              <a:t> ý </a:t>
            </a:r>
            <a:r>
              <a:rPr lang="en-US" dirty="0" err="1"/>
              <a:t>đến</a:t>
            </a:r>
            <a:r>
              <a:rPr lang="en-US" dirty="0"/>
              <a:t> </a:t>
            </a:r>
            <a:r>
              <a:rPr lang="en-US" dirty="0" err="1"/>
              <a:t>bên</a:t>
            </a:r>
            <a:r>
              <a:rPr lang="en-US" dirty="0"/>
              <a:t> </a:t>
            </a:r>
            <a:r>
              <a:rPr lang="en-US" dirty="0" err="1"/>
              <a:t>trong</a:t>
            </a:r>
            <a:r>
              <a:rPr lang="en-US" dirty="0"/>
              <a:t>. </a:t>
            </a:r>
            <a:r>
              <a:rPr lang="en-US" dirty="0" err="1"/>
              <a:t>Ngoài</a:t>
            </a:r>
            <a:r>
              <a:rPr lang="en-US" dirty="0"/>
              <a:t> </a:t>
            </a:r>
            <a:r>
              <a:rPr lang="en-US" dirty="0" err="1"/>
              <a:t>ra</a:t>
            </a:r>
            <a:r>
              <a:rPr lang="en-US" dirty="0"/>
              <a:t>, </a:t>
            </a:r>
            <a:r>
              <a:rPr lang="en-US" dirty="0" err="1"/>
              <a:t>nó</a:t>
            </a:r>
            <a:r>
              <a:rPr lang="en-US" dirty="0"/>
              <a:t> </a:t>
            </a:r>
            <a:r>
              <a:rPr lang="en-US" dirty="0" err="1"/>
              <a:t>khiến</a:t>
            </a:r>
            <a:r>
              <a:rPr lang="en-US" dirty="0"/>
              <a:t> </a:t>
            </a:r>
            <a:r>
              <a:rPr lang="en-US" dirty="0" err="1"/>
              <a:t>nhiều</a:t>
            </a:r>
            <a:r>
              <a:rPr lang="en-US" dirty="0"/>
              <a:t> </a:t>
            </a:r>
            <a:r>
              <a:rPr lang="en-US" dirty="0" err="1"/>
              <a:t>người</a:t>
            </a:r>
            <a:r>
              <a:rPr lang="en-US" dirty="0"/>
              <a:t> </a:t>
            </a:r>
            <a:r>
              <a:rPr lang="en-US" dirty="0" err="1"/>
              <a:t>sẵn</a:t>
            </a:r>
            <a:r>
              <a:rPr lang="en-US" dirty="0"/>
              <a:t> </a:t>
            </a:r>
            <a:r>
              <a:rPr lang="en-US" dirty="0" err="1"/>
              <a:t>sàng</a:t>
            </a:r>
            <a:r>
              <a:rPr lang="en-US" dirty="0"/>
              <a:t> </a:t>
            </a:r>
            <a:r>
              <a:rPr lang="en-US" dirty="0" err="1"/>
              <a:t>lừa</a:t>
            </a:r>
            <a:r>
              <a:rPr lang="en-US" dirty="0"/>
              <a:t> </a:t>
            </a:r>
            <a:r>
              <a:rPr lang="en-US" dirty="0" err="1"/>
              <a:t>dối</a:t>
            </a:r>
            <a:r>
              <a:rPr lang="en-US" dirty="0"/>
              <a:t> </a:t>
            </a:r>
            <a:r>
              <a:rPr lang="en-US" dirty="0" err="1"/>
              <a:t>mọi</a:t>
            </a:r>
            <a:r>
              <a:rPr lang="en-US" dirty="0"/>
              <a:t> </a:t>
            </a:r>
            <a:r>
              <a:rPr lang="en-US" dirty="0" err="1"/>
              <a:t>người</a:t>
            </a:r>
            <a:r>
              <a:rPr lang="en-US" dirty="0"/>
              <a:t> </a:t>
            </a:r>
            <a:r>
              <a:rPr lang="en-US" dirty="0" err="1"/>
              <a:t>xung</a:t>
            </a:r>
            <a:r>
              <a:rPr lang="en-US" dirty="0"/>
              <a:t> </a:t>
            </a:r>
            <a:r>
              <a:rPr lang="en-US" dirty="0" err="1"/>
              <a:t>quanh</a:t>
            </a:r>
            <a:r>
              <a:rPr lang="en-US" dirty="0"/>
              <a:t> </a:t>
            </a:r>
            <a:r>
              <a:rPr lang="en-US" dirty="0" err="1"/>
              <a:t>để</a:t>
            </a:r>
            <a:r>
              <a:rPr lang="en-US" dirty="0"/>
              <a:t> </a:t>
            </a:r>
            <a:r>
              <a:rPr lang="en-US" dirty="0" err="1"/>
              <a:t>khoe</a:t>
            </a:r>
            <a:r>
              <a:rPr lang="en-US" dirty="0"/>
              <a:t> </a:t>
            </a:r>
            <a:r>
              <a:rPr lang="en-US" dirty="0" err="1"/>
              <a:t>khoang</a:t>
            </a:r>
            <a:r>
              <a:rPr lang="en-US" dirty="0"/>
              <a:t> </a:t>
            </a:r>
            <a:r>
              <a:rPr lang="en-US" dirty="0" err="1"/>
              <a:t>những</a:t>
            </a:r>
            <a:r>
              <a:rPr lang="en-US" dirty="0"/>
              <a:t> </a:t>
            </a:r>
            <a:r>
              <a:rPr lang="en-US" dirty="0" err="1"/>
              <a:t>cái</a:t>
            </a:r>
            <a:r>
              <a:rPr lang="en-US" dirty="0"/>
              <a:t> </a:t>
            </a:r>
            <a:r>
              <a:rPr lang="en-US" dirty="0" err="1"/>
              <a:t>mình</a:t>
            </a:r>
            <a:r>
              <a:rPr lang="en-US" dirty="0"/>
              <a:t> </a:t>
            </a:r>
            <a:r>
              <a:rPr lang="en-US" dirty="0" err="1"/>
              <a:t>không</a:t>
            </a:r>
            <a:r>
              <a:rPr lang="en-US" dirty="0"/>
              <a:t> </a:t>
            </a:r>
            <a:r>
              <a:rPr lang="en-US" dirty="0" err="1"/>
              <a:t>có</a:t>
            </a:r>
            <a:r>
              <a:rPr lang="en-US" dirty="0"/>
              <a:t>, </a:t>
            </a:r>
            <a:r>
              <a:rPr lang="en-US" dirty="0" err="1"/>
              <a:t>làm</a:t>
            </a:r>
            <a:r>
              <a:rPr lang="en-US" dirty="0"/>
              <a:t> </a:t>
            </a:r>
            <a:r>
              <a:rPr lang="en-US" dirty="0" err="1"/>
              <a:t>mất</a:t>
            </a:r>
            <a:r>
              <a:rPr lang="en-US" dirty="0"/>
              <a:t> </a:t>
            </a:r>
            <a:r>
              <a:rPr lang="en-US" dirty="0" err="1"/>
              <a:t>đi</a:t>
            </a:r>
            <a:r>
              <a:rPr lang="en-US" dirty="0"/>
              <a:t> </a:t>
            </a:r>
            <a:r>
              <a:rPr lang="en-US" dirty="0" err="1"/>
              <a:t>sự</a:t>
            </a:r>
            <a:r>
              <a:rPr lang="en-US" dirty="0"/>
              <a:t> </a:t>
            </a:r>
            <a:r>
              <a:rPr lang="en-US" dirty="0" err="1"/>
              <a:t>trung</a:t>
            </a:r>
            <a:r>
              <a:rPr lang="en-US" dirty="0"/>
              <a:t> </a:t>
            </a:r>
            <a:r>
              <a:rPr lang="en-US" dirty="0" err="1"/>
              <a:t>thực</a:t>
            </a:r>
            <a:r>
              <a:rPr lang="en-US" dirty="0"/>
              <a:t> </a:t>
            </a:r>
            <a:r>
              <a:rPr lang="en-US" dirty="0" err="1"/>
              <a:t>của</a:t>
            </a:r>
            <a:r>
              <a:rPr lang="en-US" dirty="0"/>
              <a:t> </a:t>
            </a:r>
            <a:r>
              <a:rPr lang="en-US" dirty="0" err="1"/>
              <a:t>cá</a:t>
            </a:r>
            <a:r>
              <a:rPr lang="en-US" dirty="0"/>
              <a:t> </a:t>
            </a:r>
            <a:r>
              <a:rPr lang="en-US" dirty="0" err="1"/>
              <a:t>nhân</a:t>
            </a:r>
            <a:r>
              <a:rPr lang="en-US" dirty="0"/>
              <a:t>, </a:t>
            </a:r>
            <a:r>
              <a:rPr lang="en-US" dirty="0" err="1"/>
              <a:t>mất</a:t>
            </a:r>
            <a:r>
              <a:rPr lang="en-US" dirty="0"/>
              <a:t> </a:t>
            </a:r>
            <a:r>
              <a:rPr lang="en-US" dirty="0" err="1"/>
              <a:t>đi</a:t>
            </a:r>
            <a:r>
              <a:rPr lang="en-US" dirty="0"/>
              <a:t> </a:t>
            </a:r>
            <a:r>
              <a:rPr lang="en-US" dirty="0" err="1"/>
              <a:t>niềm</a:t>
            </a:r>
            <a:r>
              <a:rPr lang="en-US" dirty="0"/>
              <a:t> tin </a:t>
            </a:r>
            <a:r>
              <a:rPr lang="en-US" dirty="0" err="1"/>
              <a:t>của</a:t>
            </a:r>
            <a:r>
              <a:rPr lang="en-US" dirty="0"/>
              <a:t> </a:t>
            </a:r>
            <a:r>
              <a:rPr lang="en-US" dirty="0" err="1"/>
              <a:t>mọi</a:t>
            </a:r>
            <a:r>
              <a:rPr lang="en-US" dirty="0"/>
              <a:t> </a:t>
            </a:r>
            <a:r>
              <a:rPr lang="en-US" dirty="0" err="1"/>
              <a:t>người</a:t>
            </a:r>
            <a:r>
              <a:rPr lang="en-US" dirty="0"/>
              <a:t> </a:t>
            </a:r>
            <a:r>
              <a:rPr lang="en-US" dirty="0" err="1"/>
              <a:t>xung</a:t>
            </a:r>
            <a:r>
              <a:rPr lang="en-US" dirty="0"/>
              <a:t> </a:t>
            </a:r>
            <a:r>
              <a:rPr lang="en-US" dirty="0" err="1"/>
              <a:t>quanh</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zh-CN" altLang="en-US" dirty="0"/>
          </a:p>
          <a:p>
            <a:endParaRPr lang="en-US" dirty="0"/>
          </a:p>
        </p:txBody>
      </p:sp>
    </p:spTree>
    <p:extLst>
      <p:ext uri="{BB962C8B-B14F-4D97-AF65-F5344CB8AC3E}">
        <p14:creationId xmlns:p14="http://schemas.microsoft.com/office/powerpoint/2010/main" val="274205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329962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038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21511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9122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20117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24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82360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414784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919743"/>
            <a:ext cx="6217800" cy="2377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20000" y="3266643"/>
            <a:ext cx="43590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00677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801950" y="2179625"/>
            <a:ext cx="7540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657600" y="842725"/>
            <a:ext cx="1828800" cy="13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084152" y="3094025"/>
            <a:ext cx="4975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2995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 name="Google Shape;35;p6"/>
          <p:cNvGrpSpPr/>
          <p:nvPr/>
        </p:nvGrpSpPr>
        <p:grpSpPr>
          <a:xfrm>
            <a:off x="8298937" y="237635"/>
            <a:ext cx="563555" cy="585482"/>
            <a:chOff x="8298937" y="237635"/>
            <a:chExt cx="563555" cy="585482"/>
          </a:xfrm>
        </p:grpSpPr>
        <p:sp>
          <p:nvSpPr>
            <p:cNvPr id="36" name="Google Shape;36;p6"/>
            <p:cNvSpPr/>
            <p:nvPr/>
          </p:nvSpPr>
          <p:spPr>
            <a:xfrm>
              <a:off x="8384862" y="2376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8669562" y="515210"/>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8298937" y="6332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682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389100" y="1307100"/>
            <a:ext cx="50349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5" name="Google Shape;45;p8"/>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2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
        <p:nvSpPr>
          <p:cNvPr id="277" name="Google Shape;277;p34"/>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8384862" y="2376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8669562" y="515210"/>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8298937" y="6332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903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84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8ACF-A2C0-869B-22F8-858DCEB4A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5A542-9883-B8C0-5E00-48449C9941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1B74F-402E-F3FC-2C16-996A2FD35FCF}"/>
              </a:ext>
            </a:extLst>
          </p:cNvPr>
          <p:cNvSpPr>
            <a:spLocks noGrp="1"/>
          </p:cNvSpPr>
          <p:nvPr>
            <p:ph type="dt" sz="half" idx="10"/>
          </p:nvPr>
        </p:nvSpPr>
        <p:spPr/>
        <p:txBody>
          <a:bodyPr/>
          <a:lstStyle/>
          <a:p>
            <a:fld id="{0AEE0771-AF29-4F77-8B4D-E1D9CB591955}" type="datetimeFigureOut">
              <a:rPr lang="en-US" smtClean="0"/>
              <a:t>7/12/2024</a:t>
            </a:fld>
            <a:endParaRPr lang="en-US"/>
          </a:p>
        </p:txBody>
      </p:sp>
      <p:sp>
        <p:nvSpPr>
          <p:cNvPr id="5" name="Footer Placeholder 4">
            <a:extLst>
              <a:ext uri="{FF2B5EF4-FFF2-40B4-BE49-F238E27FC236}">
                <a16:creationId xmlns:a16="http://schemas.microsoft.com/office/drawing/2014/main" id="{564A62D4-A1A7-32F4-6894-0B283EF28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6592A-7A8D-4FE0-1748-D70DA4C56457}"/>
              </a:ext>
            </a:extLst>
          </p:cNvPr>
          <p:cNvSpPr>
            <a:spLocks noGrp="1"/>
          </p:cNvSpPr>
          <p:nvPr>
            <p:ph type="sldNum" sz="quarter" idx="12"/>
          </p:nvPr>
        </p:nvSpPr>
        <p:spPr/>
        <p:txBody>
          <a:bodyPr/>
          <a:lstStyle/>
          <a:p>
            <a:fld id="{2000F1F2-0F01-473D-97CB-5B7F769CEE73}" type="slidenum">
              <a:rPr lang="en-US" smtClean="0"/>
              <a:t>‹#›</a:t>
            </a:fld>
            <a:endParaRPr lang="en-US"/>
          </a:p>
        </p:txBody>
      </p:sp>
    </p:spTree>
    <p:extLst>
      <p:ext uri="{BB962C8B-B14F-4D97-AF65-F5344CB8AC3E}">
        <p14:creationId xmlns:p14="http://schemas.microsoft.com/office/powerpoint/2010/main" val="366421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69257"/>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2024/7/12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2024/7/12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1pPr>
            <a:lvl2pPr lvl="1"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2pPr>
            <a:lvl3pPr lvl="2"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3pPr>
            <a:lvl4pPr lvl="3"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4pPr>
            <a:lvl5pPr lvl="4"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5pPr>
            <a:lvl6pPr lvl="5"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6pPr>
            <a:lvl7pPr lvl="6"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7pPr>
            <a:lvl8pPr lvl="7"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8pPr>
            <a:lvl9pPr lvl="8"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04915444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9131" y="2650294"/>
            <a:ext cx="4874421" cy="697273"/>
            <a:chOff x="2279772" y="2724436"/>
            <a:chExt cx="4874421" cy="697273"/>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79772" y="2724436"/>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79772" y="2734370"/>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99" name="组合 98"/>
          <p:cNvGrpSpPr/>
          <p:nvPr/>
        </p:nvGrpSpPr>
        <p:grpSpPr>
          <a:xfrm>
            <a:off x="2916020" y="1830110"/>
            <a:ext cx="3360464" cy="401682"/>
            <a:chOff x="3114621" y="2027383"/>
            <a:chExt cx="3360464" cy="401682"/>
          </a:xfrm>
        </p:grpSpPr>
        <p:sp>
          <p:nvSpPr>
            <p:cNvPr id="94" name="矩形 93"/>
            <p:cNvSpPr/>
            <p:nvPr/>
          </p:nvSpPr>
          <p:spPr>
            <a:xfrm>
              <a:off x="3122501" y="2027903"/>
              <a:ext cx="3352584" cy="400110"/>
            </a:xfrm>
            <a:prstGeom prst="rect">
              <a:avLst/>
            </a:prstGeom>
          </p:spPr>
          <p:txBody>
            <a:bodyPr wrap="none">
              <a:spAutoFit/>
            </a:bodyPr>
            <a:lstStyle/>
            <a:p>
              <a:r>
                <a:rPr lang="en-US" altLang="zh-CN"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THỰC HÀNH TIẾNG VIỆT</a:t>
              </a:r>
              <a:endParaRPr lang="zh-CN" altLang="en-US"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7" name="矩形 96"/>
            <p:cNvSpPr/>
            <p:nvPr/>
          </p:nvSpPr>
          <p:spPr>
            <a:xfrm>
              <a:off x="3114621" y="2027383"/>
              <a:ext cx="3352584" cy="400110"/>
            </a:xfrm>
            <a:prstGeom prst="rect">
              <a:avLst/>
            </a:prstGeom>
          </p:spPr>
          <p:txBody>
            <a:bodyPr wrap="none">
              <a:spAutoFit/>
            </a:bodyPr>
            <a:lstStyle/>
            <a:p>
              <a:r>
                <a:rPr lang="en-US" altLang="zh-CN"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THỰC HÀNH TIẾNG VIỆT</a:t>
              </a:r>
              <a:endParaRPr lang="zh-CN" altLang="en-US"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8" name="矩形 97"/>
            <p:cNvSpPr/>
            <p:nvPr/>
          </p:nvSpPr>
          <p:spPr>
            <a:xfrm>
              <a:off x="3116819" y="2028955"/>
              <a:ext cx="3352584" cy="400110"/>
            </a:xfrm>
            <a:prstGeom prst="rect">
              <a:avLst/>
            </a:prstGeom>
          </p:spPr>
          <p:txBody>
            <a:bodyPr wrap="none">
              <a:spAutoFit/>
            </a:bodyPr>
            <a:lstStyle/>
            <a:p>
              <a:pPr algn="l"/>
              <a:r>
                <a:rPr lang="en-US" altLang="zh-CN" sz="2000" b="1" dirty="0">
                  <a:solidFill>
                    <a:srgbClr val="FF6600"/>
                  </a:solidFill>
                  <a:latin typeface="Times New Roman" panose="02020603050405020304" pitchFamily="18" charset="0"/>
                  <a:cs typeface="Times New Roman" panose="02020603050405020304" pitchFamily="18" charset="0"/>
                  <a:sym typeface="+mn-lt"/>
                </a:rPr>
                <a:t>THỰC HÀNH TIẾNG VIỆT</a:t>
              </a:r>
              <a:endParaRPr lang="zh-CN" altLang="en-US" sz="2000" b="1"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矩形 3"/>
          <p:cNvSpPr/>
          <p:nvPr/>
        </p:nvSpPr>
        <p:spPr>
          <a:xfrm>
            <a:off x="2870733" y="4038028"/>
            <a:ext cx="3144187" cy="376834"/>
          </a:xfrm>
          <a:prstGeom prst="rect">
            <a:avLst/>
          </a:prstGeom>
        </p:spPr>
        <p:txBody>
          <a:bodyPr wrap="squar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par>
                          <p:cTn id="38" fill="hold">
                            <p:stCondLst>
                              <p:cond delay="2500"/>
                            </p:stCondLst>
                            <p:childTnLst>
                              <p:par>
                                <p:cTn id="39" presetID="8" presetClass="emph" presetSubtype="0" fill="hold" nodeType="afterEffect">
                                  <p:stCondLst>
                                    <p:cond delay="0"/>
                                  </p:stCondLst>
                                  <p:childTnLst>
                                    <p:animRot by="21600000">
                                      <p:cBhvr>
                                        <p:cTn id="40" dur="10000" fill="hold"/>
                                        <p:tgtEl>
                                          <p:spTgt spid="23"/>
                                        </p:tgtEl>
                                        <p:attrNameLst>
                                          <p:attrName>r</p:attrName>
                                        </p:attrNameLst>
                                      </p:cBhvr>
                                    </p:animRot>
                                  </p:childTnLst>
                                </p:cTn>
                              </p:par>
                              <p:par>
                                <p:cTn id="41" presetID="22" presetClass="entr" presetSubtype="8" fill="hold" nodeType="with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2" fill="hold" nodeType="withEffect">
                                  <p:stCondLst>
                                    <p:cond delay="500"/>
                                  </p:stCondLst>
                                  <p:childTnLst>
                                    <p:set>
                                      <p:cBhvr>
                                        <p:cTn id="45" dur="1" fill="hold">
                                          <p:stCondLst>
                                            <p:cond delay="0"/>
                                          </p:stCondLst>
                                        </p:cTn>
                                        <p:tgtEl>
                                          <p:spTgt spid="86"/>
                                        </p:tgtEl>
                                        <p:attrNameLst>
                                          <p:attrName>style.visibility</p:attrName>
                                        </p:attrNameLst>
                                      </p:cBhvr>
                                      <p:to>
                                        <p:strVal val="visible"/>
                                      </p:to>
                                    </p:set>
                                    <p:animEffect transition="in" filter="wipe(right)">
                                      <p:cBhvr>
                                        <p:cTn id="46" dur="500"/>
                                        <p:tgtEl>
                                          <p:spTgt spid="86"/>
                                        </p:tgtEl>
                                      </p:cBhvr>
                                    </p:animEffect>
                                  </p:childTnLst>
                                </p:cTn>
                              </p:par>
                              <p:par>
                                <p:cTn id="47" presetID="42" presetClass="entr" presetSubtype="0" fill="hold" nodeType="withEffect">
                                  <p:stCondLst>
                                    <p:cond delay="100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53" presetClass="entr" presetSubtype="528" fill="hold" nodeType="withEffect">
                                  <p:stCondLst>
                                    <p:cond delay="2000"/>
                                  </p:stCondLst>
                                  <p:childTnLst>
                                    <p:set>
                                      <p:cBhvr>
                                        <p:cTn id="58" dur="1" fill="hold">
                                          <p:stCondLst>
                                            <p:cond delay="0"/>
                                          </p:stCondLst>
                                        </p:cTn>
                                        <p:tgtEl>
                                          <p:spTgt spid="2"/>
                                        </p:tgtEl>
                                        <p:attrNameLst>
                                          <p:attrName>style.visibility</p:attrName>
                                        </p:attrNameLst>
                                      </p:cBhvr>
                                      <p:to>
                                        <p:strVal val="visible"/>
                                      </p:to>
                                    </p:set>
                                    <p:anim calcmode="lin" valueType="num">
                                      <p:cBhvr>
                                        <p:cTn id="59" dur="1250" fill="hold"/>
                                        <p:tgtEl>
                                          <p:spTgt spid="2"/>
                                        </p:tgtEl>
                                        <p:attrNameLst>
                                          <p:attrName>ppt_w</p:attrName>
                                        </p:attrNameLst>
                                      </p:cBhvr>
                                      <p:tavLst>
                                        <p:tav tm="0">
                                          <p:val>
                                            <p:fltVal val="0"/>
                                          </p:val>
                                        </p:tav>
                                        <p:tav tm="100000">
                                          <p:val>
                                            <p:strVal val="#ppt_w"/>
                                          </p:val>
                                        </p:tav>
                                      </p:tavLst>
                                    </p:anim>
                                    <p:anim calcmode="lin" valueType="num">
                                      <p:cBhvr>
                                        <p:cTn id="60" dur="1250" fill="hold"/>
                                        <p:tgtEl>
                                          <p:spTgt spid="2"/>
                                        </p:tgtEl>
                                        <p:attrNameLst>
                                          <p:attrName>ppt_h</p:attrName>
                                        </p:attrNameLst>
                                      </p:cBhvr>
                                      <p:tavLst>
                                        <p:tav tm="0">
                                          <p:val>
                                            <p:fltVal val="0"/>
                                          </p:val>
                                        </p:tav>
                                        <p:tav tm="100000">
                                          <p:val>
                                            <p:strVal val="#ppt_h"/>
                                          </p:val>
                                        </p:tav>
                                      </p:tavLst>
                                    </p:anim>
                                    <p:animEffect transition="in" filter="fade">
                                      <p:cBhvr>
                                        <p:cTn id="61" dur="1250"/>
                                        <p:tgtEl>
                                          <p:spTgt spid="2"/>
                                        </p:tgtEl>
                                      </p:cBhvr>
                                    </p:animEffect>
                                    <p:anim calcmode="lin" valueType="num">
                                      <p:cBhvr>
                                        <p:cTn id="62" dur="1250" fill="hold"/>
                                        <p:tgtEl>
                                          <p:spTgt spid="2"/>
                                        </p:tgtEl>
                                        <p:attrNameLst>
                                          <p:attrName>ppt_x</p:attrName>
                                        </p:attrNameLst>
                                      </p:cBhvr>
                                      <p:tavLst>
                                        <p:tav tm="0">
                                          <p:val>
                                            <p:fltVal val="0.5"/>
                                          </p:val>
                                        </p:tav>
                                        <p:tav tm="100000">
                                          <p:val>
                                            <p:strVal val="#ppt_x"/>
                                          </p:val>
                                        </p:tav>
                                      </p:tavLst>
                                    </p:anim>
                                    <p:anim calcmode="lin" valueType="num">
                                      <p:cBhvr>
                                        <p:cTn id="63" dur="1250" fill="hold"/>
                                        <p:tgtEl>
                                          <p:spTgt spid="2"/>
                                        </p:tgtEl>
                                        <p:attrNameLst>
                                          <p:attrName>ppt_y</p:attrName>
                                        </p:attrNameLst>
                                      </p:cBhvr>
                                      <p:tavLst>
                                        <p:tav tm="0">
                                          <p:val>
                                            <p:fltVal val="0.5"/>
                                          </p:val>
                                        </p:tav>
                                        <p:tav tm="100000">
                                          <p:val>
                                            <p:strVal val="#ppt_y"/>
                                          </p:val>
                                        </p:tav>
                                      </p:tavLst>
                                    </p:anim>
                                  </p:childTnLst>
                                </p:cTn>
                              </p:par>
                              <p:par>
                                <p:cTn id="64" presetID="2" presetClass="entr" presetSubtype="8" decel="41000" fill="hold" nodeType="withEffect">
                                  <p:stCondLst>
                                    <p:cond delay="27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4500" fill="hold"/>
                                        <p:tgtEl>
                                          <p:spTgt spid="28"/>
                                        </p:tgtEl>
                                        <p:attrNameLst>
                                          <p:attrName>ppt_x</p:attrName>
                                        </p:attrNameLst>
                                      </p:cBhvr>
                                      <p:tavLst>
                                        <p:tav tm="0">
                                          <p:val>
                                            <p:strVal val="0-#ppt_w/2"/>
                                          </p:val>
                                        </p:tav>
                                        <p:tav tm="100000">
                                          <p:val>
                                            <p:strVal val="#ppt_x"/>
                                          </p:val>
                                        </p:tav>
                                      </p:tavLst>
                                    </p:anim>
                                    <p:anim calcmode="lin" valueType="num">
                                      <p:cBhvr additive="base">
                                        <p:cTn id="67" dur="4500" fill="hold"/>
                                        <p:tgtEl>
                                          <p:spTgt spid="28"/>
                                        </p:tgtEl>
                                        <p:attrNameLst>
                                          <p:attrName>ppt_y</p:attrName>
                                        </p:attrNameLst>
                                      </p:cBhvr>
                                      <p:tavLst>
                                        <p:tav tm="0">
                                          <p:val>
                                            <p:strVal val="#ppt_y"/>
                                          </p:val>
                                        </p:tav>
                                        <p:tav tm="100000">
                                          <p:val>
                                            <p:strVal val="#ppt_y"/>
                                          </p:val>
                                        </p:tav>
                                      </p:tavLst>
                                    </p:anim>
                                  </p:childTnLst>
                                </p:cTn>
                              </p:par>
                              <p:par>
                                <p:cTn id="68" presetID="6" presetClass="emph" presetSubtype="0" repeatCount="14000" autoRev="1" fill="hold" nodeType="withEffect">
                                  <p:stCondLst>
                                    <p:cond delay="2750"/>
                                  </p:stCondLst>
                                  <p:childTnLst>
                                    <p:animScale>
                                      <p:cBhvr>
                                        <p:cTn id="69" dur="250" fill="hold"/>
                                        <p:tgtEl>
                                          <p:spTgt spid="28"/>
                                        </p:tgtEl>
                                      </p:cBhvr>
                                      <p:by x="95000" y="95000"/>
                                    </p:animScale>
                                  </p:childTnLst>
                                </p:cTn>
                              </p:par>
                              <p:par>
                                <p:cTn id="70" presetID="53" presetClass="entr" presetSubtype="16"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 calcmode="lin" valueType="num">
                                      <p:cBhvr>
                                        <p:cTn id="72" dur="1000" fill="hold"/>
                                        <p:tgtEl>
                                          <p:spTgt spid="99"/>
                                        </p:tgtEl>
                                        <p:attrNameLst>
                                          <p:attrName>ppt_w</p:attrName>
                                        </p:attrNameLst>
                                      </p:cBhvr>
                                      <p:tavLst>
                                        <p:tav tm="0">
                                          <p:val>
                                            <p:fltVal val="0"/>
                                          </p:val>
                                        </p:tav>
                                        <p:tav tm="100000">
                                          <p:val>
                                            <p:strVal val="#ppt_w"/>
                                          </p:val>
                                        </p:tav>
                                      </p:tavLst>
                                    </p:anim>
                                    <p:anim calcmode="lin" valueType="num">
                                      <p:cBhvr>
                                        <p:cTn id="73" dur="1000" fill="hold"/>
                                        <p:tgtEl>
                                          <p:spTgt spid="99"/>
                                        </p:tgtEl>
                                        <p:attrNameLst>
                                          <p:attrName>ppt_h</p:attrName>
                                        </p:attrNameLst>
                                      </p:cBhvr>
                                      <p:tavLst>
                                        <p:tav tm="0">
                                          <p:val>
                                            <p:fltVal val="0"/>
                                          </p:val>
                                        </p:tav>
                                        <p:tav tm="100000">
                                          <p:val>
                                            <p:strVal val="#ppt_h"/>
                                          </p:val>
                                        </p:tav>
                                      </p:tavLst>
                                    </p:anim>
                                    <p:animEffect transition="in" filter="fade">
                                      <p:cBhvr>
                                        <p:cTn id="74" dur="1000"/>
                                        <p:tgtEl>
                                          <p:spTgt spid="99"/>
                                        </p:tgtEl>
                                      </p:cBhvr>
                                    </p:animEffect>
                                  </p:childTnLst>
                                </p:cTn>
                              </p:par>
                              <p:par>
                                <p:cTn id="75" presetID="53" presetClass="entr" presetSubtype="16"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1000" fill="hold"/>
                                        <p:tgtEl>
                                          <p:spTgt spid="100"/>
                                        </p:tgtEl>
                                        <p:attrNameLst>
                                          <p:attrName>ppt_w</p:attrName>
                                        </p:attrNameLst>
                                      </p:cBhvr>
                                      <p:tavLst>
                                        <p:tav tm="0">
                                          <p:val>
                                            <p:fltVal val="0"/>
                                          </p:val>
                                        </p:tav>
                                        <p:tav tm="100000">
                                          <p:val>
                                            <p:strVal val="#ppt_w"/>
                                          </p:val>
                                        </p:tav>
                                      </p:tavLst>
                                    </p:anim>
                                    <p:anim calcmode="lin" valueType="num">
                                      <p:cBhvr>
                                        <p:cTn id="78" dur="1000" fill="hold"/>
                                        <p:tgtEl>
                                          <p:spTgt spid="100"/>
                                        </p:tgtEl>
                                        <p:attrNameLst>
                                          <p:attrName>ppt_h</p:attrName>
                                        </p:attrNameLst>
                                      </p:cBhvr>
                                      <p:tavLst>
                                        <p:tav tm="0">
                                          <p:val>
                                            <p:fltVal val="0"/>
                                          </p:val>
                                        </p:tav>
                                        <p:tav tm="100000">
                                          <p:val>
                                            <p:strVal val="#ppt_h"/>
                                          </p:val>
                                        </p:tav>
                                      </p:tavLst>
                                    </p:anim>
                                    <p:animEffect transition="in" filter="fade">
                                      <p:cBhvr>
                                        <p:cTn id="79" dur="1000"/>
                                        <p:tgtEl>
                                          <p:spTgt spid="100"/>
                                        </p:tgtEl>
                                      </p:cBhvr>
                                    </p:animEffect>
                                  </p:childTnLst>
                                </p:cTn>
                              </p:par>
                              <p:par>
                                <p:cTn id="80" presetID="14" presetClass="entr" presetSubtype="5" fill="hold" nodeType="withEffect">
                                  <p:stCondLst>
                                    <p:cond delay="3000"/>
                                  </p:stCondLst>
                                  <p:childTnLst>
                                    <p:set>
                                      <p:cBhvr>
                                        <p:cTn id="81" dur="1" fill="hold">
                                          <p:stCondLst>
                                            <p:cond delay="0"/>
                                          </p:stCondLst>
                                        </p:cTn>
                                        <p:tgtEl>
                                          <p:spTgt spid="99"/>
                                        </p:tgtEl>
                                        <p:attrNameLst>
                                          <p:attrName>style.visibility</p:attrName>
                                        </p:attrNameLst>
                                      </p:cBhvr>
                                      <p:to>
                                        <p:strVal val="visible"/>
                                      </p:to>
                                    </p:set>
                                    <p:animEffect transition="in" filter="randombar(vertical)">
                                      <p:cBhvr>
                                        <p:cTn id="82" dur="1500"/>
                                        <p:tgtEl>
                                          <p:spTgt spid="99"/>
                                        </p:tgtEl>
                                      </p:cBhvr>
                                    </p:animEffect>
                                  </p:childTnLst>
                                </p:cTn>
                              </p:par>
                              <p:par>
                                <p:cTn id="83" presetID="14" presetClass="entr" presetSubtype="5" fill="hold" nodeType="withEffect">
                                  <p:stCondLst>
                                    <p:cond delay="3000"/>
                                  </p:stCondLst>
                                  <p:childTnLst>
                                    <p:set>
                                      <p:cBhvr>
                                        <p:cTn id="84" dur="1" fill="hold">
                                          <p:stCondLst>
                                            <p:cond delay="0"/>
                                          </p:stCondLst>
                                        </p:cTn>
                                        <p:tgtEl>
                                          <p:spTgt spid="100"/>
                                        </p:tgtEl>
                                        <p:attrNameLst>
                                          <p:attrName>style.visibility</p:attrName>
                                        </p:attrNameLst>
                                      </p:cBhvr>
                                      <p:to>
                                        <p:strVal val="visible"/>
                                      </p:to>
                                    </p:set>
                                    <p:animEffect transition="in" filter="randombar(vertical)">
                                      <p:cBhvr>
                                        <p:cTn id="85" dur="1500"/>
                                        <p:tgtEl>
                                          <p:spTgt spid="100"/>
                                        </p:tgtEl>
                                      </p:cBhvr>
                                    </p:animEffect>
                                  </p:childTnLst>
                                </p:cTn>
                              </p:par>
                              <p:par>
                                <p:cTn id="86" presetID="37" presetClass="entr" presetSubtype="0" fill="hold" nodeType="withEffect">
                                  <p:stCondLst>
                                    <p:cond delay="300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750"/>
                                        <p:tgtEl>
                                          <p:spTgt spid="99"/>
                                        </p:tgtEl>
                                      </p:cBhvr>
                                    </p:animEffect>
                                    <p:anim calcmode="lin" valueType="num">
                                      <p:cBhvr>
                                        <p:cTn id="89" dur="750" fill="hold"/>
                                        <p:tgtEl>
                                          <p:spTgt spid="99"/>
                                        </p:tgtEl>
                                        <p:attrNameLst>
                                          <p:attrName>ppt_x</p:attrName>
                                        </p:attrNameLst>
                                      </p:cBhvr>
                                      <p:tavLst>
                                        <p:tav tm="0">
                                          <p:val>
                                            <p:strVal val="#ppt_x"/>
                                          </p:val>
                                        </p:tav>
                                        <p:tav tm="100000">
                                          <p:val>
                                            <p:strVal val="#ppt_x"/>
                                          </p:val>
                                        </p:tav>
                                      </p:tavLst>
                                    </p:anim>
                                    <p:anim calcmode="lin" valueType="num">
                                      <p:cBhvr>
                                        <p:cTn id="90" dur="675" decel="100000" fill="hold"/>
                                        <p:tgtEl>
                                          <p:spTgt spid="99"/>
                                        </p:tgtEl>
                                        <p:attrNameLst>
                                          <p:attrName>ppt_y</p:attrName>
                                        </p:attrNameLst>
                                      </p:cBhvr>
                                      <p:tavLst>
                                        <p:tav tm="0">
                                          <p:val>
                                            <p:strVal val="#ppt_y+1"/>
                                          </p:val>
                                        </p:tav>
                                        <p:tav tm="100000">
                                          <p:val>
                                            <p:strVal val="#ppt_y-.03"/>
                                          </p:val>
                                        </p:tav>
                                      </p:tavLst>
                                    </p:anim>
                                    <p:anim calcmode="lin" valueType="num">
                                      <p:cBhvr>
                                        <p:cTn id="9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92" presetID="37" presetClass="entr" presetSubtype="0" fill="hold" nodeType="withEffect">
                                  <p:stCondLst>
                                    <p:cond delay="3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750"/>
                                        <p:tgtEl>
                                          <p:spTgt spid="100"/>
                                        </p:tgtEl>
                                      </p:cBhvr>
                                    </p:animEffect>
                                    <p:anim calcmode="lin" valueType="num">
                                      <p:cBhvr>
                                        <p:cTn id="95" dur="750" fill="hold"/>
                                        <p:tgtEl>
                                          <p:spTgt spid="100"/>
                                        </p:tgtEl>
                                        <p:attrNameLst>
                                          <p:attrName>ppt_x</p:attrName>
                                        </p:attrNameLst>
                                      </p:cBhvr>
                                      <p:tavLst>
                                        <p:tav tm="0">
                                          <p:val>
                                            <p:strVal val="#ppt_x"/>
                                          </p:val>
                                        </p:tav>
                                        <p:tav tm="100000">
                                          <p:val>
                                            <p:strVal val="#ppt_x"/>
                                          </p:val>
                                        </p:tav>
                                      </p:tavLst>
                                    </p:anim>
                                    <p:anim calcmode="lin" valueType="num">
                                      <p:cBhvr>
                                        <p:cTn id="96" dur="675" decel="100000" fill="hold"/>
                                        <p:tgtEl>
                                          <p:spTgt spid="100"/>
                                        </p:tgtEl>
                                        <p:attrNameLst>
                                          <p:attrName>ppt_y</p:attrName>
                                        </p:attrNameLst>
                                      </p:cBhvr>
                                      <p:tavLst>
                                        <p:tav tm="0">
                                          <p:val>
                                            <p:strVal val="#ppt_y+1"/>
                                          </p:val>
                                        </p:tav>
                                        <p:tav tm="100000">
                                          <p:val>
                                            <p:strVal val="#ppt_y-.03"/>
                                          </p:val>
                                        </p:tav>
                                      </p:tavLst>
                                    </p:anim>
                                    <p:anim calcmode="lin" valueType="num">
                                      <p:cBhvr>
                                        <p:cTn id="9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9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4024" y="278204"/>
            <a:ext cx="8540416"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Lưu ý: </a:t>
            </a:r>
          </a:p>
          <a:p>
            <a:pPr algn="just"/>
            <a:r>
              <a:rPr lang="vi-VN" sz="2400" dirty="0">
                <a:latin typeface="Times New Roman" panose="02020603050405020304" pitchFamily="18" charset="0"/>
                <a:cs typeface="Times New Roman" panose="02020603050405020304" pitchFamily="18" charset="0"/>
              </a:rPr>
              <a:t>+ Trong văn bản, có một số phần dẫn ý nghĩ bên trong của nhân vật, tuy được đặt trong ngoặc kép nhưng không phải cách dẫn trực tiếp. </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 Ví dụ: Họ mặc áo lông cáo. “</a:t>
            </a:r>
            <a:r>
              <a:rPr lang="vi-VN" sz="2400" i="1" dirty="0">
                <a:latin typeface="Times New Roman" panose="02020603050405020304" pitchFamily="18" charset="0"/>
                <a:cs typeface="Times New Roman" panose="02020603050405020304" pitchFamily="18" charset="0"/>
              </a:rPr>
              <a:t>Mẹ Hắc Hỏa nói đúng</a:t>
            </a:r>
            <a:r>
              <a:rPr lang="vi-VN" sz="2400" dirty="0">
                <a:latin typeface="Times New Roman" panose="02020603050405020304" pitchFamily="18" charset="0"/>
                <a:cs typeface="Times New Roman" panose="02020603050405020304" pitchFamily="18" charset="0"/>
              </a:rPr>
              <a:t>”, Sói Lam nghĩ.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(Đa-ni-en </a:t>
            </a:r>
            <a:r>
              <a:rPr lang="vi-VN" sz="2400" dirty="0" err="1">
                <a:latin typeface="Times New Roman" panose="02020603050405020304" pitchFamily="18" charset="0"/>
                <a:cs typeface="Times New Roman" panose="02020603050405020304" pitchFamily="18" charset="0"/>
              </a:rPr>
              <a:t>Pen</a:t>
            </a:r>
            <a:r>
              <a:rPr lang="vi-VN" sz="2400" dirty="0">
                <a:latin typeface="Times New Roman" panose="02020603050405020304" pitchFamily="18" charset="0"/>
                <a:cs typeface="Times New Roman" panose="02020603050405020304" pitchFamily="18" charset="0"/>
              </a:rPr>
              <a:t>-nắc, “Mắt sói”). </a:t>
            </a:r>
          </a:p>
          <a:p>
            <a:r>
              <a:rPr lang="vi-VN" sz="2400" dirty="0">
                <a:latin typeface="Times New Roman" panose="02020603050405020304" pitchFamily="18" charset="0"/>
                <a:cs typeface="Times New Roman" panose="02020603050405020304" pitchFamily="18" charset="0"/>
              </a:rPr>
              <a:t>+ Phân biệt cách dẫn trực tiếp với lời thoại của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Lời thoại của các nhân vật trong truyện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được đặt sau dấu hai chấm, được viết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tách thành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dòng riêng và có dấu gạch đầu dòng ở</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đầu lời thoại.</a:t>
            </a:r>
          </a:p>
        </p:txBody>
      </p:sp>
      <p:pic>
        <p:nvPicPr>
          <p:cNvPr id="10" name="图片 2">
            <a:extLst>
              <a:ext uri="{FF2B5EF4-FFF2-40B4-BE49-F238E27FC236}">
                <a16:creationId xmlns:a16="http://schemas.microsoft.com/office/drawing/2014/main" id="{50C379BD-38BC-2A07-3646-E6111B35B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89" y="2324559"/>
            <a:ext cx="1542346" cy="2818941"/>
          </a:xfrm>
          <a:prstGeom prst="rect">
            <a:avLst/>
          </a:prstGeom>
        </p:spPr>
      </p:pic>
      <p:pic>
        <p:nvPicPr>
          <p:cNvPr id="11" name="图片 3">
            <a:extLst>
              <a:ext uri="{FF2B5EF4-FFF2-40B4-BE49-F238E27FC236}">
                <a16:creationId xmlns:a16="http://schemas.microsoft.com/office/drawing/2014/main" id="{FFEA5EF3-DDEE-BB65-9BB9-03A7DB745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5349" y="2324559"/>
            <a:ext cx="1265591" cy="2671803"/>
          </a:xfrm>
          <a:prstGeom prst="rect">
            <a:avLst/>
          </a:prstGeom>
        </p:spPr>
      </p:pic>
    </p:spTree>
    <p:extLst>
      <p:ext uri="{BB962C8B-B14F-4D97-AF65-F5344CB8AC3E}">
        <p14:creationId xmlns:p14="http://schemas.microsoft.com/office/powerpoint/2010/main" val="4158044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LUYỆN TẬP</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a:sym typeface="+mn-lt"/>
              </a:rPr>
              <a:t>3</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6.17284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1</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71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11586" y="123800"/>
            <a:ext cx="4835774" cy="4935880"/>
            <a:chOff x="711586" y="123800"/>
            <a:chExt cx="5033076" cy="503307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7802">
              <a:off x="711586" y="123800"/>
              <a:ext cx="5033076" cy="5033076"/>
            </a:xfrm>
            <a:prstGeom prst="rect">
              <a:avLst/>
            </a:prstGeom>
          </p:spPr>
        </p:pic>
        <p:sp>
          <p:nvSpPr>
            <p:cNvPr id="7" name="文本框 6"/>
            <p:cNvSpPr txBox="1"/>
            <p:nvPr/>
          </p:nvSpPr>
          <p:spPr>
            <a:xfrm>
              <a:off x="1343013" y="1521031"/>
              <a:ext cx="3300055" cy="2744376"/>
            </a:xfrm>
            <a:prstGeom prst="rect">
              <a:avLst/>
            </a:prstGeom>
            <a:noFill/>
          </p:spPr>
          <p:txBody>
            <a:bodyPr wrap="square" rtlCol="0">
              <a:spAutoFit/>
            </a:bodyPr>
            <a:lstStyle/>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a. </a:t>
              </a:r>
              <a:r>
                <a:rPr lang="en-US" sz="1800" dirty="0" err="1">
                  <a:solidFill>
                    <a:srgbClr val="000000"/>
                  </a:solidFill>
                  <a:effectLst/>
                  <a:latin typeface="Times New Roman" panose="02020603050405020304" pitchFamily="18" charset="0"/>
                  <a:ea typeface="Calibri" panose="020F0502020204030204" pitchFamily="34" charset="0"/>
                </a:rPr>
                <a:t>Phần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Chàng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chuyến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này</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thiếp</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chẳng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dám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đeo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được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ấn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hầu</a:t>
              </a:r>
              <a:r>
                <a:rPr lang="en-US" sz="1800" i="1" dirty="0">
                  <a:solidFill>
                    <a:srgbClr val="000000"/>
                  </a:solidFill>
                  <a:effectLst/>
                  <a:latin typeface="Times New Roman" panose="02020603050405020304" pitchFamily="18" charset="0"/>
                  <a:ea typeface="Calibri" panose="020F0502020204030204" pitchFamily="34" charset="0"/>
                </a:rPr>
                <a:t> [...], </a:t>
              </a:r>
              <a:r>
                <a:rPr lang="en-US" sz="1800" i="1" dirty="0" err="1">
                  <a:solidFill>
                    <a:srgbClr val="000000"/>
                  </a:solidFill>
                  <a:effectLst/>
                  <a:latin typeface="Times New Roman" panose="02020603050405020304" pitchFamily="18" charset="0"/>
                  <a:ea typeface="Calibri" panose="020F0502020204030204" pitchFamily="34" charset="0"/>
                </a:rPr>
                <a:t>chỉ</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xin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ngày</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về</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mang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theo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được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chữ</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yên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thế</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đủ</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rồi</a:t>
              </a:r>
              <a:r>
                <a:rPr lang="en-US" sz="1800" dirty="0">
                  <a:solidFill>
                    <a:srgbClr val="000000"/>
                  </a:solidFill>
                  <a:effectLst/>
                  <a:latin typeface="Times New Roman" panose="02020603050405020304" pitchFamily="18" charset="0"/>
                  <a:ea typeface="Calibri" panose="020F0502020204030204" pitchFamily="34" charset="0"/>
                </a:rPr>
                <a:t>”. </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được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đặt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chấm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ngoặc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kép</a:t>
              </a:r>
              <a:r>
                <a:rPr lang="en-US" sz="1800" dirty="0">
                  <a:solidFill>
                    <a:srgbClr val="000000"/>
                  </a:solidFill>
                  <a:effectLst/>
                  <a:latin typeface="Times New Roman" panose="02020603050405020304" pitchFamily="18" charset="0"/>
                  <a:ea typeface="Calibri" panose="020F0502020204030204" pitchFamily="34" charset="0"/>
                </a:rPr>
                <a:t>.</a:t>
              </a: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10054"/>
            <a:ext cx="5156555" cy="5153554"/>
            <a:chOff x="-238822" y="217865"/>
            <a:chExt cx="5156555" cy="5153554"/>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25114" flipH="1">
              <a:off x="-238822" y="217865"/>
              <a:ext cx="5156555" cy="5153554"/>
            </a:xfrm>
            <a:prstGeom prst="rect">
              <a:avLst/>
            </a:prstGeom>
          </p:spPr>
        </p:pic>
        <p:sp>
          <p:nvSpPr>
            <p:cNvPr id="8" name="文本框 7"/>
            <p:cNvSpPr txBox="1"/>
            <p:nvPr/>
          </p:nvSpPr>
          <p:spPr>
            <a:xfrm>
              <a:off x="973667" y="1507065"/>
              <a:ext cx="3293533" cy="2945422"/>
            </a:xfrm>
            <a:prstGeom prst="rect">
              <a:avLst/>
            </a:prstGeom>
            <a:noFill/>
          </p:spPr>
          <p:txBody>
            <a:bodyPr wrap="square" rtlCol="0">
              <a:spAutoFit/>
            </a:bodyPr>
            <a:lstStyle/>
            <a:p>
              <a:pPr algn="just">
                <a:lnSpc>
                  <a:spcPct val="105000"/>
                </a:lnSpc>
              </a:pPr>
              <a:r>
                <a:rPr lang="vi-VN" sz="1800" dirty="0">
                  <a:solidFill>
                    <a:srgbClr val="000000"/>
                  </a:solidFill>
                  <a:effectLst/>
                  <a:latin typeface="Times New Roman" panose="02020603050405020304" pitchFamily="18" charset="0"/>
                  <a:ea typeface="Calibri" panose="020F0502020204030204" pitchFamily="34" charset="0"/>
                </a:rPr>
                <a:t>b. </a:t>
              </a:r>
              <a:r>
                <a:rPr lang="en-US" sz="1800" dirty="0" err="1">
                  <a:solidFill>
                    <a:srgbClr val="000000"/>
                  </a:solidFill>
                  <a:effectLst/>
                  <a:latin typeface="Times New Roman" panose="02020603050405020304" pitchFamily="18" charset="0"/>
                  <a:ea typeface="Calibri" panose="020F0502020204030204" pitchFamily="34" charset="0"/>
                </a:rPr>
                <a:t>Phần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người</a:t>
              </a:r>
              <a:r>
                <a:rPr lang="en-US" sz="1800" i="1" dirty="0">
                  <a:solidFill>
                    <a:srgbClr val="000000"/>
                  </a:solidFill>
                  <a:effectLst/>
                  <a:latin typeface="Times New Roman" panose="02020603050405020304" pitchFamily="18" charset="0"/>
                  <a:ea typeface="Calibri" panose="020F0502020204030204" pitchFamily="34" charset="0"/>
                </a:rPr>
                <a:t> La </a:t>
              </a:r>
              <a:r>
                <a:rPr lang="en-US" sz="1800" i="1" dirty="0" err="1">
                  <a:solidFill>
                    <a:srgbClr val="000000"/>
                  </a:solidFill>
                  <a:effectLst/>
                  <a:latin typeface="Times New Roman" panose="02020603050405020304" pitchFamily="18" charset="0"/>
                  <a:ea typeface="Calibri" panose="020F0502020204030204" pitchFamily="34" charset="0"/>
                </a:rPr>
                <a:t>Mã</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xưa</a:t>
              </a:r>
              <a:r>
                <a:rPr lang="en-US" sz="1800" i="1" dirty="0">
                  <a:solidFill>
                    <a:srgbClr val="000000"/>
                  </a:solidFill>
                  <a:effectLst/>
                  <a:latin typeface="Times New Roman" panose="02020603050405020304" pitchFamily="18" charset="0"/>
                  <a:ea typeface="Calibri" panose="020F0502020204030204" pitchFamily="34" charset="0"/>
                </a:rPr>
                <a:t> kia </a:t>
              </a:r>
              <a:r>
                <a:rPr lang="en-US" sz="1800" i="1" dirty="0" err="1">
                  <a:solidFill>
                    <a:srgbClr val="000000"/>
                  </a:solidFill>
                  <a:effectLst/>
                  <a:latin typeface="Times New Roman" panose="02020603050405020304" pitchFamily="18" charset="0"/>
                  <a:ea typeface="Calibri" panose="020F0502020204030204" pitchFamily="34" charset="0"/>
                </a:rPr>
                <a:t>nuôi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trong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những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tổ</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bằng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đồng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chiếc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đục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thủng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hàng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lỗ</a:t>
              </a:r>
              <a:r>
                <a:rPr lang="en-US" sz="1800" i="1" dirty="0">
                  <a:solidFill>
                    <a:srgbClr val="000000"/>
                  </a:solidFill>
                  <a:effectLst/>
                  <a:latin typeface="Times New Roman" panose="02020603050405020304" pitchFamily="18" charset="0"/>
                  <a:ea typeface="Calibri" panose="020F0502020204030204" pitchFamily="34" charset="0"/>
                </a:rPr>
                <a:t> con </a:t>
              </a:r>
              <a:r>
                <a:rPr lang="en-US" sz="1800" i="1" dirty="0" err="1">
                  <a:solidFill>
                    <a:srgbClr val="000000"/>
                  </a:solidFill>
                  <a:effectLst/>
                  <a:latin typeface="Times New Roman" panose="02020603050405020304" pitchFamily="18" charset="0"/>
                  <a:ea typeface="Calibri" panose="020F0502020204030204" pitchFamily="34" charset="0"/>
                </a:rPr>
                <a:t>vòng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quanh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miệng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quanh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đáy</a:t>
              </a:r>
              <a:r>
                <a:rPr lang="en-US" sz="1800" dirty="0">
                  <a:solidFill>
                    <a:srgbClr val="000000"/>
                  </a:solidFill>
                  <a:effectLst/>
                  <a:latin typeface="Times New Roman" panose="02020603050405020304" pitchFamily="18" charset="0"/>
                  <a:ea typeface="Calibri" panose="020F0502020204030204" pitchFamily="34" charset="0"/>
                </a:rPr>
                <a:t>.</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p>
            <a:p>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dẫn</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thầy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tôi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kép</a:t>
              </a:r>
              <a:endParaRPr lang="zh-CN" altLang="en-US" sz="1400" dirty="0">
                <a:solidFill>
                  <a:srgbClr val="F56636"/>
                </a:solidFill>
                <a:cs typeface="+mn-ea"/>
                <a:sym typeface="+mn-lt"/>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71515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2</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46436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矩形 8"/>
          <p:cNvSpPr/>
          <p:nvPr/>
        </p:nvSpPr>
        <p:spPr>
          <a:xfrm>
            <a:off x="1590171" y="1261904"/>
            <a:ext cx="3262470" cy="1200329"/>
          </a:xfrm>
          <a:prstGeom prst="rect">
            <a:avLst/>
          </a:prstGeom>
        </p:spPr>
        <p:txBody>
          <a:bodyPr wrap="square">
            <a:spAutoFit/>
          </a:bodyPr>
          <a:lstStyle/>
          <a:p>
            <a:r>
              <a:rPr lang="en-US" sz="1800" dirty="0">
                <a:latin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cs typeface="Times New Roman" panose="02020603050405020304" pitchFamily="18" charset="0"/>
              </a:rPr>
              <a:t>Nỗi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Vũ </a:t>
            </a:r>
            <a:r>
              <a:rPr lang="en-US" sz="1800" dirty="0" err="1">
                <a:latin typeface="Times New Roman" panose="02020603050405020304" pitchFamily="18" charset="0"/>
                <a:cs typeface="Times New Roman" panose="02020603050405020304" pitchFamily="18" charset="0"/>
              </a:rPr>
              <a:t>Nương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còn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cha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rồi</a:t>
            </a:r>
            <a:r>
              <a:rPr lang="en-US" sz="1800" dirty="0">
                <a:latin typeface="Times New Roman" panose="02020603050405020304" pitchFamily="18" charset="0"/>
                <a:cs typeface="Times New Roman" panose="02020603050405020304" pitchFamily="18" charset="0"/>
              </a:rPr>
              <a:t>. </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357329"/>
            <a:ext cx="4122318" cy="3816738"/>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4" name="文本框 7">
            <a:extLst>
              <a:ext uri="{FF2B5EF4-FFF2-40B4-BE49-F238E27FC236}">
                <a16:creationId xmlns:a16="http://schemas.microsoft.com/office/drawing/2014/main" id="{09731514-11A3-B8F4-E5EA-EFECE0048D9C}"/>
              </a:ext>
            </a:extLst>
          </p:cNvPr>
          <p:cNvSpPr txBox="1"/>
          <p:nvPr/>
        </p:nvSpPr>
        <p:spPr>
          <a:xfrm>
            <a:off x="717972" y="868122"/>
            <a:ext cx="3447631" cy="2862322"/>
          </a:xfrm>
          <a:prstGeom prst="rect">
            <a:avLst/>
          </a:prstGeom>
          <a:noFill/>
        </p:spPr>
        <p:txBody>
          <a:bodyPr wrap="square" rtlCol="0">
            <a:spAutoFit/>
          </a:bodyPr>
          <a:lstStyle/>
          <a:p>
            <a:pPr algn="ctr"/>
            <a:r>
              <a:rPr lang="vi-VN" sz="1800" dirty="0">
                <a:solidFill>
                  <a:schemeClr val="bg1"/>
                </a:solidFill>
                <a:latin typeface="Times New Roman" panose="02020603050405020304" pitchFamily="18" charset="0"/>
                <a:cs typeface="Times New Roman" panose="02020603050405020304" pitchFamily="18" charset="0"/>
              </a:rPr>
              <a:t>b. Thủ lĩnh da đỏ Xi-át-tơn đã khẳng định rằng, đối với đồng bào của ông, mỗi tấc đất là thiêng liêng, mỗi lá thông óng ánh, mỗi bờ cát, mỗi hạt sương </a:t>
            </a:r>
            <a:r>
              <a:rPr lang="vi-VN" sz="1800" dirty="0" err="1">
                <a:solidFill>
                  <a:schemeClr val="bg1"/>
                </a:solidFill>
                <a:latin typeface="Times New Roman" panose="02020603050405020304" pitchFamily="18" charset="0"/>
                <a:cs typeface="Times New Roman" panose="02020603050405020304" pitchFamily="18" charset="0"/>
              </a:rPr>
              <a:t>longlanh</a:t>
            </a:r>
            <a:r>
              <a:rPr lang="vi-VN" sz="1800" dirty="0">
                <a:solidFill>
                  <a:schemeClr val="bg1"/>
                </a:solidFill>
                <a:latin typeface="Times New Roman" panose="02020603050405020304" pitchFamily="18" charset="0"/>
                <a:cs typeface="Times New Roman" panose="02020603050405020304" pitchFamily="18" charset="0"/>
              </a:rPr>
              <a:t> trong những cánh rừng rậm rạp, mỗi bãi đất hoang và tiếng thì thầm của côn trùng là những điều thiêng liêng trong kí ức và kinh nghiệm của đồng bào ông.</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8393805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par>
                                <p:cTn id="22" presetID="25" presetClass="entr" presetSubtype="0" fill="hold" nodeType="withEffect">
                                  <p:stCondLst>
                                    <p:cond delay="2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8"/>
                                        </p:tgtEl>
                                      </p:cBhvr>
                                    </p:animEffect>
                                  </p:childTnLst>
                                </p:cTn>
                              </p:par>
                            </p:childTnLst>
                          </p:cTn>
                        </p:par>
                        <p:par>
                          <p:cTn id="32" fill="hold">
                            <p:stCondLst>
                              <p:cond delay="225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Hộp Văn bản 4">
            <a:extLst>
              <a:ext uri="{FF2B5EF4-FFF2-40B4-BE49-F238E27FC236}">
                <a16:creationId xmlns:a16="http://schemas.microsoft.com/office/drawing/2014/main" id="{F358E77A-7AFA-07BF-44A6-3F66AACC6979}"/>
              </a:ext>
            </a:extLst>
          </p:cNvPr>
          <p:cNvSpPr txBox="1"/>
          <p:nvPr/>
        </p:nvSpPr>
        <p:spPr>
          <a:xfrm>
            <a:off x="497241" y="784936"/>
            <a:ext cx="4193288" cy="3139321"/>
          </a:xfrm>
          <a:prstGeom prst="rect">
            <a:avLst/>
          </a:prstGeom>
          <a:noFill/>
        </p:spPr>
        <p:txBody>
          <a:bodyPr wrap="square">
            <a:spAutoFit/>
          </a:bodyPr>
          <a:lstStyle/>
          <a:p>
            <a:pPr algn="just"/>
            <a:r>
              <a:rPr lang="en-US" sz="1800" dirty="0">
                <a:effectLst/>
                <a:latin typeface="Times New Roman" panose="02020603050405020304" pitchFamily="18" charset="0"/>
                <a:ea typeface="Calibri" panose="020F0502020204030204" pitchFamily="34" charset="0"/>
              </a:rPr>
              <a:t>c. Trong </a:t>
            </a:r>
            <a:r>
              <a:rPr lang="en-US" sz="1800" i="1" dirty="0" err="1">
                <a:effectLst/>
                <a:latin typeface="Times New Roman" panose="02020603050405020304" pitchFamily="18" charset="0"/>
                <a:ea typeface="Calibri" panose="020F0502020204030204" pitchFamily="34" charset="0"/>
              </a:rPr>
              <a:t>Thi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Việt</a:t>
            </a:r>
            <a:r>
              <a:rPr lang="en-US" sz="1800" i="1" dirty="0">
                <a:effectLst/>
                <a:latin typeface="Times New Roman" panose="02020603050405020304" pitchFamily="18" charset="0"/>
                <a:ea typeface="Calibri" panose="020F0502020204030204" pitchFamily="34" charset="0"/>
              </a:rPr>
              <a:t> Nam</a:t>
            </a:r>
            <a:r>
              <a:rPr lang="en-US" sz="1800" dirty="0">
                <a:effectLst/>
                <a:latin typeface="Times New Roman" panose="02020603050405020304" pitchFamily="18" charset="0"/>
                <a:ea typeface="Calibri" panose="020F0502020204030204" pitchFamily="34" charset="0"/>
              </a:rPr>
              <a:t>, Hoài Thanh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vấn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tai. </a:t>
            </a:r>
            <a:r>
              <a:rPr lang="en-US" sz="1800" dirty="0" err="1">
                <a:effectLst/>
                <a:latin typeface="Times New Roman" panose="02020603050405020304" pitchFamily="18" charset="0"/>
                <a:ea typeface="Calibri" panose="020F0502020204030204" pitchFamily="34" charset="0"/>
              </a:rPr>
              <a:t>Bởi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theo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a:t>
            </a:r>
            <a:endParaRPr lang="en-US" sz="1800" dirty="0"/>
          </a:p>
        </p:txBody>
      </p:sp>
    </p:spTree>
    <p:extLst>
      <p:ext uri="{BB962C8B-B14F-4D97-AF65-F5344CB8AC3E}">
        <p14:creationId xmlns:p14="http://schemas.microsoft.com/office/powerpoint/2010/main" val="13456844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3</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487514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0" y="592428"/>
            <a:ext cx="7372244" cy="4655301"/>
          </a:xfrm>
          <a:prstGeom prst="rect">
            <a:avLst/>
          </a:prstGeom>
        </p:spPr>
      </p:pic>
      <p:sp>
        <p:nvSpPr>
          <p:cNvPr id="7" name="矩形 6"/>
          <p:cNvSpPr/>
          <p:nvPr/>
        </p:nvSpPr>
        <p:spPr>
          <a:xfrm>
            <a:off x="3799049" y="661437"/>
            <a:ext cx="3051331" cy="3563924"/>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b) </a:t>
            </a:r>
            <a:r>
              <a:rPr lang="en-US" sz="1800" i="1" dirty="0" err="1">
                <a:solidFill>
                  <a:srgbClr val="000000"/>
                </a:solidFill>
                <a:latin typeface="Times New Roman" panose="02020603050405020304" pitchFamily="18" charset="0"/>
                <a:ea typeface="Calibri" panose="020F0502020204030204" pitchFamily="34" charset="0"/>
              </a:rPr>
              <a:t>Hôm</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sau</a:t>
            </a:r>
            <a:r>
              <a:rPr lang="en-US" sz="1800" i="1" dirty="0">
                <a:solidFill>
                  <a:srgbClr val="000000"/>
                </a:solidFill>
                <a:latin typeface="Times New Roman" panose="02020603050405020304" pitchFamily="18" charset="0"/>
                <a:ea typeface="Calibri" panose="020F0502020204030204" pitchFamily="34" charset="0"/>
              </a:rPr>
              <a:t>, Linh Phi </a:t>
            </a:r>
            <a:r>
              <a:rPr lang="en-US" sz="1800" i="1" dirty="0" err="1">
                <a:solidFill>
                  <a:srgbClr val="000000"/>
                </a:solidFill>
                <a:latin typeface="Times New Roman" panose="02020603050405020304" pitchFamily="18" charset="0"/>
                <a:ea typeface="Calibri" panose="020F0502020204030204" pitchFamily="34" charset="0"/>
              </a:rPr>
              <a:t>lấy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túi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lụa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tía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mười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hạt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minh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châu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Xích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Hỗn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ra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khỏi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Vũ </a:t>
            </a:r>
            <a:r>
              <a:rPr lang="en-US" sz="1800" i="1" dirty="0" err="1">
                <a:solidFill>
                  <a:srgbClr val="000000"/>
                </a:solidFill>
                <a:latin typeface="Times New Roman" panose="02020603050405020304" pitchFamily="18" charset="0"/>
                <a:ea typeface="Calibri" panose="020F0502020204030204" pitchFamily="34" charset="0"/>
              </a:rPr>
              <a:t>Nương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nhân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gửi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hoa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dặn</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nói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hộ</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với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rằng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còn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nhớ</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chút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nghĩa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thì</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xin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lập</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đàn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oan</a:t>
            </a:r>
            <a:r>
              <a:rPr lang="en-US" sz="1800" i="1" dirty="0">
                <a:solidFill>
                  <a:srgbClr val="000000"/>
                </a:solidFill>
                <a:latin typeface="Times New Roman" panose="02020603050405020304" pitchFamily="18" charset="0"/>
                <a:ea typeface="Calibri" panose="020F0502020204030204" pitchFamily="34" charset="0"/>
              </a:rPr>
              <a:t> ở </a:t>
            </a:r>
            <a:r>
              <a:rPr lang="en-US" sz="1800" i="1" dirty="0" err="1">
                <a:solidFill>
                  <a:srgbClr val="000000"/>
                </a:solidFill>
                <a:latin typeface="Times New Roman" panose="02020603050405020304" pitchFamily="18" charset="0"/>
                <a:ea typeface="Calibri" panose="020F0502020204030204" pitchFamily="34" charset="0"/>
              </a:rPr>
              <a:t>bến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sông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đốt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cây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đèn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thần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xuống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sẽ</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trở</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về</a:t>
            </a:r>
            <a:r>
              <a:rPr lang="en-US" sz="1800" i="1" dirty="0">
                <a:solidFill>
                  <a:srgbClr val="000000"/>
                </a:solidFill>
                <a:latin typeface="Times New Roman" panose="02020603050405020304" pitchFamily="18" charset="0"/>
                <a:ea typeface="Calibri" panose="020F0502020204030204" pitchFamily="34" charset="0"/>
              </a:rPr>
              <a:t>.</a:t>
            </a:r>
            <a:endParaRPr lang="en-US" sz="1800" dirty="0">
              <a:solidFill>
                <a:srgbClr val="000000"/>
              </a:solidFill>
              <a:latin typeface="Times New Roman" panose="02020603050405020304" pitchFamily="18" charset="0"/>
              <a:ea typeface="Calibri" panose="020F0502020204030204" pitchFamily="34" charset="0"/>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201" y="1791247"/>
            <a:ext cx="2317799" cy="3352253"/>
          </a:xfrm>
          <a:prstGeom prst="rect">
            <a:avLst/>
          </a:prstGeom>
        </p:spPr>
      </p:pic>
      <p:sp>
        <p:nvSpPr>
          <p:cNvPr id="2" name="矩形 6">
            <a:extLst>
              <a:ext uri="{FF2B5EF4-FFF2-40B4-BE49-F238E27FC236}">
                <a16:creationId xmlns:a16="http://schemas.microsoft.com/office/drawing/2014/main" id="{05D3088B-D6B5-2476-7574-B7007DBC1668}"/>
              </a:ext>
            </a:extLst>
          </p:cNvPr>
          <p:cNvSpPr/>
          <p:nvPr/>
        </p:nvSpPr>
        <p:spPr>
          <a:xfrm>
            <a:off x="415024" y="661437"/>
            <a:ext cx="3005001" cy="3563924"/>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a) </a:t>
            </a:r>
            <a:r>
              <a:rPr lang="en-US" sz="1800" i="1" dirty="0" err="1">
                <a:solidFill>
                  <a:srgbClr val="000000"/>
                </a:solidFill>
                <a:latin typeface="Times New Roman" panose="02020603050405020304" pitchFamily="18" charset="0"/>
                <a:ea typeface="Calibri" panose="020F0502020204030204" pitchFamily="34" charset="0"/>
              </a:rPr>
              <a:t>Hôm</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sau</a:t>
            </a:r>
            <a:r>
              <a:rPr lang="en-US" sz="1800" i="1" dirty="0">
                <a:solidFill>
                  <a:srgbClr val="000000"/>
                </a:solidFill>
                <a:latin typeface="Times New Roman" panose="02020603050405020304" pitchFamily="18" charset="0"/>
                <a:ea typeface="Calibri" panose="020F0502020204030204" pitchFamily="34" charset="0"/>
              </a:rPr>
              <a:t>, Linh Phi </a:t>
            </a:r>
            <a:r>
              <a:rPr lang="en-US" sz="1800" i="1" dirty="0" err="1">
                <a:solidFill>
                  <a:srgbClr val="000000"/>
                </a:solidFill>
                <a:latin typeface="Times New Roman" panose="02020603050405020304" pitchFamily="18" charset="0"/>
                <a:ea typeface="Calibri" panose="020F0502020204030204" pitchFamily="34" charset="0"/>
              </a:rPr>
              <a:t>lấy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túi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lụa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tía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mười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hạt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minh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châu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Xích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Hỗn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ra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khỏi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Vũ </a:t>
            </a:r>
            <a:r>
              <a:rPr lang="en-US" sz="1800" i="1" dirty="0" err="1">
                <a:solidFill>
                  <a:srgbClr val="000000"/>
                </a:solidFill>
                <a:latin typeface="Times New Roman" panose="02020603050405020304" pitchFamily="18" charset="0"/>
                <a:ea typeface="Calibri" panose="020F0502020204030204" pitchFamily="34" charset="0"/>
              </a:rPr>
              <a:t>Nương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nhân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gửi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hoa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dặn</a:t>
            </a:r>
            <a:r>
              <a:rPr lang="en-US" sz="1800" i="1" dirty="0">
                <a:solidFill>
                  <a:srgbClr val="000000"/>
                </a:solidFill>
                <a:latin typeface="Times New Roman" panose="02020603050405020304" pitchFamily="18" charset="0"/>
                <a:ea typeface="Calibri" panose="020F0502020204030204" pitchFamily="34" charset="0"/>
              </a:rPr>
              <a:t>: – </a:t>
            </a:r>
            <a:r>
              <a:rPr lang="en-US" sz="1800" i="1" dirty="0" err="1">
                <a:solidFill>
                  <a:srgbClr val="000000"/>
                </a:solidFill>
                <a:latin typeface="Times New Roman" panose="02020603050405020304" pitchFamily="18" charset="0"/>
                <a:ea typeface="Calibri" panose="020F0502020204030204" pitchFamily="34" charset="0"/>
              </a:rPr>
              <a:t>Nhờ</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nói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hộ</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với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còn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nhớ</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chút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nghĩa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xin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lập</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đàn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oan</a:t>
            </a:r>
            <a:r>
              <a:rPr lang="en-US" sz="1800" i="1" dirty="0">
                <a:solidFill>
                  <a:srgbClr val="000000"/>
                </a:solidFill>
                <a:latin typeface="Times New Roman" panose="02020603050405020304" pitchFamily="18" charset="0"/>
                <a:ea typeface="Calibri" panose="020F0502020204030204" pitchFamily="34" charset="0"/>
              </a:rPr>
              <a:t> ở </a:t>
            </a:r>
            <a:r>
              <a:rPr lang="en-US" sz="1800" i="1" dirty="0" err="1">
                <a:solidFill>
                  <a:srgbClr val="000000"/>
                </a:solidFill>
                <a:latin typeface="Times New Roman" panose="02020603050405020304" pitchFamily="18" charset="0"/>
                <a:ea typeface="Calibri" panose="020F0502020204030204" pitchFamily="34" charset="0"/>
              </a:rPr>
              <a:t>bến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sông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đốt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cây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đèn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thần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xuống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tôi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sẽ</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trở</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về</a:t>
            </a:r>
            <a:r>
              <a:rPr lang="en-US" sz="1800" i="1" dirty="0">
                <a:solidFill>
                  <a:srgbClr val="000000"/>
                </a:solidFill>
                <a:latin typeface="Times New Roman" panose="02020603050405020304" pitchFamily="18" charset="0"/>
                <a:ea typeface="Calibri" panose="020F0502020204030204" pitchFamily="34" charset="0"/>
              </a:rPr>
              <a:t>.</a:t>
            </a:r>
            <a:r>
              <a:rPr lang="en-US" sz="1800" dirty="0">
                <a:solidFill>
                  <a:srgbClr val="000000"/>
                </a:solidFill>
                <a:latin typeface="Times New Roman" panose="02020603050405020304" pitchFamily="18" charset="0"/>
                <a:ea typeface="Calibri" panose="020F0502020204030204" pitchFamily="34" charset="0"/>
              </a:rPr>
              <a:t> </a:t>
            </a:r>
          </a:p>
        </p:txBody>
      </p:sp>
      <p:sp>
        <p:nvSpPr>
          <p:cNvPr id="4" name="Hộp Văn bản 3">
            <a:extLst>
              <a:ext uri="{FF2B5EF4-FFF2-40B4-BE49-F238E27FC236}">
                <a16:creationId xmlns:a16="http://schemas.microsoft.com/office/drawing/2014/main" id="{D2F84077-9DC2-FFCF-C117-A180AB8DEA56}"/>
              </a:ext>
            </a:extLst>
          </p:cNvPr>
          <p:cNvSpPr txBox="1"/>
          <p:nvPr/>
        </p:nvSpPr>
        <p:spPr>
          <a:xfrm>
            <a:off x="7292340" y="-4804"/>
            <a:ext cx="1859279" cy="1818831"/>
          </a:xfrm>
          <a:prstGeom prst="rect">
            <a:avLst/>
          </a:prstGeom>
          <a:noFill/>
        </p:spPr>
        <p:txBody>
          <a:bodyPr wrap="square">
            <a:spAutoFit/>
          </a:bodyPr>
          <a:lstStyle/>
          <a:p>
            <a:pPr algn="just">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 Em </a:t>
            </a:r>
            <a:r>
              <a:rPr lang="en-US" sz="1800" dirty="0" err="1">
                <a:solidFill>
                  <a:srgbClr val="000000"/>
                </a:solidFill>
                <a:effectLst/>
                <a:latin typeface="Times New Roman" panose="02020603050405020304" pitchFamily="18" charset="0"/>
                <a:ea typeface="Calibri" panose="020F0502020204030204" pitchFamily="34" charset="0"/>
              </a:rPr>
              <a:t>hãy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chỉ</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bày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nói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Vũ </a:t>
            </a:r>
            <a:r>
              <a:rPr lang="en-US" sz="1800" dirty="0" err="1">
                <a:solidFill>
                  <a:srgbClr val="000000"/>
                </a:solidFill>
                <a:effectLst/>
                <a:latin typeface="Times New Roman" panose="02020603050405020304" pitchFamily="18" charset="0"/>
                <a:ea typeface="Calibri" panose="020F0502020204030204" pitchFamily="34" charset="0"/>
              </a:rPr>
              <a:t>Nương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latin typeface="Times New Roman" panose="02020603050405020304" pitchFamily="18" charset="0"/>
                <a:ea typeface="Calibri" panose="020F0502020204030204" pitchFamily="34" charset="0"/>
              </a:rPr>
              <a:t>ở</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đoạn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34986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2" presetClass="entr" presetSubtype="8" fill="hold" grpId="0" nodeType="after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8975"/>
                            </p:stCondLst>
                            <p:childTnLst>
                              <p:par>
                                <p:cTn id="22" presetID="12" presetClass="entr" presetSubtype="8" fill="hold" grpId="0" nodeType="after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1439332" y="731162"/>
            <a:ext cx="3319667" cy="2031325"/>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Độ dài: 5 – 7 câu </a:t>
            </a:r>
          </a:p>
          <a:p>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Nội dung: tài năng của Nguyễn Dữ trong việc dung </a:t>
            </a:r>
            <a:r>
              <a:rPr lang="vi-VN" sz="1800" dirty="0" err="1">
                <a:latin typeface="Times New Roman" panose="02020603050405020304" pitchFamily="18" charset="0"/>
                <a:cs typeface="Times New Roman" panose="02020603050405020304" pitchFamily="18" charset="0"/>
              </a:rPr>
              <a:t>hoà</a:t>
            </a:r>
            <a:r>
              <a:rPr lang="vi-VN" sz="1800" dirty="0">
                <a:latin typeface="Times New Roman" panose="02020603050405020304" pitchFamily="18" charset="0"/>
                <a:cs typeface="Times New Roman" panose="02020603050405020304" pitchFamily="18" charset="0"/>
              </a:rPr>
              <a:t> được yếu tố hiện thực với ước mơ, tồn tại với ảo ảnh. </a:t>
            </a:r>
          </a:p>
          <a:p>
            <a:r>
              <a:rPr lang="en-US" sz="1800"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Trích dẫn ý kiến theo cách trực tiếp hoặc gián tiếp</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VẬN DỤNG</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a:sym typeface="+mn-lt"/>
              </a:rPr>
              <a:t>4</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C886B3D7-B8BC-0AC1-8585-EDA8E07E542F}"/>
              </a:ext>
            </a:extLst>
          </p:cNvPr>
          <p:cNvPicPr>
            <a:picLocks noChangeAspect="1"/>
          </p:cNvPicPr>
          <p:nvPr/>
        </p:nvPicPr>
        <p:blipFill>
          <a:blip r:embed="rId3"/>
          <a:stretch>
            <a:fillRect/>
          </a:stretch>
        </p:blipFill>
        <p:spPr>
          <a:xfrm>
            <a:off x="-357940" y="577516"/>
            <a:ext cx="4200224" cy="4200224"/>
          </a:xfrm>
          <a:prstGeom prst="rect">
            <a:avLst/>
          </a:prstGeom>
        </p:spPr>
      </p:pic>
      <p:sp>
        <p:nvSpPr>
          <p:cNvPr id="63" name="Rectangle: Rounded Corners 62">
            <a:extLst>
              <a:ext uri="{FF2B5EF4-FFF2-40B4-BE49-F238E27FC236}">
                <a16:creationId xmlns:a16="http://schemas.microsoft.com/office/drawing/2014/main" id="{9E039881-AD2D-0E6A-AEC7-6FABD34F9E38}"/>
              </a:ext>
            </a:extLst>
          </p:cNvPr>
          <p:cNvSpPr/>
          <p:nvPr/>
        </p:nvSpPr>
        <p:spPr>
          <a:xfrm>
            <a:off x="4235117" y="803708"/>
            <a:ext cx="4389119" cy="1340921"/>
          </a:xfrm>
          <a:prstGeom prst="roundRect">
            <a:avLst>
              <a:gd name="adj" fmla="val 1595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kumimoji="0" lang="en-US" sz="2400" b="0" i="0" u="none" strike="noStrike" kern="0" cap="none" spc="0" normalizeH="0" baseline="0" noProof="0" dirty="0" err="1">
                <a:ln>
                  <a:noFill/>
                </a:ln>
                <a:solidFill>
                  <a:srgbClr val="2E223B"/>
                </a:solidFill>
                <a:effectLst/>
                <a:uLnTx/>
                <a:uFillTx/>
                <a:latin typeface="Times New Roman" panose="02020603050405020304" pitchFamily="18" charset="0"/>
                <a:cs typeface="Times New Roman" panose="02020603050405020304" pitchFamily="18" charset="0"/>
                <a:sym typeface="Arial"/>
              </a:rPr>
              <a:t>Nhóm</a:t>
            </a:r>
            <a:r>
              <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rPr>
              <a:t> 1 + 2: </a:t>
            </a:r>
            <a:r>
              <a:rPr lang="en-US" sz="2400" kern="0" dirty="0">
                <a:solidFill>
                  <a:srgbClr val="2E223B"/>
                </a:solidFill>
                <a:latin typeface="Times New Roman" panose="02020603050405020304" pitchFamily="18" charset="0"/>
                <a:cs typeface="Times New Roman" panose="02020603050405020304" pitchFamily="18" charset="0"/>
                <a:sym typeface="Arial"/>
              </a:rPr>
              <a:t>S</a:t>
            </a:r>
            <a:r>
              <a:rPr lang="vi-VN" sz="2400" kern="0" dirty="0">
                <a:solidFill>
                  <a:srgbClr val="2E223B"/>
                </a:solidFill>
                <a:latin typeface="Times New Roman" panose="02020603050405020304" pitchFamily="18" charset="0"/>
                <a:cs typeface="Times New Roman" panose="02020603050405020304" pitchFamily="18" charset="0"/>
                <a:sym typeface="Arial"/>
              </a:rPr>
              <a:t>ưu tầm một số lỗi về cách dẫn trực tiếp</a:t>
            </a:r>
            <a:endPar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endParaRPr>
          </a:p>
        </p:txBody>
      </p:sp>
      <p:sp>
        <p:nvSpPr>
          <p:cNvPr id="65" name="Rectangle: Rounded Corners 64">
            <a:extLst>
              <a:ext uri="{FF2B5EF4-FFF2-40B4-BE49-F238E27FC236}">
                <a16:creationId xmlns:a16="http://schemas.microsoft.com/office/drawing/2014/main" id="{9E2E4A67-1100-49B1-2861-3103224FB329}"/>
              </a:ext>
            </a:extLst>
          </p:cNvPr>
          <p:cNvSpPr/>
          <p:nvPr/>
        </p:nvSpPr>
        <p:spPr>
          <a:xfrm>
            <a:off x="4235117" y="2773881"/>
            <a:ext cx="4389119" cy="1340920"/>
          </a:xfrm>
          <a:prstGeom prst="roundRect">
            <a:avLst>
              <a:gd name="adj" fmla="val 1595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kumimoji="0" lang="en-US" sz="2400" b="0" i="0" u="none" strike="noStrike" kern="0" cap="none" spc="0" normalizeH="0" baseline="0" noProof="0" dirty="0" err="1">
                <a:ln>
                  <a:noFill/>
                </a:ln>
                <a:solidFill>
                  <a:srgbClr val="2E223B"/>
                </a:solidFill>
                <a:effectLst/>
                <a:uLnTx/>
                <a:uFillTx/>
                <a:latin typeface="Times New Roman" panose="02020603050405020304" pitchFamily="18" charset="0"/>
                <a:cs typeface="Times New Roman" panose="02020603050405020304" pitchFamily="18" charset="0"/>
                <a:sym typeface="Arial"/>
              </a:rPr>
              <a:t>Nhóm</a:t>
            </a:r>
            <a:r>
              <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rPr>
              <a:t> 3 + 4: </a:t>
            </a:r>
            <a:r>
              <a:rPr lang="en-US" sz="2400" kern="0" dirty="0">
                <a:solidFill>
                  <a:srgbClr val="2E223B"/>
                </a:solidFill>
                <a:latin typeface="Times New Roman" panose="02020603050405020304" pitchFamily="18" charset="0"/>
                <a:cs typeface="Times New Roman" panose="02020603050405020304" pitchFamily="18" charset="0"/>
                <a:sym typeface="Arial"/>
              </a:rPr>
              <a:t>S</a:t>
            </a:r>
            <a:r>
              <a:rPr lang="vi-VN" sz="2400" kern="0" dirty="0">
                <a:solidFill>
                  <a:srgbClr val="2E223B"/>
                </a:solidFill>
                <a:latin typeface="Times New Roman" panose="02020603050405020304" pitchFamily="18" charset="0"/>
                <a:cs typeface="Times New Roman" panose="02020603050405020304" pitchFamily="18" charset="0"/>
                <a:sym typeface="Arial"/>
              </a:rPr>
              <a:t>ưu tầm một số lỗi về cách gián tiếp.</a:t>
            </a:r>
            <a:endPar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99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randombar(horizontal)">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908707" y="2462245"/>
            <a:ext cx="3445000" cy="689566"/>
            <a:chOff x="2281392" y="2726273"/>
            <a:chExt cx="4888986" cy="68956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THANK YOU!</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87992" y="2728500"/>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THANK YOU!</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97577" y="2726273"/>
              <a:ext cx="4872801" cy="687339"/>
            </a:xfrm>
            <a:prstGeom prst="rect">
              <a:avLst/>
            </a:prstGeom>
            <a:noFill/>
          </p:spPr>
          <p:txBody>
            <a:bodyPr wrap="none" rtlCol="0">
              <a:prstTxWarp prst="textDoubleWave1">
                <a:avLst/>
              </a:prstTxWarp>
              <a:spAutoFit/>
            </a:bodyPr>
            <a:lstStyle/>
            <a:p>
              <a:pPr algn="l"/>
              <a:r>
                <a:rPr lang="en-US" altLang="zh-CN" sz="3600" dirty="0">
                  <a:solidFill>
                    <a:srgbClr val="FF6600"/>
                  </a:solidFill>
                  <a:latin typeface="Times New Roman" panose="02020603050405020304" pitchFamily="18" charset="0"/>
                  <a:cs typeface="Times New Roman" panose="02020603050405020304" pitchFamily="18" charset="0"/>
                  <a:sym typeface="+mn-lt"/>
                </a:rPr>
                <a:t>THANK YOU!</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35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2" presetClass="entr" presetSubtype="8" decel="41000" fill="hold" nodeType="withEffect">
                                  <p:stCondLst>
                                    <p:cond delay="275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4500" fill="hold"/>
                                        <p:tgtEl>
                                          <p:spTgt spid="28"/>
                                        </p:tgtEl>
                                        <p:attrNameLst>
                                          <p:attrName>ppt_x</p:attrName>
                                        </p:attrNameLst>
                                      </p:cBhvr>
                                      <p:tavLst>
                                        <p:tav tm="0">
                                          <p:val>
                                            <p:strVal val="0-#ppt_w/2"/>
                                          </p:val>
                                        </p:tav>
                                        <p:tav tm="100000">
                                          <p:val>
                                            <p:strVal val="#ppt_x"/>
                                          </p:val>
                                        </p:tav>
                                      </p:tavLst>
                                    </p:anim>
                                    <p:anim calcmode="lin" valueType="num">
                                      <p:cBhvr additive="base">
                                        <p:cTn id="65" dur="4500" fill="hold"/>
                                        <p:tgtEl>
                                          <p:spTgt spid="28"/>
                                        </p:tgtEl>
                                        <p:attrNameLst>
                                          <p:attrName>ppt_y</p:attrName>
                                        </p:attrNameLst>
                                      </p:cBhvr>
                                      <p:tavLst>
                                        <p:tav tm="0">
                                          <p:val>
                                            <p:strVal val="#ppt_y"/>
                                          </p:val>
                                        </p:tav>
                                        <p:tav tm="100000">
                                          <p:val>
                                            <p:strVal val="#ppt_y"/>
                                          </p:val>
                                        </p:tav>
                                      </p:tavLst>
                                    </p:anim>
                                  </p:childTnLst>
                                </p:cTn>
                              </p:par>
                              <p:par>
                                <p:cTn id="66" presetID="6" presetClass="emph" presetSubtype="0" repeatCount="14000" autoRev="1" fill="hold" nodeType="withEffect">
                                  <p:stCondLst>
                                    <p:cond delay="2750"/>
                                  </p:stCondLst>
                                  <p:childTnLst>
                                    <p:animScale>
                                      <p:cBhvr>
                                        <p:cTn id="67" dur="250" fill="hold"/>
                                        <p:tgtEl>
                                          <p:spTgt spid="28"/>
                                        </p:tgtEl>
                                      </p:cBhvr>
                                      <p:by x="95000" y="95000"/>
                                    </p:animScale>
                                  </p:childTnLst>
                                </p:cTn>
                              </p:par>
                              <p:par>
                                <p:cTn id="68" presetID="53" presetClass="entr" presetSubtype="16" fill="hold" nodeType="withEffect">
                                  <p:stCondLst>
                                    <p:cond delay="300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1000" fill="hold"/>
                                        <p:tgtEl>
                                          <p:spTgt spid="100"/>
                                        </p:tgtEl>
                                        <p:attrNameLst>
                                          <p:attrName>ppt_w</p:attrName>
                                        </p:attrNameLst>
                                      </p:cBhvr>
                                      <p:tavLst>
                                        <p:tav tm="0">
                                          <p:val>
                                            <p:fltVal val="0"/>
                                          </p:val>
                                        </p:tav>
                                        <p:tav tm="100000">
                                          <p:val>
                                            <p:strVal val="#ppt_w"/>
                                          </p:val>
                                        </p:tav>
                                      </p:tavLst>
                                    </p:anim>
                                    <p:anim calcmode="lin" valueType="num">
                                      <p:cBhvr>
                                        <p:cTn id="71" dur="1000" fill="hold"/>
                                        <p:tgtEl>
                                          <p:spTgt spid="100"/>
                                        </p:tgtEl>
                                        <p:attrNameLst>
                                          <p:attrName>ppt_h</p:attrName>
                                        </p:attrNameLst>
                                      </p:cBhvr>
                                      <p:tavLst>
                                        <p:tav tm="0">
                                          <p:val>
                                            <p:fltVal val="0"/>
                                          </p:val>
                                        </p:tav>
                                        <p:tav tm="100000">
                                          <p:val>
                                            <p:strVal val="#ppt_h"/>
                                          </p:val>
                                        </p:tav>
                                      </p:tavLst>
                                    </p:anim>
                                    <p:animEffect transition="in" filter="fade">
                                      <p:cBhvr>
                                        <p:cTn id="72" dur="1000"/>
                                        <p:tgtEl>
                                          <p:spTgt spid="100"/>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anim calcmode="lin" valueType="num">
                                      <p:cBhvr>
                                        <p:cTn id="79" dur="750" fill="hold"/>
                                        <p:tgtEl>
                                          <p:spTgt spid="100"/>
                                        </p:tgtEl>
                                        <p:attrNameLst>
                                          <p:attrName>ppt_x</p:attrName>
                                        </p:attrNameLst>
                                      </p:cBhvr>
                                      <p:tavLst>
                                        <p:tav tm="0">
                                          <p:val>
                                            <p:strVal val="#ppt_x"/>
                                          </p:val>
                                        </p:tav>
                                        <p:tav tm="100000">
                                          <p:val>
                                            <p:strVal val="#ppt_x"/>
                                          </p:val>
                                        </p:tav>
                                      </p:tavLst>
                                    </p:anim>
                                    <p:anim calcmode="lin" valueType="num">
                                      <p:cBhvr>
                                        <p:cTn id="80" dur="675" decel="100000" fill="hold"/>
                                        <p:tgtEl>
                                          <p:spTgt spid="100"/>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1" y="-134754"/>
            <a:ext cx="6070116" cy="5514202"/>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
        <p:nvSpPr>
          <p:cNvPr id="2" name="文本框 109">
            <a:extLst>
              <a:ext uri="{FF2B5EF4-FFF2-40B4-BE49-F238E27FC236}">
                <a16:creationId xmlns:a16="http://schemas.microsoft.com/office/drawing/2014/main" id="{CDB9B511-E434-6258-958A-A0CF721B85FC}"/>
              </a:ext>
            </a:extLst>
          </p:cNvPr>
          <p:cNvSpPr txBox="1"/>
          <p:nvPr/>
        </p:nvSpPr>
        <p:spPr>
          <a:xfrm>
            <a:off x="994337" y="1027286"/>
            <a:ext cx="2792940" cy="3046988"/>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1. </a:t>
            </a:r>
            <a:r>
              <a:rPr lang="vi-VN"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NHẬN BIẾT CÁCH DẪN TRỰC TIẾP VÀ CÁCH DẪN GIÁN TIẾP</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2" presetClass="entr" presetSubtype="2" decel="38600" fill="hold" nodeType="withEffect">
                                  <p:stCondLst>
                                    <p:cond delay="225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1250" fill="hold"/>
                                        <p:tgtEl>
                                          <p:spTgt spid="4"/>
                                        </p:tgtEl>
                                        <p:attrNameLst>
                                          <p:attrName>ppt_x</p:attrName>
                                        </p:attrNameLst>
                                      </p:cBhvr>
                                      <p:tavLst>
                                        <p:tav tm="0">
                                          <p:val>
                                            <p:strVal val="1+#ppt_w/2"/>
                                          </p:val>
                                        </p:tav>
                                        <p:tav tm="100000">
                                          <p:val>
                                            <p:strVal val="#ppt_x"/>
                                          </p:val>
                                        </p:tav>
                                      </p:tavLst>
                                    </p:anim>
                                    <p:anim calcmode="lin" valueType="num">
                                      <p:cBhvr additive="base">
                                        <p:cTn id="77" dur="1250" fill="hold"/>
                                        <p:tgtEl>
                                          <p:spTgt spid="4"/>
                                        </p:tgtEl>
                                        <p:attrNameLst>
                                          <p:attrName>ppt_y</p:attrName>
                                        </p:attrNameLst>
                                      </p:cBhvr>
                                      <p:tavLst>
                                        <p:tav tm="0">
                                          <p:val>
                                            <p:strVal val="#ppt_y"/>
                                          </p:val>
                                        </p:tav>
                                        <p:tav tm="100000">
                                          <p:val>
                                            <p:strVal val="#ppt_y"/>
                                          </p:val>
                                        </p:tav>
                                      </p:tavLst>
                                    </p:anim>
                                  </p:childTnLst>
                                </p:cTn>
                              </p:par>
                              <p:par>
                                <p:cTn id="78" presetID="12" presetClass="entr" presetSubtype="1" fill="hold" grpId="0" nodeType="withEffect">
                                  <p:stCondLst>
                                    <p:cond delay="1250"/>
                                  </p:stCondLst>
                                  <p:childTnLst>
                                    <p:set>
                                      <p:cBhvr>
                                        <p:cTn id="79" dur="1" fill="hold">
                                          <p:stCondLst>
                                            <p:cond delay="0"/>
                                          </p:stCondLst>
                                        </p:cTn>
                                        <p:tgtEl>
                                          <p:spTgt spid="2"/>
                                        </p:tgtEl>
                                        <p:attrNameLst>
                                          <p:attrName>style.visibility</p:attrName>
                                        </p:attrNameLst>
                                      </p:cBhvr>
                                      <p:to>
                                        <p:strVal val="visible"/>
                                      </p:to>
                                    </p:set>
                                    <p:anim calcmode="lin" valueType="num">
                                      <p:cBhvr additive="base">
                                        <p:cTn id="80" dur="500"/>
                                        <p:tgtEl>
                                          <p:spTgt spid="2"/>
                                        </p:tgtEl>
                                        <p:attrNameLst>
                                          <p:attrName>ppt_y</p:attrName>
                                        </p:attrNameLst>
                                      </p:cBhvr>
                                      <p:tavLst>
                                        <p:tav tm="0">
                                          <p:val>
                                            <p:strVal val="#ppt_y-#ppt_h*1.125000"/>
                                          </p:val>
                                        </p:tav>
                                        <p:tav tm="100000">
                                          <p:val>
                                            <p:strVal val="#ppt_y"/>
                                          </p:val>
                                        </p:tav>
                                      </p:tavLst>
                                    </p:anim>
                                    <p:animEffect transition="in" filter="wipe(down)">
                                      <p:cBhvr>
                                        <p:cTn id="81" dur="500"/>
                                        <p:tgtEl>
                                          <p:spTgt spid="2"/>
                                        </p:tgtEl>
                                      </p:cBhvr>
                                    </p:animEffect>
                                  </p:childTnLst>
                                </p:cTn>
                              </p:par>
                              <p:par>
                                <p:cTn id="82" presetID="34" presetClass="emph" presetSubtype="0" fill="hold" grpId="1" nodeType="withEffect">
                                  <p:stCondLst>
                                    <p:cond delay="1750"/>
                                  </p:stCondLst>
                                  <p:childTnLst>
                                    <p:animMotion origin="layout" path="M 1.66667E-6 9.87654E-7 L 1.66667E-6 -0.07222 " pathEditMode="relative" rAng="0" ptsTypes="AA">
                                      <p:cBhvr>
                                        <p:cTn id="83" dur="250" accel="50000" decel="50000" autoRev="1" fill="hold">
                                          <p:stCondLst>
                                            <p:cond delay="0"/>
                                          </p:stCondLst>
                                        </p:cTn>
                                        <p:tgtEl>
                                          <p:spTgt spid="2"/>
                                        </p:tgtEl>
                                        <p:attrNameLst>
                                          <p:attrName>ppt_x</p:attrName>
                                          <p:attrName>ppt_y</p:attrName>
                                        </p:attrNameLst>
                                      </p:cBhvr>
                                      <p:rCtr x="0" y="-3611"/>
                                    </p:animMotion>
                                    <p:animRot by="1500000">
                                      <p:cBhvr>
                                        <p:cTn id="84" dur="125" fill="hold">
                                          <p:stCondLst>
                                            <p:cond delay="0"/>
                                          </p:stCondLst>
                                        </p:cTn>
                                        <p:tgtEl>
                                          <p:spTgt spid="2"/>
                                        </p:tgtEl>
                                        <p:attrNameLst>
                                          <p:attrName>r</p:attrName>
                                        </p:attrNameLst>
                                      </p:cBhvr>
                                    </p:animRot>
                                    <p:animRot by="-1500000">
                                      <p:cBhvr>
                                        <p:cTn id="85" dur="125" fill="hold">
                                          <p:stCondLst>
                                            <p:cond delay="125"/>
                                          </p:stCondLst>
                                        </p:cTn>
                                        <p:tgtEl>
                                          <p:spTgt spid="2"/>
                                        </p:tgtEl>
                                        <p:attrNameLst>
                                          <p:attrName>r</p:attrName>
                                        </p:attrNameLst>
                                      </p:cBhvr>
                                    </p:animRot>
                                    <p:animRot by="-1500000">
                                      <p:cBhvr>
                                        <p:cTn id="86" dur="125" fill="hold">
                                          <p:stCondLst>
                                            <p:cond delay="250"/>
                                          </p:stCondLst>
                                        </p:cTn>
                                        <p:tgtEl>
                                          <p:spTgt spid="2"/>
                                        </p:tgtEl>
                                        <p:attrNameLst>
                                          <p:attrName>r</p:attrName>
                                        </p:attrNameLst>
                                      </p:cBhvr>
                                    </p:animRot>
                                    <p:animRot by="1500000">
                                      <p:cBhvr>
                                        <p:cTn id="8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
            <a:extLst>
              <a:ext uri="{FF2B5EF4-FFF2-40B4-BE49-F238E27FC236}">
                <a16:creationId xmlns:a16="http://schemas.microsoft.com/office/drawing/2014/main" id="{2BDCFA45-6467-5294-B3E4-D63F916FD8CB}"/>
              </a:ext>
            </a:extLst>
          </p:cNvPr>
          <p:cNvSpPr txBox="1"/>
          <p:nvPr/>
        </p:nvSpPr>
        <p:spPr>
          <a:xfrm>
            <a:off x="853440" y="624840"/>
            <a:ext cx="7452360" cy="3785652"/>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 Cách dẫn trực tiếp là sử dụng nguyên văn từ ngữ, câu, đoạn, ... của một văn bản gốc vào bài viết, bài nói. Trong bài viết, phần dẫn trực tiếp cần được đặt trong dấu ngoặc kép. </a:t>
            </a:r>
          </a:p>
          <a:p>
            <a:pPr algn="just"/>
            <a:r>
              <a:rPr lang="vi-VN" sz="2400" b="1" dirty="0">
                <a:latin typeface="Times New Roman" panose="02020603050405020304" pitchFamily="18" charset="0"/>
                <a:cs typeface="Times New Roman" panose="02020603050405020304" pitchFamily="18" charset="0"/>
              </a:rPr>
              <a:t>- Cách dẫn gián tiếp là sử dụng ý tưởng của người khác và diễn đạt lại theo cách của mình. Trong cách dẫn gián tiếp, tuy có thể diễn đạt lại, nhưng người dẫn vẫn cần thể hiện một cách trung thành ý tưởng trong văn bản gốc. Trong bài viết, phần dẫn gián tiếp không đặt trong dấu ngoặc kép</a:t>
            </a:r>
          </a:p>
        </p:txBody>
      </p:sp>
    </p:spTree>
    <p:extLst>
      <p:ext uri="{BB962C8B-B14F-4D97-AF65-F5344CB8AC3E}">
        <p14:creationId xmlns:p14="http://schemas.microsoft.com/office/powerpoint/2010/main" val="392229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319" y="2743201"/>
            <a:ext cx="1317496" cy="2085629"/>
          </a:xfrm>
          <a:prstGeom prst="rect">
            <a:avLst/>
          </a:prstGeom>
        </p:spPr>
      </p:pic>
      <p:sp>
        <p:nvSpPr>
          <p:cNvPr id="5" name="矩形 4"/>
          <p:cNvSpPr/>
          <p:nvPr/>
        </p:nvSpPr>
        <p:spPr>
          <a:xfrm>
            <a:off x="899433" y="1872712"/>
            <a:ext cx="3047727" cy="923330"/>
          </a:xfrm>
          <a:prstGeom prst="rect">
            <a:avLst/>
          </a:prstGeom>
        </p:spPr>
        <p:txBody>
          <a:bodyPr wrap="square">
            <a:spAutoFit/>
          </a:bodyPr>
          <a:lstStyle/>
          <a:p>
            <a:pPr algn="just"/>
            <a:r>
              <a:rPr lang="en-US" altLang="zh-CN" sz="1800" dirty="0">
                <a:solidFill>
                  <a:schemeClr val="bg1"/>
                </a:solidFill>
                <a:latin typeface="Times New Roman" panose="02020603050405020304" pitchFamily="18" charset="0"/>
                <a:cs typeface="Times New Roman" panose="02020603050405020304" pitchFamily="18" charset="0"/>
                <a:sym typeface="+mn-lt"/>
              </a:rPr>
              <a:t>? Em </a:t>
            </a:r>
            <a:r>
              <a:rPr lang="en-US" altLang="zh-CN" sz="1800" dirty="0" err="1">
                <a:solidFill>
                  <a:schemeClr val="bg1"/>
                </a:solidFill>
                <a:latin typeface="Times New Roman" panose="02020603050405020304" pitchFamily="18" charset="0"/>
                <a:cs typeface="Times New Roman" panose="02020603050405020304" pitchFamily="18" charset="0"/>
                <a:sym typeface="+mn-lt"/>
              </a:rPr>
              <a:t>hãy</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chỉ</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ra</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sự</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khác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nhau</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trong</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cách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trình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bày</a:t>
            </a:r>
            <a:r>
              <a:rPr lang="en-US" altLang="zh-CN" sz="1800" dirty="0">
                <a:solidFill>
                  <a:schemeClr val="bg1"/>
                </a:solidFill>
                <a:latin typeface="Times New Roman" panose="02020603050405020304" pitchFamily="18" charset="0"/>
                <a:cs typeface="Times New Roman" panose="02020603050405020304" pitchFamily="18" charset="0"/>
                <a:sym typeface="+mn-lt"/>
              </a:rPr>
              <a:t> ở </a:t>
            </a:r>
            <a:r>
              <a:rPr lang="en-US" altLang="zh-CN" sz="1800" dirty="0" err="1">
                <a:solidFill>
                  <a:schemeClr val="bg1"/>
                </a:solidFill>
                <a:latin typeface="Times New Roman" panose="02020603050405020304" pitchFamily="18" charset="0"/>
                <a:cs typeface="Times New Roman" panose="02020603050405020304" pitchFamily="18" charset="0"/>
                <a:sym typeface="+mn-lt"/>
              </a:rPr>
              <a:t>hai</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đoạn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văn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sau</a:t>
            </a:r>
            <a:r>
              <a:rPr lang="en-US" altLang="zh-CN" sz="1800" dirty="0">
                <a:solidFill>
                  <a:schemeClr val="bg1"/>
                </a:solidFill>
                <a:latin typeface="Times New Roman" panose="02020603050405020304" pitchFamily="18" charset="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7" name="矩形 4">
            <a:extLst>
              <a:ext uri="{FF2B5EF4-FFF2-40B4-BE49-F238E27FC236}">
                <a16:creationId xmlns:a16="http://schemas.microsoft.com/office/drawing/2014/main" id="{51AE71C5-540A-3C61-E415-C7600B36C9D8}"/>
              </a:ext>
            </a:extLst>
          </p:cNvPr>
          <p:cNvSpPr/>
          <p:nvPr/>
        </p:nvSpPr>
        <p:spPr>
          <a:xfrm>
            <a:off x="1805939" y="2703292"/>
            <a:ext cx="2141221" cy="923330"/>
          </a:xfrm>
          <a:prstGeom prst="rect">
            <a:avLst/>
          </a:prstGeom>
        </p:spPr>
        <p:txBody>
          <a:bodyPr wrap="square">
            <a:spAutoFit/>
          </a:bodyPr>
          <a:lstStyle/>
          <a:p>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Từ</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đó</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xác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định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đó</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là</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cách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dẫn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trực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tiếp</a:t>
            </a:r>
            <a:r>
              <a:rPr lang="en-US" altLang="zh-CN" sz="1800" dirty="0">
                <a:solidFill>
                  <a:schemeClr val="bg1"/>
                </a:solidFill>
                <a:latin typeface="Times New Roman" panose="02020603050405020304" pitchFamily="18" charset="0"/>
                <a:cs typeface="Times New Roman" panose="02020603050405020304" pitchFamily="18" charset="0"/>
                <a:sym typeface="+mn-lt"/>
              </a:rPr>
              <a:t> hay </a:t>
            </a:r>
            <a:r>
              <a:rPr lang="en-US" altLang="zh-CN" sz="1800" dirty="0" err="1">
                <a:solidFill>
                  <a:schemeClr val="bg1"/>
                </a:solidFill>
                <a:latin typeface="Times New Roman" panose="02020603050405020304" pitchFamily="18" charset="0"/>
                <a:cs typeface="Times New Roman" panose="02020603050405020304" pitchFamily="18" charset="0"/>
                <a:sym typeface="+mn-lt"/>
              </a:rPr>
              <a:t>gián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tiếp</a:t>
            </a:r>
            <a:r>
              <a:rPr lang="en-US" altLang="zh-CN" sz="1800" dirty="0">
                <a:solidFill>
                  <a:schemeClr val="bg1"/>
                </a:solidFill>
                <a:latin typeface="Times New Roman" panose="02020603050405020304" pitchFamily="18" charset="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500"/>
                            </p:stCondLst>
                            <p:childTnLst>
                              <p:par>
                                <p:cTn id="21" presetID="2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cTn>
                              </p:par>
                              <p:par>
                                <p:cTn id="31" presetID="25" presetClass="entr" presetSubtype="0" fill="hold" nodeType="withEffect">
                                  <p:stCondLst>
                                    <p:cond delay="25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70" y="942949"/>
            <a:ext cx="5158815" cy="3257602"/>
          </a:xfrm>
          <a:prstGeom prst="rect">
            <a:avLst/>
          </a:prstGeom>
        </p:spPr>
      </p:pic>
      <p:sp>
        <p:nvSpPr>
          <p:cNvPr id="7" name="矩形 6"/>
          <p:cNvSpPr/>
          <p:nvPr/>
        </p:nvSpPr>
        <p:spPr>
          <a:xfrm>
            <a:off x="3429000" y="1027197"/>
            <a:ext cx="1954151" cy="2400529"/>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b. M. Go-</a:t>
            </a:r>
            <a:r>
              <a:rPr lang="en-US" sz="1800" dirty="0" err="1">
                <a:solidFill>
                  <a:srgbClr val="000000"/>
                </a:solidFill>
                <a:latin typeface="Times New Roman" panose="02020603050405020304" pitchFamily="18" charset="0"/>
                <a:ea typeface="Calibri" panose="020F0502020204030204" pitchFamily="34" charset="0"/>
              </a:rPr>
              <a:t>rơ</a:t>
            </a:r>
            <a:r>
              <a:rPr lang="en-US" sz="1800" dirty="0">
                <a:solidFill>
                  <a:srgbClr val="000000"/>
                </a:solidFill>
                <a:latin typeface="Times New Roman" panose="02020603050405020304" pitchFamily="18" charset="0"/>
                <a:ea typeface="Calibri" panose="020F0502020204030204" pitchFamily="34" charset="0"/>
              </a:rPr>
              <a:t>-ki </a:t>
            </a:r>
            <a:r>
              <a:rPr lang="en-US" sz="1800" dirty="0" err="1">
                <a:solidFill>
                  <a:srgbClr val="000000"/>
                </a:solidFill>
                <a:latin typeface="Times New Roman" panose="02020603050405020304" pitchFamily="18" charset="0"/>
                <a:ea typeface="Calibri" panose="020F0502020204030204" pitchFamily="34" charset="0"/>
              </a:rPr>
              <a:t>đã</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kể</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chuyện</a:t>
            </a:r>
            <a:r>
              <a:rPr lang="en-US" sz="1800"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ông</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đọc</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nhiều</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như</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thế</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nào</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trước</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khi</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thành</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nhà</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văn</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lớn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Muốn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học</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giỏi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văn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phải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bắt</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đầu</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bằng</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đọc</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văn</a:t>
            </a:r>
            <a:r>
              <a:rPr lang="en-US" sz="1800" dirty="0">
                <a:solidFill>
                  <a:srgbClr val="000000"/>
                </a:solidFill>
                <a:latin typeface="Times New Roman" panose="02020603050405020304" pitchFamily="18" charset="0"/>
                <a:ea typeface="Calibri" panose="020F0502020204030204" pitchFamily="34" charset="0"/>
              </a:rPr>
              <a:t>.</a:t>
            </a: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785" y="1728237"/>
            <a:ext cx="2317799" cy="3352253"/>
          </a:xfrm>
          <a:prstGeom prst="rect">
            <a:avLst/>
          </a:prstGeom>
        </p:spPr>
      </p:pic>
      <p:sp>
        <p:nvSpPr>
          <p:cNvPr id="2" name="矩形 6">
            <a:extLst>
              <a:ext uri="{FF2B5EF4-FFF2-40B4-BE49-F238E27FC236}">
                <a16:creationId xmlns:a16="http://schemas.microsoft.com/office/drawing/2014/main" id="{EB6FAD87-1EFD-5694-A2A4-E350F4734B36}"/>
              </a:ext>
            </a:extLst>
          </p:cNvPr>
          <p:cNvSpPr/>
          <p:nvPr/>
        </p:nvSpPr>
        <p:spPr>
          <a:xfrm>
            <a:off x="1043940" y="1042437"/>
            <a:ext cx="2026827" cy="2400529"/>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a. Hoài Thanh </a:t>
            </a:r>
            <a:r>
              <a:rPr lang="en-US" sz="1800" dirty="0" err="1">
                <a:solidFill>
                  <a:srgbClr val="000000"/>
                </a:solidFill>
                <a:latin typeface="Times New Roman" panose="02020603050405020304" pitchFamily="18" charset="0"/>
                <a:ea typeface="Calibri" panose="020F0502020204030204" pitchFamily="34" charset="0"/>
              </a:rPr>
              <a:t>nói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rõ</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quan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niệm</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của</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ông</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về</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phê</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bình</a:t>
            </a:r>
            <a:r>
              <a:rPr lang="en-US" sz="1800"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Điều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tôi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nhất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mang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tên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phê</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bình</a:t>
            </a:r>
            <a:r>
              <a:rPr lang="en-US" sz="1800" i="1" dirty="0">
                <a:solidFill>
                  <a:srgbClr val="000000"/>
                </a:solidFill>
                <a:latin typeface="Times New Roman" panose="02020603050405020304" pitchFamily="18" charset="0"/>
                <a:ea typeface="Calibri" panose="020F0502020204030204" pitchFamily="34" charset="0"/>
              </a:rPr>
              <a:t>. Hai </a:t>
            </a:r>
            <a:r>
              <a:rPr lang="en-US" sz="1800" i="1" dirty="0" err="1">
                <a:solidFill>
                  <a:srgbClr val="000000"/>
                </a:solidFill>
                <a:latin typeface="Times New Roman" panose="02020603050405020304" pitchFamily="18" charset="0"/>
                <a:ea typeface="Calibri" panose="020F0502020204030204" pitchFamily="34" charset="0"/>
              </a:rPr>
              <a:t>chữ</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phê</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sao</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nghe</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chịu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quá</a:t>
            </a:r>
            <a:r>
              <a:rPr lang="en-US" sz="1800"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2612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2" presetClass="entr" presetSubtype="8" fill="hold" grpId="0" nodeType="after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4975"/>
                            </p:stCondLst>
                            <p:childTnLst>
                              <p:par>
                                <p:cTn id="22" presetID="12" presetClass="entr" presetSubtype="8" fill="hold" grpId="0" nodeType="after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1" y="-134754"/>
            <a:ext cx="6070116" cy="5514202"/>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
        <p:nvSpPr>
          <p:cNvPr id="2" name="文本框 109">
            <a:extLst>
              <a:ext uri="{FF2B5EF4-FFF2-40B4-BE49-F238E27FC236}">
                <a16:creationId xmlns:a16="http://schemas.microsoft.com/office/drawing/2014/main" id="{CDB9B511-E434-6258-958A-A0CF721B85FC}"/>
              </a:ext>
            </a:extLst>
          </p:cNvPr>
          <p:cNvSpPr txBox="1"/>
          <p:nvPr/>
        </p:nvSpPr>
        <p:spPr>
          <a:xfrm>
            <a:off x="957266" y="1089071"/>
            <a:ext cx="2946830" cy="3046988"/>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2. CHUYỂN ĐỔI TỪ CÁCH DẪN TRỰC TIẾP SANG CÁCH DẪN GIÁN TIẾP</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796477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2" presetClass="entr" presetSubtype="2" decel="38600" fill="hold" nodeType="withEffect">
                                  <p:stCondLst>
                                    <p:cond delay="225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1250" fill="hold"/>
                                        <p:tgtEl>
                                          <p:spTgt spid="4"/>
                                        </p:tgtEl>
                                        <p:attrNameLst>
                                          <p:attrName>ppt_x</p:attrName>
                                        </p:attrNameLst>
                                      </p:cBhvr>
                                      <p:tavLst>
                                        <p:tav tm="0">
                                          <p:val>
                                            <p:strVal val="1+#ppt_w/2"/>
                                          </p:val>
                                        </p:tav>
                                        <p:tav tm="100000">
                                          <p:val>
                                            <p:strVal val="#ppt_x"/>
                                          </p:val>
                                        </p:tav>
                                      </p:tavLst>
                                    </p:anim>
                                    <p:anim calcmode="lin" valueType="num">
                                      <p:cBhvr additive="base">
                                        <p:cTn id="77" dur="1250" fill="hold"/>
                                        <p:tgtEl>
                                          <p:spTgt spid="4"/>
                                        </p:tgtEl>
                                        <p:attrNameLst>
                                          <p:attrName>ppt_y</p:attrName>
                                        </p:attrNameLst>
                                      </p:cBhvr>
                                      <p:tavLst>
                                        <p:tav tm="0">
                                          <p:val>
                                            <p:strVal val="#ppt_y"/>
                                          </p:val>
                                        </p:tav>
                                        <p:tav tm="100000">
                                          <p:val>
                                            <p:strVal val="#ppt_y"/>
                                          </p:val>
                                        </p:tav>
                                      </p:tavLst>
                                    </p:anim>
                                  </p:childTnLst>
                                </p:cTn>
                              </p:par>
                              <p:par>
                                <p:cTn id="78" presetID="12" presetClass="entr" presetSubtype="1" fill="hold" grpId="0" nodeType="withEffect">
                                  <p:stCondLst>
                                    <p:cond delay="1250"/>
                                  </p:stCondLst>
                                  <p:childTnLst>
                                    <p:set>
                                      <p:cBhvr>
                                        <p:cTn id="79" dur="1" fill="hold">
                                          <p:stCondLst>
                                            <p:cond delay="0"/>
                                          </p:stCondLst>
                                        </p:cTn>
                                        <p:tgtEl>
                                          <p:spTgt spid="2"/>
                                        </p:tgtEl>
                                        <p:attrNameLst>
                                          <p:attrName>style.visibility</p:attrName>
                                        </p:attrNameLst>
                                      </p:cBhvr>
                                      <p:to>
                                        <p:strVal val="visible"/>
                                      </p:to>
                                    </p:set>
                                    <p:anim calcmode="lin" valueType="num">
                                      <p:cBhvr additive="base">
                                        <p:cTn id="80" dur="500"/>
                                        <p:tgtEl>
                                          <p:spTgt spid="2"/>
                                        </p:tgtEl>
                                        <p:attrNameLst>
                                          <p:attrName>ppt_y</p:attrName>
                                        </p:attrNameLst>
                                      </p:cBhvr>
                                      <p:tavLst>
                                        <p:tav tm="0">
                                          <p:val>
                                            <p:strVal val="#ppt_y-#ppt_h*1.125000"/>
                                          </p:val>
                                        </p:tav>
                                        <p:tav tm="100000">
                                          <p:val>
                                            <p:strVal val="#ppt_y"/>
                                          </p:val>
                                        </p:tav>
                                      </p:tavLst>
                                    </p:anim>
                                    <p:animEffect transition="in" filter="wipe(down)">
                                      <p:cBhvr>
                                        <p:cTn id="81" dur="500"/>
                                        <p:tgtEl>
                                          <p:spTgt spid="2"/>
                                        </p:tgtEl>
                                      </p:cBhvr>
                                    </p:animEffect>
                                  </p:childTnLst>
                                </p:cTn>
                              </p:par>
                              <p:par>
                                <p:cTn id="82" presetID="34" presetClass="emph" presetSubtype="0" fill="hold" grpId="1" nodeType="withEffect">
                                  <p:stCondLst>
                                    <p:cond delay="1750"/>
                                  </p:stCondLst>
                                  <p:childTnLst>
                                    <p:animMotion origin="layout" path="M 1.38889E-6 3.95062E-6 L 1.38889E-6 -0.07223 " pathEditMode="relative" rAng="0" ptsTypes="AA">
                                      <p:cBhvr>
                                        <p:cTn id="83" dur="250" accel="50000" decel="50000" autoRev="1" fill="hold">
                                          <p:stCondLst>
                                            <p:cond delay="0"/>
                                          </p:stCondLst>
                                        </p:cTn>
                                        <p:tgtEl>
                                          <p:spTgt spid="2"/>
                                        </p:tgtEl>
                                        <p:attrNameLst>
                                          <p:attrName>ppt_x</p:attrName>
                                          <p:attrName>ppt_y</p:attrName>
                                        </p:attrNameLst>
                                      </p:cBhvr>
                                      <p:rCtr x="0" y="-3611"/>
                                    </p:animMotion>
                                    <p:animRot by="1500000">
                                      <p:cBhvr>
                                        <p:cTn id="84" dur="125" fill="hold">
                                          <p:stCondLst>
                                            <p:cond delay="0"/>
                                          </p:stCondLst>
                                        </p:cTn>
                                        <p:tgtEl>
                                          <p:spTgt spid="2"/>
                                        </p:tgtEl>
                                        <p:attrNameLst>
                                          <p:attrName>r</p:attrName>
                                        </p:attrNameLst>
                                      </p:cBhvr>
                                    </p:animRot>
                                    <p:animRot by="-1500000">
                                      <p:cBhvr>
                                        <p:cTn id="85" dur="125" fill="hold">
                                          <p:stCondLst>
                                            <p:cond delay="125"/>
                                          </p:stCondLst>
                                        </p:cTn>
                                        <p:tgtEl>
                                          <p:spTgt spid="2"/>
                                        </p:tgtEl>
                                        <p:attrNameLst>
                                          <p:attrName>r</p:attrName>
                                        </p:attrNameLst>
                                      </p:cBhvr>
                                    </p:animRot>
                                    <p:animRot by="-1500000">
                                      <p:cBhvr>
                                        <p:cTn id="86" dur="125" fill="hold">
                                          <p:stCondLst>
                                            <p:cond delay="250"/>
                                          </p:stCondLst>
                                        </p:cTn>
                                        <p:tgtEl>
                                          <p:spTgt spid="2"/>
                                        </p:tgtEl>
                                        <p:attrNameLst>
                                          <p:attrName>r</p:attrName>
                                        </p:attrNameLst>
                                      </p:cBhvr>
                                    </p:animRot>
                                    <p:animRot by="1500000">
                                      <p:cBhvr>
                                        <p:cTn id="8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4473" b="20330"/>
          <a:stretch>
            <a:fillRect/>
          </a:stretch>
        </p:blipFill>
        <p:spPr>
          <a:xfrm flipH="1">
            <a:off x="0" y="-149335"/>
            <a:ext cx="7513503" cy="555541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a:fillRect/>
          </a:stretch>
        </p:blipFill>
        <p:spPr>
          <a:xfrm>
            <a:off x="5905500" y="3073706"/>
            <a:ext cx="3238500" cy="208081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9428" t="38768" r="11612"/>
          <a:stretch>
            <a:fillRect/>
          </a:stretch>
        </p:blipFill>
        <p:spPr>
          <a:xfrm>
            <a:off x="638978" y="393395"/>
            <a:ext cx="1499452" cy="1530452"/>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5963" r="6610"/>
          <a:stretch>
            <a:fillRect/>
          </a:stretch>
        </p:blipFill>
        <p:spPr>
          <a:xfrm>
            <a:off x="3154197" y="100128"/>
            <a:ext cx="1499451" cy="1509187"/>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12249" r="12731"/>
          <a:stretch>
            <a:fillRect/>
          </a:stretch>
        </p:blipFill>
        <p:spPr>
          <a:xfrm>
            <a:off x="5486121" y="1053149"/>
            <a:ext cx="1509589" cy="1509186"/>
          </a:xfrm>
          <a:prstGeom prst="ellipse">
            <a:avLst/>
          </a:prstGeom>
          <a:solidFill>
            <a:srgbClr val="FFFFFF">
              <a:shade val="85000"/>
            </a:srgbClr>
          </a:solidFill>
          <a:ln w="1587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Hộp Văn bản 2">
            <a:extLst>
              <a:ext uri="{FF2B5EF4-FFF2-40B4-BE49-F238E27FC236}">
                <a16:creationId xmlns:a16="http://schemas.microsoft.com/office/drawing/2014/main" id="{648CF21C-26BD-8729-138E-EF198C7BC453}"/>
              </a:ext>
            </a:extLst>
          </p:cNvPr>
          <p:cNvSpPr txBox="1"/>
          <p:nvPr/>
        </p:nvSpPr>
        <p:spPr>
          <a:xfrm>
            <a:off x="502920" y="1684469"/>
            <a:ext cx="5676900" cy="2631361"/>
          </a:xfrm>
          <a:prstGeom prst="rect">
            <a:avLst/>
          </a:prstGeom>
          <a:noFill/>
        </p:spPr>
        <p:txBody>
          <a:bodyPr wrap="square">
            <a:spAutoFit/>
          </a:bodyPr>
          <a:lstStyle/>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Em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rPr>
              <a:t>chuyển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endParaRPr lang="en-US" sz="1800" dirty="0">
              <a:solidFill>
                <a:srgbClr val="000000"/>
              </a:solidFill>
              <a:latin typeface="Times New Roman" panose="02020603050405020304" pitchFamily="18" charset="0"/>
              <a:ea typeface="Calibri" panose="020F0502020204030204" pitchFamily="34" charset="0"/>
            </a:endParaRP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trongngữ</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 sang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đó</a:t>
            </a:r>
            <a:r>
              <a:rPr lang="en-US" sz="1800" dirty="0">
                <a:solidFill>
                  <a:srgbClr val="000000"/>
                </a:solidFill>
                <a:effectLst/>
                <a:latin typeface="Times New Roman" panose="02020603050405020304" pitchFamily="18" charset="0"/>
                <a:ea typeface="Calibri" panose="020F0502020204030204" pitchFamily="34" charset="0"/>
              </a:rPr>
              <a:t>,</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hãy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chỉ</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chuyển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đổi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sang</a:t>
            </a:r>
          </a:p>
          <a:p>
            <a:pPr algn="just">
              <a:lnSpc>
                <a:spcPct val="105000"/>
              </a:lnSpc>
            </a:pP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 Hoài Thanh </a:t>
            </a:r>
            <a:r>
              <a:rPr lang="en-US" sz="1800" dirty="0" err="1">
                <a:solidFill>
                  <a:srgbClr val="000000"/>
                </a:solidFill>
                <a:effectLst/>
                <a:latin typeface="Times New Roman" panose="02020603050405020304" pitchFamily="18" charset="0"/>
                <a:ea typeface="Calibri" panose="020F0502020204030204" pitchFamily="34" charset="0"/>
              </a:rPr>
              <a:t>nói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rõ</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phê</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tôi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nhất</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mang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tên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phê</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Hai </a:t>
            </a:r>
            <a:r>
              <a:rPr lang="en-US" sz="1800" i="1" dirty="0" err="1">
                <a:solidFill>
                  <a:srgbClr val="000000"/>
                </a:solidFill>
                <a:effectLst/>
                <a:latin typeface="Times New Roman" panose="02020603050405020304" pitchFamily="18" charset="0"/>
                <a:ea typeface="Calibri" panose="020F0502020204030204" pitchFamily="34" charset="0"/>
              </a:rPr>
              <a:t>chữ</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phê</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sao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nghe</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khó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chịu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quá</a:t>
            </a:r>
            <a:r>
              <a:rPr lang="en-US" sz="1800" dirty="0">
                <a:solidFill>
                  <a:srgbClr val="000000"/>
                </a:solidFill>
                <a:effectLst/>
                <a:latin typeface="Times New Roman" panose="02020603050405020304" pitchFamily="18" charset="0"/>
                <a:ea typeface="Calibri" panose="020F0502020204030204" pitchFamily="34" charset="0"/>
              </a:rPr>
              <a:t>”.</a:t>
            </a:r>
          </a:p>
          <a:p>
            <a:pPr algn="r">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Đỗ</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Đức</a:t>
            </a:r>
            <a:r>
              <a:rPr lang="en-US" sz="1800" dirty="0">
                <a:solidFill>
                  <a:srgbClr val="000000"/>
                </a:solidFill>
                <a:effectLst/>
                <a:latin typeface="Times New Roman" panose="02020603050405020304" pitchFamily="18" charset="0"/>
                <a:ea typeface="Calibri" panose="020F0502020204030204" pitchFamily="34" charset="0"/>
              </a:rPr>
              <a:t> Hiểu,14 </a:t>
            </a:r>
            <a:r>
              <a:rPr lang="en-US" sz="1800" dirty="0" err="1">
                <a:solidFill>
                  <a:srgbClr val="000000"/>
                </a:solidFill>
                <a:effectLst/>
                <a:latin typeface="Times New Roman" panose="02020603050405020304" pitchFamily="18" charset="0"/>
                <a:ea typeface="Calibri" panose="020F0502020204030204" pitchFamily="34" charset="0"/>
              </a:rPr>
              <a:t>tháng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Bảy</a:t>
            </a:r>
            <a:r>
              <a:rPr lang="en-US" sz="1800" dirty="0">
                <a:solidFill>
                  <a:srgbClr val="000000"/>
                </a:solidFill>
                <a:effectLst/>
                <a:latin typeface="Times New Roman" panose="02020603050405020304" pitchFamily="18" charset="0"/>
                <a:ea typeface="Calibri" panose="020F0502020204030204" pitchFamily="34" charset="0"/>
              </a:rPr>
              <a:t> 1789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nhân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Việt</a:t>
            </a:r>
            <a:r>
              <a:rPr lang="en-US" sz="1800" i="1" dirty="0">
                <a:solidFill>
                  <a:srgbClr val="000000"/>
                </a:solidFill>
                <a:effectLst/>
                <a:latin typeface="Times New Roman" panose="02020603050405020304" pitchFamily="18" charset="0"/>
                <a:ea typeface="Calibri" panose="020F0502020204030204" pitchFamily="34" charset="0"/>
              </a:rPr>
              <a:t> Nam</a:t>
            </a:r>
            <a:r>
              <a:rPr lang="en-US" sz="1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395010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ppt_w</p:attrName>
                                        </p:attrNameLst>
                                      </p:cBhvr>
                                      <p:tavLst>
                                        <p:tav tm="0">
                                          <p:val>
                                            <p:fltVal val="0"/>
                                          </p:val>
                                        </p:tav>
                                        <p:tav tm="100000">
                                          <p:val>
                                            <p:strVal val="#ppt_w"/>
                                          </p:val>
                                        </p:tav>
                                      </p:tavLst>
                                    </p:anim>
                                    <p:anim calcmode="lin" valueType="num">
                                      <p:cBhvr>
                                        <p:cTn id="17" dur="750" fill="hold"/>
                                        <p:tgtEl>
                                          <p:spTgt spid="10"/>
                                        </p:tgtEl>
                                        <p:attrNameLst>
                                          <p:attrName>ppt_h</p:attrName>
                                        </p:attrNameLst>
                                      </p:cBhvr>
                                      <p:tavLst>
                                        <p:tav tm="0">
                                          <p:val>
                                            <p:fltVal val="0"/>
                                          </p:val>
                                        </p:tav>
                                        <p:tav tm="100000">
                                          <p:val>
                                            <p:strVal val="#ppt_h"/>
                                          </p:val>
                                        </p:tav>
                                      </p:tavLst>
                                    </p:anim>
                                    <p:anim calcmode="lin" valueType="num">
                                      <p:cBhvr>
                                        <p:cTn id="18" dur="750" fill="hold"/>
                                        <p:tgtEl>
                                          <p:spTgt spid="10"/>
                                        </p:tgtEl>
                                        <p:attrNameLst>
                                          <p:attrName>style.rotation</p:attrName>
                                        </p:attrNameLst>
                                      </p:cBhvr>
                                      <p:tavLst>
                                        <p:tav tm="0">
                                          <p:val>
                                            <p:fltVal val="360"/>
                                          </p:val>
                                        </p:tav>
                                        <p:tav tm="100000">
                                          <p:val>
                                            <p:fltVal val="0"/>
                                          </p:val>
                                        </p:tav>
                                      </p:tavLst>
                                    </p:anim>
                                    <p:animEffect transition="in" filter="fade">
                                      <p:cBhvr>
                                        <p:cTn id="19" dur="750"/>
                                        <p:tgtEl>
                                          <p:spTgt spid="10"/>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 calcmode="lin" valueType="num">
                                      <p:cBhvr>
                                        <p:cTn id="24" dur="750" fill="hold"/>
                                        <p:tgtEl>
                                          <p:spTgt spid="9"/>
                                        </p:tgtEl>
                                        <p:attrNameLst>
                                          <p:attrName>style.rotation</p:attrName>
                                        </p:attrNameLst>
                                      </p:cBhvr>
                                      <p:tavLst>
                                        <p:tav tm="0">
                                          <p:val>
                                            <p:fltVal val="360"/>
                                          </p:val>
                                        </p:tav>
                                        <p:tav tm="100000">
                                          <p:val>
                                            <p:fltVal val="0"/>
                                          </p:val>
                                        </p:tav>
                                      </p:tavLst>
                                    </p:anim>
                                    <p:animEffect transition="in" filter="fade">
                                      <p:cBhvr>
                                        <p:cTn id="25" dur="750"/>
                                        <p:tgtEl>
                                          <p:spTgt spid="9"/>
                                        </p:tgtEl>
                                      </p:cBhvr>
                                    </p:animEffect>
                                  </p:childTnLst>
                                </p:cTn>
                              </p:par>
                              <p:par>
                                <p:cTn id="26" presetID="49" presetClass="entr" presetSubtype="0" decel="10000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fltVal val="0"/>
                                          </p:val>
                                        </p:tav>
                                        <p:tav tm="100000">
                                          <p:val>
                                            <p:strVal val="#ppt_h"/>
                                          </p:val>
                                        </p:tav>
                                      </p:tavLst>
                                    </p:anim>
                                    <p:anim calcmode="lin" valueType="num">
                                      <p:cBhvr>
                                        <p:cTn id="30" dur="750" fill="hold"/>
                                        <p:tgtEl>
                                          <p:spTgt spid="6"/>
                                        </p:tgtEl>
                                        <p:attrNameLst>
                                          <p:attrName>style.rotation</p:attrName>
                                        </p:attrNameLst>
                                      </p:cBhvr>
                                      <p:tavLst>
                                        <p:tav tm="0">
                                          <p:val>
                                            <p:fltVal val="360"/>
                                          </p:val>
                                        </p:tav>
                                        <p:tav tm="100000">
                                          <p:val>
                                            <p:fltVal val="0"/>
                                          </p:val>
                                        </p:tav>
                                      </p:tavLst>
                                    </p:anim>
                                    <p:animEffect transition="in" filter="fade">
                                      <p:cBhvr>
                                        <p:cTn id="3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a:fillRect/>
          </a:stretch>
        </p:blipFill>
        <p:spPr>
          <a:xfrm>
            <a:off x="5287818" y="3073706"/>
            <a:ext cx="3856182" cy="2080811"/>
          </a:xfrm>
          <a:prstGeom prst="rect">
            <a:avLst/>
          </a:prstGeom>
        </p:spPr>
      </p:pic>
      <p:sp>
        <p:nvSpPr>
          <p:cNvPr id="2" name="Hộp Văn bản 1">
            <a:extLst>
              <a:ext uri="{FF2B5EF4-FFF2-40B4-BE49-F238E27FC236}">
                <a16:creationId xmlns:a16="http://schemas.microsoft.com/office/drawing/2014/main" id="{FF3DC66C-44BB-96EC-6AA9-76F76BE0E6D9}"/>
              </a:ext>
            </a:extLst>
          </p:cNvPr>
          <p:cNvSpPr txBox="1"/>
          <p:nvPr/>
        </p:nvSpPr>
        <p:spPr>
          <a:xfrm>
            <a:off x="1150620" y="770069"/>
            <a:ext cx="6789420" cy="2677656"/>
          </a:xfrm>
          <a:prstGeom prst="rect">
            <a:avLst/>
          </a:prstGeom>
          <a:noFill/>
        </p:spPr>
        <p:txBody>
          <a:bodyPr wrap="square">
            <a:spAutoFit/>
          </a:bodyPr>
          <a:lstStyle/>
          <a:p>
            <a:pPr algn="just"/>
            <a:r>
              <a:rPr lang="vi-VN" sz="2400" b="1" dirty="0">
                <a:solidFill>
                  <a:srgbClr val="000000"/>
                </a:solidFill>
                <a:effectLst/>
                <a:latin typeface="Times New Roman" panose="02020603050405020304" pitchFamily="18" charset="0"/>
                <a:ea typeface="Calibri" panose="020F0502020204030204" pitchFamily="34" charset="0"/>
              </a:rPr>
              <a:t>- Khi chuyển từ cách dẫn trực tiếp sang cách dẫn gián tiếp cần:</a:t>
            </a:r>
          </a:p>
          <a:p>
            <a:pPr algn="just"/>
            <a:r>
              <a:rPr lang="vi-VN" sz="2400" b="1" dirty="0">
                <a:solidFill>
                  <a:srgbClr val="000000"/>
                </a:solidFill>
                <a:effectLst/>
                <a:latin typeface="Times New Roman" panose="02020603050405020304" pitchFamily="18" charset="0"/>
                <a:ea typeface="Calibri" panose="020F0502020204030204" pitchFamily="34" charset="0"/>
              </a:rPr>
              <a:t>+ Lược bỏ dấu ngoặc kép, dấu hai chấm đánh dấu phần dẫn trực tiếp.</a:t>
            </a:r>
          </a:p>
          <a:p>
            <a:pPr algn="just"/>
            <a:r>
              <a:rPr lang="vi-VN" sz="2400" b="1" dirty="0">
                <a:solidFill>
                  <a:srgbClr val="000000"/>
                </a:solidFill>
                <a:effectLst/>
                <a:latin typeface="Times New Roman" panose="02020603050405020304" pitchFamily="18" charset="0"/>
                <a:ea typeface="Calibri" panose="020F0502020204030204" pitchFamily="34" charset="0"/>
              </a:rPr>
              <a:t>+ Diễn đạt lại nội dung phần dẫn trực tiếp sao cho</a:t>
            </a:r>
          </a:p>
          <a:p>
            <a:pPr algn="just"/>
            <a:r>
              <a:rPr lang="vi-VN" sz="2400" b="1" dirty="0">
                <a:solidFill>
                  <a:srgbClr val="000000"/>
                </a:solidFill>
                <a:effectLst/>
                <a:latin typeface="Times New Roman" panose="02020603050405020304" pitchFamily="18" charset="0"/>
                <a:ea typeface="Calibri" panose="020F0502020204030204" pitchFamily="34" charset="0"/>
              </a:rPr>
              <a:t>thích hợp, đảm bảo trung thành với ý được</a:t>
            </a:r>
          </a:p>
          <a:p>
            <a:pPr algn="just"/>
            <a:r>
              <a:rPr lang="vi-VN" sz="2400" b="1" dirty="0">
                <a:solidFill>
                  <a:srgbClr val="000000"/>
                </a:solidFill>
                <a:effectLst/>
                <a:latin typeface="Times New Roman" panose="02020603050405020304" pitchFamily="18" charset="0"/>
                <a:ea typeface="Calibri" panose="020F0502020204030204" pitchFamily="34" charset="0"/>
              </a:rPr>
              <a:t>dẫn trong văn bản gốc.</a:t>
            </a:r>
          </a:p>
        </p:txBody>
      </p:sp>
    </p:spTree>
    <p:extLst>
      <p:ext uri="{BB962C8B-B14F-4D97-AF65-F5344CB8AC3E}">
        <p14:creationId xmlns:p14="http://schemas.microsoft.com/office/powerpoint/2010/main" val="1592278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vanced Writing and Composition - French Foreign Language - 12th Grade by Slidesgo">
  <a:themeElements>
    <a:clrScheme name="Simple Light">
      <a:dk1>
        <a:srgbClr val="2E223B"/>
      </a:dk1>
      <a:lt1>
        <a:srgbClr val="FFFFFF"/>
      </a:lt1>
      <a:dk2>
        <a:srgbClr val="FFF9EF"/>
      </a:dk2>
      <a:lt2>
        <a:srgbClr val="7051B2"/>
      </a:lt2>
      <a:accent1>
        <a:srgbClr val="A7B6FF"/>
      </a:accent1>
      <a:accent2>
        <a:srgbClr val="F8BDFF"/>
      </a:accent2>
      <a:accent3>
        <a:srgbClr val="FFC164"/>
      </a:accent3>
      <a:accent4>
        <a:srgbClr val="BFD6F2"/>
      </a:accent4>
      <a:accent5>
        <a:srgbClr val="ED6B5A"/>
      </a:accent5>
      <a:accent6>
        <a:srgbClr val="7B9AFF"/>
      </a:accent6>
      <a:hlink>
        <a:srgbClr val="2E22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TotalTime>
  <Words>1391</Words>
  <Application>Microsoft Office PowerPoint</Application>
  <PresentationFormat>Trình chiếu Trên màn hình (16:9)</PresentationFormat>
  <Paragraphs>87</Paragraphs>
  <Slides>23</Slides>
  <Notes>23</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23</vt:i4>
      </vt:variant>
    </vt:vector>
  </HeadingPairs>
  <TitlesOfParts>
    <vt:vector size="31" baseType="lpstr">
      <vt:lpstr>Barlow</vt:lpstr>
      <vt:lpstr>Times New Roman</vt:lpstr>
      <vt:lpstr>Calibri</vt:lpstr>
      <vt:lpstr>Arial</vt:lpstr>
      <vt:lpstr>DFPOP1-W9</vt:lpstr>
      <vt:lpstr>Actor</vt:lpstr>
      <vt:lpstr>Office 主题</vt:lpstr>
      <vt:lpstr>Advanced Writing and Composition - French Foreign Language - 12th Grade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卡通欢乐假期教育老师专用课件PPT模板</dc:title>
  <dc:creator>Windows 用户</dc:creator>
  <cp:lastModifiedBy>Huyền Hà</cp:lastModifiedBy>
  <cp:revision>63</cp:revision>
  <dcterms:created xsi:type="dcterms:W3CDTF">2016-08-08T05:55:00Z</dcterms:created>
  <dcterms:modified xsi:type="dcterms:W3CDTF">2024-07-11T21:00:11Z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