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70" r:id="rId4"/>
    <p:sldId id="271" r:id="rId5"/>
    <p:sldId id="269" r:id="rId6"/>
    <p:sldId id="260" r:id="rId7"/>
    <p:sldId id="261" r:id="rId8"/>
    <p:sldId id="259" r:id="rId9"/>
    <p:sldId id="262" r:id="rId10"/>
    <p:sldId id="265" r:id="rId11"/>
    <p:sldId id="266" r:id="rId12"/>
    <p:sldId id="267" r:id="rId13"/>
    <p:sldId id="268" r:id="rId14"/>
    <p:sldId id="273" r:id="rId15"/>
    <p:sldId id="274" r:id="rId16"/>
    <p:sldId id="263" r:id="rId17"/>
    <p:sldId id="272" r:id="rId18"/>
    <p:sldId id="275" r:id="rId19"/>
    <p:sldId id="276" r:id="rId20"/>
    <p:sldId id="277" r:id="rId21"/>
    <p:sldId id="264" r:id="rId22"/>
    <p:sldId id="278" r:id="rId23"/>
    <p:sldId id="25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66FF"/>
    <a:srgbClr val="99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CA288-F8A3-446C-B5E2-72ECA460389A}"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65F6-B15E-4C67-95C6-1B879375CB76}" type="slidenum">
              <a:rPr lang="en-US" smtClean="0"/>
              <a:t>‹#›</a:t>
            </a:fld>
            <a:endParaRPr lang="en-US"/>
          </a:p>
        </p:txBody>
      </p:sp>
    </p:spTree>
    <p:extLst>
      <p:ext uri="{BB962C8B-B14F-4D97-AF65-F5344CB8AC3E}">
        <p14:creationId xmlns:p14="http://schemas.microsoft.com/office/powerpoint/2010/main" val="323621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a:t>
            </a:r>
            <a:r>
              <a:rPr lang="vi-VN" sz="1200" kern="1200" dirty="0">
                <a:solidFill>
                  <a:schemeClr val="tx1"/>
                </a:solidFill>
                <a:effectLst/>
                <a:latin typeface="+mn-lt"/>
                <a:ea typeface="+mn-ea"/>
                <a:cs typeface="+mn-cs"/>
              </a:rPr>
              <a:t>HS trình bày ngắn gọn suy nghĩ của mình về một tác phẩm văn học hoặc một bức tranh, một bản nhạc, một bộ phim,... có đề tài tình yêu nam nữ.</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142706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5</a:t>
            </a:fld>
            <a:endParaRPr lang="en-US"/>
          </a:p>
        </p:txBody>
      </p:sp>
    </p:spTree>
    <p:extLst>
      <p:ext uri="{BB962C8B-B14F-4D97-AF65-F5344CB8AC3E}">
        <p14:creationId xmlns:p14="http://schemas.microsoft.com/office/powerpoint/2010/main" val="404518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21600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567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38865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6481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33CBD-7C19-4653-B52D-5A3584BB0FD6}"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77252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33CBD-7C19-4653-B52D-5A3584BB0FD6}"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0822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33CBD-7C19-4653-B52D-5A3584BB0FD6}"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405371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33CBD-7C19-4653-B52D-5A3584BB0FD6}"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48983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33CBD-7C19-4653-B52D-5A3584BB0FD6}"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57422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66904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86625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33CBD-7C19-4653-B52D-5A3584BB0FD6}"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0FA8F-100A-4357-93BF-892DE909BBB1}" type="slidenum">
              <a:rPr lang="en-US" smtClean="0"/>
              <a:t>‹#›</a:t>
            </a:fld>
            <a:endParaRPr lang="en-US"/>
          </a:p>
        </p:txBody>
      </p:sp>
    </p:spTree>
    <p:extLst>
      <p:ext uri="{BB962C8B-B14F-4D97-AF65-F5344CB8AC3E}">
        <p14:creationId xmlns:p14="http://schemas.microsoft.com/office/powerpoint/2010/main" val="110916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gi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hinh-nen-may-tinh-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61"/>
            <a:ext cx="12192000" cy="7386326"/>
          </a:xfrm>
          <a:prstGeom prst="rect">
            <a:avLst/>
          </a:prstGeom>
          <a:noFill/>
          <a:ln w="9525">
            <a:pattFill prst="plaid">
              <a:fgClr>
                <a:srgbClr val="66CCFF"/>
              </a:fgClr>
              <a:bgClr>
                <a:srgbClr val="00FFFF"/>
              </a:bgClr>
            </a:pattFill>
            <a:miter lim="800000"/>
            <a:headEnd/>
            <a:tailEnd/>
          </a:ln>
          <a:extLst>
            <a:ext uri="{909E8E84-426E-40DD-AFC4-6F175D3DCCD1}">
              <a14:hiddenFill xmlns:a14="http://schemas.microsoft.com/office/drawing/2010/main">
                <a:solidFill>
                  <a:srgbClr val="FFFFFF"/>
                </a:solidFill>
              </a14:hiddenFill>
            </a:ext>
          </a:extLst>
        </p:spPr>
      </p:pic>
      <p:sp>
        <p:nvSpPr>
          <p:cNvPr id="7173" name="WordArt 5"/>
          <p:cNvSpPr>
            <a:spLocks noChangeArrowheads="1" noChangeShapeType="1" noTextEdit="1"/>
          </p:cNvSpPr>
          <p:nvPr/>
        </p:nvSpPr>
        <p:spPr bwMode="auto">
          <a:xfrm flipH="1" flipV="1">
            <a:off x="1752600" y="0"/>
            <a:ext cx="1828800" cy="2057400"/>
          </a:xfrm>
          <a:prstGeom prst="rect">
            <a:avLst/>
          </a:prstGeom>
        </p:spPr>
        <p:txBody>
          <a:bodyPr spcFirstLastPara="1" wrap="none" fromWordArt="1">
            <a:prstTxWarp prst="textCircle">
              <a:avLst>
                <a:gd name="adj" fmla="val 11280889"/>
              </a:avLst>
            </a:prstTxWarp>
          </a:bodyPr>
          <a:lstStyle/>
          <a:p>
            <a:pPr algn="ctr"/>
            <a:r>
              <a:rPr lang="en-US" sz="3600" kern="10" dirty="0">
                <a:ln w="9525">
                  <a:solidFill>
                    <a:srgbClr val="3366CC"/>
                  </a:solidFill>
                  <a:round/>
                  <a:headEnd/>
                  <a:tailEnd/>
                </a:ln>
                <a:solidFill>
                  <a:srgbClr val="0000CC"/>
                </a:solidFill>
                <a:latin typeface="Arial" panose="020B0604020202020204" pitchFamily="34" charset="0"/>
                <a:cs typeface="Arial" panose="020B0604020202020204" pitchFamily="34" charset="0"/>
              </a:rPr>
              <a:t>* ĐOÀN KẾT * CHĂM NGOAN * HỌC GIỎI</a:t>
            </a:r>
          </a:p>
        </p:txBody>
      </p:sp>
      <p:sp>
        <p:nvSpPr>
          <p:cNvPr id="7174" name="Oval 6"/>
          <p:cNvSpPr>
            <a:spLocks noChangeArrowheads="1"/>
          </p:cNvSpPr>
          <p:nvPr/>
        </p:nvSpPr>
        <p:spPr bwMode="auto">
          <a:xfrm>
            <a:off x="1981200" y="762000"/>
            <a:ext cx="1524000" cy="914400"/>
          </a:xfrm>
          <a:prstGeom prst="ellipse">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altLang="en-US" sz="2400" b="1" dirty="0">
                <a:solidFill>
                  <a:srgbClr val="FF0066"/>
                </a:solidFill>
                <a:latin typeface="Times New Roman" panose="02020603050405020304" pitchFamily="18" charset="0"/>
                <a:cs typeface="Arial" panose="020B0604020202020204" pitchFamily="34" charset="0"/>
              </a:rPr>
              <a:t>LỚP: </a:t>
            </a:r>
            <a:r>
              <a:rPr lang="en-US" altLang="en-US" sz="2400" b="1" dirty="0" smtClean="0">
                <a:solidFill>
                  <a:srgbClr val="FF0066"/>
                </a:solidFill>
                <a:latin typeface="Times New Roman" panose="02020603050405020304" pitchFamily="18" charset="0"/>
                <a:cs typeface="Arial" panose="020B0604020202020204" pitchFamily="34" charset="0"/>
              </a:rPr>
              <a:t>9</a:t>
            </a:r>
            <a:endParaRPr lang="en-US" altLang="en-US" sz="2400" b="1" dirty="0">
              <a:solidFill>
                <a:srgbClr val="FF0066"/>
              </a:solidFill>
              <a:latin typeface="Times New Roman" panose="02020603050405020304" pitchFamily="18" charset="0"/>
              <a:cs typeface="Arial" panose="020B0604020202020204" pitchFamily="34" charset="0"/>
            </a:endParaRPr>
          </a:p>
        </p:txBody>
      </p:sp>
      <p:sp>
        <p:nvSpPr>
          <p:cNvPr id="7175" name="WordArt 7"/>
          <p:cNvSpPr>
            <a:spLocks noChangeArrowheads="1" noChangeShapeType="1" noTextEdit="1"/>
          </p:cNvSpPr>
          <p:nvPr/>
        </p:nvSpPr>
        <p:spPr bwMode="auto">
          <a:xfrm>
            <a:off x="1409700" y="2209801"/>
            <a:ext cx="9448800" cy="842963"/>
          </a:xfrm>
          <a:prstGeom prst="rect">
            <a:avLst/>
          </a:prstGeom>
        </p:spPr>
        <p:txBody>
          <a:bodyPr wrap="none" fromWordArt="1">
            <a:prstTxWarp prst="textPlain">
              <a:avLst>
                <a:gd name="adj" fmla="val 49454"/>
              </a:avLst>
            </a:prstTxWarp>
          </a:bodyPr>
          <a:lstStyle/>
          <a:p>
            <a:pPr algn="ctr"/>
            <a:r>
              <a:rPr lang="en-US" sz="4000" b="1" kern="10" dirty="0">
                <a:ln w="19050">
                  <a:pattFill prst="trellis">
                    <a:fgClr>
                      <a:srgbClr val="00FFFF"/>
                    </a:fgClr>
                    <a:bgClr>
                      <a:srgbClr val="FFFFFF"/>
                    </a:bgClr>
                  </a:patt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MỪNG QUÝ THẦY CÔ</a:t>
            </a:r>
          </a:p>
          <a:p>
            <a:pPr algn="ctr"/>
            <a:r>
              <a:rPr lang="en-US" sz="4000" b="1" kern="10" dirty="0">
                <a:ln w="19050">
                  <a:pattFill prst="trellis">
                    <a:fgClr>
                      <a:srgbClr val="00FFFF"/>
                    </a:fgClr>
                    <a:bgClr>
                      <a:srgbClr val="FFFFFF"/>
                    </a:bgClr>
                  </a:pattFill>
                  <a:round/>
                  <a:headEnd/>
                  <a:tailEnd/>
                </a:ln>
                <a:solidFill>
                  <a:srgbClr val="FF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VỀ DỰ GIỜ THĂM LỚP</a:t>
            </a:r>
          </a:p>
        </p:txBody>
      </p:sp>
      <p:pic>
        <p:nvPicPr>
          <p:cNvPr id="107526" name="Picture 9" descr="DSTARS-P"/>
          <p:cNvPicPr>
            <a:picLocks noChangeAspect="1" noChangeArrowheads="1" noCrop="1"/>
          </p:cNvPicPr>
          <p:nvPr/>
        </p:nvPicPr>
        <p:blipFill>
          <a:blip r:embed="rId4">
            <a:lum bright="38000" contrast="38000"/>
            <a:extLst>
              <a:ext uri="{28A0092B-C50C-407E-A947-70E740481C1C}">
                <a14:useLocalDpi xmlns:a14="http://schemas.microsoft.com/office/drawing/2010/main" val="0"/>
              </a:ext>
            </a:extLst>
          </a:blip>
          <a:srcRect/>
          <a:stretch>
            <a:fillRect/>
          </a:stretch>
        </p:blipFill>
        <p:spPr bwMode="auto">
          <a:xfrm>
            <a:off x="8839200" y="369888"/>
            <a:ext cx="121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0" descr="4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76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AutoShape 11"/>
          <p:cNvSpPr>
            <a:spLocks noChangeArrowheads="1"/>
          </p:cNvSpPr>
          <p:nvPr/>
        </p:nvSpPr>
        <p:spPr bwMode="auto">
          <a:xfrm>
            <a:off x="2057400" y="5943600"/>
            <a:ext cx="8153400" cy="914400"/>
          </a:xfrm>
          <a:prstGeom prst="ribbon2">
            <a:avLst>
              <a:gd name="adj1" fmla="val 12500"/>
              <a:gd name="adj2" fmla="val 50000"/>
            </a:avLst>
          </a:prstGeom>
          <a:solidFill>
            <a:srgbClr val="CCFFCC">
              <a:alpha val="36862"/>
            </a:srgbClr>
          </a:solidFill>
          <a:ln w="12700">
            <a:solidFill>
              <a:srgbClr val="EAEAEA"/>
            </a:solidFill>
            <a:round/>
            <a:headEnd/>
            <a:tailEnd/>
          </a:ln>
          <a:effectLst>
            <a:outerShdw dist="35921" dir="2700000" sy="50000" kx="2115830" algn="bl" rotWithShape="0">
              <a:srgbClr val="C0C0C0">
                <a:alpha val="79999"/>
              </a:srgbClr>
            </a:outerShdw>
          </a:effectLst>
        </p:spPr>
        <p:txBody>
          <a:bodyPr wrap="none" anchor="ct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altLang="en-US" sz="2200" b="1" dirty="0">
                <a:solidFill>
                  <a:srgbClr val="0000CC"/>
                </a:solidFill>
                <a:latin typeface="Times New Roman" panose="02020603050405020304" pitchFamily="18" charset="0"/>
                <a:cs typeface="Times New Roman" panose="02020603050405020304" pitchFamily="18" charset="0"/>
              </a:rPr>
              <a:t>TRƯỜNG: THCS TÂN TIẾN</a:t>
            </a:r>
          </a:p>
          <a:p>
            <a:pPr algn="ctr"/>
            <a:r>
              <a:rPr lang="en-US" altLang="en-US" sz="2200" b="1" dirty="0">
                <a:solidFill>
                  <a:srgbClr val="0000CC"/>
                </a:solidFill>
                <a:latin typeface="Times New Roman" panose="02020603050405020304" pitchFamily="18" charset="0"/>
                <a:cs typeface="Times New Roman" panose="02020603050405020304" pitchFamily="18" charset="0"/>
              </a:rPr>
              <a:t>GIÁO VIÊN: TRẦN THỊ OANH</a:t>
            </a:r>
          </a:p>
        </p:txBody>
      </p:sp>
    </p:spTree>
    <p:extLst>
      <p:ext uri="{BB962C8B-B14F-4D97-AF65-F5344CB8AC3E}">
        <p14:creationId xmlns:p14="http://schemas.microsoft.com/office/powerpoint/2010/main" val="151692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5000" fill="hold"/>
                                        <p:tgtEl>
                                          <p:spTgt spid="717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Mai truong men yeu.wav"/>
                                        </p:tgtEl>
                                      </p:cMediaNode>
                                    </p:audio>
                                  </p:subTnLst>
                                </p:cTn>
                              </p:par>
                              <p:par>
                                <p:cTn id="7" presetID="23" presetClass="emph" presetSubtype="0" repeatCount="indefinite" fill="hold" grpId="0" nodeType="withEffect">
                                  <p:stCondLst>
                                    <p:cond delay="0"/>
                                  </p:stCondLst>
                                  <p:childTnLst>
                                    <p:animClr clrSpc="hsl" dir="cw">
                                      <p:cBhvr override="childStyle">
                                        <p:cTn id="8" dur="500" fill="hold"/>
                                        <p:tgtEl>
                                          <p:spTgt spid="7174"/>
                                        </p:tgtEl>
                                        <p:attrNameLst>
                                          <p:attrName>style.color</p:attrName>
                                        </p:attrNameLst>
                                      </p:cBhvr>
                                      <p:by>
                                        <p:hsl h="10842353" s="0" l="0"/>
                                      </p:by>
                                    </p:animClr>
                                    <p:animClr clrSpc="hsl" dir="cw">
                                      <p:cBhvr>
                                        <p:cTn id="9" dur="500" fill="hold"/>
                                        <p:tgtEl>
                                          <p:spTgt spid="7174"/>
                                        </p:tgtEl>
                                        <p:attrNameLst>
                                          <p:attrName>fillcolor</p:attrName>
                                        </p:attrNameLst>
                                      </p:cBhvr>
                                      <p:by>
                                        <p:hsl h="10842353" s="0" l="0"/>
                                      </p:by>
                                    </p:animClr>
                                    <p:animClr clrSpc="hsl" dir="cw">
                                      <p:cBhvr>
                                        <p:cTn id="10" dur="500" fill="hold"/>
                                        <p:tgtEl>
                                          <p:spTgt spid="7174"/>
                                        </p:tgtEl>
                                        <p:attrNameLst>
                                          <p:attrName>stroke.color</p:attrName>
                                        </p:attrNameLst>
                                      </p:cBhvr>
                                      <p:by>
                                        <p:hsl h="10842353" s="0" l="0"/>
                                      </p:by>
                                    </p:animClr>
                                    <p:set>
                                      <p:cBhvr>
                                        <p:cTn id="11" dur="500" fill="hold"/>
                                        <p:tgtEl>
                                          <p:spTgt spid="7174"/>
                                        </p:tgtEl>
                                        <p:attrNameLst>
                                          <p:attrName>fill.type</p:attrName>
                                        </p:attrNameLst>
                                      </p:cBhvr>
                                      <p:to>
                                        <p:strVal val="solid"/>
                                      </p:to>
                                    </p:set>
                                  </p:childTnLst>
                                </p:cTn>
                              </p:par>
                              <p:par>
                                <p:cTn id="12" presetID="9" presetClass="entr" presetSubtype="0" fill="hold" grpId="0" nodeType="withEffect">
                                  <p:stCondLst>
                                    <p:cond delay="0"/>
                                  </p:stCondLst>
                                  <p:childTnLst>
                                    <p:set>
                                      <p:cBhvr>
                                        <p:cTn id="13" dur="1" fill="hold">
                                          <p:stCondLst>
                                            <p:cond delay="0"/>
                                          </p:stCondLst>
                                        </p:cTn>
                                        <p:tgtEl>
                                          <p:spTgt spid="7175"/>
                                        </p:tgtEl>
                                        <p:attrNameLst>
                                          <p:attrName>style.visibility</p:attrName>
                                        </p:attrNameLst>
                                      </p:cBhvr>
                                      <p:to>
                                        <p:strVal val="visible"/>
                                      </p:to>
                                    </p:set>
                                    <p:animEffect transition="in" filter="dissolve">
                                      <p:cBhvr>
                                        <p:cTn id="14" dur="2000"/>
                                        <p:tgtEl>
                                          <p:spTgt spid="7175"/>
                                        </p:tgtEl>
                                      </p:cBhvr>
                                    </p:animEffect>
                                  </p:childTnLst>
                                </p:cTn>
                              </p:par>
                              <p:par>
                                <p:cTn id="15" presetID="0" presetClass="path" presetSubtype="0" repeatCount="indefinite" accel="50000" decel="50000" fill="hold" grpId="1" nodeType="withEffect">
                                  <p:stCondLst>
                                    <p:cond delay="0"/>
                                  </p:stCondLst>
                                  <p:childTnLst>
                                    <p:animMotion origin="layout" path="M 0.48333 0.0125 L -1.50833 0.00139 " pathEditMode="relative" rAng="0" ptsTypes="AA">
                                      <p:cBhvr>
                                        <p:cTn id="16" dur="10000" fill="hold"/>
                                        <p:tgtEl>
                                          <p:spTgt spid="7175"/>
                                        </p:tgtEl>
                                        <p:attrNameLst>
                                          <p:attrName>ppt_x</p:attrName>
                                          <p:attrName>ppt_y</p:attrName>
                                        </p:attrNameLst>
                                      </p:cBhvr>
                                      <p:rCtr x="-99583" y="-556"/>
                                    </p:animMotion>
                                  </p:childTnLst>
                                </p:cTn>
                              </p:par>
                              <p:par>
                                <p:cTn id="17" presetID="9" presetClass="entr" presetSubtype="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dissolve">
                                      <p:cBhvr>
                                        <p:cTn id="19"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5" grpId="1" animBg="1"/>
      <p:bldP spid="7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24496" y="0"/>
            <a:ext cx="6096000" cy="830997"/>
          </a:xfrm>
          <a:prstGeom prst="rect">
            <a:avLst/>
          </a:prstGeom>
        </p:spPr>
        <p:txBody>
          <a:bodyPr>
            <a:spAutoFit/>
          </a:bodyPr>
          <a:lstStyle/>
          <a:p>
            <a:pPr marL="90170" marR="112395"/>
            <a:r>
              <a:rPr lang="en-US" sz="2400" b="1" spc="-25" dirty="0">
                <a:solidFill>
                  <a:srgbClr val="000000"/>
                </a:solidFill>
                <a:latin typeface="Times New Roman" panose="02020603050405020304" pitchFamily="18" charset="0"/>
                <a:ea typeface="Symbola"/>
              </a:rPr>
              <a:t>I. </a:t>
            </a:r>
            <a:r>
              <a:rPr lang="en-US" sz="2400" b="1" spc="-25" dirty="0" err="1">
                <a:solidFill>
                  <a:srgbClr val="000000"/>
                </a:solidFill>
                <a:latin typeface="Times New Roman" panose="02020603050405020304" pitchFamily="18" charset="0"/>
                <a:ea typeface="Symbola"/>
              </a:rPr>
              <a:t>Tìm</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hiểu</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chung</a:t>
            </a:r>
            <a:endParaRPr lang="en-US" sz="2400" dirty="0">
              <a:latin typeface="Times New Roman" panose="02020603050405020304" pitchFamily="18" charset="0"/>
              <a:ea typeface="Calibri" panose="020F0502020204030204" pitchFamily="34" charset="0"/>
            </a:endParaRPr>
          </a:p>
          <a:p>
            <a:pPr marR="112395">
              <a:tabLst>
                <a:tab pos="225425" algn="l"/>
              </a:tabLst>
            </a:pPr>
            <a:r>
              <a:rPr lang="en-US" sz="2400" b="1" spc="-20" dirty="0">
                <a:solidFill>
                  <a:srgbClr val="000000"/>
                </a:solidFill>
                <a:latin typeface="Times New Roman" panose="02020603050405020304" pitchFamily="18" charset="0"/>
                <a:ea typeface="Calibri" panose="020F0502020204030204" pitchFamily="34" charset="0"/>
              </a:rPr>
              <a:t>1.Tác</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giả</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Uy</a:t>
            </a:r>
            <a:r>
              <a:rPr lang="en-US" sz="2400" b="1" spc="-20" dirty="0">
                <a:solidFill>
                  <a:srgbClr val="000000"/>
                </a:solidFill>
                <a:latin typeface="Times New Roman" panose="02020603050405020304" pitchFamily="18" charset="0"/>
                <a:ea typeface="Calibri" panose="020F0502020204030204" pitchFamily="34" charset="0"/>
              </a:rPr>
              <a:t>-li-am</a:t>
            </a:r>
            <a:r>
              <a:rPr lang="en-US" sz="2400" b="1" spc="-30"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Sếch-xpia</a:t>
            </a:r>
            <a:endParaRPr lang="en-US" sz="24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092" y="0"/>
            <a:ext cx="3893907" cy="3541690"/>
          </a:xfrm>
          <a:prstGeom prst="rect">
            <a:avLst/>
          </a:prstGeom>
        </p:spPr>
      </p:pic>
      <p:sp>
        <p:nvSpPr>
          <p:cNvPr id="7" name="Rectangle 6"/>
          <p:cNvSpPr/>
          <p:nvPr/>
        </p:nvSpPr>
        <p:spPr>
          <a:xfrm>
            <a:off x="0" y="787652"/>
            <a:ext cx="8298090" cy="3046988"/>
          </a:xfrm>
          <a:prstGeom prst="rect">
            <a:avLst/>
          </a:prstGeom>
        </p:spPr>
        <p:txBody>
          <a:bodyPr wrap="square">
            <a:spAutoFit/>
          </a:bodyPr>
          <a:lstStyle/>
          <a:p>
            <a:pPr marL="0" marR="112395" lvl="1" algn="just">
              <a:buClr>
                <a:srgbClr val="231F20"/>
              </a:buClr>
              <a:buSzPts val="1250"/>
              <a:buFont typeface="Symbola"/>
              <a:buChar char="–"/>
              <a:tabLst>
                <a:tab pos="224790" algn="l"/>
              </a:tabLst>
            </a:pPr>
            <a:r>
              <a:rPr lang="en-US" sz="2400" dirty="0" smtClean="0">
                <a:solidFill>
                  <a:srgbClr val="000000"/>
                </a:solidFill>
                <a:latin typeface="Times New Roman" panose="02020603050405020304" pitchFamily="18" charset="0"/>
                <a:ea typeface="Symbola"/>
                <a:cs typeface="Symbola"/>
              </a:rPr>
              <a:t> </a:t>
            </a:r>
            <a:r>
              <a:rPr lang="vi-VN" sz="2400" dirty="0" smtClean="0">
                <a:solidFill>
                  <a:srgbClr val="000000"/>
                </a:solidFill>
                <a:latin typeface="Times New Roman" panose="02020603050405020304" pitchFamily="18" charset="0"/>
                <a:ea typeface="Symbola"/>
                <a:cs typeface="Symbola"/>
              </a:rPr>
              <a:t>Uy-li-am</a:t>
            </a:r>
            <a:r>
              <a:rPr lang="vi-VN" sz="2400" spc="-15" dirty="0" smtClean="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Sếch-xpia</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(1564</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1616)</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là nhà</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viết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kịch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kiệt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xuất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ở</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Anh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thời</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đại Phục hưng.</a:t>
            </a:r>
            <a:endParaRPr lang="en-US" sz="2000" dirty="0">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spc="-20" dirty="0" smtClean="0">
                <a:solidFill>
                  <a:srgbClr val="000000"/>
                </a:solidFill>
                <a:latin typeface="Times New Roman" panose="02020603050405020304" pitchFamily="18" charset="0"/>
                <a:ea typeface="Symbola"/>
                <a:cs typeface="Symbola"/>
              </a:rPr>
              <a:t> </a:t>
            </a:r>
            <a:r>
              <a:rPr lang="vi-VN" sz="2400" spc="-20" dirty="0" smtClean="0">
                <a:solidFill>
                  <a:srgbClr val="000000"/>
                </a:solidFill>
                <a:latin typeface="Times New Roman" panose="02020603050405020304" pitchFamily="18" charset="0"/>
                <a:ea typeface="Symbola"/>
                <a:cs typeface="Symbola"/>
              </a:rPr>
              <a:t>Sáng</a:t>
            </a:r>
            <a:r>
              <a:rPr lang="vi-VN" sz="2400" spc="-60" dirty="0" smtClean="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tác</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của</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ông</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thấm</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đẫm</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tình</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yêu, </a:t>
            </a:r>
            <a:r>
              <a:rPr lang="vi-VN" sz="2400" dirty="0">
                <a:solidFill>
                  <a:srgbClr val="000000"/>
                </a:solidFill>
                <a:latin typeface="Times New Roman" panose="02020603050405020304" pitchFamily="18" charset="0"/>
                <a:ea typeface="Symbola"/>
                <a:cs typeface="Symbola"/>
              </a:rPr>
              <a:t>lòng tin đối với con người (chủ nghĩa nhân văn</a:t>
            </a:r>
            <a:r>
              <a:rPr lang="vi-VN" sz="2400" dirty="0" smtClean="0">
                <a:solidFill>
                  <a:srgbClr val="000000"/>
                </a:solidFill>
                <a:latin typeface="Times New Roman" panose="02020603050405020304" pitchFamily="18" charset="0"/>
                <a:ea typeface="Symbola"/>
                <a:cs typeface="Symbola"/>
              </a:rPr>
              <a:t>).</a:t>
            </a:r>
            <a:endParaRPr lang="en-US" sz="2400" dirty="0" smtClean="0">
              <a:solidFill>
                <a:srgbClr val="000000"/>
              </a:solidFill>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Ông</a:t>
            </a:r>
            <a:r>
              <a:rPr lang="en-US" sz="2400" dirty="0" smtClean="0">
                <a:solidFill>
                  <a:srgbClr val="000000"/>
                </a:solidFill>
                <a:latin typeface="Times New Roman" panose="02020603050405020304" pitchFamily="18" charset="0"/>
                <a:ea typeface="Symbola"/>
                <a:cs typeface="Symbola"/>
              </a:rPr>
              <a:t> sang </a:t>
            </a:r>
            <a:r>
              <a:rPr lang="en-US" sz="2400" dirty="0" err="1" smtClean="0">
                <a:solidFill>
                  <a:srgbClr val="000000"/>
                </a:solidFill>
                <a:latin typeface="Times New Roman" panose="02020603050405020304" pitchFamily="18" charset="0"/>
                <a:ea typeface="Symbola"/>
                <a:cs typeface="Symbola"/>
              </a:rPr>
              <a:t>tác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gần</a:t>
            </a:r>
            <a:r>
              <a:rPr lang="en-US" sz="2400" dirty="0" smtClean="0">
                <a:solidFill>
                  <a:srgbClr val="000000"/>
                </a:solidFill>
                <a:latin typeface="Times New Roman" panose="02020603050405020304" pitchFamily="18" charset="0"/>
                <a:ea typeface="Symbola"/>
                <a:cs typeface="Symbola"/>
              </a:rPr>
              <a:t> 40 </a:t>
            </a:r>
            <a:r>
              <a:rPr lang="en-US" sz="2400" dirty="0" err="1" smtClean="0">
                <a:solidFill>
                  <a:srgbClr val="000000"/>
                </a:solidFill>
                <a:latin typeface="Times New Roman" panose="02020603050405020304" pitchFamily="18" charset="0"/>
                <a:ea typeface="Symbola"/>
                <a:cs typeface="Symbola"/>
              </a:rPr>
              <a:t>vở</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thuộc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nhiều</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thể</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loại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nổi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bật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nhất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là</a:t>
            </a:r>
            <a:r>
              <a:rPr lang="en-US" sz="2400" dirty="0" smtClean="0">
                <a:solidFill>
                  <a:srgbClr val="000000"/>
                </a:solidFill>
                <a:latin typeface="Times New Roman" panose="02020603050405020304" pitchFamily="18" charset="0"/>
                <a:ea typeface="Symbola"/>
                <a:cs typeface="Symbola"/>
              </a:rPr>
              <a:t> bi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phẩm</a:t>
            </a:r>
            <a:r>
              <a:rPr lang="en-US" sz="2400" dirty="0" smtClean="0">
                <a:solidFill>
                  <a:srgbClr val="000000"/>
                </a:solidFill>
                <a:latin typeface="Times New Roman" panose="02020603050405020304" pitchFamily="18" charset="0"/>
                <a:ea typeface="Symbola"/>
                <a:cs typeface="Symbola"/>
              </a:rPr>
              <a:t> bi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nổi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tiếng</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của</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ông</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được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cả</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thế</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giới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biết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đến</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là</a:t>
            </a:r>
            <a:r>
              <a:rPr lang="en-US" sz="2400"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Rô</a:t>
            </a:r>
            <a:r>
              <a:rPr lang="en-US" sz="2400" i="1" dirty="0" smtClean="0">
                <a:solidFill>
                  <a:srgbClr val="000000"/>
                </a:solidFill>
                <a:latin typeface="Times New Roman" panose="02020603050405020304" pitchFamily="18" charset="0"/>
                <a:ea typeface="Symbola"/>
                <a:cs typeface="Symbola"/>
              </a:rPr>
              <a:t>-</a:t>
            </a:r>
            <a:r>
              <a:rPr lang="en-US" sz="2400" i="1" dirty="0" err="1" smtClean="0">
                <a:solidFill>
                  <a:srgbClr val="000000"/>
                </a:solidFill>
                <a:latin typeface="Times New Roman" panose="02020603050405020304" pitchFamily="18" charset="0"/>
                <a:ea typeface="Symbola"/>
                <a:cs typeface="Symbola"/>
              </a:rPr>
              <a:t>mê</a:t>
            </a:r>
            <a:r>
              <a:rPr lang="en-US" sz="2400" i="1" dirty="0" smtClean="0">
                <a:solidFill>
                  <a:srgbClr val="000000"/>
                </a:solidFill>
                <a:latin typeface="Times New Roman" panose="02020603050405020304" pitchFamily="18" charset="0"/>
                <a:ea typeface="Symbola"/>
                <a:cs typeface="Symbola"/>
              </a:rPr>
              <a:t>-ô </a:t>
            </a:r>
            <a:r>
              <a:rPr lang="en-US" sz="2400" i="1" dirty="0" err="1" smtClean="0">
                <a:solidFill>
                  <a:srgbClr val="000000"/>
                </a:solidFill>
                <a:latin typeface="Times New Roman" panose="02020603050405020304" pitchFamily="18" charset="0"/>
                <a:ea typeface="Symbola"/>
                <a:cs typeface="Symbola"/>
              </a:rPr>
              <a:t>và</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Giu</a:t>
            </a:r>
            <a:r>
              <a:rPr lang="en-US" sz="2400" i="1" dirty="0" smtClean="0">
                <a:solidFill>
                  <a:srgbClr val="000000"/>
                </a:solidFill>
                <a:latin typeface="Times New Roman" panose="02020603050405020304" pitchFamily="18" charset="0"/>
                <a:ea typeface="Symbola"/>
                <a:cs typeface="Symbola"/>
              </a:rPr>
              <a:t>-li-</a:t>
            </a:r>
            <a:r>
              <a:rPr lang="en-US" sz="2400" i="1" dirty="0" err="1" smtClean="0">
                <a:solidFill>
                  <a:srgbClr val="000000"/>
                </a:solidFill>
                <a:latin typeface="Times New Roman" panose="02020603050405020304" pitchFamily="18" charset="0"/>
                <a:ea typeface="Symbola"/>
                <a:cs typeface="Symbola"/>
              </a:rPr>
              <a:t>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Hăm</a:t>
            </a:r>
            <a:r>
              <a:rPr lang="en-US" sz="2400" i="1" dirty="0" smtClean="0">
                <a:solidFill>
                  <a:srgbClr val="000000"/>
                </a:solidFill>
                <a:latin typeface="Times New Roman" panose="02020603050405020304" pitchFamily="18" charset="0"/>
                <a:ea typeface="Symbola"/>
                <a:cs typeface="Symbola"/>
              </a:rPr>
              <a:t> – </a:t>
            </a:r>
            <a:r>
              <a:rPr lang="en-US" sz="2400" i="1" dirty="0" err="1" smtClean="0">
                <a:solidFill>
                  <a:srgbClr val="000000"/>
                </a:solidFill>
                <a:latin typeface="Times New Roman" panose="02020603050405020304" pitchFamily="18" charset="0"/>
                <a:ea typeface="Symbola"/>
                <a:cs typeface="Symbola"/>
              </a:rPr>
              <a:t>lét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Mắc-bét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Vua</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Lia</a:t>
            </a:r>
            <a:r>
              <a:rPr lang="en-US" sz="2400" i="1" dirty="0" smtClean="0">
                <a:solidFill>
                  <a:srgbClr val="000000"/>
                </a:solidFill>
                <a:latin typeface="Times New Roman" panose="02020603050405020304" pitchFamily="18" charset="0"/>
                <a:ea typeface="Symbola"/>
                <a:cs typeface="Symbola"/>
              </a:rPr>
              <a:t>, Ô-ten-</a:t>
            </a:r>
            <a:r>
              <a:rPr lang="en-US" sz="2400" i="1" dirty="0" err="1" smtClean="0">
                <a:solidFill>
                  <a:srgbClr val="000000"/>
                </a:solidFill>
                <a:latin typeface="Times New Roman" panose="02020603050405020304" pitchFamily="18" charset="0"/>
                <a:ea typeface="Symbola"/>
                <a:cs typeface="Symbola"/>
              </a:rPr>
              <a:t>lô</a:t>
            </a:r>
            <a:r>
              <a:rPr lang="en-US" sz="2400" i="1" dirty="0" smtClean="0">
                <a:solidFill>
                  <a:srgbClr val="000000"/>
                </a:solidFill>
                <a:latin typeface="Times New Roman" panose="02020603050405020304" pitchFamily="18" charset="0"/>
                <a:ea typeface="Symbola"/>
                <a:cs typeface="Symbola"/>
              </a:rPr>
              <a:t>,…</a:t>
            </a:r>
            <a:endParaRPr lang="en-US" sz="2000" i="1" spc="0" dirty="0">
              <a:effectLst/>
              <a:latin typeface="Times New Roman" panose="02020603050405020304" pitchFamily="18" charset="0"/>
              <a:ea typeface="Symbola"/>
              <a:cs typeface="Symbola"/>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955" y="3527375"/>
            <a:ext cx="2846232" cy="32839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788" y="3527375"/>
            <a:ext cx="2857500" cy="3283962"/>
          </a:xfrm>
          <a:prstGeom prst="rect">
            <a:avLst/>
          </a:prstGeom>
        </p:spPr>
      </p:pic>
    </p:spTree>
    <p:extLst>
      <p:ext uri="{BB962C8B-B14F-4D97-AF65-F5344CB8AC3E}">
        <p14:creationId xmlns:p14="http://schemas.microsoft.com/office/powerpoint/2010/main" val="12749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smtClean="0">
                <a:solidFill>
                  <a:srgbClr val="000000"/>
                </a:solidFill>
                <a:latin typeface="Times New Roman" panose="02020603050405020304" pitchFamily="18" charset="0"/>
                <a:ea typeface="Calibri" panose="020F0502020204030204" pitchFamily="34" charset="0"/>
              </a:rPr>
              <a:t>bản</a:t>
            </a:r>
            <a:r>
              <a:rPr lang="en-US" sz="3200" b="1" spc="-20" dirty="0" smtClean="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hồi</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lấy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61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 xmlns:a16="http://schemas.microsoft.com/office/drawing/2014/main" id="{1C218B29-F657-DD04-4D50-D70EBB87A7C9}"/>
              </a:ext>
            </a:extLst>
          </p:cNvPr>
          <p:cNvSpPr txBox="1"/>
          <p:nvPr/>
        </p:nvSpPr>
        <p:spPr>
          <a:xfrm>
            <a:off x="1152939" y="153844"/>
            <a:ext cx="10880035" cy="584775"/>
          </a:xfrm>
          <a:prstGeom prst="rect">
            <a:avLst/>
          </a:prstGeom>
          <a:noFill/>
        </p:spPr>
        <p:txBody>
          <a:bodyPr wrap="square" rtlCol="0">
            <a:spAutoFit/>
          </a:bodyPr>
          <a:lstStyle/>
          <a:p>
            <a:pPr lvl="0"/>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a:t>
            </a:r>
            <a:r>
              <a:rPr lang="en-US" sz="3200" dirty="0" smtClean="0">
                <a:latin typeface="Times New Roman" panose="02020603050405020304" pitchFamily="18" charset="0"/>
                <a:cs typeface="Times New Roman" panose="02020603050405020304" pitchFamily="18" charset="0"/>
              </a:rPr>
              <a:t>11</a:t>
            </a:r>
            <a:r>
              <a:rPr lang="en-US" sz="3200" dirty="0">
                <a:latin typeface="Times New Roman" panose="02020603050405020304" pitchFamily="18" charset="0"/>
                <a:cs typeface="Times New Roman" panose="02020603050405020304" pitchFamily="18" charset="0"/>
              </a:rPr>
              <a:t>8</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1C218B29-F657-DD04-4D50-D70EBB87A7C9}"/>
              </a:ext>
            </a:extLst>
          </p:cNvPr>
          <p:cNvSpPr txBox="1"/>
          <p:nvPr/>
        </p:nvSpPr>
        <p:spPr>
          <a:xfrm>
            <a:off x="702364" y="1027906"/>
            <a:ext cx="11489636"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-ta-</a:t>
            </a:r>
            <a:r>
              <a:rPr lang="en-US" sz="2800" dirty="0" err="1">
                <a:latin typeface="Times New Roman" panose="02020603050405020304" pitchFamily="18" charset="0"/>
                <a:cs typeface="Times New Roman" panose="02020603050405020304" pitchFamily="18" charset="0"/>
              </a:rPr>
              <a:t>ghiu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è"/>
            </a:pP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vi-VN"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Pa-</a:t>
            </a:r>
            <a:r>
              <a:rPr lang="en-US" sz="2800" dirty="0" err="1">
                <a:latin typeface="Times New Roman" panose="02020603050405020304" pitchFamily="18" charset="0"/>
                <a:cs typeface="Times New Roman" panose="02020603050405020304" pitchFamily="18" charset="0"/>
              </a:rPr>
              <a:t>rít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Giu-li-ét uống thuốc ngủ giả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Rô-mê-ô bí mật trở về tưởng Giu-li-ét đã chết bèn uống thuốc độc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Giu-li-ét tỉnh dậy thấy Rô-mê-ô đã chết nên cũng tự sát.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Hai dòng họ xoá hận thù.</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5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smtClean="0">
                <a:solidFill>
                  <a:srgbClr val="000000"/>
                </a:solidFill>
                <a:latin typeface="Times New Roman" panose="02020603050405020304" pitchFamily="18" charset="0"/>
                <a:ea typeface="Calibri" panose="020F0502020204030204" pitchFamily="34" charset="0"/>
              </a:rPr>
              <a:t>bản</a:t>
            </a:r>
            <a:r>
              <a:rPr lang="en-US" sz="3200" b="1" spc="-20" dirty="0" smtClean="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hồi</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lấy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1556705" y="3293016"/>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Vị</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trí</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nội</a:t>
            </a:r>
            <a:r>
              <a:rPr lang="en-US" sz="2400" b="1" dirty="0">
                <a:solidFill>
                  <a:srgbClr val="333333"/>
                </a:solidFill>
                <a:latin typeface="Times New Roman" panose="02020603050405020304" pitchFamily="18" charset="0"/>
                <a:ea typeface="Times New Roman" panose="02020603050405020304" pitchFamily="18" charset="0"/>
              </a:rPr>
              <a:t> dung </a:t>
            </a:r>
            <a:r>
              <a:rPr lang="en-US" sz="2400" b="1" dirty="0" err="1">
                <a:solidFill>
                  <a:srgbClr val="333333"/>
                </a:solidFill>
                <a:latin typeface="Times New Roman" panose="02020603050405020304" pitchFamily="18" charset="0"/>
                <a:ea typeface="Times New Roman" panose="02020603050405020304" pitchFamily="18" charset="0"/>
              </a:rPr>
              <a:t>chính</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đoạn</a:t>
            </a:r>
            <a:r>
              <a:rPr lang="en-US" sz="2400" b="1"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solidFill>
                  <a:srgbClr val="333333"/>
                </a:solidFill>
                <a:latin typeface="Times New Roman" panose="02020603050405020304" pitchFamily="18" charset="0"/>
                <a:ea typeface="Times New Roman" panose="02020603050405020304" pitchFamily="18" charset="0"/>
              </a:rPr>
              <a:t>trích</a:t>
            </a:r>
            <a:r>
              <a:rPr lang="vi-VN" sz="2400" b="1"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trích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Hồi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cảnh</a:t>
            </a:r>
            <a:r>
              <a:rPr lang="en-US" sz="2400" dirty="0" smtClean="0">
                <a:solidFill>
                  <a:srgbClr val="333333"/>
                </a:solidFill>
                <a:latin typeface="Times New Roman" panose="02020603050405020304" pitchFamily="18" charset="0"/>
                <a:ea typeface="Times New Roman" panose="02020603050405020304" pitchFamily="18" charset="0"/>
              </a:rPr>
              <a:t> II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yêu</a:t>
            </a:r>
            <a:r>
              <a:rPr lang="en-US" sz="2400" dirty="0" smtClean="0">
                <a:solidFill>
                  <a:srgbClr val="333333"/>
                </a:solidFill>
                <a:latin typeface="Times New Roman" panose="02020603050405020304" pitchFamily="18" charset="0"/>
                <a:ea typeface="Times New Roman" panose="02020603050405020304" pitchFamily="18" charset="0"/>
              </a:rPr>
              <a:t> 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giữa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Rô</a:t>
            </a:r>
            <a:r>
              <a:rPr lang="en-US" sz="2400" dirty="0" smtClean="0">
                <a:solidFill>
                  <a:srgbClr val="333333"/>
                </a:solidFill>
                <a:latin typeface="Times New Roman" panose="02020603050405020304" pitchFamily="18" charset="0"/>
                <a:ea typeface="Times New Roman" panose="02020603050405020304" pitchFamily="18" charset="0"/>
              </a:rPr>
              <a:t>-</a:t>
            </a:r>
            <a:r>
              <a:rPr lang="en-US" sz="2400" dirty="0" err="1" smtClean="0">
                <a:solidFill>
                  <a:srgbClr val="333333"/>
                </a:solidFill>
                <a:latin typeface="Times New Roman" panose="02020603050405020304" pitchFamily="18" charset="0"/>
                <a:ea typeface="Times New Roman" panose="02020603050405020304" pitchFamily="18" charset="0"/>
              </a:rPr>
              <a:t>mê</a:t>
            </a:r>
            <a:r>
              <a:rPr lang="en-US" sz="2400" dirty="0" smtClean="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-li-et </a:t>
            </a:r>
            <a:r>
              <a:rPr lang="en-US" sz="2400" dirty="0" err="1">
                <a:solidFill>
                  <a:srgbClr val="333333"/>
                </a:solidFill>
                <a:latin typeface="Times New Roman" panose="02020603050405020304" pitchFamily="18" charset="0"/>
                <a:ea typeface="Times New Roman" panose="02020603050405020304" pitchFamily="18" charset="0"/>
              </a:rPr>
              <a:t>tại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vườn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556705" y="4605267"/>
            <a:ext cx="9711616"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Bố</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cục</a:t>
            </a:r>
            <a:r>
              <a:rPr lang="en-US" sz="2400" b="1" dirty="0">
                <a:solidFill>
                  <a:srgbClr val="333333"/>
                </a:solidFill>
                <a:latin typeface="Times New Roman" panose="02020603050405020304" pitchFamily="18" charset="0"/>
                <a:ea typeface="Times New Roman" panose="02020603050405020304" pitchFamily="18" charset="0"/>
              </a:rPr>
              <a:t>: 2 </a:t>
            </a:r>
            <a:r>
              <a:rPr lang="en-US" sz="2400" b="1" dirty="0" err="1">
                <a:solidFill>
                  <a:srgbClr val="333333"/>
                </a:solidFill>
                <a:latin typeface="Times New Roman" panose="02020603050405020304" pitchFamily="18" charset="0"/>
                <a:ea typeface="Times New Roman" panose="02020603050405020304" pitchFamily="18" charset="0"/>
              </a:rPr>
              <a:t>phần</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6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nhân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vật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Rô</a:t>
            </a:r>
            <a:r>
              <a:rPr lang="en-US" sz="2400" dirty="0" smtClean="0">
                <a:solidFill>
                  <a:srgbClr val="000000"/>
                </a:solidFill>
                <a:latin typeface="Times New Roman" panose="02020603050405020304" pitchFamily="18" charset="0"/>
                <a:ea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rPr>
              <a:t>mê</a:t>
            </a:r>
            <a:r>
              <a:rPr lang="en-US" sz="2400" dirty="0" smtClean="0">
                <a:solidFill>
                  <a:srgbClr val="000000"/>
                </a:solidFill>
                <a:latin typeface="Times New Roman" panose="02020603050405020304" pitchFamily="18" charset="0"/>
                <a:ea typeface="Times New Roman" panose="02020603050405020304" pitchFamily="18" charset="0"/>
              </a:rPr>
              <a:t>-ô </a:t>
            </a:r>
            <a:r>
              <a:rPr lang="en-US" sz="2400" dirty="0" err="1" smtClean="0">
                <a:solidFill>
                  <a:srgbClr val="000000"/>
                </a:solidFill>
                <a:latin typeface="Times New Roman" panose="02020603050405020304" pitchFamily="18" charset="0"/>
                <a:ea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Giu</a:t>
            </a:r>
            <a:r>
              <a:rPr lang="en-US" sz="2400" dirty="0" smtClean="0">
                <a:solidFill>
                  <a:srgbClr val="000000"/>
                </a:solidFill>
                <a:latin typeface="Times New Roman" panose="02020603050405020304" pitchFamily="18" charset="0"/>
                <a:ea typeface="Times New Roman" panose="02020603050405020304" pitchFamily="18" charset="0"/>
              </a:rPr>
              <a:t>-li-</a:t>
            </a:r>
            <a:r>
              <a:rPr lang="en-US" sz="2400" dirty="0" err="1" smtClean="0">
                <a:solidFill>
                  <a:srgbClr val="000000"/>
                </a:solidFill>
                <a:latin typeface="Times New Roman" panose="02020603050405020304" pitchFamily="18" charset="0"/>
                <a:ea typeface="Times New Roman" panose="02020603050405020304" pitchFamily="18" charset="0"/>
              </a:rPr>
              <a:t>ét</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Times New Roman" panose="02020603050405020304" pitchFamily="18" charset="0"/>
                <a:ea typeface="Times New Roman" panose="02020603050405020304" pitchFamily="18" charset="0"/>
              </a:rPr>
              <a:t>+ 13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hai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vật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Rô</a:t>
            </a:r>
            <a:r>
              <a:rPr lang="en-US" sz="2400" dirty="0" smtClean="0">
                <a:solidFill>
                  <a:srgbClr val="000000"/>
                </a:solidFill>
                <a:latin typeface="Times New Roman" panose="02020603050405020304" pitchFamily="18" charset="0"/>
                <a:ea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rPr>
              <a:t>mê</a:t>
            </a:r>
            <a:r>
              <a:rPr lang="en-US" sz="2400" dirty="0" smtClean="0">
                <a:solidFill>
                  <a:srgbClr val="000000"/>
                </a:solidFill>
                <a:latin typeface="Times New Roman" panose="02020603050405020304" pitchFamily="18" charset="0"/>
                <a:ea typeface="Times New Roman" panose="02020603050405020304" pitchFamily="18" charset="0"/>
              </a:rPr>
              <a:t>-ô </a:t>
            </a:r>
            <a:r>
              <a:rPr lang="en-US" sz="2400" dirty="0" err="1" smtClean="0">
                <a:solidFill>
                  <a:srgbClr val="000000"/>
                </a:solidFill>
                <a:latin typeface="Times New Roman" panose="02020603050405020304" pitchFamily="18" charset="0"/>
                <a:ea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Giu</a:t>
            </a:r>
            <a:r>
              <a:rPr lang="en-US" sz="2400" dirty="0" smtClean="0">
                <a:solidFill>
                  <a:srgbClr val="000000"/>
                </a:solidFill>
                <a:latin typeface="Times New Roman" panose="02020603050405020304" pitchFamily="18" charset="0"/>
                <a:ea typeface="Times New Roman" panose="02020603050405020304" pitchFamily="18" charset="0"/>
              </a:rPr>
              <a:t>-li-</a:t>
            </a:r>
            <a:r>
              <a:rPr lang="en-US" sz="2400" dirty="0" err="1" smtClean="0">
                <a:solidFill>
                  <a:srgbClr val="000000"/>
                </a:solidFill>
                <a:latin typeface="Times New Roman" panose="02020603050405020304" pitchFamily="18" charset="0"/>
                <a:ea typeface="Times New Roman" panose="02020603050405020304" pitchFamily="18" charset="0"/>
              </a:rPr>
              <a:t>ét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30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906331" y="729855"/>
            <a:ext cx="7873285" cy="985270"/>
          </a:xfrm>
          <a:prstGeom prst="rect">
            <a:avLst/>
          </a:prstGeom>
        </p:spPr>
        <p:txBody>
          <a:bodyPr wrap="square">
            <a:spAutoFit/>
          </a:bodyPr>
          <a:lstStyle/>
          <a:p>
            <a:pPr marL="40640" marR="112395">
              <a:lnSpc>
                <a:spcPct val="107000"/>
              </a:lnSpc>
              <a:spcAft>
                <a:spcPts val="800"/>
              </a:spcAft>
            </a:pPr>
            <a:r>
              <a:rPr lang="en-US" sz="2400" b="1" dirty="0" err="1">
                <a:solidFill>
                  <a:srgbClr val="000000"/>
                </a:solidFill>
                <a:latin typeface="Times New Roman" panose="02020603050405020304" pitchFamily="18" charset="0"/>
                <a:ea typeface="Calibri" panose="020F0502020204030204" pitchFamily="34" charset="0"/>
              </a:rPr>
              <a:t>II.Tìm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hiểu</a:t>
            </a:r>
            <a:r>
              <a:rPr lang="en-US" sz="2400" b="1" dirty="0">
                <a:solidFill>
                  <a:srgbClr val="000000"/>
                </a:solidFill>
                <a:latin typeface="Times New Roman" panose="02020603050405020304" pitchFamily="18" charset="0"/>
                <a:ea typeface="Calibri" panose="020F0502020204030204" pitchFamily="34" charset="0"/>
              </a:rPr>
              <a:t> chi </a:t>
            </a:r>
            <a:r>
              <a:rPr lang="en-US" sz="2400" b="1" dirty="0" err="1">
                <a:solidFill>
                  <a:srgbClr val="000000"/>
                </a:solidFill>
                <a:latin typeface="Times New Roman" panose="02020603050405020304" pitchFamily="18" charset="0"/>
                <a:ea typeface="Calibri" panose="020F0502020204030204" pitchFamily="34" charset="0"/>
              </a:rPr>
              <a:t>tiết</a:t>
            </a:r>
            <a:endParaRPr lang="en-US" sz="2400" dirty="0">
              <a:latin typeface="Times New Roman" panose="02020603050405020304" pitchFamily="18" charset="0"/>
              <a:ea typeface="Calibri" panose="020F0502020204030204" pitchFamily="34" charset="0"/>
            </a:endParaRPr>
          </a:p>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1.Tình </a:t>
            </a:r>
            <a:r>
              <a:rPr lang="en-US" sz="2400" b="1" dirty="0" err="1">
                <a:solidFill>
                  <a:srgbClr val="333333"/>
                </a:solidFill>
                <a:latin typeface="Times New Roman" panose="02020603050405020304" pitchFamily="18" charset="0"/>
                <a:ea typeface="Times New Roman" panose="02020603050405020304" pitchFamily="18" charset="0"/>
              </a:rPr>
              <a:t>thế</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cuộc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gặp</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gỡ</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Rô</a:t>
            </a:r>
            <a:r>
              <a:rPr lang="en-US" sz="2400" b="1" dirty="0">
                <a:solidFill>
                  <a:srgbClr val="333333"/>
                </a:solidFill>
                <a:latin typeface="Times New Roman" panose="02020603050405020304" pitchFamily="18" charset="0"/>
                <a:ea typeface="Times New Roman" panose="02020603050405020304" pitchFamily="18" charset="0"/>
              </a:rPr>
              <a:t>-</a:t>
            </a:r>
            <a:r>
              <a:rPr lang="en-US" sz="2400" b="1" dirty="0" err="1">
                <a:solidFill>
                  <a:srgbClr val="333333"/>
                </a:solidFill>
                <a:latin typeface="Times New Roman" panose="02020603050405020304" pitchFamily="18" charset="0"/>
                <a:ea typeface="Times New Roman" panose="02020603050405020304" pitchFamily="18" charset="0"/>
              </a:rPr>
              <a:t>mê</a:t>
            </a:r>
            <a:r>
              <a:rPr lang="en-US" sz="2400" b="1" dirty="0">
                <a:solidFill>
                  <a:srgbClr val="333333"/>
                </a:solidFill>
                <a:latin typeface="Times New Roman" panose="02020603050405020304" pitchFamily="18" charset="0"/>
                <a:ea typeface="Times New Roman" panose="02020603050405020304" pitchFamily="18" charset="0"/>
              </a:rPr>
              <a:t>-ô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Giu</a:t>
            </a:r>
            <a:r>
              <a:rPr lang="en-US" sz="2400" b="1" dirty="0">
                <a:solidFill>
                  <a:srgbClr val="333333"/>
                </a:solidFill>
                <a:latin typeface="Times New Roman" panose="02020603050405020304" pitchFamily="18" charset="0"/>
                <a:ea typeface="Times New Roman" panose="02020603050405020304" pitchFamily="18" charset="0"/>
              </a:rPr>
              <a:t>-li-et:</a:t>
            </a:r>
            <a:endParaRPr lang="en-US" sz="2400" dirty="0">
              <a:effectLst/>
              <a:latin typeface="Times New Roman" panose="02020603050405020304" pitchFamily="18" charset="0"/>
              <a:ea typeface="Calibri" panose="020F0502020204030204" pitchFamily="34" charset="0"/>
            </a:endParaRPr>
          </a:p>
        </p:txBody>
      </p:sp>
      <p:sp>
        <p:nvSpPr>
          <p:cNvPr id="6" name="Rectangle 5"/>
          <p:cNvSpPr/>
          <p:nvPr/>
        </p:nvSpPr>
        <p:spPr>
          <a:xfrm>
            <a:off x="3047999" y="1690127"/>
            <a:ext cx="8002073" cy="2677656"/>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vườn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Giu</a:t>
            </a:r>
            <a:r>
              <a:rPr lang="en-US" sz="2400" dirty="0" smtClean="0">
                <a:solidFill>
                  <a:srgbClr val="333333"/>
                </a:solidFill>
                <a:latin typeface="Times New Roman" panose="02020603050405020304" pitchFamily="18" charset="0"/>
                <a:ea typeface="Times New Roman" panose="02020603050405020304" pitchFamily="18" charset="0"/>
              </a:rPr>
              <a:t>-li-</a:t>
            </a:r>
            <a:r>
              <a:rPr lang="en-US" sz="2400" dirty="0" err="1" smtClean="0">
                <a:solidFill>
                  <a:srgbClr val="333333"/>
                </a:solidFill>
                <a:latin typeface="Times New Roman" panose="02020603050405020304" pitchFamily="18" charset="0"/>
                <a:ea typeface="Times New Roman" panose="02020603050405020304" pitchFamily="18" charset="0"/>
              </a:rPr>
              <a:t>ét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Rô</a:t>
            </a:r>
            <a:r>
              <a:rPr lang="en-US" sz="2400" dirty="0" smtClean="0">
                <a:solidFill>
                  <a:srgbClr val="333333"/>
                </a:solidFill>
                <a:latin typeface="Times New Roman" panose="02020603050405020304" pitchFamily="18" charset="0"/>
                <a:ea typeface="Times New Roman" panose="02020603050405020304" pitchFamily="18" charset="0"/>
              </a:rPr>
              <a:t>-</a:t>
            </a:r>
            <a:r>
              <a:rPr lang="en-US" sz="2400" dirty="0" err="1" smtClean="0">
                <a:solidFill>
                  <a:srgbClr val="333333"/>
                </a:solidFill>
                <a:latin typeface="Times New Roman" panose="02020603050405020304" pitchFamily="18" charset="0"/>
                <a:ea typeface="Times New Roman" panose="02020603050405020304" pitchFamily="18" charset="0"/>
              </a:rPr>
              <a:t>mê</a:t>
            </a:r>
            <a:r>
              <a:rPr lang="en-US" sz="2400" dirty="0" smtClean="0">
                <a:solidFill>
                  <a:srgbClr val="333333"/>
                </a:solidFill>
                <a:latin typeface="Times New Roman" panose="02020603050405020304" pitchFamily="18" charset="0"/>
                <a:ea typeface="Times New Roman" panose="02020603050405020304" pitchFamily="18" charset="0"/>
              </a:rPr>
              <a:t>-ô </a:t>
            </a:r>
            <a:r>
              <a:rPr lang="en-US" sz="2400" dirty="0" err="1" smtClean="0">
                <a:solidFill>
                  <a:srgbClr val="333333"/>
                </a:solidFill>
                <a:latin typeface="Times New Roman" panose="02020603050405020304" pitchFamily="18" charset="0"/>
                <a:ea typeface="Times New Roman" panose="02020603050405020304" pitchFamily="18" charset="0"/>
              </a:rPr>
              <a:t>trèo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tường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vào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và</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đứng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Hoàn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Môn</a:t>
            </a:r>
            <a:r>
              <a:rPr lang="en-US" sz="2400" dirty="0" smtClean="0">
                <a:solidFill>
                  <a:srgbClr val="333333"/>
                </a:solidFill>
                <a:latin typeface="Times New Roman" panose="02020603050405020304" pitchFamily="18" charset="0"/>
                <a:ea typeface="Times New Roman" panose="02020603050405020304" pitchFamily="18" charset="0"/>
              </a:rPr>
              <a:t>-ta-</a:t>
            </a:r>
            <a:r>
              <a:rPr lang="en-US" sz="2400" dirty="0" err="1" smtClean="0">
                <a:solidFill>
                  <a:srgbClr val="333333"/>
                </a:solidFill>
                <a:latin typeface="Times New Roman" panose="02020603050405020304" pitchFamily="18" charset="0"/>
                <a:ea typeface="Times New Roman" panose="02020603050405020304" pitchFamily="18" charset="0"/>
              </a:rPr>
              <a:t>ghiu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biết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rõ</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mình</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Ca-piu-lét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vốn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mối</a:t>
            </a:r>
            <a:r>
              <a:rPr lang="en-US" sz="2400" dirty="0" smtClean="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thâm</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thổ</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lộ</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3189668" y="4367783"/>
            <a:ext cx="7860404" cy="882678"/>
          </a:xfrm>
          <a:prstGeom prst="rect">
            <a:avLst/>
          </a:prstGeom>
          <a:solidFill>
            <a:schemeClr val="accent6">
              <a:lumMod val="40000"/>
              <a:lumOff val="60000"/>
            </a:schemeClr>
          </a:solidFill>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thế</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đầy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ngặt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nguy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hiểm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lòng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975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19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B1766762-1F57-46F2-8963-EE06E055DAD5}"/>
              </a:ext>
            </a:extLst>
          </p:cNvPr>
          <p:cNvSpPr txBox="1"/>
          <p:nvPr/>
        </p:nvSpPr>
        <p:spPr>
          <a:xfrm>
            <a:off x="2063552" y="-21016"/>
            <a:ext cx="8424936" cy="830997"/>
          </a:xfrm>
          <a:prstGeom prst="rect">
            <a:avLst/>
          </a:prstGeom>
          <a:noFill/>
        </p:spPr>
        <p:txBody>
          <a:bodyPr wrap="square" rtlCol="0">
            <a:spAutoFit/>
          </a:bodyPr>
          <a:lstStyle/>
          <a:p>
            <a:pPr algn="ctr"/>
            <a:r>
              <a:rPr lang="en-US" sz="2400" dirty="0">
                <a:solidFill>
                  <a:srgbClr val="FF0000"/>
                </a:solidFill>
                <a:latin typeface="Times New Roman" pitchFamily="18" charset="0"/>
                <a:cs typeface="Times New Roman" pitchFamily="18" charset="0"/>
              </a:rPr>
              <a:t>PHIẾU HỌC TẬP SỐ 3</a:t>
            </a:r>
          </a:p>
          <a:p>
            <a:pPr algn="ct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Thảo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luận</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6</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phút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lớp</a:t>
            </a:r>
            <a:r>
              <a:rPr lang="en-US" sz="2400" dirty="0">
                <a:solidFill>
                  <a:srgbClr val="FF0000"/>
                </a:solidFill>
                <a:latin typeface="Times New Roman" pitchFamily="18" charset="0"/>
                <a:cs typeface="Times New Roman" pitchFamily="18" charset="0"/>
              </a:rPr>
              <a:t>)</a:t>
            </a:r>
            <a:endParaRPr kumimoji="1" lang="zh-CN" altLang="en-US" sz="2400" b="1" dirty="0">
              <a:solidFill>
                <a:srgbClr val="E59128"/>
              </a:solidFill>
              <a:latin typeface="Arial"/>
              <a:ea typeface="微软雅黑"/>
              <a:cs typeface="+mn-ea"/>
              <a:sym typeface="+mn-lt"/>
            </a:endParaRPr>
          </a:p>
        </p:txBody>
      </p:sp>
      <p:grpSp>
        <p:nvGrpSpPr>
          <p:cNvPr id="6" name="组合 5">
            <a:extLst>
              <a:ext uri="{FF2B5EF4-FFF2-40B4-BE49-F238E27FC236}">
                <a16:creationId xmlns:a16="http://schemas.microsoft.com/office/drawing/2014/main" xmlns="" id="{DF6719FB-2D59-4CEA-BC41-E294E8649597}"/>
              </a:ext>
            </a:extLst>
          </p:cNvPr>
          <p:cNvGrpSpPr/>
          <p:nvPr/>
        </p:nvGrpSpPr>
        <p:grpSpPr>
          <a:xfrm>
            <a:off x="0" y="809980"/>
            <a:ext cx="12192000" cy="6860062"/>
            <a:chOff x="16526" y="1387707"/>
            <a:chExt cx="5511668" cy="5525664"/>
          </a:xfrm>
        </p:grpSpPr>
        <p:pic>
          <p:nvPicPr>
            <p:cNvPr id="5" name="图片 4" descr="图片包含 形状&#10;&#10;描述已自动生成">
              <a:extLst>
                <a:ext uri="{FF2B5EF4-FFF2-40B4-BE49-F238E27FC236}">
                  <a16:creationId xmlns:a16="http://schemas.microsoft.com/office/drawing/2014/main" xmlns="" id="{1BB0330A-2B69-4A4D-96B1-C52E06040018}"/>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6526" y="1387707"/>
              <a:ext cx="5511668" cy="5525664"/>
            </a:xfrm>
            <a:prstGeom prst="rect">
              <a:avLst/>
            </a:prstGeom>
          </p:spPr>
        </p:pic>
        <p:sp>
          <p:nvSpPr>
            <p:cNvPr id="7" name="文本框 6">
              <a:extLst>
                <a:ext uri="{FF2B5EF4-FFF2-40B4-BE49-F238E27FC236}">
                  <a16:creationId xmlns:a16="http://schemas.microsoft.com/office/drawing/2014/main" xmlns="" id="{FD33505C-3C42-48A5-AEF3-DB3E206D23B9}"/>
                </a:ext>
              </a:extLst>
            </p:cNvPr>
            <p:cNvSpPr txBox="1"/>
            <p:nvPr/>
          </p:nvSpPr>
          <p:spPr>
            <a:xfrm>
              <a:off x="565636" y="1931250"/>
              <a:ext cx="4380542" cy="3619469"/>
            </a:xfrm>
            <a:prstGeom prst="rect">
              <a:avLst/>
            </a:prstGeom>
            <a:noFill/>
          </p:spPr>
          <p:txBody>
            <a:bodyPr wrap="square" rtlCol="0">
              <a:spAutoFit/>
            </a:bodyPr>
            <a:lstStyle/>
            <a:p>
              <a:r>
                <a:rPr lang="en-US" sz="2600" dirty="0">
                  <a:latin typeface="Times New Roman"/>
                  <a:ea typeface="Times New Roman"/>
                </a:rPr>
                <a:t>1.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Rô</a:t>
              </a:r>
              <a:r>
                <a:rPr lang="en-US"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cách</a:t>
              </a:r>
              <a:r>
                <a:rPr lang="en-US" sz="2600" dirty="0">
                  <a:latin typeface="Times New Roman"/>
                  <a:ea typeface="Times New Roman"/>
                </a:rPr>
                <a:t> </a:t>
              </a:r>
              <a:r>
                <a:rPr lang="en-US" sz="2600" dirty="0" err="1">
                  <a:latin typeface="Times New Roman"/>
                  <a:ea typeface="Times New Roman"/>
                </a:rPr>
                <a:t>sử</a:t>
              </a:r>
              <a:r>
                <a:rPr lang="en-US" sz="2600" dirty="0">
                  <a:latin typeface="Times New Roman"/>
                  <a:ea typeface="Times New Roman"/>
                </a:rPr>
                <a:t> </a:t>
              </a:r>
              <a:r>
                <a:rPr lang="en-US" sz="2600" dirty="0" err="1">
                  <a:latin typeface="Times New Roman"/>
                  <a:ea typeface="Times New Roman"/>
                </a:rPr>
                <a:t>dụng</a:t>
              </a:r>
              <a:r>
                <a:rPr lang="en-US" sz="2600" dirty="0">
                  <a:latin typeface="Times New Roman"/>
                  <a:ea typeface="Times New Roman"/>
                </a:rPr>
                <a:t> </a:t>
              </a:r>
              <a:r>
                <a:rPr lang="en-US" sz="2600" dirty="0" err="1">
                  <a:latin typeface="Times New Roman"/>
                  <a:ea typeface="Times New Roman"/>
                </a:rPr>
                <a:t>từ</a:t>
              </a:r>
              <a:r>
                <a:rPr lang="en-US" sz="2600" dirty="0">
                  <a:latin typeface="Times New Roman"/>
                  <a:ea typeface="Times New Roman"/>
                </a:rPr>
                <a:t> </a:t>
              </a:r>
              <a:r>
                <a:rPr lang="en-US" sz="2600" dirty="0" err="1">
                  <a:latin typeface="Times New Roman"/>
                  <a:ea typeface="Times New Roman"/>
                </a:rPr>
                <a:t>ngữ</a:t>
              </a:r>
              <a:r>
                <a:rPr lang="en-US" sz="2600" dirty="0">
                  <a:latin typeface="Times New Roman"/>
                  <a:ea typeface="Times New Roman"/>
                </a:rPr>
                <a:t>, </a:t>
              </a:r>
              <a:r>
                <a:rPr lang="en-US" sz="2600" dirty="0" err="1">
                  <a:latin typeface="Times New Roman"/>
                  <a:ea typeface="Times New Roman"/>
                </a:rPr>
                <a:t>hình</a:t>
              </a:r>
              <a:r>
                <a:rPr lang="en-US" sz="2600" dirty="0">
                  <a:latin typeface="Times New Roman"/>
                  <a:ea typeface="Times New Roman"/>
                </a:rPr>
                <a:t> </a:t>
              </a:r>
              <a:r>
                <a:rPr lang="en-US" sz="2600" dirty="0" err="1">
                  <a:latin typeface="Times New Roman"/>
                  <a:ea typeface="Times New Roman"/>
                </a:rPr>
                <a:t>ảnh</a:t>
              </a:r>
              <a:r>
                <a:rPr lang="en-US" sz="2600" dirty="0">
                  <a:latin typeface="Times New Roman"/>
                  <a:ea typeface="Times New Roman"/>
                </a:rPr>
                <a:t> so </a:t>
              </a:r>
              <a:r>
                <a:rPr lang="en-US" sz="2600" dirty="0" err="1">
                  <a:latin typeface="Times New Roman"/>
                  <a:ea typeface="Times New Roman"/>
                </a:rPr>
                <a:t>sánh</a:t>
              </a:r>
              <a:r>
                <a:rPr lang="en-US" sz="2600" dirty="0">
                  <a:latin typeface="Times New Roman"/>
                  <a:ea typeface="Times New Roman"/>
                </a:rPr>
                <a:t>, </a:t>
              </a:r>
              <a:r>
                <a:rPr lang="en-US" sz="2600" dirty="0" err="1">
                  <a:latin typeface="Times New Roman"/>
                  <a:ea typeface="Times New Roman"/>
                </a:rPr>
                <a:t>biện</a:t>
              </a:r>
              <a:r>
                <a:rPr lang="en-US" sz="2600" dirty="0">
                  <a:latin typeface="Times New Roman"/>
                  <a:ea typeface="Times New Roman"/>
                </a:rPr>
                <a:t> </a:t>
              </a:r>
              <a:r>
                <a:rPr lang="en-US" sz="2600" dirty="0" err="1">
                  <a:latin typeface="Times New Roman"/>
                  <a:ea typeface="Times New Roman"/>
                </a:rPr>
                <a:t>pháp</a:t>
              </a:r>
              <a:r>
                <a:rPr lang="en-US" sz="2600" dirty="0">
                  <a:latin typeface="Times New Roman"/>
                  <a:ea typeface="Times New Roman"/>
                </a:rPr>
                <a:t> </a:t>
              </a:r>
              <a:r>
                <a:rPr lang="en-US" sz="2600" dirty="0" err="1">
                  <a:latin typeface="Times New Roman"/>
                  <a:ea typeface="Times New Roman"/>
                </a:rPr>
                <a:t>nghệ</a:t>
              </a:r>
              <a:r>
                <a:rPr lang="en-US" sz="2600" dirty="0">
                  <a:latin typeface="Times New Roman"/>
                  <a:ea typeface="Times New Roman"/>
                </a:rPr>
                <a:t> </a:t>
              </a:r>
              <a:r>
                <a:rPr lang="en-US" sz="2600" dirty="0" err="1">
                  <a:latin typeface="Times New Roman"/>
                  <a:ea typeface="Times New Roman"/>
                </a:rPr>
                <a:t>thuật</a:t>
              </a:r>
              <a:r>
                <a:rPr lang="en-US" sz="2600" dirty="0">
                  <a:latin typeface="Times New Roman"/>
                  <a:ea typeface="Times New Roman"/>
                </a:rPr>
                <a:t>, </a:t>
              </a:r>
              <a:r>
                <a:rPr lang="en-US" sz="2600" dirty="0" err="1">
                  <a:latin typeface="Times New Roman"/>
                  <a:ea typeface="Times New Roman"/>
                </a:rPr>
                <a:t>kiểu</a:t>
              </a:r>
              <a:r>
                <a:rPr lang="en-US" sz="2600" dirty="0">
                  <a:latin typeface="Times New Roman"/>
                  <a:ea typeface="Times New Roman"/>
                </a:rPr>
                <a:t> </a:t>
              </a:r>
              <a:r>
                <a:rPr lang="en-US" sz="2600" dirty="0" err="1">
                  <a:latin typeface="Times New Roman"/>
                  <a:ea typeface="Times New Roman"/>
                </a:rPr>
                <a:t>câu</a:t>
              </a:r>
              <a:r>
                <a:rPr lang="en-US" sz="2600" dirty="0">
                  <a:latin typeface="Times New Roman"/>
                  <a:ea typeface="Times New Roman"/>
                </a:rPr>
                <a:t>…</a:t>
              </a:r>
              <a:r>
                <a:rPr lang="en-US" sz="2600" dirty="0" err="1">
                  <a:latin typeface="Times New Roman"/>
                  <a:ea typeface="Times New Roman"/>
                </a:rPr>
                <a:t>trong</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đó</a:t>
              </a:r>
              <a:r>
                <a:rPr lang="vi-VN" sz="2600" dirty="0">
                  <a:latin typeface="Times New Roman"/>
                  <a:ea typeface="Times New Roman"/>
                </a:rPr>
                <a:t>?</a:t>
              </a:r>
              <a:r>
                <a:rPr lang="en-US" sz="2600" dirty="0">
                  <a:latin typeface="Times New Roman"/>
                  <a:ea typeface="Times New Roman"/>
                </a:rPr>
                <a:t> .......</a:t>
              </a:r>
            </a:p>
            <a:p>
              <a:r>
                <a:rPr lang="en-US" sz="2600" dirty="0" smtClean="0">
                  <a:latin typeface="Times New Roman"/>
                  <a:ea typeface="Times New Roman"/>
                </a:rPr>
                <a:t>…………………………………...............................................................</a:t>
              </a:r>
              <a:endParaRPr lang="en-US" sz="2600" dirty="0">
                <a:latin typeface="Times New Roman"/>
                <a:ea typeface="Times New Roman"/>
              </a:endParaRPr>
            </a:p>
            <a:p>
              <a:r>
                <a:rPr lang="en-US" sz="2600" dirty="0">
                  <a:latin typeface="Times New Roman"/>
                  <a:ea typeface="Times New Roman"/>
                </a:rPr>
                <a:t>2.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nhân</a:t>
              </a:r>
              <a:r>
                <a:rPr lang="en-US" sz="2600" dirty="0">
                  <a:latin typeface="Times New Roman"/>
                  <a:ea typeface="Times New Roman"/>
                </a:rPr>
                <a:t> </a:t>
              </a:r>
              <a:r>
                <a:rPr lang="en-US" sz="2600" dirty="0" err="1">
                  <a:latin typeface="Times New Roman"/>
                  <a:ea typeface="Times New Roman"/>
                </a:rPr>
                <a:t>vật</a:t>
              </a:r>
              <a:r>
                <a:rPr lang="en-US" sz="2600" dirty="0">
                  <a:latin typeface="Times New Roman"/>
                  <a:ea typeface="Times New Roman"/>
                </a:rPr>
                <a:t> </a:t>
              </a:r>
              <a:r>
                <a:rPr lang="en-US" sz="2600" dirty="0" err="1">
                  <a:latin typeface="Times New Roman"/>
                  <a:ea typeface="Times New Roman"/>
                </a:rPr>
                <a:t>Rô</a:t>
              </a:r>
              <a:r>
                <a:rPr lang="vi-VN"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r>
                <a:rPr lang="en-US" sz="2600" dirty="0" smtClean="0">
                  <a:latin typeface="Times New Roman"/>
                  <a:ea typeface="Times New Roman"/>
                </a:rPr>
                <a:t>..................................................................................................................</a:t>
              </a:r>
              <a:endParaRPr lang="en-US" sz="2600" dirty="0">
                <a:latin typeface="Times New Roman"/>
                <a:ea typeface="Times New Roman"/>
              </a:endParaRPr>
            </a:p>
            <a:p>
              <a:r>
                <a:rPr lang="en-US" sz="2600" dirty="0" smtClean="0">
                  <a:latin typeface="Times New Roman"/>
                  <a:ea typeface="Times New Roman"/>
                </a:rPr>
                <a:t>...................................................................................................................</a:t>
              </a:r>
              <a:endParaRPr lang="en-US" sz="2600" dirty="0">
                <a:latin typeface="Times New Roman"/>
                <a:ea typeface="Times New Roman"/>
              </a:endParaRPr>
            </a:p>
            <a:p>
              <a:r>
                <a:rPr lang="en-US" sz="2600" dirty="0">
                  <a:latin typeface="Times New Roman"/>
                  <a:ea typeface="Times New Roman"/>
                </a:rPr>
                <a:t>3.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Giu</a:t>
              </a:r>
              <a:r>
                <a:rPr lang="en-US" sz="2600" dirty="0">
                  <a:latin typeface="Times New Roman"/>
                  <a:ea typeface="Times New Roman"/>
                </a:rPr>
                <a:t>-li-</a:t>
              </a:r>
              <a:r>
                <a:rPr lang="en-US" sz="2600" dirty="0" err="1">
                  <a:latin typeface="Times New Roman"/>
                  <a:ea typeface="Times New Roman"/>
                </a:rPr>
                <a:t>ét</a:t>
              </a:r>
              <a:r>
                <a:rPr lang="en-US" sz="2600" dirty="0">
                  <a:latin typeface="Times New Roman"/>
                  <a:ea typeface="Times New Roman"/>
                </a:rPr>
                <a:t>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vi-VN" sz="2600" dirty="0">
                  <a:latin typeface="Times New Roman"/>
                  <a:ea typeface="Times New Roman"/>
                </a:rPr>
                <a:t>suy nghĩ,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nàng</a:t>
              </a:r>
              <a:r>
                <a:rPr lang="en-US" sz="2600" dirty="0">
                  <a:latin typeface="Times New Roman"/>
                  <a:ea typeface="Times New Roman"/>
                </a:rPr>
                <a:t>? </a:t>
              </a:r>
              <a:r>
                <a:rPr lang="vi-VN" sz="2600" dirty="0">
                  <a:latin typeface="Times New Roman"/>
                  <a:ea typeface="Times New Roman"/>
                </a:rPr>
                <a:t>So sánh về cách sử dụng từ ngữ với lời độc thoại của Rô-mê-ô</a:t>
              </a:r>
              <a:r>
                <a:rPr lang="en-US" sz="2600" dirty="0" smtClean="0">
                  <a:latin typeface="Times New Roman"/>
                  <a:ea typeface="Times New Roman"/>
                </a:rPr>
                <a:t>...........................................................................</a:t>
              </a:r>
              <a:endParaRPr lang="vi-VN" sz="2600" dirty="0">
                <a:latin typeface="Times New Roman"/>
                <a:ea typeface="Times New Roman"/>
              </a:endParaRPr>
            </a:p>
            <a:p>
              <a:r>
                <a:rPr lang="vi-VN" sz="2600" dirty="0" smtClean="0">
                  <a:latin typeface="Times New Roman"/>
                  <a:ea typeface="Times New Roman"/>
                </a:rPr>
                <a:t>....................................................................................</a:t>
              </a:r>
              <a:r>
                <a:rPr lang="en-US" sz="2600" dirty="0" smtClean="0">
                  <a:latin typeface="Times New Roman"/>
                  <a:ea typeface="Times New Roman"/>
                </a:rPr>
                <a:t>.....</a:t>
              </a:r>
              <a:endParaRPr lang="en-US" sz="2600" dirty="0">
                <a:latin typeface="Times New Roman"/>
                <a:ea typeface="Times New Roman"/>
              </a:endParaRPr>
            </a:p>
          </p:txBody>
        </p:sp>
      </p:grpSp>
    </p:spTree>
    <p:extLst>
      <p:ext uri="{BB962C8B-B14F-4D97-AF65-F5344CB8AC3E}">
        <p14:creationId xmlns:p14="http://schemas.microsoft.com/office/powerpoint/2010/main" val="29180014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Rô</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mê</a:t>
            </a:r>
            <a:r>
              <a:rPr lang="en-US" sz="2400" b="1" dirty="0">
                <a:solidFill>
                  <a:srgbClr val="FF0000"/>
                </a:solidFill>
                <a:latin typeface="Times New Roman" panose="02020603050405020304" pitchFamily="18" charset="0"/>
                <a:cs typeface="Times New Roman" panose="02020603050405020304" pitchFamily="18" charset="0"/>
              </a:rPr>
              <a:t>-ô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1,3):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369" y="3160349"/>
            <a:ext cx="11981646" cy="1938992"/>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hoa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cầu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trau</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chuốt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đậm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bổng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điệu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hóa</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Phép</a:t>
            </a:r>
            <a:r>
              <a:rPr lang="en-US" sz="2400" dirty="0">
                <a:solidFill>
                  <a:srgbClr val="333333"/>
                </a:solidFill>
                <a:latin typeface="Times New Roman" panose="02020603050405020304" pitchFamily="18" charset="0"/>
                <a:ea typeface="Times New Roman" panose="02020603050405020304" pitchFamily="18" charset="0"/>
              </a:rPr>
              <a:t> so </a:t>
            </a:r>
            <a:r>
              <a:rPr lang="en-US" sz="2400" dirty="0" err="1">
                <a:solidFill>
                  <a:srgbClr val="333333"/>
                </a:solidFill>
                <a:latin typeface="Times New Roman" panose="02020603050405020304" pitchFamily="18" charset="0"/>
                <a:ea typeface="Times New Roman" panose="02020603050405020304" pitchFamily="18" charset="0"/>
              </a:rPr>
              <a:t>sánh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lần</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kiểu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rút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đặc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biệt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5" name="Rectangle 4"/>
          <p:cNvSpPr/>
          <p:nvPr/>
        </p:nvSpPr>
        <p:spPr>
          <a:xfrm>
            <a:off x="0" y="1210843"/>
            <a:ext cx="12080384" cy="1938992"/>
          </a:xfrm>
          <a:prstGeom prst="rect">
            <a:avLst/>
          </a:prstGeom>
        </p:spPr>
        <p:txBody>
          <a:bodyPr wrap="square">
            <a:spAutoFit/>
          </a:bodyPr>
          <a:lstStyle/>
          <a:p>
            <a:pPr marL="285750" indent="-285750">
              <a:buFontTx/>
              <a:buChar char="-"/>
            </a:pPr>
            <a:r>
              <a:rPr lang="vi-VN"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vừa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léo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cửa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sổ</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kia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phương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Giu</a:t>
            </a:r>
            <a:r>
              <a:rPr lang="en-US" sz="2400" i="1" dirty="0" smtClean="0">
                <a:latin typeface="Times New Roman" panose="02020603050405020304" pitchFamily="18" charset="0"/>
                <a:cs typeface="Times New Roman" panose="02020603050405020304" pitchFamily="18" charset="0"/>
              </a:rPr>
              <a:t>-li-</a:t>
            </a:r>
            <a:r>
              <a:rPr lang="en-US" sz="2400" i="1" dirty="0" err="1" smtClean="0">
                <a:latin typeface="Times New Roman" panose="02020603050405020304" pitchFamily="18" charset="0"/>
                <a:cs typeface="Times New Roman" panose="02020603050405020304" pitchFamily="18" charset="0"/>
              </a:rPr>
              <a:t>ét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mặt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V</a:t>
            </a:r>
            <a:r>
              <a:rPr lang="en-US" sz="2400" i="1" dirty="0" err="1" smtClean="0">
                <a:latin typeface="Times New Roman" panose="02020603050405020304" pitchFamily="18" charset="0"/>
                <a:cs typeface="Times New Roman" panose="02020603050405020304" pitchFamily="18" charset="0"/>
              </a:rPr>
              <a:t>ừng</a:t>
            </a:r>
            <a:r>
              <a:rPr lang="vi-VN" sz="2400" i="1"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dương đẹp tươi ơi,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hai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ngôi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sao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đẹp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nhất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bầu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thiết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nhờ</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mắt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lấp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lánh</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pPr marL="285750" indent="-285750">
              <a:buFontTx/>
              <a:buChar char="-"/>
            </a:pP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Hỡi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lộng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lẫy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nói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nữa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tỏa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quang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như</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một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sứ</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đôi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đang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cưỡi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mây</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49369" y="5224189"/>
            <a:ext cx="11981646" cy="1200329"/>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phục</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 </a:t>
            </a:r>
            <a:r>
              <a:rPr lang="en-US" sz="2400" dirty="0" err="1">
                <a:solidFill>
                  <a:srgbClr val="333333"/>
                </a:solidFill>
                <a:latin typeface="Times New Roman" panose="02020603050405020304" pitchFamily="18" charset="0"/>
                <a:ea typeface="Times New Roman" panose="02020603050405020304" pitchFamily="18" charset="0"/>
              </a:rPr>
              <a:t>ngây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diễm</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xúc</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trào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dâng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lòng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smtClean="0">
                <a:solidFill>
                  <a:srgbClr val="333333"/>
                </a:solidFill>
                <a:latin typeface="Times New Roman" panose="02020603050405020304" pitchFamily="18" charset="0"/>
                <a:ea typeface="Times New Roman" panose="02020603050405020304" pitchFamily="18" charset="0"/>
              </a:rPr>
              <a:t>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tình</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say.</a:t>
            </a:r>
            <a:endParaRPr lang="en-US" sz="2400" dirty="0"/>
          </a:p>
        </p:txBody>
      </p:sp>
    </p:spTree>
    <p:extLst>
      <p:ext uri="{BB962C8B-B14F-4D97-AF65-F5344CB8AC3E}">
        <p14:creationId xmlns:p14="http://schemas.microsoft.com/office/powerpoint/2010/main" val="4318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Giu</a:t>
            </a:r>
            <a:r>
              <a:rPr lang="en-US" sz="2400" b="1" dirty="0" smtClean="0">
                <a:solidFill>
                  <a:srgbClr val="FF0000"/>
                </a:solidFill>
                <a:latin typeface="Times New Roman" panose="02020603050405020304" pitchFamily="18" charset="0"/>
                <a:cs typeface="Times New Roman" panose="02020603050405020304" pitchFamily="18" charset="0"/>
              </a:rPr>
              <a:t>-li-</a:t>
            </a:r>
            <a:r>
              <a:rPr lang="en-US" sz="2400" b="1" dirty="0" err="1" smtClean="0">
                <a:solidFill>
                  <a:srgbClr val="FF0000"/>
                </a:solidFill>
                <a:latin typeface="Times New Roman" panose="02020603050405020304" pitchFamily="18" charset="0"/>
                <a:cs typeface="Times New Roman" panose="02020603050405020304" pitchFamily="18" charset="0"/>
              </a:rPr>
              <a:t>ét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2,4,6):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664593"/>
            <a:ext cx="12080384" cy="3046988"/>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L</a:t>
            </a:r>
            <a:r>
              <a:rPr lang="en-US" sz="2400" dirty="0" err="1">
                <a:solidFill>
                  <a:srgbClr val="333333"/>
                </a:solidFill>
                <a:latin typeface="Times New Roman" panose="02020603050405020304" pitchFamily="18" charset="0"/>
                <a:ea typeface="Times New Roman" panose="02020603050405020304" pitchFamily="18" charset="0"/>
              </a:rPr>
              <a:t>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lẽ</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cụ</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thiết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hơn</a:t>
            </a:r>
            <a:r>
              <a:rPr lang="vi-VN" sz="2400" dirty="0">
                <a:solidFill>
                  <a:srgbClr val="333333"/>
                </a:solidFill>
                <a:latin typeface="Times New Roman" panose="02020603050405020304" pitchFamily="18" charset="0"/>
                <a:ea typeface="Times New Roman" panose="02020603050405020304" pitchFamily="18" charset="0"/>
              </a:rPr>
              <a:t> so với lời của Rô-mê-ô</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 Suy nghĩ:</a:t>
            </a:r>
            <a:endParaRPr lang="en-US" sz="2400" dirty="0">
              <a:solidFill>
                <a:srgbClr val="FF0000"/>
              </a:solidFill>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Nàng</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mong muốn Rô-mê-ô từ bỏ tên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của chàng bởi mối thâm thù từ trước </a:t>
            </a:r>
            <a:r>
              <a:rPr lang="vi-VN" sz="2400" dirty="0" smtClean="0">
                <a:solidFill>
                  <a:srgbClr val="333333"/>
                </a:solidFill>
                <a:latin typeface="Times New Roman" panose="02020603050405020304" pitchFamily="18" charset="0"/>
                <a:ea typeface="Times New Roman" panose="02020603050405020304" pitchFamily="18" charset="0"/>
              </a:rPr>
              <a:t>của </a:t>
            </a:r>
            <a:r>
              <a:rPr lang="vi-VN" sz="2400" dirty="0">
                <a:solidFill>
                  <a:srgbClr val="333333"/>
                </a:solidFill>
                <a:latin typeface="Times New Roman" panose="02020603050405020304" pitchFamily="18" charset="0"/>
                <a:ea typeface="Times New Roman" panose="02020603050405020304" pitchFamily="18" charset="0"/>
              </a:rPr>
              <a:t>hai dòng họ là rào cản đã ngăn </a:t>
            </a:r>
            <a:r>
              <a:rPr lang="vi-VN" sz="2400" dirty="0" smtClean="0">
                <a:solidFill>
                  <a:srgbClr val="333333"/>
                </a:solidFill>
                <a:latin typeface="Times New Roman" panose="02020603050405020304" pitchFamily="18" charset="0"/>
                <a:ea typeface="Times New Roman" panose="02020603050405020304" pitchFamily="18" charset="0"/>
              </a:rPr>
              <a:t>cách</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đến với nhau; nàng cũng chấp nhận từ bỏ dòng họ của mình nếu như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chàng </a:t>
            </a:r>
            <a:r>
              <a:rPr lang="vi-VN" sz="2400" dirty="0">
                <a:solidFill>
                  <a:srgbClr val="333333"/>
                </a:solidFill>
                <a:latin typeface="Times New Roman" panose="02020603050405020304" pitchFamily="18" charset="0"/>
                <a:ea typeface="Times New Roman" panose="02020603050405020304" pitchFamily="18" charset="0"/>
              </a:rPr>
              <a:t>thề </a:t>
            </a:r>
            <a:r>
              <a:rPr lang="vi-VN" sz="2400" dirty="0" smtClean="0">
                <a:solidFill>
                  <a:srgbClr val="333333"/>
                </a:solidFill>
                <a:latin typeface="Times New Roman" panose="02020603050405020304" pitchFamily="18" charset="0"/>
                <a:ea typeface="Times New Roman" panose="02020603050405020304" pitchFamily="18" charset="0"/>
              </a:rPr>
              <a:t>là </a:t>
            </a:r>
            <a:r>
              <a:rPr lang="vi-VN" sz="2400" dirty="0">
                <a:solidFill>
                  <a:srgbClr val="333333"/>
                </a:solidFill>
                <a:latin typeface="Times New Roman" panose="02020603050405020304" pitchFamily="18" charset="0"/>
                <a:ea typeface="Times New Roman" panose="02020603050405020304" pitchFamily="18" charset="0"/>
              </a:rPr>
              <a:t>yêu mình</a:t>
            </a:r>
            <a:r>
              <a:rPr lang="vi-VN" sz="2400" dirty="0" smtClean="0">
                <a:solidFill>
                  <a:srgbClr val="333333"/>
                </a:solidFill>
                <a:latin typeface="Times New Roman" panose="02020603050405020304" pitchFamily="18" charset="0"/>
                <a:ea typeface="Times New Roman" panose="02020603050405020304" pitchFamily="18" charset="0"/>
              </a:rPr>
              <a:t>.</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Qua những lời thoại của Giu-li-ét ta </a:t>
            </a:r>
            <a:r>
              <a:rPr lang="vi-VN" sz="2400" dirty="0" smtClean="0">
                <a:solidFill>
                  <a:srgbClr val="333333"/>
                </a:solidFill>
                <a:latin typeface="Times New Roman" panose="02020603050405020304" pitchFamily="18" charset="0"/>
                <a:ea typeface="Times New Roman" panose="02020603050405020304" pitchFamily="18" charset="0"/>
              </a:rPr>
              <a:t>thấy </a:t>
            </a:r>
            <a:r>
              <a:rPr lang="vi-VN" sz="2400" dirty="0">
                <a:solidFill>
                  <a:srgbClr val="333333"/>
                </a:solidFill>
                <a:latin typeface="Times New Roman" panose="02020603050405020304" pitchFamily="18" charset="0"/>
                <a:ea typeface="Times New Roman" panose="02020603050405020304" pitchFamily="18" charset="0"/>
              </a:rPr>
              <a:t>nàng thể hiện rõ tình yêu cháy bỏng </a:t>
            </a:r>
            <a:r>
              <a:rPr lang="vi-VN" sz="2400" dirty="0" smtClean="0">
                <a:solidFill>
                  <a:srgbClr val="333333"/>
                </a:solidFill>
                <a:latin typeface="Times New Roman" panose="02020603050405020304" pitchFamily="18" charset="0"/>
                <a:ea typeface="Times New Roman" panose="02020603050405020304" pitchFamily="18" charset="0"/>
              </a:rPr>
              <a:t>của </a:t>
            </a:r>
            <a:r>
              <a:rPr lang="en-US" sz="2400" dirty="0" err="1" smtClean="0">
                <a:solidFill>
                  <a:srgbClr val="333333"/>
                </a:solidFill>
                <a:latin typeface="Times New Roman" panose="02020603050405020304" pitchFamily="18" charset="0"/>
                <a:ea typeface="Times New Roman" panose="02020603050405020304" pitchFamily="18" charset="0"/>
              </a:rPr>
              <a:t>mình</a:t>
            </a:r>
            <a:r>
              <a:rPr lang="vi-VN" sz="2400" dirty="0" smtClean="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dành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cho </a:t>
            </a:r>
            <a:r>
              <a:rPr lang="vi-VN" sz="2400" dirty="0">
                <a:solidFill>
                  <a:srgbClr val="333333"/>
                </a:solidFill>
                <a:latin typeface="Times New Roman" panose="02020603050405020304" pitchFamily="18" charset="0"/>
                <a:ea typeface="Times New Roman" panose="02020603050405020304" pitchFamily="18" charset="0"/>
              </a:rPr>
              <a:t>Rô-mê-ô khiến nàng </a:t>
            </a:r>
            <a:r>
              <a:rPr lang="vi-VN" sz="2400" dirty="0" smtClean="0">
                <a:solidFill>
                  <a:srgbClr val="333333"/>
                </a:solidFill>
                <a:latin typeface="Times New Roman" panose="02020603050405020304" pitchFamily="18" charset="0"/>
                <a:ea typeface="Times New Roman" panose="02020603050405020304" pitchFamily="18" charset="0"/>
              </a:rPr>
              <a:t>có </a:t>
            </a:r>
            <a:r>
              <a:rPr lang="vi-VN" sz="2400" dirty="0">
                <a:solidFill>
                  <a:srgbClr val="333333"/>
                </a:solidFill>
                <a:latin typeface="Times New Roman" panose="02020603050405020304" pitchFamily="18" charset="0"/>
                <a:ea typeface="Times New Roman" panose="02020603050405020304" pitchFamily="18" charset="0"/>
              </a:rPr>
              <a:t>thể hy sinh, vượt lên mối thù của dòng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để đến với tình yêu</a:t>
            </a:r>
            <a:r>
              <a:rPr lang="vi-VN" sz="2400" dirty="0" smtClean="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0" y="1094933"/>
            <a:ext cx="12080384" cy="1569660"/>
          </a:xfrm>
          <a:prstGeom prst="rect">
            <a:avLst/>
          </a:prstGeom>
        </p:spPr>
        <p:txBody>
          <a:bodyPr wrap="square">
            <a:spAutoFit/>
          </a:bodyPr>
          <a:lstStyle/>
          <a:p>
            <a:pPr marL="285750" indent="-285750">
              <a:buFontTx/>
              <a:buChar char="-"/>
            </a:pPr>
            <a:r>
              <a:rPr lang="vi-VN"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Ôi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chao</a:t>
            </a:r>
            <a:r>
              <a:rPr lang="vi-VN"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…Sao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Rô</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mê</a:t>
            </a:r>
            <a:r>
              <a:rPr lang="en-US" sz="2400" i="1" dirty="0" smtClean="0">
                <a:latin typeface="Times New Roman" panose="02020603050405020304" pitchFamily="18" charset="0"/>
                <a:cs typeface="Times New Roman" panose="02020603050405020304" pitchFamily="18" charset="0"/>
              </a:rPr>
              <a:t>-ô </a:t>
            </a:r>
            <a:r>
              <a:rPr lang="en-US" sz="2400" i="1" dirty="0" err="1" smtClean="0">
                <a:latin typeface="Times New Roman" panose="02020603050405020304" pitchFamily="18" charset="0"/>
                <a:cs typeface="Times New Roman" panose="02020603050405020304" pitchFamily="18" charset="0"/>
              </a:rPr>
              <a:t>nhỉ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phụ</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hoặc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thì</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thề</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yêu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sẽ</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còn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cháu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Ca-piu-lét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nữa</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pPr marL="285750" indent="-285750">
              <a:buFontTx/>
              <a:buChar char="-"/>
            </a:pP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thù</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địch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ta </a:t>
            </a:r>
            <a:r>
              <a:rPr lang="en-US" sz="2400" i="1" dirty="0" err="1" smtClean="0">
                <a:latin typeface="Times New Roman" panose="02020603050405020304" pitchFamily="18" charset="0"/>
                <a:cs typeface="Times New Roman" panose="02020603050405020304" pitchFamily="18" charset="0"/>
              </a:rPr>
              <a:t>thôi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Rô</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mê</a:t>
            </a:r>
            <a:r>
              <a:rPr lang="en-US" sz="2400" i="1" dirty="0" smtClean="0">
                <a:latin typeface="Times New Roman" panose="02020603050405020304" pitchFamily="18" charset="0"/>
                <a:cs typeface="Times New Roman" panose="02020603050405020304" pitchFamily="18" charset="0"/>
              </a:rPr>
              <a:t>-ô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đổi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bằng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tấm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0" y="5711581"/>
            <a:ext cx="12080384" cy="1200329"/>
          </a:xfrm>
          <a:prstGeom prst="rect">
            <a:avLst/>
          </a:prstGeom>
          <a:solidFill>
            <a:srgbClr val="FFCCFF"/>
          </a:solidFill>
        </p:spPr>
        <p:txBody>
          <a:bodyPr wrap="square">
            <a:spAutoFit/>
          </a:bodyPr>
          <a:lstStyle/>
          <a:p>
            <a:pPr latinLnBrk="1"/>
            <a:r>
              <a:rPr lang="en-US" sz="2400" dirty="0" smtClean="0"/>
              <a:t>→ </a:t>
            </a:r>
            <a:r>
              <a:rPr lang="vi-VN" sz="2400" dirty="0" smtClean="0"/>
              <a:t> </a:t>
            </a:r>
            <a:r>
              <a:rPr lang="vi-VN" sz="2400" dirty="0"/>
              <a:t>Lời của Giu-li-et thể hiện rõ quan </a:t>
            </a:r>
            <a:r>
              <a:rPr lang="vi-VN" sz="2400" dirty="0" smtClean="0"/>
              <a:t>điểm </a:t>
            </a:r>
            <a:r>
              <a:rPr lang="vi-VN" sz="2400" dirty="0"/>
              <a:t>nhân văn: Trước tình yêu mãnh liệt </a:t>
            </a:r>
            <a:r>
              <a:rPr lang="vi-VN" sz="2400" dirty="0" smtClean="0"/>
              <a:t>và </a:t>
            </a:r>
            <a:r>
              <a:rPr lang="vi-VN" sz="2400" dirty="0"/>
              <a:t>chân </a:t>
            </a:r>
            <a:endParaRPr lang="en-US" sz="2400" dirty="0" smtClean="0"/>
          </a:p>
          <a:p>
            <a:pPr latinLnBrk="1"/>
            <a:r>
              <a:rPr lang="vi-VN" sz="2400" dirty="0" smtClean="0"/>
              <a:t>thành</a:t>
            </a:r>
            <a:r>
              <a:rPr lang="vi-VN" sz="2400" dirty="0"/>
              <a:t>, tên tuổi và dòng họ trở </a:t>
            </a:r>
            <a:r>
              <a:rPr lang="vi-VN" sz="2400" dirty="0" smtClean="0"/>
              <a:t>thành </a:t>
            </a:r>
            <a:r>
              <a:rPr lang="vi-VN" sz="2400" dirty="0"/>
              <a:t>những điều vô nghĩa, thậm chí là </a:t>
            </a:r>
            <a:r>
              <a:rPr lang="vi-VN" sz="2400" dirty="0" smtClean="0"/>
              <a:t>vật </a:t>
            </a:r>
            <a:r>
              <a:rPr lang="vi-VN" sz="2400" dirty="0"/>
              <a:t>cản không </a:t>
            </a:r>
            <a:endParaRPr lang="en-US" sz="2400" dirty="0" smtClean="0"/>
          </a:p>
          <a:p>
            <a:pPr latinLnBrk="1"/>
            <a:r>
              <a:rPr lang="vi-VN" sz="2400" dirty="0" smtClean="0"/>
              <a:t>đáng </a:t>
            </a:r>
            <a:r>
              <a:rPr lang="vi-VN" sz="2400" dirty="0"/>
              <a:t>có</a:t>
            </a:r>
            <a:r>
              <a:rPr lang="vi-VN" sz="2400" dirty="0" smtClean="0"/>
              <a:t>.</a:t>
            </a:r>
            <a:endParaRPr lang="en-US" sz="2400" dirty="0"/>
          </a:p>
        </p:txBody>
      </p:sp>
    </p:spTree>
    <p:extLst>
      <p:ext uri="{BB962C8B-B14F-4D97-AF65-F5344CB8AC3E}">
        <p14:creationId xmlns:p14="http://schemas.microsoft.com/office/powerpoint/2010/main" val="16540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954107"/>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a:t>
            </a:r>
            <a:r>
              <a:rPr lang="en-US" sz="2800" dirty="0" err="1" smtClean="0">
                <a:solidFill>
                  <a:srgbClr val="FF0000"/>
                </a:solidFill>
                <a:latin typeface="Times New Roman" panose="02020603050405020304" pitchFamily="18" charset="0"/>
                <a:cs typeface="Times New Roman" panose="02020603050405020304" pitchFamily="18" charset="0"/>
              </a:rPr>
              <a:t>Tìm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chi </a:t>
            </a:r>
            <a:r>
              <a:rPr lang="en-US" sz="2800" dirty="0" err="1" smtClean="0">
                <a:solidFill>
                  <a:srgbClr val="FF0000"/>
                </a:solidFill>
                <a:latin typeface="Times New Roman" panose="02020603050405020304" pitchFamily="18" charset="0"/>
                <a:cs typeface="Times New Roman" panose="02020603050405020304" pitchFamily="18" charset="0"/>
              </a:rPr>
              <a:t>tiết</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hai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vật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Rô</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smtClean="0">
                <a:solidFill>
                  <a:srgbClr val="FF0000"/>
                </a:solidFill>
                <a:latin typeface="Times New Roman" panose="02020603050405020304" pitchFamily="18" charset="0"/>
                <a:cs typeface="Times New Roman" panose="02020603050405020304" pitchFamily="18" charset="0"/>
              </a:rPr>
              <a:t>mê</a:t>
            </a:r>
            <a:r>
              <a:rPr lang="en-US" sz="2800" dirty="0" smtClean="0">
                <a:solidFill>
                  <a:srgbClr val="FF0000"/>
                </a:solidFill>
                <a:latin typeface="Times New Roman" panose="02020603050405020304" pitchFamily="18" charset="0"/>
                <a:cs typeface="Times New Roman" panose="02020603050405020304" pitchFamily="18" charset="0"/>
              </a:rPr>
              <a:t>-ô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Giu</a:t>
            </a:r>
            <a:r>
              <a:rPr lang="en-US" sz="2800" dirty="0" smtClean="0">
                <a:solidFill>
                  <a:srgbClr val="FF0000"/>
                </a:solidFill>
                <a:latin typeface="Times New Roman" panose="02020603050405020304" pitchFamily="18" charset="0"/>
                <a:cs typeface="Times New Roman" panose="02020603050405020304" pitchFamily="18" charset="0"/>
              </a:rPr>
              <a:t>-li-</a:t>
            </a:r>
            <a:r>
              <a:rPr lang="en-US" sz="2800" dirty="0" err="1" smtClean="0">
                <a:solidFill>
                  <a:srgbClr val="FF0000"/>
                </a:solidFill>
                <a:latin typeface="Times New Roman" panose="02020603050405020304" pitchFamily="18" charset="0"/>
                <a:cs typeface="Times New Roman" panose="02020603050405020304" pitchFamily="18" charset="0"/>
              </a:rPr>
              <a:t>ét</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054734"/>
            <a:ext cx="12080384" cy="2308324"/>
          </a:xfrm>
          <a:prstGeom prst="rect">
            <a:avLst/>
          </a:prstGeom>
          <a:solidFill>
            <a:schemeClr val="accent4">
              <a:lumMod val="20000"/>
              <a:lumOff val="80000"/>
            </a:schemeClr>
          </a:solidFill>
        </p:spPr>
        <p:txBody>
          <a:bodyPr wrap="square">
            <a:spAutoFit/>
          </a:bodyPr>
          <a:lstStyle/>
          <a:p>
            <a:pPr latinLnBrk="1"/>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chân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latinLnBrk="1"/>
            <a:r>
              <a:rPr lang="en-US" sz="3600" dirty="0" err="1" smtClean="0">
                <a:latin typeface="Times New Roman" panose="02020603050405020304" pitchFamily="18" charset="0"/>
                <a:cs typeface="Times New Roman" panose="02020603050405020304" pitchFamily="18" charset="0"/>
              </a:rPr>
              <a:t>đằm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rực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latinLnBrk="1"/>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mãnh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81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1014380"/>
          </a:xfrm>
          <a:prstGeom prst="rect">
            <a:avLst/>
          </a:prstGeom>
          <a:solidFill>
            <a:srgbClr val="FFCCFF"/>
          </a:solidFill>
        </p:spPr>
        <p:txBody>
          <a:bodyPr wrap="square">
            <a:spAutoFit/>
          </a:bodyPr>
          <a:lstStyle/>
          <a:p>
            <a:pPr marL="91440">
              <a:lnSpc>
                <a:spcPct val="107000"/>
              </a:lnSpc>
              <a:spcAft>
                <a:spcPts val="0"/>
              </a:spcAft>
            </a:pPr>
            <a:r>
              <a:rPr lang="en-US" sz="2800" spc="-10" dirty="0">
                <a:latin typeface="Times New Roman" panose="02020603050405020304" pitchFamily="18" charset="0"/>
                <a:ea typeface="Symbola"/>
              </a:rPr>
              <a:t>T</a:t>
            </a:r>
            <a:r>
              <a:rPr lang="vi-VN" sz="2800" spc="-10" dirty="0" smtClean="0">
                <a:effectLst/>
                <a:latin typeface="Times New Roman" panose="02020603050405020304" pitchFamily="18" charset="0"/>
                <a:ea typeface="Symbola"/>
              </a:rPr>
              <a:t>rình</a:t>
            </a:r>
            <a:r>
              <a:rPr lang="vi-VN" sz="2800" spc="105" dirty="0" smtClean="0">
                <a:effectLst/>
                <a:latin typeface="Times New Roman" panose="02020603050405020304" pitchFamily="18" charset="0"/>
                <a:ea typeface="Symbola"/>
              </a:rPr>
              <a:t> </a:t>
            </a:r>
            <a:r>
              <a:rPr lang="vi-VN" sz="2800" spc="-10" dirty="0" smtClean="0">
                <a:effectLst/>
                <a:latin typeface="Times New Roman" panose="02020603050405020304" pitchFamily="18" charset="0"/>
                <a:ea typeface="Symbola"/>
              </a:rPr>
              <a:t>bày</a:t>
            </a:r>
            <a:r>
              <a:rPr lang="vi-VN" sz="2800" spc="110" dirty="0" smtClean="0">
                <a:effectLst/>
                <a:latin typeface="Times New Roman" panose="02020603050405020304" pitchFamily="18" charset="0"/>
                <a:ea typeface="Symbola"/>
              </a:rPr>
              <a:t> </a:t>
            </a:r>
            <a:r>
              <a:rPr lang="vi-VN" sz="2800" spc="-10" dirty="0" smtClean="0">
                <a:effectLst/>
                <a:latin typeface="Times New Roman" panose="02020603050405020304" pitchFamily="18" charset="0"/>
                <a:ea typeface="Symbola"/>
              </a:rPr>
              <a:t>ngắn</a:t>
            </a:r>
            <a:r>
              <a:rPr lang="vi-VN" sz="2800" spc="10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gọn </a:t>
            </a:r>
            <a:r>
              <a:rPr lang="en-US" sz="2800" dirty="0">
                <a:latin typeface="Times New Roman" panose="02020603050405020304" pitchFamily="18" charset="0"/>
                <a:ea typeface="Symbola"/>
              </a:rPr>
              <a:t>c</a:t>
            </a:r>
            <a:r>
              <a:rPr lang="vi-VN" sz="2800" dirty="0" smtClean="0">
                <a:effectLst/>
                <a:latin typeface="Times New Roman" panose="02020603050405020304" pitchFamily="18" charset="0"/>
                <a:ea typeface="Symbola"/>
              </a:rPr>
              <a:t>hia</a:t>
            </a:r>
            <a:r>
              <a:rPr lang="vi-VN" sz="2800" spc="10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sẻ</a:t>
            </a:r>
            <a:r>
              <a:rPr lang="en-US" sz="2800" spc="105" dirty="0" smtClean="0">
                <a:latin typeface="Times New Roman" panose="02020603050405020304" pitchFamily="18" charset="0"/>
                <a:ea typeface="Symbola"/>
              </a:rPr>
              <a:t>, </a:t>
            </a:r>
            <a:r>
              <a:rPr lang="vi-VN" sz="2800" dirty="0" smtClean="0">
                <a:effectLst/>
                <a:latin typeface="Times New Roman" panose="02020603050405020304" pitchFamily="18" charset="0"/>
                <a:ea typeface="Symbola"/>
              </a:rPr>
              <a:t>suy</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nghĩ</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của</a:t>
            </a:r>
            <a:r>
              <a:rPr lang="vi-VN" sz="2800" spc="-55" dirty="0" smtClean="0">
                <a:effectLst/>
                <a:latin typeface="Times New Roman" panose="02020603050405020304" pitchFamily="18" charset="0"/>
                <a:ea typeface="Symbola"/>
              </a:rPr>
              <a:t> </a:t>
            </a:r>
            <a:r>
              <a:rPr lang="en-US" sz="2800" dirty="0" err="1" smtClean="0">
                <a:latin typeface="Times New Roman" panose="02020603050405020304" pitchFamily="18" charset="0"/>
                <a:ea typeface="Symbola"/>
              </a:rPr>
              <a:t>em</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về</a:t>
            </a:r>
            <a:r>
              <a:rPr lang="vi-VN" sz="2800" spc="-5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một</a:t>
            </a:r>
            <a:r>
              <a:rPr lang="vi-VN" sz="2800" spc="16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tác</a:t>
            </a:r>
            <a:r>
              <a:rPr lang="vi-VN" sz="2800" spc="17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phẩm</a:t>
            </a:r>
            <a:r>
              <a:rPr lang="vi-VN" sz="2800" spc="1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(tác</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phẩm</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văn</a:t>
            </a:r>
            <a:r>
              <a:rPr lang="vi-VN" sz="2800" spc="7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học</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hoặc</a:t>
            </a:r>
            <a:r>
              <a:rPr lang="en-US" sz="2800" spc="-2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một</a:t>
            </a:r>
            <a:r>
              <a:rPr lang="vi-VN" sz="280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bức</a:t>
            </a:r>
            <a:r>
              <a:rPr lang="vi-VN" sz="2800" spc="5"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tranh,</a:t>
            </a:r>
            <a:r>
              <a:rPr lang="vi-VN" sz="2800" spc="5"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một</a:t>
            </a:r>
            <a:r>
              <a:rPr lang="vi-VN" sz="280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bản</a:t>
            </a:r>
            <a:r>
              <a:rPr lang="en-US" sz="2800" spc="-2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nhạc,</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một</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bộ</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phim,...</a:t>
            </a:r>
            <a:r>
              <a:rPr lang="vi-VN" sz="2800" spc="-30"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có </a:t>
            </a:r>
            <a:r>
              <a:rPr lang="vi-VN" sz="2800" dirty="0" smtClean="0">
                <a:effectLst/>
                <a:latin typeface="Times New Roman" panose="02020603050405020304" pitchFamily="18" charset="0"/>
                <a:ea typeface="Symbola"/>
              </a:rPr>
              <a:t>đề</a:t>
            </a:r>
            <a:r>
              <a:rPr lang="vi-VN" sz="2800" spc="-1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tài</a:t>
            </a:r>
            <a:r>
              <a:rPr lang="vi-VN" sz="2800" spc="-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tình</a:t>
            </a:r>
            <a:r>
              <a:rPr lang="vi-VN" sz="2800" spc="-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yêu</a:t>
            </a:r>
            <a:r>
              <a:rPr lang="vi-VN" sz="2800" spc="-1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nam</a:t>
            </a:r>
            <a:r>
              <a:rPr lang="vi-VN" sz="2800" spc="-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nữ</a:t>
            </a:r>
            <a:r>
              <a:rPr lang="en-US" sz="2800" spc="-25" dirty="0" smtClean="0">
                <a:effectLst/>
                <a:latin typeface="Times New Roman" panose="02020603050405020304" pitchFamily="18" charset="0"/>
                <a:ea typeface="Symbola"/>
              </a:rPr>
              <a:t>?</a:t>
            </a:r>
            <a:endParaRPr lang="en-US" sz="2800" dirty="0"/>
          </a:p>
        </p:txBody>
      </p:sp>
      <p:pic>
        <p:nvPicPr>
          <p:cNvPr id="5" name="Picture 4"/>
          <p:cNvPicPr>
            <a:picLocks noChangeAspect="1"/>
          </p:cNvPicPr>
          <p:nvPr/>
        </p:nvPicPr>
        <p:blipFill>
          <a:blip r:embed="rId2"/>
          <a:srcRect t="23736"/>
          <a:stretch>
            <a:fillRect/>
          </a:stretch>
        </p:blipFill>
        <p:spPr>
          <a:xfrm>
            <a:off x="1" y="2434107"/>
            <a:ext cx="12192000" cy="4423893"/>
          </a:xfrm>
          <a:custGeom>
            <a:avLst/>
            <a:gdLst>
              <a:gd name="connsiteX0" fmla="*/ 0 w 7809297"/>
              <a:gd name="connsiteY0" fmla="*/ 0 h 2414587"/>
              <a:gd name="connsiteX1" fmla="*/ 7809297 w 7809297"/>
              <a:gd name="connsiteY1" fmla="*/ 127325 h 2414587"/>
              <a:gd name="connsiteX2" fmla="*/ 7809297 w 7809297"/>
              <a:gd name="connsiteY2" fmla="*/ 2414587 h 2414587"/>
              <a:gd name="connsiteX3" fmla="*/ 0 w 7809297"/>
              <a:gd name="connsiteY3" fmla="*/ 2414587 h 2414587"/>
              <a:gd name="connsiteX4" fmla="*/ 0 w 7809297"/>
              <a:gd name="connsiteY4" fmla="*/ 0 h 241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297" h="2414587">
                <a:moveTo>
                  <a:pt x="0" y="0"/>
                </a:moveTo>
                <a:lnTo>
                  <a:pt x="7809297" y="127325"/>
                </a:lnTo>
                <a:lnTo>
                  <a:pt x="7809297" y="2414587"/>
                </a:lnTo>
                <a:lnTo>
                  <a:pt x="0" y="2414587"/>
                </a:lnTo>
                <a:lnTo>
                  <a:pt x="0" y="0"/>
                </a:lnTo>
                <a:close/>
              </a:path>
            </a:pathLst>
          </a:custGeom>
        </p:spPr>
      </p:pic>
      <p:pic>
        <p:nvPicPr>
          <p:cNvPr id="6" name="Picture 5"/>
          <p:cNvPicPr>
            <a:picLocks noChangeAspect="1"/>
          </p:cNvPicPr>
          <p:nvPr/>
        </p:nvPicPr>
        <p:blipFill>
          <a:blip r:embed="rId2"/>
          <a:srcRect b="72242"/>
          <a:stretch>
            <a:fillRect/>
          </a:stretch>
        </p:blipFill>
        <p:spPr>
          <a:xfrm>
            <a:off x="0" y="1585777"/>
            <a:ext cx="12191999" cy="1080149"/>
          </a:xfrm>
          <a:custGeom>
            <a:avLst/>
            <a:gdLst>
              <a:gd name="connsiteX0" fmla="*/ 3849636 w 7809297"/>
              <a:gd name="connsiteY0" fmla="*/ 0 h 878844"/>
              <a:gd name="connsiteX1" fmla="*/ 4252784 w 7809297"/>
              <a:gd name="connsiteY1" fmla="*/ 0 h 878844"/>
              <a:gd name="connsiteX2" fmla="*/ 4279429 w 7809297"/>
              <a:gd name="connsiteY2" fmla="*/ 6434 h 878844"/>
              <a:gd name="connsiteX3" fmla="*/ 4329112 w 7809297"/>
              <a:gd name="connsiteY3" fmla="*/ 22856 h 878844"/>
              <a:gd name="connsiteX4" fmla="*/ 4371975 w 7809297"/>
              <a:gd name="connsiteY4" fmla="*/ 51431 h 878844"/>
              <a:gd name="connsiteX5" fmla="*/ 4657725 w 7809297"/>
              <a:gd name="connsiteY5" fmla="*/ 51431 h 878844"/>
              <a:gd name="connsiteX6" fmla="*/ 4700587 w 7809297"/>
              <a:gd name="connsiteY6" fmla="*/ 37144 h 878844"/>
              <a:gd name="connsiteX7" fmla="*/ 4743450 w 7809297"/>
              <a:gd name="connsiteY7" fmla="*/ 8569 h 878844"/>
              <a:gd name="connsiteX8" fmla="*/ 4786312 w 7809297"/>
              <a:gd name="connsiteY8" fmla="*/ 22856 h 878844"/>
              <a:gd name="connsiteX9" fmla="*/ 4800600 w 7809297"/>
              <a:gd name="connsiteY9" fmla="*/ 65719 h 878844"/>
              <a:gd name="connsiteX10" fmla="*/ 4900612 w 7809297"/>
              <a:gd name="connsiteY10" fmla="*/ 65719 h 878844"/>
              <a:gd name="connsiteX11" fmla="*/ 4957762 w 7809297"/>
              <a:gd name="connsiteY11" fmla="*/ 80006 h 878844"/>
              <a:gd name="connsiteX12" fmla="*/ 5014912 w 7809297"/>
              <a:gd name="connsiteY12" fmla="*/ 108581 h 878844"/>
              <a:gd name="connsiteX13" fmla="*/ 5057775 w 7809297"/>
              <a:gd name="connsiteY13" fmla="*/ 80006 h 878844"/>
              <a:gd name="connsiteX14" fmla="*/ 5100637 w 7809297"/>
              <a:gd name="connsiteY14" fmla="*/ 194306 h 878844"/>
              <a:gd name="connsiteX15" fmla="*/ 5129212 w 7809297"/>
              <a:gd name="connsiteY15" fmla="*/ 280031 h 878844"/>
              <a:gd name="connsiteX16" fmla="*/ 5200650 w 7809297"/>
              <a:gd name="connsiteY16" fmla="*/ 208594 h 878844"/>
              <a:gd name="connsiteX17" fmla="*/ 5214937 w 7809297"/>
              <a:gd name="connsiteY17" fmla="*/ 251456 h 878844"/>
              <a:gd name="connsiteX18" fmla="*/ 5272087 w 7809297"/>
              <a:gd name="connsiteY18" fmla="*/ 337181 h 878844"/>
              <a:gd name="connsiteX19" fmla="*/ 5343525 w 7809297"/>
              <a:gd name="connsiteY19" fmla="*/ 265744 h 878844"/>
              <a:gd name="connsiteX20" fmla="*/ 5357812 w 7809297"/>
              <a:gd name="connsiteY20" fmla="*/ 222881 h 878844"/>
              <a:gd name="connsiteX21" fmla="*/ 5414962 w 7809297"/>
              <a:gd name="connsiteY21" fmla="*/ 194306 h 878844"/>
              <a:gd name="connsiteX22" fmla="*/ 5557837 w 7809297"/>
              <a:gd name="connsiteY22" fmla="*/ 208594 h 878844"/>
              <a:gd name="connsiteX23" fmla="*/ 5586412 w 7809297"/>
              <a:gd name="connsiteY23" fmla="*/ 294319 h 878844"/>
              <a:gd name="connsiteX24" fmla="*/ 5614987 w 7809297"/>
              <a:gd name="connsiteY24" fmla="*/ 337181 h 878844"/>
              <a:gd name="connsiteX25" fmla="*/ 5686425 w 7809297"/>
              <a:gd name="connsiteY25" fmla="*/ 422906 h 878844"/>
              <a:gd name="connsiteX26" fmla="*/ 5743575 w 7809297"/>
              <a:gd name="connsiteY26" fmla="*/ 408619 h 878844"/>
              <a:gd name="connsiteX27" fmla="*/ 5843587 w 7809297"/>
              <a:gd name="connsiteY27" fmla="*/ 251456 h 878844"/>
              <a:gd name="connsiteX28" fmla="*/ 5886450 w 7809297"/>
              <a:gd name="connsiteY28" fmla="*/ 222881 h 878844"/>
              <a:gd name="connsiteX29" fmla="*/ 5929312 w 7809297"/>
              <a:gd name="connsiteY29" fmla="*/ 237169 h 878844"/>
              <a:gd name="connsiteX30" fmla="*/ 6000750 w 7809297"/>
              <a:gd name="connsiteY30" fmla="*/ 322894 h 878844"/>
              <a:gd name="connsiteX31" fmla="*/ 6043612 w 7809297"/>
              <a:gd name="connsiteY31" fmla="*/ 408619 h 878844"/>
              <a:gd name="connsiteX32" fmla="*/ 6086475 w 7809297"/>
              <a:gd name="connsiteY32" fmla="*/ 394331 h 878844"/>
              <a:gd name="connsiteX33" fmla="*/ 6100762 w 7809297"/>
              <a:gd name="connsiteY33" fmla="*/ 351469 h 878844"/>
              <a:gd name="connsiteX34" fmla="*/ 6172200 w 7809297"/>
              <a:gd name="connsiteY34" fmla="*/ 422906 h 878844"/>
              <a:gd name="connsiteX35" fmla="*/ 6243637 w 7809297"/>
              <a:gd name="connsiteY35" fmla="*/ 565781 h 878844"/>
              <a:gd name="connsiteX36" fmla="*/ 6272212 w 7809297"/>
              <a:gd name="connsiteY36" fmla="*/ 622931 h 878844"/>
              <a:gd name="connsiteX37" fmla="*/ 6300787 w 7809297"/>
              <a:gd name="connsiteY37" fmla="*/ 665794 h 878844"/>
              <a:gd name="connsiteX38" fmla="*/ 6343650 w 7809297"/>
              <a:gd name="connsiteY38" fmla="*/ 651506 h 878844"/>
              <a:gd name="connsiteX39" fmla="*/ 6357937 w 7809297"/>
              <a:gd name="connsiteY39" fmla="*/ 608644 h 878844"/>
              <a:gd name="connsiteX40" fmla="*/ 6386512 w 7809297"/>
              <a:gd name="connsiteY40" fmla="*/ 565781 h 878844"/>
              <a:gd name="connsiteX41" fmla="*/ 6400800 w 7809297"/>
              <a:gd name="connsiteY41" fmla="*/ 508631 h 878844"/>
              <a:gd name="connsiteX42" fmla="*/ 6429375 w 7809297"/>
              <a:gd name="connsiteY42" fmla="*/ 422906 h 878844"/>
              <a:gd name="connsiteX43" fmla="*/ 6500812 w 7809297"/>
              <a:gd name="connsiteY43" fmla="*/ 551494 h 878844"/>
              <a:gd name="connsiteX44" fmla="*/ 6557962 w 7809297"/>
              <a:gd name="connsiteY44" fmla="*/ 637219 h 878844"/>
              <a:gd name="connsiteX45" fmla="*/ 6600825 w 7809297"/>
              <a:gd name="connsiteY45" fmla="*/ 622931 h 878844"/>
              <a:gd name="connsiteX46" fmla="*/ 6686550 w 7809297"/>
              <a:gd name="connsiteY46" fmla="*/ 508631 h 878844"/>
              <a:gd name="connsiteX47" fmla="*/ 6772275 w 7809297"/>
              <a:gd name="connsiteY47" fmla="*/ 580069 h 878844"/>
              <a:gd name="connsiteX48" fmla="*/ 6815137 w 7809297"/>
              <a:gd name="connsiteY48" fmla="*/ 608644 h 878844"/>
              <a:gd name="connsiteX49" fmla="*/ 6843712 w 7809297"/>
              <a:gd name="connsiteY49" fmla="*/ 651506 h 878844"/>
              <a:gd name="connsiteX50" fmla="*/ 6958012 w 7809297"/>
              <a:gd name="connsiteY50" fmla="*/ 608644 h 878844"/>
              <a:gd name="connsiteX51" fmla="*/ 7172325 w 7809297"/>
              <a:gd name="connsiteY51" fmla="*/ 508631 h 878844"/>
              <a:gd name="connsiteX52" fmla="*/ 7372350 w 7809297"/>
              <a:gd name="connsiteY52" fmla="*/ 580069 h 878844"/>
              <a:gd name="connsiteX53" fmla="*/ 7386637 w 7809297"/>
              <a:gd name="connsiteY53" fmla="*/ 622931 h 878844"/>
              <a:gd name="connsiteX54" fmla="*/ 7415212 w 7809297"/>
              <a:gd name="connsiteY54" fmla="*/ 665794 h 878844"/>
              <a:gd name="connsiteX55" fmla="*/ 7500937 w 7809297"/>
              <a:gd name="connsiteY55" fmla="*/ 722944 h 878844"/>
              <a:gd name="connsiteX56" fmla="*/ 7529512 w 7809297"/>
              <a:gd name="connsiteY56" fmla="*/ 680081 h 878844"/>
              <a:gd name="connsiteX57" fmla="*/ 7572375 w 7809297"/>
              <a:gd name="connsiteY57" fmla="*/ 694369 h 878844"/>
              <a:gd name="connsiteX58" fmla="*/ 7586662 w 7809297"/>
              <a:gd name="connsiteY58" fmla="*/ 737231 h 878844"/>
              <a:gd name="connsiteX59" fmla="*/ 7615237 w 7809297"/>
              <a:gd name="connsiteY59" fmla="*/ 780094 h 878844"/>
              <a:gd name="connsiteX60" fmla="*/ 7658100 w 7809297"/>
              <a:gd name="connsiteY60" fmla="*/ 794381 h 878844"/>
              <a:gd name="connsiteX61" fmla="*/ 7743825 w 7809297"/>
              <a:gd name="connsiteY61" fmla="*/ 751519 h 878844"/>
              <a:gd name="connsiteX62" fmla="*/ 7786687 w 7809297"/>
              <a:gd name="connsiteY62" fmla="*/ 780094 h 878844"/>
              <a:gd name="connsiteX63" fmla="*/ 7800975 w 7809297"/>
              <a:gd name="connsiteY63" fmla="*/ 851531 h 878844"/>
              <a:gd name="connsiteX64" fmla="*/ 7809297 w 7809297"/>
              <a:gd name="connsiteY64" fmla="*/ 876498 h 878844"/>
              <a:gd name="connsiteX65" fmla="*/ 7809297 w 7809297"/>
              <a:gd name="connsiteY65" fmla="*/ 878844 h 878844"/>
              <a:gd name="connsiteX66" fmla="*/ 0 w 7809297"/>
              <a:gd name="connsiteY66" fmla="*/ 751519 h 878844"/>
              <a:gd name="connsiteX67" fmla="*/ 114300 w 7809297"/>
              <a:gd name="connsiteY67" fmla="*/ 594356 h 878844"/>
              <a:gd name="connsiteX68" fmla="*/ 142875 w 7809297"/>
              <a:gd name="connsiteY68" fmla="*/ 551494 h 878844"/>
              <a:gd name="connsiteX69" fmla="*/ 185737 w 7809297"/>
              <a:gd name="connsiteY69" fmla="*/ 508631 h 878844"/>
              <a:gd name="connsiteX70" fmla="*/ 214312 w 7809297"/>
              <a:gd name="connsiteY70" fmla="*/ 465769 h 878844"/>
              <a:gd name="connsiteX71" fmla="*/ 257175 w 7809297"/>
              <a:gd name="connsiteY71" fmla="*/ 437194 h 878844"/>
              <a:gd name="connsiteX72" fmla="*/ 428625 w 7809297"/>
              <a:gd name="connsiteY72" fmla="*/ 294319 h 878844"/>
              <a:gd name="connsiteX73" fmla="*/ 471487 w 7809297"/>
              <a:gd name="connsiteY73" fmla="*/ 265744 h 878844"/>
              <a:gd name="connsiteX74" fmla="*/ 514350 w 7809297"/>
              <a:gd name="connsiteY74" fmla="*/ 237169 h 878844"/>
              <a:gd name="connsiteX75" fmla="*/ 571500 w 7809297"/>
              <a:gd name="connsiteY75" fmla="*/ 194306 h 878844"/>
              <a:gd name="connsiteX76" fmla="*/ 657225 w 7809297"/>
              <a:gd name="connsiteY76" fmla="*/ 137156 h 878844"/>
              <a:gd name="connsiteX77" fmla="*/ 685800 w 7809297"/>
              <a:gd name="connsiteY77" fmla="*/ 94294 h 878844"/>
              <a:gd name="connsiteX78" fmla="*/ 728662 w 7809297"/>
              <a:gd name="connsiteY78" fmla="*/ 80006 h 878844"/>
              <a:gd name="connsiteX79" fmla="*/ 814387 w 7809297"/>
              <a:gd name="connsiteY79" fmla="*/ 37144 h 878844"/>
              <a:gd name="connsiteX80" fmla="*/ 928687 w 7809297"/>
              <a:gd name="connsiteY80" fmla="*/ 65719 h 878844"/>
              <a:gd name="connsiteX81" fmla="*/ 957262 w 7809297"/>
              <a:gd name="connsiteY81" fmla="*/ 108581 h 878844"/>
              <a:gd name="connsiteX82" fmla="*/ 1014412 w 7809297"/>
              <a:gd name="connsiteY82" fmla="*/ 137156 h 878844"/>
              <a:gd name="connsiteX83" fmla="*/ 1071562 w 7809297"/>
              <a:gd name="connsiteY83" fmla="*/ 180019 h 878844"/>
              <a:gd name="connsiteX84" fmla="*/ 1185862 w 7809297"/>
              <a:gd name="connsiteY84" fmla="*/ 251456 h 878844"/>
              <a:gd name="connsiteX85" fmla="*/ 1208400 w 7809297"/>
              <a:gd name="connsiteY85" fmla="*/ 285945 h 878844"/>
              <a:gd name="connsiteX86" fmla="*/ 1217350 w 7809297"/>
              <a:gd name="connsiteY86" fmla="*/ 300532 h 878844"/>
              <a:gd name="connsiteX87" fmla="*/ 1218458 w 7809297"/>
              <a:gd name="connsiteY87" fmla="*/ 302725 h 878844"/>
              <a:gd name="connsiteX88" fmla="*/ 1217708 w 7809297"/>
              <a:gd name="connsiteY88" fmla="*/ 301117 h 878844"/>
              <a:gd name="connsiteX89" fmla="*/ 1217350 w 7809297"/>
              <a:gd name="connsiteY89" fmla="*/ 300532 h 878844"/>
              <a:gd name="connsiteX90" fmla="*/ 1215320 w 7809297"/>
              <a:gd name="connsiteY90" fmla="*/ 296519 h 878844"/>
              <a:gd name="connsiteX91" fmla="*/ 1257300 w 7809297"/>
              <a:gd name="connsiteY91" fmla="*/ 308606 h 878844"/>
              <a:gd name="connsiteX92" fmla="*/ 1328737 w 7809297"/>
              <a:gd name="connsiteY92" fmla="*/ 365756 h 878844"/>
              <a:gd name="connsiteX93" fmla="*/ 1414462 w 7809297"/>
              <a:gd name="connsiteY93" fmla="*/ 422906 h 878844"/>
              <a:gd name="connsiteX94" fmla="*/ 1500187 w 7809297"/>
              <a:gd name="connsiteY94" fmla="*/ 451481 h 878844"/>
              <a:gd name="connsiteX95" fmla="*/ 1571625 w 7809297"/>
              <a:gd name="connsiteY95" fmla="*/ 480056 h 878844"/>
              <a:gd name="connsiteX96" fmla="*/ 1643062 w 7809297"/>
              <a:gd name="connsiteY96" fmla="*/ 494344 h 878844"/>
              <a:gd name="connsiteX97" fmla="*/ 1943100 w 7809297"/>
              <a:gd name="connsiteY97" fmla="*/ 451481 h 878844"/>
              <a:gd name="connsiteX98" fmla="*/ 2100262 w 7809297"/>
              <a:gd name="connsiteY98" fmla="*/ 351469 h 878844"/>
              <a:gd name="connsiteX99" fmla="*/ 2143125 w 7809297"/>
              <a:gd name="connsiteY99" fmla="*/ 308606 h 878844"/>
              <a:gd name="connsiteX100" fmla="*/ 2257425 w 7809297"/>
              <a:gd name="connsiteY100" fmla="*/ 237169 h 878844"/>
              <a:gd name="connsiteX101" fmla="*/ 2314575 w 7809297"/>
              <a:gd name="connsiteY101" fmla="*/ 194306 h 878844"/>
              <a:gd name="connsiteX102" fmla="*/ 2357437 w 7809297"/>
              <a:gd name="connsiteY102" fmla="*/ 165731 h 878844"/>
              <a:gd name="connsiteX103" fmla="*/ 2414587 w 7809297"/>
              <a:gd name="connsiteY103" fmla="*/ 137156 h 878844"/>
              <a:gd name="connsiteX104" fmla="*/ 2500312 w 7809297"/>
              <a:gd name="connsiteY104" fmla="*/ 65719 h 878844"/>
              <a:gd name="connsiteX105" fmla="*/ 2586037 w 7809297"/>
              <a:gd name="connsiteY105" fmla="*/ 37144 h 878844"/>
              <a:gd name="connsiteX106" fmla="*/ 2786062 w 7809297"/>
              <a:gd name="connsiteY106" fmla="*/ 51431 h 878844"/>
              <a:gd name="connsiteX107" fmla="*/ 2928937 w 7809297"/>
              <a:gd name="connsiteY107" fmla="*/ 108581 h 878844"/>
              <a:gd name="connsiteX108" fmla="*/ 2971800 w 7809297"/>
              <a:gd name="connsiteY108" fmla="*/ 137156 h 878844"/>
              <a:gd name="connsiteX109" fmla="*/ 3114675 w 7809297"/>
              <a:gd name="connsiteY109" fmla="*/ 180019 h 878844"/>
              <a:gd name="connsiteX110" fmla="*/ 3543300 w 7809297"/>
              <a:gd name="connsiteY110" fmla="*/ 165731 h 878844"/>
              <a:gd name="connsiteX111" fmla="*/ 3586162 w 7809297"/>
              <a:gd name="connsiteY111" fmla="*/ 151444 h 878844"/>
              <a:gd name="connsiteX112" fmla="*/ 3643312 w 7809297"/>
              <a:gd name="connsiteY112" fmla="*/ 137156 h 878844"/>
              <a:gd name="connsiteX113" fmla="*/ 3729037 w 7809297"/>
              <a:gd name="connsiteY113" fmla="*/ 65719 h 878844"/>
              <a:gd name="connsiteX114" fmla="*/ 3829050 w 7809297"/>
              <a:gd name="connsiteY114" fmla="*/ 8569 h 878844"/>
              <a:gd name="connsiteX115" fmla="*/ 3849636 w 7809297"/>
              <a:gd name="connsiteY115" fmla="*/ 0 h 87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809297" h="878844">
                <a:moveTo>
                  <a:pt x="3849636" y="0"/>
                </a:moveTo>
                <a:lnTo>
                  <a:pt x="4252784" y="0"/>
                </a:lnTo>
                <a:lnTo>
                  <a:pt x="4279429" y="6434"/>
                </a:lnTo>
                <a:cubicBezTo>
                  <a:pt x="4296692" y="11745"/>
                  <a:pt x="4313848" y="17768"/>
                  <a:pt x="4329112" y="22856"/>
                </a:cubicBezTo>
                <a:cubicBezTo>
                  <a:pt x="4343400" y="32381"/>
                  <a:pt x="4356616" y="43752"/>
                  <a:pt x="4371975" y="51431"/>
                </a:cubicBezTo>
                <a:cubicBezTo>
                  <a:pt x="4456049" y="93469"/>
                  <a:pt x="4592205" y="55285"/>
                  <a:pt x="4657725" y="51431"/>
                </a:cubicBezTo>
                <a:cubicBezTo>
                  <a:pt x="4672012" y="46669"/>
                  <a:pt x="4687117" y="43879"/>
                  <a:pt x="4700587" y="37144"/>
                </a:cubicBezTo>
                <a:cubicBezTo>
                  <a:pt x="4715946" y="29465"/>
                  <a:pt x="4726512" y="11392"/>
                  <a:pt x="4743450" y="8569"/>
                </a:cubicBezTo>
                <a:cubicBezTo>
                  <a:pt x="4758305" y="6093"/>
                  <a:pt x="4772025" y="18094"/>
                  <a:pt x="4786312" y="22856"/>
                </a:cubicBezTo>
                <a:cubicBezTo>
                  <a:pt x="4791075" y="37144"/>
                  <a:pt x="4789951" y="55070"/>
                  <a:pt x="4800600" y="65719"/>
                </a:cubicBezTo>
                <a:cubicBezTo>
                  <a:pt x="4829295" y="94414"/>
                  <a:pt x="4871612" y="72969"/>
                  <a:pt x="4900612" y="65719"/>
                </a:cubicBezTo>
                <a:cubicBezTo>
                  <a:pt x="4919662" y="70481"/>
                  <a:pt x="4939376" y="73111"/>
                  <a:pt x="4957762" y="80006"/>
                </a:cubicBezTo>
                <a:cubicBezTo>
                  <a:pt x="4977704" y="87484"/>
                  <a:pt x="4993613" y="108581"/>
                  <a:pt x="5014912" y="108581"/>
                </a:cubicBezTo>
                <a:cubicBezTo>
                  <a:pt x="5032084" y="108581"/>
                  <a:pt x="5043487" y="89531"/>
                  <a:pt x="5057775" y="80006"/>
                </a:cubicBezTo>
                <a:cubicBezTo>
                  <a:pt x="5107503" y="154599"/>
                  <a:pt x="5072117" y="89733"/>
                  <a:pt x="5100637" y="194306"/>
                </a:cubicBezTo>
                <a:cubicBezTo>
                  <a:pt x="5108562" y="223365"/>
                  <a:pt x="5129212" y="280031"/>
                  <a:pt x="5129212" y="280031"/>
                </a:cubicBezTo>
                <a:cubicBezTo>
                  <a:pt x="5137377" y="267784"/>
                  <a:pt x="5173435" y="201791"/>
                  <a:pt x="5200650" y="208594"/>
                </a:cubicBezTo>
                <a:cubicBezTo>
                  <a:pt x="5215261" y="212246"/>
                  <a:pt x="5207623" y="238291"/>
                  <a:pt x="5214937" y="251456"/>
                </a:cubicBezTo>
                <a:cubicBezTo>
                  <a:pt x="5231615" y="281477"/>
                  <a:pt x="5272087" y="337181"/>
                  <a:pt x="5272087" y="337181"/>
                </a:cubicBezTo>
                <a:cubicBezTo>
                  <a:pt x="5314949" y="308607"/>
                  <a:pt x="5319713" y="313368"/>
                  <a:pt x="5343525" y="265744"/>
                </a:cubicBezTo>
                <a:cubicBezTo>
                  <a:pt x="5350260" y="252273"/>
                  <a:pt x="5347163" y="233530"/>
                  <a:pt x="5357812" y="222881"/>
                </a:cubicBezTo>
                <a:cubicBezTo>
                  <a:pt x="5372872" y="207821"/>
                  <a:pt x="5395912" y="203831"/>
                  <a:pt x="5414962" y="194306"/>
                </a:cubicBezTo>
                <a:lnTo>
                  <a:pt x="5557837" y="208594"/>
                </a:lnTo>
                <a:cubicBezTo>
                  <a:pt x="5583855" y="223771"/>
                  <a:pt x="5569704" y="269257"/>
                  <a:pt x="5586412" y="294319"/>
                </a:cubicBezTo>
                <a:cubicBezTo>
                  <a:pt x="5595937" y="308606"/>
                  <a:pt x="5603994" y="323990"/>
                  <a:pt x="5614987" y="337181"/>
                </a:cubicBezTo>
                <a:cubicBezTo>
                  <a:pt x="5706661" y="447190"/>
                  <a:pt x="5615479" y="316489"/>
                  <a:pt x="5686425" y="422906"/>
                </a:cubicBezTo>
                <a:cubicBezTo>
                  <a:pt x="5705475" y="418144"/>
                  <a:pt x="5728797" y="421550"/>
                  <a:pt x="5743575" y="408619"/>
                </a:cubicBezTo>
                <a:cubicBezTo>
                  <a:pt x="5788991" y="368880"/>
                  <a:pt x="5805000" y="296474"/>
                  <a:pt x="5843587" y="251456"/>
                </a:cubicBezTo>
                <a:cubicBezTo>
                  <a:pt x="5854762" y="238418"/>
                  <a:pt x="5872162" y="232406"/>
                  <a:pt x="5886450" y="222881"/>
                </a:cubicBezTo>
                <a:cubicBezTo>
                  <a:pt x="5900737" y="227644"/>
                  <a:pt x="5918663" y="226520"/>
                  <a:pt x="5929312" y="237169"/>
                </a:cubicBezTo>
                <a:cubicBezTo>
                  <a:pt x="6074321" y="382180"/>
                  <a:pt x="5852484" y="224051"/>
                  <a:pt x="6000750" y="322894"/>
                </a:cubicBezTo>
                <a:cubicBezTo>
                  <a:pt x="6006765" y="340938"/>
                  <a:pt x="6022307" y="400097"/>
                  <a:pt x="6043612" y="408619"/>
                </a:cubicBezTo>
                <a:cubicBezTo>
                  <a:pt x="6057595" y="414212"/>
                  <a:pt x="6072187" y="399094"/>
                  <a:pt x="6086475" y="394331"/>
                </a:cubicBezTo>
                <a:cubicBezTo>
                  <a:pt x="6091237" y="380044"/>
                  <a:pt x="6086151" y="355121"/>
                  <a:pt x="6100762" y="351469"/>
                </a:cubicBezTo>
                <a:cubicBezTo>
                  <a:pt x="6126593" y="345012"/>
                  <a:pt x="6165419" y="410313"/>
                  <a:pt x="6172200" y="422906"/>
                </a:cubicBezTo>
                <a:cubicBezTo>
                  <a:pt x="6197444" y="469788"/>
                  <a:pt x="6219825" y="518156"/>
                  <a:pt x="6243637" y="565781"/>
                </a:cubicBezTo>
                <a:cubicBezTo>
                  <a:pt x="6253162" y="584831"/>
                  <a:pt x="6260398" y="605209"/>
                  <a:pt x="6272212" y="622931"/>
                </a:cubicBezTo>
                <a:lnTo>
                  <a:pt x="6300787" y="665794"/>
                </a:lnTo>
                <a:cubicBezTo>
                  <a:pt x="6315075" y="661031"/>
                  <a:pt x="6333001" y="662155"/>
                  <a:pt x="6343650" y="651506"/>
                </a:cubicBezTo>
                <a:cubicBezTo>
                  <a:pt x="6354299" y="640857"/>
                  <a:pt x="6351202" y="622114"/>
                  <a:pt x="6357937" y="608644"/>
                </a:cubicBezTo>
                <a:cubicBezTo>
                  <a:pt x="6365616" y="593285"/>
                  <a:pt x="6376987" y="580069"/>
                  <a:pt x="6386512" y="565781"/>
                </a:cubicBezTo>
                <a:cubicBezTo>
                  <a:pt x="6391275" y="546731"/>
                  <a:pt x="6395157" y="527439"/>
                  <a:pt x="6400800" y="508631"/>
                </a:cubicBezTo>
                <a:cubicBezTo>
                  <a:pt x="6409455" y="479781"/>
                  <a:pt x="6429375" y="422906"/>
                  <a:pt x="6429375" y="422906"/>
                </a:cubicBezTo>
                <a:cubicBezTo>
                  <a:pt x="6533949" y="562340"/>
                  <a:pt x="6413500" y="391421"/>
                  <a:pt x="6500812" y="551494"/>
                </a:cubicBezTo>
                <a:cubicBezTo>
                  <a:pt x="6517257" y="581643"/>
                  <a:pt x="6557962" y="637219"/>
                  <a:pt x="6557962" y="637219"/>
                </a:cubicBezTo>
                <a:cubicBezTo>
                  <a:pt x="6572250" y="632456"/>
                  <a:pt x="6590176" y="633580"/>
                  <a:pt x="6600825" y="622931"/>
                </a:cubicBezTo>
                <a:cubicBezTo>
                  <a:pt x="6634501" y="589255"/>
                  <a:pt x="6686550" y="508631"/>
                  <a:pt x="6686550" y="508631"/>
                </a:cubicBezTo>
                <a:cubicBezTo>
                  <a:pt x="6792967" y="579577"/>
                  <a:pt x="6662266" y="488395"/>
                  <a:pt x="6772275" y="580069"/>
                </a:cubicBezTo>
                <a:cubicBezTo>
                  <a:pt x="6785466" y="591062"/>
                  <a:pt x="6800850" y="599119"/>
                  <a:pt x="6815137" y="608644"/>
                </a:cubicBezTo>
                <a:cubicBezTo>
                  <a:pt x="6824662" y="622931"/>
                  <a:pt x="6827201" y="646789"/>
                  <a:pt x="6843712" y="651506"/>
                </a:cubicBezTo>
                <a:cubicBezTo>
                  <a:pt x="6886968" y="663865"/>
                  <a:pt x="6926778" y="629467"/>
                  <a:pt x="6958012" y="608644"/>
                </a:cubicBezTo>
                <a:cubicBezTo>
                  <a:pt x="7044341" y="479150"/>
                  <a:pt x="6980960" y="526028"/>
                  <a:pt x="7172325" y="508631"/>
                </a:cubicBezTo>
                <a:cubicBezTo>
                  <a:pt x="7304845" y="530718"/>
                  <a:pt x="7328195" y="491758"/>
                  <a:pt x="7372350" y="580069"/>
                </a:cubicBezTo>
                <a:cubicBezTo>
                  <a:pt x="7379085" y="593539"/>
                  <a:pt x="7379902" y="609461"/>
                  <a:pt x="7386637" y="622931"/>
                </a:cubicBezTo>
                <a:cubicBezTo>
                  <a:pt x="7394316" y="638290"/>
                  <a:pt x="7402289" y="654486"/>
                  <a:pt x="7415212" y="665794"/>
                </a:cubicBezTo>
                <a:cubicBezTo>
                  <a:pt x="7441058" y="688409"/>
                  <a:pt x="7500937" y="722944"/>
                  <a:pt x="7500937" y="722944"/>
                </a:cubicBezTo>
                <a:cubicBezTo>
                  <a:pt x="7510462" y="708656"/>
                  <a:pt x="7513569" y="686458"/>
                  <a:pt x="7529512" y="680081"/>
                </a:cubicBezTo>
                <a:cubicBezTo>
                  <a:pt x="7543495" y="674488"/>
                  <a:pt x="7561726" y="683720"/>
                  <a:pt x="7572375" y="694369"/>
                </a:cubicBezTo>
                <a:cubicBezTo>
                  <a:pt x="7583024" y="705018"/>
                  <a:pt x="7579927" y="723761"/>
                  <a:pt x="7586662" y="737231"/>
                </a:cubicBezTo>
                <a:cubicBezTo>
                  <a:pt x="7594341" y="752590"/>
                  <a:pt x="7601828" y="769367"/>
                  <a:pt x="7615237" y="780094"/>
                </a:cubicBezTo>
                <a:cubicBezTo>
                  <a:pt x="7626997" y="789502"/>
                  <a:pt x="7643812" y="789619"/>
                  <a:pt x="7658100" y="794381"/>
                </a:cubicBezTo>
                <a:cubicBezTo>
                  <a:pt x="7673028" y="784429"/>
                  <a:pt x="7720162" y="747575"/>
                  <a:pt x="7743825" y="751519"/>
                </a:cubicBezTo>
                <a:cubicBezTo>
                  <a:pt x="7760763" y="754342"/>
                  <a:pt x="7772400" y="770569"/>
                  <a:pt x="7786687" y="780094"/>
                </a:cubicBezTo>
                <a:cubicBezTo>
                  <a:pt x="7791450" y="803906"/>
                  <a:pt x="7795085" y="827972"/>
                  <a:pt x="7800975" y="851531"/>
                </a:cubicBezTo>
                <a:lnTo>
                  <a:pt x="7809297" y="876498"/>
                </a:lnTo>
                <a:lnTo>
                  <a:pt x="7809297" y="878844"/>
                </a:lnTo>
                <a:lnTo>
                  <a:pt x="0" y="751519"/>
                </a:lnTo>
                <a:cubicBezTo>
                  <a:pt x="78605" y="653262"/>
                  <a:pt x="40233" y="705457"/>
                  <a:pt x="114300" y="594356"/>
                </a:cubicBezTo>
                <a:cubicBezTo>
                  <a:pt x="123825" y="580069"/>
                  <a:pt x="130733" y="563636"/>
                  <a:pt x="142875" y="551494"/>
                </a:cubicBezTo>
                <a:cubicBezTo>
                  <a:pt x="157162" y="537206"/>
                  <a:pt x="172802" y="524153"/>
                  <a:pt x="185737" y="508631"/>
                </a:cubicBezTo>
                <a:cubicBezTo>
                  <a:pt x="196730" y="495440"/>
                  <a:pt x="202170" y="477911"/>
                  <a:pt x="214312" y="465769"/>
                </a:cubicBezTo>
                <a:cubicBezTo>
                  <a:pt x="226454" y="453627"/>
                  <a:pt x="244341" y="448602"/>
                  <a:pt x="257175" y="437194"/>
                </a:cubicBezTo>
                <a:cubicBezTo>
                  <a:pt x="422193" y="290511"/>
                  <a:pt x="262527" y="405051"/>
                  <a:pt x="428625" y="294319"/>
                </a:cubicBezTo>
                <a:lnTo>
                  <a:pt x="471487" y="265744"/>
                </a:lnTo>
                <a:cubicBezTo>
                  <a:pt x="485775" y="256219"/>
                  <a:pt x="500613" y="247472"/>
                  <a:pt x="514350" y="237169"/>
                </a:cubicBezTo>
                <a:cubicBezTo>
                  <a:pt x="533400" y="222881"/>
                  <a:pt x="551992" y="207962"/>
                  <a:pt x="571500" y="194306"/>
                </a:cubicBezTo>
                <a:cubicBezTo>
                  <a:pt x="599635" y="174612"/>
                  <a:pt x="657225" y="137156"/>
                  <a:pt x="657225" y="137156"/>
                </a:cubicBezTo>
                <a:cubicBezTo>
                  <a:pt x="666750" y="122869"/>
                  <a:pt x="672392" y="105021"/>
                  <a:pt x="685800" y="94294"/>
                </a:cubicBezTo>
                <a:cubicBezTo>
                  <a:pt x="697560" y="84886"/>
                  <a:pt x="715192" y="86741"/>
                  <a:pt x="728662" y="80006"/>
                </a:cubicBezTo>
                <a:cubicBezTo>
                  <a:pt x="839441" y="24616"/>
                  <a:pt x="706660" y="73052"/>
                  <a:pt x="814387" y="37144"/>
                </a:cubicBezTo>
                <a:cubicBezTo>
                  <a:pt x="817948" y="37856"/>
                  <a:pt x="914040" y="54002"/>
                  <a:pt x="928687" y="65719"/>
                </a:cubicBezTo>
                <a:cubicBezTo>
                  <a:pt x="942095" y="76446"/>
                  <a:pt x="944071" y="97588"/>
                  <a:pt x="957262" y="108581"/>
                </a:cubicBezTo>
                <a:cubicBezTo>
                  <a:pt x="973624" y="122216"/>
                  <a:pt x="996351" y="125868"/>
                  <a:pt x="1014412" y="137156"/>
                </a:cubicBezTo>
                <a:cubicBezTo>
                  <a:pt x="1034605" y="149777"/>
                  <a:pt x="1051749" y="166810"/>
                  <a:pt x="1071562" y="180019"/>
                </a:cubicBezTo>
                <a:cubicBezTo>
                  <a:pt x="1108945" y="204941"/>
                  <a:pt x="1185862" y="251456"/>
                  <a:pt x="1185862" y="251456"/>
                </a:cubicBezTo>
                <a:cubicBezTo>
                  <a:pt x="1196099" y="266811"/>
                  <a:pt x="1203352" y="277988"/>
                  <a:pt x="1208400" y="285945"/>
                </a:cubicBezTo>
                <a:lnTo>
                  <a:pt x="1217350" y="300532"/>
                </a:lnTo>
                <a:lnTo>
                  <a:pt x="1218458" y="302725"/>
                </a:lnTo>
                <a:cubicBezTo>
                  <a:pt x="1219116" y="303811"/>
                  <a:pt x="1219125" y="303595"/>
                  <a:pt x="1217708" y="301117"/>
                </a:cubicBezTo>
                <a:lnTo>
                  <a:pt x="1217350" y="300532"/>
                </a:lnTo>
                <a:lnTo>
                  <a:pt x="1215320" y="296519"/>
                </a:lnTo>
                <a:cubicBezTo>
                  <a:pt x="1210619" y="285593"/>
                  <a:pt x="1208006" y="269171"/>
                  <a:pt x="1257300" y="308606"/>
                </a:cubicBezTo>
                <a:cubicBezTo>
                  <a:pt x="1349624" y="382464"/>
                  <a:pt x="1221001" y="329845"/>
                  <a:pt x="1328737" y="365756"/>
                </a:cubicBezTo>
                <a:cubicBezTo>
                  <a:pt x="1357312" y="384806"/>
                  <a:pt x="1381881" y="412046"/>
                  <a:pt x="1414462" y="422906"/>
                </a:cubicBezTo>
                <a:cubicBezTo>
                  <a:pt x="1443037" y="432431"/>
                  <a:pt x="1472221" y="440295"/>
                  <a:pt x="1500187" y="451481"/>
                </a:cubicBezTo>
                <a:cubicBezTo>
                  <a:pt x="1524000" y="461006"/>
                  <a:pt x="1547060" y="472686"/>
                  <a:pt x="1571625" y="480056"/>
                </a:cubicBezTo>
                <a:cubicBezTo>
                  <a:pt x="1594885" y="487034"/>
                  <a:pt x="1619250" y="489581"/>
                  <a:pt x="1643062" y="494344"/>
                </a:cubicBezTo>
                <a:cubicBezTo>
                  <a:pt x="1757530" y="486167"/>
                  <a:pt x="1841130" y="493968"/>
                  <a:pt x="1943100" y="451481"/>
                </a:cubicBezTo>
                <a:cubicBezTo>
                  <a:pt x="1961993" y="443609"/>
                  <a:pt x="2092832" y="358899"/>
                  <a:pt x="2100262" y="351469"/>
                </a:cubicBezTo>
                <a:cubicBezTo>
                  <a:pt x="2114550" y="337181"/>
                  <a:pt x="2127603" y="321541"/>
                  <a:pt x="2143125" y="308606"/>
                </a:cubicBezTo>
                <a:cubicBezTo>
                  <a:pt x="2164442" y="290842"/>
                  <a:pt x="2243474" y="246470"/>
                  <a:pt x="2257425" y="237169"/>
                </a:cubicBezTo>
                <a:cubicBezTo>
                  <a:pt x="2277238" y="223960"/>
                  <a:pt x="2295198" y="208147"/>
                  <a:pt x="2314575" y="194306"/>
                </a:cubicBezTo>
                <a:cubicBezTo>
                  <a:pt x="2328548" y="184325"/>
                  <a:pt x="2342528" y="174250"/>
                  <a:pt x="2357437" y="165731"/>
                </a:cubicBezTo>
                <a:cubicBezTo>
                  <a:pt x="2375929" y="155164"/>
                  <a:pt x="2397256" y="149535"/>
                  <a:pt x="2414587" y="137156"/>
                </a:cubicBezTo>
                <a:cubicBezTo>
                  <a:pt x="2470001" y="97575"/>
                  <a:pt x="2440291" y="92395"/>
                  <a:pt x="2500312" y="65719"/>
                </a:cubicBezTo>
                <a:cubicBezTo>
                  <a:pt x="2527837" y="53486"/>
                  <a:pt x="2586037" y="37144"/>
                  <a:pt x="2586037" y="37144"/>
                </a:cubicBezTo>
                <a:cubicBezTo>
                  <a:pt x="2652712" y="41906"/>
                  <a:pt x="2719957" y="41515"/>
                  <a:pt x="2786062" y="51431"/>
                </a:cubicBezTo>
                <a:cubicBezTo>
                  <a:pt x="2825754" y="57385"/>
                  <a:pt x="2891684" y="87294"/>
                  <a:pt x="2928937" y="108581"/>
                </a:cubicBezTo>
                <a:cubicBezTo>
                  <a:pt x="2943846" y="117100"/>
                  <a:pt x="2956108" y="130182"/>
                  <a:pt x="2971800" y="137156"/>
                </a:cubicBezTo>
                <a:cubicBezTo>
                  <a:pt x="3016521" y="157032"/>
                  <a:pt x="3067180" y="168145"/>
                  <a:pt x="3114675" y="180019"/>
                </a:cubicBezTo>
                <a:cubicBezTo>
                  <a:pt x="3257550" y="175256"/>
                  <a:pt x="3400607" y="174379"/>
                  <a:pt x="3543300" y="165731"/>
                </a:cubicBezTo>
                <a:cubicBezTo>
                  <a:pt x="3558333" y="164820"/>
                  <a:pt x="3571681" y="155581"/>
                  <a:pt x="3586162" y="151444"/>
                </a:cubicBezTo>
                <a:cubicBezTo>
                  <a:pt x="3605043" y="146049"/>
                  <a:pt x="3624262" y="141919"/>
                  <a:pt x="3643312" y="137156"/>
                </a:cubicBezTo>
                <a:cubicBezTo>
                  <a:pt x="3749733" y="66209"/>
                  <a:pt x="3619027" y="157393"/>
                  <a:pt x="3729037" y="65719"/>
                </a:cubicBezTo>
                <a:cubicBezTo>
                  <a:pt x="3754358" y="44618"/>
                  <a:pt x="3800280" y="20899"/>
                  <a:pt x="3829050" y="8569"/>
                </a:cubicBezTo>
                <a:lnTo>
                  <a:pt x="3849636" y="0"/>
                </a:lnTo>
                <a:close/>
              </a:path>
            </a:pathLst>
          </a:custGeom>
        </p:spPr>
      </p:pic>
    </p:spTree>
    <p:extLst>
      <p:ext uri="{BB962C8B-B14F-4D97-AF65-F5344CB8AC3E}">
        <p14:creationId xmlns:p14="http://schemas.microsoft.com/office/powerpoint/2010/main" val="307163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a:t>
            </a:r>
            <a:r>
              <a:rPr lang="en-US" sz="2400" dirty="0" smtClean="0">
                <a:solidFill>
                  <a:srgbClr val="FF0000"/>
                </a:solidFill>
                <a:latin typeface="Times New Roman" panose="02020603050405020304" pitchFamily="18" charset="0"/>
                <a:ea typeface="Times New Roman" panose="02020603050405020304" pitchFamily="18" charset="0"/>
              </a:rPr>
              <a:t>9,11</a:t>
            </a:r>
            <a:r>
              <a:rPr lang="en-US" sz="2400" dirty="0">
                <a:solidFill>
                  <a:srgbClr val="FF0000"/>
                </a:solidFill>
                <a:latin typeface="Times New Roman" panose="02020603050405020304" pitchFamily="18" charset="0"/>
                <a:ea typeface="Times New Roman" panose="02020603050405020304" pitchFamily="18" charset="0"/>
              </a:rPr>
              <a:t>,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6488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36797" y="-747463"/>
            <a:ext cx="8136904" cy="1960833"/>
          </a:xfrm>
          <a:prstGeom prst="rect">
            <a:avLst/>
          </a:prstGeom>
        </p:spPr>
      </p:pic>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1524000" y="5008433"/>
            <a:ext cx="9144000" cy="1849568"/>
          </a:xfrm>
          <a:prstGeom prst="rect">
            <a:avLst/>
          </a:prstGeom>
        </p:spPr>
      </p:pic>
      <p:grpSp>
        <p:nvGrpSpPr>
          <p:cNvPr id="14" name="组合 13">
            <a:extLst>
              <a:ext uri="{FF2B5EF4-FFF2-40B4-BE49-F238E27FC236}">
                <a16:creationId xmlns:a16="http://schemas.microsoft.com/office/drawing/2014/main" xmlns="" id="{2F7035EB-A504-48EE-AF08-67175FE90406}"/>
              </a:ext>
            </a:extLst>
          </p:cNvPr>
          <p:cNvGrpSpPr/>
          <p:nvPr/>
        </p:nvGrpSpPr>
        <p:grpSpPr>
          <a:xfrm>
            <a:off x="1838195" y="1163745"/>
            <a:ext cx="1662719" cy="1362191"/>
            <a:chOff x="2485459" y="1975436"/>
            <a:chExt cx="1772914" cy="1393004"/>
          </a:xfrm>
        </p:grpSpPr>
        <p:pic>
          <p:nvPicPr>
            <p:cNvPr id="15" name="图片 14">
              <a:extLst>
                <a:ext uri="{FF2B5EF4-FFF2-40B4-BE49-F238E27FC236}">
                  <a16:creationId xmlns:a16="http://schemas.microsoft.com/office/drawing/2014/main" xmlns="" id="{8A6CA58F-650D-42E3-B50C-4D4A3BBAA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5459" y="1975436"/>
              <a:ext cx="1772914" cy="1393004"/>
            </a:xfrm>
            <a:prstGeom prst="rect">
              <a:avLst/>
            </a:prstGeom>
          </p:spPr>
        </p:pic>
        <p:pic>
          <p:nvPicPr>
            <p:cNvPr id="16" name="图片 15">
              <a:extLst>
                <a:ext uri="{FF2B5EF4-FFF2-40B4-BE49-F238E27FC236}">
                  <a16:creationId xmlns:a16="http://schemas.microsoft.com/office/drawing/2014/main" xmlns="" id="{88733343-7AAC-4C6B-8CAF-191695F964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4444" y="2576026"/>
              <a:ext cx="341348" cy="792414"/>
            </a:xfrm>
            <a:prstGeom prst="rect">
              <a:avLst/>
            </a:prstGeom>
          </p:spPr>
        </p:pic>
        <p:pic>
          <p:nvPicPr>
            <p:cNvPr id="18" name="图片 17">
              <a:extLst>
                <a:ext uri="{FF2B5EF4-FFF2-40B4-BE49-F238E27FC236}">
                  <a16:creationId xmlns:a16="http://schemas.microsoft.com/office/drawing/2014/main" xmlns="" id="{C04C2A23-BEA4-4264-BF0B-339340C87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9695" y="2331298"/>
              <a:ext cx="596041" cy="841269"/>
            </a:xfrm>
            <a:prstGeom prst="rect">
              <a:avLst/>
            </a:prstGeom>
          </p:spPr>
        </p:pic>
      </p:grpSp>
      <p:grpSp>
        <p:nvGrpSpPr>
          <p:cNvPr id="19" name="组合 18">
            <a:extLst>
              <a:ext uri="{FF2B5EF4-FFF2-40B4-BE49-F238E27FC236}">
                <a16:creationId xmlns:a16="http://schemas.microsoft.com/office/drawing/2014/main" xmlns="" id="{6CA77372-C904-4B86-BB97-CE8409F4E857}"/>
              </a:ext>
            </a:extLst>
          </p:cNvPr>
          <p:cNvGrpSpPr/>
          <p:nvPr/>
        </p:nvGrpSpPr>
        <p:grpSpPr>
          <a:xfrm>
            <a:off x="5182116" y="917137"/>
            <a:ext cx="1591197" cy="1369350"/>
            <a:chOff x="5056546" y="1975436"/>
            <a:chExt cx="1772914" cy="1393004"/>
          </a:xfrm>
        </p:grpSpPr>
        <p:pic>
          <p:nvPicPr>
            <p:cNvPr id="20" name="图片 19">
              <a:extLst>
                <a:ext uri="{FF2B5EF4-FFF2-40B4-BE49-F238E27FC236}">
                  <a16:creationId xmlns:a16="http://schemas.microsoft.com/office/drawing/2014/main" xmlns="" id="{0E6BFE63-F3C8-4133-B18B-024247ED17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6546" y="1975436"/>
              <a:ext cx="1772914" cy="1393004"/>
            </a:xfrm>
            <a:prstGeom prst="rect">
              <a:avLst/>
            </a:prstGeom>
          </p:spPr>
        </p:pic>
        <p:pic>
          <p:nvPicPr>
            <p:cNvPr id="21" name="图片 20">
              <a:extLst>
                <a:ext uri="{FF2B5EF4-FFF2-40B4-BE49-F238E27FC236}">
                  <a16:creationId xmlns:a16="http://schemas.microsoft.com/office/drawing/2014/main" xmlns="" id="{9290F9D7-E8D2-432D-9C15-0EA125D5BC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9550" y="2383789"/>
              <a:ext cx="455161" cy="736288"/>
            </a:xfrm>
            <a:prstGeom prst="rect">
              <a:avLst/>
            </a:prstGeom>
          </p:spPr>
        </p:pic>
        <p:pic>
          <p:nvPicPr>
            <p:cNvPr id="22" name="图片 21">
              <a:extLst>
                <a:ext uri="{FF2B5EF4-FFF2-40B4-BE49-F238E27FC236}">
                  <a16:creationId xmlns:a16="http://schemas.microsoft.com/office/drawing/2014/main" xmlns="" id="{044BA694-63F0-4FD1-AF7C-B8BA69034B7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42409" y="2576026"/>
              <a:ext cx="469353" cy="792414"/>
            </a:xfrm>
            <a:prstGeom prst="rect">
              <a:avLst/>
            </a:prstGeom>
          </p:spPr>
        </p:pic>
      </p:grpSp>
      <p:grpSp>
        <p:nvGrpSpPr>
          <p:cNvPr id="23" name="组合 22">
            <a:extLst>
              <a:ext uri="{FF2B5EF4-FFF2-40B4-BE49-F238E27FC236}">
                <a16:creationId xmlns:a16="http://schemas.microsoft.com/office/drawing/2014/main" xmlns="" id="{F0308CEC-B242-473C-8D49-F97924FAE470}"/>
              </a:ext>
            </a:extLst>
          </p:cNvPr>
          <p:cNvGrpSpPr/>
          <p:nvPr/>
        </p:nvGrpSpPr>
        <p:grpSpPr>
          <a:xfrm>
            <a:off x="8399529" y="706148"/>
            <a:ext cx="1525148" cy="1194170"/>
            <a:chOff x="7591354" y="2055431"/>
            <a:chExt cx="1772914" cy="1393004"/>
          </a:xfrm>
        </p:grpSpPr>
        <p:pic>
          <p:nvPicPr>
            <p:cNvPr id="28" name="图片 27">
              <a:extLst>
                <a:ext uri="{FF2B5EF4-FFF2-40B4-BE49-F238E27FC236}">
                  <a16:creationId xmlns:a16="http://schemas.microsoft.com/office/drawing/2014/main" xmlns="" id="{A1A53FCE-0189-487C-8328-1378DD3929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1354" y="2055431"/>
              <a:ext cx="1772914" cy="1393004"/>
            </a:xfrm>
            <a:prstGeom prst="rect">
              <a:avLst/>
            </a:prstGeom>
          </p:spPr>
        </p:pic>
        <p:pic>
          <p:nvPicPr>
            <p:cNvPr id="33" name="图片 32">
              <a:extLst>
                <a:ext uri="{FF2B5EF4-FFF2-40B4-BE49-F238E27FC236}">
                  <a16:creationId xmlns:a16="http://schemas.microsoft.com/office/drawing/2014/main" xmlns="" id="{D248B0FC-51D8-44B1-8804-30E0D287D5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37082" y="2383789"/>
              <a:ext cx="560164" cy="826471"/>
            </a:xfrm>
            <a:prstGeom prst="rect">
              <a:avLst/>
            </a:prstGeom>
          </p:spPr>
        </p:pic>
        <p:pic>
          <p:nvPicPr>
            <p:cNvPr id="34" name="图片 33">
              <a:extLst>
                <a:ext uri="{FF2B5EF4-FFF2-40B4-BE49-F238E27FC236}">
                  <a16:creationId xmlns:a16="http://schemas.microsoft.com/office/drawing/2014/main" xmlns="" id="{8EC2E966-D07B-43B0-933F-428270D57A1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00364" y="2582875"/>
              <a:ext cx="560786" cy="865560"/>
            </a:xfrm>
            <a:prstGeom prst="rect">
              <a:avLst/>
            </a:prstGeom>
          </p:spPr>
        </p:pic>
      </p:grpSp>
      <p:sp>
        <p:nvSpPr>
          <p:cNvPr id="37" name="文本框 18">
            <a:extLst>
              <a:ext uri="{FF2B5EF4-FFF2-40B4-BE49-F238E27FC236}">
                <a16:creationId xmlns:a16="http://schemas.microsoft.com/office/drawing/2014/main" xmlns="" id="{17A7FC47-042D-4AA3-807D-AAA2AB88BD9A}"/>
              </a:ext>
            </a:extLst>
          </p:cNvPr>
          <p:cNvSpPr txBox="1">
            <a:spLocks noChangeArrowheads="1"/>
          </p:cNvSpPr>
          <p:nvPr/>
        </p:nvSpPr>
        <p:spPr bwMode="auto">
          <a:xfrm>
            <a:off x="1571592" y="2751829"/>
            <a:ext cx="3273207" cy="397031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1. Hãy chỉ rõ và phân tích ý nghĩa của những lời đối thoại của nhân vật Rô-mê-ô? Chàng đã có hành động gì?Từ đó hãy nhận xét về tâm trạng và tính cách của nhân vật Rô-mê-ô</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0" name="文本框 18">
            <a:extLst>
              <a:ext uri="{FF2B5EF4-FFF2-40B4-BE49-F238E27FC236}">
                <a16:creationId xmlns:a16="http://schemas.microsoft.com/office/drawing/2014/main" xmlns="" id="{6FDA902B-D0C6-4E3E-9A8A-8666D185AEBD}"/>
              </a:ext>
            </a:extLst>
          </p:cNvPr>
          <p:cNvSpPr txBox="1">
            <a:spLocks noChangeArrowheads="1"/>
          </p:cNvSpPr>
          <p:nvPr/>
        </p:nvSpPr>
        <p:spPr bwMode="auto">
          <a:xfrm>
            <a:off x="4977322" y="2391673"/>
            <a:ext cx="2644548" cy="397031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2. Hãy chỉ rõ và phân tích ý nghĩa của những lời đối thoại của Giu-li-ét? Từ đó nhận xét về tâm trạng và tính cách của nhân vật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3" name="文本框 18">
            <a:extLst>
              <a:ext uri="{FF2B5EF4-FFF2-40B4-BE49-F238E27FC236}">
                <a16:creationId xmlns:a16="http://schemas.microsoft.com/office/drawing/2014/main" xmlns="" id="{F7343E95-0564-463E-9F3A-4746A74EB559}"/>
              </a:ext>
            </a:extLst>
          </p:cNvPr>
          <p:cNvSpPr txBox="1">
            <a:spLocks noChangeArrowheads="1"/>
          </p:cNvSpPr>
          <p:nvPr/>
        </p:nvSpPr>
        <p:spPr bwMode="auto">
          <a:xfrm>
            <a:off x="7754394" y="2011773"/>
            <a:ext cx="2861282" cy="4832092"/>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3. Hãy nhận xét cách bày tỏ tình yêu của Rô-mê-ô và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r>
              <a:rPr lang="vi-VN" altLang="zh-CN" dirty="0">
                <a:solidFill>
                  <a:prstClr val="black">
                    <a:lumMod val="85000"/>
                    <a:lumOff val="15000"/>
                  </a:prstClr>
                </a:solidFill>
                <a:latin typeface="Times New Roman" pitchFamily="18" charset="0"/>
                <a:ea typeface="+mn-ea"/>
                <a:cs typeface="Times New Roman" pitchFamily="18" charset="0"/>
                <a:sym typeface="+mn-lt"/>
              </a:rPr>
              <a:t> Hành động bày tỏ tình yêu này có vai trò như thế nào với chuỗi hành động tiếp theo của hai nhân vật trong toàn bộ tác phẩm?</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pic>
        <p:nvPicPr>
          <p:cNvPr id="44" name="图片 43">
            <a:extLst>
              <a:ext uri="{FF2B5EF4-FFF2-40B4-BE49-F238E27FC236}">
                <a16:creationId xmlns:a16="http://schemas.microsoft.com/office/drawing/2014/main" xmlns="" id="{25DE414A-BBBD-4579-B168-754A080834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8772" y="-66790"/>
            <a:ext cx="1056904" cy="1280160"/>
          </a:xfrm>
          <a:prstGeom prst="rect">
            <a:avLst/>
          </a:prstGeom>
        </p:spPr>
      </p:pic>
      <p:sp>
        <p:nvSpPr>
          <p:cNvPr id="27" name="文本框 616">
            <a:extLst>
              <a:ext uri="{FF2B5EF4-FFF2-40B4-BE49-F238E27FC236}">
                <a16:creationId xmlns:a16="http://schemas.microsoft.com/office/drawing/2014/main" xmlns="" id="{4086954F-7923-4611-87E1-39EDB9C9405C}"/>
              </a:ext>
            </a:extLst>
          </p:cNvPr>
          <p:cNvSpPr txBox="1"/>
          <p:nvPr/>
        </p:nvSpPr>
        <p:spPr>
          <a:xfrm>
            <a:off x="1309750" y="11677"/>
            <a:ext cx="8990999" cy="830997"/>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PHIẾU HỌC TẬP SỐ </a:t>
            </a:r>
            <a:r>
              <a:rPr lang="vi-VN" sz="2400" b="1" dirty="0">
                <a:latin typeface="Times New Roman" pitchFamily="18" charset="0"/>
                <a:cs typeface="Times New Roman" pitchFamily="18" charset="0"/>
              </a:rPr>
              <a:t>4</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cặp 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5 </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a:t>
            </a:r>
            <a:endParaRPr kumimoji="1" lang="zh-CN" altLang="en-US" sz="2400" b="1" dirty="0">
              <a:latin typeface="Arial"/>
              <a:ea typeface="微软雅黑"/>
              <a:cs typeface="+mn-ea"/>
              <a:sym typeface="+mn-lt"/>
            </a:endParaRPr>
          </a:p>
        </p:txBody>
      </p:sp>
    </p:spTree>
    <p:extLst>
      <p:ext uri="{BB962C8B-B14F-4D97-AF65-F5344CB8AC3E}">
        <p14:creationId xmlns:p14="http://schemas.microsoft.com/office/powerpoint/2010/main" val="19624440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a:t>
            </a:r>
            <a:r>
              <a:rPr lang="en-US" sz="2400" dirty="0" smtClean="0">
                <a:solidFill>
                  <a:srgbClr val="FF0000"/>
                </a:solidFill>
                <a:latin typeface="Times New Roman" panose="02020603050405020304" pitchFamily="18" charset="0"/>
                <a:ea typeface="Times New Roman" panose="02020603050405020304" pitchFamily="18" charset="0"/>
              </a:rPr>
              <a:t>9,11</a:t>
            </a:r>
            <a:r>
              <a:rPr lang="en-US" sz="2400" dirty="0">
                <a:solidFill>
                  <a:srgbClr val="FF0000"/>
                </a:solidFill>
                <a:latin typeface="Times New Roman" panose="02020603050405020304" pitchFamily="18" charset="0"/>
                <a:ea typeface="Times New Roman" panose="02020603050405020304" pitchFamily="18" charset="0"/>
              </a:rPr>
              <a:t>,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4" name="Rectangle 3"/>
          <p:cNvSpPr/>
          <p:nvPr/>
        </p:nvSpPr>
        <p:spPr>
          <a:xfrm>
            <a:off x="120203" y="1153393"/>
            <a:ext cx="11960181" cy="1569660"/>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2400" dirty="0">
              <a:latin typeface="Times New Roman" panose="02020603050405020304" pitchFamily="18" charset="0"/>
              <a:ea typeface="Symbola"/>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khoăn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iu-li-ét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R</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ô-mê-ô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0203" y="2686235"/>
            <a:ext cx="11500834" cy="461665"/>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Hành động của Rô-mê-ô: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tường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 gặp và thổ lộ tình yêu với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Giu</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li-ét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0203" y="3147900"/>
            <a:ext cx="11822807" cy="882678"/>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Tình yêu khiến cho Rô-mê-ô dũng </a:t>
            </a:r>
            <a:r>
              <a:rPr lang="vi-VN" sz="2400" dirty="0" smtClean="0">
                <a:solidFill>
                  <a:srgbClr val="333333"/>
                </a:solidFill>
                <a:latin typeface="Times New Roman" panose="02020603050405020304" pitchFamily="18" charset="0"/>
                <a:ea typeface="Times New Roman" panose="02020603050405020304" pitchFamily="18" charset="0"/>
              </a:rPr>
              <a:t>cảm</a:t>
            </a:r>
            <a:r>
              <a:rPr lang="vi-VN" sz="2400" dirty="0">
                <a:solidFill>
                  <a:srgbClr val="333333"/>
                </a:solidFill>
                <a:latin typeface="Times New Roman" panose="02020603050405020304" pitchFamily="18" charset="0"/>
                <a:ea typeface="Times New Roman" panose="02020603050405020304" pitchFamily="18" charset="0"/>
              </a:rPr>
              <a:t>, can đảm, sẵn sàng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cho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quyền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hưởng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do, </a:t>
            </a:r>
            <a:r>
              <a:rPr lang="en-US" sz="2400" dirty="0" err="1">
                <a:solidFill>
                  <a:srgbClr val="333333"/>
                </a:solidFill>
                <a:latin typeface="Times New Roman" panose="02020603050405020304" pitchFamily="18" charset="0"/>
                <a:ea typeface="Times New Roman" panose="02020603050405020304" pitchFamily="18" charset="0"/>
              </a:rPr>
              <a:t>hạnh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của</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cá</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mình</a:t>
            </a:r>
            <a:r>
              <a:rPr lang="en-US" sz="2400" dirty="0" smtClean="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18314" y="3950685"/>
            <a:ext cx="10131637"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smtClean="0">
                <a:solidFill>
                  <a:srgbClr val="FF0000"/>
                </a:solidFill>
                <a:latin typeface="Times New Roman" panose="02020603050405020304" pitchFamily="18" charset="0"/>
                <a:ea typeface="Times New Roman" panose="02020603050405020304" pitchFamily="18" charset="0"/>
              </a:rPr>
              <a:t>*Những l</a:t>
            </a:r>
            <a:r>
              <a:rPr lang="en-US" sz="2400" b="1" dirty="0" err="1" smtClean="0">
                <a:solidFill>
                  <a:srgbClr val="FF0000"/>
                </a:solidFill>
                <a:latin typeface="Times New Roman" panose="02020603050405020304" pitchFamily="18" charset="0"/>
                <a:ea typeface="Times New Roman" panose="02020603050405020304" pitchFamily="18" charset="0"/>
              </a:rPr>
              <a:t>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đối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thoại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Giu</a:t>
            </a:r>
            <a:r>
              <a:rPr lang="en-US" sz="2400" b="1" dirty="0">
                <a:solidFill>
                  <a:srgbClr val="FF0000"/>
                </a:solidFill>
                <a:latin typeface="Times New Roman" panose="02020603050405020304" pitchFamily="18" charset="0"/>
                <a:ea typeface="Times New Roman" panose="02020603050405020304" pitchFamily="18" charset="0"/>
              </a:rPr>
              <a:t>-li-</a:t>
            </a:r>
            <a:r>
              <a:rPr lang="en-US" sz="2400" b="1" dirty="0" err="1">
                <a:solidFill>
                  <a:srgbClr val="FF0000"/>
                </a:solidFill>
                <a:latin typeface="Times New Roman" panose="02020603050405020304" pitchFamily="18" charset="0"/>
                <a:ea typeface="Times New Roman" panose="02020603050405020304" pitchFamily="18" charset="0"/>
              </a:rPr>
              <a:t>ét</a:t>
            </a:r>
            <a:r>
              <a:rPr lang="en-US" sz="2400" b="1" dirty="0">
                <a:solidFill>
                  <a:srgbClr val="FF0000"/>
                </a:solidFill>
                <a:latin typeface="Times New Roman" panose="02020603050405020304" pitchFamily="18" charset="0"/>
                <a:ea typeface="Times New Roman" panose="02020603050405020304" pitchFamily="18" charset="0"/>
              </a:rPr>
              <a:t> (8, 10, 12, 14, 16)</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8" name="Rectangle 7"/>
          <p:cNvSpPr/>
          <p:nvPr/>
        </p:nvSpPr>
        <p:spPr>
          <a:xfrm>
            <a:off x="63450" y="4375532"/>
            <a:ext cx="12073685" cy="1569660"/>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Nh</a:t>
            </a:r>
            <a:r>
              <a:rPr lang="en-US" sz="2400" dirty="0" smtClean="0">
                <a:solidFill>
                  <a:srgbClr val="333333"/>
                </a:solidFill>
                <a:latin typeface="Times New Roman" panose="02020603050405020304" pitchFamily="18" charset="0"/>
                <a:ea typeface="Times New Roman" panose="02020603050405020304" pitchFamily="18" charset="0"/>
              </a:rPr>
              <a:t>ậ</a:t>
            </a:r>
            <a:r>
              <a:rPr lang="vi-VN" sz="2400" dirty="0" smtClean="0">
                <a:solidFill>
                  <a:srgbClr val="333333"/>
                </a:solidFill>
                <a:latin typeface="Times New Roman" panose="02020603050405020304" pitchFamily="18" charset="0"/>
                <a:ea typeface="Times New Roman" panose="02020603050405020304" pitchFamily="18" charset="0"/>
              </a:rPr>
              <a:t>n </a:t>
            </a:r>
            <a:r>
              <a:rPr lang="vi-VN" sz="2400" dirty="0">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 </a:t>
            </a:r>
            <a:r>
              <a:rPr lang="vi-VN" sz="2400" dirty="0">
                <a:solidFill>
                  <a:srgbClr val="333333"/>
                </a:solidFill>
                <a:latin typeface="Times New Roman" panose="02020603050405020304" pitchFamily="18" charset="0"/>
                <a:ea typeface="Times New Roman" panose="02020603050405020304" pitchFamily="18" charset="0"/>
              </a:rPr>
              <a:t>Nàng vô cùng thắc mắc và khó hiểu </a:t>
            </a:r>
            <a:r>
              <a:rPr lang="vi-VN" sz="2400" dirty="0" smtClean="0">
                <a:solidFill>
                  <a:srgbClr val="333333"/>
                </a:solidFill>
                <a:latin typeface="Times New Roman" panose="02020603050405020304" pitchFamily="18" charset="0"/>
                <a:ea typeface="Times New Roman" panose="02020603050405020304" pitchFamily="18" charset="0"/>
              </a:rPr>
              <a:t>trước </a:t>
            </a:r>
            <a:r>
              <a:rPr lang="vi-VN" sz="2400" dirty="0">
                <a:solidFill>
                  <a:srgbClr val="333333"/>
                </a:solidFill>
                <a:latin typeface="Times New Roman" panose="02020603050405020304" pitchFamily="18" charset="0"/>
                <a:ea typeface="Times New Roman" panose="02020603050405020304" pitchFamily="18" charset="0"/>
              </a:rPr>
              <a:t>sự xuất hiện của Rô-mê-ô</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nói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rPr>
              <a:t>iu-li-ét </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hồn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trong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trắng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và</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thượng</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22195" y="6012068"/>
            <a:ext cx="12114940" cy="830997"/>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Giu-li-ét vô cùng sợ hãi, lo lắng </a:t>
            </a:r>
            <a:r>
              <a:rPr lang="vi-VN" sz="2400" dirty="0" smtClean="0">
                <a:solidFill>
                  <a:srgbClr val="333333"/>
                </a:solidFill>
                <a:latin typeface="Times New Roman" panose="02020603050405020304" pitchFamily="18" charset="0"/>
                <a:ea typeface="Times New Roman" panose="02020603050405020304" pitchFamily="18" charset="0"/>
              </a:rPr>
              <a:t>trước</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sự </a:t>
            </a:r>
            <a:r>
              <a:rPr lang="vi-VN" sz="2400" dirty="0">
                <a:solidFill>
                  <a:srgbClr val="333333"/>
                </a:solidFill>
                <a:latin typeface="Times New Roman" panose="02020603050405020304" pitchFamily="18" charset="0"/>
                <a:ea typeface="Times New Roman" panose="02020603050405020304" pitchFamily="18" charset="0"/>
              </a:rPr>
              <a:t>an nguy của Rô-mê-ô khi vượt </a:t>
            </a:r>
            <a:r>
              <a:rPr lang="vi-VN" sz="2400" dirty="0" smtClean="0">
                <a:solidFill>
                  <a:srgbClr val="333333"/>
                </a:solidFill>
                <a:latin typeface="Times New Roman" panose="02020603050405020304" pitchFamily="18" charset="0"/>
                <a:ea typeface="Times New Roman" panose="02020603050405020304" pitchFamily="18" charset="0"/>
              </a:rPr>
              <a:t>tường</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vào </a:t>
            </a:r>
            <a:r>
              <a:rPr lang="vi-VN" sz="2400" dirty="0">
                <a:solidFill>
                  <a:srgbClr val="333333"/>
                </a:solidFill>
                <a:latin typeface="Times New Roman" panose="02020603050405020304" pitchFamily="18" charset="0"/>
                <a:ea typeface="Times New Roman" panose="02020603050405020304" pitchFamily="18" charset="0"/>
              </a:rPr>
              <a:t>nhà mình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trong </a:t>
            </a:r>
            <a:r>
              <a:rPr lang="vi-VN" sz="2400" dirty="0">
                <a:solidFill>
                  <a:srgbClr val="333333"/>
                </a:solidFill>
                <a:latin typeface="Times New Roman" panose="02020603050405020304" pitchFamily="18" charset="0"/>
                <a:ea typeface="Times New Roman" panose="02020603050405020304" pitchFamily="18" charset="0"/>
              </a:rPr>
              <a:t>đêm khuya và </a:t>
            </a:r>
            <a:r>
              <a:rPr lang="vi-VN" sz="2400" dirty="0" smtClean="0">
                <a:solidFill>
                  <a:srgbClr val="333333"/>
                </a:solidFill>
                <a:latin typeface="Times New Roman" panose="02020603050405020304" pitchFamily="18" charset="0"/>
                <a:ea typeface="Times New Roman" panose="02020603050405020304" pitchFamily="18" charset="0"/>
              </a:rPr>
              <a:t>cầu</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mong</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đừng </a:t>
            </a:r>
            <a:r>
              <a:rPr lang="vi-VN" sz="2400" dirty="0">
                <a:solidFill>
                  <a:srgbClr val="333333"/>
                </a:solidFill>
                <a:latin typeface="Times New Roman" panose="02020603050405020304" pitchFamily="18" charset="0"/>
                <a:ea typeface="Times New Roman" panose="02020603050405020304" pitchFamily="18" charset="0"/>
              </a:rPr>
              <a:t>ai bắt gặp chàng để chàng </a:t>
            </a:r>
            <a:r>
              <a:rPr lang="vi-VN" sz="2400" dirty="0" smtClean="0">
                <a:solidFill>
                  <a:srgbClr val="333333"/>
                </a:solidFill>
                <a:latin typeface="Times New Roman" panose="02020603050405020304" pitchFamily="18" charset="0"/>
                <a:ea typeface="Times New Roman" panose="02020603050405020304" pitchFamily="18" charset="0"/>
              </a:rPr>
              <a:t>được </a:t>
            </a:r>
            <a:r>
              <a:rPr lang="vi-VN" sz="2400" dirty="0">
                <a:solidFill>
                  <a:srgbClr val="333333"/>
                </a:solidFill>
                <a:latin typeface="Times New Roman" panose="02020603050405020304" pitchFamily="18" charset="0"/>
                <a:ea typeface="Times New Roman" panose="02020603050405020304" pitchFamily="18" charset="0"/>
              </a:rPr>
              <a:t>an toàn.</a:t>
            </a:r>
            <a:endParaRPr lang="en-US" sz="2400" dirty="0"/>
          </a:p>
        </p:txBody>
      </p:sp>
    </p:spTree>
    <p:extLst>
      <p:ext uri="{BB962C8B-B14F-4D97-AF65-F5344CB8AC3E}">
        <p14:creationId xmlns:p14="http://schemas.microsoft.com/office/powerpoint/2010/main" val="12341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620592" y="963769"/>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64783" y="1794766"/>
            <a:ext cx="9897413"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FF0000"/>
                </a:solidFill>
                <a:latin typeface="Times New Roman" panose="02020603050405020304" pitchFamily="18" charset="0"/>
                <a:ea typeface="Times New Roman" panose="02020603050405020304" pitchFamily="18" charset="0"/>
              </a:rPr>
              <a:t>c.</a:t>
            </a:r>
            <a:r>
              <a:rPr lang="vi-VN" sz="2400" b="1" dirty="0" smtClean="0">
                <a:solidFill>
                  <a:srgbClr val="FF0000"/>
                </a:solidFill>
                <a:latin typeface="Times New Roman" panose="02020603050405020304" pitchFamily="18" charset="0"/>
                <a:ea typeface="Times New Roman" panose="02020603050405020304" pitchFamily="18" charset="0"/>
              </a:rPr>
              <a:t>Vai </a:t>
            </a:r>
            <a:r>
              <a:rPr lang="vi-VN" sz="2400" b="1" dirty="0">
                <a:solidFill>
                  <a:srgbClr val="FF0000"/>
                </a:solidFill>
                <a:latin typeface="Times New Roman" panose="02020603050405020304" pitchFamily="18" charset="0"/>
                <a:ea typeface="Times New Roman" panose="02020603050405020304" pitchFamily="18" charset="0"/>
              </a:rPr>
              <a:t>trò, ý nghĩa của hành động gặp gỡ, thổ lộ tình yêu của hai nhân vật:</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1620591" y="2255661"/>
            <a:ext cx="9931757" cy="830997"/>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mj-lt"/>
                <a:ea typeface="Times New Roman" panose="02020603050405020304" pitchFamily="18" charset="0"/>
                <a:cs typeface="Symbola"/>
              </a:rPr>
              <a:t>Hành động gặp gỡ, thổ lộ tình </a:t>
            </a:r>
            <a:r>
              <a:rPr lang="vi-VN" sz="2400" dirty="0" smtClean="0">
                <a:solidFill>
                  <a:srgbClr val="333333"/>
                </a:solidFill>
                <a:latin typeface="+mj-lt"/>
                <a:ea typeface="Times New Roman" panose="02020603050405020304" pitchFamily="18" charset="0"/>
                <a:cs typeface="Symbola"/>
              </a:rPr>
              <a:t>yêu</a:t>
            </a:r>
            <a:r>
              <a:rPr lang="en-US" sz="2400" dirty="0" smtClean="0">
                <a:solidFill>
                  <a:srgbClr val="333333"/>
                </a:solidFill>
                <a:latin typeface="+mj-lt"/>
                <a:ea typeface="Times New Roman" panose="02020603050405020304" pitchFamily="18" charset="0"/>
                <a:cs typeface="Symbola"/>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mj-lt"/>
                <a:ea typeface="Times New Roman" panose="02020603050405020304" pitchFamily="18" charset="0"/>
              </a:rPr>
              <a:t>tạo nên sự vận động </a:t>
            </a:r>
            <a:r>
              <a:rPr lang="vi-VN" sz="2400" dirty="0" smtClean="0">
                <a:solidFill>
                  <a:srgbClr val="333333"/>
                </a:solidFill>
                <a:latin typeface="+mj-lt"/>
                <a:ea typeface="Times New Roman" panose="02020603050405020304" pitchFamily="18" charset="0"/>
              </a:rPr>
              <a:t>của</a:t>
            </a:r>
            <a:r>
              <a:rPr lang="en-US" sz="2400" dirty="0" smtClean="0">
                <a:solidFill>
                  <a:srgbClr val="333333"/>
                </a:solidFill>
                <a:latin typeface="+mj-lt"/>
                <a:ea typeface="Times New Roman" panose="02020603050405020304" pitchFamily="18" charset="0"/>
              </a:rPr>
              <a:t> </a:t>
            </a:r>
            <a:r>
              <a:rPr lang="vi-VN" sz="2400" dirty="0" smtClean="0">
                <a:solidFill>
                  <a:srgbClr val="333333"/>
                </a:solidFill>
                <a:latin typeface="+mj-lt"/>
                <a:ea typeface="Times New Roman" panose="02020603050405020304" pitchFamily="18" charset="0"/>
              </a:rPr>
              <a:t>cốt </a:t>
            </a:r>
            <a:r>
              <a:rPr lang="vi-VN" sz="2400" dirty="0">
                <a:solidFill>
                  <a:srgbClr val="333333"/>
                </a:solidFill>
                <a:latin typeface="+mj-lt"/>
                <a:ea typeface="Times New Roman" panose="02020603050405020304" pitchFamily="18" charset="0"/>
              </a:rPr>
              <a:t>truyện, dẫn đến các sự kiện khác </a:t>
            </a:r>
            <a:r>
              <a:rPr lang="vi-VN" sz="2400" dirty="0" smtClean="0">
                <a:solidFill>
                  <a:srgbClr val="333333"/>
                </a:solidFill>
                <a:latin typeface="+mj-lt"/>
                <a:ea typeface="Times New Roman" panose="02020603050405020304" pitchFamily="18" charset="0"/>
              </a:rPr>
              <a:t>và</a:t>
            </a:r>
            <a:r>
              <a:rPr lang="en-US" sz="2400" dirty="0" smtClean="0">
                <a:solidFill>
                  <a:srgbClr val="333333"/>
                </a:solidFill>
                <a:latin typeface="+mj-lt"/>
                <a:ea typeface="Times New Roman" panose="02020603050405020304" pitchFamily="18" charset="0"/>
              </a:rPr>
              <a:t> </a:t>
            </a:r>
            <a:r>
              <a:rPr lang="vi-VN" sz="2400" dirty="0" smtClean="0">
                <a:solidFill>
                  <a:srgbClr val="333333"/>
                </a:solidFill>
                <a:latin typeface="+mj-lt"/>
                <a:ea typeface="Times New Roman" panose="02020603050405020304" pitchFamily="18" charset="0"/>
              </a:rPr>
              <a:t>kết </a:t>
            </a:r>
            <a:r>
              <a:rPr lang="vi-VN" sz="2400" dirty="0">
                <a:solidFill>
                  <a:srgbClr val="333333"/>
                </a:solidFill>
                <a:latin typeface="+mj-lt"/>
                <a:ea typeface="Times New Roman" panose="02020603050405020304" pitchFamily="18" charset="0"/>
              </a:rPr>
              <a:t>cục của vở kịch</a:t>
            </a:r>
            <a:r>
              <a:rPr lang="en-US" sz="2400" dirty="0">
                <a:solidFill>
                  <a:srgbClr val="333333"/>
                </a:solidFill>
                <a:latin typeface="+mj-lt"/>
                <a:ea typeface="Times New Roman" panose="02020603050405020304" pitchFamily="18" charset="0"/>
              </a:rPr>
              <a:t>:</a:t>
            </a:r>
            <a:endParaRPr lang="en-US" sz="2400" dirty="0">
              <a:effectLst/>
              <a:latin typeface="+mj-lt"/>
              <a:ea typeface="Calibri" panose="020F0502020204030204" pitchFamily="34" charset="0"/>
            </a:endParaRPr>
          </a:p>
        </p:txBody>
      </p:sp>
      <p:sp>
        <p:nvSpPr>
          <p:cNvPr id="7" name="Rectangle 6"/>
          <p:cNvSpPr/>
          <p:nvPr/>
        </p:nvSpPr>
        <p:spPr>
          <a:xfrm>
            <a:off x="1620591" y="3086658"/>
            <a:ext cx="9266349" cy="1673022"/>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rPr>
              <a:t>mười</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ba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nhân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ta thấy Rô-mê-ô và Giu-li-ét là </a:t>
            </a:r>
            <a:r>
              <a:rPr lang="vi-VN" sz="2400" dirty="0" smtClean="0">
                <a:solidFill>
                  <a:srgbClr val="333333"/>
                </a:solidFill>
                <a:latin typeface="Times New Roman" panose="02020603050405020304" pitchFamily="18" charset="0"/>
                <a:ea typeface="Times New Roman" panose="02020603050405020304" pitchFamily="18" charset="0"/>
              </a:rPr>
              <a:t>biểu </a:t>
            </a:r>
            <a:r>
              <a:rPr lang="vi-VN" sz="2400" dirty="0">
                <a:solidFill>
                  <a:srgbClr val="333333"/>
                </a:solidFill>
                <a:latin typeface="Times New Roman" panose="02020603050405020304" pitchFamily="18" charset="0"/>
                <a:ea typeface="Times New Roman" panose="02020603050405020304" pitchFamily="18" charset="0"/>
              </a:rPr>
              <a:t>tượng cho chủ nghĩa nhân văn thời </a:t>
            </a:r>
            <a:r>
              <a:rPr lang="vi-VN" sz="2400" dirty="0" smtClean="0">
                <a:solidFill>
                  <a:srgbClr val="333333"/>
                </a:solidFill>
                <a:latin typeface="Times New Roman" panose="02020603050405020304" pitchFamily="18" charset="0"/>
                <a:ea typeface="Times New Roman" panose="02020603050405020304" pitchFamily="18" charset="0"/>
              </a:rPr>
              <a:t>phục </a:t>
            </a:r>
            <a:r>
              <a:rPr lang="vi-VN" sz="2400" dirty="0">
                <a:solidFill>
                  <a:srgbClr val="333333"/>
                </a:solidFill>
                <a:latin typeface="Times New Roman" panose="02020603050405020304" pitchFamily="18" charset="0"/>
                <a:ea typeface="Times New Roman" panose="02020603050405020304" pitchFamily="18" charset="0"/>
              </a:rPr>
              <a:t>hưng đương thời, trân trọng và đề </a:t>
            </a:r>
            <a:r>
              <a:rPr lang="vi-VN" sz="2400" dirty="0" smtClean="0">
                <a:solidFill>
                  <a:srgbClr val="333333"/>
                </a:solidFill>
                <a:latin typeface="Times New Roman" panose="02020603050405020304" pitchFamily="18" charset="0"/>
                <a:ea typeface="Times New Roman" panose="02020603050405020304" pitchFamily="18" charset="0"/>
              </a:rPr>
              <a:t>cao </a:t>
            </a:r>
            <a:r>
              <a:rPr lang="vi-VN" sz="2400" dirty="0">
                <a:solidFill>
                  <a:srgbClr val="333333"/>
                </a:solidFill>
                <a:latin typeface="Times New Roman" panose="02020603050405020304" pitchFamily="18" charset="0"/>
                <a:ea typeface="Times New Roman" panose="02020603050405020304" pitchFamily="18" charset="0"/>
              </a:rPr>
              <a:t>con người, ca ngợi quyền sống tự do </a:t>
            </a:r>
            <a:r>
              <a:rPr lang="vi-VN" sz="2400" dirty="0" smtClean="0">
                <a:solidFill>
                  <a:srgbClr val="333333"/>
                </a:solidFill>
                <a:latin typeface="Times New Roman" panose="02020603050405020304" pitchFamily="18" charset="0"/>
                <a:ea typeface="Times New Roman" panose="02020603050405020304" pitchFamily="18" charset="0"/>
              </a:rPr>
              <a:t>cá </a:t>
            </a:r>
            <a:r>
              <a:rPr lang="vi-VN" sz="2400" dirty="0">
                <a:solidFill>
                  <a:srgbClr val="333333"/>
                </a:solidFill>
                <a:latin typeface="Times New Roman" panose="02020603050405020304" pitchFamily="18" charset="0"/>
                <a:ea typeface="Times New Roman" panose="02020603050405020304" pitchFamily="18" charset="0"/>
              </a:rPr>
              <a:t>nhân, giải phóng con người khỏi xiềng xích của tư tưởng phong kiến trung cổ.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703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259983" y="731950"/>
            <a:ext cx="12080384" cy="882293"/>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mj-lt"/>
              <a:buAutoNum type="arabicPeriod" startAt="4"/>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a:solidFill>
                  <a:srgbClr val="FF0000"/>
                </a:solidFill>
                <a:latin typeface="Times New Roman" panose="02020603050405020304" pitchFamily="18" charset="0"/>
                <a:ea typeface="Times New Roman" panose="02020603050405020304" pitchFamily="18" charset="0"/>
                <a:cs typeface="Symbola"/>
              </a:rPr>
              <a:t>Những xung đột trong văn bản</a:t>
            </a:r>
            <a:endParaRPr lang="en-US" sz="2400" dirty="0">
              <a:solidFill>
                <a:srgbClr val="FF0000"/>
              </a:solidFill>
              <a:effectLst/>
              <a:latin typeface="Symbola"/>
              <a:ea typeface="Symbola"/>
              <a:cs typeface="Symbola"/>
            </a:endParaRPr>
          </a:p>
        </p:txBody>
      </p:sp>
      <p:sp>
        <p:nvSpPr>
          <p:cNvPr id="6" name="Rectangle 5"/>
          <p:cNvSpPr/>
          <p:nvPr/>
        </p:nvSpPr>
        <p:spPr>
          <a:xfrm>
            <a:off x="1259982" y="1637653"/>
            <a:ext cx="9622665" cy="2308324"/>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Mặc dù Rô-mê-ô và Giu-li-ét gặp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gỡ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thổ lộ tình yêu nhưng trong suốt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 trò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chuyện hai người vẫn ám ảnh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bởi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lo sợ về mối thù giữa hai dòng họ.</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đó ta thấy Đoạn trích tuy chưa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phải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 đỉnh điểm của xung đột trong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 tác phẩm nhưng đã gợi người đọc đến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xung đột trong toàn bộ tác phẩm: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đột giữa hai gia tộc, tình yêu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hoàn cảnh, lễ giao và quyền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 yêu đương.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14" y="40941"/>
            <a:ext cx="12187873" cy="6858000"/>
          </a:xfrm>
        </p:spPr>
      </p:pic>
      <p:sp>
        <p:nvSpPr>
          <p:cNvPr id="5" name="Rectangle 4"/>
          <p:cNvSpPr/>
          <p:nvPr/>
        </p:nvSpPr>
        <p:spPr>
          <a:xfrm>
            <a:off x="945689" y="-76022"/>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III. </a:t>
            </a:r>
            <a:r>
              <a:rPr lang="en-US" sz="2400" dirty="0" err="1" smtClean="0">
                <a:solidFill>
                  <a:srgbClr val="FF0000"/>
                </a:solidFill>
                <a:latin typeface="Times New Roman" panose="02020603050405020304" pitchFamily="18" charset="0"/>
                <a:cs typeface="Times New Roman" panose="02020603050405020304" pitchFamily="18" charset="0"/>
              </a:rPr>
              <a:t>Tổng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1. </a:t>
            </a:r>
            <a:r>
              <a:rPr lang="en-US" sz="2400" dirty="0" err="1" smtClean="0">
                <a:solidFill>
                  <a:srgbClr val="FF0000"/>
                </a:solidFill>
                <a:latin typeface="Times New Roman" panose="02020603050405020304" pitchFamily="18" charset="0"/>
                <a:cs typeface="Times New Roman" panose="02020603050405020304" pitchFamily="18" charset="0"/>
              </a:rPr>
              <a:t>Nghệ</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thuật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49251" y="1440314"/>
            <a:ext cx="4456089" cy="3046988"/>
          </a:xfrm>
          <a:prstGeom prst="rect">
            <a:avLst/>
          </a:prstGeom>
          <a:solidFill>
            <a:schemeClr val="accent6">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FF0000"/>
                </a:solidFill>
                <a:latin typeface="Times New Roman" panose="02020603050405020304" pitchFamily="18" charset="0"/>
                <a:ea typeface="Times New Roman" panose="02020603050405020304" pitchFamily="18" charset="0"/>
              </a:rPr>
              <a:t>1. </a:t>
            </a:r>
            <a:r>
              <a:rPr lang="en-US" sz="2400" dirty="0" err="1" smtClean="0">
                <a:solidFill>
                  <a:srgbClr val="FF0000"/>
                </a:solidFill>
                <a:latin typeface="Times New Roman" panose="02020603050405020304" pitchFamily="18" charset="0"/>
                <a:ea typeface="Times New Roman" panose="02020603050405020304" pitchFamily="18" charset="0"/>
              </a:rPr>
              <a:t>Nghệ</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thuật</a:t>
            </a:r>
            <a:endParaRPr lang="en-US" sz="2400" dirty="0" smtClean="0">
              <a:solidFill>
                <a:srgbClr val="FF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Miêu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phát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triển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Ngôn </a:t>
            </a:r>
            <a:r>
              <a:rPr lang="vi-VN" sz="2400" dirty="0">
                <a:solidFill>
                  <a:srgbClr val="333333"/>
                </a:solidFill>
                <a:latin typeface="Times New Roman" panose="02020603050405020304" pitchFamily="18" charset="0"/>
                <a:ea typeface="Times New Roman" panose="02020603050405020304" pitchFamily="18" charset="0"/>
              </a:rPr>
              <a:t>từ mang tính chất mĩ lệ, </a:t>
            </a:r>
            <a:endParaRPr lang="en-US" sz="240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smtClean="0">
                <a:solidFill>
                  <a:srgbClr val="333333"/>
                </a:solidFill>
                <a:latin typeface="Times New Roman" panose="02020603050405020304" pitchFamily="18" charset="0"/>
                <a:ea typeface="Times New Roman" panose="02020603050405020304" pitchFamily="18" charset="0"/>
              </a:rPr>
              <a:t>kiểu </a:t>
            </a:r>
            <a:r>
              <a:rPr lang="vi-VN" sz="2400" dirty="0">
                <a:solidFill>
                  <a:srgbClr val="333333"/>
                </a:solidFill>
                <a:latin typeface="Times New Roman" panose="02020603050405020304" pitchFamily="18" charset="0"/>
                <a:ea typeface="Times New Roman" panose="02020603050405020304" pitchFamily="18" charset="0"/>
              </a:rPr>
              <a:t>cách của ngôn từ bi 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879120" y="1457604"/>
            <a:ext cx="4539887" cy="2677656"/>
          </a:xfrm>
          <a:prstGeom prst="rect">
            <a:avLst/>
          </a:prstGeom>
          <a:solidFill>
            <a:schemeClr val="accent5">
              <a:lumMod val="20000"/>
              <a:lumOff val="80000"/>
            </a:schemeClr>
          </a:solidFill>
        </p:spPr>
        <p:txBody>
          <a:bodyPr wrap="square">
            <a:spAutoFit/>
          </a:bodyPr>
          <a:lstStyle/>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2. </a:t>
            </a:r>
            <a:r>
              <a:rPr lang="en-US" sz="2400" dirty="0">
                <a:solidFill>
                  <a:srgbClr val="FF0000"/>
                </a:solidFill>
                <a:latin typeface="Times New Roman" panose="02020603050405020304" pitchFamily="18" charset="0"/>
                <a:ea typeface="Times New Roman" panose="02020603050405020304" pitchFamily="18" charset="0"/>
              </a:rPr>
              <a:t>Ý </a:t>
            </a:r>
            <a:r>
              <a:rPr lang="en-US" sz="2400" dirty="0" err="1">
                <a:solidFill>
                  <a:srgbClr val="FF0000"/>
                </a:solidFill>
                <a:latin typeface="Times New Roman" panose="02020603050405020304" pitchFamily="18" charset="0"/>
                <a:ea typeface="Times New Roman" panose="02020603050405020304" pitchFamily="18" charset="0"/>
              </a:rPr>
              <a:t>nghĩa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văn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Khẳng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đời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smtClean="0">
              <a:solidFill>
                <a:srgbClr val="00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nghĩa</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thông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smtClean="0">
              <a:solidFill>
                <a:srgbClr val="00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chiến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yêu</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chân</a:t>
            </a:r>
            <a:r>
              <a:rPr lang="en-US" sz="2400" dirty="0" smtClean="0">
                <a:solidFill>
                  <a:srgbClr val="000000"/>
                </a:solidFill>
                <a:latin typeface="Times New Roman" panose="02020603050405020304" pitchFamily="18" charset="0"/>
                <a:ea typeface="Times New Roman" panose="02020603050405020304" pitchFamily="18" charset="0"/>
              </a:rPr>
              <a:t> </a:t>
            </a: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chính</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đối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hận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9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29555" y="1286101"/>
            <a:ext cx="9002331" cy="3211135"/>
          </a:xfrm>
          <a:prstGeom prst="rect">
            <a:avLst/>
          </a:prstGeom>
        </p:spPr>
        <p:txBody>
          <a:bodyPr wrap="square">
            <a:spAutoFit/>
          </a:bodyPr>
          <a:lstStyle/>
          <a:p>
            <a:pPr marL="342900" lvl="0" indent="-342900" algn="just" latinLnBrk="1">
              <a:spcBef>
                <a:spcPts val="430"/>
              </a:spcBef>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Symbola"/>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Symbola"/>
              <a:cs typeface="Times New Roman" panose="02020603050405020304" pitchFamily="18" charset="0"/>
            </a:endParaRPr>
          </a:p>
          <a:p>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85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Rectangle 4"/>
          <p:cNvSpPr/>
          <p:nvPr/>
        </p:nvSpPr>
        <p:spPr>
          <a:xfrm>
            <a:off x="4826952" y="797073"/>
            <a:ext cx="1950406" cy="461665"/>
          </a:xfrm>
          <a:prstGeom prst="rect">
            <a:avLst/>
          </a:prstGeom>
        </p:spPr>
        <p:txBody>
          <a:bodyPr wrap="none">
            <a:spAutoFit/>
          </a:bodyPr>
          <a:lstStyle/>
          <a:p>
            <a:r>
              <a:rPr lang="nl-NL" sz="2400" b="1" dirty="0">
                <a:latin typeface="Times New Roman" panose="02020603050405020304" pitchFamily="18" charset="0"/>
                <a:ea typeface="Calibri" panose="020F0502020204030204" pitchFamily="34" charset="0"/>
              </a:rPr>
              <a:t>LUYỆN TẬP</a:t>
            </a:r>
            <a:endParaRPr lang="en-US" sz="2400" dirty="0"/>
          </a:p>
        </p:txBody>
      </p:sp>
      <p:sp>
        <p:nvSpPr>
          <p:cNvPr id="6" name="Rectangle 5"/>
          <p:cNvSpPr/>
          <p:nvPr/>
        </p:nvSpPr>
        <p:spPr>
          <a:xfrm>
            <a:off x="1223493" y="1092205"/>
            <a:ext cx="9543245" cy="1366528"/>
          </a:xfrm>
          <a:prstGeom prst="rect">
            <a:avLst/>
          </a:prstGeom>
        </p:spPr>
        <p:txBody>
          <a:bodyPr wrap="square">
            <a:spAutoFit/>
          </a:bodyPr>
          <a:lstStyle/>
          <a:p>
            <a:pPr algn="just">
              <a:lnSpc>
                <a:spcPct val="115000"/>
              </a:lnSpc>
              <a:spcAft>
                <a:spcPts val="0"/>
              </a:spcAft>
              <a:tabLst>
                <a:tab pos="90170" algn="l"/>
                <a:tab pos="180340" algn="l"/>
                <a:tab pos="270510" algn="l"/>
              </a:tabLst>
            </a:pPr>
            <a:r>
              <a:rPr lang="en-US" sz="2400" b="1" dirty="0">
                <a:latin typeface="Times New Roman" panose="02020603050405020304" pitchFamily="18" charset="0"/>
                <a:ea typeface="Calibri" panose="020F0502020204030204" pitchFamily="34" charset="0"/>
              </a:rPr>
              <a:t>BT VIẾT KẾT NỐI VỚI ĐỌC (</a:t>
            </a:r>
            <a:r>
              <a:rPr lang="en-US" sz="2400" b="1" dirty="0" err="1">
                <a:latin typeface="Times New Roman" panose="02020603050405020304" pitchFamily="18" charset="0"/>
                <a:ea typeface="Calibri" panose="020F0502020204030204" pitchFamily="34" charset="0"/>
              </a:rPr>
              <a:t>trang</a:t>
            </a:r>
            <a:r>
              <a:rPr lang="en-US" sz="2400" b="1" dirty="0">
                <a:latin typeface="Times New Roman" panose="02020603050405020304" pitchFamily="18" charset="0"/>
                <a:ea typeface="Calibri" panose="020F0502020204030204" pitchFamily="34" charset="0"/>
              </a:rPr>
              <a:t> 121 </a:t>
            </a:r>
            <a:r>
              <a:rPr lang="en-US" sz="2400" b="1" dirty="0" err="1">
                <a:latin typeface="Times New Roman" panose="02020603050405020304" pitchFamily="18" charset="0"/>
                <a:ea typeface="Calibri" panose="020F0502020204030204" pitchFamily="34" charset="0"/>
              </a:rPr>
              <a:t>sgk</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Ngữ</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văn</a:t>
            </a:r>
            <a:r>
              <a:rPr lang="en-US" sz="2400" b="1" dirty="0">
                <a:latin typeface="Times New Roman" panose="02020603050405020304" pitchFamily="18" charset="0"/>
                <a:ea typeface="Calibri" panose="020F0502020204030204" pitchFamily="34" charset="0"/>
              </a:rPr>
              <a:t> 9 </a:t>
            </a:r>
            <a:r>
              <a:rPr lang="en-US" sz="2400" b="1" dirty="0" err="1">
                <a:latin typeface="Times New Roman" panose="02020603050405020304" pitchFamily="18" charset="0"/>
                <a:ea typeface="Calibri" panose="020F0502020204030204" pitchFamily="34" charset="0"/>
              </a:rPr>
              <a:t>Tập</a:t>
            </a:r>
            <a:r>
              <a:rPr lang="en-US" sz="2400" b="1" dirty="0">
                <a:latin typeface="Times New Roman" panose="02020603050405020304" pitchFamily="18" charset="0"/>
                <a:ea typeface="Calibri" panose="020F0502020204030204" pitchFamily="34" charset="0"/>
              </a:rPr>
              <a:t> 1) </a:t>
            </a:r>
            <a:r>
              <a:rPr lang="en-US" sz="2400" b="1" dirty="0" err="1">
                <a:latin typeface="Times New Roman" panose="02020603050405020304" pitchFamily="18" charset="0"/>
                <a:ea typeface="Calibri" panose="020F0502020204030204" pitchFamily="34" charset="0"/>
                <a:hlinkClick r:id="rId3"/>
              </a:rPr>
              <a:t>Viết</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đoạn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văn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khoảng</a:t>
            </a:r>
            <a:r>
              <a:rPr lang="en-US" sz="2400" b="1" dirty="0">
                <a:latin typeface="Times New Roman" panose="02020603050405020304" pitchFamily="18" charset="0"/>
                <a:ea typeface="Calibri" panose="020F0502020204030204" pitchFamily="34" charset="0"/>
                <a:hlinkClick r:id="rId3"/>
              </a:rPr>
              <a:t> 7 – 9 </a:t>
            </a:r>
            <a:r>
              <a:rPr lang="en-US" sz="2400" b="1" dirty="0" err="1">
                <a:latin typeface="Times New Roman" panose="02020603050405020304" pitchFamily="18" charset="0"/>
                <a:ea typeface="Calibri" panose="020F0502020204030204" pitchFamily="34" charset="0"/>
                <a:hlinkClick r:id="rId3"/>
              </a:rPr>
              <a:t>câu</a:t>
            </a:r>
            <a:r>
              <a:rPr lang="en-US" sz="2400" b="1" dirty="0">
                <a:latin typeface="Times New Roman" panose="02020603050405020304" pitchFamily="18" charset="0"/>
                <a:ea typeface="Calibri" panose="020F0502020204030204" pitchFamily="34" charset="0"/>
                <a:hlinkClick r:id="rId3"/>
              </a:rPr>
              <a:t>) </a:t>
            </a:r>
            <a:r>
              <a:rPr lang="vi-VN" sz="2400" b="1" dirty="0">
                <a:latin typeface="Times New Roman" panose="02020603050405020304" pitchFamily="18" charset="0"/>
                <a:ea typeface="Calibri" panose="020F0502020204030204" pitchFamily="34" charset="0"/>
                <a:hlinkClick r:id="rId3"/>
              </a:rPr>
              <a:t>trình bày suy nghĩa của em về khát vọng tình yêu của con người</a:t>
            </a:r>
            <a:r>
              <a:rPr lang="en-US" sz="2400" b="1" dirty="0">
                <a:latin typeface="Times New Roman" panose="02020603050405020304" pitchFamily="18" charset="0"/>
                <a:ea typeface="Calibri" panose="020F0502020204030204" pitchFamily="34" charset="0"/>
                <a:hlinkClick r:id="rId3"/>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19707" y="2551837"/>
            <a:ext cx="9453093" cy="1938992"/>
          </a:xfrm>
          <a:prstGeom prst="rect">
            <a:avLst/>
          </a:prstGeom>
        </p:spPr>
        <p:txBody>
          <a:bodyPr wrap="square">
            <a:spAutoFit/>
          </a:bodyPr>
          <a:lstStyle/>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Mở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vấn đề nghị luận khát vọng tình yêu của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Thân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Trình bày suy nghĩa về khát vọng tình yêu của con người: giải thích, nêu biểu hiện và n</a:t>
            </a:r>
            <a:r>
              <a:rPr lang="nl-NL" sz="2400" dirty="0">
                <a:latin typeface="Times New Roman" panose="02020603050405020304" pitchFamily="18" charset="0"/>
                <a:ea typeface="Calibri" panose="020F0502020204030204" pitchFamily="34" charset="0"/>
                <a:cs typeface="Times New Roman" panose="02020603050405020304" pitchFamily="18" charset="0"/>
              </a:rPr>
              <a:t>êu ý nghĩa, bàn luận mở rộng, liên hệ bản thân.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Kết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cảm nghĩ của bản thân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4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932620" y="1069545"/>
            <a:ext cx="1837362" cy="483017"/>
          </a:xfrm>
          <a:prstGeom prst="rect">
            <a:avLst/>
          </a:prstGeom>
        </p:spPr>
        <p:txBody>
          <a:bodyPr wrap="none">
            <a:spAutoFit/>
          </a:bodyPr>
          <a:lstStyle/>
          <a:p>
            <a:pPr algn="just">
              <a:lnSpc>
                <a:spcPct val="115000"/>
              </a:lnSpc>
              <a:spcAft>
                <a:spcPts val="0"/>
              </a:spcAft>
              <a:tabLst>
                <a:tab pos="90170" algn="l"/>
              </a:tabLst>
            </a:pPr>
            <a:r>
              <a:rPr lang="pt-BR" sz="2400" b="1" dirty="0">
                <a:latin typeface="Times New Roman" panose="02020603050405020304" pitchFamily="18" charset="0"/>
                <a:ea typeface="Calibri" panose="020F0502020204030204" pitchFamily="34" charset="0"/>
              </a:rPr>
              <a:t>VẬN DỤNG</a:t>
            </a:r>
            <a:endParaRPr lang="en-US" sz="20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66929" y="1679762"/>
            <a:ext cx="9895267" cy="907749"/>
          </a:xfrm>
          <a:prstGeom prst="rect">
            <a:avLst/>
          </a:prstGeom>
        </p:spPr>
        <p:txBody>
          <a:bodyPr wrap="square">
            <a:spAutoFit/>
          </a:bodyPr>
          <a:lstStyle/>
          <a:p>
            <a:pPr algn="just">
              <a:lnSpc>
                <a:spcPct val="115000"/>
              </a:lnSpc>
              <a:spcAft>
                <a:spcPts val="0"/>
              </a:spcAft>
              <a:tabLst>
                <a:tab pos="90170" algn="l"/>
                <a:tab pos="180340" algn="l"/>
              </a:tabLst>
            </a:pPr>
            <a:r>
              <a:rPr lang="nl-NL" sz="2400" b="1" dirty="0">
                <a:latin typeface="Times New Roman" panose="02020603050405020304" pitchFamily="18" charset="0"/>
                <a:ea typeface="Calibri" panose="020F0502020204030204" pitchFamily="34" charset="0"/>
              </a:rPr>
              <a:t>- </a:t>
            </a:r>
            <a:r>
              <a:rPr lang="nl-NL" sz="2400" dirty="0">
                <a:latin typeface="Times New Roman" panose="02020603050405020304" pitchFamily="18" charset="0"/>
                <a:ea typeface="Calibri" panose="020F0502020204030204" pitchFamily="34" charset="0"/>
              </a:rPr>
              <a:t>Theo em có nên có tình yêu nam nữ ở lứa tuổi học trò không? Nếu em có tình cảm với một bạn khác giới, bị bố mẹ ngăn cấm, em sẽ làm gì?</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66928" y="2622107"/>
            <a:ext cx="9586175" cy="3046988"/>
          </a:xfrm>
          <a:prstGeom prst="rect">
            <a:avLst/>
          </a:prstGeom>
        </p:spPr>
        <p:txBody>
          <a:bodyPr wrap="square">
            <a:spAutoFit/>
          </a:bodyPr>
          <a:lstStyle/>
          <a:p>
            <a:pPr algn="just">
              <a:spcAft>
                <a:spcPts val="0"/>
              </a:spcAft>
              <a:tabLst>
                <a:tab pos="90170" algn="l"/>
                <a:tab pos="180340" algn="l"/>
              </a:tabLst>
            </a:pPr>
            <a:r>
              <a:rPr lang="nl-NL" sz="2400" b="1" dirty="0">
                <a:latin typeface="Times New Roman" panose="02020603050405020304" pitchFamily="18" charset="0"/>
                <a:ea typeface="Calibri" panose="020F0502020204030204" pitchFamily="34" charset="0"/>
                <a:cs typeface="Times New Roman" panose="02020603050405020304" pitchFamily="18" charset="0"/>
              </a:rPr>
              <a:t>Nhiệm </a:t>
            </a:r>
            <a:r>
              <a:rPr lang="nl-NL" sz="2400" b="1" dirty="0" smtClean="0">
                <a:latin typeface="Times New Roman" panose="02020603050405020304" pitchFamily="18" charset="0"/>
                <a:ea typeface="Calibri" panose="020F0502020204030204" pitchFamily="34" charset="0"/>
                <a:cs typeface="Times New Roman" panose="02020603050405020304" pitchFamily="18" charset="0"/>
              </a:rPr>
              <a:t>vụ </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thực </a:t>
            </a:r>
            <a:r>
              <a:rPr lang="vi-VN" sz="2400" b="1" dirty="0">
                <a:latin typeface="Times New Roman" panose="02020603050405020304" pitchFamily="18" charset="0"/>
                <a:ea typeface="Calibri" panose="020F0502020204030204" pitchFamily="34" charset="0"/>
                <a:cs typeface="Times New Roman" panose="02020603050405020304" pitchFamily="18" charset="0"/>
              </a:rPr>
              <a:t>hiện ở nhà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Hãy tìm một tác phẩm nghệ thuật hiện đại (văn học, hội họa, âm nhạc, điện ảnh,...) lấy đề tài từ câu chuyện tình yêu của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a:t>
            </a:r>
            <a:r>
              <a:rPr lang="vi-VN" sz="2400" dirty="0">
                <a:latin typeface="Times New Roman" panose="02020603050405020304" pitchFamily="18" charset="0"/>
                <a:ea typeface="Calibri" panose="020F0502020204030204" pitchFamily="34" charset="0"/>
                <a:cs typeface="Times New Roman" panose="02020603050405020304" pitchFamily="18" charset="0"/>
              </a:rPr>
              <a:t>. Nêu một điểm tương đồng giữ</a:t>
            </a:r>
            <a:r>
              <a:rPr lang="en-US" sz="2400" dirty="0">
                <a:latin typeface="Times New Roman" panose="02020603050405020304" pitchFamily="18" charset="0"/>
                <a:ea typeface="Calibri" panose="020F0502020204030204" pitchFamily="34" charset="0"/>
                <a:cs typeface="Times New Roman" panose="02020603050405020304" pitchFamily="18" charset="0"/>
              </a:rPr>
              <a:t>a</a:t>
            </a:r>
            <a:r>
              <a:rPr lang="vi-VN" sz="2400" dirty="0">
                <a:latin typeface="Times New Roman" panose="02020603050405020304" pitchFamily="18" charset="0"/>
                <a:ea typeface="Calibri" panose="020F0502020204030204" pitchFamily="34" charset="0"/>
                <a:cs typeface="Times New Roman" panose="02020603050405020304" pitchFamily="18" charset="0"/>
              </a:rPr>
              <a:t> tác phẩm đó với vở kịch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 </a:t>
            </a:r>
            <a:r>
              <a:rPr lang="vi-VN" sz="2400" dirty="0">
                <a:latin typeface="Times New Roman" panose="02020603050405020304" pitchFamily="18" charset="0"/>
                <a:ea typeface="Calibri" panose="020F0502020204030204" pitchFamily="34" charset="0"/>
                <a:cs typeface="Times New Roman" panose="02020603050405020304" pitchFamily="18" charset="0"/>
              </a:rPr>
              <a:t>của Uy-li-am Séch-xpia.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HS thực hiện ở nhà và nộp sản phẩm vào giờ học 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0" y="34476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pic>
        <p:nvPicPr>
          <p:cNvPr id="4" name="Picture 3"/>
          <p:cNvPicPr>
            <a:picLocks noChangeAspect="1"/>
          </p:cNvPicPr>
          <p:nvPr/>
        </p:nvPicPr>
        <p:blipFill>
          <a:blip r:embed="rId3"/>
          <a:stretch>
            <a:fillRect/>
          </a:stretch>
        </p:blipFill>
        <p:spPr>
          <a:xfrm>
            <a:off x="550985" y="1600200"/>
            <a:ext cx="5087815" cy="3149600"/>
          </a:xfrm>
          <a:prstGeom prst="rect">
            <a:avLst/>
          </a:prstGeom>
        </p:spPr>
      </p:pic>
      <p:sp>
        <p:nvSpPr>
          <p:cNvPr id="5" name="TextBox 4"/>
          <p:cNvSpPr txBox="1"/>
          <p:nvPr/>
        </p:nvSpPr>
        <p:spPr>
          <a:xfrm>
            <a:off x="406400" y="4926529"/>
            <a:ext cx="4775200" cy="666977"/>
          </a:xfrm>
          <a:prstGeom prst="rect">
            <a:avLst/>
          </a:prstGeom>
          <a:noFill/>
        </p:spPr>
        <p:txBody>
          <a:bodyPr wrap="square" rtlCol="0">
            <a:spAutoFit/>
          </a:bodyPr>
          <a:lstStyle/>
          <a:p>
            <a:pPr algn="ctr"/>
            <a:r>
              <a:rPr lang="vi-VN" sz="1867" b="1" dirty="0"/>
              <a:t>Lạc Long Quân – Âu Cơ </a:t>
            </a:r>
          </a:p>
          <a:p>
            <a:pPr algn="ctr"/>
            <a:r>
              <a:rPr lang="vi-VN" sz="1867" dirty="0"/>
              <a:t>(Truyền thuyết Con Rồng cháu Tiên)</a:t>
            </a:r>
            <a:endParaRPr lang="en-US" sz="1867" dirty="0"/>
          </a:p>
        </p:txBody>
      </p:sp>
      <p:pic>
        <p:nvPicPr>
          <p:cNvPr id="14" name="Picture 13"/>
          <p:cNvPicPr>
            <a:picLocks noChangeAspect="1"/>
          </p:cNvPicPr>
          <p:nvPr/>
        </p:nvPicPr>
        <p:blipFill>
          <a:blip r:embed="rId4"/>
          <a:stretch>
            <a:fillRect/>
          </a:stretch>
        </p:blipFill>
        <p:spPr>
          <a:xfrm>
            <a:off x="6517425" y="1600200"/>
            <a:ext cx="5080000" cy="31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6183923" y="4926529"/>
            <a:ext cx="5080000" cy="666977"/>
          </a:xfrm>
          <a:prstGeom prst="rect">
            <a:avLst/>
          </a:prstGeom>
          <a:noFill/>
        </p:spPr>
        <p:txBody>
          <a:bodyPr wrap="square" rtlCol="0">
            <a:spAutoFit/>
          </a:bodyPr>
          <a:lstStyle/>
          <a:p>
            <a:pPr algn="ctr"/>
            <a:r>
              <a:rPr lang="vi-VN" sz="1867" b="1" dirty="0"/>
              <a:t>Mị Châu – Trọng Thủy</a:t>
            </a:r>
          </a:p>
          <a:p>
            <a:pPr algn="ctr"/>
            <a:r>
              <a:rPr lang="vi-VN" sz="1867" dirty="0"/>
              <a:t>(Truyền thuyết Mỵ Châu Trọng Thủy)</a:t>
            </a:r>
            <a:endParaRPr lang="en-US" sz="1867" dirty="0"/>
          </a:p>
        </p:txBody>
      </p:sp>
    </p:spTree>
    <p:extLst>
      <p:ext uri="{BB962C8B-B14F-4D97-AF65-F5344CB8AC3E}">
        <p14:creationId xmlns:p14="http://schemas.microsoft.com/office/powerpoint/2010/main" val="118791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591" y="831776"/>
            <a:ext cx="4147410" cy="4022892"/>
          </a:xfrm>
          <a:prstGeom prst="rect">
            <a:avLst/>
          </a:prstGeom>
        </p:spPr>
      </p:pic>
      <p:sp>
        <p:nvSpPr>
          <p:cNvPr id="3" name="TextBox 2"/>
          <p:cNvSpPr txBox="1"/>
          <p:nvPr/>
        </p:nvSpPr>
        <p:spPr>
          <a:xfrm>
            <a:off x="-664004" y="5339089"/>
            <a:ext cx="6324600" cy="523220"/>
          </a:xfrm>
          <a:prstGeom prst="rect">
            <a:avLst/>
          </a:prstGeom>
          <a:noFill/>
        </p:spPr>
        <p:txBody>
          <a:bodyPr wrap="square" rtlCol="0">
            <a:spAutoFit/>
          </a:bodyPr>
          <a:lstStyle/>
          <a:p>
            <a:pPr algn="ctr"/>
            <a:r>
              <a:rPr lang="vi-VN" sz="2800" b="1" dirty="0"/>
              <a:t>Mắt biếc </a:t>
            </a:r>
            <a:r>
              <a:rPr lang="vi-VN" sz="2800" dirty="0"/>
              <a:t>– Nguyễn Nhật Ánh</a:t>
            </a:r>
            <a:endParaRPr lang="en-US" sz="2800" dirty="0"/>
          </a:p>
        </p:txBody>
      </p:sp>
      <p:pic>
        <p:nvPicPr>
          <p:cNvPr id="4" name="Picture 4" descr="Quyển sách chứa đựng nhiều nội dung đắt gi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44" y="831776"/>
            <a:ext cx="5334000" cy="40228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3295" y="5169812"/>
            <a:ext cx="6324600" cy="1384995"/>
          </a:xfrm>
          <a:prstGeom prst="rect">
            <a:avLst/>
          </a:prstGeom>
          <a:noFill/>
        </p:spPr>
        <p:txBody>
          <a:bodyPr wrap="square" rtlCol="0">
            <a:spAutoFit/>
          </a:bodyPr>
          <a:lstStyle/>
          <a:p>
            <a:pPr algn="ctr"/>
            <a:r>
              <a:rPr lang="vi-VN" sz="2800" b="1" dirty="0"/>
              <a:t>Tiếng chim hót trong bụi mận gai</a:t>
            </a:r>
          </a:p>
          <a:p>
            <a:pPr algn="ctr"/>
            <a:r>
              <a:rPr lang="vi-VN" sz="2800" dirty="0"/>
              <a:t>– </a:t>
            </a:r>
            <a:r>
              <a:rPr lang="en-US" sz="2800" dirty="0"/>
              <a:t>Colleen McCullough</a:t>
            </a:r>
            <a:r>
              <a:rPr lang="vi-VN" sz="2800" dirty="0"/>
              <a:t> – </a:t>
            </a:r>
          </a:p>
          <a:p>
            <a:pPr algn="ctr"/>
            <a:endParaRPr lang="en-US" sz="2800" dirty="0"/>
          </a:p>
        </p:txBody>
      </p:sp>
      <p:sp>
        <p:nvSpPr>
          <p:cNvPr id="6" name="TextBox 5"/>
          <p:cNvSpPr txBox="1"/>
          <p:nvPr/>
        </p:nvSpPr>
        <p:spPr>
          <a:xfrm>
            <a:off x="97307" y="3441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spTree>
    <p:extLst>
      <p:ext uri="{BB962C8B-B14F-4D97-AF65-F5344CB8AC3E}">
        <p14:creationId xmlns:p14="http://schemas.microsoft.com/office/powerpoint/2010/main" val="25476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00496143-99F3-FE48-BE6D-27B9D670FE8A}"/>
              </a:ext>
            </a:extLst>
          </p:cNvPr>
          <p:cNvSpPr txBox="1"/>
          <p:nvPr/>
        </p:nvSpPr>
        <p:spPr>
          <a:xfrm>
            <a:off x="1767491" y="1128128"/>
            <a:ext cx="10972800" cy="995209"/>
          </a:xfrm>
          <a:prstGeom prst="rect">
            <a:avLst/>
          </a:prstGeom>
          <a:noFill/>
        </p:spPr>
        <p:txBody>
          <a:bodyPr wrap="square" rtlCol="0">
            <a:spAutoFit/>
          </a:bodyPr>
          <a:lstStyle/>
          <a:p>
            <a:pPr algn="ctr"/>
            <a:r>
              <a:rPr lang="en-US" sz="5867" dirty="0" err="1">
                <a:latin typeface="#9Slide07 IcielNabila" pitchFamily="2" charset="0"/>
                <a:cs typeface="Times New Roman" panose="02020603050405020304" pitchFamily="18" charset="0"/>
              </a:rPr>
              <a:t>Bài</a:t>
            </a:r>
            <a:r>
              <a:rPr lang="en-US" sz="5867" dirty="0">
                <a:latin typeface="#9Slide07 IcielNabila" pitchFamily="2" charset="0"/>
                <a:cs typeface="Times New Roman" panose="02020603050405020304" pitchFamily="18" charset="0"/>
              </a:rPr>
              <a:t> 5: </a:t>
            </a:r>
            <a:r>
              <a:rPr lang="en-US" sz="5867" dirty="0" err="1">
                <a:latin typeface="#9Slide07 IcielNabila" pitchFamily="2" charset="0"/>
                <a:cs typeface="Times New Roman" panose="02020603050405020304" pitchFamily="18" charset="0"/>
              </a:rPr>
              <a:t>Đối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diện</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với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nỗi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đau</a:t>
            </a:r>
            <a:endParaRPr lang="en-US" sz="5867" dirty="0">
              <a:latin typeface="#9Slide07 IcielNabila" pitchFamily="2" charset="0"/>
              <a:cs typeface="Times New Roman" panose="02020603050405020304" pitchFamily="18" charset="0"/>
            </a:endParaRPr>
          </a:p>
        </p:txBody>
      </p:sp>
      <p:sp>
        <p:nvSpPr>
          <p:cNvPr id="5" name="Rectangle 4"/>
          <p:cNvSpPr/>
          <p:nvPr/>
        </p:nvSpPr>
        <p:spPr>
          <a:xfrm>
            <a:off x="257504" y="2163703"/>
            <a:ext cx="11692758" cy="2349361"/>
          </a:xfrm>
          <a:prstGeom prst="rect">
            <a:avLst/>
          </a:prstGeom>
        </p:spPr>
        <p:txBody>
          <a:bodyPr wrap="square">
            <a:spAutoFit/>
          </a:bodyPr>
          <a:lstStyle/>
          <a:p>
            <a:pPr marR="73025" lvl="0" algn="just">
              <a:spcBef>
                <a:spcPts val="430"/>
              </a:spcBef>
              <a:spcAft>
                <a:spcPts val="0"/>
              </a:spcAft>
              <a:tabLst>
                <a:tab pos="90170" algn="l"/>
                <a:tab pos="180340" algn="l"/>
              </a:tabLst>
            </a:pPr>
            <a:r>
              <a:rPr lang="en-US" sz="2800" dirty="0">
                <a:latin typeface="Times New Roman" panose="02020603050405020304" pitchFamily="18" charset="0"/>
                <a:ea typeface="Symbola"/>
              </a:rPr>
              <a:t>-</a:t>
            </a:r>
            <a:r>
              <a:rPr lang="en-US" sz="2800" dirty="0" smtClean="0">
                <a:latin typeface="Times New Roman" panose="02020603050405020304" pitchFamily="18" charset="0"/>
                <a:ea typeface="Symbola"/>
              </a:rPr>
              <a:t> </a:t>
            </a:r>
            <a:r>
              <a:rPr lang="en-US" sz="2800" b="1" dirty="0" err="1">
                <a:latin typeface="Times New Roman" panose="02020603050405020304" pitchFamily="18" charset="0"/>
                <a:ea typeface="Symbola"/>
              </a:rPr>
              <a:t>Chủ</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đề</a:t>
            </a:r>
            <a:r>
              <a:rPr lang="en-US" sz="2800" b="1" dirty="0">
                <a:latin typeface="Times New Roman" panose="02020603050405020304" pitchFamily="18" charset="0"/>
                <a:ea typeface="Symbola"/>
              </a:rPr>
              <a:t>: </a:t>
            </a:r>
            <a:r>
              <a:rPr lang="en-US" sz="2800" dirty="0" err="1">
                <a:latin typeface="Times New Roman" panose="02020603050405020304" pitchFamily="18" charset="0"/>
                <a:ea typeface="Symbola"/>
              </a:rPr>
              <a:t>Tên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bài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học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diện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với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gợi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đến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tình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huống</a:t>
            </a:r>
            <a:r>
              <a:rPr lang="en-US" sz="2800" dirty="0">
                <a:latin typeface="Times New Roman" panose="02020603050405020304" pitchFamily="18" charset="0"/>
                <a:ea typeface="Symbola"/>
              </a:rPr>
              <a:t> bi </a:t>
            </a:r>
            <a:r>
              <a:rPr lang="en-US" sz="2800" dirty="0" err="1">
                <a:latin typeface="Times New Roman" panose="02020603050405020304" pitchFamily="18" charset="0"/>
                <a:ea typeface="Symbola"/>
              </a:rPr>
              <a:t>thảm</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mà</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phải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chịu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đựng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trong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cuộc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sống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và</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cách</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mặt</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vượt</a:t>
            </a:r>
            <a:r>
              <a:rPr lang="en-US" sz="2800" dirty="0">
                <a:latin typeface="Times New Roman" panose="02020603050405020304" pitchFamily="18" charset="0"/>
                <a:ea typeface="Symbola"/>
              </a:rPr>
              <a:t> qua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thử</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thách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nặng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đó</a:t>
            </a:r>
            <a:r>
              <a:rPr lang="en-US" sz="2800" dirty="0">
                <a:latin typeface="Times New Roman" panose="02020603050405020304" pitchFamily="18" charset="0"/>
                <a:ea typeface="Symbola"/>
              </a:rPr>
              <a:t>.</a:t>
            </a:r>
            <a:endParaRPr lang="en-US" sz="2800" dirty="0">
              <a:ea typeface="Symbola"/>
            </a:endParaRPr>
          </a:p>
          <a:p>
            <a:pPr marR="73025" lvl="0" algn="just">
              <a:spcBef>
                <a:spcPts val="430"/>
              </a:spcBef>
              <a:spcAft>
                <a:spcPts val="0"/>
              </a:spcAft>
              <a:tabLst>
                <a:tab pos="90170" algn="l"/>
                <a:tab pos="180340" algn="l"/>
              </a:tabLst>
            </a:pPr>
            <a:r>
              <a:rPr lang="en-US" sz="2800" b="1" dirty="0">
                <a:latin typeface="Times New Roman" panose="02020603050405020304" pitchFamily="18" charset="0"/>
                <a:ea typeface="Symbola"/>
              </a:rPr>
              <a:t>-</a:t>
            </a:r>
            <a:r>
              <a:rPr lang="en-US" sz="2800" b="1" dirty="0" smtClean="0">
                <a:latin typeface="Times New Roman" panose="02020603050405020304" pitchFamily="18" charset="0"/>
                <a:ea typeface="Symbola"/>
              </a:rPr>
              <a:t> </a:t>
            </a:r>
            <a:r>
              <a:rPr lang="en-US" sz="2800" b="1" dirty="0" err="1" smtClean="0">
                <a:latin typeface="Times New Roman" panose="02020603050405020304" pitchFamily="18" charset="0"/>
                <a:ea typeface="Symbola"/>
              </a:rPr>
              <a:t>Thể</a:t>
            </a:r>
            <a:r>
              <a:rPr lang="en-US" sz="2800" b="1" dirty="0" smtClean="0">
                <a:latin typeface="Times New Roman" panose="02020603050405020304" pitchFamily="18" charset="0"/>
                <a:ea typeface="Symbola"/>
              </a:rPr>
              <a:t> </a:t>
            </a:r>
            <a:r>
              <a:rPr lang="en-US" sz="2800" b="1" dirty="0" err="1">
                <a:latin typeface="Times New Roman" panose="02020603050405020304" pitchFamily="18" charset="0"/>
                <a:ea typeface="Symbola"/>
              </a:rPr>
              <a:t>loại</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chính</a:t>
            </a:r>
            <a:r>
              <a:rPr lang="en-US" sz="2800" b="1" dirty="0">
                <a:latin typeface="Times New Roman" panose="02020603050405020304" pitchFamily="18" charset="0"/>
                <a:ea typeface="Symbola"/>
              </a:rPr>
              <a:t>: </a:t>
            </a:r>
            <a:r>
              <a:rPr lang="en-US" sz="2800" dirty="0">
                <a:latin typeface="Times New Roman" panose="02020603050405020304" pitchFamily="18" charset="0"/>
                <a:ea typeface="Symbola"/>
              </a:rPr>
              <a:t>bi </a:t>
            </a:r>
            <a:r>
              <a:rPr lang="en-US" sz="2800" dirty="0" err="1">
                <a:latin typeface="Times New Roman" panose="02020603050405020304" pitchFamily="18" charset="0"/>
                <a:ea typeface="Symbola"/>
              </a:rPr>
              <a:t>kịch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1, </a:t>
            </a:r>
            <a:r>
              <a:rPr lang="en-US" sz="2800" dirty="0" smtClean="0">
                <a:latin typeface="Times New Roman" panose="02020603050405020304" pitchFamily="18" charset="0"/>
                <a:ea typeface="Symbola"/>
              </a:rPr>
              <a:t>2 </a:t>
            </a:r>
            <a:r>
              <a:rPr lang="en-US" sz="2800" dirty="0" err="1" smtClean="0">
                <a:latin typeface="Times New Roman" panose="02020603050405020304" pitchFamily="18" charset="0"/>
                <a:ea typeface="Symbola"/>
              </a:rPr>
              <a:t>là</a:t>
            </a:r>
            <a:r>
              <a:rPr lang="en-US" sz="2800" dirty="0" smtClean="0">
                <a:latin typeface="Times New Roman" panose="02020603050405020304" pitchFamily="18" charset="0"/>
                <a:ea typeface="Symbola"/>
              </a:rPr>
              <a:t> </a:t>
            </a:r>
            <a:r>
              <a:rPr lang="en-US" sz="2800" dirty="0" err="1" smtClean="0">
                <a:latin typeface="Times New Roman" panose="02020603050405020304" pitchFamily="18" charset="0"/>
                <a:ea typeface="Symbola"/>
              </a:rPr>
              <a:t>thể</a:t>
            </a:r>
            <a:r>
              <a:rPr lang="en-US" sz="2800" dirty="0" smtClean="0">
                <a:latin typeface="Times New Roman" panose="02020603050405020304" pitchFamily="18" charset="0"/>
                <a:ea typeface="Symbola"/>
              </a:rPr>
              <a:t> </a:t>
            </a:r>
            <a:r>
              <a:rPr lang="en-US" sz="2800" dirty="0" err="1" smtClean="0">
                <a:latin typeface="Times New Roman" panose="02020603050405020304" pitchFamily="18" charset="0"/>
                <a:ea typeface="Symbola"/>
              </a:rPr>
              <a:t>loại</a:t>
            </a:r>
            <a:r>
              <a:rPr lang="en-US" sz="2800" dirty="0" smtClean="0">
                <a:latin typeface="Times New Roman" panose="02020603050405020304" pitchFamily="18" charset="0"/>
                <a:ea typeface="Symbola"/>
              </a:rPr>
              <a:t> bi </a:t>
            </a:r>
            <a:r>
              <a:rPr lang="en-US" sz="2800" dirty="0" err="1" smtClean="0">
                <a:latin typeface="Times New Roman" panose="02020603050405020304" pitchFamily="18" charset="0"/>
                <a:ea typeface="Symbola"/>
              </a:rPr>
              <a:t>kịch</a:t>
            </a:r>
            <a:r>
              <a:rPr lang="en-US" sz="2800" dirty="0" smtClean="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3 </a:t>
            </a:r>
            <a:r>
              <a:rPr lang="en-US" sz="2800" dirty="0" err="1">
                <a:latin typeface="Times New Roman" panose="02020603050405020304" pitchFamily="18" charset="0"/>
                <a:ea typeface="Symbola"/>
              </a:rPr>
              <a:t>kết</a:t>
            </a:r>
            <a:r>
              <a:rPr lang="en-US" sz="2800" dirty="0">
                <a:latin typeface="Times New Roman" panose="02020603050405020304" pitchFamily="18" charset="0"/>
                <a:ea typeface="Symbola"/>
              </a:rPr>
              <a:t> </a:t>
            </a:r>
            <a:r>
              <a:rPr lang="en-US" sz="2800" dirty="0" err="1" smtClean="0">
                <a:latin typeface="Times New Roman" panose="02020603050405020304" pitchFamily="18" charset="0"/>
                <a:ea typeface="Symbola"/>
              </a:rPr>
              <a:t>nối</a:t>
            </a:r>
            <a:endParaRPr lang="en-US" sz="2800" dirty="0" smtClean="0">
              <a:latin typeface="Times New Roman" panose="02020603050405020304" pitchFamily="18" charset="0"/>
              <a:ea typeface="Symbola"/>
            </a:endParaRPr>
          </a:p>
          <a:p>
            <a:pPr marR="73025" lvl="0" algn="just">
              <a:spcBef>
                <a:spcPts val="430"/>
              </a:spcBef>
              <a:spcAft>
                <a:spcPts val="0"/>
              </a:spcAft>
              <a:tabLst>
                <a:tab pos="90170" algn="l"/>
                <a:tab pos="180340" algn="l"/>
              </a:tabLst>
            </a:pPr>
            <a:r>
              <a:rPr lang="en-US" sz="2800" dirty="0" smtClean="0">
                <a:latin typeface="Times New Roman" panose="02020603050405020304" pitchFamily="18" charset="0"/>
                <a:ea typeface="Symbola"/>
              </a:rPr>
              <a:t> </a:t>
            </a:r>
            <a:r>
              <a:rPr lang="en-US" sz="2800" dirty="0" err="1">
                <a:latin typeface="Times New Roman" panose="02020603050405020304" pitchFamily="18" charset="0"/>
                <a:ea typeface="Symbola"/>
              </a:rPr>
              <a:t>chủ</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truyện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ngắn</a:t>
            </a:r>
            <a:r>
              <a:rPr lang="en-US" sz="2800" dirty="0">
                <a:latin typeface="Times New Roman" panose="02020603050405020304" pitchFamily="18" charset="0"/>
                <a:ea typeface="Symbola"/>
              </a:rPr>
              <a:t>) </a:t>
            </a:r>
            <a:endParaRPr lang="en-US" sz="2800" dirty="0">
              <a:effectLst/>
              <a:ea typeface="Symbola"/>
            </a:endParaRPr>
          </a:p>
        </p:txBody>
      </p:sp>
    </p:spTree>
    <p:extLst>
      <p:ext uri="{BB962C8B-B14F-4D97-AF65-F5344CB8AC3E}">
        <p14:creationId xmlns:p14="http://schemas.microsoft.com/office/powerpoint/2010/main" val="39383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0"/>
            <a:ext cx="7416824" cy="610736"/>
          </a:xfrm>
        </p:spPr>
        <p:txBody>
          <a:bodyPr>
            <a:normAutofit fontScale="90000"/>
          </a:bodyPr>
          <a:lstStyle/>
          <a:p>
            <a:r>
              <a:rPr lang="en-US" sz="2800" b="1">
                <a:latin typeface="Times New Roman" pitchFamily="18" charset="0"/>
                <a:cs typeface="Times New Roman" pitchFamily="18" charset="0"/>
              </a:rPr>
              <a:t>PHIẾU HỌC TẬP SỐ 1 (Thực hiện cá nhân ở nhà)</a:t>
            </a:r>
          </a:p>
        </p:txBody>
      </p:sp>
      <p:sp>
        <p:nvSpPr>
          <p:cNvPr id="5" name="Rectangle 4"/>
          <p:cNvSpPr/>
          <p:nvPr/>
        </p:nvSpPr>
        <p:spPr>
          <a:xfrm>
            <a:off x="2077656" y="504136"/>
            <a:ext cx="8280920" cy="14847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0" y="2132857"/>
            <a:ext cx="9144000" cy="4391957"/>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Grp="1" noChangeAspect="1"/>
          </p:cNvGraphicFramePr>
          <p:nvPr>
            <p:extLst/>
          </p:nvPr>
        </p:nvGraphicFramePr>
        <p:xfrm>
          <a:off x="9840416" y="6084036"/>
          <a:ext cx="845056" cy="773964"/>
        </p:xfrm>
        <a:graphic>
          <a:graphicData uri="http://schemas.openxmlformats.org/presentationml/2006/ole">
            <mc:AlternateContent xmlns:mc="http://schemas.openxmlformats.org/markup-compatibility/2006">
              <mc:Choice xmlns:v="urn:schemas-microsoft-com:vml" Requires="v">
                <p:oleObj spid="_x0000_s1072" r:id="rId3" imgW="1999793" imgH="1831543" progId="MS_ClipArt_Gallery">
                  <p:embed/>
                </p:oleObj>
              </mc:Choice>
              <mc:Fallback>
                <p:oleObj r:id="rId3"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16" y="6084036"/>
                        <a:ext cx="845056" cy="773964"/>
                      </a:xfrm>
                      <a:prstGeom prst="rect">
                        <a:avLst/>
                      </a:prstGeom>
                      <a:noFill/>
                      <a:ln>
                        <a:noFill/>
                      </a:ln>
                      <a:effectLst/>
                    </p:spPr>
                  </p:pic>
                </p:oleObj>
              </mc:Fallback>
            </mc:AlternateContent>
          </a:graphicData>
        </a:graphic>
      </p:graphicFrame>
      <p:graphicFrame>
        <p:nvGraphicFramePr>
          <p:cNvPr id="9" name="Object 8"/>
          <p:cNvGraphicFramePr>
            <a:graphicFrameLocks noGrp="1" noChangeAspect="1"/>
          </p:cNvGraphicFramePr>
          <p:nvPr>
            <p:extLst/>
          </p:nvPr>
        </p:nvGraphicFramePr>
        <p:xfrm>
          <a:off x="1396654" y="6034754"/>
          <a:ext cx="1057502" cy="857402"/>
        </p:xfrm>
        <a:graphic>
          <a:graphicData uri="http://schemas.openxmlformats.org/presentationml/2006/ole">
            <mc:AlternateContent xmlns:mc="http://schemas.openxmlformats.org/markup-compatibility/2006">
              <mc:Choice xmlns:v="urn:schemas-microsoft-com:vml" Requires="v">
                <p:oleObj spid="_x0000_s1073" r:id="rId5" imgW="1999793" imgH="1831543" progId="MS_ClipArt_Gallery">
                  <p:embed/>
                </p:oleObj>
              </mc:Choice>
              <mc:Fallback>
                <p:oleObj r:id="rId5"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654" y="6034754"/>
                        <a:ext cx="1057502" cy="857402"/>
                      </a:xfrm>
                      <a:prstGeom prst="rect">
                        <a:avLst/>
                      </a:prstGeom>
                      <a:noFill/>
                      <a:ln>
                        <a:noFill/>
                      </a:ln>
                      <a:effectLst/>
                    </p:spPr>
                  </p:pic>
                </p:oleObj>
              </mc:Fallback>
            </mc:AlternateContent>
          </a:graphicData>
        </a:graphic>
      </p:graphicFrame>
      <p:pic>
        <p:nvPicPr>
          <p:cNvPr id="10" name="Picture 4" descr="2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15500" y="-171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GARDO10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1856" y="-108694"/>
            <a:ext cx="1031736" cy="76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913198" y="707879"/>
            <a:ext cx="8445379" cy="1077218"/>
          </a:xfrm>
          <a:prstGeom prst="rect">
            <a:avLst/>
          </a:prstGeom>
          <a:noFill/>
        </p:spPr>
        <p:txBody>
          <a:bodyPr wrap="square" rtlCol="0">
            <a:spAutoFit/>
          </a:bodyPr>
          <a:lstStyle/>
          <a:p>
            <a:pPr algn="ctr"/>
            <a:r>
              <a:rPr lang="en-US" sz="3200" b="1" dirty="0" err="1">
                <a:solidFill>
                  <a:schemeClr val="bg1"/>
                </a:solidFill>
                <a:latin typeface="Times New Roman" pitchFamily="18" charset="0"/>
                <a:cs typeface="Times New Roman" pitchFamily="18" charset="0"/>
              </a:rPr>
              <a:t>Hãy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đọc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phần</a:t>
            </a:r>
            <a:r>
              <a:rPr lang="en-US" sz="3200" b="1" dirty="0">
                <a:solidFill>
                  <a:schemeClr val="bg1"/>
                </a:solidFill>
                <a:latin typeface="Times New Roman" pitchFamily="18" charset="0"/>
                <a:cs typeface="Times New Roman" pitchFamily="18" charset="0"/>
              </a:rPr>
              <a:t> Tri </a:t>
            </a:r>
            <a:r>
              <a:rPr lang="en-US" sz="3200" b="1" dirty="0" err="1">
                <a:solidFill>
                  <a:schemeClr val="bg1"/>
                </a:solidFill>
                <a:latin typeface="Times New Roman" pitchFamily="18" charset="0"/>
                <a:cs typeface="Times New Roman" pitchFamily="18" charset="0"/>
              </a:rPr>
              <a:t>thức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văn</a:t>
            </a:r>
            <a:r>
              <a:rPr lang="en-US" sz="3200" b="1" dirty="0">
                <a:solidFill>
                  <a:schemeClr val="bg1"/>
                </a:solidFill>
                <a:latin typeface="Times New Roman" pitchFamily="18" charset="0"/>
                <a:cs typeface="Times New Roman" pitchFamily="18" charset="0"/>
              </a:rPr>
              <a:t> (SGK </a:t>
            </a:r>
            <a:r>
              <a:rPr lang="en-US" sz="3200" b="1" dirty="0" err="1">
                <a:solidFill>
                  <a:schemeClr val="bg1"/>
                </a:solidFill>
                <a:latin typeface="Times New Roman" pitchFamily="18" charset="0"/>
                <a:cs typeface="Times New Roman" pitchFamily="18" charset="0"/>
              </a:rPr>
              <a:t>tr</a:t>
            </a:r>
            <a:r>
              <a:rPr lang="en-US" sz="3200" b="1" dirty="0">
                <a:solidFill>
                  <a:schemeClr val="bg1"/>
                </a:solidFill>
                <a:latin typeface="Times New Roman" pitchFamily="18" charset="0"/>
                <a:cs typeface="Times New Roman" pitchFamily="18" charset="0"/>
              </a:rPr>
              <a:t> 117)</a:t>
            </a:r>
          </a:p>
          <a:p>
            <a:pPr algn="ct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thực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hiện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cầu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sau</a:t>
            </a:r>
            <a:r>
              <a:rPr lang="en-US" sz="3200" b="1" dirty="0">
                <a:solidFill>
                  <a:schemeClr val="bg1"/>
                </a:solidFill>
                <a:latin typeface="Times New Roman" pitchFamily="18" charset="0"/>
                <a:cs typeface="Times New Roman" pitchFamily="18" charset="0"/>
              </a:rPr>
              <a:t>:</a:t>
            </a:r>
          </a:p>
        </p:txBody>
      </p:sp>
      <p:sp>
        <p:nvSpPr>
          <p:cNvPr id="12" name="Title 1"/>
          <p:cNvSpPr txBox="1">
            <a:spLocks/>
          </p:cNvSpPr>
          <p:nvPr/>
        </p:nvSpPr>
        <p:spPr>
          <a:xfrm>
            <a:off x="1577753" y="1698224"/>
            <a:ext cx="9036495" cy="48697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itchFamily="18" charset="0"/>
                <a:cs typeface="Times New Roman" pitchFamily="18" charset="0"/>
              </a:rPr>
              <a:t>Bi </a:t>
            </a:r>
            <a:r>
              <a:rPr lang="en-US" sz="2800" b="1" dirty="0" err="1">
                <a:latin typeface="Times New Roman" pitchFamily="18" charset="0"/>
                <a:cs typeface="Times New Roman" pitchFamily="18" charset="0"/>
              </a:rPr>
              <a:t>kịch</a:t>
            </a:r>
            <a:endParaRPr lang="en-US" sz="2800" b="1" dirty="0">
              <a:latin typeface="Times New Roman" pitchFamily="18" charset="0"/>
              <a:cs typeface="Times New Roman" pitchFamily="18" charset="0"/>
            </a:endParaRP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19508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7421" y="-99392"/>
            <a:ext cx="12528260" cy="7569138"/>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231820" y="731344"/>
            <a:ext cx="11668835" cy="5373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a:latin typeface="Times New Roman" pitchFamily="18" charset="0"/>
                <a:cs typeface="Times New Roman" pitchFamily="18" charset="0"/>
              </a:rPr>
              <a:t>Bi </a:t>
            </a:r>
            <a:r>
              <a:rPr lang="en-US" sz="2300" b="1" dirty="0" err="1">
                <a:latin typeface="Times New Roman" pitchFamily="18" charset="0"/>
                <a:cs typeface="Times New Roman" pitchFamily="18" charset="0"/>
              </a:rPr>
              <a:t>kịch</a:t>
            </a:r>
            <a:endParaRPr lang="en-US" sz="2300" b="1" dirty="0">
              <a:latin typeface="Times New Roman" pitchFamily="18" charset="0"/>
              <a:cs typeface="Times New Roman" pitchFamily="18" charset="0"/>
            </a:endParaRP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Khái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niệm</a:t>
            </a:r>
            <a:r>
              <a:rPr lang="en-US" sz="2300" b="1" dirty="0">
                <a:latin typeface="Times New Roman" pitchFamily="18" charset="0"/>
                <a:cs typeface="Times New Roman" pitchFamily="18" charset="0"/>
              </a:rPr>
              <a:t>: </a:t>
            </a:r>
            <a:r>
              <a:rPr lang="en-US" sz="2300" dirty="0">
                <a:latin typeface="Times New Roman" pitchFamily="18" charset="0"/>
                <a:cs typeface="Times New Roman" pitchFamily="18" charset="0"/>
              </a:rPr>
              <a:t>Bi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câu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buồn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huống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thúc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niềm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xót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đọc</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Các</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yêu</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tố</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cơ</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bản</a:t>
            </a:r>
            <a:r>
              <a:rPr lang="en-US" sz="2300" b="1" dirty="0">
                <a:latin typeface="Times New Roman" pitchFamily="18" charset="0"/>
                <a:cs typeface="Times New Roman" pitchFamily="18" charset="0"/>
              </a:rPr>
              <a:t>: </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Đề</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tài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cốt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truyện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tài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mượn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hay </a:t>
            </a:r>
            <a:r>
              <a:rPr lang="en-US" sz="2300" dirty="0" err="1">
                <a:latin typeface="Times New Roman" pitchFamily="18" charset="0"/>
                <a:cs typeface="Times New Roman" pitchFamily="18" charset="0"/>
              </a:rPr>
              <a:t>huyền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vấn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sống</a:t>
            </a:r>
            <a:r>
              <a:rPr lang="en-US" sz="2300" dirty="0">
                <a:latin typeface="Times New Roman" pitchFamily="18" charset="0"/>
                <a:cs typeface="Times New Roman" pitchFamily="18" charset="0"/>
              </a:rPr>
              <a:t> con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Cốt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chuỗi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hành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tuân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theo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tắc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chính</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chính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hùng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xuất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vua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tướng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phẩm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cao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mang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tưởng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khát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vọng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đẹp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đẽ</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nhưng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mặt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nghiệt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định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khăn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hóa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đột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nảy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sinh</a:t>
            </a:r>
            <a:r>
              <a:rPr lang="en-US" sz="2300" dirty="0">
                <a:latin typeface="Times New Roman" pitchFamily="18" charset="0"/>
                <a:cs typeface="Times New Roman" pitchFamily="18" charset="0"/>
              </a:rPr>
              <a:t> do </a:t>
            </a:r>
            <a:r>
              <a:rPr lang="vi-VN" sz="2300" dirty="0">
                <a:solidFill>
                  <a:srgbClr val="231F20"/>
                </a:solidFill>
                <a:latin typeface="Times New Roman" panose="02020603050405020304" pitchFamily="18" charset="0"/>
                <a:ea typeface="Symbola"/>
                <a:cs typeface="Times New Roman" panose="02020603050405020304" pitchFamily="18" charset="0"/>
              </a:rPr>
              <a:t>mâu</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thuẫn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giữa</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thiện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ác,</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 cao</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cả</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thấp</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hèn,</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mới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cũ,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với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phản</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giữa</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các </a:t>
            </a:r>
            <a:r>
              <a:rPr lang="vi-VN" sz="2300" dirty="0">
                <a:solidFill>
                  <a:srgbClr val="231F20"/>
                </a:solidFill>
                <a:latin typeface="Times New Roman" panose="02020603050405020304" pitchFamily="18" charset="0"/>
                <a:ea typeface="Symbola"/>
                <a:cs typeface="Times New Roman" panose="02020603050405020304" pitchFamily="18" charset="0"/>
              </a:rPr>
              <a:t>mặt khác nhau của tính cách, giữa mong muốn chủ quan và điều kiện khách quan, giữa các giá trị khác nhau của đời sống,...</a:t>
            </a:r>
            <a:endParaRPr lang="en-US" sz="2300" dirty="0">
              <a:solidFill>
                <a:srgbClr val="231F20"/>
              </a:solidFill>
              <a:latin typeface="Times New Roman" panose="02020603050405020304" pitchFamily="18" charset="0"/>
              <a:ea typeface="Symbola"/>
              <a:cs typeface="Times New Roman" panose="02020603050405020304" pitchFamily="18" charset="0"/>
            </a:endParaRPr>
          </a:p>
          <a:p>
            <a:pPr algn="l"/>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Hành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động</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trong</a:t>
            </a:r>
            <a:r>
              <a:rPr lang="en-US" sz="2300" b="1" dirty="0">
                <a:solidFill>
                  <a:srgbClr val="231F20"/>
                </a:solidFill>
                <a:latin typeface="Times New Roman" panose="02020603050405020304" pitchFamily="18" charset="0"/>
                <a:ea typeface="Symbola"/>
                <a:cs typeface="Times New Roman" panose="02020603050405020304" pitchFamily="18" charset="0"/>
              </a:rPr>
              <a:t> bi </a:t>
            </a:r>
            <a:r>
              <a:rPr lang="en-US" sz="2300" b="1" dirty="0" err="1">
                <a:solidFill>
                  <a:srgbClr val="231F20"/>
                </a:solidFill>
                <a:latin typeface="Times New Roman" panose="02020603050405020304" pitchFamily="18" charset="0"/>
                <a:ea typeface="Symbola"/>
                <a:cs typeface="Times New Roman" panose="02020603050405020304" pitchFamily="18" charset="0"/>
              </a:rPr>
              <a:t>kịch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là</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hành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động</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thông</a:t>
            </a:r>
            <a:r>
              <a:rPr lang="en-US" sz="2300" dirty="0">
                <a:solidFill>
                  <a:srgbClr val="231F20"/>
                </a:solidFill>
                <a:latin typeface="Times New Roman" panose="02020603050405020304" pitchFamily="18" charset="0"/>
                <a:ea typeface="Symbola"/>
                <a:cs typeface="Times New Roman" panose="02020603050405020304" pitchFamily="18" charset="0"/>
              </a:rPr>
              <a:t> qua </a:t>
            </a:r>
            <a:r>
              <a:rPr lang="en-US" sz="2300" dirty="0" err="1">
                <a:solidFill>
                  <a:srgbClr val="231F20"/>
                </a:solidFill>
                <a:latin typeface="Times New Roman" panose="02020603050405020304" pitchFamily="18" charset="0"/>
                <a:ea typeface="Symbola"/>
                <a:cs typeface="Times New Roman" panose="02020603050405020304" pitchFamily="18" charset="0"/>
              </a:rPr>
              <a:t>lời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thoại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ngữ</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điệu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cử</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chỉ</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biểu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cảm</a:t>
            </a:r>
            <a:r>
              <a:rPr lang="en-US" sz="2300" dirty="0">
                <a:solidFill>
                  <a:srgbClr val="231F20"/>
                </a:solidFill>
                <a:latin typeface="Times New Roman" panose="02020603050405020304" pitchFamily="18" charset="0"/>
                <a:ea typeface="Symbola"/>
                <a:cs typeface="Times New Roman" panose="02020603050405020304" pitchFamily="18" charset="0"/>
              </a:rPr>
              <a:t>,…</a:t>
            </a:r>
            <a:r>
              <a:rPr lang="en-US" sz="2300" dirty="0" err="1">
                <a:solidFill>
                  <a:srgbClr val="231F20"/>
                </a:solidFill>
                <a:latin typeface="Times New Roman" panose="02020603050405020304" pitchFamily="18" charset="0"/>
                <a:ea typeface="Symbola"/>
                <a:cs typeface="Times New Roman" panose="02020603050405020304" pitchFamily="18" charset="0"/>
              </a:rPr>
              <a:t>nhằm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thể</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hiện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tính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hẩm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chất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Lời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thoại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nội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hung </a:t>
            </a:r>
            <a:r>
              <a:rPr lang="en-US" sz="2300" dirty="0" err="1">
                <a:latin typeface="Times New Roman" pitchFamily="18" charset="0"/>
                <a:cs typeface="Times New Roman" pitchFamily="18" charset="0"/>
              </a:rPr>
              <a:t>biện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chuốt</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nói</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với</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tác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a:t>
            </a:r>
            <a:r>
              <a:rPr lang="en-US" sz="2300" dirty="0">
                <a:latin typeface="Times New Roman" pitchFamily="18" charset="0"/>
                <a:cs typeface="Times New Roman" pitchFamily="18" charset="0"/>
              </a:rPr>
              <a:t>)</a:t>
            </a:r>
          </a:p>
        </p:txBody>
      </p:sp>
    </p:spTree>
    <p:extLst>
      <p:ext uri="{BB962C8B-B14F-4D97-AF65-F5344CB8AC3E}">
        <p14:creationId xmlns:p14="http://schemas.microsoft.com/office/powerpoint/2010/main" val="32532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57688"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0400" y="1771650"/>
            <a:ext cx="2982913" cy="2586038"/>
          </a:xfrm>
          <a:prstGeom prst="ellips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NGỮ VĂN 9</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60400" y="4686300"/>
            <a:ext cx="3225800" cy="785813"/>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KẾT NỐI TRI THỨC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9" name="Freeform 28"/>
          <p:cNvSpPr/>
          <p:nvPr/>
        </p:nvSpPr>
        <p:spPr>
          <a:xfrm>
            <a:off x="7129083" y="60550"/>
            <a:ext cx="1874010" cy="618186"/>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latin typeface="Times New Roman" panose="02020603050405020304" pitchFamily="18" charset="0"/>
                <a:cs typeface="Times New Roman" panose="02020603050405020304" pitchFamily="18" charset="0"/>
              </a:rPr>
              <a:t>BÀI 5</a:t>
            </a:r>
            <a:endParaRPr lang="en-US" sz="3600" b="1" kern="1200" dirty="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6"/>
          <a:srcRect l="-137" t="1293" r="100000" b="98478"/>
          <a:stretch>
            <a:fillRect/>
          </a:stretch>
        </p:blipFill>
        <p:spPr>
          <a:xfrm>
            <a:off x="4357688" y="3357563"/>
            <a:ext cx="10728" cy="8108"/>
          </a:xfrm>
          <a:custGeom>
            <a:avLst/>
            <a:gdLst>
              <a:gd name="connsiteX0" fmla="*/ 0 w 10728"/>
              <a:gd name="connsiteY0" fmla="*/ 0 h 8108"/>
              <a:gd name="connsiteX1" fmla="*/ 10728 w 10728"/>
              <a:gd name="connsiteY1" fmla="*/ 367 h 8108"/>
              <a:gd name="connsiteX2" fmla="*/ 10728 w 10728"/>
              <a:gd name="connsiteY2" fmla="*/ 8108 h 8108"/>
              <a:gd name="connsiteX3" fmla="*/ 0 w 10728"/>
              <a:gd name="connsiteY3" fmla="*/ 0 h 8108"/>
            </a:gdLst>
            <a:ahLst/>
            <a:cxnLst>
              <a:cxn ang="0">
                <a:pos x="connsiteX0" y="connsiteY0"/>
              </a:cxn>
              <a:cxn ang="0">
                <a:pos x="connsiteX1" y="connsiteY1"/>
              </a:cxn>
              <a:cxn ang="0">
                <a:pos x="connsiteX2" y="connsiteY2"/>
              </a:cxn>
              <a:cxn ang="0">
                <a:pos x="connsiteX3" y="connsiteY3"/>
              </a:cxn>
            </a:cxnLst>
            <a:rect l="l" t="t" r="r" b="b"/>
            <a:pathLst>
              <a:path w="10728" h="8108">
                <a:moveTo>
                  <a:pt x="0" y="0"/>
                </a:moveTo>
                <a:lnTo>
                  <a:pt x="10728" y="367"/>
                </a:lnTo>
                <a:lnTo>
                  <a:pt x="10728" y="8108"/>
                </a:lnTo>
                <a:lnTo>
                  <a:pt x="0" y="0"/>
                </a:lnTo>
                <a:close/>
              </a:path>
            </a:pathLst>
          </a:custGeom>
        </p:spPr>
      </p:pic>
      <p:pic>
        <p:nvPicPr>
          <p:cNvPr id="24" name="Picture 23"/>
          <p:cNvPicPr>
            <a:picLocks noChangeAspect="1"/>
          </p:cNvPicPr>
          <p:nvPr/>
        </p:nvPicPr>
        <p:blipFill>
          <a:blip r:embed="rId6"/>
          <a:srcRect l="100000" t="8829" r="-1769" b="87387"/>
          <a:stretch>
            <a:fillRect/>
          </a:stretch>
        </p:blipFill>
        <p:spPr>
          <a:xfrm>
            <a:off x="12177713" y="3624794"/>
            <a:ext cx="138113" cy="134201"/>
          </a:xfrm>
          <a:custGeom>
            <a:avLst/>
            <a:gdLst>
              <a:gd name="connsiteX0" fmla="*/ 0 w 138113"/>
              <a:gd name="connsiteY0" fmla="*/ 0 h 134201"/>
              <a:gd name="connsiteX1" fmla="*/ 123826 w 138113"/>
              <a:gd name="connsiteY1" fmla="*/ 4231 h 134201"/>
              <a:gd name="connsiteX2" fmla="*/ 138113 w 138113"/>
              <a:gd name="connsiteY2" fmla="*/ 132819 h 134201"/>
              <a:gd name="connsiteX3" fmla="*/ 0 w 138113"/>
              <a:gd name="connsiteY3" fmla="*/ 134201 h 134201"/>
              <a:gd name="connsiteX4" fmla="*/ 0 w 138113"/>
              <a:gd name="connsiteY4" fmla="*/ 0 h 13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134201">
                <a:moveTo>
                  <a:pt x="0" y="0"/>
                </a:moveTo>
                <a:lnTo>
                  <a:pt x="123826" y="4231"/>
                </a:lnTo>
                <a:cubicBezTo>
                  <a:pt x="123826" y="76063"/>
                  <a:pt x="121477" y="33001"/>
                  <a:pt x="138113" y="132819"/>
                </a:cubicBezTo>
                <a:lnTo>
                  <a:pt x="0" y="134201"/>
                </a:lnTo>
                <a:lnTo>
                  <a:pt x="0" y="0"/>
                </a:lnTo>
                <a:close/>
              </a:path>
            </a:pathLst>
          </a:custGeom>
        </p:spPr>
      </p:pic>
      <p:sp>
        <p:nvSpPr>
          <p:cNvPr id="17" name="Freeform 16"/>
          <p:cNvSpPr/>
          <p:nvPr/>
        </p:nvSpPr>
        <p:spPr>
          <a:xfrm>
            <a:off x="4960678" y="349116"/>
            <a:ext cx="1535" cy="2811"/>
          </a:xfrm>
          <a:custGeom>
            <a:avLst/>
            <a:gdLst>
              <a:gd name="connsiteX0" fmla="*/ 0 w 1535"/>
              <a:gd name="connsiteY0" fmla="*/ 0 h 2811"/>
              <a:gd name="connsiteX1" fmla="*/ 357 w 1535"/>
              <a:gd name="connsiteY1" fmla="*/ 582 h 2811"/>
              <a:gd name="connsiteX2" fmla="*/ 1107 w 1535"/>
              <a:gd name="connsiteY2" fmla="*/ 2189 h 2811"/>
              <a:gd name="connsiteX3" fmla="*/ 0 w 1535"/>
              <a:gd name="connsiteY3" fmla="*/ 0 h 2811"/>
            </a:gdLst>
            <a:ahLst/>
            <a:cxnLst>
              <a:cxn ang="0">
                <a:pos x="connsiteX0" y="connsiteY0"/>
              </a:cxn>
              <a:cxn ang="0">
                <a:pos x="connsiteX1" y="connsiteY1"/>
              </a:cxn>
              <a:cxn ang="0">
                <a:pos x="connsiteX2" y="connsiteY2"/>
              </a:cxn>
              <a:cxn ang="0">
                <a:pos x="connsiteX3" y="connsiteY3"/>
              </a:cxn>
            </a:cxnLst>
            <a:rect l="l" t="t" r="r" b="b"/>
            <a:pathLst>
              <a:path w="1535" h="2811">
                <a:moveTo>
                  <a:pt x="0" y="0"/>
                </a:moveTo>
                <a:lnTo>
                  <a:pt x="357" y="582"/>
                </a:lnTo>
                <a:cubicBezTo>
                  <a:pt x="1775" y="3059"/>
                  <a:pt x="1765" y="3275"/>
                  <a:pt x="1107" y="2189"/>
                </a:cubicBezTo>
                <a:lnTo>
                  <a:pt x="0" y="0"/>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a:srcRect l="49296" t="-632" r="45542" b="100000"/>
          <a:stretch>
            <a:fillRect/>
          </a:stretch>
        </p:blipFill>
        <p:spPr>
          <a:xfrm>
            <a:off x="8207324" y="3671888"/>
            <a:ext cx="403148" cy="20006"/>
          </a:xfrm>
          <a:custGeom>
            <a:avLst/>
            <a:gdLst>
              <a:gd name="connsiteX0" fmla="*/ 236589 w 403148"/>
              <a:gd name="connsiteY0" fmla="*/ 0 h 20006"/>
              <a:gd name="connsiteX1" fmla="*/ 379464 w 403148"/>
              <a:gd name="connsiteY1" fmla="*/ 14287 h 20006"/>
              <a:gd name="connsiteX2" fmla="*/ 403148 w 403148"/>
              <a:gd name="connsiteY2" fmla="*/ 20006 h 20006"/>
              <a:gd name="connsiteX3" fmla="*/ 0 w 403148"/>
              <a:gd name="connsiteY3" fmla="*/ 20006 h 20006"/>
              <a:gd name="connsiteX4" fmla="*/ 423 w 403148"/>
              <a:gd name="connsiteY4" fmla="*/ 19830 h 20006"/>
              <a:gd name="connsiteX5" fmla="*/ 22276 w 403148"/>
              <a:gd name="connsiteY5" fmla="*/ 14287 h 20006"/>
              <a:gd name="connsiteX6" fmla="*/ 236589 w 403148"/>
              <a:gd name="connsiteY6" fmla="*/ 0 h 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8" h="20006">
                <a:moveTo>
                  <a:pt x="236589" y="0"/>
                </a:moveTo>
                <a:cubicBezTo>
                  <a:pt x="284214" y="4762"/>
                  <a:pt x="332083" y="7518"/>
                  <a:pt x="379464" y="14287"/>
                </a:cubicBezTo>
                <a:lnTo>
                  <a:pt x="403148" y="20006"/>
                </a:lnTo>
                <a:lnTo>
                  <a:pt x="0" y="20006"/>
                </a:lnTo>
                <a:lnTo>
                  <a:pt x="423" y="19830"/>
                </a:lnTo>
                <a:cubicBezTo>
                  <a:pt x="7537" y="17207"/>
                  <a:pt x="14792" y="15118"/>
                  <a:pt x="22276" y="14287"/>
                </a:cubicBezTo>
                <a:cubicBezTo>
                  <a:pt x="93434" y="6381"/>
                  <a:pt x="165151" y="4762"/>
                  <a:pt x="236589" y="0"/>
                </a:cubicBezTo>
                <a:close/>
              </a:path>
            </a:pathLst>
          </a:custGeom>
        </p:spPr>
      </p:pic>
      <p:pic>
        <p:nvPicPr>
          <p:cNvPr id="39" name="Picture 38"/>
          <p:cNvPicPr>
            <a:picLocks noChangeAspect="1"/>
          </p:cNvPicPr>
          <p:nvPr/>
        </p:nvPicPr>
        <p:blipFill>
          <a:blip r:embed="rId7"/>
          <a:srcRect r="50704" b="76264"/>
          <a:stretch>
            <a:fillRect/>
          </a:stretch>
        </p:blipFill>
        <p:spPr>
          <a:xfrm>
            <a:off x="21067" y="-6116"/>
            <a:ext cx="3849636" cy="751519"/>
          </a:xfrm>
          <a:custGeom>
            <a:avLst/>
            <a:gdLst>
              <a:gd name="connsiteX0" fmla="*/ 0 w 3849636"/>
              <a:gd name="connsiteY0" fmla="*/ 0 h 751519"/>
              <a:gd name="connsiteX1" fmla="*/ 3849636 w 3849636"/>
              <a:gd name="connsiteY1" fmla="*/ 0 h 751519"/>
              <a:gd name="connsiteX2" fmla="*/ 3829050 w 3849636"/>
              <a:gd name="connsiteY2" fmla="*/ 8569 h 751519"/>
              <a:gd name="connsiteX3" fmla="*/ 3729037 w 3849636"/>
              <a:gd name="connsiteY3" fmla="*/ 65719 h 751519"/>
              <a:gd name="connsiteX4" fmla="*/ 3643312 w 3849636"/>
              <a:gd name="connsiteY4" fmla="*/ 137156 h 751519"/>
              <a:gd name="connsiteX5" fmla="*/ 3586162 w 3849636"/>
              <a:gd name="connsiteY5" fmla="*/ 151444 h 751519"/>
              <a:gd name="connsiteX6" fmla="*/ 3543300 w 3849636"/>
              <a:gd name="connsiteY6" fmla="*/ 165731 h 751519"/>
              <a:gd name="connsiteX7" fmla="*/ 3114675 w 3849636"/>
              <a:gd name="connsiteY7" fmla="*/ 180019 h 751519"/>
              <a:gd name="connsiteX8" fmla="*/ 2971800 w 3849636"/>
              <a:gd name="connsiteY8" fmla="*/ 137156 h 751519"/>
              <a:gd name="connsiteX9" fmla="*/ 2928937 w 3849636"/>
              <a:gd name="connsiteY9" fmla="*/ 108581 h 751519"/>
              <a:gd name="connsiteX10" fmla="*/ 2786062 w 3849636"/>
              <a:gd name="connsiteY10" fmla="*/ 51431 h 751519"/>
              <a:gd name="connsiteX11" fmla="*/ 2586037 w 3849636"/>
              <a:gd name="connsiteY11" fmla="*/ 37144 h 751519"/>
              <a:gd name="connsiteX12" fmla="*/ 2500312 w 3849636"/>
              <a:gd name="connsiteY12" fmla="*/ 65719 h 751519"/>
              <a:gd name="connsiteX13" fmla="*/ 2414587 w 3849636"/>
              <a:gd name="connsiteY13" fmla="*/ 137156 h 751519"/>
              <a:gd name="connsiteX14" fmla="*/ 2357437 w 3849636"/>
              <a:gd name="connsiteY14" fmla="*/ 165731 h 751519"/>
              <a:gd name="connsiteX15" fmla="*/ 2314575 w 3849636"/>
              <a:gd name="connsiteY15" fmla="*/ 194306 h 751519"/>
              <a:gd name="connsiteX16" fmla="*/ 2257425 w 3849636"/>
              <a:gd name="connsiteY16" fmla="*/ 237169 h 751519"/>
              <a:gd name="connsiteX17" fmla="*/ 2143125 w 3849636"/>
              <a:gd name="connsiteY17" fmla="*/ 308606 h 751519"/>
              <a:gd name="connsiteX18" fmla="*/ 2100262 w 3849636"/>
              <a:gd name="connsiteY18" fmla="*/ 351469 h 751519"/>
              <a:gd name="connsiteX19" fmla="*/ 1943100 w 3849636"/>
              <a:gd name="connsiteY19" fmla="*/ 451481 h 751519"/>
              <a:gd name="connsiteX20" fmla="*/ 1643062 w 3849636"/>
              <a:gd name="connsiteY20" fmla="*/ 494344 h 751519"/>
              <a:gd name="connsiteX21" fmla="*/ 1571625 w 3849636"/>
              <a:gd name="connsiteY21" fmla="*/ 480056 h 751519"/>
              <a:gd name="connsiteX22" fmla="*/ 1500187 w 3849636"/>
              <a:gd name="connsiteY22" fmla="*/ 451481 h 751519"/>
              <a:gd name="connsiteX23" fmla="*/ 1414462 w 3849636"/>
              <a:gd name="connsiteY23" fmla="*/ 422906 h 751519"/>
              <a:gd name="connsiteX24" fmla="*/ 1328737 w 3849636"/>
              <a:gd name="connsiteY24" fmla="*/ 365756 h 751519"/>
              <a:gd name="connsiteX25" fmla="*/ 1257300 w 3849636"/>
              <a:gd name="connsiteY25" fmla="*/ 308606 h 751519"/>
              <a:gd name="connsiteX26" fmla="*/ 1215320 w 3849636"/>
              <a:gd name="connsiteY26" fmla="*/ 296519 h 751519"/>
              <a:gd name="connsiteX27" fmla="*/ 1217350 w 3849636"/>
              <a:gd name="connsiteY27" fmla="*/ 300532 h 751519"/>
              <a:gd name="connsiteX28" fmla="*/ 1208400 w 3849636"/>
              <a:gd name="connsiteY28" fmla="*/ 285945 h 751519"/>
              <a:gd name="connsiteX29" fmla="*/ 1185862 w 3849636"/>
              <a:gd name="connsiteY29" fmla="*/ 251456 h 751519"/>
              <a:gd name="connsiteX30" fmla="*/ 1071562 w 3849636"/>
              <a:gd name="connsiteY30" fmla="*/ 180019 h 751519"/>
              <a:gd name="connsiteX31" fmla="*/ 1014412 w 3849636"/>
              <a:gd name="connsiteY31" fmla="*/ 137156 h 751519"/>
              <a:gd name="connsiteX32" fmla="*/ 957262 w 3849636"/>
              <a:gd name="connsiteY32" fmla="*/ 108581 h 751519"/>
              <a:gd name="connsiteX33" fmla="*/ 928687 w 3849636"/>
              <a:gd name="connsiteY33" fmla="*/ 65719 h 751519"/>
              <a:gd name="connsiteX34" fmla="*/ 814387 w 3849636"/>
              <a:gd name="connsiteY34" fmla="*/ 37144 h 751519"/>
              <a:gd name="connsiteX35" fmla="*/ 728662 w 3849636"/>
              <a:gd name="connsiteY35" fmla="*/ 80006 h 751519"/>
              <a:gd name="connsiteX36" fmla="*/ 685800 w 3849636"/>
              <a:gd name="connsiteY36" fmla="*/ 94294 h 751519"/>
              <a:gd name="connsiteX37" fmla="*/ 657225 w 3849636"/>
              <a:gd name="connsiteY37" fmla="*/ 137156 h 751519"/>
              <a:gd name="connsiteX38" fmla="*/ 571500 w 3849636"/>
              <a:gd name="connsiteY38" fmla="*/ 194306 h 751519"/>
              <a:gd name="connsiteX39" fmla="*/ 514350 w 3849636"/>
              <a:gd name="connsiteY39" fmla="*/ 237169 h 751519"/>
              <a:gd name="connsiteX40" fmla="*/ 471487 w 3849636"/>
              <a:gd name="connsiteY40" fmla="*/ 265744 h 751519"/>
              <a:gd name="connsiteX41" fmla="*/ 428625 w 3849636"/>
              <a:gd name="connsiteY41" fmla="*/ 294319 h 751519"/>
              <a:gd name="connsiteX42" fmla="*/ 257175 w 3849636"/>
              <a:gd name="connsiteY42" fmla="*/ 437194 h 751519"/>
              <a:gd name="connsiteX43" fmla="*/ 214312 w 3849636"/>
              <a:gd name="connsiteY43" fmla="*/ 465769 h 751519"/>
              <a:gd name="connsiteX44" fmla="*/ 185737 w 3849636"/>
              <a:gd name="connsiteY44" fmla="*/ 508631 h 751519"/>
              <a:gd name="connsiteX45" fmla="*/ 142875 w 3849636"/>
              <a:gd name="connsiteY45" fmla="*/ 551494 h 751519"/>
              <a:gd name="connsiteX46" fmla="*/ 114300 w 3849636"/>
              <a:gd name="connsiteY46" fmla="*/ 594356 h 751519"/>
              <a:gd name="connsiteX47" fmla="*/ 0 w 3849636"/>
              <a:gd name="connsiteY47" fmla="*/ 751519 h 751519"/>
              <a:gd name="connsiteX48" fmla="*/ 0 w 3849636"/>
              <a:gd name="connsiteY48" fmla="*/ 0 h 75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9636" h="751519">
                <a:moveTo>
                  <a:pt x="0" y="0"/>
                </a:moveTo>
                <a:lnTo>
                  <a:pt x="3849636" y="0"/>
                </a:lnTo>
                <a:lnTo>
                  <a:pt x="3829050" y="8569"/>
                </a:lnTo>
                <a:cubicBezTo>
                  <a:pt x="3800280" y="20899"/>
                  <a:pt x="3754358" y="44618"/>
                  <a:pt x="3729037" y="65719"/>
                </a:cubicBezTo>
                <a:cubicBezTo>
                  <a:pt x="3619027" y="157393"/>
                  <a:pt x="3749733" y="66209"/>
                  <a:pt x="3643312" y="137156"/>
                </a:cubicBezTo>
                <a:cubicBezTo>
                  <a:pt x="3624262" y="141919"/>
                  <a:pt x="3605043" y="146049"/>
                  <a:pt x="3586162" y="151444"/>
                </a:cubicBezTo>
                <a:cubicBezTo>
                  <a:pt x="3571681" y="155581"/>
                  <a:pt x="3558333" y="164820"/>
                  <a:pt x="3543300" y="165731"/>
                </a:cubicBezTo>
                <a:cubicBezTo>
                  <a:pt x="3400607" y="174379"/>
                  <a:pt x="3257550" y="175256"/>
                  <a:pt x="3114675" y="180019"/>
                </a:cubicBezTo>
                <a:cubicBezTo>
                  <a:pt x="3067180" y="168145"/>
                  <a:pt x="3016521" y="157032"/>
                  <a:pt x="2971800" y="137156"/>
                </a:cubicBezTo>
                <a:cubicBezTo>
                  <a:pt x="2956108" y="130182"/>
                  <a:pt x="2943846" y="117100"/>
                  <a:pt x="2928937" y="108581"/>
                </a:cubicBezTo>
                <a:cubicBezTo>
                  <a:pt x="2891684" y="87294"/>
                  <a:pt x="2825754" y="57385"/>
                  <a:pt x="2786062" y="51431"/>
                </a:cubicBezTo>
                <a:cubicBezTo>
                  <a:pt x="2719957" y="41515"/>
                  <a:pt x="2652712" y="41906"/>
                  <a:pt x="2586037" y="37144"/>
                </a:cubicBezTo>
                <a:cubicBezTo>
                  <a:pt x="2586037" y="37144"/>
                  <a:pt x="2527837" y="53486"/>
                  <a:pt x="2500312" y="65719"/>
                </a:cubicBezTo>
                <a:cubicBezTo>
                  <a:pt x="2440291" y="92395"/>
                  <a:pt x="2470001" y="97575"/>
                  <a:pt x="2414587" y="137156"/>
                </a:cubicBezTo>
                <a:cubicBezTo>
                  <a:pt x="2397256" y="149535"/>
                  <a:pt x="2375929" y="155164"/>
                  <a:pt x="2357437" y="165731"/>
                </a:cubicBezTo>
                <a:cubicBezTo>
                  <a:pt x="2342528" y="174250"/>
                  <a:pt x="2328548" y="184325"/>
                  <a:pt x="2314575" y="194306"/>
                </a:cubicBezTo>
                <a:cubicBezTo>
                  <a:pt x="2295198" y="208147"/>
                  <a:pt x="2277238" y="223960"/>
                  <a:pt x="2257425" y="237169"/>
                </a:cubicBezTo>
                <a:cubicBezTo>
                  <a:pt x="2243474" y="246470"/>
                  <a:pt x="2164442" y="290842"/>
                  <a:pt x="2143125" y="308606"/>
                </a:cubicBezTo>
                <a:cubicBezTo>
                  <a:pt x="2127603" y="321541"/>
                  <a:pt x="2114550" y="337181"/>
                  <a:pt x="2100262" y="351469"/>
                </a:cubicBezTo>
                <a:cubicBezTo>
                  <a:pt x="2092832" y="358899"/>
                  <a:pt x="1961993" y="443609"/>
                  <a:pt x="1943100" y="451481"/>
                </a:cubicBezTo>
                <a:cubicBezTo>
                  <a:pt x="1841130" y="493968"/>
                  <a:pt x="1757530" y="486167"/>
                  <a:pt x="1643062" y="494344"/>
                </a:cubicBezTo>
                <a:cubicBezTo>
                  <a:pt x="1619250" y="489581"/>
                  <a:pt x="1594885" y="487034"/>
                  <a:pt x="1571625" y="480056"/>
                </a:cubicBezTo>
                <a:cubicBezTo>
                  <a:pt x="1547060" y="472686"/>
                  <a:pt x="1524000" y="461006"/>
                  <a:pt x="1500187" y="451481"/>
                </a:cubicBezTo>
                <a:cubicBezTo>
                  <a:pt x="1472221" y="440295"/>
                  <a:pt x="1443037" y="432431"/>
                  <a:pt x="1414462" y="422906"/>
                </a:cubicBezTo>
                <a:cubicBezTo>
                  <a:pt x="1381881" y="412046"/>
                  <a:pt x="1357312" y="384806"/>
                  <a:pt x="1328737" y="365756"/>
                </a:cubicBezTo>
                <a:cubicBezTo>
                  <a:pt x="1221001" y="329845"/>
                  <a:pt x="1349624" y="382464"/>
                  <a:pt x="1257300" y="308606"/>
                </a:cubicBezTo>
                <a:cubicBezTo>
                  <a:pt x="1208006" y="269171"/>
                  <a:pt x="1210619" y="285593"/>
                  <a:pt x="1215320" y="296519"/>
                </a:cubicBezTo>
                <a:lnTo>
                  <a:pt x="1217350" y="300532"/>
                </a:lnTo>
                <a:lnTo>
                  <a:pt x="1208400" y="285945"/>
                </a:lnTo>
                <a:cubicBezTo>
                  <a:pt x="1203352" y="277988"/>
                  <a:pt x="1196099" y="266811"/>
                  <a:pt x="1185862" y="251456"/>
                </a:cubicBezTo>
                <a:cubicBezTo>
                  <a:pt x="1185862" y="251456"/>
                  <a:pt x="1108945" y="204941"/>
                  <a:pt x="1071562" y="180019"/>
                </a:cubicBezTo>
                <a:cubicBezTo>
                  <a:pt x="1051749" y="166810"/>
                  <a:pt x="1034605" y="149777"/>
                  <a:pt x="1014412" y="137156"/>
                </a:cubicBezTo>
                <a:cubicBezTo>
                  <a:pt x="996351" y="125868"/>
                  <a:pt x="973624" y="122216"/>
                  <a:pt x="957262" y="108581"/>
                </a:cubicBezTo>
                <a:cubicBezTo>
                  <a:pt x="944071" y="97588"/>
                  <a:pt x="942095" y="76446"/>
                  <a:pt x="928687" y="65719"/>
                </a:cubicBezTo>
                <a:cubicBezTo>
                  <a:pt x="914040" y="54002"/>
                  <a:pt x="817948" y="37856"/>
                  <a:pt x="814387" y="37144"/>
                </a:cubicBezTo>
                <a:cubicBezTo>
                  <a:pt x="706660" y="73052"/>
                  <a:pt x="839441" y="24616"/>
                  <a:pt x="728662" y="80006"/>
                </a:cubicBezTo>
                <a:cubicBezTo>
                  <a:pt x="715192" y="86741"/>
                  <a:pt x="697560" y="84886"/>
                  <a:pt x="685800" y="94294"/>
                </a:cubicBezTo>
                <a:cubicBezTo>
                  <a:pt x="672392" y="105021"/>
                  <a:pt x="666750" y="122869"/>
                  <a:pt x="657225" y="137156"/>
                </a:cubicBezTo>
                <a:cubicBezTo>
                  <a:pt x="657225" y="137156"/>
                  <a:pt x="599635" y="174612"/>
                  <a:pt x="571500" y="194306"/>
                </a:cubicBezTo>
                <a:cubicBezTo>
                  <a:pt x="551992" y="207962"/>
                  <a:pt x="533400" y="222881"/>
                  <a:pt x="514350" y="237169"/>
                </a:cubicBezTo>
                <a:cubicBezTo>
                  <a:pt x="500613" y="247472"/>
                  <a:pt x="485775" y="256219"/>
                  <a:pt x="471487" y="265744"/>
                </a:cubicBezTo>
                <a:lnTo>
                  <a:pt x="428625" y="294319"/>
                </a:lnTo>
                <a:cubicBezTo>
                  <a:pt x="262527" y="405051"/>
                  <a:pt x="422193" y="290511"/>
                  <a:pt x="257175" y="437194"/>
                </a:cubicBezTo>
                <a:cubicBezTo>
                  <a:pt x="244341" y="448602"/>
                  <a:pt x="226454" y="453627"/>
                  <a:pt x="214312" y="465769"/>
                </a:cubicBezTo>
                <a:cubicBezTo>
                  <a:pt x="202170" y="477911"/>
                  <a:pt x="196730" y="495440"/>
                  <a:pt x="185737" y="508631"/>
                </a:cubicBezTo>
                <a:cubicBezTo>
                  <a:pt x="172802" y="524153"/>
                  <a:pt x="157162" y="537206"/>
                  <a:pt x="142875" y="551494"/>
                </a:cubicBezTo>
                <a:cubicBezTo>
                  <a:pt x="130733" y="563636"/>
                  <a:pt x="123825" y="580069"/>
                  <a:pt x="114300" y="594356"/>
                </a:cubicBezTo>
                <a:cubicBezTo>
                  <a:pt x="40233" y="705457"/>
                  <a:pt x="78605" y="653262"/>
                  <a:pt x="0" y="751519"/>
                </a:cubicBezTo>
                <a:lnTo>
                  <a:pt x="0" y="0"/>
                </a:lnTo>
                <a:close/>
              </a:path>
            </a:pathLst>
          </a:custGeom>
        </p:spPr>
      </p:pic>
      <p:pic>
        <p:nvPicPr>
          <p:cNvPr id="38" name="Picture 37"/>
          <p:cNvPicPr>
            <a:picLocks noChangeAspect="1"/>
          </p:cNvPicPr>
          <p:nvPr/>
        </p:nvPicPr>
        <p:blipFill>
          <a:blip r:embed="rId7"/>
          <a:srcRect l="54458" b="72316"/>
          <a:stretch>
            <a:fillRect/>
          </a:stretch>
        </p:blipFill>
        <p:spPr>
          <a:xfrm rot="10800000">
            <a:off x="-10728" y="6007597"/>
            <a:ext cx="3556513" cy="876498"/>
          </a:xfrm>
          <a:custGeom>
            <a:avLst/>
            <a:gdLst>
              <a:gd name="connsiteX0" fmla="*/ 0 w 3556513"/>
              <a:gd name="connsiteY0" fmla="*/ 0 h 876498"/>
              <a:gd name="connsiteX1" fmla="*/ 3556513 w 3556513"/>
              <a:gd name="connsiteY1" fmla="*/ 0 h 876498"/>
              <a:gd name="connsiteX2" fmla="*/ 3556513 w 3556513"/>
              <a:gd name="connsiteY2" fmla="*/ 876498 h 876498"/>
              <a:gd name="connsiteX3" fmla="*/ 3548191 w 3556513"/>
              <a:gd name="connsiteY3" fmla="*/ 851531 h 876498"/>
              <a:gd name="connsiteX4" fmla="*/ 3533903 w 3556513"/>
              <a:gd name="connsiteY4" fmla="*/ 780094 h 876498"/>
              <a:gd name="connsiteX5" fmla="*/ 3491041 w 3556513"/>
              <a:gd name="connsiteY5" fmla="*/ 751519 h 876498"/>
              <a:gd name="connsiteX6" fmla="*/ 3405316 w 3556513"/>
              <a:gd name="connsiteY6" fmla="*/ 794381 h 876498"/>
              <a:gd name="connsiteX7" fmla="*/ 3362453 w 3556513"/>
              <a:gd name="connsiteY7" fmla="*/ 780094 h 876498"/>
              <a:gd name="connsiteX8" fmla="*/ 3333878 w 3556513"/>
              <a:gd name="connsiteY8" fmla="*/ 737231 h 876498"/>
              <a:gd name="connsiteX9" fmla="*/ 3319591 w 3556513"/>
              <a:gd name="connsiteY9" fmla="*/ 694369 h 876498"/>
              <a:gd name="connsiteX10" fmla="*/ 3276728 w 3556513"/>
              <a:gd name="connsiteY10" fmla="*/ 680081 h 876498"/>
              <a:gd name="connsiteX11" fmla="*/ 3248153 w 3556513"/>
              <a:gd name="connsiteY11" fmla="*/ 722944 h 876498"/>
              <a:gd name="connsiteX12" fmla="*/ 3162428 w 3556513"/>
              <a:gd name="connsiteY12" fmla="*/ 665794 h 876498"/>
              <a:gd name="connsiteX13" fmla="*/ 3133853 w 3556513"/>
              <a:gd name="connsiteY13" fmla="*/ 622931 h 876498"/>
              <a:gd name="connsiteX14" fmla="*/ 3119566 w 3556513"/>
              <a:gd name="connsiteY14" fmla="*/ 580069 h 876498"/>
              <a:gd name="connsiteX15" fmla="*/ 2919541 w 3556513"/>
              <a:gd name="connsiteY15" fmla="*/ 508631 h 876498"/>
              <a:gd name="connsiteX16" fmla="*/ 2705228 w 3556513"/>
              <a:gd name="connsiteY16" fmla="*/ 608644 h 876498"/>
              <a:gd name="connsiteX17" fmla="*/ 2590928 w 3556513"/>
              <a:gd name="connsiteY17" fmla="*/ 651506 h 876498"/>
              <a:gd name="connsiteX18" fmla="*/ 2562353 w 3556513"/>
              <a:gd name="connsiteY18" fmla="*/ 608644 h 876498"/>
              <a:gd name="connsiteX19" fmla="*/ 2519491 w 3556513"/>
              <a:gd name="connsiteY19" fmla="*/ 580069 h 876498"/>
              <a:gd name="connsiteX20" fmla="*/ 2433766 w 3556513"/>
              <a:gd name="connsiteY20" fmla="*/ 508631 h 876498"/>
              <a:gd name="connsiteX21" fmla="*/ 2348041 w 3556513"/>
              <a:gd name="connsiteY21" fmla="*/ 622931 h 876498"/>
              <a:gd name="connsiteX22" fmla="*/ 2305178 w 3556513"/>
              <a:gd name="connsiteY22" fmla="*/ 637219 h 876498"/>
              <a:gd name="connsiteX23" fmla="*/ 2248028 w 3556513"/>
              <a:gd name="connsiteY23" fmla="*/ 551494 h 876498"/>
              <a:gd name="connsiteX24" fmla="*/ 2176591 w 3556513"/>
              <a:gd name="connsiteY24" fmla="*/ 422906 h 876498"/>
              <a:gd name="connsiteX25" fmla="*/ 2148016 w 3556513"/>
              <a:gd name="connsiteY25" fmla="*/ 508631 h 876498"/>
              <a:gd name="connsiteX26" fmla="*/ 2133728 w 3556513"/>
              <a:gd name="connsiteY26" fmla="*/ 565781 h 876498"/>
              <a:gd name="connsiteX27" fmla="*/ 2105153 w 3556513"/>
              <a:gd name="connsiteY27" fmla="*/ 608644 h 876498"/>
              <a:gd name="connsiteX28" fmla="*/ 2090866 w 3556513"/>
              <a:gd name="connsiteY28" fmla="*/ 651506 h 876498"/>
              <a:gd name="connsiteX29" fmla="*/ 2048003 w 3556513"/>
              <a:gd name="connsiteY29" fmla="*/ 665794 h 876498"/>
              <a:gd name="connsiteX30" fmla="*/ 2019428 w 3556513"/>
              <a:gd name="connsiteY30" fmla="*/ 622931 h 876498"/>
              <a:gd name="connsiteX31" fmla="*/ 1990853 w 3556513"/>
              <a:gd name="connsiteY31" fmla="*/ 565781 h 876498"/>
              <a:gd name="connsiteX32" fmla="*/ 1919416 w 3556513"/>
              <a:gd name="connsiteY32" fmla="*/ 422906 h 876498"/>
              <a:gd name="connsiteX33" fmla="*/ 1847978 w 3556513"/>
              <a:gd name="connsiteY33" fmla="*/ 351469 h 876498"/>
              <a:gd name="connsiteX34" fmla="*/ 1833691 w 3556513"/>
              <a:gd name="connsiteY34" fmla="*/ 394331 h 876498"/>
              <a:gd name="connsiteX35" fmla="*/ 1790828 w 3556513"/>
              <a:gd name="connsiteY35" fmla="*/ 408619 h 876498"/>
              <a:gd name="connsiteX36" fmla="*/ 1747966 w 3556513"/>
              <a:gd name="connsiteY36" fmla="*/ 322894 h 876498"/>
              <a:gd name="connsiteX37" fmla="*/ 1676528 w 3556513"/>
              <a:gd name="connsiteY37" fmla="*/ 237169 h 876498"/>
              <a:gd name="connsiteX38" fmla="*/ 1633666 w 3556513"/>
              <a:gd name="connsiteY38" fmla="*/ 222881 h 876498"/>
              <a:gd name="connsiteX39" fmla="*/ 1590803 w 3556513"/>
              <a:gd name="connsiteY39" fmla="*/ 251456 h 876498"/>
              <a:gd name="connsiteX40" fmla="*/ 1490791 w 3556513"/>
              <a:gd name="connsiteY40" fmla="*/ 408619 h 876498"/>
              <a:gd name="connsiteX41" fmla="*/ 1433641 w 3556513"/>
              <a:gd name="connsiteY41" fmla="*/ 422906 h 876498"/>
              <a:gd name="connsiteX42" fmla="*/ 1362203 w 3556513"/>
              <a:gd name="connsiteY42" fmla="*/ 337181 h 876498"/>
              <a:gd name="connsiteX43" fmla="*/ 1333628 w 3556513"/>
              <a:gd name="connsiteY43" fmla="*/ 294319 h 876498"/>
              <a:gd name="connsiteX44" fmla="*/ 1305053 w 3556513"/>
              <a:gd name="connsiteY44" fmla="*/ 208594 h 876498"/>
              <a:gd name="connsiteX45" fmla="*/ 1162178 w 3556513"/>
              <a:gd name="connsiteY45" fmla="*/ 194306 h 876498"/>
              <a:gd name="connsiteX46" fmla="*/ 1105028 w 3556513"/>
              <a:gd name="connsiteY46" fmla="*/ 222881 h 876498"/>
              <a:gd name="connsiteX47" fmla="*/ 1090741 w 3556513"/>
              <a:gd name="connsiteY47" fmla="*/ 265744 h 876498"/>
              <a:gd name="connsiteX48" fmla="*/ 1019303 w 3556513"/>
              <a:gd name="connsiteY48" fmla="*/ 337181 h 876498"/>
              <a:gd name="connsiteX49" fmla="*/ 962153 w 3556513"/>
              <a:gd name="connsiteY49" fmla="*/ 251456 h 876498"/>
              <a:gd name="connsiteX50" fmla="*/ 947866 w 3556513"/>
              <a:gd name="connsiteY50" fmla="*/ 208594 h 876498"/>
              <a:gd name="connsiteX51" fmla="*/ 876428 w 3556513"/>
              <a:gd name="connsiteY51" fmla="*/ 280031 h 876498"/>
              <a:gd name="connsiteX52" fmla="*/ 847853 w 3556513"/>
              <a:gd name="connsiteY52" fmla="*/ 194306 h 876498"/>
              <a:gd name="connsiteX53" fmla="*/ 804991 w 3556513"/>
              <a:gd name="connsiteY53" fmla="*/ 80006 h 876498"/>
              <a:gd name="connsiteX54" fmla="*/ 762128 w 3556513"/>
              <a:gd name="connsiteY54" fmla="*/ 108581 h 876498"/>
              <a:gd name="connsiteX55" fmla="*/ 704978 w 3556513"/>
              <a:gd name="connsiteY55" fmla="*/ 80006 h 876498"/>
              <a:gd name="connsiteX56" fmla="*/ 647828 w 3556513"/>
              <a:gd name="connsiteY56" fmla="*/ 65719 h 876498"/>
              <a:gd name="connsiteX57" fmla="*/ 547816 w 3556513"/>
              <a:gd name="connsiteY57" fmla="*/ 65719 h 876498"/>
              <a:gd name="connsiteX58" fmla="*/ 533528 w 3556513"/>
              <a:gd name="connsiteY58" fmla="*/ 22856 h 876498"/>
              <a:gd name="connsiteX59" fmla="*/ 490666 w 3556513"/>
              <a:gd name="connsiteY59" fmla="*/ 8569 h 876498"/>
              <a:gd name="connsiteX60" fmla="*/ 447803 w 3556513"/>
              <a:gd name="connsiteY60" fmla="*/ 37144 h 876498"/>
              <a:gd name="connsiteX61" fmla="*/ 404941 w 3556513"/>
              <a:gd name="connsiteY61" fmla="*/ 51431 h 876498"/>
              <a:gd name="connsiteX62" fmla="*/ 119191 w 3556513"/>
              <a:gd name="connsiteY62" fmla="*/ 51431 h 876498"/>
              <a:gd name="connsiteX63" fmla="*/ 76328 w 3556513"/>
              <a:gd name="connsiteY63" fmla="*/ 22856 h 876498"/>
              <a:gd name="connsiteX64" fmla="*/ 26645 w 3556513"/>
              <a:gd name="connsiteY64" fmla="*/ 6434 h 876498"/>
              <a:gd name="connsiteX65" fmla="*/ 0 w 3556513"/>
              <a:gd name="connsiteY65" fmla="*/ 0 h 87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56513" h="876498">
                <a:moveTo>
                  <a:pt x="0" y="0"/>
                </a:moveTo>
                <a:lnTo>
                  <a:pt x="3556513" y="0"/>
                </a:lnTo>
                <a:lnTo>
                  <a:pt x="3556513" y="876498"/>
                </a:lnTo>
                <a:lnTo>
                  <a:pt x="3548191" y="851531"/>
                </a:lnTo>
                <a:cubicBezTo>
                  <a:pt x="3542301" y="827972"/>
                  <a:pt x="3538666" y="803906"/>
                  <a:pt x="3533903" y="780094"/>
                </a:cubicBezTo>
                <a:cubicBezTo>
                  <a:pt x="3519616" y="770569"/>
                  <a:pt x="3507979" y="754342"/>
                  <a:pt x="3491041" y="751519"/>
                </a:cubicBezTo>
                <a:cubicBezTo>
                  <a:pt x="3467378" y="747575"/>
                  <a:pt x="3420244" y="784429"/>
                  <a:pt x="3405316" y="794381"/>
                </a:cubicBezTo>
                <a:cubicBezTo>
                  <a:pt x="3391028" y="789619"/>
                  <a:pt x="3374213" y="789502"/>
                  <a:pt x="3362453" y="780094"/>
                </a:cubicBezTo>
                <a:cubicBezTo>
                  <a:pt x="3349044" y="769367"/>
                  <a:pt x="3341557" y="752590"/>
                  <a:pt x="3333878" y="737231"/>
                </a:cubicBezTo>
                <a:cubicBezTo>
                  <a:pt x="3327143" y="723761"/>
                  <a:pt x="3330240" y="705018"/>
                  <a:pt x="3319591" y="694369"/>
                </a:cubicBezTo>
                <a:cubicBezTo>
                  <a:pt x="3308942" y="683720"/>
                  <a:pt x="3290711" y="674488"/>
                  <a:pt x="3276728" y="680081"/>
                </a:cubicBezTo>
                <a:cubicBezTo>
                  <a:pt x="3260785" y="686458"/>
                  <a:pt x="3257678" y="708656"/>
                  <a:pt x="3248153" y="722944"/>
                </a:cubicBezTo>
                <a:cubicBezTo>
                  <a:pt x="3248153" y="722944"/>
                  <a:pt x="3188274" y="688409"/>
                  <a:pt x="3162428" y="665794"/>
                </a:cubicBezTo>
                <a:cubicBezTo>
                  <a:pt x="3149505" y="654486"/>
                  <a:pt x="3141532" y="638290"/>
                  <a:pt x="3133853" y="622931"/>
                </a:cubicBezTo>
                <a:cubicBezTo>
                  <a:pt x="3127118" y="609461"/>
                  <a:pt x="3126301" y="593539"/>
                  <a:pt x="3119566" y="580069"/>
                </a:cubicBezTo>
                <a:cubicBezTo>
                  <a:pt x="3075411" y="491758"/>
                  <a:pt x="3052061" y="530718"/>
                  <a:pt x="2919541" y="508631"/>
                </a:cubicBezTo>
                <a:cubicBezTo>
                  <a:pt x="2728176" y="526028"/>
                  <a:pt x="2791557" y="479150"/>
                  <a:pt x="2705228" y="608644"/>
                </a:cubicBezTo>
                <a:cubicBezTo>
                  <a:pt x="2673994" y="629467"/>
                  <a:pt x="2634184" y="663865"/>
                  <a:pt x="2590928" y="651506"/>
                </a:cubicBezTo>
                <a:cubicBezTo>
                  <a:pt x="2574417" y="646789"/>
                  <a:pt x="2571878" y="622931"/>
                  <a:pt x="2562353" y="608644"/>
                </a:cubicBezTo>
                <a:cubicBezTo>
                  <a:pt x="2548066" y="599119"/>
                  <a:pt x="2532682" y="591062"/>
                  <a:pt x="2519491" y="580069"/>
                </a:cubicBezTo>
                <a:cubicBezTo>
                  <a:pt x="2409482" y="488395"/>
                  <a:pt x="2540183" y="579577"/>
                  <a:pt x="2433766" y="508631"/>
                </a:cubicBezTo>
                <a:cubicBezTo>
                  <a:pt x="2433766" y="508631"/>
                  <a:pt x="2381717" y="589255"/>
                  <a:pt x="2348041" y="622931"/>
                </a:cubicBezTo>
                <a:cubicBezTo>
                  <a:pt x="2337392" y="633580"/>
                  <a:pt x="2319466" y="632456"/>
                  <a:pt x="2305178" y="637219"/>
                </a:cubicBezTo>
                <a:cubicBezTo>
                  <a:pt x="2305178" y="637219"/>
                  <a:pt x="2264473" y="581643"/>
                  <a:pt x="2248028" y="551494"/>
                </a:cubicBezTo>
                <a:cubicBezTo>
                  <a:pt x="2160716" y="391421"/>
                  <a:pt x="2281165" y="562340"/>
                  <a:pt x="2176591" y="422906"/>
                </a:cubicBezTo>
                <a:cubicBezTo>
                  <a:pt x="2176591" y="422906"/>
                  <a:pt x="2156671" y="479781"/>
                  <a:pt x="2148016" y="508631"/>
                </a:cubicBezTo>
                <a:cubicBezTo>
                  <a:pt x="2142373" y="527439"/>
                  <a:pt x="2138491" y="546731"/>
                  <a:pt x="2133728" y="565781"/>
                </a:cubicBezTo>
                <a:cubicBezTo>
                  <a:pt x="2124203" y="580069"/>
                  <a:pt x="2112832" y="593285"/>
                  <a:pt x="2105153" y="608644"/>
                </a:cubicBezTo>
                <a:cubicBezTo>
                  <a:pt x="2098418" y="622114"/>
                  <a:pt x="2101515" y="640857"/>
                  <a:pt x="2090866" y="651506"/>
                </a:cubicBezTo>
                <a:cubicBezTo>
                  <a:pt x="2080217" y="662155"/>
                  <a:pt x="2062291" y="661031"/>
                  <a:pt x="2048003" y="665794"/>
                </a:cubicBezTo>
                <a:lnTo>
                  <a:pt x="2019428" y="622931"/>
                </a:lnTo>
                <a:cubicBezTo>
                  <a:pt x="2007614" y="605209"/>
                  <a:pt x="2000378" y="584831"/>
                  <a:pt x="1990853" y="565781"/>
                </a:cubicBezTo>
                <a:cubicBezTo>
                  <a:pt x="1967041" y="518156"/>
                  <a:pt x="1944660" y="469788"/>
                  <a:pt x="1919416" y="422906"/>
                </a:cubicBezTo>
                <a:cubicBezTo>
                  <a:pt x="1912635" y="410313"/>
                  <a:pt x="1873809" y="345012"/>
                  <a:pt x="1847978" y="351469"/>
                </a:cubicBezTo>
                <a:cubicBezTo>
                  <a:pt x="1833367" y="355121"/>
                  <a:pt x="1838453" y="380044"/>
                  <a:pt x="1833691" y="394331"/>
                </a:cubicBezTo>
                <a:cubicBezTo>
                  <a:pt x="1819403" y="399094"/>
                  <a:pt x="1804811" y="414212"/>
                  <a:pt x="1790828" y="408619"/>
                </a:cubicBezTo>
                <a:cubicBezTo>
                  <a:pt x="1769523" y="400097"/>
                  <a:pt x="1753981" y="340938"/>
                  <a:pt x="1747966" y="322894"/>
                </a:cubicBezTo>
                <a:cubicBezTo>
                  <a:pt x="1599700" y="224051"/>
                  <a:pt x="1821537" y="382180"/>
                  <a:pt x="1676528" y="237169"/>
                </a:cubicBezTo>
                <a:cubicBezTo>
                  <a:pt x="1665879" y="226520"/>
                  <a:pt x="1647953" y="227644"/>
                  <a:pt x="1633666" y="222881"/>
                </a:cubicBezTo>
                <a:cubicBezTo>
                  <a:pt x="1619378" y="232406"/>
                  <a:pt x="1601978" y="238418"/>
                  <a:pt x="1590803" y="251456"/>
                </a:cubicBezTo>
                <a:cubicBezTo>
                  <a:pt x="1552216" y="296474"/>
                  <a:pt x="1536207" y="368880"/>
                  <a:pt x="1490791" y="408619"/>
                </a:cubicBezTo>
                <a:cubicBezTo>
                  <a:pt x="1476013" y="421550"/>
                  <a:pt x="1452691" y="418144"/>
                  <a:pt x="1433641" y="422906"/>
                </a:cubicBezTo>
                <a:cubicBezTo>
                  <a:pt x="1362695" y="316489"/>
                  <a:pt x="1453877" y="447190"/>
                  <a:pt x="1362203" y="337181"/>
                </a:cubicBezTo>
                <a:cubicBezTo>
                  <a:pt x="1351210" y="323990"/>
                  <a:pt x="1343153" y="308606"/>
                  <a:pt x="1333628" y="294319"/>
                </a:cubicBezTo>
                <a:cubicBezTo>
                  <a:pt x="1316920" y="269257"/>
                  <a:pt x="1331071" y="223771"/>
                  <a:pt x="1305053" y="208594"/>
                </a:cubicBezTo>
                <a:lnTo>
                  <a:pt x="1162178" y="194306"/>
                </a:lnTo>
                <a:cubicBezTo>
                  <a:pt x="1143128" y="203831"/>
                  <a:pt x="1120088" y="207821"/>
                  <a:pt x="1105028" y="222881"/>
                </a:cubicBezTo>
                <a:cubicBezTo>
                  <a:pt x="1094379" y="233530"/>
                  <a:pt x="1097476" y="252273"/>
                  <a:pt x="1090741" y="265744"/>
                </a:cubicBezTo>
                <a:cubicBezTo>
                  <a:pt x="1066929" y="313368"/>
                  <a:pt x="1062165" y="308607"/>
                  <a:pt x="1019303" y="337181"/>
                </a:cubicBezTo>
                <a:cubicBezTo>
                  <a:pt x="1019303" y="337181"/>
                  <a:pt x="978831" y="281477"/>
                  <a:pt x="962153" y="251456"/>
                </a:cubicBezTo>
                <a:cubicBezTo>
                  <a:pt x="954839" y="238291"/>
                  <a:pt x="962477" y="212246"/>
                  <a:pt x="947866" y="208594"/>
                </a:cubicBezTo>
                <a:cubicBezTo>
                  <a:pt x="920651" y="201791"/>
                  <a:pt x="884593" y="267784"/>
                  <a:pt x="876428" y="280031"/>
                </a:cubicBezTo>
                <a:cubicBezTo>
                  <a:pt x="876428" y="280031"/>
                  <a:pt x="855778" y="223365"/>
                  <a:pt x="847853" y="194306"/>
                </a:cubicBezTo>
                <a:cubicBezTo>
                  <a:pt x="819333" y="89733"/>
                  <a:pt x="854719" y="154599"/>
                  <a:pt x="804991" y="80006"/>
                </a:cubicBezTo>
                <a:cubicBezTo>
                  <a:pt x="790703" y="89531"/>
                  <a:pt x="779300" y="108581"/>
                  <a:pt x="762128" y="108581"/>
                </a:cubicBezTo>
                <a:cubicBezTo>
                  <a:pt x="740829" y="108581"/>
                  <a:pt x="724920" y="87484"/>
                  <a:pt x="704978" y="80006"/>
                </a:cubicBezTo>
                <a:cubicBezTo>
                  <a:pt x="686592" y="73111"/>
                  <a:pt x="666878" y="70481"/>
                  <a:pt x="647828" y="65719"/>
                </a:cubicBezTo>
                <a:cubicBezTo>
                  <a:pt x="618828" y="72969"/>
                  <a:pt x="576511" y="94414"/>
                  <a:pt x="547816" y="65719"/>
                </a:cubicBezTo>
                <a:cubicBezTo>
                  <a:pt x="537167" y="55070"/>
                  <a:pt x="538291" y="37144"/>
                  <a:pt x="533528" y="22856"/>
                </a:cubicBezTo>
                <a:cubicBezTo>
                  <a:pt x="519241" y="18094"/>
                  <a:pt x="505521" y="6093"/>
                  <a:pt x="490666" y="8569"/>
                </a:cubicBezTo>
                <a:cubicBezTo>
                  <a:pt x="473728" y="11392"/>
                  <a:pt x="463162" y="29465"/>
                  <a:pt x="447803" y="37144"/>
                </a:cubicBezTo>
                <a:cubicBezTo>
                  <a:pt x="434333" y="43879"/>
                  <a:pt x="419228" y="46669"/>
                  <a:pt x="404941" y="51431"/>
                </a:cubicBezTo>
                <a:cubicBezTo>
                  <a:pt x="339421" y="55285"/>
                  <a:pt x="203265" y="93469"/>
                  <a:pt x="119191" y="51431"/>
                </a:cubicBezTo>
                <a:cubicBezTo>
                  <a:pt x="103832" y="43752"/>
                  <a:pt x="90616" y="32381"/>
                  <a:pt x="76328" y="22856"/>
                </a:cubicBezTo>
                <a:cubicBezTo>
                  <a:pt x="61064" y="17768"/>
                  <a:pt x="43908" y="11745"/>
                  <a:pt x="26645" y="6434"/>
                </a:cubicBezTo>
                <a:lnTo>
                  <a:pt x="0" y="0"/>
                </a:lnTo>
                <a:close/>
              </a:path>
            </a:pathLst>
          </a:custGeom>
        </p:spPr>
      </p:pic>
      <p:pic>
        <p:nvPicPr>
          <p:cNvPr id="37" name="Picture 36"/>
          <p:cNvPicPr>
            <a:picLocks noChangeAspect="1"/>
          </p:cNvPicPr>
          <p:nvPr/>
        </p:nvPicPr>
        <p:blipFill>
          <a:blip r:embed="rId7"/>
          <a:srcRect l="15588" t="9492" r="84392" b="90419"/>
          <a:stretch>
            <a:fillRect/>
          </a:stretch>
        </p:blipFill>
        <p:spPr>
          <a:xfrm>
            <a:off x="5575038" y="3992427"/>
            <a:ext cx="1536" cy="2815"/>
          </a:xfrm>
          <a:custGeom>
            <a:avLst/>
            <a:gdLst>
              <a:gd name="connsiteX0" fmla="*/ 0 w 1536"/>
              <a:gd name="connsiteY0" fmla="*/ 0 h 2815"/>
              <a:gd name="connsiteX1" fmla="*/ 358 w 1536"/>
              <a:gd name="connsiteY1" fmla="*/ 585 h 2815"/>
              <a:gd name="connsiteX2" fmla="*/ 1108 w 1536"/>
              <a:gd name="connsiteY2" fmla="*/ 2193 h 2815"/>
              <a:gd name="connsiteX3" fmla="*/ 0 w 1536"/>
              <a:gd name="connsiteY3" fmla="*/ 0 h 2815"/>
            </a:gdLst>
            <a:ahLst/>
            <a:cxnLst>
              <a:cxn ang="0">
                <a:pos x="connsiteX0" y="connsiteY0"/>
              </a:cxn>
              <a:cxn ang="0">
                <a:pos x="connsiteX1" y="connsiteY1"/>
              </a:cxn>
              <a:cxn ang="0">
                <a:pos x="connsiteX2" y="connsiteY2"/>
              </a:cxn>
              <a:cxn ang="0">
                <a:pos x="connsiteX3" y="connsiteY3"/>
              </a:cxn>
            </a:cxnLst>
            <a:rect l="l" t="t" r="r" b="b"/>
            <a:pathLst>
              <a:path w="1536" h="2815">
                <a:moveTo>
                  <a:pt x="0" y="0"/>
                </a:moveTo>
                <a:lnTo>
                  <a:pt x="358" y="585"/>
                </a:lnTo>
                <a:cubicBezTo>
                  <a:pt x="1775" y="3063"/>
                  <a:pt x="1766" y="3279"/>
                  <a:pt x="1108" y="2193"/>
                </a:cubicBezTo>
                <a:lnTo>
                  <a:pt x="0" y="0"/>
                </a:lnTo>
                <a:close/>
              </a:path>
            </a:pathLst>
          </a:custGeom>
        </p:spPr>
      </p:pic>
      <p:pic>
        <p:nvPicPr>
          <p:cNvPr id="35" name="Picture 34"/>
          <p:cNvPicPr>
            <a:picLocks noChangeAspect="1"/>
          </p:cNvPicPr>
          <p:nvPr/>
        </p:nvPicPr>
        <p:blipFill>
          <a:blip r:embed="rId7"/>
          <a:srcRect l="100000" t="27684" r="-10" b="72242"/>
          <a:stretch>
            <a:fillRect/>
          </a:stretch>
        </p:blipFill>
        <p:spPr>
          <a:xfrm>
            <a:off x="12166985" y="4568393"/>
            <a:ext cx="786" cy="2359"/>
          </a:xfrm>
          <a:custGeom>
            <a:avLst/>
            <a:gdLst>
              <a:gd name="connsiteX0" fmla="*/ 0 w 786"/>
              <a:gd name="connsiteY0" fmla="*/ 0 h 2359"/>
              <a:gd name="connsiteX1" fmla="*/ 786 w 786"/>
              <a:gd name="connsiteY1" fmla="*/ 2359 h 2359"/>
              <a:gd name="connsiteX2" fmla="*/ 0 w 786"/>
              <a:gd name="connsiteY2" fmla="*/ 2346 h 2359"/>
              <a:gd name="connsiteX3" fmla="*/ 0 w 786"/>
              <a:gd name="connsiteY3" fmla="*/ 0 h 2359"/>
            </a:gdLst>
            <a:ahLst/>
            <a:cxnLst>
              <a:cxn ang="0">
                <a:pos x="connsiteX0" y="connsiteY0"/>
              </a:cxn>
              <a:cxn ang="0">
                <a:pos x="connsiteX1" y="connsiteY1"/>
              </a:cxn>
              <a:cxn ang="0">
                <a:pos x="connsiteX2" y="connsiteY2"/>
              </a:cxn>
              <a:cxn ang="0">
                <a:pos x="connsiteX3" y="connsiteY3"/>
              </a:cxn>
            </a:cxnLst>
            <a:rect l="l" t="t" r="r" b="b"/>
            <a:pathLst>
              <a:path w="786" h="2359">
                <a:moveTo>
                  <a:pt x="0" y="0"/>
                </a:moveTo>
                <a:lnTo>
                  <a:pt x="786" y="2359"/>
                </a:lnTo>
                <a:lnTo>
                  <a:pt x="0" y="2346"/>
                </a:lnTo>
                <a:lnTo>
                  <a:pt x="0" y="0"/>
                </a:lnTo>
                <a:close/>
              </a:path>
            </a:pathLst>
          </a:custGeom>
        </p:spPr>
      </p:pic>
      <p:pic>
        <p:nvPicPr>
          <p:cNvPr id="34" name="Picture 33"/>
          <p:cNvPicPr>
            <a:picLocks noChangeAspect="1"/>
          </p:cNvPicPr>
          <p:nvPr/>
        </p:nvPicPr>
        <p:blipFill>
          <a:blip r:embed="rId7"/>
          <a:srcRect l="100010" t="27758" r="-991" b="71256"/>
          <a:stretch>
            <a:fillRect/>
          </a:stretch>
        </p:blipFill>
        <p:spPr>
          <a:xfrm>
            <a:off x="12167771" y="4570751"/>
            <a:ext cx="76617" cy="31214"/>
          </a:xfrm>
          <a:custGeom>
            <a:avLst/>
            <a:gdLst>
              <a:gd name="connsiteX0" fmla="*/ 0 w 76617"/>
              <a:gd name="connsiteY0" fmla="*/ 0 h 31214"/>
              <a:gd name="connsiteX1" fmla="*/ 76617 w 76617"/>
              <a:gd name="connsiteY1" fmla="*/ 1249 h 31214"/>
              <a:gd name="connsiteX2" fmla="*/ 48042 w 76617"/>
              <a:gd name="connsiteY2" fmla="*/ 29824 h 31214"/>
              <a:gd name="connsiteX3" fmla="*/ 5179 w 76617"/>
              <a:gd name="connsiteY3" fmla="*/ 15537 h 31214"/>
              <a:gd name="connsiteX4" fmla="*/ 0 w 76617"/>
              <a:gd name="connsiteY4" fmla="*/ 0 h 3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17" h="31214">
                <a:moveTo>
                  <a:pt x="0" y="0"/>
                </a:moveTo>
                <a:lnTo>
                  <a:pt x="76617" y="1249"/>
                </a:lnTo>
                <a:cubicBezTo>
                  <a:pt x="67092" y="10774"/>
                  <a:pt x="61251" y="27182"/>
                  <a:pt x="48042" y="29824"/>
                </a:cubicBezTo>
                <a:cubicBezTo>
                  <a:pt x="25363" y="34360"/>
                  <a:pt x="12889" y="27330"/>
                  <a:pt x="5179" y="15537"/>
                </a:cubicBezTo>
                <a:lnTo>
                  <a:pt x="0" y="0"/>
                </a:lnTo>
                <a:close/>
              </a:path>
            </a:pathLst>
          </a:custGeom>
        </p:spPr>
      </p:pic>
      <p:sp>
        <p:nvSpPr>
          <p:cNvPr id="3" name="Rectangle 2"/>
          <p:cNvSpPr/>
          <p:nvPr/>
        </p:nvSpPr>
        <p:spPr>
          <a:xfrm>
            <a:off x="4206429" y="678736"/>
            <a:ext cx="8109397" cy="1475404"/>
          </a:xfrm>
          <a:prstGeom prst="rect">
            <a:avLst/>
          </a:prstGeom>
        </p:spPr>
        <p:txBody>
          <a:bodyPr wrap="square">
            <a:spAutoFit/>
          </a:bodyPr>
          <a:lstStyle/>
          <a:p>
            <a:pPr algn="ctr">
              <a:lnSpc>
                <a:spcPct val="107000"/>
              </a:lnSpc>
              <a:spcAft>
                <a:spcPts val="0"/>
              </a:spcAft>
            </a:pPr>
            <a:r>
              <a:rPr lang="vi-VN" sz="2800" b="1" dirty="0" smtClean="0">
                <a:solidFill>
                  <a:srgbClr val="FF0000"/>
                </a:solidFill>
                <a:effectLst/>
                <a:latin typeface="Times New Roman" panose="02020603050405020304" pitchFamily="18" charset="0"/>
                <a:ea typeface="Verdana" panose="020B0604030504040204" pitchFamily="34" charset="0"/>
              </a:rPr>
              <a:t>ĐỐI</a:t>
            </a:r>
            <a:r>
              <a:rPr lang="vi-VN" sz="2800" b="1" spc="30"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DIỆN</a:t>
            </a:r>
            <a:r>
              <a:rPr lang="vi-VN" sz="2800" b="1" spc="-65"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VỚI</a:t>
            </a:r>
            <a:r>
              <a:rPr lang="vi-VN" sz="2800" b="1" spc="30"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NỖI</a:t>
            </a:r>
            <a:r>
              <a:rPr lang="vi-VN" sz="2800" b="1" spc="35" dirty="0" smtClean="0">
                <a:solidFill>
                  <a:srgbClr val="FF0000"/>
                </a:solidFill>
                <a:effectLst/>
                <a:latin typeface="Times New Roman" panose="02020603050405020304" pitchFamily="18" charset="0"/>
                <a:ea typeface="Verdana" panose="020B0604030504040204" pitchFamily="34" charset="0"/>
              </a:rPr>
              <a:t> </a:t>
            </a:r>
            <a:r>
              <a:rPr lang="vi-VN" sz="2800" b="1" spc="-25" dirty="0" smtClean="0">
                <a:solidFill>
                  <a:srgbClr val="FF0000"/>
                </a:solidFill>
                <a:effectLst/>
                <a:latin typeface="Times New Roman" panose="02020603050405020304" pitchFamily="18" charset="0"/>
                <a:ea typeface="Verdana" panose="020B0604030504040204" pitchFamily="34" charset="0"/>
              </a:rPr>
              <a:t>ĐAU</a:t>
            </a:r>
            <a:endParaRPr lang="en-US" sz="2400" dirty="0" smtClean="0">
              <a:effectLst/>
              <a:latin typeface="Times New Roman" panose="02020603050405020304" pitchFamily="18" charset="0"/>
              <a:ea typeface="Calibri" panose="020F0502020204030204" pitchFamily="34" charset="0"/>
            </a:endParaRPr>
          </a:p>
          <a:p>
            <a:pPr algn="ctr">
              <a:lnSpc>
                <a:spcPct val="107000"/>
              </a:lnSpc>
              <a:spcAft>
                <a:spcPts val="0"/>
              </a:spcAft>
            </a:pPr>
            <a:r>
              <a:rPr lang="en-US" sz="2800" b="1" dirty="0" smtClean="0">
                <a:solidFill>
                  <a:srgbClr val="FF0000"/>
                </a:solidFill>
                <a:effectLst/>
                <a:latin typeface="Times New Roman" panose="02020603050405020304" pitchFamily="18" charset="0"/>
                <a:ea typeface="Calibri" panose="020F0502020204030204" pitchFamily="34" charset="0"/>
              </a:rPr>
              <a:t>ĐỌC HIỂU VĂN BẢN 1: </a:t>
            </a:r>
            <a:r>
              <a:rPr lang="vi-VN" sz="2800" b="1" spc="-50" dirty="0" smtClean="0">
                <a:solidFill>
                  <a:srgbClr val="FF0000"/>
                </a:solidFill>
                <a:effectLst/>
                <a:latin typeface="Times New Roman" panose="02020603050405020304" pitchFamily="18" charset="0"/>
                <a:ea typeface="Symbola"/>
              </a:rPr>
              <a:t>RÔ-MÊ-Ô</a:t>
            </a:r>
            <a:r>
              <a:rPr lang="vi-VN" sz="2800" b="1" spc="-30" dirty="0" smtClean="0">
                <a:solidFill>
                  <a:srgbClr val="FF0000"/>
                </a:solidFill>
                <a:effectLst/>
                <a:latin typeface="Times New Roman" panose="02020603050405020304" pitchFamily="18" charset="0"/>
                <a:ea typeface="Symbola"/>
              </a:rPr>
              <a:t> </a:t>
            </a:r>
            <a:r>
              <a:rPr lang="vi-VN" sz="2800" b="1" spc="-50" dirty="0" smtClean="0">
                <a:solidFill>
                  <a:srgbClr val="FF0000"/>
                </a:solidFill>
                <a:effectLst/>
                <a:latin typeface="Times New Roman" panose="02020603050405020304" pitchFamily="18" charset="0"/>
                <a:ea typeface="Symbola"/>
              </a:rPr>
              <a:t>VÀ</a:t>
            </a:r>
            <a:r>
              <a:rPr lang="vi-VN" sz="2800" b="1" spc="-30" dirty="0" smtClean="0">
                <a:solidFill>
                  <a:srgbClr val="FF0000"/>
                </a:solidFill>
                <a:effectLst/>
                <a:latin typeface="Times New Roman" panose="02020603050405020304" pitchFamily="18" charset="0"/>
                <a:ea typeface="Symbola"/>
              </a:rPr>
              <a:t> </a:t>
            </a:r>
            <a:r>
              <a:rPr lang="vi-VN" sz="2800" b="1" spc="-50" dirty="0" smtClean="0">
                <a:solidFill>
                  <a:srgbClr val="FF0000"/>
                </a:solidFill>
                <a:effectLst/>
                <a:latin typeface="Times New Roman" panose="02020603050405020304" pitchFamily="18" charset="0"/>
                <a:ea typeface="Symbola"/>
              </a:rPr>
              <a:t>GIU-LI-ÉT</a:t>
            </a:r>
            <a:endParaRPr lang="en-US" sz="2400" dirty="0" smtClean="0">
              <a:effectLst/>
              <a:latin typeface="Times New Roman" panose="02020603050405020304" pitchFamily="18" charset="0"/>
              <a:ea typeface="Calibri" panose="020F0502020204030204" pitchFamily="34" charset="0"/>
            </a:endParaRPr>
          </a:p>
          <a:p>
            <a:pPr algn="ctr">
              <a:lnSpc>
                <a:spcPct val="107000"/>
              </a:lnSpc>
              <a:spcAft>
                <a:spcPts val="0"/>
              </a:spcAft>
            </a:pPr>
            <a:r>
              <a:rPr lang="vi-VN" sz="2800" b="1" spc="-10" dirty="0" smtClean="0">
                <a:solidFill>
                  <a:srgbClr val="FF0000"/>
                </a:solidFill>
                <a:effectLst/>
                <a:latin typeface="Times New Roman" panose="02020603050405020304" pitchFamily="18" charset="0"/>
                <a:ea typeface="Times New Roman" panose="02020603050405020304" pitchFamily="18" charset="0"/>
              </a:rPr>
              <a:t>(</a:t>
            </a:r>
            <a:r>
              <a:rPr lang="en-US" sz="2800" b="1" i="1" spc="-10" dirty="0" err="1" smtClean="0">
                <a:solidFill>
                  <a:srgbClr val="FF0000"/>
                </a:solidFill>
                <a:latin typeface="Times New Roman" panose="02020603050405020304" pitchFamily="18" charset="0"/>
                <a:ea typeface="Times New Roman" panose="02020603050405020304" pitchFamily="18" charset="0"/>
              </a:rPr>
              <a:t>Trích</a:t>
            </a:r>
            <a:r>
              <a:rPr lang="en-US" sz="2800" b="1" spc="-10" dirty="0" smtClean="0">
                <a:solidFill>
                  <a:srgbClr val="FF0000"/>
                </a:solidFill>
                <a:latin typeface="Times New Roman" panose="02020603050405020304" pitchFamily="18" charset="0"/>
                <a:ea typeface="Times New Roman" panose="02020603050405020304" pitchFamily="18" charset="0"/>
              </a:rPr>
              <a:t>, </a:t>
            </a:r>
            <a:r>
              <a:rPr lang="vi-VN" sz="2800" b="1" spc="-10" dirty="0" smtClean="0">
                <a:solidFill>
                  <a:srgbClr val="FF0000"/>
                </a:solidFill>
                <a:effectLst/>
                <a:latin typeface="Times New Roman" panose="02020603050405020304" pitchFamily="18" charset="0"/>
                <a:ea typeface="Times New Roman" panose="02020603050405020304" pitchFamily="18" charset="0"/>
              </a:rPr>
              <a:t>Uy-li-am</a:t>
            </a:r>
            <a:r>
              <a:rPr lang="vi-VN" sz="2800" b="1" spc="-55" dirty="0" smtClean="0">
                <a:solidFill>
                  <a:srgbClr val="FF0000"/>
                </a:solidFill>
                <a:effectLst/>
                <a:latin typeface="Times New Roman" panose="02020603050405020304" pitchFamily="18" charset="0"/>
                <a:ea typeface="Times New Roman" panose="02020603050405020304" pitchFamily="18" charset="0"/>
              </a:rPr>
              <a:t> </a:t>
            </a:r>
            <a:r>
              <a:rPr lang="vi-VN" sz="2800" b="1" spc="-10" dirty="0" smtClean="0">
                <a:solidFill>
                  <a:srgbClr val="FF0000"/>
                </a:solidFill>
                <a:effectLst/>
                <a:latin typeface="Times New Roman" panose="02020603050405020304" pitchFamily="18" charset="0"/>
                <a:ea typeface="Times New Roman" panose="02020603050405020304" pitchFamily="18" charset="0"/>
              </a:rPr>
              <a:t>Sếch-</a:t>
            </a:r>
            <a:r>
              <a:rPr lang="vi-VN" sz="2800" b="1" spc="-20" dirty="0" smtClean="0">
                <a:solidFill>
                  <a:srgbClr val="FF0000"/>
                </a:solidFill>
                <a:effectLst/>
                <a:latin typeface="Times New Roman" panose="02020603050405020304" pitchFamily="18" charset="0"/>
                <a:ea typeface="Times New Roman" panose="02020603050405020304" pitchFamily="18" charset="0"/>
              </a:rPr>
              <a:t>xpia)</a:t>
            </a:r>
            <a:endParaRPr lang="en-US" sz="2400" dirty="0" smtClean="0">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8416" y="2154140"/>
            <a:ext cx="7823584" cy="4703859"/>
          </a:xfrm>
          <a:prstGeom prst="rect">
            <a:avLst/>
          </a:prstGeom>
        </p:spPr>
      </p:pic>
    </p:spTree>
    <p:extLst>
      <p:ext uri="{BB962C8B-B14F-4D97-AF65-F5344CB8AC3E}">
        <p14:creationId xmlns:p14="http://schemas.microsoft.com/office/powerpoint/2010/main" val="265801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0128"/>
            <a:ext cx="9144000" cy="448816"/>
          </a:xfrm>
          <a:solidFill>
            <a:srgbClr val="92D050"/>
          </a:solidFill>
        </p:spPr>
        <p:txBody>
          <a:bodyPr>
            <a:noAutofit/>
          </a:bodyPr>
          <a:lstStyle/>
          <a:p>
            <a:r>
              <a:rPr lang="en-US" sz="2800" dirty="0">
                <a:latin typeface="Times New Roman" pitchFamily="18" charset="0"/>
                <a:cs typeface="Times New Roman" pitchFamily="18" charset="0"/>
              </a:rPr>
              <a:t>PHIẾU HỌC TẬP SỐ 2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ực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 nhân ở nhà</a:t>
            </a:r>
            <a:r>
              <a:rPr lang="en-US" sz="2800" dirty="0">
                <a:latin typeface="Times New Roman" pitchFamily="18" charset="0"/>
                <a:cs typeface="Times New Roman" pitchFamily="18" charset="0"/>
              </a:rPr>
              <a:t>)</a:t>
            </a:r>
          </a:p>
        </p:txBody>
      </p:sp>
      <p:sp>
        <p:nvSpPr>
          <p:cNvPr id="3" name="Content Placeholder 2"/>
          <p:cNvSpPr>
            <a:spLocks noGrp="1"/>
          </p:cNvSpPr>
          <p:nvPr>
            <p:ph idx="1"/>
          </p:nvPr>
        </p:nvSpPr>
        <p:spPr>
          <a:xfrm>
            <a:off x="1847528" y="629072"/>
            <a:ext cx="8640960" cy="2232248"/>
          </a:xfrm>
          <a:ln w="38100">
            <a:solidFill>
              <a:schemeClr val="accent6">
                <a:lumMod val="75000"/>
              </a:schemeClr>
            </a:solidFill>
          </a:ln>
        </p:spPr>
        <p:txBody>
          <a:bodyPr>
            <a:noAutofit/>
          </a:bodyPr>
          <a:lstStyle/>
          <a:p>
            <a:pPr marL="0" indent="0" algn="ctr">
              <a:buNone/>
            </a:pPr>
            <a:r>
              <a:rPr lang="en-US" dirty="0">
                <a:latin typeface="Times New Roman" panose="02020603050405020304" pitchFamily="18" charset="0"/>
                <a:cs typeface="Times New Roman" panose="02020603050405020304" pitchFamily="18" charset="0"/>
              </a:rPr>
              <a:t>TÌM HIỂU VỀ TÁC GIẢ </a:t>
            </a:r>
            <a:r>
              <a:rPr lang="en-US" dirty="0" smtClean="0">
                <a:latin typeface="Times New Roman" panose="02020603050405020304" pitchFamily="18" charset="0"/>
                <a:cs typeface="Times New Roman" panose="02020603050405020304" pitchFamily="18" charset="0"/>
              </a:rPr>
              <a:t>UY-LI-AM SẾCH-XPIA</a:t>
            </a:r>
            <a:endParaRPr lang="en-US" dirty="0">
              <a:latin typeface="Times New Roman" pitchFamily="18" charset="0"/>
              <a:cs typeface="Times New Roman" pitchFamily="18" charset="0"/>
            </a:endParaRPr>
          </a:p>
        </p:txBody>
      </p:sp>
      <p:sp>
        <p:nvSpPr>
          <p:cNvPr id="6" name="Content Placeholder 2"/>
          <p:cNvSpPr txBox="1">
            <a:spLocks/>
          </p:cNvSpPr>
          <p:nvPr/>
        </p:nvSpPr>
        <p:spPr>
          <a:xfrm>
            <a:off x="1523999" y="3041576"/>
            <a:ext cx="9144001" cy="2979712"/>
          </a:xfrm>
          <a:prstGeom prst="rect">
            <a:avLst/>
          </a:prstGeom>
          <a:ln w="38100">
            <a:solidFill>
              <a:srgbClr val="00B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2395" indent="0" algn="ctr">
              <a:lnSpc>
                <a:spcPct val="107000"/>
              </a:lnSpc>
              <a:buNone/>
            </a:pPr>
            <a:r>
              <a:rPr lang="en-US" sz="2800" dirty="0">
                <a:latin typeface="Times New Roman" pitchFamily="18" charset="0"/>
                <a:cs typeface="Times New Roman" pitchFamily="18" charset="0"/>
              </a:rPr>
              <a:t>TÌM HIỂU VỀ VĂN BẢN </a:t>
            </a:r>
            <a:r>
              <a:rPr lang="en-US" sz="2800" b="1" spc="-25" dirty="0">
                <a:solidFill>
                  <a:srgbClr val="000000"/>
                </a:solidFill>
                <a:latin typeface="Times New Roman" panose="02020603050405020304" pitchFamily="18" charset="0"/>
                <a:ea typeface="Symbola"/>
              </a:rPr>
              <a:t>RÔ-ME-Ô VÀ GIU-LI-ÉT</a:t>
            </a:r>
            <a:endParaRPr lang="en-US" sz="2800" dirty="0">
              <a:latin typeface="Times New Roman" panose="02020603050405020304" pitchFamily="18" charset="0"/>
              <a:ea typeface="Calibri" panose="020F0502020204030204" pitchFamily="34" charset="0"/>
            </a:endParaRPr>
          </a:p>
          <a:p>
            <a:pPr>
              <a:spcBef>
                <a:spcPts val="0"/>
              </a:spcBef>
              <a:buFontTx/>
              <a:buChar char="-"/>
            </a:pP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xứ</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a:t>
            </a:r>
          </a:p>
          <a:p>
            <a:pPr>
              <a:spcBef>
                <a:spcPts val="0"/>
              </a:spcBef>
              <a:buFontTx/>
              <a:buChar char="-"/>
            </a:pP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a:t>
            </a:r>
          </a:p>
        </p:txBody>
      </p:sp>
      <p:pic>
        <p:nvPicPr>
          <p:cNvPr id="7" name="Picture 6"/>
          <p:cNvPicPr>
            <a:picLocks noChangeAspect="1"/>
          </p:cNvPicPr>
          <p:nvPr/>
        </p:nvPicPr>
        <p:blipFill>
          <a:blip r:embed="rId2"/>
          <a:srcRect/>
          <a:stretch>
            <a:fillRect/>
          </a:stretch>
        </p:blipFill>
        <p:spPr bwMode="auto">
          <a:xfrm>
            <a:off x="-204717" y="474948"/>
            <a:ext cx="2221551" cy="247650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10647664" y="903900"/>
            <a:ext cx="1539787" cy="1682592"/>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43190" y="5493104"/>
            <a:ext cx="1480809" cy="1416880"/>
          </a:xfrm>
          <a:prstGeom prst="rect">
            <a:avLst/>
          </a:prstGeom>
        </p:spPr>
      </p:pic>
      <p:pic>
        <p:nvPicPr>
          <p:cNvPr id="10" name="Picture 9"/>
          <p:cNvPicPr>
            <a:picLocks noChangeAspect="1"/>
          </p:cNvPicPr>
          <p:nvPr/>
        </p:nvPicPr>
        <p:blipFill>
          <a:blip r:embed="rId4"/>
          <a:stretch>
            <a:fillRect/>
          </a:stretch>
        </p:blipFill>
        <p:spPr>
          <a:xfrm>
            <a:off x="10711191" y="5493104"/>
            <a:ext cx="1480809" cy="14168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586" y="1078510"/>
            <a:ext cx="2292825" cy="1735524"/>
          </a:xfrm>
          <a:prstGeom prst="rect">
            <a:avLst/>
          </a:prstGeom>
        </p:spPr>
      </p:pic>
    </p:spTree>
    <p:extLst>
      <p:ext uri="{BB962C8B-B14F-4D97-AF65-F5344CB8AC3E}">
        <p14:creationId xmlns:p14="http://schemas.microsoft.com/office/powerpoint/2010/main" val="2865916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3099</Words>
  <Application>Microsoft Office PowerPoint</Application>
  <PresentationFormat>Widescreen</PresentationFormat>
  <Paragraphs>205</Paragraphs>
  <Slides>28</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微软雅黑</vt:lpstr>
      <vt:lpstr>宋体</vt:lpstr>
      <vt:lpstr>#9Slide07 IcielNabila</vt:lpstr>
      <vt:lpstr>Arial</vt:lpstr>
      <vt:lpstr>Calibri</vt:lpstr>
      <vt:lpstr>Calibri Light</vt:lpstr>
      <vt:lpstr>Symbol</vt:lpstr>
      <vt:lpstr>Symbola</vt:lpstr>
      <vt:lpstr>Times New Roman</vt:lpstr>
      <vt:lpstr>Verdana</vt:lpstr>
      <vt:lpstr>Wingdings</vt:lpstr>
      <vt:lpstr>Office Theme</vt:lpstr>
      <vt:lpstr>MS_ClipArt_Gallery</vt:lpstr>
      <vt:lpstr>PowerPoint Presentation</vt:lpstr>
      <vt:lpstr>PowerPoint Presentation</vt:lpstr>
      <vt:lpstr>PowerPoint Presentation</vt:lpstr>
      <vt:lpstr>PowerPoint Presentation</vt:lpstr>
      <vt:lpstr>PowerPoint Presentation</vt:lpstr>
      <vt:lpstr>PHIẾU HỌC TẬP SỐ 1 (Thực hiện cá nhân ở nhà)</vt:lpstr>
      <vt:lpstr>PowerPoint Presentation</vt:lpstr>
      <vt:lpstr>PowerPoint Presentation</vt:lpstr>
      <vt:lpstr>PHIẾU HỌC TẬP SỐ 2 (Thực hiện cá nhân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Tien Ich May Tinh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Le Tien Duat</cp:lastModifiedBy>
  <cp:revision>39</cp:revision>
  <dcterms:created xsi:type="dcterms:W3CDTF">2024-06-26T10:29:28Z</dcterms:created>
  <dcterms:modified xsi:type="dcterms:W3CDTF">2024-07-01T09:18:35Z</dcterms:modified>
</cp:coreProperties>
</file>