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391" r:id="rId2"/>
    <p:sldId id="269" r:id="rId3"/>
    <p:sldId id="414" r:id="rId4"/>
    <p:sldId id="413" r:id="rId5"/>
    <p:sldId id="398" r:id="rId6"/>
    <p:sldId id="415" r:id="rId7"/>
    <p:sldId id="423" r:id="rId8"/>
    <p:sldId id="417" r:id="rId9"/>
    <p:sldId id="295" r:id="rId10"/>
    <p:sldId id="422" r:id="rId11"/>
    <p:sldId id="419" r:id="rId12"/>
    <p:sldId id="425" r:id="rId13"/>
    <p:sldId id="426" r:id="rId14"/>
    <p:sldId id="427" r:id="rId15"/>
    <p:sldId id="429" r:id="rId16"/>
    <p:sldId id="428" r:id="rId17"/>
    <p:sldId id="430" r:id="rId18"/>
    <p:sldId id="432" r:id="rId19"/>
    <p:sldId id="410" r:id="rId20"/>
    <p:sldId id="383" r:id="rId21"/>
    <p:sldId id="433" r:id="rId22"/>
    <p:sldId id="388" r:id="rId23"/>
    <p:sldId id="436" r:id="rId24"/>
    <p:sldId id="437" r:id="rId25"/>
    <p:sldId id="435" r:id="rId26"/>
    <p:sldId id="389" r:id="rId27"/>
  </p:sldIdLst>
  <p:sldSz cx="18288000" cy="10287000"/>
  <p:notesSz cx="6858000" cy="9144000"/>
  <p:embeddedFontLst>
    <p:embeddedFont>
      <p:font typeface="#9Slide07 IcielNabila" panose="020B0604020202020204" charset="0"/>
      <p:regular r:id="rId29"/>
    </p:embeddedFont>
    <p:embeddedFont>
      <p:font typeface="Cambria" panose="02040503050406030204" pitchFamily="18"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9Slide07 SVNDessert Menu Scrip" panose="020B0604020202020204" charset="0"/>
      <p:regular r:id="rId38"/>
    </p:embeddedFont>
    <p:embeddedFont>
      <p:font typeface="#9Slide07 SVNGuerrilla" panose="00000500000000000000"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364"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F69A2-2390-4466-8CDF-352B10295916}" type="datetimeFigureOut">
              <a:rPr lang="en-US" smtClean="0"/>
              <a:t>6/22/2024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7D012-51E8-4302-B715-5134CD6A47C7}" type="slidenum">
              <a:rPr lang="en-US" smtClean="0"/>
              <a:t>‹#›</a:t>
            </a:fld>
            <a:endParaRPr lang="en-US"/>
          </a:p>
        </p:txBody>
      </p:sp>
    </p:spTree>
    <p:extLst>
      <p:ext uri="{BB962C8B-B14F-4D97-AF65-F5344CB8AC3E}">
        <p14:creationId xmlns:p14="http://schemas.microsoft.com/office/powerpoint/2010/main" val="15331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HS chia </a:t>
            </a:r>
            <a:r>
              <a:rPr lang="en-US" dirty="0" err="1" smtClean="0"/>
              <a:t>sẻ</a:t>
            </a:r>
            <a:r>
              <a:rPr lang="en-US" dirty="0" smtClean="0"/>
              <a:t>:</a:t>
            </a:r>
            <a:r>
              <a:rPr lang="en-US" baseline="0" dirty="0" smtClean="0"/>
              <a:t> </a:t>
            </a:r>
            <a:r>
              <a:rPr lang="vi-VN" dirty="0" smtClean="0">
                <a:solidFill>
                  <a:srgbClr val="000000"/>
                </a:solidFill>
                <a:latin typeface="Courier New" panose="02070309020205020404" pitchFamily="49" charset="0"/>
                <a:ea typeface="Courier New" panose="02070309020205020404" pitchFamily="49" charset="0"/>
              </a:rPr>
              <a:t>Ví dụ: kiềm chế một cơn giận, kiềm chế sự tò mò và thích thú khi bị rủ rê làm việc không tốt).</a:t>
            </a:r>
            <a:endParaRPr lang="en-US" dirty="0" smtClean="0"/>
          </a:p>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1</a:t>
            </a:fld>
            <a:endParaRPr lang="en-US"/>
          </a:p>
        </p:txBody>
      </p:sp>
    </p:spTree>
    <p:extLst>
      <p:ext uri="{BB962C8B-B14F-4D97-AF65-F5344CB8AC3E}">
        <p14:creationId xmlns:p14="http://schemas.microsoft.com/office/powerpoint/2010/main" val="3789578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HĐ</a:t>
            </a:r>
            <a:r>
              <a:rPr lang="vi-VN" baseline="0" dirty="0" smtClean="0"/>
              <a:t> 2: HÌNH THÀNH KIẾN THỨC</a:t>
            </a:r>
            <a:endParaRPr lang="en-US" dirty="0" smtClean="0"/>
          </a:p>
          <a:p>
            <a:endParaRPr lang="en-US" dirty="0"/>
          </a:p>
        </p:txBody>
      </p:sp>
      <p:sp>
        <p:nvSpPr>
          <p:cNvPr id="4" name="Slide Number Placeholder 3"/>
          <p:cNvSpPr>
            <a:spLocks noGrp="1"/>
          </p:cNvSpPr>
          <p:nvPr>
            <p:ph type="sldNum" sz="quarter" idx="5"/>
          </p:nvPr>
        </p:nvSpPr>
        <p:spPr/>
        <p:txBody>
          <a:bodyPr/>
          <a:lstStyle/>
          <a:p>
            <a:fld id="{9BE7D012-51E8-4302-B715-5134CD6A47C7}" type="slidenum">
              <a:rPr lang="en-US" smtClean="0"/>
              <a:t>2</a:t>
            </a:fld>
            <a:endParaRPr lang="en-US"/>
          </a:p>
        </p:txBody>
      </p:sp>
    </p:spTree>
    <p:extLst>
      <p:ext uri="{BB962C8B-B14F-4D97-AF65-F5344CB8AC3E}">
        <p14:creationId xmlns:p14="http://schemas.microsoft.com/office/powerpoint/2010/main" val="354732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3</a:t>
            </a:fld>
            <a:endParaRPr lang="en-US"/>
          </a:p>
        </p:txBody>
      </p:sp>
    </p:spTree>
    <p:extLst>
      <p:ext uri="{BB962C8B-B14F-4D97-AF65-F5344CB8AC3E}">
        <p14:creationId xmlns:p14="http://schemas.microsoft.com/office/powerpoint/2010/main" val="55788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spcAft>
                <a:spcPts val="6500"/>
              </a:spcAft>
              <a:buClr>
                <a:srgbClr val="231F20"/>
              </a:buClr>
              <a:buSzPts val="1200"/>
              <a:buFont typeface="Symbol" panose="05050102010706020507" pitchFamily="18" charset="2"/>
              <a:buChar char="-"/>
              <a:tabLst>
                <a:tab pos="146050" algn="l"/>
              </a:tabLst>
            </a:pPr>
            <a:r>
              <a:rPr lang="en-US"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GV </a:t>
            </a:r>
            <a:r>
              <a:rPr lang="en-US"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US"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Coóc-nây</a:t>
            </a:r>
            <a:endParaRPr lang="en-US"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183EB4-F8EF-42A4-B2D5-5BA00E308574}" type="slidenum">
              <a:rPr lang="en-US" smtClean="0"/>
              <a:t>5</a:t>
            </a:fld>
            <a:endParaRPr lang="en-US"/>
          </a:p>
        </p:txBody>
      </p:sp>
    </p:spTree>
    <p:extLst>
      <p:ext uri="{BB962C8B-B14F-4D97-AF65-F5344CB8AC3E}">
        <p14:creationId xmlns:p14="http://schemas.microsoft.com/office/powerpoint/2010/main" val="88995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8</a:t>
            </a:fld>
            <a:endParaRPr lang="en-US"/>
          </a:p>
        </p:txBody>
      </p:sp>
    </p:spTree>
    <p:extLst>
      <p:ext uri="{BB962C8B-B14F-4D97-AF65-F5344CB8AC3E}">
        <p14:creationId xmlns:p14="http://schemas.microsoft.com/office/powerpoint/2010/main" val="579821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GV </a:t>
            </a:r>
            <a:r>
              <a:rPr lang="en-US" dirty="0" err="1" smtClean="0"/>
              <a:t>yêu</a:t>
            </a:r>
            <a:r>
              <a:rPr lang="en-US" dirty="0" smtClean="0"/>
              <a:t> </a:t>
            </a:r>
            <a:r>
              <a:rPr lang="en-US" dirty="0" err="1" smtClean="0"/>
              <a:t>cầu</a:t>
            </a:r>
            <a:r>
              <a:rPr lang="en-US" dirty="0" smtClean="0"/>
              <a:t> HS</a:t>
            </a:r>
            <a:r>
              <a:rPr lang="vi-VN" baseline="0" dirty="0" smtClean="0"/>
              <a:t> </a:t>
            </a:r>
            <a:r>
              <a:rPr lang="vi-VN" sz="1200" kern="1200" dirty="0" smtClean="0">
                <a:solidFill>
                  <a:schemeClr val="tx1"/>
                </a:solidFill>
                <a:effectLst/>
                <a:latin typeface="+mn-lt"/>
                <a:ea typeface="+mn-ea"/>
                <a:cs typeface="+mn-cs"/>
              </a:rPr>
              <a:t>trao đổi cặp đôi: Dựa vào nhiệm vụ 2 trong phiếu học tập số 1 (đã chuẩn bị ở nhà) để vẽ sơ đồ cốt truyện kịch. </a:t>
            </a:r>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9</a:t>
            </a:fld>
            <a:endParaRPr lang="en-US"/>
          </a:p>
        </p:txBody>
      </p:sp>
    </p:spTree>
    <p:extLst>
      <p:ext uri="{BB962C8B-B14F-4D97-AF65-F5344CB8AC3E}">
        <p14:creationId xmlns:p14="http://schemas.microsoft.com/office/powerpoint/2010/main" val="165248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19</a:t>
            </a:fld>
            <a:endParaRPr lang="en-US"/>
          </a:p>
        </p:txBody>
      </p:sp>
    </p:spTree>
    <p:extLst>
      <p:ext uri="{BB962C8B-B14F-4D97-AF65-F5344CB8AC3E}">
        <p14:creationId xmlns:p14="http://schemas.microsoft.com/office/powerpoint/2010/main" val="970730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7D012-51E8-4302-B715-5134CD6A47C7}" type="slidenum">
              <a:rPr lang="en-US" smtClean="0"/>
              <a:t>20</a:t>
            </a:fld>
            <a:endParaRPr lang="en-US"/>
          </a:p>
        </p:txBody>
      </p:sp>
    </p:spTree>
    <p:extLst>
      <p:ext uri="{BB962C8B-B14F-4D97-AF65-F5344CB8AC3E}">
        <p14:creationId xmlns:p14="http://schemas.microsoft.com/office/powerpoint/2010/main" val="206310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92000" y="4381500"/>
            <a:ext cx="5943600" cy="6477000"/>
          </a:xfrm>
          <a:prstGeom prst="ellipse">
            <a:avLst/>
          </a:prstGeom>
          <a:ln>
            <a:noFill/>
          </a:ln>
          <a:effectLst>
            <a:softEdge rad="112500"/>
          </a:effectLst>
        </p:spPr>
      </p:pic>
      <p:sp>
        <p:nvSpPr>
          <p:cNvPr id="5" name="Rounded Rectangular Callout 4"/>
          <p:cNvSpPr/>
          <p:nvPr/>
        </p:nvSpPr>
        <p:spPr>
          <a:xfrm>
            <a:off x="1066800" y="3060114"/>
            <a:ext cx="10972800" cy="5588586"/>
          </a:xfrm>
          <a:prstGeom prst="wedgeRoundRectCallout">
            <a:avLst>
              <a:gd name="adj1" fmla="val 50548"/>
              <a:gd name="adj2" fmla="val 57069"/>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0" y="3390900"/>
            <a:ext cx="10591800" cy="4708981"/>
          </a:xfrm>
          <a:prstGeom prst="rect">
            <a:avLst/>
          </a:prstGeom>
          <a:noFill/>
        </p:spPr>
        <p:txBody>
          <a:bodyPr wrap="square" rtlCol="0">
            <a:spAutoFit/>
          </a:bodyPr>
          <a:lstStyle/>
          <a:p>
            <a:r>
              <a:rPr lang="en-US" sz="5000" dirty="0" err="1" smtClean="0">
                <a:latin typeface="Times New Roman" panose="02020603050405020304" pitchFamily="18" charset="0"/>
                <a:cs typeface="Times New Roman" panose="02020603050405020304" pitchFamily="18" charset="0"/>
              </a:rPr>
              <a:t>Trong</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mỗi</a:t>
            </a:r>
            <a:r>
              <a:rPr lang="en-US" sz="5000" dirty="0" smtClean="0">
                <a:latin typeface="Times New Roman" panose="02020603050405020304" pitchFamily="18" charset="0"/>
                <a:cs typeface="Times New Roman" panose="02020603050405020304" pitchFamily="18" charset="0"/>
              </a:rPr>
              <a:t> con </a:t>
            </a:r>
            <a:r>
              <a:rPr lang="en-US" sz="5000" dirty="0" err="1" smtClean="0">
                <a:latin typeface="Times New Roman" panose="02020603050405020304" pitchFamily="18" charset="0"/>
                <a:cs typeface="Times New Roman" panose="02020603050405020304" pitchFamily="18" charset="0"/>
              </a:rPr>
              <a:t>người</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đều</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có</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hai</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mặt</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cảm</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xúc</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và</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lí</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trí</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đôi</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khi</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hai</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mặt</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này</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có</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thể</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xung</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đột</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dữ</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dội</a:t>
            </a:r>
            <a:r>
              <a:rPr lang="en-US" sz="5000" dirty="0" smtClean="0">
                <a:latin typeface="Times New Roman" panose="02020603050405020304" pitchFamily="18" charset="0"/>
                <a:cs typeface="Times New Roman" panose="02020603050405020304" pitchFamily="18" charset="0"/>
              </a:rPr>
              <a:t>. </a:t>
            </a:r>
            <a:r>
              <a:rPr lang="en-US" sz="5000" dirty="0" err="1" smtClean="0">
                <a:latin typeface="Times New Roman" panose="02020603050405020304" pitchFamily="18" charset="0"/>
                <a:cs typeface="Times New Roman" panose="02020603050405020304" pitchFamily="18" charset="0"/>
              </a:rPr>
              <a:t>Hãy</a:t>
            </a:r>
            <a:r>
              <a:rPr lang="en-US" sz="5000" dirty="0" smtClean="0">
                <a:latin typeface="Times New Roman" panose="02020603050405020304" pitchFamily="18" charset="0"/>
                <a:cs typeface="Times New Roman" panose="02020603050405020304" pitchFamily="18" charset="0"/>
              </a:rPr>
              <a:t> k</a:t>
            </a:r>
            <a:r>
              <a:rPr lang="vi-VN" sz="5000" dirty="0" smtClean="0">
                <a:latin typeface="Times New Roman" panose="02020603050405020304" pitchFamily="18" charset="0"/>
                <a:cs typeface="Times New Roman" panose="02020603050405020304" pitchFamily="18" charset="0"/>
              </a:rPr>
              <a:t>ể </a:t>
            </a:r>
            <a:r>
              <a:rPr lang="vi-VN" sz="5000" dirty="0">
                <a:latin typeface="Times New Roman" panose="02020603050405020304" pitchFamily="18" charset="0"/>
                <a:cs typeface="Times New Roman" panose="02020603050405020304" pitchFamily="18" charset="0"/>
              </a:rPr>
              <a:t>lại một trải nghiệm cá nhân khi em kiềm chế cảm xúc và dùng lí trí để quyết định hành động của </a:t>
            </a:r>
            <a:r>
              <a:rPr lang="vi-VN" sz="5000" dirty="0" smtClean="0">
                <a:latin typeface="Times New Roman" panose="02020603050405020304" pitchFamily="18" charset="0"/>
                <a:cs typeface="Times New Roman" panose="02020603050405020304" pitchFamily="18" charset="0"/>
              </a:rPr>
              <a:t>mình</a:t>
            </a:r>
            <a:r>
              <a:rPr lang="en-US" sz="5000" dirty="0" smtClean="0">
                <a:latin typeface="Times New Roman" panose="02020603050405020304" pitchFamily="18" charset="0"/>
                <a:cs typeface="Times New Roman" panose="02020603050405020304" pitchFamily="18" charset="0"/>
              </a:rPr>
              <a:t>?</a:t>
            </a:r>
            <a:endParaRPr lang="en-US" sz="5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00496143-99F3-FE48-BE6D-27B9D670FE8A}"/>
              </a:ext>
            </a:extLst>
          </p:cNvPr>
          <p:cNvSpPr txBox="1"/>
          <p:nvPr/>
        </p:nvSpPr>
        <p:spPr>
          <a:xfrm>
            <a:off x="838200" y="723900"/>
            <a:ext cx="16459200" cy="1446550"/>
          </a:xfrm>
          <a:prstGeom prst="rect">
            <a:avLst/>
          </a:prstGeom>
          <a:noFill/>
        </p:spPr>
        <p:txBody>
          <a:bodyPr wrap="square" rtlCol="0">
            <a:spAutoFit/>
          </a:bodyPr>
          <a:lstStyle/>
          <a:p>
            <a:pPr algn="ctr"/>
            <a:r>
              <a:rPr lang="en-US" sz="8800" dirty="0" err="1" smtClean="0">
                <a:latin typeface="#9Slide07 IcielNabila" pitchFamily="2" charset="0"/>
                <a:cs typeface="Times New Roman" panose="02020603050405020304" pitchFamily="18" charset="0"/>
              </a:rPr>
              <a:t>Khởi</a:t>
            </a:r>
            <a:r>
              <a:rPr lang="en-US" sz="8800" dirty="0" smtClean="0">
                <a:latin typeface="#9Slide07 IcielNabila" pitchFamily="2" charset="0"/>
                <a:cs typeface="Times New Roman" panose="02020603050405020304" pitchFamily="18" charset="0"/>
              </a:rPr>
              <a:t> </a:t>
            </a:r>
            <a:r>
              <a:rPr lang="en-US" sz="8800" dirty="0" err="1" smtClean="0">
                <a:latin typeface="#9Slide07 IcielNabila" pitchFamily="2" charset="0"/>
                <a:cs typeface="Times New Roman" panose="02020603050405020304" pitchFamily="18" charset="0"/>
              </a:rPr>
              <a:t>động</a:t>
            </a:r>
            <a:endParaRPr lang="en-US" sz="8800" dirty="0">
              <a:latin typeface="#9Slide07 IcielNabila" pitchFamily="2" charset="0"/>
              <a:cs typeface="Times New Roman" panose="02020603050405020304" pitchFamily="18" charset="0"/>
            </a:endParaRPr>
          </a:p>
        </p:txBody>
      </p:sp>
      <p:sp>
        <p:nvSpPr>
          <p:cNvPr id="10" name="AutoShape 2" descr="Bộ tranh: Tình yêu là những phút giản đơn nhưng lại khiến chúng ta mỉm cười  trong ngọt ngào | Hình vẽ dễ thương, Hình vẽ cặp đôi, Ảnh ấn tư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Google Shape;1278;p56"/>
          <p:cNvPicPr preferRelativeResize="0"/>
          <p:nvPr/>
        </p:nvPicPr>
        <p:blipFill>
          <a:blip r:embed="rId4">
            <a:alphaModFix/>
          </a:blip>
          <a:stretch>
            <a:fillRect/>
          </a:stretch>
        </p:blipFill>
        <p:spPr>
          <a:xfrm rot="10534765" flipH="1">
            <a:off x="-242268" y="-780643"/>
            <a:ext cx="5074660" cy="3795688"/>
          </a:xfrm>
          <a:prstGeom prst="rect">
            <a:avLst/>
          </a:prstGeom>
          <a:noFill/>
          <a:ln>
            <a:noFill/>
          </a:ln>
        </p:spPr>
      </p:pic>
      <p:sp>
        <p:nvSpPr>
          <p:cNvPr id="13" name="Google Shape;1279;p56"/>
          <p:cNvSpPr/>
          <p:nvPr/>
        </p:nvSpPr>
        <p:spPr>
          <a:xfrm rot="9221631">
            <a:off x="232303" y="-515634"/>
            <a:ext cx="2146488" cy="3269413"/>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69002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23985"/>
            <a:ext cx="16840200" cy="4524315"/>
          </a:xfrm>
          <a:prstGeom prst="rect">
            <a:avLst/>
          </a:prstGeom>
        </p:spPr>
        <p:txBody>
          <a:bodyPr wrap="square">
            <a:spAutoFit/>
          </a:bodyPr>
          <a:lstStyle/>
          <a:p>
            <a:pPr marL="342900" lvl="0" indent="-342900" algn="just">
              <a:lnSpc>
                <a:spcPct val="120000"/>
              </a:lnSpc>
              <a:spcAft>
                <a:spcPts val="0"/>
              </a:spcAft>
              <a:buClr>
                <a:srgbClr val="231F20"/>
              </a:buClr>
              <a:buSzPts val="1200"/>
              <a:buFont typeface="Symbol" panose="05050102010706020507" pitchFamily="18" charset="2"/>
              <a:buChar char="-"/>
              <a:tabLst>
                <a:tab pos="133985" algn="l"/>
              </a:tabLst>
            </a:pP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giết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nàng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kiếm</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dịp</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mẽ</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đớn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dằn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vặt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mực</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XVII.</a:t>
            </a:r>
            <a:endParaRPr lang="en-US" sz="4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Google Shape;1420;p60"/>
          <p:cNvSpPr/>
          <p:nvPr/>
        </p:nvSpPr>
        <p:spPr>
          <a:xfrm rot="1194417">
            <a:off x="15360790" y="5680880"/>
            <a:ext cx="2676544" cy="4312304"/>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1224045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
            <a:ext cx="17068800" cy="9658029"/>
          </a:xfrm>
          <a:prstGeom prst="rect">
            <a:avLst/>
          </a:prstGeom>
        </p:spPr>
        <p:txBody>
          <a:bodyPr wrap="square">
            <a:spAutoFit/>
          </a:bodyPr>
          <a:lstStyle/>
          <a:p>
            <a:pPr algn="ctr">
              <a:lnSpc>
                <a:spcPct val="120000"/>
              </a:lnSpc>
              <a:spcAft>
                <a:spcPts val="0"/>
              </a:spcAft>
            </a:pPr>
            <a:r>
              <a:rPr lang="en-US" sz="56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5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0"/>
              </a:spcAft>
              <a:buClr>
                <a:srgbClr val="231F20"/>
              </a:buClr>
              <a:buSzPts val="1200"/>
              <a:tabLst>
                <a:tab pos="158750" algn="l"/>
              </a:tabLst>
            </a:pP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4400" b="1" i="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0"/>
              </a:spcAft>
              <a:buClr>
                <a:srgbClr val="231F20"/>
              </a:buClr>
              <a:buSzPts val="1200"/>
              <a:tabLst>
                <a:tab pos="158750" algn="l"/>
              </a:tabLst>
            </a:pPr>
            <a:r>
              <a:rPr lang="en-US" sz="44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20000"/>
              </a:lnSpc>
              <a:spcAft>
                <a:spcPts val="0"/>
              </a:spcAft>
              <a:buClr>
                <a:srgbClr val="231F20"/>
              </a:buClr>
              <a:buSzPts val="1200"/>
              <a:tabLst>
                <a:tab pos="128270" algn="l"/>
              </a:tabLst>
            </a:pP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chấp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kiếm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20000"/>
              </a:lnSpc>
              <a:spcAft>
                <a:spcPts val="0"/>
              </a:spcAft>
              <a:buClr>
                <a:srgbClr val="231F20"/>
              </a:buClr>
              <a:buSzPts val="1200"/>
              <a:tabLst>
                <a:tab pos="130810" algn="l"/>
              </a:tabLst>
            </a:pP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+Si-men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thù</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20000"/>
              </a:lnSpc>
              <a:spcAft>
                <a:spcPts val="0"/>
              </a:spcAft>
              <a:buClr>
                <a:srgbClr val="231F20"/>
              </a:buClr>
              <a:buSzPts val="1200"/>
              <a:tabLst>
                <a:tab pos="152400" algn="l"/>
              </a:tabLst>
            </a:pP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4400" b="1" i="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Giằng</a:t>
            </a: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0"/>
              </a:spcAft>
              <a:buClr>
                <a:srgbClr val="231F20"/>
              </a:buClr>
              <a:buSzPts val="1200"/>
              <a:tabLst>
                <a:tab pos="152400" algn="l"/>
              </a:tabLst>
            </a:pPr>
            <a:r>
              <a:rPr lang="en-US" sz="44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4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4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Rô-đri-gơ </a:t>
            </a:r>
            <a:r>
              <a:rPr lang="vi-VN"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đứng trước bi kịch của sự lựa chọn: nghe theo tiếng gọi tình yêu hay phục tùng lí trí. Chàng đã dằn vặt, đau đớn trong cuộc va chạm giữa tình yêu nồng nhiệt của mình và danh dự gia đình.</a:t>
            </a:r>
            <a:endParaRPr lang="en-US" sz="4400" dirty="0">
              <a:latin typeface="Times New Roman" panose="02020603050405020304" pitchFamily="18" charset="0"/>
              <a:cs typeface="Times New Roman" panose="02020603050405020304" pitchFamily="18" charset="0"/>
            </a:endParaRPr>
          </a:p>
        </p:txBody>
      </p:sp>
      <p:sp>
        <p:nvSpPr>
          <p:cNvPr id="3" name="Google Shape;1420;p60"/>
          <p:cNvSpPr/>
          <p:nvPr/>
        </p:nvSpPr>
        <p:spPr>
          <a:xfrm rot="16200000">
            <a:off x="15636935" y="-641926"/>
            <a:ext cx="2199638" cy="3254891"/>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400983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down)">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barn(inVertical)">
                                      <p:cBhvr>
                                        <p:cTn id="29" dur="5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wipe(down)">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down)">
                                      <p:cBhvr>
                                        <p:cTn id="3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
            <a:ext cx="17068800" cy="7491282"/>
          </a:xfrm>
          <a:prstGeom prst="rect">
            <a:avLst/>
          </a:prstGeom>
        </p:spPr>
        <p:txBody>
          <a:bodyPr wrap="square">
            <a:spAutoFit/>
          </a:bodyPr>
          <a:lstStyle/>
          <a:p>
            <a:pPr algn="ctr">
              <a:lnSpc>
                <a:spcPct val="120000"/>
              </a:lnSpc>
              <a:spcAft>
                <a:spcPts val="0"/>
              </a:spcAft>
            </a:pPr>
            <a:r>
              <a:rPr lang="en-US" sz="56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5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0"/>
              </a:spcAft>
              <a:buClr>
                <a:srgbClr val="231F20"/>
              </a:buClr>
              <a:buSzPts val="1200"/>
              <a:tabLst>
                <a:tab pos="152400" algn="l"/>
              </a:tabLst>
            </a:pP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4400" b="1" i="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Giằng</a:t>
            </a: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0"/>
              </a:spcAft>
              <a:buClr>
                <a:srgbClr val="231F20"/>
              </a:buClr>
              <a:buSzPts val="1200"/>
              <a:tabLst>
                <a:tab pos="152400" algn="l"/>
              </a:tabLst>
            </a:pPr>
            <a:r>
              <a:rPr lang="en-US" sz="44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4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4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Rô-đri-gơ </a:t>
            </a:r>
            <a:r>
              <a:rPr lang="vi-VN"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đứng trước bi kịch của sự lựa chọn: nghe theo tiếng gọi tình yêu hay phục tùng lí trí. Chàng đã dằn vặt, đau đớn trong cuộc va chạm giữa tình yêu nồng nhiệt của mình và danh dự gia đình</a:t>
            </a:r>
            <a:r>
              <a:rPr lang="vi-VN" sz="4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4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p>
          <a:p>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Si-men </a:t>
            </a:r>
            <a:r>
              <a:rPr lang="vi-VN" sz="4400" dirty="0">
                <a:latin typeface="Times New Roman" panose="02020603050405020304" pitchFamily="18" charset="0"/>
                <a:cs typeface="Times New Roman" panose="02020603050405020304" pitchFamily="18" charset="0"/>
              </a:rPr>
              <a:t>không trách cứ Rô-đri-gơ vì nàng hiểu hành động của chàng là để bảo vệ danh dự, để xứng với tình yêu của nàng</a:t>
            </a:r>
            <a:r>
              <a:rPr lang="vi-VN" sz="4400" dirty="0" smtClean="0">
                <a:latin typeface="Times New Roman" panose="02020603050405020304" pitchFamily="18" charset="0"/>
                <a:cs typeface="Times New Roman" panose="02020603050405020304" pitchFamily="18" charset="0"/>
              </a:rPr>
              <a: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nàng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hiểu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xứng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với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chàng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nàng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cũng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phải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đòi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chàng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thế</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mạng</a:t>
            </a:r>
            <a:r>
              <a:rPr lang="en-US" sz="4400" dirty="0" smtClean="0">
                <a:latin typeface="Times New Roman" panose="02020603050405020304" pitchFamily="18" charset="0"/>
                <a:cs typeface="Times New Roman" panose="02020603050405020304" pitchFamily="18" charset="0"/>
              </a:rPr>
              <a:t>”.</a:t>
            </a:r>
          </a:p>
          <a:p>
            <a:endParaRPr lang="en-US" sz="4400" dirty="0">
              <a:latin typeface="Times New Roman" panose="02020603050405020304" pitchFamily="18" charset="0"/>
              <a:cs typeface="Times New Roman" panose="02020603050405020304" pitchFamily="18" charset="0"/>
            </a:endParaRPr>
          </a:p>
        </p:txBody>
      </p:sp>
      <p:sp>
        <p:nvSpPr>
          <p:cNvPr id="5" name="Google Shape;1420;p60"/>
          <p:cNvSpPr/>
          <p:nvPr/>
        </p:nvSpPr>
        <p:spPr>
          <a:xfrm rot="16200000">
            <a:off x="15636935" y="-641926"/>
            <a:ext cx="2199638" cy="3254891"/>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64644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
            <a:ext cx="17068800" cy="6001643"/>
          </a:xfrm>
          <a:prstGeom prst="rect">
            <a:avLst/>
          </a:prstGeom>
        </p:spPr>
        <p:txBody>
          <a:bodyPr wrap="square">
            <a:spAutoFit/>
          </a:bodyPr>
          <a:lstStyle/>
          <a:p>
            <a:pPr algn="ctr">
              <a:lnSpc>
                <a:spcPct val="120000"/>
              </a:lnSpc>
              <a:spcAft>
                <a:spcPts val="0"/>
              </a:spcAft>
            </a:pPr>
            <a:r>
              <a:rPr lang="en-US" sz="56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5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Rô-đri-gơ </a:t>
            </a:r>
            <a:r>
              <a:rPr lang="vi-VN" sz="4400" dirty="0">
                <a:latin typeface="Times New Roman" panose="02020603050405020304" pitchFamily="18" charset="0"/>
                <a:cs typeface="Times New Roman" panose="02020603050405020304" pitchFamily="18" charset="0"/>
              </a:rPr>
              <a:t>quyết định đấu kiếm và đã giết chết cha của Si-men. </a:t>
            </a:r>
            <a:r>
              <a:rPr lang="en-US" sz="4400" dirty="0" smtClean="0">
                <a:latin typeface="Times New Roman" panose="02020603050405020304" pitchFamily="18" charset="0"/>
                <a:cs typeface="Times New Roman" panose="02020603050405020304" pitchFamily="18" charset="0"/>
              </a:rPr>
              <a:t>C</a:t>
            </a:r>
            <a:r>
              <a:rPr lang="vi-VN" sz="4400" dirty="0" smtClean="0">
                <a:latin typeface="Times New Roman" panose="02020603050405020304" pitchFamily="18" charset="0"/>
                <a:cs typeface="Times New Roman" panose="02020603050405020304" pitchFamily="18" charset="0"/>
              </a:rPr>
              <a:t>hàng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đã</a:t>
            </a:r>
            <a:r>
              <a:rPr lang="vi-VN" sz="4400" dirty="0" smtClean="0">
                <a:latin typeface="Times New Roman" panose="02020603050405020304" pitchFamily="18" charset="0"/>
                <a:cs typeface="Times New Roman" panose="02020603050405020304" pitchFamily="18" charset="0"/>
              </a:rPr>
              <a:t> hành </a:t>
            </a:r>
            <a:r>
              <a:rPr lang="vi-VN" sz="4400" dirty="0">
                <a:latin typeface="Times New Roman" panose="02020603050405020304" pitchFamily="18" charset="0"/>
                <a:cs typeface="Times New Roman" panose="02020603050405020304" pitchFamily="18" charset="0"/>
              </a:rPr>
              <a:t>động theo bổn phận và nghĩa vụ, bảo toàn danh dự cho chính mình và dòng họ</a:t>
            </a:r>
            <a:r>
              <a:rPr lang="vi-VN" sz="4400" dirty="0" smtClean="0">
                <a:latin typeface="Times New Roman" panose="02020603050405020304" pitchFamily="18" charset="0"/>
                <a:cs typeface="Times New Roman" panose="02020603050405020304" pitchFamily="18" charset="0"/>
              </a:rPr>
              <a:t>.</a:t>
            </a:r>
            <a:endParaRPr lang="en-US" sz="4400" dirty="0" smtClean="0">
              <a:latin typeface="Times New Roman" panose="02020603050405020304" pitchFamily="18" charset="0"/>
              <a:cs typeface="Times New Roman" panose="02020603050405020304" pitchFamily="18" charset="0"/>
            </a:endParaRPr>
          </a:p>
          <a:p>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Si-men </a:t>
            </a:r>
            <a:r>
              <a:rPr lang="vi-VN" sz="4400" dirty="0">
                <a:latin typeface="Times New Roman" panose="02020603050405020304" pitchFamily="18" charset="0"/>
                <a:cs typeface="Times New Roman" panose="02020603050405020304" pitchFamily="18" charset="0"/>
              </a:rPr>
              <a:t>quyết định đòi mạng Rô-đri-gơ. Nàng cũng chọn hành động theo nghĩa vụ, bổn phận, bảo toàn danh dự.</a:t>
            </a:r>
          </a:p>
          <a:p>
            <a:endParaRPr lang="en-US" sz="4400" dirty="0">
              <a:latin typeface="Times New Roman" panose="02020603050405020304" pitchFamily="18" charset="0"/>
              <a:cs typeface="Times New Roman" panose="02020603050405020304" pitchFamily="18" charset="0"/>
            </a:endParaRPr>
          </a:p>
        </p:txBody>
      </p:sp>
      <p:sp>
        <p:nvSpPr>
          <p:cNvPr id="4" name="Google Shape;1420;p60"/>
          <p:cNvSpPr/>
          <p:nvPr/>
        </p:nvSpPr>
        <p:spPr>
          <a:xfrm rot="16200000">
            <a:off x="15708055" y="-713045"/>
            <a:ext cx="2057399" cy="3254891"/>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25473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419100"/>
            <a:ext cx="10820400" cy="1323439"/>
          </a:xfrm>
          <a:prstGeom prst="rect">
            <a:avLst/>
          </a:prstGeom>
        </p:spPr>
        <p:txBody>
          <a:bodyPr wrap="square">
            <a:spAutoFit/>
          </a:bodyPr>
          <a:lstStyle/>
          <a:p>
            <a:pPr algn="ctr"/>
            <a:r>
              <a:rPr lang="en-US" sz="40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So </a:t>
            </a:r>
            <a:r>
              <a:rPr lang="vi-VN" sz="40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sánh </a:t>
            </a:r>
            <a:r>
              <a:rPr lang="vi-VN"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sự lựa chọn hành động </a:t>
            </a:r>
            <a:endParaRPr lang="en-US" sz="40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ctr"/>
            <a:r>
              <a:rPr lang="vi-VN" sz="40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của </a:t>
            </a:r>
            <a:r>
              <a:rPr lang="vi-VN"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Rô-đri-gơ và Si-men với Rô-mê-ô và Giu-li-ét. </a:t>
            </a:r>
            <a:endParaRPr lang="en-US" sz="4000" dirty="0">
              <a:latin typeface="Times New Roman" panose="02020603050405020304" pitchFamily="18" charset="0"/>
              <a:cs typeface="Times New Roman" panose="02020603050405020304" pitchFamily="18" charset="0"/>
            </a:endParaRPr>
          </a:p>
        </p:txBody>
      </p:sp>
      <p:sp>
        <p:nvSpPr>
          <p:cNvPr id="7" name="Rectangle 6"/>
          <p:cNvSpPr/>
          <p:nvPr/>
        </p:nvSpPr>
        <p:spPr>
          <a:xfrm>
            <a:off x="9181541" y="2398574"/>
            <a:ext cx="4495800" cy="1754326"/>
          </a:xfrm>
          <a:prstGeom prst="rect">
            <a:avLst/>
          </a:prstGeom>
        </p:spPr>
        <p:txBody>
          <a:bodyPr wrap="square">
            <a:spAutoFit/>
          </a:bodyPr>
          <a:lstStyle/>
          <a:p>
            <a:pPr algn="ctr"/>
            <a:r>
              <a:rPr lang="vi-VN" sz="3600" b="1" dirty="0" smtClean="0">
                <a:solidFill>
                  <a:srgbClr val="000000"/>
                </a:solidFill>
                <a:latin typeface="+mj-lt"/>
                <a:ea typeface="Courier New" panose="02070309020205020404" pitchFamily="49" charset="0"/>
              </a:rPr>
              <a:t>Rô-mê-ô </a:t>
            </a:r>
            <a:r>
              <a:rPr lang="vi-VN" sz="3600" b="1" dirty="0">
                <a:solidFill>
                  <a:srgbClr val="000000"/>
                </a:solidFill>
                <a:latin typeface="+mj-lt"/>
                <a:ea typeface="Courier New" panose="02070309020205020404" pitchFamily="49" charset="0"/>
              </a:rPr>
              <a:t>và Giu-li-ét: </a:t>
            </a:r>
            <a:endParaRPr lang="en-US" sz="3600" b="1" dirty="0" smtClean="0">
              <a:solidFill>
                <a:srgbClr val="000000"/>
              </a:solidFill>
              <a:latin typeface="+mj-lt"/>
              <a:ea typeface="Courier New" panose="02070309020205020404" pitchFamily="49" charset="0"/>
            </a:endParaRPr>
          </a:p>
          <a:p>
            <a:r>
              <a:rPr lang="vi-VN" sz="3600" dirty="0" smtClean="0">
                <a:solidFill>
                  <a:srgbClr val="000000"/>
                </a:solidFill>
                <a:latin typeface="+mj-lt"/>
                <a:ea typeface="Courier New" panose="02070309020205020404" pitchFamily="49" charset="0"/>
              </a:rPr>
              <a:t>theo </a:t>
            </a:r>
            <a:r>
              <a:rPr lang="vi-VN" sz="3600" dirty="0">
                <a:solidFill>
                  <a:srgbClr val="000000"/>
                </a:solidFill>
                <a:latin typeface="+mj-lt"/>
                <a:ea typeface="Courier New" panose="02070309020205020404" pitchFamily="49" charset="0"/>
              </a:rPr>
              <a:t>tiếng gọi của tình </a:t>
            </a:r>
            <a:r>
              <a:rPr lang="vi-VN" sz="3600" dirty="0" smtClean="0">
                <a:solidFill>
                  <a:srgbClr val="000000"/>
                </a:solidFill>
                <a:latin typeface="+mj-lt"/>
                <a:ea typeface="Courier New" panose="02070309020205020404" pitchFamily="49" charset="0"/>
              </a:rPr>
              <a:t>yêu</a:t>
            </a:r>
            <a:r>
              <a:rPr lang="en-US" sz="3600" dirty="0" smtClean="0">
                <a:solidFill>
                  <a:srgbClr val="000000"/>
                </a:solidFill>
                <a:latin typeface="+mj-lt"/>
                <a:ea typeface="Courier New" panose="02070309020205020404" pitchFamily="49" charset="0"/>
              </a:rPr>
              <a:t>.</a:t>
            </a:r>
            <a:endParaRPr lang="en-US" sz="3600" dirty="0">
              <a:latin typeface="+mj-lt"/>
            </a:endParaRPr>
          </a:p>
        </p:txBody>
      </p:sp>
      <p:sp>
        <p:nvSpPr>
          <p:cNvPr id="8" name="Rectangle 7"/>
          <p:cNvSpPr/>
          <p:nvPr/>
        </p:nvSpPr>
        <p:spPr>
          <a:xfrm>
            <a:off x="3124200" y="5502176"/>
            <a:ext cx="13944600" cy="2308324"/>
          </a:xfrm>
          <a:prstGeom prst="rect">
            <a:avLst/>
          </a:prstGeom>
        </p:spPr>
        <p:txBody>
          <a:bodyPr wrap="square">
            <a:spAutoFit/>
          </a:bodyPr>
          <a:lstStyle/>
          <a:p>
            <a:pPr marL="342900" lvl="0" indent="-342900" algn="just">
              <a:lnSpc>
                <a:spcPct val="120000"/>
              </a:lnSpc>
              <a:spcAft>
                <a:spcPts val="0"/>
              </a:spcAft>
              <a:buClr>
                <a:srgbClr val="231F20"/>
              </a:buClr>
              <a:buSzPts val="1200"/>
              <a:buFont typeface="Symbol" panose="05050102010706020507" pitchFamily="18" charset="2"/>
              <a:buChar char="-"/>
              <a:tabLst>
                <a:tab pos="165100" algn="l"/>
              </a:tabLst>
            </a:pP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khinh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rẻ</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xứng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u="none" strike="noStrike" spc="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2"/>
          <a:srcRect l="35555" t="7378" r="26222" b="8623"/>
          <a:stretch/>
        </p:blipFill>
        <p:spPr>
          <a:xfrm rot="1578518">
            <a:off x="14385918" y="695789"/>
            <a:ext cx="2787934" cy="3505200"/>
          </a:xfrm>
          <a:prstGeom prst="rect">
            <a:avLst/>
          </a:prstGeom>
        </p:spPr>
      </p:pic>
      <p:pic>
        <p:nvPicPr>
          <p:cNvPr id="11" name="Picture 10"/>
          <p:cNvPicPr>
            <a:picLocks noChangeAspect="1"/>
          </p:cNvPicPr>
          <p:nvPr/>
        </p:nvPicPr>
        <p:blipFill>
          <a:blip r:embed="rId3"/>
          <a:stretch>
            <a:fillRect/>
          </a:stretch>
        </p:blipFill>
        <p:spPr>
          <a:xfrm rot="19423006">
            <a:off x="1076165" y="555773"/>
            <a:ext cx="2706611" cy="3554140"/>
          </a:xfrm>
          <a:prstGeom prst="rect">
            <a:avLst/>
          </a:prstGeom>
        </p:spPr>
      </p:pic>
      <p:cxnSp>
        <p:nvCxnSpPr>
          <p:cNvPr id="13" name="Straight Connector 12"/>
          <p:cNvCxnSpPr/>
          <p:nvPr/>
        </p:nvCxnSpPr>
        <p:spPr>
          <a:xfrm>
            <a:off x="9067800" y="2199739"/>
            <a:ext cx="0" cy="210556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495800" y="2324100"/>
            <a:ext cx="4495800" cy="1754326"/>
          </a:xfrm>
          <a:prstGeom prst="rect">
            <a:avLst/>
          </a:prstGeom>
        </p:spPr>
        <p:txBody>
          <a:bodyPr wrap="square">
            <a:spAutoFit/>
          </a:bodyPr>
          <a:lstStyle/>
          <a:p>
            <a:pPr algn="ctr"/>
            <a:r>
              <a:rPr lang="vi-VN" sz="36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a:t>
            </a:r>
            <a:r>
              <a:rPr lang="en-US" sz="3600" b="1"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đri</a:t>
            </a:r>
            <a:r>
              <a:rPr lang="vi-VN" sz="36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3600" b="1"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gơ</a:t>
            </a:r>
            <a:r>
              <a:rPr lang="vi-VN" sz="36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và </a:t>
            </a:r>
            <a:r>
              <a:rPr lang="en-US" sz="36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Si-men</a:t>
            </a:r>
          </a:p>
          <a:p>
            <a:r>
              <a:rPr lang="vi-VN" sz="3600" dirty="0" smtClean="0">
                <a:solidFill>
                  <a:srgbClr val="000000"/>
                </a:solidFill>
                <a:latin typeface="+mj-lt"/>
                <a:ea typeface="Courier New" panose="02070309020205020404" pitchFamily="49" charset="0"/>
              </a:rPr>
              <a:t>theo </a:t>
            </a:r>
            <a:r>
              <a:rPr lang="en-US" sz="36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bổn</a:t>
            </a:r>
            <a:r>
              <a:rPr lang="en-US" sz="36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phận</a:t>
            </a:r>
            <a:r>
              <a:rPr lang="en-US" sz="36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nghĩa</a:t>
            </a:r>
            <a:r>
              <a:rPr lang="en-US" sz="36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vụ</a:t>
            </a:r>
            <a:r>
              <a:rPr lang="en-US" sz="36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bảo</a:t>
            </a:r>
            <a:r>
              <a:rPr lang="en-US" sz="36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toàn</a:t>
            </a:r>
            <a:r>
              <a:rPr lang="en-US" sz="36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danh</a:t>
            </a:r>
            <a:r>
              <a:rPr lang="en-US" sz="36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dự</a:t>
            </a:r>
            <a:r>
              <a:rPr lang="en-US" sz="36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16" name="Picture 15" descr="22858PICdbgea5Gz679dY_PIC2018.png"/>
          <p:cNvPicPr>
            <a:picLocks noChangeAspect="1"/>
          </p:cNvPicPr>
          <p:nvPr/>
        </p:nvPicPr>
        <p:blipFill>
          <a:blip r:embed="rId4" cstate="print"/>
          <a:stretch>
            <a:fillRect/>
          </a:stretch>
        </p:blipFill>
        <p:spPr>
          <a:xfrm flipH="1">
            <a:off x="469093" y="5435050"/>
            <a:ext cx="3188507" cy="3164840"/>
          </a:xfrm>
          <a:prstGeom prst="rect">
            <a:avLst/>
          </a:prstGeom>
        </p:spPr>
      </p:pic>
    </p:spTree>
    <p:extLst>
      <p:ext uri="{BB962C8B-B14F-4D97-AF65-F5344CB8AC3E}">
        <p14:creationId xmlns:p14="http://schemas.microsoft.com/office/powerpoint/2010/main" val="34317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52500"/>
            <a:ext cx="17068800" cy="9030164"/>
          </a:xfrm>
          <a:prstGeom prst="rect">
            <a:avLst/>
          </a:prstGeom>
        </p:spPr>
        <p:txBody>
          <a:bodyPr wrap="square">
            <a:spAutoFit/>
          </a:bodyPr>
          <a:lstStyle/>
          <a:p>
            <a:pPr lvl="0" algn="just">
              <a:lnSpc>
                <a:spcPct val="120000"/>
              </a:lnSpc>
              <a:spcAft>
                <a:spcPts val="0"/>
              </a:spcAft>
              <a:buClr>
                <a:srgbClr val="231F20"/>
              </a:buClr>
              <a:buSzPts val="1200"/>
              <a:tabLst>
                <a:tab pos="152400" algn="l"/>
              </a:tabLst>
            </a:pP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4400" b="1" i="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lnSpc>
                <a:spcPct val="120000"/>
              </a:lnSpc>
              <a:spcAft>
                <a:spcPts val="0"/>
              </a:spcAft>
              <a:buClr>
                <a:srgbClr val="231F20"/>
              </a:buClr>
              <a:buSzPts val="1200"/>
              <a:buFont typeface="Symbol" panose="05050102010706020507" pitchFamily="18" charset="2"/>
              <a:buChar char="-"/>
              <a:tabLst>
                <a:tab pos="165100" algn="l"/>
              </a:tabLst>
            </a:pP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thượng</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mãnh</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nồng</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20000"/>
              </a:lnSpc>
              <a:spcAft>
                <a:spcPts val="0"/>
              </a:spcAft>
              <a:buClr>
                <a:srgbClr val="231F20"/>
              </a:buClr>
              <a:buSzPts val="1200"/>
              <a:buFont typeface="Symbol" panose="05050102010706020507" pitchFamily="18" charset="2"/>
              <a:buChar char="-"/>
              <a:tabLst>
                <a:tab pos="165100" algn="l"/>
              </a:tabLst>
            </a:pP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hùng</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hào</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thẳng</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thắn</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quả</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cảm</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tình</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cảm</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và</a:t>
            </a:r>
            <a:r>
              <a:rPr lang="en-US" sz="4400" dirty="0" smtClean="0">
                <a:solidFill>
                  <a:srgbClr val="231F20"/>
                </a:solidFill>
                <a:latin typeface="Times New Roman" panose="02020603050405020304" pitchFamily="18" charset="0"/>
                <a:ea typeface="Times New Roman" panose="02020603050405020304" pitchFamily="18" charset="0"/>
              </a:rPr>
              <a:t> ý </a:t>
            </a:r>
            <a:r>
              <a:rPr lang="en-US" sz="4400" dirty="0" err="1" smtClean="0">
                <a:solidFill>
                  <a:srgbClr val="231F20"/>
                </a:solidFill>
                <a:latin typeface="Times New Roman" panose="02020603050405020304" pitchFamily="18" charset="0"/>
                <a:ea typeface="Times New Roman" panose="02020603050405020304" pitchFamily="18" charset="0"/>
              </a:rPr>
              <a:t>chí</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đều</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mãnh</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liệt</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vừa</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trọng</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tình</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cảm</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vừa</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trọng</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nghĩa</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vụ</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trong</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đau</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thương</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vẫn</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rất</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hào</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hùng</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Đó</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là</a:t>
            </a:r>
            <a:r>
              <a:rPr lang="en-US" sz="4400" dirty="0" smtClean="0">
                <a:solidFill>
                  <a:srgbClr val="231F20"/>
                </a:solidFill>
                <a:latin typeface="Times New Roman" panose="02020603050405020304" pitchFamily="18" charset="0"/>
                <a:ea typeface="Times New Roman" panose="02020603050405020304" pitchFamily="18" charset="0"/>
              </a:rPr>
              <a:t> con </a:t>
            </a:r>
            <a:r>
              <a:rPr lang="en-US" sz="4400" dirty="0" err="1" smtClean="0">
                <a:solidFill>
                  <a:srgbClr val="231F20"/>
                </a:solidFill>
                <a:latin typeface="Times New Roman" panose="02020603050405020304" pitchFamily="18" charset="0"/>
                <a:ea typeface="Times New Roman" panose="02020603050405020304" pitchFamily="18" charset="0"/>
              </a:rPr>
              <a:t>người</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xuất</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chúng</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đẹp</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đẽ</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mẫu</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mực</a:t>
            </a:r>
            <a:r>
              <a:rPr lang="en-US" sz="4400" dirty="0" smtClean="0">
                <a:solidFill>
                  <a:srgbClr val="231F20"/>
                </a:solidFill>
                <a:latin typeface="Times New Roman" panose="02020603050405020304" pitchFamily="18" charset="0"/>
                <a:ea typeface="Times New Roman" panose="02020603050405020304" pitchFamily="18" charset="0"/>
              </a:rPr>
              <a:t> - con </a:t>
            </a:r>
            <a:r>
              <a:rPr lang="en-US" sz="4400" dirty="0" err="1" smtClean="0">
                <a:solidFill>
                  <a:srgbClr val="231F20"/>
                </a:solidFill>
                <a:latin typeface="Times New Roman" panose="02020603050405020304" pitchFamily="18" charset="0"/>
                <a:ea typeface="Times New Roman" panose="02020603050405020304" pitchFamily="18" charset="0"/>
              </a:rPr>
              <a:t>người</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lí</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tưởng</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của</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thời</a:t>
            </a:r>
            <a:r>
              <a:rPr lang="en-US" sz="4400" dirty="0" smtClean="0">
                <a:solidFill>
                  <a:srgbClr val="231F20"/>
                </a:solidFill>
                <a:latin typeface="Times New Roman" panose="02020603050405020304" pitchFamily="18" charset="0"/>
                <a:ea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rPr>
              <a:t>đại</a:t>
            </a:r>
            <a:r>
              <a:rPr lang="en-US" sz="4400" dirty="0" smtClean="0">
                <a:solidFill>
                  <a:srgbClr val="231F20"/>
                </a:solidFill>
                <a:latin typeface="Times New Roman" panose="02020603050405020304" pitchFamily="18" charset="0"/>
                <a:ea typeface="Times New Roman" panose="02020603050405020304" pitchFamily="18" charset="0"/>
              </a:rPr>
              <a:t>.</a:t>
            </a:r>
          </a:p>
          <a:p>
            <a:pPr marL="342900" lvl="0" indent="-342900" algn="just">
              <a:lnSpc>
                <a:spcPct val="120000"/>
              </a:lnSpc>
              <a:spcAft>
                <a:spcPts val="0"/>
              </a:spcAft>
              <a:buClr>
                <a:srgbClr val="231F20"/>
              </a:buClr>
              <a:buSzPts val="1200"/>
              <a:buFont typeface="Symbol" panose="05050102010706020507" pitchFamily="18" charset="2"/>
              <a:buChar char="-"/>
              <a:tabLst>
                <a:tab pos="3073400" algn="l"/>
              </a:tabLst>
            </a:pP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Si-men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sẵn</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sàng</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chàng</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gác</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tròn</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bổn</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dirty="0">
              <a:solidFill>
                <a:srgbClr val="231F20"/>
              </a:solidFill>
              <a:latin typeface="Times New Roman" panose="02020603050405020304" pitchFamily="18" charset="0"/>
              <a:ea typeface="Times New Roman" panose="02020603050405020304" pitchFamily="18" charset="0"/>
            </a:endParaRPr>
          </a:p>
        </p:txBody>
      </p:sp>
      <p:sp>
        <p:nvSpPr>
          <p:cNvPr id="4" name="Google Shape;1420;p60"/>
          <p:cNvSpPr/>
          <p:nvPr/>
        </p:nvSpPr>
        <p:spPr>
          <a:xfrm rot="16200000">
            <a:off x="16802100" y="-533400"/>
            <a:ext cx="1143000" cy="1981200"/>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 name="Rectangle 2"/>
          <p:cNvSpPr/>
          <p:nvPr/>
        </p:nvSpPr>
        <p:spPr>
          <a:xfrm>
            <a:off x="5029200" y="114300"/>
            <a:ext cx="7620000" cy="978729"/>
          </a:xfrm>
          <a:prstGeom prst="rect">
            <a:avLst/>
          </a:prstGeom>
        </p:spPr>
        <p:txBody>
          <a:bodyPr wrap="square">
            <a:spAutoFit/>
          </a:bodyPr>
          <a:lstStyle/>
          <a:p>
            <a:pPr algn="ctr">
              <a:lnSpc>
                <a:spcPct val="120000"/>
              </a:lnSpc>
              <a:spcAft>
                <a:spcPts val="0"/>
              </a:spcAft>
            </a:pP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5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20;p60"/>
          <p:cNvSpPr/>
          <p:nvPr/>
        </p:nvSpPr>
        <p:spPr>
          <a:xfrm rot="16200000">
            <a:off x="15708055" y="-713045"/>
            <a:ext cx="2057399" cy="3254891"/>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 name="Rectangle 3"/>
          <p:cNvSpPr/>
          <p:nvPr/>
        </p:nvSpPr>
        <p:spPr>
          <a:xfrm>
            <a:off x="838200" y="1891248"/>
            <a:ext cx="15697200" cy="3046988"/>
          </a:xfrm>
          <a:prstGeom prst="rect">
            <a:avLst/>
          </a:prstGeom>
        </p:spPr>
        <p:txBody>
          <a:bodyPr wrap="square">
            <a:spAutoFit/>
          </a:bodyPr>
          <a:lstStyle/>
          <a:p>
            <a:pPr lvl="0" algn="just">
              <a:lnSpc>
                <a:spcPct val="120000"/>
              </a:lnSpc>
              <a:spcAft>
                <a:spcPts val="0"/>
              </a:spcAft>
              <a:buClr>
                <a:srgbClr val="231F20"/>
              </a:buClr>
              <a:buSzPts val="1200"/>
              <a:tabLst>
                <a:tab pos="3073400" algn="l"/>
              </a:tabLst>
            </a:pPr>
            <a:r>
              <a:rPr lang="en-US" sz="4000" b="1" i="1" dirty="0" smtClean="0">
                <a:solidFill>
                  <a:srgbClr val="231F20"/>
                </a:solidFill>
                <a:latin typeface="Times New Roman" panose="02020603050405020304" pitchFamily="18" charset="0"/>
                <a:ea typeface="Times New Roman" panose="02020603050405020304" pitchFamily="18" charset="0"/>
              </a:rPr>
              <a:t>d. </a:t>
            </a:r>
            <a:r>
              <a:rPr lang="en-US" sz="4000" b="1" i="1" dirty="0" err="1" smtClean="0">
                <a:solidFill>
                  <a:srgbClr val="231F20"/>
                </a:solidFill>
                <a:latin typeface="Times New Roman" panose="02020603050405020304" pitchFamily="18" charset="0"/>
                <a:ea typeface="Times New Roman" panose="02020603050405020304" pitchFamily="18" charset="0"/>
              </a:rPr>
              <a:t>Phẩm</a:t>
            </a:r>
            <a:r>
              <a:rPr lang="en-US" sz="4000" b="1" i="1" dirty="0" smtClean="0">
                <a:solidFill>
                  <a:srgbClr val="231F20"/>
                </a:solidFill>
                <a:latin typeface="Times New Roman" panose="02020603050405020304" pitchFamily="18" charset="0"/>
                <a:ea typeface="Times New Roman" panose="02020603050405020304" pitchFamily="18" charset="0"/>
              </a:rPr>
              <a:t> </a:t>
            </a:r>
            <a:r>
              <a:rPr lang="en-US" sz="4000" b="1" i="1" dirty="0" err="1" smtClean="0">
                <a:solidFill>
                  <a:srgbClr val="231F20"/>
                </a:solidFill>
                <a:latin typeface="Times New Roman" panose="02020603050405020304" pitchFamily="18" charset="0"/>
                <a:ea typeface="Times New Roman" panose="02020603050405020304" pitchFamily="18" charset="0"/>
              </a:rPr>
              <a:t>chất</a:t>
            </a:r>
            <a:r>
              <a:rPr lang="en-US" sz="4000" b="1" i="1" dirty="0" smtClean="0">
                <a:solidFill>
                  <a:srgbClr val="231F20"/>
                </a:solidFill>
                <a:latin typeface="Times New Roman" panose="02020603050405020304" pitchFamily="18" charset="0"/>
                <a:ea typeface="Times New Roman" panose="02020603050405020304" pitchFamily="18" charset="0"/>
              </a:rPr>
              <a:t>:</a:t>
            </a:r>
          </a:p>
          <a:p>
            <a:pPr lvl="0" algn="just">
              <a:lnSpc>
                <a:spcPct val="120000"/>
              </a:lnSpc>
              <a:spcAft>
                <a:spcPts val="0"/>
              </a:spcAft>
              <a:buClr>
                <a:srgbClr val="231F20"/>
              </a:buClr>
              <a:buSzPts val="1200"/>
              <a:tabLst>
                <a:tab pos="3073400" algn="l"/>
              </a:tabLst>
            </a:pPr>
            <a:r>
              <a:rPr lang="en-US" sz="4000" dirty="0" smtClean="0">
                <a:solidFill>
                  <a:srgbClr val="0033CC"/>
                </a:solidFill>
                <a:latin typeface="Times New Roman" panose="02020603050405020304" pitchFamily="18" charset="0"/>
                <a:ea typeface="Times New Roman" panose="02020603050405020304" pitchFamily="18" charset="0"/>
              </a:rPr>
              <a:t>- </a:t>
            </a:r>
            <a:r>
              <a:rPr lang="en-US" sz="4000" dirty="0" err="1" smtClean="0">
                <a:solidFill>
                  <a:srgbClr val="0033CC"/>
                </a:solidFill>
                <a:latin typeface="Times New Roman" panose="02020603050405020304" pitchFamily="18" charset="0"/>
                <a:ea typeface="Times New Roman" panose="02020603050405020304" pitchFamily="18" charset="0"/>
              </a:rPr>
              <a:t>Sự</a:t>
            </a:r>
            <a:r>
              <a:rPr lang="en-US" sz="4000" dirty="0" smtClean="0">
                <a:solidFill>
                  <a:srgbClr val="0033CC"/>
                </a:solidFill>
                <a:latin typeface="Times New Roman" panose="02020603050405020304" pitchFamily="18" charset="0"/>
                <a:ea typeface="Times New Roman" panose="02020603050405020304" pitchFamily="18" charset="0"/>
              </a:rPr>
              <a:t> </a:t>
            </a:r>
            <a:r>
              <a:rPr lang="en-US" sz="4000" dirty="0">
                <a:solidFill>
                  <a:srgbClr val="0033CC"/>
                </a:solidFill>
                <a:latin typeface="Times New Roman" panose="02020603050405020304" pitchFamily="18" charset="0"/>
                <a:ea typeface="Times New Roman" panose="02020603050405020304" pitchFamily="18" charset="0"/>
              </a:rPr>
              <a:t>song </a:t>
            </a:r>
            <a:r>
              <a:rPr lang="en-US" sz="4000" dirty="0" err="1">
                <a:solidFill>
                  <a:srgbClr val="0033CC"/>
                </a:solidFill>
                <a:latin typeface="Times New Roman" panose="02020603050405020304" pitchFamily="18" charset="0"/>
                <a:ea typeface="Times New Roman" panose="02020603050405020304" pitchFamily="18" charset="0"/>
              </a:rPr>
              <a:t>trùng</a:t>
            </a:r>
            <a:r>
              <a:rPr lang="en-US" sz="4000" dirty="0">
                <a:solidFill>
                  <a:srgbClr val="0033CC"/>
                </a:solidFill>
                <a:latin typeface="Times New Roman" panose="02020603050405020304" pitchFamily="18" charset="0"/>
                <a:ea typeface="Times New Roman" panose="02020603050405020304" pitchFamily="18" charset="0"/>
              </a:rPr>
              <a:t> ở </a:t>
            </a:r>
            <a:r>
              <a:rPr lang="en-US" sz="4000" dirty="0" err="1">
                <a:solidFill>
                  <a:srgbClr val="0033CC"/>
                </a:solidFill>
                <a:latin typeface="Times New Roman" panose="02020603050405020304" pitchFamily="18" charset="0"/>
                <a:ea typeface="Times New Roman" panose="02020603050405020304" pitchFamily="18" charset="0"/>
              </a:rPr>
              <a:t>hai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nhân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vật</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khắc</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hoạ</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sâu</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sắc</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quan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niệm</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của</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tác</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giả</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cũng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như</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quan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niệm</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của</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thời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đại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ông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tôn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sùng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lí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trí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đề</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cao</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nghĩa</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vụ</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bổn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phận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để</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lí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trí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chiến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thắng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cảm</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xúc</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Lí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trí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soi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sáng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mọi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hành</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động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của</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smtClean="0">
                <a:solidFill>
                  <a:srgbClr val="0033CC"/>
                </a:solidFill>
                <a:latin typeface="Times New Roman" panose="02020603050405020304" pitchFamily="18" charset="0"/>
                <a:ea typeface="Times New Roman" panose="02020603050405020304" pitchFamily="18" charset="0"/>
              </a:rPr>
              <a:t>2 </a:t>
            </a:r>
            <a:r>
              <a:rPr lang="en-US" sz="4000" dirty="0" err="1" smtClean="0">
                <a:solidFill>
                  <a:srgbClr val="0033CC"/>
                </a:solidFill>
                <a:latin typeface="Times New Roman" panose="02020603050405020304" pitchFamily="18" charset="0"/>
                <a:ea typeface="Times New Roman" panose="02020603050405020304" pitchFamily="18" charset="0"/>
              </a:rPr>
              <a:t>nhân</a:t>
            </a:r>
            <a:r>
              <a:rPr lang="en-US" sz="4000" dirty="0" smtClean="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vật</a:t>
            </a:r>
            <a:r>
              <a:rPr lang="en-US" sz="4000" dirty="0">
                <a:solidFill>
                  <a:srgbClr val="231F20"/>
                </a:solidFill>
                <a:latin typeface="Times New Roman" panose="02020603050405020304" pitchFamily="18" charset="0"/>
                <a:ea typeface="Times New Roman" panose="02020603050405020304" pitchFamily="18" charset="0"/>
              </a:rPr>
              <a:t>.</a:t>
            </a:r>
          </a:p>
        </p:txBody>
      </p:sp>
      <p:sp>
        <p:nvSpPr>
          <p:cNvPr id="5" name="Rectangle 4"/>
          <p:cNvSpPr/>
          <p:nvPr/>
        </p:nvSpPr>
        <p:spPr>
          <a:xfrm>
            <a:off x="1828800" y="504837"/>
            <a:ext cx="12573000" cy="904863"/>
          </a:xfrm>
          <a:prstGeom prst="rect">
            <a:avLst/>
          </a:prstGeom>
        </p:spPr>
        <p:txBody>
          <a:bodyPr wrap="square">
            <a:spAutoFit/>
          </a:bodyPr>
          <a:lstStyle/>
          <a:p>
            <a:pPr algn="ctr">
              <a:lnSpc>
                <a:spcPct val="120000"/>
              </a:lnSpc>
              <a:spcAft>
                <a:spcPts val="0"/>
              </a:spcAft>
            </a:pP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descr="22858PICdbgea5Gz679dY_PIC2018.png"/>
          <p:cNvPicPr>
            <a:picLocks noChangeAspect="1"/>
          </p:cNvPicPr>
          <p:nvPr/>
        </p:nvPicPr>
        <p:blipFill>
          <a:blip r:embed="rId2" cstate="print"/>
          <a:stretch>
            <a:fillRect/>
          </a:stretch>
        </p:blipFill>
        <p:spPr>
          <a:xfrm>
            <a:off x="14907954" y="3948647"/>
            <a:ext cx="3657600" cy="3164840"/>
          </a:xfrm>
          <a:prstGeom prst="rect">
            <a:avLst/>
          </a:prstGeom>
        </p:spPr>
      </p:pic>
    </p:spTree>
    <p:extLst>
      <p:ext uri="{BB962C8B-B14F-4D97-AF65-F5344CB8AC3E}">
        <p14:creationId xmlns:p14="http://schemas.microsoft.com/office/powerpoint/2010/main" val="251939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377803"/>
            <a:ext cx="16002000" cy="3613297"/>
          </a:xfrm>
          <a:prstGeom prst="rect">
            <a:avLst/>
          </a:prstGeom>
        </p:spPr>
        <p:txBody>
          <a:bodyPr wrap="square">
            <a:spAutoFit/>
          </a:bodyPr>
          <a:lstStyle/>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400" b="1" i="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marL="571500" indent="-571500">
              <a:buFontTx/>
              <a:buChar char="-"/>
            </a:pPr>
            <a:r>
              <a:rPr lang="en-US" sz="4400" dirty="0" err="1" smtClean="0">
                <a:latin typeface="Times New Roman" panose="02020603050405020304" pitchFamily="18" charset="0"/>
                <a:cs typeface="Times New Roman" panose="02020603050405020304" pitchFamily="18" charset="0"/>
              </a:rPr>
              <a:t>Xung</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tâm</a:t>
            </a:r>
            <a:r>
              <a:rPr lang="en-US" sz="4400" dirty="0" smtClean="0">
                <a:latin typeface="Times New Roman" panose="02020603050405020304" pitchFamily="18" charset="0"/>
                <a:cs typeface="Times New Roman" panose="02020603050405020304" pitchFamily="18" charset="0"/>
              </a:rPr>
              <a:t>: </a:t>
            </a:r>
          </a:p>
          <a:p>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dục </a:t>
            </a:r>
            <a:r>
              <a:rPr lang="vi-VN" sz="4400" dirty="0">
                <a:latin typeface="Times New Roman" panose="02020603050405020304" pitchFamily="18" charset="0"/>
                <a:cs typeface="Times New Roman" panose="02020603050405020304" pitchFamily="18" charset="0"/>
              </a:rPr>
              <a:t>vọng </a:t>
            </a:r>
            <a:r>
              <a:rPr lang="en-US" sz="4400" dirty="0" smtClean="0">
                <a:latin typeface="Times New Roman" panose="02020603050405020304" pitchFamily="18" charset="0"/>
                <a:cs typeface="Times New Roman" panose="02020603050405020304" pitchFamily="18" charset="0"/>
              </a:rPr>
              <a:t>&gt;&lt;</a:t>
            </a:r>
            <a:r>
              <a:rPr lang="vi-VN"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danh </a:t>
            </a:r>
            <a:r>
              <a:rPr lang="vi-VN" sz="4400" dirty="0" smtClean="0">
                <a:latin typeface="Times New Roman" panose="02020603050405020304" pitchFamily="18" charset="0"/>
                <a:cs typeface="Times New Roman" panose="02020603050405020304" pitchFamily="18" charset="0"/>
              </a:rPr>
              <a:t>dự</a:t>
            </a:r>
            <a:endParaRPr lang="en-US" sz="4400" dirty="0" smtClean="0">
              <a:latin typeface="Times New Roman" panose="02020603050405020304" pitchFamily="18" charset="0"/>
              <a:cs typeface="Times New Roman" panose="02020603050405020304" pitchFamily="18" charset="0"/>
            </a:endParaRPr>
          </a:p>
          <a:p>
            <a:r>
              <a:rPr lang="en-US" sz="4400" dirty="0"/>
              <a:t> </a:t>
            </a:r>
            <a:r>
              <a:rPr lang="en-US" sz="4400" dirty="0" smtClean="0"/>
              <a:t>    </a:t>
            </a:r>
            <a:r>
              <a:rPr lang="vi-VN" sz="4400" dirty="0" smtClean="0">
                <a:latin typeface="Times New Roman" panose="02020603050405020304" pitchFamily="18" charset="0"/>
                <a:cs typeface="Times New Roman" panose="02020603050405020304" pitchFamily="18" charset="0"/>
              </a:rPr>
              <a:t>tình </a:t>
            </a:r>
            <a:r>
              <a:rPr lang="vi-VN" sz="4400" dirty="0">
                <a:latin typeface="Times New Roman" panose="02020603050405020304" pitchFamily="18" charset="0"/>
                <a:cs typeface="Times New Roman" panose="02020603050405020304" pitchFamily="18" charset="0"/>
              </a:rPr>
              <a:t>yêu </a:t>
            </a:r>
            <a:r>
              <a:rPr lang="en-US" sz="4400" dirty="0" smtClean="0">
                <a:latin typeface="Times New Roman" panose="02020603050405020304" pitchFamily="18" charset="0"/>
                <a:cs typeface="Times New Roman" panose="02020603050405020304" pitchFamily="18" charset="0"/>
              </a:rPr>
              <a:t>&gt;&lt; </a:t>
            </a:r>
            <a:r>
              <a:rPr lang="vi-VN" sz="4400" dirty="0" smtClean="0">
                <a:latin typeface="Times New Roman" panose="02020603050405020304" pitchFamily="18" charset="0"/>
                <a:cs typeface="Times New Roman" panose="02020603050405020304" pitchFamily="18" charset="0"/>
              </a:rPr>
              <a:t>bổn phận</a:t>
            </a:r>
            <a:endParaRPr lang="en-US" sz="4400" dirty="0" smtClean="0">
              <a:latin typeface="Times New Roman" panose="02020603050405020304" pitchFamily="18" charset="0"/>
              <a:cs typeface="Times New Roman" panose="02020603050405020304" pitchFamily="18" charset="0"/>
            </a:endParaRPr>
          </a:p>
          <a:p>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thù </a:t>
            </a:r>
            <a:r>
              <a:rPr lang="vi-VN" sz="4400" dirty="0">
                <a:latin typeface="Times New Roman" panose="02020603050405020304" pitchFamily="18" charset="0"/>
                <a:cs typeface="Times New Roman" panose="02020603050405020304" pitchFamily="18" charset="0"/>
              </a:rPr>
              <a:t>riêng </a:t>
            </a:r>
            <a:r>
              <a:rPr lang="en-US" sz="4400" dirty="0" smtClean="0">
                <a:latin typeface="Times New Roman" panose="02020603050405020304" pitchFamily="18" charset="0"/>
                <a:cs typeface="Times New Roman" panose="02020603050405020304" pitchFamily="18" charset="0"/>
              </a:rPr>
              <a:t>&gt;&lt;</a:t>
            </a:r>
            <a:r>
              <a:rPr lang="vi-VN"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nghĩa vụ với Tổ </a:t>
            </a:r>
            <a:r>
              <a:rPr lang="vi-VN" sz="4400" dirty="0" smtClean="0">
                <a:latin typeface="Times New Roman" panose="02020603050405020304" pitchFamily="18" charset="0"/>
                <a:cs typeface="Times New Roman" panose="02020603050405020304" pitchFamily="18" charset="0"/>
              </a:rPr>
              <a:t>quốc</a:t>
            </a:r>
            <a:endPar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Google Shape;1420;p60"/>
          <p:cNvSpPr/>
          <p:nvPr/>
        </p:nvSpPr>
        <p:spPr>
          <a:xfrm rot="16200000" flipV="1">
            <a:off x="469637" y="-398498"/>
            <a:ext cx="1143000" cy="200432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 name="Rectangle 2"/>
          <p:cNvSpPr/>
          <p:nvPr/>
        </p:nvSpPr>
        <p:spPr>
          <a:xfrm>
            <a:off x="5029200" y="114300"/>
            <a:ext cx="7620000" cy="978729"/>
          </a:xfrm>
          <a:prstGeom prst="rect">
            <a:avLst/>
          </a:prstGeom>
        </p:spPr>
        <p:txBody>
          <a:bodyPr wrap="square">
            <a:spAutoFit/>
          </a:bodyPr>
          <a:lstStyle/>
          <a:p>
            <a:pPr algn="ctr">
              <a:lnSpc>
                <a:spcPct val="120000"/>
              </a:lnSpc>
              <a:spcAft>
                <a:spcPts val="0"/>
              </a:spcAft>
            </a:pP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 name="Group 4"/>
          <p:cNvGrpSpPr/>
          <p:nvPr/>
        </p:nvGrpSpPr>
        <p:grpSpPr>
          <a:xfrm>
            <a:off x="14834785" y="5143500"/>
            <a:ext cx="3417655" cy="4701915"/>
            <a:chOff x="15023836" y="2687404"/>
            <a:chExt cx="3417655" cy="4701915"/>
          </a:xfrm>
        </p:grpSpPr>
        <p:pic>
          <p:nvPicPr>
            <p:cNvPr id="6" name="Google Shape;256;p31"/>
            <p:cNvPicPr preferRelativeResize="0"/>
            <p:nvPr/>
          </p:nvPicPr>
          <p:blipFill>
            <a:blip r:embed="rId2">
              <a:alphaModFix/>
            </a:blip>
            <a:stretch>
              <a:fillRect/>
            </a:stretch>
          </p:blipFill>
          <p:spPr>
            <a:xfrm rot="4511827">
              <a:off x="14725485" y="2985755"/>
              <a:ext cx="4014358" cy="3417655"/>
            </a:xfrm>
            <a:prstGeom prst="rect">
              <a:avLst/>
            </a:prstGeom>
            <a:noFill/>
            <a:ln>
              <a:noFill/>
            </a:ln>
          </p:spPr>
        </p:pic>
        <p:sp>
          <p:nvSpPr>
            <p:cNvPr id="7"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41713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409700"/>
            <a:ext cx="16633180" cy="5780044"/>
          </a:xfrm>
          <a:prstGeom prst="rect">
            <a:avLst/>
          </a:prstGeom>
        </p:spPr>
        <p:txBody>
          <a:bodyPr wrap="square">
            <a:spAutoFit/>
          </a:bodyPr>
          <a:lstStyle/>
          <a:p>
            <a:pPr marL="342900" lvl="0" indent="-342900" algn="just">
              <a:lnSpc>
                <a:spcPct val="120000"/>
              </a:lnSpc>
              <a:spcAft>
                <a:spcPts val="0"/>
              </a:spcAft>
              <a:buClr>
                <a:srgbClr val="231F20"/>
              </a:buClr>
              <a:buSzPts val="1200"/>
              <a:buFont typeface="Symbol" panose="05050102010706020507" pitchFamily="18" charset="2"/>
              <a:buChar char="-"/>
              <a:tabLst>
                <a:tab pos="128270" algn="l"/>
              </a:tabLst>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ược</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do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nghiêm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khẩu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toát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20000"/>
              </a:lnSpc>
              <a:spcAft>
                <a:spcPts val="0"/>
              </a:spcAft>
              <a:buClr>
                <a:srgbClr val="231F20"/>
              </a:buClr>
              <a:buSzPts val="1200"/>
              <a:buFont typeface="Symbol" panose="05050102010706020507" pitchFamily="18" charset="2"/>
              <a:buChar char="-"/>
              <a:tabLst>
                <a:tab pos="128270" algn="l"/>
              </a:tabLst>
            </a:pP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nghịch</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Google Shape;1420;p60"/>
          <p:cNvSpPr/>
          <p:nvPr/>
        </p:nvSpPr>
        <p:spPr>
          <a:xfrm rot="16200000" flipV="1">
            <a:off x="469637" y="-398498"/>
            <a:ext cx="1143000" cy="200432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 name="Rectangle 2"/>
          <p:cNvSpPr/>
          <p:nvPr/>
        </p:nvSpPr>
        <p:spPr>
          <a:xfrm>
            <a:off x="5029200" y="114300"/>
            <a:ext cx="7620000" cy="901401"/>
          </a:xfrm>
          <a:prstGeom prst="rect">
            <a:avLst/>
          </a:prstGeom>
        </p:spPr>
        <p:txBody>
          <a:bodyPr wrap="square">
            <a:spAutoFit/>
          </a:bodyPr>
          <a:lstStyle/>
          <a:p>
            <a:pPr algn="ctr">
              <a:lnSpc>
                <a:spcPct val="120000"/>
              </a:lnSpc>
              <a:spcAft>
                <a:spcPts val="0"/>
              </a:spcAft>
            </a:pPr>
            <a:r>
              <a:rPr lang="en-US" sz="48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4800" b="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8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endPar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 name="Group 4"/>
          <p:cNvGrpSpPr/>
          <p:nvPr/>
        </p:nvGrpSpPr>
        <p:grpSpPr>
          <a:xfrm>
            <a:off x="15697200" y="6583810"/>
            <a:ext cx="2936240" cy="3500098"/>
            <a:chOff x="15023836" y="2687404"/>
            <a:chExt cx="3417655" cy="4701915"/>
          </a:xfrm>
        </p:grpSpPr>
        <p:pic>
          <p:nvPicPr>
            <p:cNvPr id="6" name="Google Shape;256;p31"/>
            <p:cNvPicPr preferRelativeResize="0"/>
            <p:nvPr/>
          </p:nvPicPr>
          <p:blipFill>
            <a:blip r:embed="rId2">
              <a:alphaModFix/>
            </a:blip>
            <a:stretch>
              <a:fillRect/>
            </a:stretch>
          </p:blipFill>
          <p:spPr>
            <a:xfrm rot="4511827">
              <a:off x="14725485" y="2985755"/>
              <a:ext cx="4014358" cy="3417655"/>
            </a:xfrm>
            <a:prstGeom prst="rect">
              <a:avLst/>
            </a:prstGeom>
            <a:noFill/>
            <a:ln>
              <a:noFill/>
            </a:ln>
          </p:spPr>
        </p:pic>
        <p:sp>
          <p:nvSpPr>
            <p:cNvPr id="7"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89688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FE873624-BFC8-0556-BE64-0C4FF583DA71}"/>
              </a:ext>
            </a:extLst>
          </p:cNvPr>
          <p:cNvSpPr txBox="1"/>
          <p:nvPr/>
        </p:nvSpPr>
        <p:spPr>
          <a:xfrm>
            <a:off x="0" y="3848100"/>
            <a:ext cx="11963400" cy="15081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200" b="1" kern="0" dirty="0" smtClean="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vi-VN" sz="9200" b="1" kern="0" dirty="0" smtClean="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en-US" sz="9200" b="1" kern="0" dirty="0" smtClean="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 TỔNG KẾT</a:t>
            </a:r>
            <a:endParaRPr lang="en-US" sz="92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rot="638111">
            <a:off x="11445035" y="1741915"/>
            <a:ext cx="4175260" cy="6178679"/>
          </a:xfrm>
          <a:prstGeom prst="rect">
            <a:avLst/>
          </a:prstGeom>
        </p:spPr>
      </p:pic>
      <p:pic>
        <p:nvPicPr>
          <p:cNvPr id="7" name="Picture 6"/>
          <p:cNvPicPr>
            <a:picLocks noChangeAspect="1"/>
          </p:cNvPicPr>
          <p:nvPr/>
        </p:nvPicPr>
        <p:blipFill>
          <a:blip r:embed="rId4"/>
          <a:stretch>
            <a:fillRect/>
          </a:stretch>
        </p:blipFill>
        <p:spPr>
          <a:xfrm rot="654756">
            <a:off x="11465146" y="4967960"/>
            <a:ext cx="1648552" cy="2138818"/>
          </a:xfrm>
          <a:prstGeom prst="rect">
            <a:avLst/>
          </a:prstGeom>
        </p:spPr>
      </p:pic>
    </p:spTree>
    <p:extLst>
      <p:ext uri="{BB962C8B-B14F-4D97-AF65-F5344CB8AC3E}">
        <p14:creationId xmlns:p14="http://schemas.microsoft.com/office/powerpoint/2010/main" val="334368662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0496143-99F3-FE48-BE6D-27B9D670FE8A}"/>
              </a:ext>
            </a:extLst>
          </p:cNvPr>
          <p:cNvSpPr txBox="1"/>
          <p:nvPr/>
        </p:nvSpPr>
        <p:spPr>
          <a:xfrm>
            <a:off x="1143000" y="904540"/>
            <a:ext cx="15544800" cy="1323439"/>
          </a:xfrm>
          <a:prstGeom prst="rect">
            <a:avLst/>
          </a:prstGeom>
          <a:noFill/>
        </p:spPr>
        <p:txBody>
          <a:bodyPr wrap="square" rtlCol="0">
            <a:spAutoFit/>
          </a:bodyPr>
          <a:lstStyle/>
          <a:p>
            <a:pPr algn="ctr"/>
            <a:r>
              <a:rPr lang="en-US" sz="8000" dirty="0" err="1">
                <a:latin typeface="#9Slide07 IcielNabila" pitchFamily="2" charset="0"/>
                <a:cs typeface="Times New Roman" panose="02020603050405020304" pitchFamily="18" charset="0"/>
              </a:rPr>
              <a:t>Bài</a:t>
            </a:r>
            <a:r>
              <a:rPr lang="en-US" sz="8000" dirty="0">
                <a:latin typeface="#9Slide07 IcielNabila" pitchFamily="2" charset="0"/>
                <a:cs typeface="Times New Roman" panose="02020603050405020304" pitchFamily="18" charset="0"/>
              </a:rPr>
              <a:t> </a:t>
            </a:r>
            <a:r>
              <a:rPr lang="en-US" sz="8000" dirty="0" smtClean="0">
                <a:latin typeface="#9Slide07 IcielNabila" pitchFamily="2" charset="0"/>
                <a:cs typeface="Times New Roman" panose="02020603050405020304" pitchFamily="18" charset="0"/>
              </a:rPr>
              <a:t>5: </a:t>
            </a:r>
            <a:r>
              <a:rPr lang="en-US" sz="8000" dirty="0" err="1" smtClean="0">
                <a:latin typeface="#9Slide07 IcielNabila" pitchFamily="2" charset="0"/>
                <a:cs typeface="Times New Roman" panose="02020603050405020304" pitchFamily="18" charset="0"/>
              </a:rPr>
              <a:t>Đối</a:t>
            </a:r>
            <a:r>
              <a:rPr lang="en-US" sz="8000" dirty="0" smtClean="0">
                <a:latin typeface="#9Slide07 IcielNabila" pitchFamily="2" charset="0"/>
                <a:cs typeface="Times New Roman" panose="02020603050405020304" pitchFamily="18" charset="0"/>
              </a:rPr>
              <a:t> </a:t>
            </a:r>
            <a:r>
              <a:rPr lang="en-US" sz="8000" dirty="0" err="1" smtClean="0">
                <a:latin typeface="#9Slide07 IcielNabila" pitchFamily="2" charset="0"/>
                <a:cs typeface="Times New Roman" panose="02020603050405020304" pitchFamily="18" charset="0"/>
              </a:rPr>
              <a:t>diện</a:t>
            </a:r>
            <a:r>
              <a:rPr lang="en-US" sz="8000" dirty="0" smtClean="0">
                <a:latin typeface="#9Slide07 IcielNabila" pitchFamily="2" charset="0"/>
                <a:cs typeface="Times New Roman" panose="02020603050405020304" pitchFamily="18" charset="0"/>
              </a:rPr>
              <a:t> </a:t>
            </a:r>
            <a:r>
              <a:rPr lang="en-US" sz="8000" dirty="0" err="1" smtClean="0">
                <a:latin typeface="#9Slide07 IcielNabila" pitchFamily="2" charset="0"/>
                <a:cs typeface="Times New Roman" panose="02020603050405020304" pitchFamily="18" charset="0"/>
              </a:rPr>
              <a:t>với</a:t>
            </a:r>
            <a:r>
              <a:rPr lang="en-US" sz="8000" dirty="0" smtClean="0">
                <a:latin typeface="#9Slide07 IcielNabila" pitchFamily="2" charset="0"/>
                <a:cs typeface="Times New Roman" panose="02020603050405020304" pitchFamily="18" charset="0"/>
              </a:rPr>
              <a:t> </a:t>
            </a:r>
            <a:r>
              <a:rPr lang="en-US" sz="8000" dirty="0" err="1" smtClean="0">
                <a:latin typeface="#9Slide07 IcielNabila" pitchFamily="2" charset="0"/>
                <a:cs typeface="Times New Roman" panose="02020603050405020304" pitchFamily="18" charset="0"/>
              </a:rPr>
              <a:t>nỗi</a:t>
            </a:r>
            <a:r>
              <a:rPr lang="en-US" sz="8000" dirty="0" smtClean="0">
                <a:latin typeface="#9Slide07 IcielNabila" pitchFamily="2" charset="0"/>
                <a:cs typeface="Times New Roman" panose="02020603050405020304" pitchFamily="18" charset="0"/>
              </a:rPr>
              <a:t> </a:t>
            </a:r>
            <a:r>
              <a:rPr lang="en-US" sz="8000" dirty="0" err="1" smtClean="0">
                <a:latin typeface="#9Slide07 IcielNabila" pitchFamily="2" charset="0"/>
                <a:cs typeface="Times New Roman" panose="02020603050405020304" pitchFamily="18" charset="0"/>
              </a:rPr>
              <a:t>đau</a:t>
            </a:r>
            <a:endParaRPr lang="en-US" sz="8000" dirty="0">
              <a:latin typeface="#9Slide07 IcielNabila" pitchFamily="2" charset="0"/>
              <a:cs typeface="Times New Roman" panose="02020603050405020304" pitchFamily="18" charset="0"/>
            </a:endParaRPr>
          </a:p>
        </p:txBody>
      </p:sp>
      <p:sp>
        <p:nvSpPr>
          <p:cNvPr id="3" name="TextBox 2">
            <a:extLst>
              <a:ext uri="{FF2B5EF4-FFF2-40B4-BE49-F238E27FC236}">
                <a16:creationId xmlns="" xmlns:a16="http://schemas.microsoft.com/office/drawing/2014/main" id="{A14F0E62-EC61-171E-21B1-7D41952A48B8}"/>
              </a:ext>
            </a:extLst>
          </p:cNvPr>
          <p:cNvSpPr txBox="1"/>
          <p:nvPr/>
        </p:nvSpPr>
        <p:spPr>
          <a:xfrm>
            <a:off x="4191000" y="2808783"/>
            <a:ext cx="8669314" cy="1015663"/>
          </a:xfrm>
          <a:prstGeom prst="rect">
            <a:avLst/>
          </a:prstGeom>
          <a:noFill/>
        </p:spPr>
        <p:txBody>
          <a:bodyPr wrap="square" rtlCol="0">
            <a:spAutoFit/>
          </a:bodyPr>
          <a:lstStyle/>
          <a:p>
            <a:pPr algn="ctr"/>
            <a:r>
              <a:rPr lang="en-US" sz="6000" dirty="0" err="1" smtClean="0">
                <a:latin typeface="#9Slide07 SVNDessert Menu Scrip" panose="00000500000000000000" pitchFamily="2" charset="0"/>
                <a:cs typeface="Times New Roman" panose="02020603050405020304" pitchFamily="18" charset="0"/>
              </a:rPr>
              <a:t>Tiết</a:t>
            </a:r>
            <a:r>
              <a:rPr lang="en-US" sz="6000" dirty="0" smtClean="0">
                <a:latin typeface="#9Slide07 SVNDessert Menu Scrip" panose="00000500000000000000" pitchFamily="2" charset="0"/>
                <a:cs typeface="Times New Roman" panose="02020603050405020304" pitchFamily="18" charset="0"/>
              </a:rPr>
              <a:t>……</a:t>
            </a:r>
            <a:r>
              <a:rPr lang="en-US" sz="6000" dirty="0" err="1" smtClean="0">
                <a:latin typeface="#9Slide07 SVNDessert Menu Scrip" panose="00000500000000000000" pitchFamily="2" charset="0"/>
                <a:cs typeface="Times New Roman" panose="02020603050405020304" pitchFamily="18" charset="0"/>
              </a:rPr>
              <a:t>Văn</a:t>
            </a:r>
            <a:r>
              <a:rPr lang="en-US" sz="6000" dirty="0" smtClean="0">
                <a:latin typeface="#9Slide07 SVNDessert Menu Scrip" panose="00000500000000000000" pitchFamily="2" charset="0"/>
                <a:cs typeface="Times New Roman" panose="02020603050405020304" pitchFamily="18" charset="0"/>
              </a:rPr>
              <a:t> </a:t>
            </a:r>
            <a:r>
              <a:rPr lang="en-US" sz="6000" dirty="0" err="1" smtClean="0">
                <a:latin typeface="#9Slide07 SVNDessert Menu Scrip" panose="00000500000000000000" pitchFamily="2" charset="0"/>
                <a:cs typeface="Times New Roman" panose="02020603050405020304" pitchFamily="18" charset="0"/>
              </a:rPr>
              <a:t>bản</a:t>
            </a:r>
            <a:r>
              <a:rPr lang="en-US" sz="6000" dirty="0" smtClean="0">
                <a:latin typeface="#9Slide07 SVNDessert Menu Scrip" panose="00000500000000000000" pitchFamily="2" charset="0"/>
                <a:cs typeface="Times New Roman" panose="02020603050405020304" pitchFamily="18" charset="0"/>
              </a:rPr>
              <a:t>:</a:t>
            </a:r>
            <a:endParaRPr lang="en-US" sz="6000" dirty="0">
              <a:latin typeface="#9Slide07 SVNDessert Menu Scrip" panose="00000500000000000000" pitchFamily="2" charset="0"/>
              <a:cs typeface="Times New Roman" panose="02020603050405020304" pitchFamily="18" charset="0"/>
            </a:endParaRPr>
          </a:p>
        </p:txBody>
      </p:sp>
      <p:sp>
        <p:nvSpPr>
          <p:cNvPr id="4" name="TextBox 3">
            <a:extLst>
              <a:ext uri="{FF2B5EF4-FFF2-40B4-BE49-F238E27FC236}">
                <a16:creationId xmlns="" xmlns:a16="http://schemas.microsoft.com/office/drawing/2014/main" id="{172B0521-10F9-3643-27D5-B9A0B6B9D63F}"/>
              </a:ext>
            </a:extLst>
          </p:cNvPr>
          <p:cNvSpPr txBox="1"/>
          <p:nvPr/>
        </p:nvSpPr>
        <p:spPr>
          <a:xfrm>
            <a:off x="304800" y="4152900"/>
            <a:ext cx="17526000" cy="3046988"/>
          </a:xfrm>
          <a:prstGeom prst="rect">
            <a:avLst/>
          </a:prstGeom>
          <a:noFill/>
        </p:spPr>
        <p:txBody>
          <a:bodyPr wrap="square" rtlCol="0">
            <a:spAutoFit/>
          </a:bodyPr>
          <a:lstStyle/>
          <a:p>
            <a:pPr algn="ctr"/>
            <a:r>
              <a:rPr lang="en-US" sz="9600" b="1" dirty="0" smtClean="0"/>
              <a:t>LƠ-XÍT</a:t>
            </a:r>
            <a:r>
              <a:rPr lang="en-US" sz="9600" b="1" dirty="0"/>
              <a:t/>
            </a:r>
            <a:br>
              <a:rPr lang="en-US" sz="9600" b="1" dirty="0"/>
            </a:br>
            <a:r>
              <a:rPr lang="en-US" sz="9600" b="1" dirty="0" smtClean="0"/>
              <a:t>(</a:t>
            </a:r>
            <a:r>
              <a:rPr lang="en-US" sz="9600" b="1" dirty="0" err="1" smtClean="0"/>
              <a:t>Coóc-nây</a:t>
            </a:r>
            <a:r>
              <a:rPr lang="en-US" sz="9600" b="1" dirty="0" smtClean="0"/>
              <a:t>)</a:t>
            </a:r>
            <a:endParaRPr lang="en-US" sz="9600" dirty="0"/>
          </a:p>
        </p:txBody>
      </p:sp>
      <p:sp>
        <p:nvSpPr>
          <p:cNvPr id="6" name="AutoShape 2" descr="eBook Lơ Xít - Pierre Corneille full mobi pdf epub azw3 [Kinh Điể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rot="664777">
            <a:off x="13338957" y="3339647"/>
            <a:ext cx="3048000" cy="4219624"/>
          </a:xfrm>
          <a:prstGeom prst="rect">
            <a:avLst/>
          </a:prstGeom>
        </p:spPr>
      </p:pic>
      <p:pic>
        <p:nvPicPr>
          <p:cNvPr id="8" name="Picture 2" descr="An Nam Thư Quán - Pierre Corneille (1606 - 1684) là nhà viết kịch, nhà thơ  lớn của Pháp Sự nghiệp sáng tác bắt đầu bằng những tác phẩm thơ như tuyể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2312">
            <a:off x="1333016" y="3307128"/>
            <a:ext cx="3252840" cy="428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49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a:extLst>
              <a:ext uri="{FF2B5EF4-FFF2-40B4-BE49-F238E27FC236}">
                <a16:creationId xmlns="" xmlns:a16="http://schemas.microsoft.com/office/drawing/2014/main" id="{66C579A3-D9F9-C9CE-6D15-DBF344D16EC4}"/>
              </a:ext>
            </a:extLst>
          </p:cNvPr>
          <p:cNvSpPr/>
          <p:nvPr/>
        </p:nvSpPr>
        <p:spPr>
          <a:xfrm>
            <a:off x="-1864062" y="2713792"/>
            <a:ext cx="5925312" cy="8229600"/>
          </a:xfrm>
          <a:custGeom>
            <a:avLst/>
            <a:gdLst/>
            <a:ahLst/>
            <a:cxnLst/>
            <a:rect l="l" t="t" r="r" b="b"/>
            <a:pathLst>
              <a:path w="5925312" h="8229600">
                <a:moveTo>
                  <a:pt x="0" y="0"/>
                </a:moveTo>
                <a:lnTo>
                  <a:pt x="5925312" y="0"/>
                </a:lnTo>
                <a:lnTo>
                  <a:pt x="5925312" y="8229600"/>
                </a:lnTo>
                <a:lnTo>
                  <a:pt x="0" y="8229600"/>
                </a:lnTo>
                <a:lnTo>
                  <a:pt x="0" y="0"/>
                </a:lnTo>
                <a:close/>
              </a:path>
            </a:pathLst>
          </a:custGeom>
          <a:blipFill>
            <a:blip r:embed="rId3">
              <a:duotone>
                <a:schemeClr val="bg2">
                  <a:shade val="45000"/>
                  <a:satMod val="135000"/>
                </a:schemeClr>
                <a:prstClr val="white"/>
              </a:duotone>
            </a:blip>
            <a:stretch>
              <a:fillRect/>
            </a:stretch>
          </a:blipFill>
        </p:spPr>
      </p:sp>
      <p:sp>
        <p:nvSpPr>
          <p:cNvPr id="2" name="Freeform 7">
            <a:extLst>
              <a:ext uri="{FF2B5EF4-FFF2-40B4-BE49-F238E27FC236}">
                <a16:creationId xmlns="" xmlns:a16="http://schemas.microsoft.com/office/drawing/2014/main" id="{6CCC30EE-11EC-58E4-FF4A-FEDFB9263760}"/>
              </a:ext>
            </a:extLst>
          </p:cNvPr>
          <p:cNvSpPr/>
          <p:nvPr/>
        </p:nvSpPr>
        <p:spPr>
          <a:xfrm>
            <a:off x="914400" y="2324100"/>
            <a:ext cx="7089530" cy="5181600"/>
          </a:xfrm>
          <a:custGeom>
            <a:avLst/>
            <a:gdLst/>
            <a:ahLst/>
            <a:cxnLst/>
            <a:rect l="l" t="t" r="r" b="b"/>
            <a:pathLst>
              <a:path w="2257996" h="4114800">
                <a:moveTo>
                  <a:pt x="0" y="0"/>
                </a:moveTo>
                <a:lnTo>
                  <a:pt x="2257996" y="0"/>
                </a:lnTo>
                <a:lnTo>
                  <a:pt x="2257996" y="4114800"/>
                </a:lnTo>
                <a:lnTo>
                  <a:pt x="0" y="4114800"/>
                </a:lnTo>
                <a:lnTo>
                  <a:pt x="0" y="0"/>
                </a:lnTo>
                <a:close/>
              </a:path>
            </a:pathLst>
          </a:custGeom>
          <a:solidFill>
            <a:schemeClr val="bg1">
              <a:lumMod val="95000"/>
            </a:schemeClr>
          </a:solidFill>
        </p:spPr>
      </p:sp>
      <p:sp>
        <p:nvSpPr>
          <p:cNvPr id="3" name="Freeform 7">
            <a:extLst>
              <a:ext uri="{FF2B5EF4-FFF2-40B4-BE49-F238E27FC236}">
                <a16:creationId xmlns="" xmlns:a16="http://schemas.microsoft.com/office/drawing/2014/main" id="{4404702F-3451-74F4-C1C8-07329BC00723}"/>
              </a:ext>
            </a:extLst>
          </p:cNvPr>
          <p:cNvSpPr/>
          <p:nvPr/>
        </p:nvSpPr>
        <p:spPr>
          <a:xfrm>
            <a:off x="8358552" y="2324100"/>
            <a:ext cx="9624648" cy="5181600"/>
          </a:xfrm>
          <a:custGeom>
            <a:avLst/>
            <a:gdLst/>
            <a:ahLst/>
            <a:cxnLst/>
            <a:rect l="l" t="t" r="r" b="b"/>
            <a:pathLst>
              <a:path w="2257996" h="4114800">
                <a:moveTo>
                  <a:pt x="0" y="0"/>
                </a:moveTo>
                <a:lnTo>
                  <a:pt x="2257996" y="0"/>
                </a:lnTo>
                <a:lnTo>
                  <a:pt x="2257996" y="4114800"/>
                </a:lnTo>
                <a:lnTo>
                  <a:pt x="0" y="4114800"/>
                </a:lnTo>
                <a:lnTo>
                  <a:pt x="0" y="0"/>
                </a:lnTo>
                <a:close/>
              </a:path>
            </a:pathLst>
          </a:custGeom>
          <a:solidFill>
            <a:schemeClr val="bg1">
              <a:lumMod val="95000"/>
            </a:schemeClr>
          </a:solidFill>
        </p:spPr>
      </p:sp>
      <p:sp>
        <p:nvSpPr>
          <p:cNvPr id="4" name="TextBox 3">
            <a:extLst>
              <a:ext uri="{FF2B5EF4-FFF2-40B4-BE49-F238E27FC236}">
                <a16:creationId xmlns="" xmlns:a16="http://schemas.microsoft.com/office/drawing/2014/main" id="{B175C8E5-B63E-23FE-73EC-6B608474990F}"/>
              </a:ext>
            </a:extLst>
          </p:cNvPr>
          <p:cNvSpPr txBox="1"/>
          <p:nvPr/>
        </p:nvSpPr>
        <p:spPr>
          <a:xfrm>
            <a:off x="2171700" y="1257300"/>
            <a:ext cx="56388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Nghệ</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thuật</a:t>
            </a:r>
            <a:endParaRPr lang="en-US" sz="4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C0F4AD53-C5A0-C8EF-5354-1425F7438245}"/>
              </a:ext>
            </a:extLst>
          </p:cNvPr>
          <p:cNvSpPr txBox="1"/>
          <p:nvPr/>
        </p:nvSpPr>
        <p:spPr>
          <a:xfrm>
            <a:off x="10020300" y="1257299"/>
            <a:ext cx="56388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Nội</a:t>
            </a:r>
            <a:r>
              <a:rPr lang="en-US" sz="4400" b="1" dirty="0">
                <a:latin typeface="Times New Roman" panose="02020603050405020304" pitchFamily="18" charset="0"/>
                <a:cs typeface="Times New Roman" panose="02020603050405020304" pitchFamily="18" charset="0"/>
              </a:rPr>
              <a:t> dung</a:t>
            </a:r>
          </a:p>
        </p:txBody>
      </p:sp>
      <p:sp>
        <p:nvSpPr>
          <p:cNvPr id="6" name="TextBox 5">
            <a:extLst>
              <a:ext uri="{FF2B5EF4-FFF2-40B4-BE49-F238E27FC236}">
                <a16:creationId xmlns="" xmlns:a16="http://schemas.microsoft.com/office/drawing/2014/main" id="{45E18683-8A8E-A000-7CC5-612FA7FA6226}"/>
              </a:ext>
            </a:extLst>
          </p:cNvPr>
          <p:cNvSpPr txBox="1"/>
          <p:nvPr/>
        </p:nvSpPr>
        <p:spPr>
          <a:xfrm>
            <a:off x="1219200" y="2498854"/>
            <a:ext cx="6248400" cy="4154984"/>
          </a:xfrm>
          <a:prstGeom prst="rect">
            <a:avLst/>
          </a:prstGeom>
          <a:noFill/>
        </p:spPr>
        <p:txBody>
          <a:bodyPr wrap="square" rtlCol="0">
            <a:spAutoFit/>
          </a:bodyPr>
          <a:lstStyle/>
          <a:p>
            <a:pPr marL="571500" indent="-571500">
              <a:buFontTx/>
              <a:buChar char="-"/>
            </a:pPr>
            <a:r>
              <a:rPr lang="en-US" sz="4400" dirty="0" smtClean="0">
                <a:latin typeface="Times New Roman" panose="02020603050405020304" pitchFamily="18" charset="0"/>
                <a:cs typeface="Times New Roman" panose="02020603050405020304" pitchFamily="18" charset="0"/>
              </a:rPr>
              <a:t>L</a:t>
            </a:r>
            <a:r>
              <a:rPr lang="vi-VN" sz="4400" dirty="0" smtClean="0">
                <a:latin typeface="Times New Roman" panose="02020603050405020304" pitchFamily="18" charset="0"/>
                <a:cs typeface="Times New Roman" panose="02020603050405020304" pitchFamily="18" charset="0"/>
              </a:rPr>
              <a:t>ời </a:t>
            </a:r>
            <a:r>
              <a:rPr lang="vi-VN" sz="4400" dirty="0">
                <a:latin typeface="Times New Roman" panose="02020603050405020304" pitchFamily="18" charset="0"/>
                <a:cs typeface="Times New Roman" panose="02020603050405020304" pitchFamily="18" charset="0"/>
              </a:rPr>
              <a:t>thoại </a:t>
            </a:r>
            <a:r>
              <a:rPr lang="vi-VN" sz="4400" dirty="0" smtClean="0">
                <a:latin typeface="Times New Roman" panose="02020603050405020304" pitchFamily="18" charset="0"/>
                <a:cs typeface="Times New Roman" panose="02020603050405020304" pitchFamily="18" charset="0"/>
              </a:rPr>
              <a:t>bi kịch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có</a:t>
            </a:r>
            <a:r>
              <a:rPr lang="en-US" sz="4400" dirty="0" smtClean="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tính </a:t>
            </a:r>
            <a:r>
              <a:rPr lang="vi-VN" sz="4400" dirty="0">
                <a:latin typeface="Times New Roman" panose="02020603050405020304" pitchFamily="18" charset="0"/>
                <a:cs typeface="Times New Roman" panose="02020603050405020304" pitchFamily="18" charset="0"/>
              </a:rPr>
              <a:t>chất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nghịch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giằng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buFontTx/>
              <a:buChar char="-"/>
            </a:pPr>
            <a:r>
              <a:rPr lang="en-US" sz="4400" dirty="0" err="1" smtClean="0">
                <a:solidFill>
                  <a:srgbClr val="231F20"/>
                </a:solidFill>
                <a:latin typeface="Times New Roman" panose="02020603050405020304" pitchFamily="18" charset="0"/>
                <a:cs typeface="Times New Roman" panose="02020603050405020304" pitchFamily="18" charset="0"/>
              </a:rPr>
              <a:t>Miêu</a:t>
            </a:r>
            <a:r>
              <a:rPr lang="en-US" sz="4400" dirty="0" smtClean="0">
                <a:solidFill>
                  <a:srgbClr val="231F20"/>
                </a:solidFill>
                <a:latin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cs typeface="Times New Roman" panose="02020603050405020304" pitchFamily="18" charset="0"/>
              </a:rPr>
              <a:t>tả</a:t>
            </a:r>
            <a:r>
              <a:rPr lang="en-US" sz="4400" dirty="0" smtClean="0">
                <a:solidFill>
                  <a:srgbClr val="231F20"/>
                </a:solidFill>
                <a:latin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cs typeface="Times New Roman" panose="02020603050405020304" pitchFamily="18" charset="0"/>
              </a:rPr>
              <a:t>tâm</a:t>
            </a:r>
            <a:r>
              <a:rPr lang="en-US" sz="4400" dirty="0" smtClean="0">
                <a:solidFill>
                  <a:srgbClr val="231F20"/>
                </a:solidFill>
                <a:latin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cs typeface="Times New Roman" panose="02020603050405020304" pitchFamily="18" charset="0"/>
              </a:rPr>
              <a:t>lí</a:t>
            </a:r>
            <a:r>
              <a:rPr lang="en-US" sz="4400" dirty="0" smtClean="0">
                <a:solidFill>
                  <a:srgbClr val="231F20"/>
                </a:solidFill>
                <a:latin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cs typeface="Times New Roman" panose="02020603050405020304" pitchFamily="18" charset="0"/>
              </a:rPr>
              <a:t>nhân</a:t>
            </a:r>
            <a:r>
              <a:rPr lang="en-US" sz="4400" dirty="0" smtClean="0">
                <a:solidFill>
                  <a:srgbClr val="231F20"/>
                </a:solidFill>
                <a:latin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cs typeface="Times New Roman" panose="02020603050405020304" pitchFamily="18" charset="0"/>
              </a:rPr>
              <a:t>vật</a:t>
            </a:r>
            <a:r>
              <a:rPr lang="en-US" sz="4400" dirty="0" smtClean="0">
                <a:solidFill>
                  <a:srgbClr val="231F20"/>
                </a:solidFill>
                <a:latin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cs typeface="Times New Roman" panose="02020603050405020304" pitchFamily="18" charset="0"/>
              </a:rPr>
              <a:t>tinh</a:t>
            </a:r>
            <a:r>
              <a:rPr lang="en-US" sz="4400" dirty="0" smtClean="0">
                <a:solidFill>
                  <a:srgbClr val="231F20"/>
                </a:solidFill>
                <a:latin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cs typeface="Times New Roman" panose="02020603050405020304" pitchFamily="18" charset="0"/>
              </a:rPr>
              <a:t>tế</a:t>
            </a:r>
            <a:r>
              <a:rPr lang="en-US" sz="4400" dirty="0" smtClean="0">
                <a:solidFill>
                  <a:srgbClr val="231F20"/>
                </a:solidFill>
                <a:latin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cs typeface="Times New Roman" panose="02020603050405020304" pitchFamily="18" charset="0"/>
              </a:rPr>
              <a:t>sâu</a:t>
            </a:r>
            <a:r>
              <a:rPr lang="en-US" sz="4400" dirty="0" smtClean="0">
                <a:solidFill>
                  <a:srgbClr val="231F20"/>
                </a:solidFill>
                <a:latin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cs typeface="Times New Roman" panose="02020603050405020304" pitchFamily="18" charset="0"/>
              </a:rPr>
              <a:t>sắc</a:t>
            </a:r>
            <a:r>
              <a:rPr lang="en-US" sz="4400" dirty="0" smtClean="0">
                <a:solidFill>
                  <a:srgbClr val="231F20"/>
                </a:solidFill>
                <a:latin typeface="Times New Roman" panose="02020603050405020304" pitchFamily="18" charset="0"/>
                <a:cs typeface="Times New Roman" panose="02020603050405020304" pitchFamily="18" charset="0"/>
              </a:rPr>
              <a:t>.</a:t>
            </a:r>
            <a:endParaRPr lang="en-US" sz="4400" dirty="0" smtClean="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833CB5D6-DAA1-C9F9-3F62-3EC1EAD58BA7}"/>
              </a:ext>
            </a:extLst>
          </p:cNvPr>
          <p:cNvSpPr txBox="1"/>
          <p:nvPr/>
        </p:nvSpPr>
        <p:spPr>
          <a:xfrm>
            <a:off x="8458200" y="2427323"/>
            <a:ext cx="9319848" cy="4832092"/>
          </a:xfrm>
          <a:prstGeom prst="rect">
            <a:avLst/>
          </a:prstGeom>
          <a:noFill/>
        </p:spPr>
        <p:txBody>
          <a:bodyPr wrap="square" rtlCol="0">
            <a:spAutoFit/>
          </a:bodyPr>
          <a:lstStyle/>
          <a:p>
            <a:pPr marL="571500" indent="-571500">
              <a:buFontTx/>
              <a:buChar char="-"/>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bổn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mực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p:txBody>
      </p:sp>
      <p:grpSp>
        <p:nvGrpSpPr>
          <p:cNvPr id="9" name="Google Shape;1340;p60"/>
          <p:cNvGrpSpPr/>
          <p:nvPr/>
        </p:nvGrpSpPr>
        <p:grpSpPr>
          <a:xfrm>
            <a:off x="1505806" y="394302"/>
            <a:ext cx="2017746" cy="1929797"/>
            <a:chOff x="2375975" y="2648850"/>
            <a:chExt cx="1226950" cy="2419925"/>
          </a:xfrm>
        </p:grpSpPr>
        <p:sp>
          <p:nvSpPr>
            <p:cNvPr id="11"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1"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2"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3"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4"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5"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6"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7"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8"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9"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0"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1"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2"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3"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4"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5"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6"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7"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8"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9"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0"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1"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2"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3"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4"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5"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6"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7"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8"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9"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0"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1"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2"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3"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4"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5"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96" name="Google Shape;1340;p60"/>
          <p:cNvGrpSpPr/>
          <p:nvPr/>
        </p:nvGrpSpPr>
        <p:grpSpPr>
          <a:xfrm>
            <a:off x="9661646" y="394303"/>
            <a:ext cx="1669090" cy="1918298"/>
            <a:chOff x="2375975" y="2648850"/>
            <a:chExt cx="1226950" cy="2419925"/>
          </a:xfrm>
        </p:grpSpPr>
        <p:sp>
          <p:nvSpPr>
            <p:cNvPr id="97"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8"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9"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0"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1"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2"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3"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4"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5"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6"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7"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8"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9"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0"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1"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2"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3"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4"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5"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6"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7"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8"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9"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0"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1"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2"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3"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4"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5"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6"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7"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8"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9"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0"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1"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2"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3"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3"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4"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5"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6"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7"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8"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9"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0"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1"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2"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3"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4"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5"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6"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7"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8"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9"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0"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1"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2"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3"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4"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5"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6"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7"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8"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9"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0"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1"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2"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3"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4"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5"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6"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7"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8"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9"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0"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1"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182" name="Group 181"/>
          <p:cNvGrpSpPr/>
          <p:nvPr/>
        </p:nvGrpSpPr>
        <p:grpSpPr>
          <a:xfrm rot="1465142">
            <a:off x="15891961" y="7255984"/>
            <a:ext cx="2550268" cy="2968633"/>
            <a:chOff x="15023836" y="2687404"/>
            <a:chExt cx="3417655" cy="4701915"/>
          </a:xfrm>
        </p:grpSpPr>
        <p:pic>
          <p:nvPicPr>
            <p:cNvPr id="183" name="Google Shape;256;p31"/>
            <p:cNvPicPr preferRelativeResize="0"/>
            <p:nvPr/>
          </p:nvPicPr>
          <p:blipFill>
            <a:blip r:embed="rId4">
              <a:alphaModFix/>
            </a:blip>
            <a:stretch>
              <a:fillRect/>
            </a:stretch>
          </p:blipFill>
          <p:spPr>
            <a:xfrm rot="4511827">
              <a:off x="14725485" y="2985755"/>
              <a:ext cx="4014358" cy="3417655"/>
            </a:xfrm>
            <a:prstGeom prst="rect">
              <a:avLst/>
            </a:prstGeom>
            <a:noFill/>
            <a:ln>
              <a:noFill/>
            </a:ln>
          </p:spPr>
        </p:pic>
        <p:sp>
          <p:nvSpPr>
            <p:cNvPr id="184"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35573827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23283"/>
            <a:ext cx="16764000" cy="6863417"/>
          </a:xfrm>
          <a:prstGeom prst="rect">
            <a:avLst/>
          </a:prstGeom>
        </p:spPr>
        <p:txBody>
          <a:bodyPr wrap="square">
            <a:spAutoFit/>
          </a:bodyPr>
          <a:lstStyle/>
          <a:p>
            <a:pPr algn="ctr"/>
            <a:r>
              <a:rPr lang="vi-VN" sz="4000" b="1" dirty="0">
                <a:solidFill>
                  <a:srgbClr val="FF0000"/>
                </a:solidFill>
                <a:latin typeface="+mj-lt"/>
              </a:rPr>
              <a:t>Giá trị nội dung </a:t>
            </a:r>
            <a:r>
              <a:rPr lang="en-US" sz="4000" b="1" dirty="0" err="1" smtClean="0">
                <a:solidFill>
                  <a:srgbClr val="FF0000"/>
                </a:solidFill>
                <a:latin typeface="Times New Roman" panose="02020603050405020304" pitchFamily="18" charset="0"/>
                <a:cs typeface="Times New Roman" panose="02020603050405020304" pitchFamily="18" charset="0"/>
              </a:rPr>
              <a:t>của</a:t>
            </a:r>
            <a:r>
              <a:rPr lang="en-US" sz="4000" b="1" dirty="0" smtClean="0">
                <a:solidFill>
                  <a:srgbClr val="FF0000"/>
                </a:solidFill>
                <a:latin typeface="Times New Roman" panose="02020603050405020304" pitchFamily="18" charset="0"/>
                <a:cs typeface="Times New Roman" panose="02020603050405020304" pitchFamily="18" charset="0"/>
              </a:rPr>
              <a:t> </a:t>
            </a:r>
            <a:r>
              <a:rPr lang="vi-VN" sz="4000" b="1" dirty="0" smtClean="0">
                <a:solidFill>
                  <a:srgbClr val="FF0000"/>
                </a:solidFill>
                <a:latin typeface="Times New Roman" panose="02020603050405020304" pitchFamily="18" charset="0"/>
                <a:cs typeface="Times New Roman" panose="02020603050405020304" pitchFamily="18" charset="0"/>
              </a:rPr>
              <a:t>L</a:t>
            </a:r>
            <a:r>
              <a:rPr lang="vi-VN" sz="4000" b="1" dirty="0" smtClean="0">
                <a:solidFill>
                  <a:srgbClr val="FF0000"/>
                </a:solidFill>
                <a:latin typeface="+mj-lt"/>
              </a:rPr>
              <a:t>ơ </a:t>
            </a:r>
            <a:r>
              <a:rPr lang="vi-VN" sz="4000" b="1" dirty="0">
                <a:solidFill>
                  <a:srgbClr val="FF0000"/>
                </a:solidFill>
                <a:latin typeface="+mj-lt"/>
              </a:rPr>
              <a:t>Xít</a:t>
            </a:r>
            <a:endParaRPr lang="vi-VN" sz="4000" dirty="0">
              <a:solidFill>
                <a:srgbClr val="FF0000"/>
              </a:solidFill>
              <a:latin typeface="+mj-lt"/>
            </a:endParaRPr>
          </a:p>
          <a:p>
            <a:pPr algn="just"/>
            <a:r>
              <a:rPr lang="vi-VN" sz="4000" dirty="0">
                <a:latin typeface="+mj-lt"/>
              </a:rPr>
              <a:t>- Văn bản đã cho người đọc thấy hành động của các nhân vật trong vở kịch thể hiện về quan niệm danh dự, nghĩa vụ của con người trong thế kỉ XVII, sự giằng xé về nội tâm của hai nhân vật chính Rô-dri-gơ và Si-men giữa một bên là danh dự, bổn phận, dòng họ một bên là tình cảm nam nữ.</a:t>
            </a:r>
          </a:p>
          <a:p>
            <a:pPr algn="just"/>
            <a:r>
              <a:rPr lang="vi-VN" sz="4000" dirty="0">
                <a:latin typeface="+mj-lt"/>
              </a:rPr>
              <a:t>- Trong tác phẩm này tình yêu có nhường bước cho tiếng nói của nghĩa vụ, của đạo làm con. Nhưng không chỉ thế, ở đây tiếng nói của tình yêu có vai trò, có sức nặng của nó. Nhưng là một thứ tình yêu lứa đôi được xây dựng trên sự gần gũi bên trong, trên sự quý mến, tôn trọng lẫn nhau và mỗi người cố gắng đứng ngang tầm với người yêu mình. Cái lí tưởng về “con người phong nhã” của thời đại thực sự đã hướng dẫn cách xử thế của các nhân vật.</a:t>
            </a:r>
          </a:p>
        </p:txBody>
      </p:sp>
      <p:grpSp>
        <p:nvGrpSpPr>
          <p:cNvPr id="3" name="Group 2"/>
          <p:cNvGrpSpPr/>
          <p:nvPr/>
        </p:nvGrpSpPr>
        <p:grpSpPr>
          <a:xfrm rot="1115098">
            <a:off x="15706093" y="8193582"/>
            <a:ext cx="2167462" cy="1980435"/>
            <a:chOff x="15023836" y="2687404"/>
            <a:chExt cx="3417655" cy="4701915"/>
          </a:xfrm>
        </p:grpSpPr>
        <p:pic>
          <p:nvPicPr>
            <p:cNvPr id="4" name="Google Shape;256;p31"/>
            <p:cNvPicPr preferRelativeResize="0"/>
            <p:nvPr/>
          </p:nvPicPr>
          <p:blipFill>
            <a:blip r:embed="rId2">
              <a:alphaModFix/>
            </a:blip>
            <a:stretch>
              <a:fillRect/>
            </a:stretch>
          </p:blipFill>
          <p:spPr>
            <a:xfrm rot="4511827">
              <a:off x="14725485" y="2985755"/>
              <a:ext cx="4014358" cy="3417655"/>
            </a:xfrm>
            <a:prstGeom prst="rect">
              <a:avLst/>
            </a:prstGeom>
            <a:noFill/>
            <a:ln>
              <a:noFill/>
            </a:ln>
          </p:spPr>
        </p:pic>
        <p:sp>
          <p:nvSpPr>
            <p:cNvPr id="5"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grpSp>
        <p:nvGrpSpPr>
          <p:cNvPr id="6" name="Group 5"/>
          <p:cNvGrpSpPr/>
          <p:nvPr/>
        </p:nvGrpSpPr>
        <p:grpSpPr>
          <a:xfrm rot="1115098">
            <a:off x="16427231" y="7323622"/>
            <a:ext cx="2282050" cy="2680940"/>
            <a:chOff x="15023836" y="2687404"/>
            <a:chExt cx="3417655" cy="4701915"/>
          </a:xfrm>
        </p:grpSpPr>
        <p:pic>
          <p:nvPicPr>
            <p:cNvPr id="7" name="Google Shape;256;p31"/>
            <p:cNvPicPr preferRelativeResize="0"/>
            <p:nvPr/>
          </p:nvPicPr>
          <p:blipFill>
            <a:blip r:embed="rId2">
              <a:alphaModFix/>
            </a:blip>
            <a:stretch>
              <a:fillRect/>
            </a:stretch>
          </p:blipFill>
          <p:spPr>
            <a:xfrm rot="4511827">
              <a:off x="14725485" y="2985755"/>
              <a:ext cx="4014358" cy="3417655"/>
            </a:xfrm>
            <a:prstGeom prst="rect">
              <a:avLst/>
            </a:prstGeom>
            <a:noFill/>
            <a:ln>
              <a:noFill/>
            </a:ln>
          </p:spPr>
        </p:pic>
        <p:sp>
          <p:nvSpPr>
            <p:cNvPr id="8"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356217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019770"/>
            <a:ext cx="10591800"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LUYỆN TẬP</a:t>
            </a:r>
            <a:endParaRPr lang="en-US" sz="5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628900" y="2095500"/>
            <a:ext cx="14211300" cy="1569660"/>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1. </a:t>
            </a:r>
            <a:r>
              <a:rPr lang="en-US" sz="4800" b="1" dirty="0" err="1" smtClean="0">
                <a:latin typeface="Times New Roman" panose="02020603050405020304" pitchFamily="18" charset="0"/>
                <a:cs typeface="Times New Roman" panose="02020603050405020304" pitchFamily="18" charset="0"/>
              </a:rPr>
              <a:t>Thảo</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luận</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nhóm</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theo</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bàn</a:t>
            </a:r>
            <a:r>
              <a:rPr lang="en-US" sz="4800" b="1" dirty="0" smtClean="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Đặc </a:t>
            </a:r>
            <a:r>
              <a:rPr lang="vi-VN" sz="4800" dirty="0">
                <a:latin typeface="Times New Roman" panose="02020603050405020304" pitchFamily="18" charset="0"/>
                <a:cs typeface="Times New Roman" panose="02020603050405020304" pitchFamily="18" charset="0"/>
              </a:rPr>
              <a:t>trưng của thể loại bi kịch được thể hiện như thế nào qua VB </a:t>
            </a:r>
            <a:r>
              <a:rPr lang="vi-VN" sz="4800" i="1" dirty="0">
                <a:latin typeface="Times New Roman" panose="02020603050405020304" pitchFamily="18" charset="0"/>
                <a:cs typeface="Times New Roman" panose="02020603050405020304" pitchFamily="18" charset="0"/>
              </a:rPr>
              <a:t>Lơ Xít</a:t>
            </a:r>
            <a:r>
              <a:rPr lang="vi-VN"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rot="20907522">
            <a:off x="584248" y="213601"/>
            <a:ext cx="2024047" cy="2420322"/>
          </a:xfrm>
          <a:prstGeom prst="ellipse">
            <a:avLst/>
          </a:prstGeom>
          <a:ln>
            <a:noFill/>
          </a:ln>
          <a:effectLst>
            <a:softEdge rad="112500"/>
          </a:effectLst>
        </p:spPr>
      </p:pic>
      <p:sp>
        <p:nvSpPr>
          <p:cNvPr id="7" name="TextBox 6"/>
          <p:cNvSpPr txBox="1"/>
          <p:nvPr/>
        </p:nvSpPr>
        <p:spPr>
          <a:xfrm>
            <a:off x="2590800" y="3573840"/>
            <a:ext cx="14211300" cy="2308324"/>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2</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Hoạt</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động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cá</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nhân</a:t>
            </a:r>
            <a:r>
              <a:rPr lang="en-US" sz="4800" b="1"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Viết</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kết</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nối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với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đọc</a:t>
            </a:r>
            <a:endParaRPr lang="en-US" sz="4800" dirty="0" smtClean="0">
              <a:latin typeface="Times New Roman" panose="02020603050405020304" pitchFamily="18" charset="0"/>
              <a:cs typeface="Times New Roman" panose="02020603050405020304" pitchFamily="18" charset="0"/>
            </a:endParaRPr>
          </a:p>
          <a:p>
            <a:r>
              <a:rPr lang="en-US" sz="4800" dirty="0" err="1" smtClean="0">
                <a:latin typeface="Times New Roman" panose="02020603050405020304" pitchFamily="18" charset="0"/>
                <a:cs typeface="Times New Roman" panose="02020603050405020304" pitchFamily="18" charset="0"/>
              </a:rPr>
              <a:t>Viết</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đoạn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văn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khoảng</a:t>
            </a:r>
            <a:r>
              <a:rPr lang="en-US" sz="4800" dirty="0" smtClean="0">
                <a:latin typeface="Times New Roman" panose="02020603050405020304" pitchFamily="18" charset="0"/>
                <a:cs typeface="Times New Roman" panose="02020603050405020304" pitchFamily="18" charset="0"/>
              </a:rPr>
              <a:t> 7 – 9 </a:t>
            </a:r>
            <a:r>
              <a:rPr lang="en-US" sz="4800" dirty="0" err="1" smtClean="0">
                <a:latin typeface="Times New Roman" panose="02020603050405020304" pitchFamily="18" charset="0"/>
                <a:cs typeface="Times New Roman" panose="02020603050405020304" pitchFamily="18" charset="0"/>
              </a:rPr>
              <a:t>câu</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phân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tích</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một</a:t>
            </a:r>
            <a:r>
              <a:rPr lang="en-US" sz="4800" dirty="0" smtClean="0">
                <a:latin typeface="Times New Roman" panose="02020603050405020304" pitchFamily="18" charset="0"/>
                <a:cs typeface="Times New Roman" panose="02020603050405020304" pitchFamily="18" charset="0"/>
              </a:rPr>
              <a:t> chi </a:t>
            </a:r>
            <a:r>
              <a:rPr lang="en-US" sz="4800" dirty="0" err="1" smtClean="0">
                <a:latin typeface="Times New Roman" panose="02020603050405020304" pitchFamily="18" charset="0"/>
                <a:cs typeface="Times New Roman" panose="02020603050405020304" pitchFamily="18" charset="0"/>
              </a:rPr>
              <a:t>tiết</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mà</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em</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thích</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trong</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vở</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kịch</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Lecid</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lơ-xít</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1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019770"/>
            <a:ext cx="10591800"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LUYỆN TẬP</a:t>
            </a:r>
            <a:endParaRPr lang="en-US" sz="5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628900" y="2095500"/>
            <a:ext cx="15201900" cy="830997"/>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1. </a:t>
            </a:r>
            <a:r>
              <a:rPr lang="vi-VN" sz="4800" dirty="0" smtClean="0">
                <a:latin typeface="Times New Roman" panose="02020603050405020304" pitchFamily="18" charset="0"/>
                <a:cs typeface="Times New Roman" panose="02020603050405020304" pitchFamily="18" charset="0"/>
              </a:rPr>
              <a:t>Đặc </a:t>
            </a:r>
            <a:r>
              <a:rPr lang="vi-VN" sz="4800" dirty="0">
                <a:latin typeface="Times New Roman" panose="02020603050405020304" pitchFamily="18" charset="0"/>
                <a:cs typeface="Times New Roman" panose="02020603050405020304" pitchFamily="18" charset="0"/>
              </a:rPr>
              <a:t>trưng của thể loại bi kịch được thể hiện </a:t>
            </a:r>
            <a:r>
              <a:rPr lang="vi-VN" sz="4800" dirty="0" smtClean="0">
                <a:latin typeface="Times New Roman" panose="02020603050405020304" pitchFamily="18" charset="0"/>
                <a:cs typeface="Times New Roman" panose="02020603050405020304" pitchFamily="18" charset="0"/>
              </a:rPr>
              <a:t>qua </a:t>
            </a:r>
            <a:r>
              <a:rPr lang="en-US" sz="4800" dirty="0" smtClean="0">
                <a:latin typeface="Times New Roman" panose="02020603050405020304" pitchFamily="18" charset="0"/>
                <a:cs typeface="Times New Roman" panose="02020603050405020304" pitchFamily="18" charset="0"/>
              </a:rPr>
              <a:t>“</a:t>
            </a:r>
            <a:r>
              <a:rPr lang="vi-VN" sz="4800" i="1" dirty="0" smtClean="0">
                <a:latin typeface="Times New Roman" panose="02020603050405020304" pitchFamily="18" charset="0"/>
                <a:cs typeface="Times New Roman" panose="02020603050405020304" pitchFamily="18" charset="0"/>
              </a:rPr>
              <a:t>Lơ Xít</a:t>
            </a:r>
            <a:r>
              <a:rPr lang="en-US" sz="4800" i="1" dirty="0" smtClean="0">
                <a:latin typeface="Times New Roman" panose="02020603050405020304" pitchFamily="18" charset="0"/>
                <a:cs typeface="Times New Roman" panose="02020603050405020304" pitchFamily="18" charset="0"/>
              </a:rPr>
              <a:t>”</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rot="20907522">
            <a:off x="584248" y="213601"/>
            <a:ext cx="2024047" cy="2420322"/>
          </a:xfrm>
          <a:prstGeom prst="ellipse">
            <a:avLst/>
          </a:prstGeom>
          <a:ln>
            <a:noFill/>
          </a:ln>
          <a:effectLst>
            <a:softEdge rad="112500"/>
          </a:effectLst>
        </p:spPr>
      </p:pic>
      <p:sp>
        <p:nvSpPr>
          <p:cNvPr id="2" name="Rectangle 1"/>
          <p:cNvSpPr/>
          <p:nvPr/>
        </p:nvSpPr>
        <p:spPr>
          <a:xfrm>
            <a:off x="762000" y="2857500"/>
            <a:ext cx="16230600" cy="5366469"/>
          </a:xfrm>
          <a:prstGeom prst="rect">
            <a:avLst/>
          </a:prstGeom>
        </p:spPr>
        <p:txBody>
          <a:bodyPr wrap="square">
            <a:spAutoFit/>
          </a:bodyPr>
          <a:lstStyle/>
          <a:p>
            <a:pPr marL="342900" lvl="0" indent="-342900" algn="just">
              <a:lnSpc>
                <a:spcPct val="119000"/>
              </a:lnSpc>
              <a:spcAft>
                <a:spcPts val="0"/>
              </a:spcAft>
              <a:buClr>
                <a:srgbClr val="231F20"/>
              </a:buClr>
              <a:buSzPts val="1200"/>
              <a:buFont typeface="Symbol" panose="05050102010706020507" pitchFamily="18" charset="2"/>
              <a:buChar char="-"/>
              <a:tabLst>
                <a:tab pos="143510" algn="l"/>
              </a:tabLst>
            </a:pP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nảy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mâu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thuẫn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bổn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9000"/>
              </a:lnSpc>
              <a:spcAft>
                <a:spcPts val="0"/>
              </a:spcAft>
              <a:buClr>
                <a:srgbClr val="231F20"/>
              </a:buClr>
              <a:buSzPts val="1200"/>
              <a:buFont typeface="Symbol" panose="05050102010706020507" pitchFamily="18" charset="2"/>
              <a:buChar char="-"/>
              <a:tabLst>
                <a:tab pos="170815" algn="l"/>
              </a:tabLst>
            </a:pP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quý</a:t>
            </a:r>
            <a:endPar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9000"/>
              </a:lnSpc>
              <a:spcAft>
                <a:spcPts val="0"/>
              </a:spcAft>
              <a:buClr>
                <a:srgbClr val="231F20"/>
              </a:buClr>
              <a:buSzPts val="1200"/>
              <a:buFont typeface="Symbol" panose="05050102010706020507" pitchFamily="18" charset="2"/>
              <a:buChar char="-"/>
              <a:tabLst>
                <a:tab pos="125095" algn="l"/>
              </a:tabLst>
            </a:pP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triết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giằng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9000"/>
              </a:lnSpc>
              <a:spcAft>
                <a:spcPts val="0"/>
              </a:spcAft>
              <a:buClr>
                <a:srgbClr val="231F20"/>
              </a:buClr>
              <a:buSzPts val="1200"/>
              <a:buFont typeface="Symbol" panose="05050102010706020507" pitchFamily="18" charset="2"/>
              <a:buChar char="-"/>
              <a:tabLst>
                <a:tab pos="109855" algn="l"/>
              </a:tabLst>
            </a:pP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descr="22858PICdbgea5Gz679dY_PIC2018.png"/>
          <p:cNvPicPr>
            <a:picLocks noChangeAspect="1"/>
          </p:cNvPicPr>
          <p:nvPr/>
        </p:nvPicPr>
        <p:blipFill>
          <a:blip r:embed="rId3" cstate="print"/>
          <a:stretch>
            <a:fillRect/>
          </a:stretch>
        </p:blipFill>
        <p:spPr>
          <a:xfrm>
            <a:off x="14325600" y="6896100"/>
            <a:ext cx="3657600" cy="3164840"/>
          </a:xfrm>
          <a:prstGeom prst="rect">
            <a:avLst/>
          </a:prstGeom>
        </p:spPr>
      </p:pic>
    </p:spTree>
    <p:extLst>
      <p:ext uri="{BB962C8B-B14F-4D97-AF65-F5344CB8AC3E}">
        <p14:creationId xmlns:p14="http://schemas.microsoft.com/office/powerpoint/2010/main" val="325375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7367" y="1019770"/>
            <a:ext cx="11248633"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LUYỆN TẬP</a:t>
            </a:r>
            <a:endParaRPr lang="en-US" sz="5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rot="20907522">
            <a:off x="221660" y="213601"/>
            <a:ext cx="2024047" cy="2420322"/>
          </a:xfrm>
          <a:prstGeom prst="ellipse">
            <a:avLst/>
          </a:prstGeom>
          <a:ln>
            <a:noFill/>
          </a:ln>
          <a:effectLst>
            <a:softEdge rad="112500"/>
          </a:effectLst>
        </p:spPr>
      </p:pic>
      <p:sp>
        <p:nvSpPr>
          <p:cNvPr id="6" name="Rectangle 5"/>
          <p:cNvSpPr/>
          <p:nvPr/>
        </p:nvSpPr>
        <p:spPr>
          <a:xfrm>
            <a:off x="685800" y="4307058"/>
            <a:ext cx="16764000" cy="2589042"/>
          </a:xfrm>
          <a:prstGeom prst="rect">
            <a:avLst/>
          </a:prstGeom>
        </p:spPr>
        <p:txBody>
          <a:bodyPr wrap="square">
            <a:spAutoFit/>
          </a:bodyPr>
          <a:lstStyle/>
          <a:p>
            <a:pPr marL="342900" lvl="0" indent="-342900" algn="just">
              <a:lnSpc>
                <a:spcPct val="119000"/>
              </a:lnSpc>
              <a:spcAft>
                <a:spcPts val="0"/>
              </a:spcAft>
              <a:buClr>
                <a:srgbClr val="231F20"/>
              </a:buClr>
              <a:buSzPts val="1200"/>
              <a:buFont typeface="Symbol" panose="05050102010706020507" pitchFamily="18" charset="2"/>
              <a:buChar char="-"/>
              <a:tabLst>
                <a:tab pos="109855" algn="l"/>
              </a:tabLst>
            </a:pPr>
            <a:r>
              <a:rPr lang="en-US" sz="4800" dirty="0" err="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4800" dirty="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800" dirty="0" err="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800" dirty="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4800" dirty="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800" dirty="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9000"/>
              </a:lnSpc>
              <a:spcAft>
                <a:spcPts val="0"/>
              </a:spcAft>
              <a:buClr>
                <a:srgbClr val="231F20"/>
              </a:buClr>
              <a:buSzPts val="1200"/>
              <a:tabLst>
                <a:tab pos="109855" algn="l"/>
              </a:tabLst>
            </a:pPr>
            <a:r>
              <a:rPr lang="en-US" sz="4800" dirty="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Lơ</a:t>
            </a:r>
            <a:r>
              <a:rPr lang="en-US" sz="4800" i="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Xít</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vi-VN" sz="4800" dirty="0">
                <a:solidFill>
                  <a:srgbClr val="0033CC"/>
                </a:solidFill>
                <a:latin typeface="Times New Roman" panose="02020603050405020304" pitchFamily="18" charset="0"/>
                <a:ea typeface="Courier New" panose="02070309020205020404" pitchFamily="49" charset="0"/>
                <a:cs typeface="Times New Roman" panose="02020603050405020304" pitchFamily="18" charset="0"/>
              </a:rPr>
              <a:t>+ Dung lượng: đoạn văn 7 - 9 câu.</a:t>
            </a:r>
            <a:endParaRPr lang="en-US" sz="4800" dirty="0">
              <a:solidFill>
                <a:srgbClr val="0033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85800" y="1996976"/>
            <a:ext cx="16992600" cy="2308324"/>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		2. </a:t>
            </a:r>
            <a:r>
              <a:rPr lang="en-US" sz="4800" dirty="0" err="1" smtClean="0">
                <a:latin typeface="Times New Roman" panose="02020603050405020304" pitchFamily="18" charset="0"/>
                <a:cs typeface="Times New Roman" panose="02020603050405020304" pitchFamily="18" charset="0"/>
              </a:rPr>
              <a:t>Viết</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kết</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nối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với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đọc</a:t>
            </a:r>
            <a:r>
              <a:rPr lang="en-US" sz="4800" dirty="0" smtClean="0">
                <a:latin typeface="Times New Roman" panose="02020603050405020304" pitchFamily="18" charset="0"/>
                <a:cs typeface="Times New Roman" panose="02020603050405020304" pitchFamily="18" charset="0"/>
              </a:rPr>
              <a:t>:</a:t>
            </a:r>
          </a:p>
          <a:p>
            <a:r>
              <a:rPr lang="en-US" sz="4800" dirty="0" err="1" smtClean="0">
                <a:latin typeface="Times New Roman" panose="02020603050405020304" pitchFamily="18" charset="0"/>
                <a:cs typeface="Times New Roman" panose="02020603050405020304" pitchFamily="18" charset="0"/>
              </a:rPr>
              <a:t>Viết</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đoạn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văn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khoảng</a:t>
            </a:r>
            <a:r>
              <a:rPr lang="en-US" sz="4800" dirty="0" smtClean="0">
                <a:latin typeface="Times New Roman" panose="02020603050405020304" pitchFamily="18" charset="0"/>
                <a:cs typeface="Times New Roman" panose="02020603050405020304" pitchFamily="18" charset="0"/>
              </a:rPr>
              <a:t> 7 – 9 </a:t>
            </a:r>
            <a:r>
              <a:rPr lang="en-US" sz="4800" dirty="0" err="1" smtClean="0">
                <a:latin typeface="Times New Roman" panose="02020603050405020304" pitchFamily="18" charset="0"/>
                <a:cs typeface="Times New Roman" panose="02020603050405020304" pitchFamily="18" charset="0"/>
              </a:rPr>
              <a:t>câu</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phân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tích</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một</a:t>
            </a:r>
            <a:r>
              <a:rPr lang="en-US" sz="4800" dirty="0" smtClean="0">
                <a:latin typeface="Times New Roman" panose="02020603050405020304" pitchFamily="18" charset="0"/>
                <a:cs typeface="Times New Roman" panose="02020603050405020304" pitchFamily="18" charset="0"/>
              </a:rPr>
              <a:t> chi </a:t>
            </a:r>
            <a:r>
              <a:rPr lang="en-US" sz="4800" dirty="0" err="1" smtClean="0">
                <a:latin typeface="Times New Roman" panose="02020603050405020304" pitchFamily="18" charset="0"/>
                <a:cs typeface="Times New Roman" panose="02020603050405020304" pitchFamily="18" charset="0"/>
              </a:rPr>
              <a:t>tiết</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mà</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em</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thích</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trong</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vở</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kịch</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Lecid</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a:t>
            </a:r>
            <a:r>
              <a:rPr lang="en-US" sz="4800" dirty="0" err="1" smtClean="0">
                <a:latin typeface="Times New Roman" panose="02020603050405020304" pitchFamily="18" charset="0"/>
                <a:cs typeface="Times New Roman" panose="02020603050405020304" pitchFamily="18" charset="0"/>
              </a:rPr>
              <a:t>ơ-xít</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pic>
        <p:nvPicPr>
          <p:cNvPr id="8" name="Picture 7" descr="22858PICdbgea5Gz679dY_PIC2018.png"/>
          <p:cNvPicPr>
            <a:picLocks noChangeAspect="1"/>
          </p:cNvPicPr>
          <p:nvPr/>
        </p:nvPicPr>
        <p:blipFill>
          <a:blip r:embed="rId3" cstate="print"/>
          <a:stretch>
            <a:fillRect/>
          </a:stretch>
        </p:blipFill>
        <p:spPr>
          <a:xfrm>
            <a:off x="14249400" y="6591300"/>
            <a:ext cx="3657600" cy="3164840"/>
          </a:xfrm>
          <a:prstGeom prst="rect">
            <a:avLst/>
          </a:prstGeom>
        </p:spPr>
      </p:pic>
    </p:spTree>
    <p:extLst>
      <p:ext uri="{BB962C8B-B14F-4D97-AF65-F5344CB8AC3E}">
        <p14:creationId xmlns:p14="http://schemas.microsoft.com/office/powerpoint/2010/main" val="52752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019770"/>
            <a:ext cx="10591800"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VẬN DỤNG</a:t>
            </a:r>
            <a:endParaRPr lang="en-US" sz="5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752600" y="2269881"/>
            <a:ext cx="15887700" cy="2706575"/>
          </a:xfrm>
          <a:prstGeom prst="rect">
            <a:avLst/>
          </a:prstGeom>
        </p:spPr>
        <p:txBody>
          <a:bodyPr wrap="square">
            <a:spAutoFit/>
          </a:bodyPr>
          <a:lstStyle/>
          <a:p>
            <a:pPr algn="just">
              <a:lnSpc>
                <a:spcPct val="119000"/>
              </a:lnSpc>
              <a:spcAft>
                <a:spcPts val="0"/>
              </a:spcAft>
            </a:pPr>
            <a:r>
              <a:rPr lang="en-US" sz="52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HS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52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vi-VN" sz="5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đặt </a:t>
            </a:r>
            <a:r>
              <a:rPr lang="vi-VN" sz="5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mình vào </a:t>
            </a:r>
            <a:r>
              <a:rPr lang="en-US" sz="54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vị</a:t>
            </a:r>
            <a:r>
              <a:rPr lang="en-US" sz="5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trí</a:t>
            </a:r>
            <a:r>
              <a:rPr lang="en-US" sz="5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Rô-đri-gơ</a:t>
            </a:r>
            <a:r>
              <a:rPr lang="vi-VN" sz="5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5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lựa chọn cách giải quyết cho phù hợp với quan điểm sống hiện </a:t>
            </a:r>
            <a:r>
              <a:rPr lang="vi-VN" sz="5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nay.</a:t>
            </a:r>
            <a:endParaRPr lang="en-US" sz="5400" dirty="0">
              <a:latin typeface="Times New Roman" panose="02020603050405020304" pitchFamily="18" charset="0"/>
              <a:cs typeface="Times New Roman" panose="02020603050405020304" pitchFamily="18" charset="0"/>
            </a:endParaRPr>
          </a:p>
        </p:txBody>
      </p:sp>
      <p:sp>
        <p:nvSpPr>
          <p:cNvPr id="6" name="AutoShape 2" descr="Giáo Dục, Học Tập, Học Sinh, Kiến Thức, Học Nhóm, Tải hình PNG 187 -  Free.Vector6.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11239500" y="6057900"/>
            <a:ext cx="6400800" cy="3657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3"/>
          <a:stretch>
            <a:fillRect/>
          </a:stretch>
        </p:blipFill>
        <p:spPr>
          <a:xfrm rot="20907522">
            <a:off x="584248" y="213601"/>
            <a:ext cx="2024047" cy="2420322"/>
          </a:xfrm>
          <a:prstGeom prst="ellipse">
            <a:avLst/>
          </a:prstGeom>
          <a:ln>
            <a:noFill/>
          </a:ln>
          <a:effectLst>
            <a:softEdge rad="112500"/>
          </a:effectLst>
        </p:spPr>
      </p:pic>
    </p:spTree>
    <p:extLst>
      <p:ext uri="{BB962C8B-B14F-4D97-AF65-F5344CB8AC3E}">
        <p14:creationId xmlns:p14="http://schemas.microsoft.com/office/powerpoint/2010/main" val="3893449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1200" y="571500"/>
            <a:ext cx="5105400" cy="769441"/>
          </a:xfrm>
          <a:prstGeom prst="rect">
            <a:avLst/>
          </a:prstGeom>
          <a:noFill/>
        </p:spPr>
        <p:txBody>
          <a:bodyPr wrap="square" rtlCol="0">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DẶN DÒ</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24000" y="2247900"/>
            <a:ext cx="15773400" cy="2585323"/>
          </a:xfrm>
          <a:prstGeom prst="rect">
            <a:avLst/>
          </a:prstGeom>
          <a:noFill/>
        </p:spPr>
        <p:txBody>
          <a:bodyPr wrap="square" rtlCol="0">
            <a:spAutoFit/>
          </a:bodyPr>
          <a:lstStyle/>
          <a:p>
            <a:pPr marL="285750" indent="-285750">
              <a:buFontTx/>
              <a:buChar char="-"/>
            </a:pPr>
            <a:r>
              <a:rPr lang="en-US" sz="5400" dirty="0" err="1" smtClean="0">
                <a:latin typeface="Times New Roman" panose="02020603050405020304" pitchFamily="18" charset="0"/>
                <a:cs typeface="Times New Roman" panose="02020603050405020304" pitchFamily="18" charset="0"/>
              </a:rPr>
              <a:t>Nắm</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kiến</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thức</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bài</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học</a:t>
            </a:r>
            <a:r>
              <a:rPr lang="en-US" sz="5400" dirty="0" smtClean="0">
                <a:latin typeface="Times New Roman" panose="02020603050405020304" pitchFamily="18" charset="0"/>
                <a:cs typeface="Times New Roman" panose="02020603050405020304" pitchFamily="18" charset="0"/>
              </a:rPr>
              <a:t>.</a:t>
            </a:r>
          </a:p>
          <a:p>
            <a:pPr marL="285750" indent="-285750">
              <a:buFontTx/>
              <a:buChar char="-"/>
            </a:pPr>
            <a:r>
              <a:rPr lang="en-US" sz="5400" dirty="0" err="1" smtClean="0">
                <a:latin typeface="Times New Roman" panose="02020603050405020304" pitchFamily="18" charset="0"/>
                <a:cs typeface="Times New Roman" panose="02020603050405020304" pitchFamily="18" charset="0"/>
              </a:rPr>
              <a:t>Hoàn</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thành</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các</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bài</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tập</a:t>
            </a:r>
            <a:r>
              <a:rPr lang="en-US" sz="5400" dirty="0" smtClean="0">
                <a:latin typeface="Times New Roman" panose="02020603050405020304" pitchFamily="18" charset="0"/>
                <a:cs typeface="Times New Roman" panose="02020603050405020304" pitchFamily="18" charset="0"/>
              </a:rPr>
              <a:t>.</a:t>
            </a:r>
          </a:p>
          <a:p>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Chuẩn</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bị</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bài</a:t>
            </a:r>
            <a:r>
              <a:rPr lang="en-US" sz="5400" dirty="0" smtClean="0">
                <a:latin typeface="Times New Roman" panose="02020603050405020304" pitchFamily="18" charset="0"/>
                <a:cs typeface="Times New Roman" panose="02020603050405020304" pitchFamily="18" charset="0"/>
              </a:rPr>
              <a:t>: </a:t>
            </a:r>
            <a:r>
              <a:rPr lang="en-US" sz="5400" b="1" dirty="0">
                <a:latin typeface="Times New Roman" panose="02020603050405020304" pitchFamily="18" charset="0"/>
                <a:cs typeface="Times New Roman" panose="02020603050405020304" pitchFamily="18" charset="0"/>
              </a:rPr>
              <a:t>BÍ ẨN CỦA LÀN </a:t>
            </a:r>
            <a:r>
              <a:rPr lang="en-US" sz="5400" b="1" dirty="0" smtClean="0">
                <a:latin typeface="Times New Roman" panose="02020603050405020304" pitchFamily="18" charset="0"/>
                <a:cs typeface="Times New Roman" panose="02020603050405020304" pitchFamily="18" charset="0"/>
              </a:rPr>
              <a:t>NƯỚC</a:t>
            </a:r>
            <a:r>
              <a:rPr lang="en-US" sz="5400" dirty="0">
                <a:latin typeface="Times New Roman" panose="02020603050405020304" pitchFamily="18" charset="0"/>
                <a:cs typeface="Times New Roman" panose="02020603050405020304" pitchFamily="18" charset="0"/>
              </a:rPr>
              <a:t> </a:t>
            </a:r>
            <a:r>
              <a:rPr lang="en-US" sz="5400" b="1" dirty="0" smtClean="0">
                <a:latin typeface="Times New Roman" panose="02020603050405020304" pitchFamily="18" charset="0"/>
                <a:cs typeface="Times New Roman" panose="02020603050405020304" pitchFamily="18" charset="0"/>
              </a:rPr>
              <a:t>(</a:t>
            </a:r>
            <a:r>
              <a:rPr lang="en-US" sz="5400" b="1" dirty="0" err="1" smtClean="0">
                <a:latin typeface="Times New Roman" panose="02020603050405020304" pitchFamily="18" charset="0"/>
                <a:cs typeface="Times New Roman" panose="02020603050405020304" pitchFamily="18" charset="0"/>
              </a:rPr>
              <a:t>Bảo</a:t>
            </a:r>
            <a:r>
              <a:rPr lang="en-US" sz="5400" b="1" dirty="0" smtClean="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Ninh</a:t>
            </a:r>
            <a:r>
              <a:rPr lang="en-US" sz="5400" b="1" dirty="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pic>
        <p:nvPicPr>
          <p:cNvPr id="2050" name="Picture 2" descr="Học Sinh Bài Tập Về Nhà Giáo Dục - Miễn Phí vector hình ảnh trên Pixabay -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0" y="5463184"/>
            <a:ext cx="4419600" cy="440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337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FE873624-BFC8-0556-BE64-0C4FF583DA71}"/>
              </a:ext>
            </a:extLst>
          </p:cNvPr>
          <p:cNvSpPr txBox="1"/>
          <p:nvPr/>
        </p:nvSpPr>
        <p:spPr>
          <a:xfrm>
            <a:off x="574432" y="3848100"/>
            <a:ext cx="1055076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 </a:t>
            </a:r>
            <a:r>
              <a:rPr lang="en-US" sz="9600" b="1" kern="0" dirty="0" err="1" smtClean="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tìm</a:t>
            </a:r>
            <a:r>
              <a:rPr lang="en-US" sz="9600" b="1" kern="0" dirty="0" smtClean="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hiểu</a:t>
            </a: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chung</a:t>
            </a:r>
            <a:endParaRPr lang="en-US" sz="96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rot="664777">
            <a:off x="11658494" y="1428096"/>
            <a:ext cx="4828918" cy="6979114"/>
          </a:xfrm>
          <a:prstGeom prst="rect">
            <a:avLst/>
          </a:prstGeom>
        </p:spPr>
      </p:pic>
    </p:spTree>
    <p:extLst>
      <p:ext uri="{BB962C8B-B14F-4D97-AF65-F5344CB8AC3E}">
        <p14:creationId xmlns:p14="http://schemas.microsoft.com/office/powerpoint/2010/main" val="156383400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49100" y="4305300"/>
            <a:ext cx="5943600" cy="6477000"/>
          </a:xfrm>
          <a:prstGeom prst="ellipse">
            <a:avLst/>
          </a:prstGeom>
          <a:ln>
            <a:noFill/>
          </a:ln>
          <a:effectLst>
            <a:softEdge rad="112500"/>
          </a:effectLst>
        </p:spPr>
      </p:pic>
      <p:sp>
        <p:nvSpPr>
          <p:cNvPr id="3" name="Rounded Rectangular Callout 2"/>
          <p:cNvSpPr/>
          <p:nvPr/>
        </p:nvSpPr>
        <p:spPr>
          <a:xfrm>
            <a:off x="952500" y="749007"/>
            <a:ext cx="11239500" cy="5588586"/>
          </a:xfrm>
          <a:prstGeom prst="wedgeRoundRectCallout">
            <a:avLst>
              <a:gd name="adj1" fmla="val 46028"/>
              <a:gd name="adj2" fmla="val 6034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295400" y="1369516"/>
            <a:ext cx="10210800" cy="4154984"/>
          </a:xfrm>
          <a:prstGeom prst="rect">
            <a:avLst/>
          </a:prstGeom>
        </p:spPr>
        <p:txBody>
          <a:bodyPr wrap="square">
            <a:spAutoFit/>
          </a:bodyPr>
          <a:lstStyle/>
          <a:p>
            <a:pPr lvl="0"/>
            <a:r>
              <a:rPr lang="en-US" sz="4400" dirty="0" smtClean="0">
                <a:latin typeface="Times New Roman" panose="02020603050405020304" pitchFamily="18" charset="0"/>
                <a:cs typeface="Times New Roman" panose="02020603050405020304" pitchFamily="18" charset="0"/>
              </a:rPr>
              <a:t>1. </a:t>
            </a:r>
            <a:r>
              <a:rPr lang="en-US" sz="4400" dirty="0" err="1" smtClean="0">
                <a:latin typeface="Times New Roman" panose="02020603050405020304" pitchFamily="18" charset="0"/>
                <a:cs typeface="Times New Roman" panose="02020603050405020304" pitchFamily="18" charset="0"/>
              </a:rPr>
              <a:t>Em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hãy</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bày</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ngắn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tin </a:t>
            </a:r>
            <a:r>
              <a:rPr lang="en-US" sz="4400" dirty="0" err="1">
                <a:latin typeface="Times New Roman" panose="02020603050405020304" pitchFamily="18" charset="0"/>
                <a:cs typeface="Times New Roman" panose="02020603050405020304" pitchFamily="18" charset="0"/>
              </a:rPr>
              <a:t>giới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Coóc-nây</a:t>
            </a:r>
            <a:r>
              <a:rPr lang="en-US" sz="4400" dirty="0">
                <a:latin typeface="Times New Roman" panose="02020603050405020304" pitchFamily="18" charset="0"/>
                <a:cs typeface="Times New Roman" panose="02020603050405020304" pitchFamily="18" charset="0"/>
              </a:rPr>
              <a:t>.</a:t>
            </a:r>
          </a:p>
          <a:p>
            <a:r>
              <a:rPr lang="en-US" sz="4400" dirty="0" smtClean="0">
                <a:latin typeface="Times New Roman" panose="02020603050405020304" pitchFamily="18" charset="0"/>
                <a:cs typeface="Times New Roman" panose="02020603050405020304" pitchFamily="18" charset="0"/>
              </a:rPr>
              <a:t>2. Đ</a:t>
            </a:r>
            <a:r>
              <a:rPr lang="vi-VN" sz="4400" dirty="0" smtClean="0">
                <a:latin typeface="Times New Roman" panose="02020603050405020304" pitchFamily="18" charset="0"/>
                <a:cs typeface="Times New Roman" panose="02020603050405020304" pitchFamily="18" charset="0"/>
              </a:rPr>
              <a:t>ọc </a:t>
            </a:r>
            <a:r>
              <a:rPr lang="vi-VN" sz="4400" dirty="0">
                <a:latin typeface="Times New Roman" panose="02020603050405020304" pitchFamily="18" charset="0"/>
                <a:cs typeface="Times New Roman" panose="02020603050405020304" pitchFamily="18" charset="0"/>
              </a:rPr>
              <a:t>phần </a:t>
            </a:r>
            <a:r>
              <a:rPr lang="vi-VN" sz="4400" i="1" dirty="0">
                <a:latin typeface="Times New Roman" panose="02020603050405020304" pitchFamily="18" charset="0"/>
                <a:cs typeface="Times New Roman" panose="02020603050405020304" pitchFamily="18" charset="0"/>
              </a:rPr>
              <a:t>Tri thức ngữ văn </a:t>
            </a:r>
            <a:r>
              <a:rPr lang="vi-VN" sz="4400" dirty="0">
                <a:latin typeface="Times New Roman" panose="02020603050405020304" pitchFamily="18" charset="0"/>
                <a:cs typeface="Times New Roman" panose="02020603050405020304" pitchFamily="18" charset="0"/>
              </a:rPr>
              <a:t>trong SGK (tr. </a:t>
            </a:r>
            <a:r>
              <a:rPr lang="vi-VN" sz="4400" dirty="0" smtClean="0">
                <a:latin typeface="Times New Roman" panose="02020603050405020304" pitchFamily="18" charset="0"/>
                <a:cs typeface="Times New Roman" panose="02020603050405020304" pitchFamily="18" charset="0"/>
              </a:rPr>
              <a:t>11</a:t>
            </a:r>
            <a:r>
              <a:rPr lang="en-US" sz="4400" dirty="0" smtClean="0">
                <a:latin typeface="Times New Roman" panose="02020603050405020304" pitchFamily="18" charset="0"/>
                <a:cs typeface="Times New Roman" panose="02020603050405020304" pitchFamily="18" charset="0"/>
              </a:rPr>
              <a:t>8</a:t>
            </a:r>
            <a:r>
              <a:rPr lang="vi-VN"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nêu đặc điểm đề tài của thể loại bi kịch, từ đó nêu nhận xét về đề tài và nhan đề vở kịch </a:t>
            </a:r>
            <a:r>
              <a:rPr lang="vi-VN" sz="4400" i="1" dirty="0">
                <a:latin typeface="Times New Roman" panose="02020603050405020304" pitchFamily="18" charset="0"/>
                <a:cs typeface="Times New Roman" panose="02020603050405020304" pitchFamily="18" charset="0"/>
              </a:rPr>
              <a:t>Lơ Xít.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609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E333513-9847-4E77-9056-7C34AB234B5E}"/>
              </a:ext>
            </a:extLst>
          </p:cNvPr>
          <p:cNvSpPr>
            <a:spLocks noGrp="1"/>
          </p:cNvSpPr>
          <p:nvPr>
            <p:ph type="title"/>
          </p:nvPr>
        </p:nvSpPr>
        <p:spPr>
          <a:xfrm>
            <a:off x="990600" y="342900"/>
            <a:ext cx="16840200" cy="1350768"/>
          </a:xfrm>
        </p:spPr>
        <p:txBody>
          <a:bodyPr>
            <a:normAutofit/>
          </a:bodyPr>
          <a:lstStyle/>
          <a:p>
            <a:pPr algn="l"/>
            <a:r>
              <a:rPr lang="en-US" sz="5600" b="1" dirty="0">
                <a:latin typeface="Times New Roman" panose="02020603050405020304" pitchFamily="18" charset="0"/>
                <a:cs typeface="Times New Roman" panose="02020603050405020304" pitchFamily="18" charset="0"/>
              </a:rPr>
              <a:t>1</a:t>
            </a:r>
            <a:r>
              <a:rPr lang="en-US" sz="5600" b="1" dirty="0" smtClean="0">
                <a:latin typeface="Times New Roman" panose="02020603050405020304" pitchFamily="18" charset="0"/>
                <a:cs typeface="Times New Roman" panose="02020603050405020304" pitchFamily="18" charset="0"/>
              </a:rPr>
              <a:t>. </a:t>
            </a:r>
            <a:r>
              <a:rPr lang="en-US" sz="5600" b="1" dirty="0" err="1" smtClean="0">
                <a:latin typeface="Times New Roman" panose="02020603050405020304" pitchFamily="18" charset="0"/>
                <a:cs typeface="Times New Roman" panose="02020603050405020304" pitchFamily="18" charset="0"/>
              </a:rPr>
              <a:t>Tác</a:t>
            </a:r>
            <a:r>
              <a:rPr lang="en-US" sz="5600" b="1" dirty="0" smtClean="0">
                <a:latin typeface="Times New Roman" panose="02020603050405020304" pitchFamily="18" charset="0"/>
                <a:cs typeface="Times New Roman" panose="02020603050405020304" pitchFamily="18" charset="0"/>
              </a:rPr>
              <a:t> </a:t>
            </a:r>
            <a:r>
              <a:rPr lang="en-US" sz="5600" b="1" dirty="0" err="1">
                <a:latin typeface="Times New Roman" panose="02020603050405020304" pitchFamily="18" charset="0"/>
                <a:cs typeface="Times New Roman" panose="02020603050405020304" pitchFamily="18" charset="0"/>
              </a:rPr>
              <a:t>giả</a:t>
            </a:r>
            <a:r>
              <a:rPr lang="en-US" sz="5600" b="1" dirty="0">
                <a:latin typeface="Times New Roman" panose="02020603050405020304" pitchFamily="18" charset="0"/>
                <a:cs typeface="Times New Roman" panose="02020603050405020304" pitchFamily="18" charset="0"/>
              </a:rPr>
              <a:t> </a:t>
            </a:r>
            <a:r>
              <a:rPr lang="en-US" sz="5600" b="1" dirty="0" err="1" smtClean="0">
                <a:latin typeface="Times New Roman" panose="02020603050405020304" pitchFamily="18" charset="0"/>
                <a:cs typeface="Times New Roman" panose="02020603050405020304" pitchFamily="18" charset="0"/>
              </a:rPr>
              <a:t>Coóc-nây</a:t>
            </a:r>
            <a:r>
              <a:rPr lang="en-US" sz="5600" b="1" dirty="0" smtClean="0">
                <a:latin typeface="Times New Roman" panose="02020603050405020304" pitchFamily="18" charset="0"/>
                <a:cs typeface="Times New Roman" panose="02020603050405020304" pitchFamily="18" charset="0"/>
              </a:rPr>
              <a:t> </a:t>
            </a:r>
            <a:r>
              <a:rPr lang="vi-VN" sz="5600" b="1" dirty="0" smtClean="0">
                <a:latin typeface="Times New Roman" panose="02020603050405020304" pitchFamily="18" charset="0"/>
                <a:cs typeface="Times New Roman" panose="02020603050405020304" pitchFamily="18" charset="0"/>
              </a:rPr>
              <a:t>(</a:t>
            </a:r>
            <a:r>
              <a:rPr lang="en-US" sz="5600" b="1" dirty="0">
                <a:latin typeface="Times New Roman" panose="02020603050405020304" pitchFamily="18" charset="0"/>
                <a:cs typeface="Times New Roman" panose="02020603050405020304" pitchFamily="18" charset="0"/>
              </a:rPr>
              <a:t>Pierre </a:t>
            </a:r>
            <a:r>
              <a:rPr lang="en-US" sz="5600" b="1" dirty="0" smtClean="0">
                <a:latin typeface="Times New Roman" panose="02020603050405020304" pitchFamily="18" charset="0"/>
                <a:cs typeface="Times New Roman" panose="02020603050405020304" pitchFamily="18" charset="0"/>
              </a:rPr>
              <a:t>Corneille</a:t>
            </a:r>
            <a:r>
              <a:rPr lang="vi-VN" sz="5600" b="1" dirty="0" smtClean="0">
                <a:latin typeface="Times New Roman" panose="02020603050405020304" pitchFamily="18" charset="0"/>
                <a:cs typeface="Times New Roman" panose="02020603050405020304" pitchFamily="18" charset="0"/>
              </a:rPr>
              <a:t>)</a:t>
            </a:r>
            <a:endParaRPr lang="en-US" sz="5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153400" y="2365593"/>
            <a:ext cx="9753600" cy="6740307"/>
          </a:xfrm>
          <a:prstGeom prst="rect">
            <a:avLst/>
          </a:prstGeom>
          <a:noFill/>
        </p:spPr>
        <p:txBody>
          <a:bodyPr wrap="square" rtlCol="0">
            <a:spAutoFit/>
          </a:bodyPr>
          <a:lstStyle/>
          <a:p>
            <a:pPr marL="571500" lvl="0" indent="-571500">
              <a:buFont typeface="Courier New" panose="02070309020205020404" pitchFamily="49" charset="0"/>
              <a:buChar char="o"/>
            </a:pP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Coóc-nây</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(1606 - 1684)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nền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540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XVII.</a:t>
            </a:r>
            <a:endParaRPr lang="en-US" sz="5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buFont typeface="Courier New" panose="02070309020205020404" pitchFamily="49" charset="0"/>
              <a:buChar char="o"/>
            </a:pPr>
            <a:r>
              <a:rPr lang="en-US" sz="5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54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838200" y="3238500"/>
            <a:ext cx="6781800" cy="4495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9" name="Google Shape;1340;p60"/>
          <p:cNvGrpSpPr/>
          <p:nvPr/>
        </p:nvGrpSpPr>
        <p:grpSpPr>
          <a:xfrm>
            <a:off x="6400801" y="5046468"/>
            <a:ext cx="1371895" cy="1849632"/>
            <a:chOff x="2069236" y="2648850"/>
            <a:chExt cx="1380614" cy="2419925"/>
          </a:xfrm>
        </p:grpSpPr>
        <p:sp>
          <p:nvSpPr>
            <p:cNvPr id="10"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1"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2"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3"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4"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5"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6"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7"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8"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9"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0"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1"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2"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3"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4"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5"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6"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7"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8"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9"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0"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1"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2"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3"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4"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5"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6"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7"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8"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9"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0"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1" name="Google Shape;1422;p60"/>
            <p:cNvSpPr/>
            <p:nvPr/>
          </p:nvSpPr>
          <p:spPr>
            <a:xfrm>
              <a:off x="2069236" y="3074883"/>
              <a:ext cx="849575" cy="1421001"/>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2"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3"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4"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95" name="Google Shape;1340;p60"/>
          <p:cNvGrpSpPr/>
          <p:nvPr/>
        </p:nvGrpSpPr>
        <p:grpSpPr>
          <a:xfrm>
            <a:off x="6858000" y="4942204"/>
            <a:ext cx="1219200" cy="1849632"/>
            <a:chOff x="2375975" y="2648850"/>
            <a:chExt cx="1226950" cy="2419925"/>
          </a:xfrm>
        </p:grpSpPr>
        <p:sp>
          <p:nvSpPr>
            <p:cNvPr id="96"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7"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8"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9"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0"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1"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2"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3"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4"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5"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6"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7"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8"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9"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0"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1"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2"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3"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4"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5"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6"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7"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8"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9"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0"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1"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2"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3"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4"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5"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6"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7"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8"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9"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0"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1"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2"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3"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3"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4"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5"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6"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7"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8"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9"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0"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1"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2"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3"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4"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5"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6"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7"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8"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9"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0"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1"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2"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3"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4"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5"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6"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7"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8"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9"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0"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1"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2"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3"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4"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5"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6"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7"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8"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9"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0"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181" name="Google Shape;1340;p60"/>
          <p:cNvGrpSpPr/>
          <p:nvPr/>
        </p:nvGrpSpPr>
        <p:grpSpPr>
          <a:xfrm>
            <a:off x="6553200" y="4970268"/>
            <a:ext cx="1219200" cy="1849632"/>
            <a:chOff x="2375975" y="2648850"/>
            <a:chExt cx="1226950" cy="2419925"/>
          </a:xfrm>
        </p:grpSpPr>
        <p:sp>
          <p:nvSpPr>
            <p:cNvPr id="182"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3"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4"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5"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6"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7"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8"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9"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0"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1"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2"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3"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4"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5"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6"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7"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8"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9"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0"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1"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2"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3"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4"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5"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6"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7"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8"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9"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0"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1"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2"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3"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4"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5"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6"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7"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8"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9"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0"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1"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2"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3"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4"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5"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6"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7"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8"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9"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0"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1"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2"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3"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4"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5"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6"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7"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8"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9"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0"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1"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2"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3"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4"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5"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6"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7"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8"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9"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0"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1"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2"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3"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4"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5"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6"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7"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8"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9"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0"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1"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2"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3"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4"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5"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6"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267" name="Google Shape;1340;p60"/>
          <p:cNvGrpSpPr/>
          <p:nvPr/>
        </p:nvGrpSpPr>
        <p:grpSpPr>
          <a:xfrm>
            <a:off x="6477000" y="4838700"/>
            <a:ext cx="1219200" cy="1849632"/>
            <a:chOff x="2375975" y="2648850"/>
            <a:chExt cx="1226950" cy="2419925"/>
          </a:xfrm>
        </p:grpSpPr>
        <p:sp>
          <p:nvSpPr>
            <p:cNvPr id="268"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9"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0"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1"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2"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3"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4"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5"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6"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7"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8"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9"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0"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1"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2"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3"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4"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5"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6"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7"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8"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9"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0"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1"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2"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3"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4"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5"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6"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7"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8"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9"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0"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1"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2"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3"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4"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5"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6"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7"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8"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9"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0"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1"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2"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3"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4"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5"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6"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7"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8"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9"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0"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1"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2"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3"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4"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5"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6"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7"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8"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9"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0"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1"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2"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3"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4"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5"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6"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7"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8"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9"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0"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1"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2"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3"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4"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5"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6"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7"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8"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9"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0"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1"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2"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353" name="Google Shape;1340;p60"/>
          <p:cNvGrpSpPr/>
          <p:nvPr/>
        </p:nvGrpSpPr>
        <p:grpSpPr>
          <a:xfrm>
            <a:off x="6096000" y="4970268"/>
            <a:ext cx="1219200" cy="1849632"/>
            <a:chOff x="2375975" y="2648850"/>
            <a:chExt cx="1226950" cy="2419925"/>
          </a:xfrm>
        </p:grpSpPr>
        <p:sp>
          <p:nvSpPr>
            <p:cNvPr id="354"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5"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6"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7"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8"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9"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0"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1"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2"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3"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4"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5"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6"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7"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8"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9"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0"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1"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2"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3"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4"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5"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6"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7"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8"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9"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0"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1"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2"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3"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4"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5"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6"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7"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8"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9"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0"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1"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2"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3"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4"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5"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6"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7"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8"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9"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0"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1"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2"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3"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4"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5"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6"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7"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8"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9"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0"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1"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2"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3"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4"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5"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6"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7"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8"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9"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0"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1"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2"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3"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4"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5"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6"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7"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8"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9"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0"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1"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2"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3"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4"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5"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6"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7"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8"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439" name="Google Shape;1340;p60"/>
          <p:cNvGrpSpPr/>
          <p:nvPr/>
        </p:nvGrpSpPr>
        <p:grpSpPr>
          <a:xfrm>
            <a:off x="6172200" y="5046468"/>
            <a:ext cx="1219200" cy="1849632"/>
            <a:chOff x="2375975" y="2648850"/>
            <a:chExt cx="1226950" cy="2419925"/>
          </a:xfrm>
        </p:grpSpPr>
        <p:sp>
          <p:nvSpPr>
            <p:cNvPr id="440"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1"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2"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3"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4"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5"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6"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7"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8"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9"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0"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1"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2"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3"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4"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5"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6"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7"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8"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9"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0"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1"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2"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3"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4"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5"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6"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7"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8"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9"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0"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1"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2"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3"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4"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5"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6"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7"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8"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9"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0"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1"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2"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3"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4"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5"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6"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7"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8"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9"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0"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1"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2"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3"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4"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5"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6"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7"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8"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9"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0"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1"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2"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3"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4"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5"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6"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7"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8"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9"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0"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1"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2"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3"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4"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5"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6"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7"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8"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9"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0"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1"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2"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3"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4"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525" name="Google Shape;1340;p60"/>
          <p:cNvGrpSpPr/>
          <p:nvPr/>
        </p:nvGrpSpPr>
        <p:grpSpPr>
          <a:xfrm>
            <a:off x="6629400" y="5094604"/>
            <a:ext cx="1219200" cy="1849632"/>
            <a:chOff x="2375975" y="2648850"/>
            <a:chExt cx="1226950" cy="2419925"/>
          </a:xfrm>
        </p:grpSpPr>
        <p:sp>
          <p:nvSpPr>
            <p:cNvPr id="526"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7"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8"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9"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0"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1"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2"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3"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4"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5"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6"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7"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8"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9"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0"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1"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2"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3"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4"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5"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6"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7"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8"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9"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0"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1"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2"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3"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4"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5"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6"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7"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8"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9"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0"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1"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2"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3"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4"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5"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6"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7"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8"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9"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0"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1"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2"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3"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4"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5"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6"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7"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8"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9"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0"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1"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2"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3"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4"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5"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6"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7"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8"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9"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0"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1"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2"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3"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4"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5"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6"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7"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8"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9"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0"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1"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2"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3"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4"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5"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6"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7"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8"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9"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10"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spTree>
    <p:extLst>
      <p:ext uri="{BB962C8B-B14F-4D97-AF65-F5344CB8AC3E}">
        <p14:creationId xmlns:p14="http://schemas.microsoft.com/office/powerpoint/2010/main" val="38136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8533"/>
            <a:ext cx="16916400" cy="8467831"/>
          </a:xfrm>
          <a:prstGeom prst="rect">
            <a:avLst/>
          </a:prstGeom>
        </p:spPr>
        <p:txBody>
          <a:bodyPr wrap="square">
            <a:spAutoFit/>
          </a:bodyPr>
          <a:lstStyle/>
          <a:p>
            <a:pPr lvl="0" algn="just">
              <a:lnSpc>
                <a:spcPct val="119000"/>
              </a:lnSpc>
              <a:spcAft>
                <a:spcPts val="0"/>
              </a:spcAft>
              <a:buClr>
                <a:srgbClr val="231F20"/>
              </a:buClr>
              <a:buSzPts val="1200"/>
              <a:tabLst>
                <a:tab pos="155575" algn="l"/>
              </a:tabLst>
            </a:pPr>
            <a:r>
              <a:rPr lang="en-US" sz="54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400" b="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54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Lơ</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Xít</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Clr>
                <a:srgbClr val="231F20"/>
              </a:buClr>
              <a:buSzPts val="1200"/>
              <a:tabLst>
                <a:tab pos="118745" algn="l"/>
              </a:tabLst>
            </a:pPr>
            <a:r>
              <a:rPr lang="en-US" sz="4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4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8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spcAft>
                <a:spcPts val="0"/>
              </a:spcAft>
              <a:buClr>
                <a:srgbClr val="231F20"/>
              </a:buClr>
              <a:buSzPts val="1200"/>
              <a:tabLst>
                <a:tab pos="118745" algn="l"/>
              </a:tabLst>
            </a:pPr>
            <a:r>
              <a:rPr lang="en-US" sz="4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XI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hùng</a:t>
            </a:r>
            <a:r>
              <a:rPr lang="en-US" sz="4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8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4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Nhan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giặc</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Phương</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thức</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biểu</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đạt</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Tự</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sự</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miêu</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tả</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biểu</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cảm</a:t>
            </a:r>
            <a:endParaRPr lang="en-US" sz="4800" dirty="0" smtClean="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cục</a:t>
            </a:r>
            <a:r>
              <a:rPr lang="en-US" sz="4800" dirty="0">
                <a:latin typeface="Times New Roman" panose="02020603050405020304" pitchFamily="18" charset="0"/>
                <a:cs typeface="Times New Roman" panose="02020603050405020304" pitchFamily="18" charset="0"/>
              </a:rPr>
              <a:t>: 2 </a:t>
            </a:r>
            <a:r>
              <a:rPr lang="en-US" sz="4800" dirty="0" err="1">
                <a:latin typeface="Times New Roman" panose="02020603050405020304" pitchFamily="18" charset="0"/>
                <a:cs typeface="Times New Roman" panose="02020603050405020304" pitchFamily="18" charset="0"/>
              </a:rPr>
              <a:t>phần</a:t>
            </a:r>
            <a:endParaRPr lang="en-US" sz="4800" dirty="0">
              <a:latin typeface="Times New Roman" panose="02020603050405020304" pitchFamily="18" charset="0"/>
              <a:cs typeface="Times New Roman" panose="02020603050405020304" pitchFamily="18" charset="0"/>
            </a:endParaRPr>
          </a:p>
          <a:p>
            <a:pPr algn="just"/>
            <a:r>
              <a:rPr lang="en-US" sz="4800" dirty="0">
                <a:latin typeface="Times New Roman" panose="02020603050405020304" pitchFamily="18" charset="0"/>
                <a:cs typeface="Times New Roman" panose="02020603050405020304" pitchFamily="18" charset="0"/>
              </a:rPr>
              <a:t>+ </a:t>
            </a:r>
            <a:r>
              <a:rPr lang="vi-VN" sz="4800" dirty="0">
                <a:solidFill>
                  <a:srgbClr val="000000"/>
                </a:solidFill>
                <a:latin typeface="Times New Roman" panose="02020603050405020304" pitchFamily="18" charset="0"/>
                <a:cs typeface="Times New Roman" panose="02020603050405020304" pitchFamily="18" charset="0"/>
              </a:rPr>
              <a:t>Phần 1 (từ đầu đến chết mất thôi): nỗi đau của Si-men.</a:t>
            </a:r>
          </a:p>
          <a:p>
            <a:pPr algn="just"/>
            <a:r>
              <a:rPr lang="en-US" sz="4800" dirty="0">
                <a:solidFill>
                  <a:srgbClr val="000000"/>
                </a:solidFill>
                <a:latin typeface="Times New Roman" panose="02020603050405020304" pitchFamily="18" charset="0"/>
                <a:cs typeface="Times New Roman" panose="02020603050405020304" pitchFamily="18" charset="0"/>
              </a:rPr>
              <a:t>+ </a:t>
            </a:r>
            <a:r>
              <a:rPr lang="vi-VN" sz="4800" dirty="0">
                <a:solidFill>
                  <a:srgbClr val="000000"/>
                </a:solidFill>
                <a:latin typeface="Times New Roman" panose="02020603050405020304" pitchFamily="18" charset="0"/>
                <a:cs typeface="Times New Roman" panose="02020603050405020304" pitchFamily="18" charset="0"/>
              </a:rPr>
              <a:t>Phần 2 (đoạn còn lại): sự “phân vân” của Ro-đri-go và sự đánh giá của Si-men trước hành động ấy.</a:t>
            </a:r>
            <a:endParaRPr lang="en-US" sz="4800" dirty="0">
              <a:solidFill>
                <a:srgbClr val="000000"/>
              </a:solidFill>
              <a:latin typeface="Times New Roman" panose="02020603050405020304" pitchFamily="18" charset="0"/>
              <a:cs typeface="Times New Roman" panose="02020603050405020304" pitchFamily="18" charset="0"/>
            </a:endParaRPr>
          </a:p>
          <a:p>
            <a:pPr marL="685800" indent="-685800">
              <a:buFontTx/>
              <a:buChar char="-"/>
            </a:pPr>
            <a:endParaRPr lang="en-US" sz="4800" dirty="0" smtClean="0">
              <a:latin typeface="Times New Roman" panose="02020603050405020304" pitchFamily="18" charset="0"/>
              <a:cs typeface="Times New Roman" panose="02020603050405020304" pitchFamily="18" charset="0"/>
            </a:endParaRPr>
          </a:p>
        </p:txBody>
      </p:sp>
      <p:sp>
        <p:nvSpPr>
          <p:cNvPr id="92" name="Google Shape;1420;p60"/>
          <p:cNvSpPr/>
          <p:nvPr/>
        </p:nvSpPr>
        <p:spPr>
          <a:xfrm rot="717659">
            <a:off x="16272866" y="5592786"/>
            <a:ext cx="1842477" cy="427769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3" name="Google Shape;1420;p60"/>
          <p:cNvSpPr/>
          <p:nvPr/>
        </p:nvSpPr>
        <p:spPr>
          <a:xfrm>
            <a:off x="15544800" y="7048500"/>
            <a:ext cx="1750086" cy="306715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54994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barn(inVertical)">
                                      <p:cBhvr>
                                        <p:cTn id="29" dur="500"/>
                                        <p:tgtEl>
                                          <p:spTgt spid="2">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19100"/>
            <a:ext cx="16916400" cy="5513176"/>
          </a:xfrm>
          <a:prstGeom prst="rect">
            <a:avLst/>
          </a:prstGeom>
        </p:spPr>
        <p:txBody>
          <a:bodyPr wrap="square">
            <a:spAutoFit/>
          </a:bodyPr>
          <a:lstStyle/>
          <a:p>
            <a:pPr lvl="0" algn="just">
              <a:lnSpc>
                <a:spcPct val="119000"/>
              </a:lnSpc>
              <a:spcAft>
                <a:spcPts val="0"/>
              </a:spcAft>
              <a:buClr>
                <a:srgbClr val="231F20"/>
              </a:buClr>
              <a:buSzPts val="1200"/>
              <a:tabLst>
                <a:tab pos="155575" algn="l"/>
              </a:tabLst>
            </a:pPr>
            <a:r>
              <a:rPr lang="en-US" sz="54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400" b="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54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b="1"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Lơ</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Xít</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Tóm</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tắt</a:t>
            </a:r>
            <a:r>
              <a:rPr lang="en-US" sz="4800" dirty="0" smtClean="0">
                <a:solidFill>
                  <a:srgbClr val="000000"/>
                </a:solidFill>
                <a:latin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cs typeface="Times New Roman" panose="02020603050405020304" pitchFamily="18" charset="0"/>
              </a:rPr>
              <a:t>Sgk</a:t>
            </a:r>
            <a:r>
              <a:rPr lang="en-US" sz="4800" dirty="0" smtClean="0">
                <a:solidFill>
                  <a:srgbClr val="000000"/>
                </a:solidFill>
                <a:latin typeface="Times New Roman" panose="02020603050405020304" pitchFamily="18" charset="0"/>
                <a:cs typeface="Times New Roman" panose="02020603050405020304" pitchFamily="18" charset="0"/>
              </a:rPr>
              <a:t> tr.124)</a:t>
            </a:r>
          </a:p>
          <a:p>
            <a:pPr algn="just"/>
            <a:r>
              <a:rPr lang="en-US" sz="4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4800" i="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Lơ </a:t>
            </a:r>
            <a:r>
              <a:rPr lang="vi-VN" sz="4800" i="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Xít</a:t>
            </a:r>
            <a:r>
              <a:rPr lang="vi-VN"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là vở kịch đặc sắc, khác biệt so với những vở bi kịch khác cùng thời</a:t>
            </a:r>
            <a:r>
              <a:rPr lang="en-US"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không tuân thủ theo lối “sân khấu trắng” (các nhân vật chính bị chết hoặc hoá điên, bỏ đi biệt xứ,...) mà kết thúc bằng sự hoà hợp của hai nhân vật chính.</a:t>
            </a:r>
            <a:endParaRPr lang="en-US"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marL="685800" indent="-685800" algn="just">
              <a:buFontTx/>
              <a:buChar char="-"/>
            </a:pPr>
            <a:endParaRPr lang="en-US" sz="4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125200" y="5600700"/>
            <a:ext cx="5402515" cy="3742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Google Shape;1420;p60"/>
          <p:cNvSpPr/>
          <p:nvPr/>
        </p:nvSpPr>
        <p:spPr>
          <a:xfrm rot="845659">
            <a:off x="15741450" y="5175887"/>
            <a:ext cx="2676544" cy="4312304"/>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 name="Google Shape;1420;p60"/>
          <p:cNvSpPr/>
          <p:nvPr/>
        </p:nvSpPr>
        <p:spPr>
          <a:xfrm>
            <a:off x="15697200" y="7200900"/>
            <a:ext cx="1750086" cy="306715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258706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FE873624-BFC8-0556-BE64-0C4FF583DA71}"/>
              </a:ext>
            </a:extLst>
          </p:cNvPr>
          <p:cNvSpPr txBox="1"/>
          <p:nvPr/>
        </p:nvSpPr>
        <p:spPr>
          <a:xfrm>
            <a:off x="0" y="3848100"/>
            <a:ext cx="11963400" cy="15081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200" b="1" kern="0" dirty="0" smtClean="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vi-VN" sz="9200" b="1" kern="0" dirty="0" smtClean="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en-US" sz="9200" b="1" kern="0" dirty="0" smtClean="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vi-VN" sz="9200" b="1" kern="0" dirty="0" smtClean="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KHÁM PHÁ VĂN BẢN</a:t>
            </a:r>
            <a:endParaRPr lang="en-US" sz="92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rot="664777">
            <a:off x="12207995" y="1580053"/>
            <a:ext cx="4828918" cy="6979114"/>
          </a:xfrm>
          <a:prstGeom prst="rect">
            <a:avLst/>
          </a:prstGeom>
        </p:spPr>
      </p:pic>
    </p:spTree>
    <p:extLst>
      <p:ext uri="{BB962C8B-B14F-4D97-AF65-F5344CB8AC3E}">
        <p14:creationId xmlns:p14="http://schemas.microsoft.com/office/powerpoint/2010/main" val="290363804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E333513-9847-4E77-9056-7C34AB234B5E}"/>
              </a:ext>
            </a:extLst>
          </p:cNvPr>
          <p:cNvSpPr>
            <a:spLocks noGrp="1"/>
          </p:cNvSpPr>
          <p:nvPr>
            <p:ph type="title"/>
          </p:nvPr>
        </p:nvSpPr>
        <p:spPr>
          <a:xfrm>
            <a:off x="962408" y="264300"/>
            <a:ext cx="15408000" cy="1145400"/>
          </a:xfrm>
        </p:spPr>
        <p:txBody>
          <a:bodyPr>
            <a:normAutofit/>
          </a:bodyPr>
          <a:lstStyle/>
          <a:p>
            <a:r>
              <a:rPr lang="en-US" sz="5400" b="1" dirty="0">
                <a:latin typeface="Times New Roman" panose="02020603050405020304" pitchFamily="18" charset="0"/>
                <a:cs typeface="Times New Roman" panose="02020603050405020304" pitchFamily="18" charset="0"/>
              </a:rPr>
              <a:t>1. </a:t>
            </a:r>
            <a:r>
              <a:rPr lang="vi-VN" sz="5400" b="1" dirty="0" smtClean="0">
                <a:latin typeface="Times New Roman" panose="02020603050405020304" pitchFamily="18" charset="0"/>
                <a:cs typeface="Times New Roman" panose="02020603050405020304" pitchFamily="18" charset="0"/>
              </a:rPr>
              <a:t>Cốt truyện</a:t>
            </a:r>
            <a:endParaRPr lang="en-US" sz="5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1C218B29-F657-DD04-4D50-D70EBB87A7C9}"/>
              </a:ext>
            </a:extLst>
          </p:cNvPr>
          <p:cNvSpPr txBox="1"/>
          <p:nvPr/>
        </p:nvSpPr>
        <p:spPr>
          <a:xfrm>
            <a:off x="465000" y="1562100"/>
            <a:ext cx="17221200" cy="6001643"/>
          </a:xfrm>
          <a:prstGeom prst="rect">
            <a:avLst/>
          </a:prstGeom>
          <a:noFill/>
        </p:spPr>
        <p:txBody>
          <a:bodyPr wrap="square" rtlCol="0">
            <a:spAutoFit/>
          </a:bodyPr>
          <a:lstStyle/>
          <a:p>
            <a:r>
              <a:rPr lang="en-US" sz="4800" i="1" dirty="0" smtClean="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Sơ</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đồ</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cốt</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truyện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kịch</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dựa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trên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phần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tóm</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tắt</a:t>
            </a:r>
            <a:r>
              <a:rPr lang="en-US" sz="4800" i="1" dirty="0">
                <a:latin typeface="Times New Roman" panose="02020603050405020304" pitchFamily="18" charset="0"/>
                <a:cs typeface="Times New Roman" panose="02020603050405020304" pitchFamily="18" charset="0"/>
              </a:rPr>
              <a:t> (SGK, tr. </a:t>
            </a:r>
            <a:r>
              <a:rPr lang="en-US" sz="4800" i="1" dirty="0" smtClean="0">
                <a:latin typeface="Times New Roman" panose="02020603050405020304" pitchFamily="18" charset="0"/>
                <a:cs typeface="Times New Roman" panose="02020603050405020304" pitchFamily="18" charset="0"/>
              </a:rPr>
              <a:t>124):</a:t>
            </a:r>
            <a:endParaRPr lang="en-US" sz="4800" i="1"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latin typeface="Times New Roman" panose="02020603050405020304" pitchFamily="18" charset="0"/>
                <a:cs typeface="Times New Roman" panose="02020603050405020304" pitchFamily="18" charset="0"/>
              </a:rPr>
              <a:t>Rô-đri-gơ</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yêu</a:t>
            </a:r>
            <a:r>
              <a:rPr lang="en-US" sz="4800" dirty="0">
                <a:latin typeface="Times New Roman" panose="02020603050405020304" pitchFamily="18" charset="0"/>
                <a:cs typeface="Times New Roman" panose="02020603050405020304" pitchFamily="18" charset="0"/>
              </a:rPr>
              <a:t> Si-men. Hai </a:t>
            </a:r>
            <a:r>
              <a:rPr lang="en-US" sz="4800" dirty="0" err="1">
                <a:latin typeface="Times New Roman" panose="02020603050405020304" pitchFamily="18" charset="0"/>
                <a:cs typeface="Times New Roman" panose="02020603050405020304" pitchFamily="18" charset="0"/>
              </a:rPr>
              <a:t>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cãi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bị</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Si-men </a:t>
            </a:r>
            <a:r>
              <a:rPr lang="en-US" sz="4800" dirty="0" err="1">
                <a:latin typeface="Times New Roman" panose="02020603050405020304" pitchFamily="18" charset="0"/>
                <a:cs typeface="Times New Roman" panose="02020603050405020304" pitchFamily="18" charset="0"/>
              </a:rPr>
              <a:t>tát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thách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đấu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Si-men.</a:t>
            </a:r>
          </a:p>
          <a:p>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smtClean="0">
                <a:latin typeface="Times New Roman" panose="02020603050405020304" pitchFamily="18" charset="0"/>
                <a:cs typeface="Times New Roman" panose="02020603050405020304" pitchFamily="18" charset="0"/>
              </a:rPr>
              <a:t>Rô-đri-gơ</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gặp</a:t>
            </a:r>
            <a:r>
              <a:rPr lang="en-US" sz="4800" dirty="0">
                <a:latin typeface="Times New Roman" panose="02020603050405020304" pitchFamily="18" charset="0"/>
                <a:cs typeface="Times New Roman" panose="02020603050405020304" pitchFamily="18" charset="0"/>
              </a:rPr>
              <a:t> Si-men </a:t>
            </a:r>
            <a:r>
              <a:rPr lang="en-US" sz="4800" dirty="0" err="1">
                <a:latin typeface="Times New Roman" panose="02020603050405020304" pitchFamily="18" charset="0"/>
                <a:cs typeface="Times New Roman" panose="02020603050405020304" pitchFamily="18" charset="0"/>
              </a:rPr>
              <a:t>sau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chết</a:t>
            </a:r>
            <a:r>
              <a:rPr lang="en-US" sz="4800" dirty="0">
                <a:latin typeface="Times New Roman" panose="02020603050405020304" pitchFamily="18" charset="0"/>
                <a:cs typeface="Times New Roman" panose="02020603050405020304" pitchFamily="18" charset="0"/>
              </a:rPr>
              <a:t> cha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nàng</a:t>
            </a:r>
            <a:r>
              <a:rPr lang="en-US" sz="4800" dirty="0">
                <a:latin typeface="Times New Roman" panose="02020603050405020304" pitchFamily="18" charset="0"/>
                <a:cs typeface="Times New Roman" panose="02020603050405020304" pitchFamily="18" charset="0"/>
              </a:rPr>
              <a:t>. Si-men </a:t>
            </a:r>
            <a:r>
              <a:rPr lang="en-US" sz="4800" dirty="0" err="1">
                <a:latin typeface="Times New Roman" panose="02020603050405020304" pitchFamily="18" charset="0"/>
                <a:cs typeface="Times New Roman" panose="02020603050405020304" pitchFamily="18" charset="0"/>
              </a:rPr>
              <a:t>đòi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thù</a:t>
            </a:r>
            <a:r>
              <a:rPr lang="en-US" sz="4800" dirty="0">
                <a:latin typeface="Times New Roman" panose="02020603050405020304" pitchFamily="18" charset="0"/>
                <a:cs typeface="Times New Roman" panose="02020603050405020304" pitchFamily="18" charset="0"/>
              </a:rPr>
              <a:t>.</a:t>
            </a:r>
          </a:p>
          <a:p>
            <a:pPr marL="571500" indent="-571500">
              <a:buFont typeface="Wingdings" panose="05000000000000000000" pitchFamily="2" charset="2"/>
              <a:buChar char="è"/>
            </a:pP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Nhà</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trận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chiến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thắng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giặc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Mô</a:t>
            </a:r>
            <a:r>
              <a:rPr lang="en-US" sz="4800" dirty="0">
                <a:latin typeface="Times New Roman" panose="02020603050405020304" pitchFamily="18" charset="0"/>
                <a:cs typeface="Times New Roman" panose="02020603050405020304" pitchFamily="18" charset="0"/>
              </a:rPr>
              <a:t>. </a:t>
            </a:r>
          </a:p>
          <a:p>
            <a:pPr marL="571500" indent="-571500">
              <a:buFont typeface="Wingdings" panose="05000000000000000000" pitchFamily="2" charset="2"/>
              <a:buChar char="è"/>
            </a:pP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đấu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kiếm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Xăng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tuyên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Si-men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chắp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duyên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
        <p:nvSpPr>
          <p:cNvPr id="6" name="Google Shape;1420;p60"/>
          <p:cNvSpPr/>
          <p:nvPr/>
        </p:nvSpPr>
        <p:spPr>
          <a:xfrm rot="15790076">
            <a:off x="16002368" y="-424130"/>
            <a:ext cx="1750086" cy="293507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 name="Google Shape;1420;p60"/>
          <p:cNvSpPr/>
          <p:nvPr/>
        </p:nvSpPr>
        <p:spPr>
          <a:xfrm rot="7429521">
            <a:off x="652943" y="-648890"/>
            <a:ext cx="1390928" cy="2350554"/>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2843417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2363</TotalTime>
  <Words>1814</Words>
  <Application>Microsoft Office PowerPoint</Application>
  <PresentationFormat>Custom</PresentationFormat>
  <Paragraphs>114</Paragraphs>
  <Slides>26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#9Slide07 IcielNabila</vt:lpstr>
      <vt:lpstr>Cambria</vt:lpstr>
      <vt:lpstr>Calibri</vt:lpstr>
      <vt:lpstr>Courier New</vt:lpstr>
      <vt:lpstr>Times New Roman</vt:lpstr>
      <vt:lpstr>Wingdings</vt:lpstr>
      <vt:lpstr>#9Slide07 SVNDessert Menu Scrip</vt:lpstr>
      <vt:lpstr>#9Slide07 SVNGuerrilla</vt:lpstr>
      <vt:lpstr>Arial</vt:lpstr>
      <vt:lpstr>Symbol</vt:lpstr>
      <vt:lpstr>Office Theme</vt:lpstr>
      <vt:lpstr>PowerPoint Presentation</vt:lpstr>
      <vt:lpstr>PowerPoint Presentation</vt:lpstr>
      <vt:lpstr>PowerPoint Presentation</vt:lpstr>
      <vt:lpstr>PowerPoint Presentation</vt:lpstr>
      <vt:lpstr>1. Tác giả Coóc-nây (Pierre Corneille)</vt:lpstr>
      <vt:lpstr>PowerPoint Presentation</vt:lpstr>
      <vt:lpstr>PowerPoint Presentation</vt:lpstr>
      <vt:lpstr>PowerPoint Presentation</vt:lpstr>
      <vt:lpstr>1. Cốt truyện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Green Gold Aesthetic Elegant Portfolio Presentation</dc:title>
  <cp:lastModifiedBy>ThienIT</cp:lastModifiedBy>
  <cp:revision>159</cp:revision>
  <dcterms:created xsi:type="dcterms:W3CDTF">2006-08-16T00:00:00Z</dcterms:created>
  <dcterms:modified xsi:type="dcterms:W3CDTF">2024-06-21T23:24:30Z</dcterms:modified>
  <dc:identifier>DAFzQ9C69MQ</dc:identifier>
</cp:coreProperties>
</file>