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304" r:id="rId3"/>
    <p:sldId id="316" r:id="rId4"/>
    <p:sldId id="334" r:id="rId5"/>
    <p:sldId id="322" r:id="rId6"/>
    <p:sldId id="333" r:id="rId7"/>
    <p:sldId id="320" r:id="rId8"/>
    <p:sldId id="323" r:id="rId9"/>
    <p:sldId id="324" r:id="rId10"/>
    <p:sldId id="325" r:id="rId11"/>
    <p:sldId id="326" r:id="rId12"/>
    <p:sldId id="327" r:id="rId13"/>
    <p:sldId id="328" r:id="rId14"/>
    <p:sldId id="329" r:id="rId15"/>
    <p:sldId id="330" r:id="rId16"/>
    <p:sldId id="331" r:id="rId17"/>
    <p:sldId id="332" r:id="rId18"/>
    <p:sldId id="263"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0" y="6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9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97563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12576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4386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683528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7468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655055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444278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72661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70206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04/02/2025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71129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B362CB-094A-4DE8-AEAD-4494DFFB4B63}" type="datetimeFigureOut">
              <a:rPr lang="vi-VN" smtClean="0"/>
              <a:t>04/02/2025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16278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B362CB-094A-4DE8-AEAD-4494DFFB4B63}" type="datetimeFigureOut">
              <a:rPr lang="vi-VN" smtClean="0"/>
              <a:t>04/02/2025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249243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B362CB-094A-4DE8-AEAD-4494DFFB4B63}" type="datetimeFigureOut">
              <a:rPr lang="vi-VN" smtClean="0"/>
              <a:t>04/02/2025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70199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362CB-094A-4DE8-AEAD-4494DFFB4B63}" type="datetimeFigureOut">
              <a:rPr lang="vi-VN" smtClean="0"/>
              <a:t>04/02/2025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20931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04/02/2025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80217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04/02/2025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88408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B362CB-094A-4DE8-AEAD-4494DFFB4B63}" type="datetimeFigureOut">
              <a:rPr lang="vi-VN" smtClean="0"/>
              <a:t>04/02/2025</a:t>
            </a:fld>
            <a:endParaRPr lang="vi-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BDE2B2-0850-4433-844B-BC715FC7391E}" type="slidenum">
              <a:rPr lang="vi-VN" smtClean="0"/>
              <a:t>‹#›</a:t>
            </a:fld>
            <a:endParaRPr lang="vi-VN"/>
          </a:p>
        </p:txBody>
      </p:sp>
    </p:spTree>
    <p:extLst>
      <p:ext uri="{BB962C8B-B14F-4D97-AF65-F5344CB8AC3E}">
        <p14:creationId xmlns:p14="http://schemas.microsoft.com/office/powerpoint/2010/main" val="3727667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wGmVkZecW9A"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94" y="206104"/>
            <a:ext cx="9941551" cy="1775096"/>
          </a:xfrm>
        </p:spPr>
        <p:txBody>
          <a:bodyPr>
            <a:normAutofit fontScale="90000"/>
          </a:bodyPr>
          <a:lstStyle/>
          <a:p>
            <a:pPr algn="ctr"/>
            <a:r>
              <a:rPr lang="en-US" sz="6000" b="1">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Thực</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hành</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tiếng</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Việt</a:t>
            </a:r>
            <a:r>
              <a:rPr lang="en-US" sz="6000" b="1" dirty="0">
                <a:solidFill>
                  <a:srgbClr val="FF0000"/>
                </a:solidFill>
                <a:latin typeface="Times New Roman" panose="02020603050405020304" pitchFamily="18" charset="0"/>
                <a:cs typeface="Times New Roman" panose="02020603050405020304" pitchFamily="18" charset="0"/>
              </a:rPr>
              <a:t> ĐIỂN TÍCH, ĐIỂN CỐ</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1775" y="2115959"/>
            <a:ext cx="8309955" cy="4352834"/>
          </a:xfrm>
        </p:spPr>
      </p:pic>
    </p:spTree>
    <p:extLst>
      <p:ext uri="{BB962C8B-B14F-4D97-AF65-F5344CB8AC3E}">
        <p14:creationId xmlns:p14="http://schemas.microsoft.com/office/powerpoint/2010/main" val="160787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tích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cố</a:t>
            </a:r>
            <a:br>
              <a:rPr lang="en-US" b="1" dirty="0">
                <a:solidFill>
                  <a:srgbClr val="FF0000"/>
                </a:solidFill>
                <a:latin typeface="Times New Roman" pitchFamily="18" charset="0"/>
                <a:cs typeface="Times New Roman" pitchFamily="18" charset="0"/>
              </a:rPr>
            </a:br>
            <a:r>
              <a:rPr lang="en-US" b="1" dirty="0">
                <a:solidFill>
                  <a:srgbClr val="FF0000"/>
                </a:solidFill>
                <a:latin typeface="Times New Roman" pitchFamily="18" charset="0"/>
                <a:cs typeface="Times New Roman" pitchFamily="18" charset="0"/>
              </a:rPr>
              <a:t>4. </a:t>
            </a:r>
            <a:r>
              <a:rPr lang="en-US" b="1" dirty="0" err="1">
                <a:solidFill>
                  <a:srgbClr val="FF0000"/>
                </a:solidFill>
                <a:latin typeface="Times New Roman" pitchFamily="18" charset="0"/>
                <a:cs typeface="Times New Roman" pitchFamily="18" charset="0"/>
              </a:rPr>
              <a:t>Lưu</a:t>
            </a:r>
            <a:r>
              <a:rPr lang="en-US" b="1" dirty="0">
                <a:solidFill>
                  <a:srgbClr val="FF0000"/>
                </a:solidFill>
                <a:latin typeface="Times New Roman" pitchFamily="18" charset="0"/>
                <a:cs typeface="Times New Roman" pitchFamily="18" charset="0"/>
              </a:rPr>
              <a:t> ý</a:t>
            </a:r>
          </a:p>
        </p:txBody>
      </p:sp>
      <p:sp>
        <p:nvSpPr>
          <p:cNvPr id="3" name="Content Placeholder 2"/>
          <p:cNvSpPr>
            <a:spLocks noGrp="1"/>
          </p:cNvSpPr>
          <p:nvPr>
            <p:ph idx="1"/>
          </p:nvPr>
        </p:nvSpPr>
        <p:spPr>
          <a:xfrm>
            <a:off x="677333" y="2160589"/>
            <a:ext cx="11057467"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vi-VN" sz="4000" dirty="0">
                <a:latin typeface="Times New Roman" pitchFamily="18" charset="0"/>
                <a:cs typeface="Times New Roman" pitchFamily="18" charset="0"/>
              </a:rPr>
              <a:t>– Điển tích, điển cố thường khó hiểu đối với người đọc ngày nay, vì thế, cần tra cứu mỗi khi gặp điển tích, điển cố mà mình chưa hiểu</a:t>
            </a:r>
            <a:r>
              <a:rPr lang="en-US" sz="4000" dirty="0">
                <a:latin typeface="Times New Roman" pitchFamily="18" charset="0"/>
                <a:cs typeface="Times New Roman" pitchFamily="18" charset="0"/>
              </a:rPr>
              <a:t>.</a:t>
            </a:r>
          </a:p>
          <a:p>
            <a:pPr marL="0" indent="0" algn="just">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Lạm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dụng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điển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cố</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điển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tích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bản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sẽ</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trở</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nên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nặng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nề</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khó</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hiểu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sáo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mòn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hạn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chế</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tính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độc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đáo</a:t>
            </a:r>
            <a:r>
              <a:rPr lang="en-US" sz="4000" dirty="0">
                <a:latin typeface="Times New Roman" pitchFamily="18" charset="0"/>
                <a:cs typeface="Times New Roman" pitchFamily="18" charset="0"/>
              </a:rPr>
              <a:t>.</a:t>
            </a:r>
          </a:p>
        </p:txBody>
      </p:sp>
    </p:spTree>
    <p:extLst>
      <p:ext uri="{BB962C8B-B14F-4D97-AF65-F5344CB8AC3E}">
        <p14:creationId xmlns:p14="http://schemas.microsoft.com/office/powerpoint/2010/main" val="428038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a:solidFill>
                  <a:srgbClr val="FF0000"/>
                </a:solidFill>
                <a:latin typeface="Times New Roman" pitchFamily="18" charset="0"/>
                <a:cs typeface="Times New Roman" pitchFamily="18" charset="0"/>
              </a:rPr>
              <a:t>II. LUYỆN TẬP</a:t>
            </a:r>
            <a:br>
              <a:rPr lang="en-US" sz="4000" b="1" dirty="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562712"/>
            <a:ext cx="1209821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4000" b="1" dirty="0">
                <a:latin typeface="Times New Roman" pitchFamily="18" charset="0"/>
                <a:cs typeface="Times New Roman" pitchFamily="18" charset="0"/>
              </a:rPr>
              <a:t>1. BÀI TẬP 1 (SGK/17): </a:t>
            </a:r>
            <a:r>
              <a:rPr lang="en-US" sz="4000" i="1" dirty="0" err="1">
                <a:latin typeface="Times New Roman" pitchFamily="18" charset="0"/>
                <a:cs typeface="Times New Roman" pitchFamily="18" charset="0"/>
              </a:rPr>
              <a:t>Đọc</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lại</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các</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chú</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thích</a:t>
            </a:r>
            <a:r>
              <a:rPr lang="en-US" sz="4000" i="1" dirty="0">
                <a:latin typeface="Times New Roman" pitchFamily="18" charset="0"/>
                <a:cs typeface="Times New Roman" pitchFamily="18" charset="0"/>
              </a:rPr>
              <a:t> ở </a:t>
            </a:r>
            <a:r>
              <a:rPr lang="en-US" sz="4000" i="1" dirty="0" err="1">
                <a:latin typeface="Times New Roman" pitchFamily="18" charset="0"/>
                <a:cs typeface="Times New Roman" pitchFamily="18" charset="0"/>
              </a:rPr>
              <a:t>chân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trang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của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bản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Chuyện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người</a:t>
            </a:r>
            <a:r>
              <a:rPr lang="en-US" sz="4000" i="1" dirty="0">
                <a:latin typeface="Times New Roman" pitchFamily="18" charset="0"/>
                <a:cs typeface="Times New Roman" pitchFamily="18" charset="0"/>
              </a:rPr>
              <a:t> con </a:t>
            </a:r>
            <a:r>
              <a:rPr lang="en-US" sz="4000" i="1" dirty="0" err="1">
                <a:latin typeface="Times New Roman" pitchFamily="18" charset="0"/>
                <a:cs typeface="Times New Roman" pitchFamily="18" charset="0"/>
              </a:rPr>
              <a:t>gái</a:t>
            </a:r>
            <a:r>
              <a:rPr lang="en-US" sz="4000" i="1" dirty="0">
                <a:latin typeface="Times New Roman" pitchFamily="18" charset="0"/>
                <a:cs typeface="Times New Roman" pitchFamily="18" charset="0"/>
              </a:rPr>
              <a:t> Nam </a:t>
            </a:r>
            <a:r>
              <a:rPr lang="en-US" sz="4000" i="1" dirty="0" err="1">
                <a:latin typeface="Times New Roman" pitchFamily="18" charset="0"/>
                <a:cs typeface="Times New Roman" pitchFamily="18" charset="0"/>
              </a:rPr>
              <a:t>Xương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và</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cho</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biết</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những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trường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hợp</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sử</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dụng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điển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tích</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điển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cố</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Nếu</a:t>
            </a:r>
            <a:r>
              <a:rPr lang="en-US" sz="4000" i="1" dirty="0">
                <a:latin typeface="Times New Roman" pitchFamily="18" charset="0"/>
                <a:cs typeface="Times New Roman" pitchFamily="18" charset="0"/>
              </a:rPr>
              <a:t> SGK </a:t>
            </a:r>
            <a:r>
              <a:rPr lang="en-US" sz="4000" i="1" dirty="0" err="1">
                <a:latin typeface="Times New Roman" pitchFamily="18" charset="0"/>
                <a:cs typeface="Times New Roman" pitchFamily="18" charset="0"/>
              </a:rPr>
              <a:t>không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giải</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thích</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em</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có</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hiểu</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được</a:t>
            </a:r>
            <a:r>
              <a:rPr lang="en-US" sz="4000" i="1" dirty="0">
                <a:latin typeface="Times New Roman" pitchFamily="18" charset="0"/>
                <a:cs typeface="Times New Roman" pitchFamily="18" charset="0"/>
              </a:rPr>
              <a:t> ý </a:t>
            </a:r>
            <a:r>
              <a:rPr lang="en-US" sz="4000" i="1" dirty="0" err="1">
                <a:latin typeface="Times New Roman" pitchFamily="18" charset="0"/>
                <a:cs typeface="Times New Roman" pitchFamily="18" charset="0"/>
              </a:rPr>
              <a:t>nghĩa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của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các</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câu</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có</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sử</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dụng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điển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tích</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điển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cố</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đó</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không</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Vì</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sao</a:t>
            </a:r>
            <a:r>
              <a:rPr lang="en-US" sz="4000" i="1" dirty="0">
                <a:latin typeface="Times New Roman" pitchFamily="18" charset="0"/>
                <a:cs typeface="Times New Roman" pitchFamily="18" charset="0"/>
              </a:rPr>
              <a:t>?</a:t>
            </a:r>
          </a:p>
        </p:txBody>
      </p:sp>
    </p:spTree>
    <p:extLst>
      <p:ext uri="{BB962C8B-B14F-4D97-AF65-F5344CB8AC3E}">
        <p14:creationId xmlns:p14="http://schemas.microsoft.com/office/powerpoint/2010/main" val="19595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a:solidFill>
                  <a:srgbClr val="FF0000"/>
                </a:solidFill>
                <a:latin typeface="Times New Roman" pitchFamily="18" charset="0"/>
                <a:cs typeface="Times New Roman" pitchFamily="18" charset="0"/>
              </a:rPr>
              <a:t>II. LUYỆN TẬP</a:t>
            </a:r>
            <a:br>
              <a:rPr lang="en-US" sz="4000" b="1" dirty="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078524"/>
            <a:ext cx="12098215"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800" b="1" dirty="0">
                <a:solidFill>
                  <a:srgbClr val="FF0000"/>
                </a:solidFill>
                <a:latin typeface="Times New Roman" pitchFamily="18" charset="0"/>
                <a:cs typeface="Times New Roman" pitchFamily="18" charset="0"/>
              </a:rPr>
              <a:t>1. BÀI TẬP 1 (SGK/17):</a:t>
            </a:r>
          </a:p>
          <a:p>
            <a:pPr marL="0" indent="0" algn="just">
              <a:buNone/>
            </a:pPr>
            <a:r>
              <a:rPr lang="vi-VN" sz="2800" dirty="0">
                <a:latin typeface="Times New Roman" pitchFamily="18" charset="0"/>
                <a:cs typeface="Times New Roman" pitchFamily="18" charset="0"/>
              </a:rPr>
              <a:t>– Những điển tích, điển cố được sử dụng trong </a:t>
            </a:r>
            <a:r>
              <a:rPr lang="vi-VN" sz="2800" i="1" dirty="0">
                <a:latin typeface="Times New Roman" pitchFamily="18" charset="0"/>
                <a:cs typeface="Times New Roman" pitchFamily="18" charset="0"/>
              </a:rPr>
              <a:t>Chuyện người con gái Nam Xương</a:t>
            </a:r>
            <a:r>
              <a:rPr lang="vi-VN"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lgn="just">
              <a:buNone/>
            </a:pP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Trước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Vũ</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gieo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xuống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sông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Hoàng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Giang</a:t>
            </a:r>
            <a:r>
              <a:rPr lang="en-US" sz="2800" dirty="0">
                <a:latin typeface="Times New Roman" pitchFamily="18" charset="0"/>
                <a:cs typeface="Times New Roman" pitchFamily="18" charset="0"/>
              </a:rPr>
              <a:t>:</a:t>
            </a:r>
            <a:r>
              <a:rPr lang="vi-VN" sz="2800" dirty="0">
                <a:latin typeface="Times New Roman" pitchFamily="18" charset="0"/>
                <a:cs typeface="Times New Roman" pitchFamily="18" charset="0"/>
              </a:rPr>
              <a:t> ngọc Mị Nương</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cỏ Ngu mĩ</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mùa dưa chín quá kì; nước hết chuông rền; ngõ liễu tường hoa; núi Vọng Phu;</a:t>
            </a:r>
            <a:endParaRPr lang="en-US" sz="2800" dirty="0">
              <a:latin typeface="Times New Roman" pitchFamily="18" charset="0"/>
              <a:cs typeface="Times New Roman" pitchFamily="18" charset="0"/>
            </a:endParaRPr>
          </a:p>
          <a:p>
            <a:pPr marL="0" indent="0" algn="just">
              <a:buNone/>
            </a:pP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Phan</a:t>
            </a:r>
            <a:r>
              <a:rPr lang="en-US" sz="2800" b="1" dirty="0">
                <a:solidFill>
                  <a:srgbClr val="FF0000"/>
                </a:solidFill>
                <a:latin typeface="Times New Roman" pitchFamily="18" charset="0"/>
                <a:cs typeface="Times New Roman" pitchFamily="18" charset="0"/>
              </a:rPr>
              <a:t> Lang </a:t>
            </a:r>
            <a:r>
              <a:rPr lang="en-US" sz="2800" b="1" dirty="0" err="1">
                <a:solidFill>
                  <a:srgbClr val="FF0000"/>
                </a:solidFill>
                <a:latin typeface="Times New Roman" pitchFamily="18" charset="0"/>
                <a:cs typeface="Times New Roman" pitchFamily="18" charset="0"/>
              </a:rPr>
              <a:t>nói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chuyện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khuyên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Vũ</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trở</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trần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Tào Nga; Tinh Vệ; ngựa Hồ gầm gió bắc, chim Việt đậu cành nam; quăng thoi đứng dậy; mất búa đổ ngờ; ý dĩ đầy xe, Quang Võ đổ ngờ lão tướng; trói lại mà giết, Tào Tháo đến phụ ân nhân</a:t>
            </a:r>
            <a:r>
              <a:rPr lang="en-US" sz="2800" dirty="0">
                <a:latin typeface="Times New Roman" pitchFamily="18" charset="0"/>
                <a:cs typeface="Times New Roman" pitchFamily="18" charset="0"/>
              </a:rPr>
              <a:t>. </a:t>
            </a:r>
          </a:p>
          <a:p>
            <a:pPr marL="0" indent="0" algn="just">
              <a:buNone/>
            </a:pP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Đọc tác phẩm, gặp điển tích, điển cố, ta có thể chưa hiểu được, vì đều liên quan đến câu chuyện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vi-VN" sz="2800" dirty="0">
                <a:latin typeface="Times New Roman" pitchFamily="18" charset="0"/>
                <a:cs typeface="Times New Roman" pitchFamily="18" charset="0"/>
              </a:rPr>
              <a:t>, từ ngữ </a:t>
            </a:r>
            <a:r>
              <a:rPr lang="en-US" sz="2800" dirty="0" err="1">
                <a:latin typeface="Times New Roman" pitchFamily="18" charset="0"/>
                <a:cs typeface="Times New Roman" pitchFamily="18" charset="0"/>
              </a:rPr>
              <a:t>xa</a:t>
            </a:r>
            <a:r>
              <a:rPr lang="vi-VN" sz="2800" dirty="0">
                <a:latin typeface="Times New Roman" pitchFamily="18" charset="0"/>
                <a:cs typeface="Times New Roman" pitchFamily="18" charset="0"/>
              </a:rPr>
              <a:t> xưa, có khi từ nền văn học nước ngoài xa lạ.</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31015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a:solidFill>
                  <a:srgbClr val="FF0000"/>
                </a:solidFill>
                <a:latin typeface="Times New Roman" pitchFamily="18" charset="0"/>
                <a:cs typeface="Times New Roman" pitchFamily="18" charset="0"/>
              </a:rPr>
              <a:t>II. LUYỆN TẬP</a:t>
            </a:r>
            <a:br>
              <a:rPr lang="en-US" sz="4000" b="1" dirty="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078524"/>
            <a:ext cx="12098215"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a:solidFill>
                  <a:srgbClr val="FF0000"/>
                </a:solidFill>
                <a:latin typeface="Times New Roman" pitchFamily="18" charset="0"/>
                <a:cs typeface="Times New Roman" pitchFamily="18" charset="0"/>
              </a:rPr>
              <a:t>2. BÀI TẬP 2 (SGK/17): </a:t>
            </a:r>
            <a:r>
              <a:rPr lang="vi-VN" sz="2600" dirty="0">
                <a:latin typeface="Times New Roman" pitchFamily="18" charset="0"/>
                <a:cs typeface="Times New Roman" pitchFamily="18" charset="0"/>
              </a:rPr>
              <a:t>Đọc các câu sau và thực hiện yêu cầu bên dưới: </a:t>
            </a:r>
            <a:endParaRPr lang="en-US" sz="2600" dirty="0">
              <a:latin typeface="Times New Roman" pitchFamily="18" charset="0"/>
              <a:cs typeface="Times New Roman" pitchFamily="18" charset="0"/>
            </a:endParaRPr>
          </a:p>
          <a:p>
            <a:pPr marL="0" indent="0" algn="just">
              <a:buNone/>
            </a:pPr>
            <a:r>
              <a:rPr lang="en-US" sz="2600" i="1" dirty="0">
                <a:latin typeface="Times New Roman" pitchFamily="18" charset="0"/>
                <a:cs typeface="Times New Roman" pitchFamily="18" charset="0"/>
              </a:rPr>
              <a:t>- </a:t>
            </a:r>
            <a:r>
              <a:rPr lang="vi-VN" sz="2600" i="1" dirty="0">
                <a:latin typeface="Times New Roman" pitchFamily="18" charset="0"/>
                <a:cs typeface="Times New Roman" pitchFamily="18" charset="0"/>
              </a:rPr>
              <a:t>Nay đã bình rơi trâm gãy, mây tạnh mưa tan, sen rũ trong ao, liễu tàn trước gió; khóc tuyết bông hoa rụng cuống, kêu xuân cái én lìa đàn, nước thẳm buồm xa, đâu còn có thể lên núi Vọng Phu kia nữa. </a:t>
            </a:r>
            <a:endParaRPr lang="en-US" sz="2600" i="1" dirty="0">
              <a:latin typeface="Times New Roman" pitchFamily="18" charset="0"/>
              <a:cs typeface="Times New Roman" pitchFamily="18" charset="0"/>
            </a:endParaRPr>
          </a:p>
          <a:p>
            <a:pPr marL="0" indent="0" algn="just">
              <a:buNone/>
            </a:pPr>
            <a:r>
              <a:rPr lang="en-US" sz="2600" i="1" dirty="0">
                <a:latin typeface="Times New Roman" pitchFamily="18" charset="0"/>
                <a:cs typeface="Times New Roman" pitchFamily="18" charset="0"/>
              </a:rPr>
              <a:t>- </a:t>
            </a:r>
            <a:r>
              <a:rPr lang="vi-VN" sz="2600" i="1" dirty="0">
                <a:latin typeface="Times New Roman" pitchFamily="18" charset="0"/>
                <a:cs typeface="Times New Roman" pitchFamily="18" charset="0"/>
              </a:rPr>
              <a:t>Thiếp nếu đoan trang giữ tiết, trinh bạch gìn lòng, vào nước xin làm ngọc Mỵ Nương, xuống đất xin làm cỏ Ngu mĩ.-</a:t>
            </a:r>
            <a:endParaRPr lang="en-US" sz="2600" i="1" dirty="0">
              <a:latin typeface="Times New Roman" pitchFamily="18" charset="0"/>
              <a:cs typeface="Times New Roman" pitchFamily="18" charset="0"/>
            </a:endParaRPr>
          </a:p>
          <a:p>
            <a:pPr marL="0" indent="0" algn="just">
              <a:buNone/>
            </a:pPr>
            <a:r>
              <a:rPr lang="en-US" sz="2600" i="1" dirty="0">
                <a:latin typeface="Times New Roman" pitchFamily="18" charset="0"/>
                <a:cs typeface="Times New Roman" pitchFamily="18" charset="0"/>
              </a:rPr>
              <a:t>- </a:t>
            </a:r>
            <a:r>
              <a:rPr lang="vi-VN" sz="2600" i="1" dirty="0">
                <a:latin typeface="Times New Roman" pitchFamily="18" charset="0"/>
                <a:cs typeface="Times New Roman" pitchFamily="18" charset="0"/>
              </a:rPr>
              <a:t>Nương tử nghĩa khác Tào Nga, hờn không Tinh Vệ mà có mối hận gieo mình nơi sông.</a:t>
            </a:r>
            <a:endParaRPr lang="en-US" sz="2600" i="1" dirty="0">
              <a:latin typeface="Times New Roman" pitchFamily="18" charset="0"/>
              <a:cs typeface="Times New Roman" pitchFamily="18" charset="0"/>
            </a:endParaRPr>
          </a:p>
          <a:p>
            <a:pPr marL="0" indent="0" algn="just">
              <a:buNone/>
            </a:pPr>
            <a:r>
              <a:rPr lang="vi-VN" sz="2600" i="1" dirty="0">
                <a:latin typeface="Times New Roman" pitchFamily="18" charset="0"/>
                <a:cs typeface="Times New Roman" pitchFamily="18" charset="0"/>
              </a:rPr>
              <a:t>- Vả chăng, ngựa Hồ gầm gió bắc, chim Việt đậu cành nam. </a:t>
            </a:r>
            <a:endParaRPr lang="en-US" sz="2600" i="1" dirty="0">
              <a:latin typeface="Times New Roman" pitchFamily="18" charset="0"/>
              <a:cs typeface="Times New Roman" pitchFamily="18" charset="0"/>
            </a:endParaRPr>
          </a:p>
          <a:p>
            <a:pPr marL="0" indent="0" algn="just">
              <a:buNone/>
            </a:pPr>
            <a:r>
              <a:rPr lang="vi-VN" sz="2600" b="1" dirty="0">
                <a:solidFill>
                  <a:srgbClr val="FF0000"/>
                </a:solidFill>
                <a:latin typeface="Times New Roman" pitchFamily="18" charset="0"/>
                <a:cs typeface="Times New Roman" pitchFamily="18" charset="0"/>
              </a:rPr>
              <a:t>a. Cho biết các cụm từ in đậm có đặc điểm gì chung</a:t>
            </a:r>
            <a:r>
              <a:rPr lang="en-US" sz="2600" b="1" dirty="0">
                <a:solidFill>
                  <a:srgbClr val="FF0000"/>
                </a:solidFill>
                <a:latin typeface="Times New Roman" pitchFamily="18" charset="0"/>
                <a:cs typeface="Times New Roman" pitchFamily="18" charset="0"/>
              </a:rPr>
              <a:t>?</a:t>
            </a:r>
          </a:p>
          <a:p>
            <a:pPr marL="0" indent="0" algn="just">
              <a:buNone/>
            </a:pPr>
            <a:r>
              <a:rPr lang="vi-VN" sz="2600" b="1" dirty="0">
                <a:solidFill>
                  <a:srgbClr val="FF0000"/>
                </a:solidFill>
                <a:latin typeface="Times New Roman" pitchFamily="18" charset="0"/>
                <a:cs typeface="Times New Roman" pitchFamily="18" charset="0"/>
              </a:rPr>
              <a:t>b. Đọc chú thích để biết nghĩa của các cụm từ in đậm trong các câu trên</a:t>
            </a:r>
            <a:r>
              <a:rPr lang="en-US" sz="2600" b="1" dirty="0">
                <a:solidFill>
                  <a:srgbClr val="FF0000"/>
                </a:solidFill>
                <a:latin typeface="Times New Roman" pitchFamily="18" charset="0"/>
                <a:cs typeface="Times New Roman" pitchFamily="18" charset="0"/>
              </a:rPr>
              <a:t>?</a:t>
            </a:r>
          </a:p>
          <a:p>
            <a:pPr marL="0" indent="0" algn="just">
              <a:buNone/>
            </a:pPr>
            <a:r>
              <a:rPr lang="vi-VN" sz="2600" b="1" dirty="0">
                <a:solidFill>
                  <a:srgbClr val="FF0000"/>
                </a:solidFill>
                <a:latin typeface="Times New Roman" pitchFamily="18" charset="0"/>
                <a:cs typeface="Times New Roman" pitchFamily="18" charset="0"/>
              </a:rPr>
              <a:t>c. Nêu tác dụng của việc sử dụng những cụm từ đó trong ngữ</a:t>
            </a:r>
            <a:r>
              <a:rPr lang="en-US" sz="26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96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3" y="93786"/>
            <a:ext cx="11898923" cy="6342184"/>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a:solidFill>
                  <a:srgbClr val="FF0000"/>
                </a:solidFill>
                <a:latin typeface="Times New Roman" pitchFamily="18" charset="0"/>
                <a:cs typeface="Times New Roman" pitchFamily="18" charset="0"/>
              </a:rPr>
              <a:t>2. BÀI TẬP 2 (SGK/17):</a:t>
            </a:r>
          </a:p>
          <a:p>
            <a:pPr marL="0" indent="0" algn="just">
              <a:buNone/>
            </a:pPr>
            <a:r>
              <a:rPr lang="en-US" sz="2400" b="1" dirty="0">
                <a:latin typeface="Times New Roman" pitchFamily="18" charset="0"/>
                <a:cs typeface="Times New Roman" pitchFamily="18" charset="0"/>
              </a:rPr>
              <a:t>a. </a:t>
            </a:r>
            <a:r>
              <a:rPr lang="vi-VN" sz="2400" b="1" dirty="0">
                <a:latin typeface="Times New Roman" pitchFamily="18" charset="0"/>
                <a:cs typeface="Times New Roman" pitchFamily="18" charset="0"/>
              </a:rPr>
              <a:t>Cụm từ in đậm trong các câu đều ẩn chứa câu chuyện, sự tích nào đó.</a:t>
            </a:r>
            <a:r>
              <a:rPr lang="vi-VN" sz="2400" dirty="0">
                <a:latin typeface="Times New Roman" pitchFamily="18" charset="0"/>
                <a:cs typeface="Times New Roman" pitchFamily="18" charset="0"/>
              </a:rPr>
              <a:t> Tuy nhiên, ý nghĩa sâu xa của từng câu chuyện, sự tích thì không phải ai cũng biết. Muốn biết, phải xem chú giải hay tìm tài liệu để tra cứu.  </a:t>
            </a:r>
            <a:endParaRPr lang="en-US" sz="2400" dirty="0">
              <a:latin typeface="Times New Roman" pitchFamily="18" charset="0"/>
              <a:cs typeface="Times New Roman" pitchFamily="18" charset="0"/>
            </a:endParaRPr>
          </a:p>
          <a:p>
            <a:pPr marL="0" indent="0" algn="just">
              <a:buNone/>
            </a:pPr>
            <a:r>
              <a:rPr lang="vi-VN" sz="2400" b="1" dirty="0">
                <a:latin typeface="Times New Roman" pitchFamily="18" charset="0"/>
                <a:cs typeface="Times New Roman" pitchFamily="18" charset="0"/>
              </a:rPr>
              <a:t>b. Nghĩa của các cụm từ in đậm ở chú thích trong SGK (tr. 12, 14).</a:t>
            </a:r>
            <a:endParaRPr lang="en-US" sz="2400" b="1" dirty="0">
              <a:latin typeface="Times New Roman" pitchFamily="18" charset="0"/>
              <a:cs typeface="Times New Roman" pitchFamily="18" charset="0"/>
            </a:endParaRPr>
          </a:p>
          <a:p>
            <a:pPr marL="0" indent="0" algn="just">
              <a:buNone/>
            </a:pPr>
            <a:r>
              <a:rPr lang="vi-VN" sz="2400" dirty="0">
                <a:solidFill>
                  <a:schemeClr val="tx1"/>
                </a:solidFill>
                <a:latin typeface="Times New Roman" pitchFamily="18" charset="0"/>
                <a:cs typeface="Times New Roman" pitchFamily="18" charset="0"/>
              </a:rPr>
              <a:t>+ </a:t>
            </a:r>
            <a:r>
              <a:rPr lang="en-US" sz="2400" b="1" dirty="0">
                <a:solidFill>
                  <a:srgbClr val="7030A0"/>
                </a:solidFill>
                <a:latin typeface="Times New Roman" pitchFamily="18" charset="0"/>
                <a:cs typeface="Times New Roman" pitchFamily="18" charset="0"/>
              </a:rPr>
              <a:t>“</a:t>
            </a:r>
            <a:r>
              <a:rPr lang="vi-VN" sz="2400" b="1" dirty="0">
                <a:solidFill>
                  <a:srgbClr val="7030A0"/>
                </a:solidFill>
                <a:latin typeface="Times New Roman" pitchFamily="18" charset="0"/>
                <a:cs typeface="Times New Roman" pitchFamily="18" charset="0"/>
              </a:rPr>
              <a:t>đâu còn có thể lên núi Vọng Phu kia nữa</a:t>
            </a:r>
            <a:r>
              <a:rPr lang="en-US" sz="2400" b="1" dirty="0">
                <a:solidFill>
                  <a:srgbClr val="7030A0"/>
                </a:solidFill>
                <a:latin typeface="Times New Roman" pitchFamily="18" charset="0"/>
                <a:cs typeface="Times New Roman" pitchFamily="18" charset="0"/>
              </a:rPr>
              <a:t>”</a:t>
            </a:r>
            <a:r>
              <a:rPr lang="vi-VN" sz="2400" dirty="0">
                <a:solidFill>
                  <a:schemeClr val="tx1"/>
                </a:solidFill>
                <a:latin typeface="Times New Roman" pitchFamily="18" charset="0"/>
                <a:cs typeface="Times New Roman" pitchFamily="18" charset="0"/>
              </a:rPr>
              <a:t>: Theo truyền thuyết người đàn bà có chồng đi xa, ngày ngày lên núi ngóng trông đến nỗi hóa đá. Câu này ý nói không còn được coi là tiết phụ nữa.</a:t>
            </a:r>
            <a:endParaRPr lang="en-US" sz="2400" dirty="0">
              <a:solidFill>
                <a:schemeClr val="tx1"/>
              </a:solidFill>
              <a:latin typeface="Times New Roman" pitchFamily="18" charset="0"/>
              <a:cs typeface="Times New Roman" pitchFamily="18" charset="0"/>
            </a:endParaRPr>
          </a:p>
          <a:p>
            <a:pPr marL="0" indent="0" algn="just">
              <a:buNone/>
            </a:pPr>
            <a:r>
              <a:rPr lang="vi-VN" sz="2400" b="1" dirty="0">
                <a:solidFill>
                  <a:srgbClr val="7030A0"/>
                </a:solidFill>
                <a:latin typeface="Times New Roman" pitchFamily="18" charset="0"/>
                <a:cs typeface="Times New Roman" pitchFamily="18" charset="0"/>
              </a:rPr>
              <a:t>+ </a:t>
            </a:r>
            <a:r>
              <a:rPr lang="en-US" sz="2400" b="1" dirty="0">
                <a:solidFill>
                  <a:srgbClr val="7030A0"/>
                </a:solidFill>
                <a:latin typeface="Times New Roman" pitchFamily="18" charset="0"/>
                <a:cs typeface="Times New Roman" pitchFamily="18" charset="0"/>
              </a:rPr>
              <a:t>“</a:t>
            </a:r>
            <a:r>
              <a:rPr lang="vi-VN" sz="2400" b="1" dirty="0">
                <a:solidFill>
                  <a:srgbClr val="7030A0"/>
                </a:solidFill>
                <a:latin typeface="Times New Roman" pitchFamily="18" charset="0"/>
                <a:cs typeface="Times New Roman" pitchFamily="18" charset="0"/>
              </a:rPr>
              <a:t>vào nước xin làm ngọc Mỵ Nương, xuống đất xin làm cỏ Ngu mĩ</a:t>
            </a:r>
            <a:r>
              <a:rPr lang="en-US" sz="2400" b="1" dirty="0">
                <a:solidFill>
                  <a:srgbClr val="7030A0"/>
                </a:solidFill>
                <a:latin typeface="Times New Roman" pitchFamily="18" charset="0"/>
                <a:cs typeface="Times New Roman" pitchFamily="18" charset="0"/>
              </a:rPr>
              <a:t>”</a:t>
            </a:r>
            <a:r>
              <a:rPr lang="vi-VN" sz="2400" dirty="0">
                <a:solidFill>
                  <a:schemeClr val="tx1"/>
                </a:solidFill>
                <a:latin typeface="Times New Roman" pitchFamily="18" charset="0"/>
                <a:cs typeface="Times New Roman" pitchFamily="18" charset="0"/>
              </a:rPr>
              <a:t>: Mỵ Nương con gái An Dương Vương, gả cho Trọng Thủy, bị Trọng Thủy lừa lấy mất lẫy nỏ thần. Nước mất nàng bị vua cha chém chết. Vì nàng lòng ngay bị chết oan, nên máu của nàng hóa thành ngọc trai.→ Câu nói này muốn nhắc tới cái sự ra đi, chết nhưng họ vẫn giữ trong mình lòng trọng sáng, thành nhã</a:t>
            </a:r>
            <a:r>
              <a:rPr lang="en-US" sz="2400" dirty="0">
                <a:solidFill>
                  <a:schemeClr val="tx1"/>
                </a:solidFill>
                <a:latin typeface="Times New Roman" pitchFamily="18" charset="0"/>
                <a:cs typeface="Times New Roman" pitchFamily="18" charset="0"/>
              </a:rPr>
              <a:t>. </a:t>
            </a:r>
            <a:r>
              <a:rPr lang="vi-VN" sz="2400" b="1" i="1" dirty="0">
                <a:solidFill>
                  <a:srgbClr val="0070C0"/>
                </a:solidFill>
                <a:latin typeface="Times New Roman" pitchFamily="18" charset="0"/>
                <a:cs typeface="Times New Roman" pitchFamily="18" charset="0"/>
              </a:rPr>
              <a:t>Cỏ Ngu mĩ</a:t>
            </a:r>
            <a:r>
              <a:rPr lang="vi-VN" sz="2400" dirty="0">
                <a:solidFill>
                  <a:schemeClr val="tx1"/>
                </a:solidFill>
                <a:latin typeface="Times New Roman" pitchFamily="18" charset="0"/>
                <a:cs typeface="Times New Roman" pitchFamily="18" charset="0"/>
              </a:rPr>
              <a:t>: câu nói này muốn nói tới lòng chung thủy của </a:t>
            </a:r>
            <a:r>
              <a:rPr lang="en-US" sz="2400" dirty="0" err="1">
                <a:solidFill>
                  <a:schemeClr val="tx1"/>
                </a:solidFill>
                <a:latin typeface="Times New Roman" pitchFamily="18" charset="0"/>
                <a:cs typeface="Times New Roman" pitchFamily="18" charset="0"/>
              </a:rPr>
              <a:t>nàng</a:t>
            </a:r>
            <a:r>
              <a:rPr lang="en-US" sz="2400" dirty="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dù đã ra đi nhưng không bao giờ phản bội. </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9822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3" y="93786"/>
            <a:ext cx="11898923" cy="6342184"/>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a:solidFill>
                  <a:srgbClr val="FF0000"/>
                </a:solidFill>
                <a:latin typeface="Times New Roman" pitchFamily="18" charset="0"/>
                <a:cs typeface="Times New Roman" pitchFamily="18" charset="0"/>
              </a:rPr>
              <a:t>2. BÀI TẬP 2 (SGK/17):</a:t>
            </a:r>
          </a:p>
          <a:p>
            <a:pPr marL="0" indent="0" algn="just">
              <a:buNone/>
            </a:pPr>
            <a:r>
              <a:rPr lang="vi-VN" sz="3200" b="1" dirty="0">
                <a:latin typeface="Times New Roman" pitchFamily="18" charset="0"/>
                <a:cs typeface="Times New Roman" pitchFamily="18" charset="0"/>
              </a:rPr>
              <a:t>b. Nghĩa của các cụm từ in đậm ở chú thích trong SGK (tr. 12, 14).</a:t>
            </a:r>
            <a:endParaRPr lang="en-US" sz="3200" b="1" dirty="0">
              <a:latin typeface="Times New Roman" pitchFamily="18" charset="0"/>
              <a:cs typeface="Times New Roman" pitchFamily="18" charset="0"/>
            </a:endParaRPr>
          </a:p>
          <a:p>
            <a:pPr marL="0" indent="0" algn="just">
              <a:buNone/>
            </a:pPr>
            <a:r>
              <a:rPr lang="vi-VN" sz="3200" b="1" dirty="0">
                <a:solidFill>
                  <a:srgbClr val="FF0000"/>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a:t>
            </a:r>
            <a:r>
              <a:rPr lang="vi-VN" sz="3200" b="1" dirty="0">
                <a:solidFill>
                  <a:srgbClr val="FF0000"/>
                </a:solidFill>
                <a:latin typeface="Times New Roman" pitchFamily="18" charset="0"/>
                <a:cs typeface="Times New Roman" pitchFamily="18" charset="0"/>
              </a:rPr>
              <a:t>nghĩa khác Tào Nga, hờn không Tinh Vệ</a:t>
            </a:r>
            <a:r>
              <a:rPr lang="en-US" sz="3200" b="1" dirty="0">
                <a:solidFill>
                  <a:srgbClr val="FF0000"/>
                </a:solidFill>
                <a:latin typeface="Times New Roman" pitchFamily="18" charset="0"/>
                <a:cs typeface="Times New Roman" pitchFamily="18" charset="0"/>
              </a:rPr>
              <a:t>”</a:t>
            </a:r>
            <a:r>
              <a:rPr lang="vi-VN" sz="3200" dirty="0">
                <a:latin typeface="Times New Roman" pitchFamily="18" charset="0"/>
                <a:cs typeface="Times New Roman" pitchFamily="18" charset="0"/>
              </a:rPr>
              <a:t>:  </a:t>
            </a:r>
            <a:r>
              <a:rPr lang="vi-VN" sz="3200" b="1" dirty="0">
                <a:solidFill>
                  <a:srgbClr val="0070C0"/>
                </a:solidFill>
                <a:latin typeface="Times New Roman" pitchFamily="18" charset="0"/>
                <a:cs typeface="Times New Roman" pitchFamily="18" charset="0"/>
              </a:rPr>
              <a:t>Nàng Tào Nga </a:t>
            </a:r>
            <a:r>
              <a:rPr lang="vi-VN" sz="3200" dirty="0">
                <a:latin typeface="Times New Roman" pitchFamily="18" charset="0"/>
                <a:cs typeface="Times New Roman" pitchFamily="18" charset="0"/>
              </a:rPr>
              <a:t>người đời Hán, cha chết đuối, tìm không được xác. Tào Nga mới 14 tuổi chạy theo bờ sông kêu khóc; 17 ngày không thấy xác cha, nàng cũng nhảy xuống sông tự tử.  </a:t>
            </a:r>
            <a:r>
              <a:rPr lang="vi-VN" sz="3200" b="1" dirty="0">
                <a:solidFill>
                  <a:srgbClr val="0070C0"/>
                </a:solidFill>
                <a:latin typeface="Times New Roman" pitchFamily="18" charset="0"/>
                <a:cs typeface="Times New Roman" pitchFamily="18" charset="0"/>
              </a:rPr>
              <a:t>Con gái vua Viêm Đế </a:t>
            </a:r>
            <a:r>
              <a:rPr lang="vi-VN" sz="3200" dirty="0">
                <a:latin typeface="Times New Roman" pitchFamily="18" charset="0"/>
                <a:cs typeface="Times New Roman" pitchFamily="18" charset="0"/>
              </a:rPr>
              <a:t>ra chơi bể Đông, chết đuối, hóa làm chim Tinh Vệ, ngày ngày ngậm đá núi Tây về lấp bể. </a:t>
            </a:r>
            <a:endParaRPr lang="en-US" sz="3200" dirty="0">
              <a:latin typeface="Times New Roman" pitchFamily="18" charset="0"/>
              <a:cs typeface="Times New Roman" pitchFamily="18" charset="0"/>
            </a:endParaRPr>
          </a:p>
          <a:p>
            <a:pPr marL="0" indent="0" algn="just">
              <a:buNone/>
            </a:pPr>
            <a:r>
              <a:rPr lang="vi-VN" sz="3200" b="1" dirty="0">
                <a:solidFill>
                  <a:srgbClr val="FF0000"/>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a:t>
            </a:r>
            <a:r>
              <a:rPr lang="vi-VN" sz="3200" b="1" dirty="0">
                <a:solidFill>
                  <a:srgbClr val="FF0000"/>
                </a:solidFill>
                <a:latin typeface="Times New Roman" pitchFamily="18" charset="0"/>
                <a:cs typeface="Times New Roman" pitchFamily="18" charset="0"/>
              </a:rPr>
              <a:t>ngựa Hồ gầm gió bắc, chim Việt đậu cành nam</a:t>
            </a:r>
            <a:r>
              <a:rPr lang="en-US" sz="3200" b="1" dirty="0">
                <a:solidFill>
                  <a:srgbClr val="FF0000"/>
                </a:solidFill>
                <a:latin typeface="Times New Roman" pitchFamily="18" charset="0"/>
                <a:cs typeface="Times New Roman" pitchFamily="18" charset="0"/>
              </a:rPr>
              <a:t>”</a:t>
            </a:r>
            <a:r>
              <a:rPr lang="vi-VN" sz="3200" dirty="0">
                <a:latin typeface="Times New Roman" pitchFamily="18" charset="0"/>
                <a:cs typeface="Times New Roman" pitchFamily="18" charset="0"/>
              </a:rPr>
              <a:t>: </a:t>
            </a:r>
            <a:r>
              <a:rPr lang="vi-VN" sz="3200" b="1" dirty="0">
                <a:solidFill>
                  <a:srgbClr val="0070C0"/>
                </a:solidFill>
                <a:latin typeface="Times New Roman" pitchFamily="18" charset="0"/>
                <a:cs typeface="Times New Roman" pitchFamily="18" charset="0"/>
              </a:rPr>
              <a:t>Ngựa Hồ </a:t>
            </a:r>
            <a:r>
              <a:rPr lang="vi-VN" sz="3200" dirty="0">
                <a:latin typeface="Times New Roman" pitchFamily="18" charset="0"/>
                <a:cs typeface="Times New Roman" pitchFamily="18" charset="0"/>
              </a:rPr>
              <a:t>sinh ở đất Bắc quen với gió Bắc nên dù đi xa hễ thấy gió Bắc nổi thì hý. </a:t>
            </a:r>
            <a:r>
              <a:rPr lang="vi-VN" sz="3200" b="1" dirty="0">
                <a:solidFill>
                  <a:srgbClr val="0070C0"/>
                </a:solidFill>
                <a:latin typeface="Times New Roman" pitchFamily="18" charset="0"/>
                <a:cs typeface="Times New Roman" pitchFamily="18" charset="0"/>
              </a:rPr>
              <a:t>Chim Việt </a:t>
            </a:r>
            <a:r>
              <a:rPr lang="vi-VN" sz="3200" dirty="0">
                <a:latin typeface="Times New Roman" pitchFamily="18" charset="0"/>
                <a:cs typeface="Times New Roman" pitchFamily="18" charset="0"/>
              </a:rPr>
              <a:t>sinh ở đất Việt cảm thụ được khí ấm áp, cho nên khi bay đi xứ khác, thường đến đậu ở cành cây phía nam cho ấm, giống với khí hậu quê hương.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57395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786"/>
            <a:ext cx="12191999" cy="650630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a:solidFill>
                  <a:srgbClr val="FF0000"/>
                </a:solidFill>
                <a:latin typeface="Times New Roman" pitchFamily="18" charset="0"/>
                <a:cs typeface="Times New Roman" pitchFamily="18" charset="0"/>
              </a:rPr>
              <a:t>2. BÀI TẬP 2 (SGK/17):</a:t>
            </a:r>
          </a:p>
          <a:p>
            <a:pPr marL="0" indent="0" algn="just">
              <a:buNone/>
            </a:pPr>
            <a:r>
              <a:rPr lang="vi-VN" sz="2400" b="1" dirty="0">
                <a:latin typeface="Times New Roman" pitchFamily="18" charset="0"/>
                <a:cs typeface="Times New Roman" pitchFamily="18" charset="0"/>
              </a:rPr>
              <a:t>c. Tác dụng của từng cụm từ in đậm trong câu</a:t>
            </a:r>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0" indent="0" algn="just">
              <a:buNone/>
            </a:pPr>
            <a:r>
              <a:rPr lang="vi-VN" sz="2400" dirty="0">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Điển tích núi Vọng Phu </a:t>
            </a:r>
            <a:r>
              <a:rPr lang="vi-VN" sz="2400" dirty="0">
                <a:latin typeface="Times New Roman" pitchFamily="18" charset="0"/>
                <a:cs typeface="Times New Roman" pitchFamily="18" charset="0"/>
              </a:rPr>
              <a:t>thể hiện tình yêu sâu nặng, lòng chung thuỷ sắt son. Trong lời khấn trước khi nhảy xuống sông trẫm mình, Vũ Nương nhắc điển tích này để thể hiện sự xót xa của mình: đến cả cái tình cảnh đáng thương của nàng Vọng Phu, Vũ Nương cũng không thể có được. </a:t>
            </a:r>
            <a:endParaRPr lang="en-US" sz="2400" dirty="0">
              <a:latin typeface="Times New Roman" pitchFamily="18" charset="0"/>
              <a:cs typeface="Times New Roman" pitchFamily="18" charset="0"/>
            </a:endParaRPr>
          </a:p>
          <a:p>
            <a:pPr marL="0" indent="0" algn="just">
              <a:buNone/>
            </a:pPr>
            <a:r>
              <a:rPr lang="vi-VN" sz="2400" b="1" dirty="0">
                <a:solidFill>
                  <a:srgbClr val="0070C0"/>
                </a:solidFill>
                <a:latin typeface="Times New Roman" pitchFamily="18" charset="0"/>
                <a:cs typeface="Times New Roman" pitchFamily="18" charset="0"/>
              </a:rPr>
              <a:t>– Hai điển tích ngọc Mị Nương, cỏ Ngu mĩ </a:t>
            </a:r>
            <a:r>
              <a:rPr lang="vi-VN" sz="2400" dirty="0">
                <a:latin typeface="Times New Roman" pitchFamily="18" charset="0"/>
                <a:cs typeface="Times New Roman" pitchFamily="18" charset="0"/>
              </a:rPr>
              <a:t>đều nói đến những điều linh thiêng, kì lạ của người đàn bà sau khi chết (chết mà vẫn tỏ được sự trong trắng, thuỷ chung). Nhắc đến hai điển tích này trong lời khấn trước khi tự tử, Vũ Nương muốn sau khi mình ra đi, người đời không hoài nghi về phẩm giá của mình. </a:t>
            </a:r>
            <a:endParaRPr lang="en-US" sz="2400" dirty="0">
              <a:latin typeface="Times New Roman" pitchFamily="18" charset="0"/>
              <a:cs typeface="Times New Roman" pitchFamily="18" charset="0"/>
            </a:endParaRPr>
          </a:p>
          <a:p>
            <a:pPr marL="0" indent="0" algn="just">
              <a:buNone/>
            </a:pPr>
            <a:r>
              <a:rPr lang="vi-VN" sz="2400" b="1" dirty="0">
                <a:solidFill>
                  <a:srgbClr val="0070C0"/>
                </a:solidFill>
                <a:latin typeface="Times New Roman" pitchFamily="18" charset="0"/>
                <a:cs typeface="Times New Roman" pitchFamily="18" charset="0"/>
              </a:rPr>
              <a:t>– Phan Lang nhắc đến điển tích về Tào Nga và Tinh Vệ </a:t>
            </a:r>
            <a:r>
              <a:rPr lang="vi-VN" sz="2400" dirty="0">
                <a:latin typeface="Times New Roman" pitchFamily="18" charset="0"/>
                <a:cs typeface="Times New Roman" pitchFamily="18" charset="0"/>
              </a:rPr>
              <a:t>− những người con gái có cái chết hoàn toàn không giống với việc lựa chọn cách trẫm mình vì oan khuất của Vũ Nương. Theo Phan Lang, cách hành xử của Vũ Nương cũng phải khác: nên tìm đường trở về quê nhà với người xưa. </a:t>
            </a:r>
            <a:endParaRPr lang="en-US" sz="2400" dirty="0">
              <a:latin typeface="Times New Roman" pitchFamily="18" charset="0"/>
              <a:cs typeface="Times New Roman" pitchFamily="18" charset="0"/>
            </a:endParaRPr>
          </a:p>
          <a:p>
            <a:pPr marL="0" indent="0" algn="just">
              <a:buNone/>
            </a:pPr>
            <a:r>
              <a:rPr lang="vi-VN" sz="2400" b="1" dirty="0">
                <a:solidFill>
                  <a:srgbClr val="0070C0"/>
                </a:solidFill>
                <a:latin typeface="Times New Roman" pitchFamily="18" charset="0"/>
                <a:cs typeface="Times New Roman" pitchFamily="18" charset="0"/>
              </a:rPr>
              <a:t>– Vũ Nương dùng điển tích ngựa Hồ gầm gió bắc, chim Việt đậu cành nam </a:t>
            </a:r>
            <a:r>
              <a:rPr lang="vi-VN" sz="2400" dirty="0">
                <a:latin typeface="Times New Roman" pitchFamily="18" charset="0"/>
                <a:cs typeface="Times New Roman" pitchFamily="18" charset="0"/>
              </a:rPr>
              <a:t>để nói rằng tuy được sống với các nàng tiên nơi cung nước, nhưng nỗi nhớ nhà, nhớ quê luôn canh cánh trong lòng.</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9928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a:solidFill>
                  <a:srgbClr val="FF0000"/>
                </a:solidFill>
                <a:latin typeface="Times New Roman" pitchFamily="18" charset="0"/>
                <a:cs typeface="Times New Roman" pitchFamily="18" charset="0"/>
              </a:rPr>
              <a:t>III. VẬN DỤNG</a:t>
            </a:r>
          </a:p>
        </p:txBody>
      </p:sp>
      <p:sp>
        <p:nvSpPr>
          <p:cNvPr id="3" name="Content Placeholder 2"/>
          <p:cNvSpPr>
            <a:spLocks noGrp="1"/>
          </p:cNvSpPr>
          <p:nvPr>
            <p:ph idx="1"/>
          </p:nvPr>
        </p:nvSpPr>
        <p:spPr>
          <a:xfrm>
            <a:off x="93785" y="1562712"/>
            <a:ext cx="1209821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en-US" sz="4800" dirty="0">
                <a:latin typeface="Times New Roman" pitchFamily="18" charset="0"/>
                <a:cs typeface="Times New Roman" pitchFamily="18" charset="0"/>
              </a:rPr>
              <a:t>S</a:t>
            </a:r>
            <a:r>
              <a:rPr lang="vi-VN" sz="4800" dirty="0">
                <a:latin typeface="Times New Roman" pitchFamily="18" charset="0"/>
                <a:cs typeface="Times New Roman" pitchFamily="18" charset="0"/>
              </a:rPr>
              <a:t>ưu tầm ba ngữ liệu (ngoài các ngữ liệu trong SGK) có sử dụng điển tích, điển cố và giải thích ý nghĩa của các điển tích, điển cố đó</a:t>
            </a:r>
            <a:r>
              <a:rPr lang="en-US" sz="4800" dirty="0">
                <a:latin typeface="Times New Roman" pitchFamily="18" charset="0"/>
                <a:cs typeface="Times New Roman" pitchFamily="18" charset="0"/>
              </a:rPr>
              <a:t>?</a:t>
            </a:r>
          </a:p>
        </p:txBody>
      </p:sp>
    </p:spTree>
    <p:extLst>
      <p:ext uri="{BB962C8B-B14F-4D97-AF65-F5344CB8AC3E}">
        <p14:creationId xmlns:p14="http://schemas.microsoft.com/office/powerpoint/2010/main" val="351990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769" y="949235"/>
            <a:ext cx="8596668" cy="1320800"/>
          </a:xfrm>
        </p:spPr>
        <p:txBody>
          <a:bodyPr/>
          <a:lstStyle/>
          <a:p>
            <a:pPr algn="ctr"/>
            <a:br>
              <a:rPr lang="en-US" b="1" dirty="0">
                <a:solidFill>
                  <a:srgbClr val="FF0000"/>
                </a:solidFill>
                <a:latin typeface="Times New Roman" panose="02020603050405020304" pitchFamily="18" charset="0"/>
                <a:cs typeface="Times New Roman" panose="02020603050405020304" pitchFamily="18" charset="0"/>
              </a:rPr>
            </a:br>
            <a:r>
              <a:rPr lang="en-US" b="1" dirty="0" err="1">
                <a:solidFill>
                  <a:srgbClr val="FF0000"/>
                </a:solidFill>
                <a:latin typeface="Times New Roman" panose="02020603050405020304" pitchFamily="18" charset="0"/>
                <a:cs typeface="Times New Roman" panose="02020603050405020304" pitchFamily="18" charset="0"/>
              </a:rPr>
              <a:t>Cảm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ơn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các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em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đã</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hợp</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tác</a:t>
            </a:r>
            <a:r>
              <a:rPr lang="en-US" b="1" dirty="0">
                <a:solidFill>
                  <a:srgbClr val="FF0000"/>
                </a:solidFill>
                <a:latin typeface="Times New Roman" panose="02020603050405020304" pitchFamily="18" charset="0"/>
                <a:cs typeface="Times New Roman" panose="02020603050405020304" pitchFamily="18" charset="0"/>
              </a:rPr>
              <a:t> !</a:t>
            </a:r>
            <a:endParaRPr lang="vi-VN"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3644" y="2108336"/>
            <a:ext cx="5221663" cy="3881437"/>
          </a:xfrm>
        </p:spPr>
      </p:pic>
    </p:spTree>
    <p:extLst>
      <p:ext uri="{BB962C8B-B14F-4D97-AF65-F5344CB8AC3E}">
        <p14:creationId xmlns:p14="http://schemas.microsoft.com/office/powerpoint/2010/main" val="3835056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2811"/>
          </a:xfrm>
        </p:spPr>
        <p:txBody>
          <a:bodyPr>
            <a:norm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Mục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tiêu</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học</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11234"/>
            <a:ext cx="9354940" cy="3925179"/>
          </a:xfrm>
        </p:spPr>
        <p:txBody>
          <a:bodyPr>
            <a:normAutofit/>
          </a:bodyPr>
          <a:lstStyle/>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Hiểu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được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thế</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nào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tích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cố</a:t>
            </a:r>
            <a:r>
              <a:rPr lang="en-US" sz="35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Tìm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được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một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số</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tích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cố</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trung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đại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Việt</a:t>
            </a:r>
            <a:r>
              <a:rPr lang="en-US" sz="3500" dirty="0">
                <a:latin typeface="Times New Roman" panose="02020603050405020304" pitchFamily="18" charset="0"/>
                <a:cs typeface="Times New Roman" panose="02020603050405020304" pitchFamily="18" charset="0"/>
              </a:rPr>
              <a:t> Nam. </a:t>
            </a:r>
            <a:r>
              <a:rPr lang="en-US" sz="3500" dirty="0" err="1">
                <a:latin typeface="Times New Roman" panose="02020603050405020304" pitchFamily="18" charset="0"/>
                <a:cs typeface="Times New Roman" panose="02020603050405020304" pitchFamily="18" charset="0"/>
              </a:rPr>
              <a:t>Nêu</a:t>
            </a:r>
            <a:r>
              <a:rPr lang="en-US" sz="3500" dirty="0">
                <a:latin typeface="Times New Roman" panose="02020603050405020304" pitchFamily="18" charset="0"/>
                <a:cs typeface="Times New Roman" panose="02020603050405020304" pitchFamily="18" charset="0"/>
              </a:rPr>
              <a:t> ý </a:t>
            </a:r>
            <a:r>
              <a:rPr lang="en-US" sz="3500" dirty="0" err="1">
                <a:latin typeface="Times New Roman" panose="02020603050405020304" pitchFamily="18" charset="0"/>
                <a:cs typeface="Times New Roman" panose="02020603050405020304" pitchFamily="18" charset="0"/>
              </a:rPr>
              <a:t>nghĩa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chúng</a:t>
            </a:r>
            <a:r>
              <a:rPr lang="en-US" sz="35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Thử</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tạo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tích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cố</a:t>
            </a:r>
            <a:r>
              <a:rPr lang="en-US" sz="35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Vận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dụng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tích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cố</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viết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văn</a:t>
            </a:r>
            <a:r>
              <a:rPr lang="en-US" sz="3500" dirty="0">
                <a:latin typeface="Times New Roman" panose="02020603050405020304" pitchFamily="18" charset="0"/>
                <a:cs typeface="Times New Roman" panose="02020603050405020304" pitchFamily="18" charset="0"/>
              </a:rPr>
              <a:t>.</a:t>
            </a:r>
          </a:p>
          <a:p>
            <a:pPr>
              <a:buFontTx/>
              <a:buChar char="-"/>
            </a:pP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57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2123" y="609600"/>
            <a:ext cx="4970586" cy="879231"/>
          </a:xfrm>
        </p:spPr>
        <p:style>
          <a:lnRef idx="2">
            <a:schemeClr val="accent4"/>
          </a:lnRef>
          <a:fillRef idx="1">
            <a:schemeClr val="lt1"/>
          </a:fillRef>
          <a:effectRef idx="0">
            <a:schemeClr val="accent4"/>
          </a:effectRef>
          <a:fontRef idx="minor">
            <a:schemeClr val="dk1"/>
          </a:fontRef>
        </p:style>
        <p:txBody>
          <a:bodyPr/>
          <a:lstStyle/>
          <a:p>
            <a:pPr algn="ctr"/>
            <a:r>
              <a:rPr lang="en-US" b="1" dirty="0">
                <a:solidFill>
                  <a:srgbClr val="FF0000"/>
                </a:solidFill>
                <a:latin typeface="Times New Roman" pitchFamily="18" charset="0"/>
                <a:cs typeface="Times New Roman" pitchFamily="18" charset="0"/>
              </a:rPr>
              <a:t>KHỞI ĐỘNG</a:t>
            </a:r>
          </a:p>
        </p:txBody>
      </p:sp>
      <p:sp>
        <p:nvSpPr>
          <p:cNvPr id="3" name="Content Placeholder 2"/>
          <p:cNvSpPr>
            <a:spLocks noGrp="1"/>
          </p:cNvSpPr>
          <p:nvPr>
            <p:ph idx="1"/>
          </p:nvPr>
        </p:nvSpPr>
        <p:spPr>
          <a:xfrm>
            <a:off x="211015" y="1359877"/>
            <a:ext cx="11371385" cy="4681485"/>
          </a:xfrm>
        </p:spPr>
        <p:txBody>
          <a:bodyPr/>
          <a:lstStyle/>
          <a:p>
            <a:r>
              <a:rPr lang="en-US" sz="3200" b="1" dirty="0">
                <a:solidFill>
                  <a:srgbClr val="7030A0"/>
                </a:solidFill>
                <a:latin typeface="Times New Roman" pitchFamily="18" charset="0"/>
                <a:cs typeface="Times New Roman" pitchFamily="18" charset="0"/>
              </a:rPr>
              <a:t>N</a:t>
            </a:r>
            <a:r>
              <a:rPr lang="vi-VN" sz="3200" b="1" dirty="0">
                <a:solidFill>
                  <a:srgbClr val="7030A0"/>
                </a:solidFill>
                <a:latin typeface="Times New Roman" pitchFamily="18" charset="0"/>
                <a:cs typeface="Times New Roman" pitchFamily="18" charset="0"/>
              </a:rPr>
              <a:t>ối cụm từ ở cột bên trái với ý nghĩa phù hợp ở cột bên phải</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sao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cho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phù</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hợp</a:t>
            </a:r>
            <a:r>
              <a:rPr lang="vi-VN"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0" indent="0">
              <a:buNone/>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21519035"/>
              </p:ext>
            </p:extLst>
          </p:nvPr>
        </p:nvGraphicFramePr>
        <p:xfrm>
          <a:off x="363414" y="2579077"/>
          <a:ext cx="11723077" cy="3849025"/>
        </p:xfrm>
        <a:graphic>
          <a:graphicData uri="http://schemas.openxmlformats.org/drawingml/2006/table">
            <a:tbl>
              <a:tblPr firstRow="1" firstCol="1" bandRow="1"/>
              <a:tblGrid>
                <a:gridCol w="3094129">
                  <a:extLst>
                    <a:ext uri="{9D8B030D-6E8A-4147-A177-3AD203B41FA5}">
                      <a16:colId xmlns:a16="http://schemas.microsoft.com/office/drawing/2014/main" val="20000"/>
                    </a:ext>
                  </a:extLst>
                </a:gridCol>
                <a:gridCol w="938611">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6318737">
                  <a:extLst>
                    <a:ext uri="{9D8B030D-6E8A-4147-A177-3AD203B41FA5}">
                      <a16:colId xmlns:a16="http://schemas.microsoft.com/office/drawing/2014/main" val="20003"/>
                    </a:ext>
                  </a:extLst>
                </a:gridCol>
              </a:tblGrid>
              <a:tr h="747401">
                <a:tc gridSpan="2">
                  <a:txBody>
                    <a:bodyPr/>
                    <a:lstStyle/>
                    <a:p>
                      <a:pPr>
                        <a:lnSpc>
                          <a:spcPct val="120000"/>
                        </a:lnSpc>
                        <a:spcAft>
                          <a:spcPts val="0"/>
                        </a:spcAft>
                      </a:pPr>
                      <a:r>
                        <a:rPr lang="en-US" sz="2800" dirty="0">
                          <a:solidFill>
                            <a:srgbClr val="231F20"/>
                          </a:solidFill>
                          <a:effectLst/>
                          <a:latin typeface="Times New Roman"/>
                          <a:ea typeface="Times New Roman"/>
                        </a:rPr>
                        <a:t>1. </a:t>
                      </a:r>
                      <a:r>
                        <a:rPr lang="vi-VN" sz="2800" dirty="0">
                          <a:solidFill>
                            <a:srgbClr val="231F20"/>
                          </a:solidFill>
                          <a:effectLst/>
                          <a:latin typeface="Times New Roman"/>
                          <a:ea typeface="Times New Roman"/>
                        </a:rPr>
                        <a:t>nước hết chuông rền</a:t>
                      </a:r>
                      <a:endParaRPr lang="en-US" sz="2800" dirty="0">
                        <a:solidFill>
                          <a:srgbClr val="231F20"/>
                        </a:solidFill>
                        <a:effectLst/>
                        <a:latin typeface="Times New Roman"/>
                        <a:ea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2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2000"/>
                        </a:lnSpc>
                        <a:spcAft>
                          <a:spcPts val="0"/>
                        </a:spcAft>
                      </a:pPr>
                      <a:r>
                        <a:rPr lang="en-US" sz="2800" dirty="0">
                          <a:solidFill>
                            <a:srgbClr val="231F20"/>
                          </a:solidFill>
                          <a:effectLst/>
                          <a:latin typeface="Times New Roman"/>
                          <a:ea typeface="Times New Roman"/>
                        </a:rPr>
                        <a:t>A. </a:t>
                      </a:r>
                      <a:r>
                        <a:rPr lang="vi-VN" sz="2800" dirty="0">
                          <a:solidFill>
                            <a:srgbClr val="231F20"/>
                          </a:solidFill>
                          <a:effectLst/>
                          <a:latin typeface="Times New Roman"/>
                          <a:ea typeface="Times New Roman"/>
                        </a:rPr>
                        <a:t>nỗi lòng nhớ nhà, nhớ quê</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325072">
                <a:tc>
                  <a:txBody>
                    <a:bodyPr/>
                    <a:lstStyle/>
                    <a:p>
                      <a:pPr>
                        <a:lnSpc>
                          <a:spcPct val="117000"/>
                        </a:lnSpc>
                        <a:spcAft>
                          <a:spcPts val="0"/>
                        </a:spcAft>
                      </a:pPr>
                      <a:r>
                        <a:rPr lang="en-US" sz="2800" dirty="0">
                          <a:solidFill>
                            <a:srgbClr val="231F20"/>
                          </a:solidFill>
                          <a:effectLst/>
                          <a:latin typeface="Times New Roman"/>
                          <a:ea typeface="Times New Roman"/>
                        </a:rPr>
                        <a:t>2. </a:t>
                      </a:r>
                      <a:r>
                        <a:rPr lang="vi-VN" sz="2800" dirty="0">
                          <a:solidFill>
                            <a:srgbClr val="231F20"/>
                          </a:solidFill>
                          <a:effectLst/>
                          <a:latin typeface="Times New Roman"/>
                          <a:ea typeface="Times New Roman"/>
                        </a:rPr>
                        <a:t>ngựa Hồ gầm bắc, </a:t>
                      </a:r>
                      <a:r>
                        <a:rPr lang="en-US" sz="2800" dirty="0" err="1">
                          <a:solidFill>
                            <a:srgbClr val="231F20"/>
                          </a:solidFill>
                          <a:effectLst/>
                          <a:latin typeface="Times New Roman"/>
                          <a:ea typeface="Times New Roman"/>
                        </a:rPr>
                        <a:t>chim</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Việt cành </a:t>
                      </a:r>
                      <a:r>
                        <a:rPr lang="en-US" sz="2800" dirty="0" err="1">
                          <a:solidFill>
                            <a:srgbClr val="231F20"/>
                          </a:solidFill>
                          <a:effectLst/>
                          <a:latin typeface="Times New Roman"/>
                          <a:ea typeface="Times New Roman"/>
                        </a:rPr>
                        <a:t>nam</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Aft>
                          <a:spcPts val="0"/>
                        </a:spcAft>
                      </a:pPr>
                      <a:endParaRPr lang="en-US" sz="2800" dirty="0">
                        <a:solidFill>
                          <a:srgbClr val="231F20"/>
                        </a:solidFill>
                        <a:effectLst/>
                        <a:latin typeface="Times New Roman"/>
                        <a:ea typeface="Times New Roman"/>
                      </a:endParaRPr>
                    </a:p>
                  </a:txBody>
                  <a:tcPr marL="6350" marR="63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B. </a:t>
                      </a:r>
                      <a:r>
                        <a:rPr lang="vi-VN" sz="2800" dirty="0">
                          <a:solidFill>
                            <a:srgbClr val="231F20"/>
                          </a:solidFill>
                          <a:effectLst/>
                          <a:latin typeface="Times New Roman"/>
                          <a:ea typeface="Times New Roman"/>
                        </a:rPr>
                        <a:t>thời </a:t>
                      </a:r>
                      <a:r>
                        <a:rPr lang="en-US" sz="2800" dirty="0" err="1">
                          <a:solidFill>
                            <a:srgbClr val="231F20"/>
                          </a:solidFill>
                          <a:effectLst/>
                          <a:latin typeface="Times New Roman"/>
                          <a:ea typeface="Times New Roman"/>
                        </a:rPr>
                        <a:t>gian</a:t>
                      </a:r>
                      <a:r>
                        <a:rPr lang="en-US" sz="2800" dirty="0">
                          <a:solidFill>
                            <a:srgbClr val="231F20"/>
                          </a:solidFill>
                          <a:effectLst/>
                          <a:latin typeface="Times New Roman"/>
                          <a:ea typeface="Times New Roman"/>
                        </a:rPr>
                        <a:t> qua </a:t>
                      </a:r>
                      <a:r>
                        <a:rPr lang="en-US" sz="2800" dirty="0" err="1">
                          <a:solidFill>
                            <a:srgbClr val="231F20"/>
                          </a:solidFill>
                          <a:effectLst/>
                          <a:latin typeface="Times New Roman"/>
                          <a:ea typeface="Times New Roman"/>
                        </a:rPr>
                        <a:t>nhanh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đời người đã đến lúc kết thúc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59004">
                <a:tc gridSpan="2">
                  <a:txBody>
                    <a:bodyPr/>
                    <a:lstStyle/>
                    <a:p>
                      <a:pPr>
                        <a:lnSpc>
                          <a:spcPct val="120000"/>
                        </a:lnSpc>
                        <a:spcAft>
                          <a:spcPts val="0"/>
                        </a:spcAft>
                      </a:pPr>
                      <a:r>
                        <a:rPr lang="en-US" sz="2800" dirty="0">
                          <a:solidFill>
                            <a:srgbClr val="231F20"/>
                          </a:solidFill>
                          <a:effectLst/>
                          <a:latin typeface="Times New Roman"/>
                          <a:ea typeface="Times New Roman"/>
                        </a:rPr>
                        <a:t>3.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thành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quốc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C. </a:t>
                      </a:r>
                      <a:r>
                        <a:rPr lang="en-US" sz="2800" dirty="0" err="1">
                          <a:solidFill>
                            <a:srgbClr val="231F20"/>
                          </a:solidFill>
                          <a:effectLst/>
                          <a:latin typeface="Times New Roman"/>
                          <a:ea typeface="Times New Roman"/>
                        </a:rPr>
                        <a:t>Điểm</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yếu</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chết</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người</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của</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đối</a:t>
                      </a:r>
                      <a:r>
                        <a:rPr lang="en-US" sz="2800" baseline="0" dirty="0">
                          <a:solidFill>
                            <a:srgbClr val="231F20"/>
                          </a:solidFill>
                          <a:effectLst/>
                          <a:latin typeface="Times New Roman"/>
                          <a:ea typeface="Times New Roman"/>
                        </a:rPr>
                        <a:t> </a:t>
                      </a:r>
                      <a:r>
                        <a:rPr lang="en-US" sz="2800" baseline="0" dirty="0" err="1">
                          <a:solidFill>
                            <a:srgbClr val="231F20"/>
                          </a:solidFill>
                          <a:effectLst/>
                          <a:latin typeface="Times New Roman"/>
                          <a:ea typeface="Times New Roman"/>
                        </a:rPr>
                        <a:t>tượng</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52424">
                <a:tc gridSpan="2">
                  <a:txBody>
                    <a:bodyPr/>
                    <a:lstStyle/>
                    <a:p>
                      <a:pPr>
                        <a:lnSpc>
                          <a:spcPct val="120000"/>
                        </a:lnSpc>
                        <a:spcAft>
                          <a:spcPts val="0"/>
                        </a:spcAft>
                      </a:pPr>
                      <a:r>
                        <a:rPr lang="en-US" sz="2800" dirty="0">
                          <a:solidFill>
                            <a:srgbClr val="231F20"/>
                          </a:solidFill>
                          <a:effectLst/>
                          <a:latin typeface="Times New Roman"/>
                          <a:ea typeface="Times New Roman"/>
                        </a:rPr>
                        <a:t>4. </a:t>
                      </a:r>
                      <a:r>
                        <a:rPr lang="vi-VN" sz="2800" dirty="0">
                          <a:solidFill>
                            <a:srgbClr val="231F20"/>
                          </a:solidFill>
                          <a:effectLst/>
                          <a:latin typeface="Times New Roman"/>
                          <a:ea typeface="Times New Roman"/>
                        </a:rPr>
                        <a:t>gót chân </a:t>
                      </a:r>
                      <a:r>
                        <a:rPr lang="en-US" sz="2800" dirty="0">
                          <a:solidFill>
                            <a:srgbClr val="231F20"/>
                          </a:solidFill>
                          <a:effectLst/>
                          <a:latin typeface="Times New Roman"/>
                          <a:ea typeface="Times New Roman"/>
                        </a:rPr>
                        <a:t>A-sin</a:t>
                      </a: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r>
                        <a:rPr lang="en-US" sz="2800" dirty="0">
                          <a:solidFill>
                            <a:srgbClr val="231F20"/>
                          </a:solidFill>
                          <a:effectLst/>
                          <a:latin typeface="Times New Roman"/>
                          <a:ea typeface="Times New Roman"/>
                        </a:rPr>
                        <a:t>D. </a:t>
                      </a:r>
                      <a:r>
                        <a:rPr lang="vi-VN" sz="2800" dirty="0">
                          <a:solidFill>
                            <a:srgbClr val="231F20"/>
                          </a:solidFill>
                          <a:effectLst/>
                          <a:latin typeface="Times New Roman"/>
                          <a:ea typeface="Times New Roman"/>
                        </a:rPr>
                        <a:t>sức mạnh của sắc đẹp ở người phụ nữ</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cxnSp>
        <p:nvCxnSpPr>
          <p:cNvPr id="8" name="Straight Arrow Connector 7"/>
          <p:cNvCxnSpPr/>
          <p:nvPr/>
        </p:nvCxnSpPr>
        <p:spPr>
          <a:xfrm>
            <a:off x="4021015" y="3106615"/>
            <a:ext cx="1840523" cy="9730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flipV="1">
            <a:off x="4149969" y="3247292"/>
            <a:ext cx="1711569" cy="83233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2" name="Straight Arrow Connector 11"/>
          <p:cNvCxnSpPr/>
          <p:nvPr/>
        </p:nvCxnSpPr>
        <p:spPr>
          <a:xfrm>
            <a:off x="4149969" y="4994031"/>
            <a:ext cx="1852246" cy="973015"/>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flipV="1">
            <a:off x="4021015" y="5263662"/>
            <a:ext cx="1981200" cy="70338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986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328247"/>
            <a:ext cx="4750451" cy="586154"/>
          </a:xfrm>
        </p:spPr>
        <p:txBody>
          <a:bodyPr>
            <a:noAutofit/>
          </a:bodyPr>
          <a:lstStyle/>
          <a:p>
            <a:r>
              <a:rPr lang="en-US" sz="2800" b="1" dirty="0">
                <a:latin typeface="Times New Roman" pitchFamily="18" charset="0"/>
                <a:cs typeface="Times New Roman" pitchFamily="18" charset="0"/>
              </a:rPr>
              <a:t>HÌNH THÀNH KIẾN THỨC</a:t>
            </a:r>
          </a:p>
        </p:txBody>
      </p:sp>
      <p:sp>
        <p:nvSpPr>
          <p:cNvPr id="3" name="Content Placeholder 2"/>
          <p:cNvSpPr>
            <a:spLocks noGrp="1"/>
          </p:cNvSpPr>
          <p:nvPr>
            <p:ph idx="1"/>
          </p:nvPr>
        </p:nvSpPr>
        <p:spPr>
          <a:xfrm>
            <a:off x="679938" y="1641231"/>
            <a:ext cx="10386647" cy="4406871"/>
          </a:xfrm>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US" sz="3000" dirty="0">
                <a:latin typeface="Times New Roman" pitchFamily="18" charset="0"/>
                <a:cs typeface="Times New Roman" pitchFamily="18" charset="0"/>
              </a:rPr>
              <a:t>Đ</a:t>
            </a:r>
            <a:r>
              <a:rPr lang="vi-VN" sz="3000" dirty="0">
                <a:latin typeface="Times New Roman" pitchFamily="18" charset="0"/>
                <a:cs typeface="Times New Roman" pitchFamily="18" charset="0"/>
              </a:rPr>
              <a:t>ọc Tri thức ngữ văn trong SGK (tr. 9);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vi-VN" sz="3000" dirty="0">
                <a:latin typeface="Times New Roman" pitchFamily="18" charset="0"/>
                <a:cs typeface="Times New Roman" pitchFamily="18" charset="0"/>
              </a:rPr>
              <a:t> khung Nhận biết điển tích, điển cố trong SGK (tr. 17 − 18) </a:t>
            </a:r>
            <a:r>
              <a:rPr lang="en-US" sz="3000" dirty="0">
                <a:latin typeface="Times New Roman" pitchFamily="18" charset="0"/>
                <a:cs typeface="Times New Roman" pitchFamily="18" charset="0"/>
              </a:rPr>
              <a:t>để hoàn thành </a:t>
            </a:r>
          </a:p>
          <a:p>
            <a:r>
              <a:rPr lang="en-US" sz="3200" b="1" dirty="0">
                <a:latin typeface="Times New Roman" panose="02020603050405020304" pitchFamily="18" charset="0"/>
                <a:cs typeface="Times New Roman" panose="02020603050405020304" pitchFamily="18" charset="0"/>
              </a:rPr>
              <a:t>GV: Cho hs xem vi deo: Điển tích của câu thành ngữ “có tật giật mình” </a:t>
            </a:r>
            <a:r>
              <a:rPr lang="en-US" sz="3200" b="1" u="sng" dirty="0">
                <a:latin typeface="Times New Roman" panose="02020603050405020304" pitchFamily="18" charset="0"/>
                <a:cs typeface="Times New Roman" panose="02020603050405020304" pitchFamily="18" charset="0"/>
                <a:hlinkClick r:id="rId2"/>
              </a:rPr>
              <a:t>https://www.youtube.com/watch?v=wGmVkZecW9A</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Hs: Xem video và đọc 2 câu thơ trích Nguyễn Du.</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GV: giải thích hs hiểu nguồn gốc của thành ngữ và cụm từ “ sen vàng”.</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itchFamily="18" charset="0"/>
              <a:cs typeface="Times New Roman" pitchFamily="18" charset="0"/>
            </a:endParaRPr>
          </a:p>
        </p:txBody>
      </p:sp>
      <p:sp>
        <p:nvSpPr>
          <p:cNvPr id="4" name="Text Placeholder 3"/>
          <p:cNvSpPr>
            <a:spLocks noGrp="1"/>
          </p:cNvSpPr>
          <p:nvPr>
            <p:ph type="body" sz="half" idx="2"/>
          </p:nvPr>
        </p:nvSpPr>
        <p:spPr>
          <a:xfrm>
            <a:off x="735948" y="971715"/>
            <a:ext cx="4351866" cy="669515"/>
          </a:xfrm>
        </p:spPr>
        <p:txBody>
          <a:bodyPr>
            <a:normAutofit/>
          </a:bodyPr>
          <a:lstStyle/>
          <a:p>
            <a:r>
              <a:rPr lang="en-US" sz="2800" b="1" dirty="0">
                <a:solidFill>
                  <a:srgbClr val="FF0000"/>
                </a:solidFill>
                <a:latin typeface="Times New Roman" pitchFamily="18" charset="0"/>
                <a:cs typeface="Times New Roman" pitchFamily="18" charset="0"/>
              </a:rPr>
              <a:t>I. ĐIỂN TÍCH, ĐIỂN CỐ</a:t>
            </a:r>
          </a:p>
        </p:txBody>
      </p:sp>
    </p:spTree>
    <p:extLst>
      <p:ext uri="{BB962C8B-B14F-4D97-AF65-F5344CB8AC3E}">
        <p14:creationId xmlns:p14="http://schemas.microsoft.com/office/powerpoint/2010/main" val="286483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328247"/>
            <a:ext cx="4750451" cy="586154"/>
          </a:xfrm>
        </p:spPr>
        <p:txBody>
          <a:bodyPr>
            <a:noAutofit/>
          </a:bodyPr>
          <a:lstStyle/>
          <a:p>
            <a:r>
              <a:rPr lang="en-US" sz="2800" b="1" dirty="0">
                <a:latin typeface="Times New Roman" pitchFamily="18" charset="0"/>
                <a:cs typeface="Times New Roman" pitchFamily="18" charset="0"/>
              </a:rPr>
              <a:t>HÌNH THÀNH KIẾN THỨC</a:t>
            </a:r>
          </a:p>
        </p:txBody>
      </p:sp>
      <p:sp>
        <p:nvSpPr>
          <p:cNvPr id="3" name="Content Placeholder 2"/>
          <p:cNvSpPr>
            <a:spLocks noGrp="1"/>
          </p:cNvSpPr>
          <p:nvPr>
            <p:ph idx="1"/>
          </p:nvPr>
        </p:nvSpPr>
        <p:spPr>
          <a:xfrm>
            <a:off x="679938" y="1641232"/>
            <a:ext cx="10386647" cy="1652954"/>
          </a:xfrm>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US" sz="3000" dirty="0">
                <a:latin typeface="Times New Roman" pitchFamily="18" charset="0"/>
                <a:cs typeface="Times New Roman" pitchFamily="18" charset="0"/>
              </a:rPr>
              <a:t>Đ</a:t>
            </a:r>
            <a:r>
              <a:rPr lang="vi-VN" sz="3000" dirty="0">
                <a:latin typeface="Times New Roman" pitchFamily="18" charset="0"/>
                <a:cs typeface="Times New Roman" pitchFamily="18" charset="0"/>
              </a:rPr>
              <a:t>ọc Tri thức ngữ văn trong SGK (tr. 9);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vi-VN" sz="3000" dirty="0">
                <a:latin typeface="Times New Roman" pitchFamily="18" charset="0"/>
                <a:cs typeface="Times New Roman" pitchFamily="18" charset="0"/>
              </a:rPr>
              <a:t> khung Nhận biết điển tích, điển cố trong SGK (tr. 17 − 18)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hoàn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thành</a:t>
            </a:r>
            <a:r>
              <a:rPr lang="en-US" sz="3000" dirty="0">
                <a:latin typeface="Times New Roman" pitchFamily="18" charset="0"/>
                <a:cs typeface="Times New Roman" pitchFamily="18" charset="0"/>
              </a:rPr>
              <a:t> </a:t>
            </a:r>
          </a:p>
          <a:p>
            <a:pPr marL="0" indent="0" algn="ctr">
              <a:buNone/>
            </a:pPr>
            <a:r>
              <a:rPr lang="en-US" sz="3000" b="1" dirty="0">
                <a:latin typeface="Times New Roman" pitchFamily="18" charset="0"/>
                <a:cs typeface="Times New Roman" pitchFamily="18" charset="0"/>
              </a:rPr>
              <a:t>PHIẾU HỌC TẬP</a:t>
            </a:r>
            <a:r>
              <a:rPr lang="vi-VN" sz="3000" dirty="0">
                <a:latin typeface="Times New Roman" pitchFamily="18" charset="0"/>
                <a:cs typeface="Times New Roman" pitchFamily="18" charset="0"/>
              </a:rPr>
              <a:t>: </a:t>
            </a:r>
            <a:endParaRPr lang="en-US" sz="3000" dirty="0">
              <a:latin typeface="Times New Roman" pitchFamily="18" charset="0"/>
              <a:cs typeface="Times New Roman" pitchFamily="18" charset="0"/>
            </a:endParaRPr>
          </a:p>
          <a:p>
            <a:pPr marL="0" indent="0">
              <a:buNone/>
            </a:pPr>
            <a:endParaRPr lang="en-US" sz="3000" b="1" i="1" dirty="0">
              <a:solidFill>
                <a:srgbClr val="7030A0"/>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735948" y="971715"/>
            <a:ext cx="4351866" cy="669515"/>
          </a:xfrm>
        </p:spPr>
        <p:txBody>
          <a:bodyPr>
            <a:normAutofit/>
          </a:bodyPr>
          <a:lstStyle/>
          <a:p>
            <a:r>
              <a:rPr lang="en-US" sz="2800" b="1" dirty="0">
                <a:solidFill>
                  <a:srgbClr val="FF0000"/>
                </a:solidFill>
                <a:latin typeface="Times New Roman" pitchFamily="18" charset="0"/>
                <a:cs typeface="Times New Roman" pitchFamily="18" charset="0"/>
              </a:rPr>
              <a:t>I. ĐIỂN TÍCH, ĐIỂN CỐ</a:t>
            </a:r>
          </a:p>
        </p:txBody>
      </p:sp>
    </p:spTree>
    <p:extLst>
      <p:ext uri="{BB962C8B-B14F-4D97-AF65-F5344CB8AC3E}">
        <p14:creationId xmlns:p14="http://schemas.microsoft.com/office/powerpoint/2010/main" val="89965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01406142"/>
              </p:ext>
            </p:extLst>
          </p:nvPr>
        </p:nvGraphicFramePr>
        <p:xfrm>
          <a:off x="4140926" y="1668761"/>
          <a:ext cx="3762104" cy="2139607"/>
        </p:xfrm>
        <a:graphic>
          <a:graphicData uri="http://schemas.openxmlformats.org/drawingml/2006/table">
            <a:tbl>
              <a:tblPr firstRow="1" firstCol="1" bandRow="1">
                <a:tableStyleId>{5940675A-B579-460E-94D1-54222C63F5DA}</a:tableStyleId>
              </a:tblPr>
              <a:tblGrid>
                <a:gridCol w="2570276">
                  <a:extLst>
                    <a:ext uri="{9D8B030D-6E8A-4147-A177-3AD203B41FA5}">
                      <a16:colId xmlns:a16="http://schemas.microsoft.com/office/drawing/2014/main" val="20000"/>
                    </a:ext>
                  </a:extLst>
                </a:gridCol>
                <a:gridCol w="1191828">
                  <a:extLst>
                    <a:ext uri="{9D8B030D-6E8A-4147-A177-3AD203B41FA5}">
                      <a16:colId xmlns:a16="http://schemas.microsoft.com/office/drawing/2014/main" val="20001"/>
                    </a:ext>
                  </a:extLst>
                </a:gridCol>
              </a:tblGrid>
              <a:tr h="186402">
                <a:tc gridSpan="2">
                  <a:txBody>
                    <a:bodyPr/>
                    <a:lstStyle/>
                    <a:p>
                      <a:pPr algn="ctr">
                        <a:lnSpc>
                          <a:spcPct val="107000"/>
                        </a:lnSpc>
                        <a:spcAft>
                          <a:spcPts val="0"/>
                        </a:spcAft>
                      </a:pPr>
                      <a:r>
                        <a:rPr lang="en-US" sz="1100" b="1" dirty="0" err="1">
                          <a:effectLst/>
                          <a:latin typeface="Times New Roman" pitchFamily="18" charset="0"/>
                          <a:cs typeface="Times New Roman" pitchFamily="18" charset="0"/>
                        </a:rPr>
                        <a:t>Nhận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biết</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endParaRPr lang="en-US" sz="1100" b="1" dirty="0">
                        <a:solidFill>
                          <a:srgbClr val="FF0000"/>
                        </a:solidFill>
                        <a:effectLst/>
                        <a:latin typeface="Times New Roman" pitchFamily="18" charset="0"/>
                        <a:ea typeface="Times New Roman"/>
                        <a:cs typeface="Times New Roman" pitchFamily="18" charset="0"/>
                      </a:endParaRPr>
                    </a:p>
                  </a:txBody>
                  <a:tcPr marL="71755" marR="34290" marT="28575" marB="0"/>
                </a:tc>
                <a:tc hMerge="1">
                  <a:txBody>
                    <a:bodyPr/>
                    <a:lstStyle/>
                    <a:p>
                      <a:endParaRPr lang="en-US"/>
                    </a:p>
                  </a:txBody>
                  <a:tcPr/>
                </a:tc>
                <a:extLst>
                  <a:ext uri="{0D108BD9-81ED-4DB2-BD59-A6C34878D82A}">
                    <a16:rowId xmlns:a16="http://schemas.microsoft.com/office/drawing/2014/main" val="10000"/>
                  </a:ext>
                </a:extLst>
              </a:tr>
              <a:tr h="383957">
                <a:tc>
                  <a:txBody>
                    <a:bodyPr/>
                    <a:lstStyle/>
                    <a:p>
                      <a:pPr algn="just">
                        <a:lnSpc>
                          <a:spcPct val="107000"/>
                        </a:lnSpc>
                        <a:spcAft>
                          <a:spcPts val="0"/>
                        </a:spcAft>
                      </a:pP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là</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gì</a:t>
                      </a:r>
                      <a:r>
                        <a:rPr lang="en-US" sz="1100" b="1" dirty="0">
                          <a:effectLst/>
                          <a:latin typeface="Times New Roman" pitchFamily="18" charset="0"/>
                          <a:cs typeface="Times New Roman" pitchFamily="18" charset="0"/>
                        </a:rPr>
                        <a:t>?</a:t>
                      </a:r>
                      <a:endParaRPr lang="en-US" sz="11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p>
                  </a:txBody>
                  <a:tcPr marL="71755" marR="34290" marT="28575" marB="0"/>
                </a:tc>
                <a:extLst>
                  <a:ext uri="{0D108BD9-81ED-4DB2-BD59-A6C34878D82A}">
                    <a16:rowId xmlns:a16="http://schemas.microsoft.com/office/drawing/2014/main" val="10001"/>
                  </a:ext>
                </a:extLst>
              </a:tr>
              <a:tr h="264628">
                <a:tc>
                  <a:txBody>
                    <a:bodyPr/>
                    <a:lstStyle/>
                    <a:p>
                      <a:pPr marR="37465" algn="just">
                        <a:lnSpc>
                          <a:spcPct val="107000"/>
                        </a:lnSpc>
                        <a:spcAft>
                          <a:spcPts val="0"/>
                        </a:spcAft>
                      </a:pP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tồn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tại</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như</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thế</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nào</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trong</a:t>
                      </a:r>
                      <a:r>
                        <a:rPr lang="en-US" sz="1100" b="1" dirty="0">
                          <a:effectLst/>
                          <a:latin typeface="Times New Roman" pitchFamily="18" charset="0"/>
                          <a:cs typeface="Times New Roman" pitchFamily="18" charset="0"/>
                        </a:rPr>
                        <a:t> VB?</a:t>
                      </a:r>
                      <a:endParaRPr lang="en-US" sz="1100" b="1" dirty="0">
                        <a:effectLst/>
                        <a:latin typeface="Times New Roman" pitchFamily="18" charset="0"/>
                        <a:ea typeface="Times New Roman"/>
                        <a:cs typeface="Times New Roman" pitchFamily="18" charset="0"/>
                      </a:endParaRPr>
                    </a:p>
                  </a:txBody>
                  <a:tcPr marL="71755" marR="34290" marT="28575" marB="0"/>
                </a:tc>
                <a:tc>
                  <a:txBody>
                    <a:bodyPr/>
                    <a:lstStyle/>
                    <a:p>
                      <a:pPr marR="37465">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2"/>
                  </a:ext>
                </a:extLst>
              </a:tr>
              <a:tr h="282935">
                <a:tc>
                  <a:txBody>
                    <a:bodyPr/>
                    <a:lstStyle/>
                    <a:p>
                      <a:pPr algn="just">
                        <a:lnSpc>
                          <a:spcPct val="115000"/>
                        </a:lnSpc>
                        <a:spcAft>
                          <a:spcPts val="0"/>
                        </a:spcAft>
                        <a:tabLst>
                          <a:tab pos="4594860" algn="l"/>
                        </a:tabLst>
                      </a:pPr>
                      <a:r>
                        <a:rPr lang="en-US" sz="1100" b="1" dirty="0" err="1">
                          <a:effectLst/>
                          <a:latin typeface="Times New Roman" pitchFamily="18" charset="0"/>
                          <a:cs typeface="Times New Roman" pitchFamily="18" charset="0"/>
                        </a:rPr>
                        <a:t>Tác</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dụng</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của</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việc</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sử</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dụng</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r>
                        <a:rPr lang="en-US" sz="1100" b="1" dirty="0">
                          <a:effectLst/>
                          <a:latin typeface="Times New Roman" pitchFamily="18" charset="0"/>
                          <a:cs typeface="Times New Roman" pitchFamily="18" charset="0"/>
                        </a:rPr>
                        <a:t>?</a:t>
                      </a: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3"/>
                  </a:ext>
                </a:extLst>
              </a:tr>
              <a:tr h="392134">
                <a:tc>
                  <a:txBody>
                    <a:bodyPr/>
                    <a:lstStyle/>
                    <a:p>
                      <a:pPr marR="36195" algn="just">
                        <a:lnSpc>
                          <a:spcPct val="113000"/>
                        </a:lnSpc>
                        <a:spcAft>
                          <a:spcPts val="0"/>
                        </a:spcAft>
                      </a:pPr>
                      <a:r>
                        <a:rPr lang="en-US" sz="1100" b="1" dirty="0" err="1">
                          <a:effectLst/>
                          <a:latin typeface="Times New Roman" pitchFamily="18" charset="0"/>
                          <a:cs typeface="Times New Roman" pitchFamily="18" charset="0"/>
                        </a:rPr>
                        <a:t>Muốn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hiểu</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được</a:t>
                      </a:r>
                      <a:r>
                        <a:rPr lang="en-US" sz="1100" b="1" dirty="0">
                          <a:effectLst/>
                          <a:latin typeface="Times New Roman" pitchFamily="18" charset="0"/>
                          <a:cs typeface="Times New Roman" pitchFamily="18" charset="0"/>
                        </a:rPr>
                        <a:t> ý </a:t>
                      </a:r>
                      <a:r>
                        <a:rPr lang="en-US" sz="1100" b="1" dirty="0" err="1">
                          <a:effectLst/>
                          <a:latin typeface="Times New Roman" pitchFamily="18" charset="0"/>
                          <a:cs typeface="Times New Roman" pitchFamily="18" charset="0"/>
                        </a:rPr>
                        <a:t>nghĩa</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của</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khi</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đọc</a:t>
                      </a:r>
                      <a:r>
                        <a:rPr lang="en-US" sz="1100" b="1" dirty="0">
                          <a:effectLst/>
                          <a:latin typeface="Times New Roman" pitchFamily="18" charset="0"/>
                          <a:cs typeface="Times New Roman" pitchFamily="18" charset="0"/>
                        </a:rPr>
                        <a:t> VB, </a:t>
                      </a:r>
                      <a:r>
                        <a:rPr lang="en-US" sz="1100" b="1" dirty="0" err="1">
                          <a:effectLst/>
                          <a:latin typeface="Times New Roman" pitchFamily="18" charset="0"/>
                          <a:cs typeface="Times New Roman" pitchFamily="18" charset="0"/>
                        </a:rPr>
                        <a:t>cần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phải</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làm</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gì</a:t>
                      </a: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4"/>
                  </a:ext>
                </a:extLst>
              </a:tr>
              <a:tr h="322029">
                <a:tc>
                  <a:txBody>
                    <a:bodyPr/>
                    <a:lstStyle/>
                    <a:p>
                      <a:pPr marR="36195" algn="just">
                        <a:lnSpc>
                          <a:spcPct val="113000"/>
                        </a:lnSpc>
                        <a:spcAft>
                          <a:spcPts val="0"/>
                        </a:spcAft>
                      </a:pPr>
                      <a:r>
                        <a:rPr lang="en-US" sz="1100" b="1" dirty="0" err="1">
                          <a:effectLst/>
                          <a:latin typeface="Times New Roman" pitchFamily="18" charset="0"/>
                          <a:cs typeface="Times New Roman" pitchFamily="18" charset="0"/>
                        </a:rPr>
                        <a:t>Lấy</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ví</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dụ</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một</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tích</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điển</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cố</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mà</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em</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biết</a:t>
                      </a:r>
                      <a:r>
                        <a:rPr lang="en-US" sz="1100" b="1" dirty="0">
                          <a:effectLst/>
                          <a:latin typeface="Times New Roman" pitchFamily="18" charset="0"/>
                          <a:cs typeface="Times New Roman" pitchFamily="18" charset="0"/>
                        </a:rPr>
                        <a:t>.</a:t>
                      </a: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p>
                    <a:p>
                      <a:pPr>
                        <a:lnSpc>
                          <a:spcPct val="107000"/>
                        </a:lnSpc>
                        <a:spcAft>
                          <a:spcPts val="0"/>
                        </a:spcAft>
                      </a:pPr>
                      <a:endParaRPr lang="en-US" sz="1100" b="1" dirty="0">
                        <a:effectLst/>
                        <a:latin typeface="Times New Roman" pitchFamily="18" charset="0"/>
                        <a:cs typeface="Times New Roman" pitchFamily="18" charset="0"/>
                      </a:endParaRPr>
                    </a:p>
                  </a:txBody>
                  <a:tcPr marL="71755" marR="34290" marT="28575" marB="0"/>
                </a:tc>
                <a:extLst>
                  <a:ext uri="{0D108BD9-81ED-4DB2-BD59-A6C34878D82A}">
                    <a16:rowId xmlns:a16="http://schemas.microsoft.com/office/drawing/2014/main" val="10005"/>
                  </a:ext>
                </a:extLst>
              </a:tr>
            </a:tbl>
          </a:graphicData>
        </a:graphic>
      </p:graphicFrame>
      <p:sp>
        <p:nvSpPr>
          <p:cNvPr id="6" name="TextBox 5"/>
          <p:cNvSpPr txBox="1"/>
          <p:nvPr/>
        </p:nvSpPr>
        <p:spPr>
          <a:xfrm>
            <a:off x="3669324" y="580236"/>
            <a:ext cx="4895764" cy="646331"/>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US" sz="3600" b="1" dirty="0">
                <a:solidFill>
                  <a:srgbClr val="FF0000"/>
                </a:solidFill>
                <a:latin typeface="Times New Roman" pitchFamily="18" charset="0"/>
                <a:cs typeface="Times New Roman" pitchFamily="18" charset="0"/>
              </a:rPr>
              <a:t>PHIẾU HỌC TẬP SỐ 1</a:t>
            </a:r>
          </a:p>
        </p:txBody>
      </p:sp>
    </p:spTree>
    <p:extLst>
      <p:ext uri="{BB962C8B-B14F-4D97-AF65-F5344CB8AC3E}">
        <p14:creationId xmlns:p14="http://schemas.microsoft.com/office/powerpoint/2010/main" val="904325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tích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cố</a:t>
            </a:r>
            <a:br>
              <a:rPr lang="en-US" b="1" dirty="0">
                <a:solidFill>
                  <a:srgbClr val="FF0000"/>
                </a:solidFill>
                <a:latin typeface="Times New Roman" pitchFamily="18" charset="0"/>
                <a:cs typeface="Times New Roman" pitchFamily="18" charset="0"/>
              </a:rPr>
            </a:br>
            <a:r>
              <a:rPr lang="en-US" b="1" dirty="0">
                <a:solidFill>
                  <a:srgbClr val="FF0000"/>
                </a:solidFill>
                <a:latin typeface="Times New Roman" pitchFamily="18" charset="0"/>
                <a:cs typeface="Times New Roman" pitchFamily="18" charset="0"/>
              </a:rPr>
              <a:t>1. </a:t>
            </a:r>
            <a:r>
              <a:rPr lang="en-US" b="1" dirty="0" err="1">
                <a:solidFill>
                  <a:srgbClr val="FF0000"/>
                </a:solidFill>
                <a:latin typeface="Times New Roman" pitchFamily="18" charset="0"/>
                <a:cs typeface="Times New Roman" pitchFamily="18" charset="0"/>
              </a:rPr>
              <a:t>Khái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niệm</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Điển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cố</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còn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được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gọi</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là</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điển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tích</a:t>
            </a:r>
            <a:r>
              <a:rPr lang="en-US" sz="3200" b="1" dirty="0">
                <a:solidFill>
                  <a:srgbClr val="7030A0"/>
                </a:solidFill>
                <a:latin typeface="Times New Roman" pitchFamily="18" charset="0"/>
                <a:cs typeface="Times New Roman" pitchFamily="18" charset="0"/>
              </a:rPr>
              <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niệm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xuất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phát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gọi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Việt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nhằm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gọi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tên</a:t>
            </a:r>
            <a:r>
              <a:rPr lang="en-US" sz="3200" dirty="0">
                <a:latin typeface="Times New Roman" pitchFamily="18" charset="0"/>
                <a:cs typeface="Times New Roman" pitchFamily="18" charset="0"/>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câu</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chuyện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xưa</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cũ</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ảnh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đã</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trong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văn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học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trước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tính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được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nhắc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lại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một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cách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khái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quát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thay</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thế</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nội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dung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muốn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nói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a:t>
            </a:r>
          </a:p>
          <a:p>
            <a:pPr marL="0" indent="0">
              <a:buNone/>
            </a:pPr>
            <a:endParaRPr lang="en-US" dirty="0"/>
          </a:p>
        </p:txBody>
      </p:sp>
    </p:spTree>
    <p:extLst>
      <p:ext uri="{BB962C8B-B14F-4D97-AF65-F5344CB8AC3E}">
        <p14:creationId xmlns:p14="http://schemas.microsoft.com/office/powerpoint/2010/main" val="397727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tích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cố</a:t>
            </a:r>
            <a:br>
              <a:rPr lang="en-US" b="1" dirty="0">
                <a:solidFill>
                  <a:srgbClr val="FF0000"/>
                </a:solidFill>
                <a:latin typeface="Times New Roman" pitchFamily="18" charset="0"/>
                <a:cs typeface="Times New Roman" pitchFamily="18" charset="0"/>
              </a:rPr>
            </a:b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Dạng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tồn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tại</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4" y="2160589"/>
            <a:ext cx="8596668" cy="2036273"/>
          </a:xfrm>
        </p:spPr>
        <p:txBody>
          <a:bodyPr>
            <a:noAutofit/>
          </a:bodyPr>
          <a:lstStyle/>
          <a:p>
            <a:pPr marL="0" indent="0" algn="just">
              <a:buNone/>
            </a:pPr>
            <a:r>
              <a:rPr lang="en-US" sz="4000" b="1" dirty="0">
                <a:solidFill>
                  <a:srgbClr val="7030A0"/>
                </a:solidFill>
                <a:latin typeface="Times New Roman" pitchFamily="18" charset="0"/>
                <a:cs typeface="Times New Roman" pitchFamily="18" charset="0"/>
              </a:rPr>
              <a:t>- </a:t>
            </a:r>
            <a:r>
              <a:rPr lang="en-US" sz="4000" b="1" dirty="0" err="1">
                <a:solidFill>
                  <a:srgbClr val="7030A0"/>
                </a:solidFill>
                <a:latin typeface="Times New Roman" pitchFamily="18" charset="0"/>
                <a:cs typeface="Times New Roman" pitchFamily="18" charset="0"/>
              </a:rPr>
              <a:t>Điển</a:t>
            </a:r>
            <a:r>
              <a:rPr lang="en-US" sz="4000" b="1" dirty="0">
                <a:solidFill>
                  <a:srgbClr val="7030A0"/>
                </a:solidFill>
                <a:latin typeface="Times New Roman" pitchFamily="18" charset="0"/>
                <a:cs typeface="Times New Roman" pitchFamily="18" charset="0"/>
              </a:rPr>
              <a:t> </a:t>
            </a:r>
            <a:r>
              <a:rPr lang="en-US" sz="4000" b="1" dirty="0" err="1">
                <a:solidFill>
                  <a:srgbClr val="7030A0"/>
                </a:solidFill>
                <a:latin typeface="Times New Roman" pitchFamily="18" charset="0"/>
                <a:cs typeface="Times New Roman" pitchFamily="18" charset="0"/>
              </a:rPr>
              <a:t>cố</a:t>
            </a:r>
            <a:r>
              <a:rPr lang="en-US" sz="4000" b="1" dirty="0">
                <a:solidFill>
                  <a:srgbClr val="7030A0"/>
                </a:solidFill>
                <a:latin typeface="Times New Roman" pitchFamily="18" charset="0"/>
                <a:cs typeface="Times New Roman" pitchFamily="18" charset="0"/>
              </a:rPr>
              <a:t>, </a:t>
            </a:r>
            <a:r>
              <a:rPr lang="en-US" sz="4000" b="1" dirty="0" err="1">
                <a:solidFill>
                  <a:srgbClr val="7030A0"/>
                </a:solidFill>
                <a:latin typeface="Times New Roman" pitchFamily="18" charset="0"/>
                <a:cs typeface="Times New Roman" pitchFamily="18" charset="0"/>
              </a:rPr>
              <a:t>điển</a:t>
            </a:r>
            <a:r>
              <a:rPr lang="en-US" sz="4000" b="1" dirty="0">
                <a:solidFill>
                  <a:srgbClr val="7030A0"/>
                </a:solidFill>
                <a:latin typeface="Times New Roman" pitchFamily="18" charset="0"/>
                <a:cs typeface="Times New Roman" pitchFamily="18" charset="0"/>
              </a:rPr>
              <a:t> </a:t>
            </a:r>
            <a:r>
              <a:rPr lang="en-US" sz="4000" b="1" dirty="0" err="1">
                <a:solidFill>
                  <a:srgbClr val="7030A0"/>
                </a:solidFill>
                <a:latin typeface="Times New Roman" pitchFamily="18" charset="0"/>
                <a:cs typeface="Times New Roman" pitchFamily="18" charset="0"/>
              </a:rPr>
              <a:t>tích</a:t>
            </a:r>
            <a:r>
              <a:rPr lang="en-US" sz="4000" b="1" dirty="0">
                <a:solidFill>
                  <a:srgbClr val="7030A0"/>
                </a:solidFill>
                <a:latin typeface="Times New Roman" pitchFamily="18" charset="0"/>
                <a:cs typeface="Times New Roman" pitchFamily="18" charset="0"/>
              </a:rPr>
              <a:t>: </a:t>
            </a:r>
            <a:r>
              <a:rPr lang="en-US" sz="4000" dirty="0" err="1">
                <a:latin typeface="Times New Roman" pitchFamily="18" charset="0"/>
                <a:cs typeface="Times New Roman" pitchFamily="18" charset="0"/>
              </a:rPr>
              <a:t>Tồn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tại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xuất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hiện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trong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bản</a:t>
            </a:r>
            <a:r>
              <a:rPr lang="en-US" sz="4000" dirty="0">
                <a:latin typeface="Times New Roman" pitchFamily="18" charset="0"/>
                <a:cs typeface="Times New Roman" pitchFamily="18" charset="0"/>
              </a:rPr>
              <a:t> </a:t>
            </a:r>
            <a:r>
              <a:rPr lang="vi-VN" sz="4000" dirty="0">
                <a:latin typeface="Times New Roman" pitchFamily="18" charset="0"/>
                <a:cs typeface="Times New Roman" pitchFamily="18" charset="0"/>
              </a:rPr>
              <a:t>chỉ là từ ngữ, nhưng nó gợi lên một câu chuyện, sự việc, câu kinh, câu thơ nào đó</a:t>
            </a:r>
            <a:r>
              <a:rPr lang="vi-VN" sz="4000" dirty="0"/>
              <a:t>.</a:t>
            </a:r>
            <a:endParaRPr lang="en-US" sz="4000" dirty="0"/>
          </a:p>
        </p:txBody>
      </p:sp>
    </p:spTree>
    <p:extLst>
      <p:ext uri="{BB962C8B-B14F-4D97-AF65-F5344CB8AC3E}">
        <p14:creationId xmlns:p14="http://schemas.microsoft.com/office/powerpoint/2010/main" val="15269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tích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điển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cố</a:t>
            </a:r>
            <a:br>
              <a:rPr lang="en-US" b="1" dirty="0">
                <a:solidFill>
                  <a:srgbClr val="FF0000"/>
                </a:solidFill>
                <a:latin typeface="Times New Roman" pitchFamily="18" charset="0"/>
                <a:cs typeface="Times New Roman" pitchFamily="18" charset="0"/>
              </a:rPr>
            </a:b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Tác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dụng</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8959035" cy="3759565"/>
          </a:xfrm>
        </p:spPr>
        <p:txBody>
          <a:bodyPr>
            <a:noAutofit/>
          </a:bodyPr>
          <a:lstStyle/>
          <a:p>
            <a:pPr marL="0" indent="0" algn="just">
              <a:buNone/>
            </a:pPr>
            <a:r>
              <a:rPr lang="vi-VN" sz="4000" dirty="0"/>
              <a:t>– </a:t>
            </a:r>
            <a:r>
              <a:rPr lang="vi-VN" sz="4000" dirty="0">
                <a:latin typeface="Times New Roman" pitchFamily="18" charset="0"/>
                <a:cs typeface="Times New Roman" pitchFamily="18" charset="0"/>
              </a:rPr>
              <a:t>Dùng điển tích, điển cố có tác dụng làm cho câu thơ, câu văn hàm súc, trang nhã, uyên bác</a:t>
            </a:r>
            <a:r>
              <a:rPr lang="en-US" sz="4000" dirty="0">
                <a:latin typeface="Times New Roman" pitchFamily="18" charset="0"/>
                <a:cs typeface="Times New Roman" pitchFamily="18" charset="0"/>
              </a:rPr>
              <a:t>. </a:t>
            </a:r>
          </a:p>
          <a:p>
            <a:pPr marL="0" indent="0" algn="just">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nghị</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luận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Củng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cố</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lí</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lẽ</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làm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tăng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thuyết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phục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của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văn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bản</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45569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Organic</Template>
  <TotalTime>2004</TotalTime>
  <Words>1894</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Times New Roman</vt:lpstr>
      <vt:lpstr>Trebuchet MS</vt:lpstr>
      <vt:lpstr>Wingdings</vt:lpstr>
      <vt:lpstr>Wingdings 3</vt:lpstr>
      <vt:lpstr>Facet</vt:lpstr>
      <vt:lpstr> Thực hành tiếng Việt ĐIỂN TÍCH, ĐIỂN CỐ</vt:lpstr>
      <vt:lpstr>Mục tiêu bài học</vt:lpstr>
      <vt:lpstr>KHỞI ĐỘNG</vt:lpstr>
      <vt:lpstr>HÌNH THÀNH KIẾN THỨC</vt:lpstr>
      <vt:lpstr>HÌNH THÀNH KIẾN THỨC</vt:lpstr>
      <vt:lpstr>PowerPoint Presentation</vt:lpstr>
      <vt:lpstr>I. Điển tích, điển cố 1. Khái niệm</vt:lpstr>
      <vt:lpstr>I. Điển tích, điển cố 2. Dạng tồn tại</vt:lpstr>
      <vt:lpstr>I. Điển tích, điển cố 3. Tác dụng</vt:lpstr>
      <vt:lpstr>I. Điển tích, điển cố 4. Lưu ý</vt:lpstr>
      <vt:lpstr>II. LUYỆN TẬP </vt:lpstr>
      <vt:lpstr>II. LUYỆN TẬP </vt:lpstr>
      <vt:lpstr>II. LUYỆN TẬP </vt:lpstr>
      <vt:lpstr>PowerPoint Presentation</vt:lpstr>
      <vt:lpstr>PowerPoint Presentation</vt:lpstr>
      <vt:lpstr>PowerPoint Presentation</vt:lpstr>
      <vt:lpstr>III. VẬN DỤNG</vt:lpstr>
      <vt:lpstr> Cảm ơn các em đã hợp tác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AsusPC</dc:creator>
  <cp:lastModifiedBy>Administrator</cp:lastModifiedBy>
  <cp:revision>245</cp:revision>
  <dcterms:created xsi:type="dcterms:W3CDTF">2021-09-12T01:42:46Z</dcterms:created>
  <dcterms:modified xsi:type="dcterms:W3CDTF">2025-02-04T02:15:55Z</dcterms:modified>
</cp:coreProperties>
</file>