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74" r:id="rId2"/>
    <p:sldId id="257" r:id="rId3"/>
    <p:sldId id="259" r:id="rId4"/>
    <p:sldId id="260" r:id="rId5"/>
    <p:sldId id="262" r:id="rId6"/>
    <p:sldId id="261" r:id="rId7"/>
    <p:sldId id="273" r:id="rId8"/>
    <p:sldId id="264" r:id="rId9"/>
    <p:sldId id="265" r:id="rId10"/>
    <p:sldId id="263" r:id="rId11"/>
    <p:sldId id="266" r:id="rId12"/>
    <p:sldId id="267" r:id="rId13"/>
    <p:sldId id="269" r:id="rId14"/>
    <p:sldId id="268" r:id="rId15"/>
    <p:sldId id="270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E1FB"/>
    <a:srgbClr val="FFB3F6"/>
    <a:srgbClr val="FFCCCC"/>
    <a:srgbClr val="FFFFCC"/>
    <a:srgbClr val="E0C1FF"/>
    <a:srgbClr val="CC99FF"/>
    <a:srgbClr val="CCFFFF"/>
    <a:srgbClr val="FF9999"/>
    <a:srgbClr val="FA5CCD"/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0" autoAdjust="0"/>
    <p:restoredTop sz="94660"/>
  </p:normalViewPr>
  <p:slideViewPr>
    <p:cSldViewPr snapToGrid="0">
      <p:cViewPr varScale="1">
        <p:scale>
          <a:sx n="66" d="100"/>
          <a:sy n="66" d="100"/>
        </p:scale>
        <p:origin x="81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8CA345-7A40-4EA7-B188-E06706D8E558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CAFB32-4D60-4D17-BF63-559FA87C55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02135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2EEEBB-6258-48EB-9F51-67C9D9F702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EF62E46-86E0-4409-9F75-BEF6F5AFA96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0D749D-944D-435C-B845-C02D4002CD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460D3-77AA-48F6-B0E0-312E63918891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313A56-313A-490C-8CBF-5ECBDDB160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729E09-AAC8-452C-8370-04C13D628A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7CEA6-8B77-4950-86BF-74CC556691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6591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64743E-A3DE-4A5A-845F-C74ED1E5FC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2A3A367-75FE-4494-AC78-A815234C08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7844C4-48B3-4478-9A8B-1AA3799303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460D3-77AA-48F6-B0E0-312E63918891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689DA4-D942-41F5-A1BE-404EEFB0FF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62C1AE-3617-46B9-8170-69D884593B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7CEA6-8B77-4950-86BF-74CC556691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5535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21CBC01-433C-4606-A9D8-917207D715C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6DB189-4FD6-48F7-9427-D2E1011EC3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7CEFCD-BE48-4880-826F-DD156E307F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460D3-77AA-48F6-B0E0-312E63918891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4F00D3-2694-41D4-87DA-32586FC7BB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E3A226-A13F-4EB9-8FA1-4C437837DD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7CEA6-8B77-4950-86BF-74CC556691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212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D8BEDB-BB03-4D1C-9732-BB6AE5943F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706127-8636-4504-BCED-7256BCBC60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609F38-2C9D-4AF7-A856-19102758DF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460D3-77AA-48F6-B0E0-312E63918891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C1C356-844F-4815-BF55-BAB0A9073A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BE4BE7-A0FB-44BB-91E8-E55EEF5E75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7CEA6-8B77-4950-86BF-74CC556691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8514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F9FB53-6A25-4670-8790-8E08933DAF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3FCB25-6784-464D-81B5-F6162CB4A8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2BC2FF-CE1F-4978-B712-914D5E2352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460D3-77AA-48F6-B0E0-312E63918891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BC82B8-811C-4A9D-A60C-6847687EC1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FC46EA-7672-4DDA-A382-51BED4D726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7CEA6-8B77-4950-86BF-74CC556691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8763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F2F00F-0B1D-43C4-B8B7-E0210DB9F3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BB6546-F50B-4C70-B6A7-3309F829DD0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1B1BCC6-49E6-4866-BC81-5EB3A706BC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0E673C-4137-4C55-A16C-8F0DB9CA22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460D3-77AA-48F6-B0E0-312E63918891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DC6E19A-716F-4B24-909F-B180A010B7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99ED8A3-A2D1-4431-A199-F493B4B590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7CEA6-8B77-4950-86BF-74CC556691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6785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972390-5A01-49C1-9992-3B06D3355C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51BDB1-3F6D-4249-B465-C3EBC20D25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02410B1-E22A-497D-A72D-DA13B303C1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32DE4A8-F3BD-452C-ACE1-6EF83B0409E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8A09097-81D3-49B9-94DF-16758E3C338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1FDC642-BEF8-426D-BAC0-2E30D0D5C5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460D3-77AA-48F6-B0E0-312E63918891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93F2B5B-1CB7-4A22-B63E-C7E137A8C5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4E83865-6747-48CF-ACF4-85184D2834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7CEA6-8B77-4950-86BF-74CC556691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6496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1678FF-A7D3-4386-B8E0-6503EE5392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8746249-360D-47D8-948C-7BDF8086DE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460D3-77AA-48F6-B0E0-312E63918891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0B839DC-DE9E-4D67-A2A9-B6E89D301C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3FF3839-9FB3-4C0A-9CB6-436CB6BE21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7CEA6-8B77-4950-86BF-74CC556691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5557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47766CF-2A37-45C2-90EC-C444E639D5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460D3-77AA-48F6-B0E0-312E63918891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37F23D8-6E85-42D6-9095-06D84DA4BD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DB4B5A7-67FE-4930-BABF-59566B71C8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7CEA6-8B77-4950-86BF-74CC556691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8268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2E7E06-0D18-4815-9A6B-97E142E306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1A2792-98DD-4755-A438-B5479BE05B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971AB71-5D8A-4BA4-A922-EF1D94318B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1BE1A7-BF56-4503-8CFF-2D92939095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460D3-77AA-48F6-B0E0-312E63918891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D1E3AEA-1635-4A01-B24F-437F514C99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5C440B-F1A0-4827-971B-6B7A76E0D4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7CEA6-8B77-4950-86BF-74CC556691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7935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738089-043C-4E61-B16B-10636CD090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11EB317-632F-43C0-B321-EA3065FA81B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7C96F20-F090-4BF1-A5FA-43701F0573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66299A-F1C1-4E70-87BD-0C6A1F30E8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460D3-77AA-48F6-B0E0-312E63918891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E08084-DDE5-4E8B-A297-66CBD36F28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96CBAD-8464-4BBE-8433-98A414DE42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7CEA6-8B77-4950-86BF-74CC556691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58389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6EE1364-36F0-41C8-9C8B-DBA48497AD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FDBFA7-E540-4FC8-ABE0-732FC6A8D9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D09A34-BA2E-4777-A218-3CF39948881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4460D3-77AA-48F6-B0E0-312E63918891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6C3685-F63F-4EC8-BA9D-7DE5E056065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5A3473-3B35-4CD5-8E8D-D66E8377C25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87CEA6-8B77-4950-86BF-74CC556691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8757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5B2137-24D5-46B1-81A0-E90E6AE8A6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13833" y="1299632"/>
            <a:ext cx="10964333" cy="1532466"/>
          </a:xfrm>
        </p:spPr>
        <p:txBody>
          <a:bodyPr>
            <a:normAutofit fontScale="90000"/>
          </a:bodyPr>
          <a:lstStyle/>
          <a:p>
            <a:r>
              <a:rPr lang="vi-VN" b="1" dirty="0">
                <a:solidFill>
                  <a:schemeClr val="accent6">
                    <a:lumMod val="75000"/>
                  </a:schemeClr>
                </a:solidFill>
              </a:rPr>
              <a:t>Sức hấp dẫn của truyện trinh thám:</a:t>
            </a:r>
            <a:br>
              <a:rPr lang="vi-VN" dirty="0"/>
            </a:br>
            <a:endParaRPr lang="en-US" dirty="0"/>
          </a:p>
        </p:txBody>
      </p:sp>
      <p:sp>
        <p:nvSpPr>
          <p:cNvPr id="5" name="Speech Bubble: Oval 4">
            <a:extLst>
              <a:ext uri="{FF2B5EF4-FFF2-40B4-BE49-F238E27FC236}">
                <a16:creationId xmlns:a16="http://schemas.microsoft.com/office/drawing/2014/main" id="{9E1FB8C8-7550-4DF7-ADB3-DEE7A83C946B}"/>
              </a:ext>
            </a:extLst>
          </p:cNvPr>
          <p:cNvSpPr/>
          <p:nvPr/>
        </p:nvSpPr>
        <p:spPr>
          <a:xfrm>
            <a:off x="2167465" y="2065865"/>
            <a:ext cx="7569202" cy="3429001"/>
          </a:xfrm>
          <a:prstGeom prst="wedgeEllipseCallou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vi-V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-Cốt truyện hấp dẫn ly kỳ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vi-V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-Nhân vật điều tra tài năng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vi-V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-Kết thúc truyện bất ngờ, thú vị</a:t>
            </a:r>
          </a:p>
        </p:txBody>
      </p:sp>
    </p:spTree>
    <p:extLst>
      <p:ext uri="{BB962C8B-B14F-4D97-AF65-F5344CB8AC3E}">
        <p14:creationId xmlns:p14="http://schemas.microsoft.com/office/powerpoint/2010/main" val="348266639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5BDD717-1276-466C-9B15-F8E544959A4D}"/>
              </a:ext>
            </a:extLst>
          </p:cNvPr>
          <p:cNvSpPr txBox="1"/>
          <p:nvPr/>
        </p:nvSpPr>
        <p:spPr>
          <a:xfrm>
            <a:off x="1328820" y="209995"/>
            <a:ext cx="33358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b="1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* Tóm tắt văn bản:</a:t>
            </a:r>
            <a:endParaRPr lang="en-US" b="1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6" name="Rectangle: Top Corners Rounded 5">
            <a:extLst>
              <a:ext uri="{FF2B5EF4-FFF2-40B4-BE49-F238E27FC236}">
                <a16:creationId xmlns:a16="http://schemas.microsoft.com/office/drawing/2014/main" id="{1A9A75C3-97DF-4EEC-9A20-FAF8B5CCC0B4}"/>
              </a:ext>
            </a:extLst>
          </p:cNvPr>
          <p:cNvSpPr/>
          <p:nvPr/>
        </p:nvSpPr>
        <p:spPr>
          <a:xfrm>
            <a:off x="1444144" y="733215"/>
            <a:ext cx="10058402" cy="5765799"/>
          </a:xfrm>
          <a:prstGeom prst="round2SameRect">
            <a:avLst/>
          </a:prstGeom>
          <a:solidFill>
            <a:srgbClr val="FFCCCC"/>
          </a:solidFill>
          <a:ln>
            <a:solidFill>
              <a:srgbClr val="FF99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42545" lvl="0" indent="0" algn="just" defTabSz="914400" rtl="0" eaLnBrk="1" fontAlgn="auto" latinLnBrk="0" hangingPunct="1"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>
                <a:tab pos="171450" algn="l"/>
              </a:tabLst>
              <a:defRPr/>
            </a:pPr>
            <a:r>
              <a:rPr kumimoji="0" lang="vi-VN" sz="3000" b="0" i="0" u="none" strike="noStrike" kern="1200" cap="none" spc="0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-Vào một buổi tối, Méc-đơ-lân Va-an đến gặp</a:t>
            </a:r>
            <a:r>
              <a:rPr kumimoji="0" lang="vi-VN" sz="3000" b="0" i="0" u="none" strike="noStrike" kern="1200" cap="none" spc="-35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kumimoji="0" lang="vi-VN" sz="3000" b="0" i="0" u="none" strike="noStrike" kern="1200" cap="none" spc="0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luật</a:t>
            </a:r>
            <a:r>
              <a:rPr kumimoji="0" lang="vi-VN" sz="3000" b="0" i="0" u="none" strike="noStrike" kern="1200" cap="none" spc="-35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kumimoji="0" lang="vi-VN" sz="3000" b="0" i="0" u="none" strike="noStrike" kern="1200" cap="none" spc="0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sư</a:t>
            </a:r>
            <a:r>
              <a:rPr kumimoji="0" lang="vi-VN" sz="3000" b="0" i="0" u="none" strike="noStrike" kern="1200" cap="none" spc="-35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kumimoji="0" lang="vi-VN" sz="3000" b="0" i="0" u="none" strike="noStrike" kern="1200" cap="none" spc="0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Ét-uốt</a:t>
            </a:r>
            <a:r>
              <a:rPr kumimoji="0" lang="vi-VN" sz="3000" b="0" i="0" u="none" strike="noStrike" kern="1200" cap="none" spc="-35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kumimoji="0" lang="vi-VN" sz="3000" b="0" i="0" u="none" strike="noStrike" kern="1200" cap="none" spc="0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nhờ</a:t>
            </a:r>
            <a:r>
              <a:rPr kumimoji="0" lang="vi-VN" sz="3000" b="0" i="0" u="none" strike="noStrike" kern="1200" cap="none" spc="-35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kumimoji="0" lang="vi-VN" sz="3000" b="0" i="0" u="none" strike="noStrike" kern="1200" cap="none" spc="0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ông</a:t>
            </a:r>
            <a:r>
              <a:rPr kumimoji="0" lang="vi-VN" sz="3000" b="0" i="0" u="none" strike="noStrike" kern="1200" cap="none" spc="-35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kumimoji="0" lang="vi-VN" sz="3000" b="0" i="0" u="none" strike="noStrike" kern="1200" cap="none" spc="0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điều</a:t>
            </a:r>
            <a:r>
              <a:rPr kumimoji="0" lang="vi-VN" sz="3000" b="0" i="0" u="none" strike="noStrike" kern="1200" cap="none" spc="-35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kumimoji="0" lang="vi-VN" sz="3000" b="0" i="0" u="none" strike="noStrike" kern="1200" cap="none" spc="0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tra</a:t>
            </a:r>
            <a:r>
              <a:rPr kumimoji="0" lang="vi-VN" sz="3000" b="0" i="0" u="none" strike="noStrike" kern="1200" cap="none" spc="-35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kumimoji="0" lang="vi-VN" sz="3000" b="0" i="0" u="none" strike="noStrike" kern="1200" cap="none" spc="0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vụ</a:t>
            </a:r>
            <a:r>
              <a:rPr kumimoji="0" lang="vi-VN" sz="3000" b="0" i="0" u="none" strike="noStrike" kern="1200" cap="none" spc="-35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kumimoji="0" lang="vi-VN" sz="3000" b="0" i="0" u="none" strike="noStrike" kern="1200" cap="none" spc="0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việc: bà Li-ly Cráp-tri của cô đã bị giết ngay tại </a:t>
            </a:r>
            <a:r>
              <a:rPr kumimoji="0" lang="vi-VN" sz="3000" b="0" i="0" u="none" strike="noStrike" kern="1200" cap="none" spc="-20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nhà.</a:t>
            </a:r>
            <a:endParaRPr kumimoji="0" lang="en-US" sz="3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42545" lvl="0" indent="0" algn="just" defTabSz="914400" rtl="0" eaLnBrk="1" fontAlgn="auto" latinLnBrk="0" hangingPunct="1"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>
                <a:tab pos="176530" algn="l"/>
              </a:tabLst>
              <a:defRPr/>
            </a:pPr>
            <a:r>
              <a:rPr kumimoji="0" lang="vi-VN" sz="3000" b="0" i="0" u="none" strike="noStrike" kern="1200" cap="none" spc="0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-Luật sư Ét-uốt đến nhà Méc-đơ-lân điều tra vụ án: gặp gỡ các thành viên trong nhà Cráp-tri,</a:t>
            </a:r>
            <a:r>
              <a:rPr kumimoji="0" lang="vi-VN" sz="3000" b="0" i="0" u="none" strike="noStrike" kern="1200" cap="none" spc="-80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kumimoji="0" lang="vi-VN" sz="3000" b="0" i="0" u="none" strike="noStrike" kern="1200" cap="none" spc="0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đặc</a:t>
            </a:r>
            <a:r>
              <a:rPr kumimoji="0" lang="vi-VN" sz="3000" b="0" i="0" u="none" strike="noStrike" kern="1200" cap="none" spc="-75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kumimoji="0" lang="vi-VN" sz="3000" b="0" i="0" u="none" strike="noStrike" kern="1200" cap="none" spc="0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biệt</a:t>
            </a:r>
            <a:r>
              <a:rPr kumimoji="0" lang="vi-VN" sz="3000" b="0" i="0" u="none" strike="noStrike" kern="1200" cap="none" spc="-75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kumimoji="0" lang="vi-VN" sz="3000" b="0" i="0" u="none" strike="noStrike" kern="1200" cap="none" spc="0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là</a:t>
            </a:r>
            <a:r>
              <a:rPr kumimoji="0" lang="vi-VN" sz="3000" b="0" i="0" u="none" strike="noStrike" kern="1200" cap="none" spc="-80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kumimoji="0" lang="vi-VN" sz="3000" b="0" i="0" u="none" strike="noStrike" kern="1200" cap="none" spc="0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nói</a:t>
            </a:r>
            <a:r>
              <a:rPr kumimoji="0" lang="vi-VN" sz="3000" b="0" i="0" u="none" strike="noStrike" kern="1200" cap="none" spc="-75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kumimoji="0" lang="vi-VN" sz="3000" b="0" i="0" u="none" strike="noStrike" kern="1200" cap="none" spc="0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chuyện</a:t>
            </a:r>
            <a:r>
              <a:rPr kumimoji="0" lang="vi-VN" sz="3000" b="0" i="0" u="none" strike="noStrike" kern="1200" cap="none" spc="-75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kumimoji="0" lang="vi-VN" sz="3000" b="0" i="0" u="none" strike="noStrike" kern="1200" cap="none" spc="0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rất</a:t>
            </a:r>
            <a:r>
              <a:rPr kumimoji="0" lang="vi-VN" sz="3000" b="0" i="0" u="none" strike="noStrike" kern="1200" cap="none" spc="-75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kumimoji="0" lang="vi-VN" sz="3000" b="0" i="0" u="none" strike="noStrike" kern="1200" cap="none" spc="0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lâu</a:t>
            </a:r>
            <a:r>
              <a:rPr kumimoji="0" lang="vi-VN" sz="3000" b="0" i="0" u="none" strike="noStrike" kern="1200" cap="none" spc="-80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kumimoji="0" lang="vi-VN" sz="3000" b="0" i="0" u="none" strike="noStrike" kern="1200" cap="none" spc="0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với</a:t>
            </a:r>
            <a:r>
              <a:rPr kumimoji="0" lang="vi-VN" sz="3000" b="0" i="0" u="none" strike="noStrike" kern="1200" cap="none" spc="-75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kumimoji="0" lang="vi-VN" sz="3000" b="0" i="0" u="none" strike="noStrike" kern="1200" cap="none" spc="0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bà giúp việc Ma-thơ.</a:t>
            </a:r>
            <a:endParaRPr kumimoji="0" lang="en-US" sz="3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42545" lvl="0" indent="0" algn="just" defTabSz="914400" rtl="0" eaLnBrk="1" fontAlgn="auto" latinLnBrk="0" hangingPunct="1"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>
                <a:tab pos="176530" algn="l"/>
              </a:tabLst>
              <a:defRPr/>
            </a:pPr>
            <a:r>
              <a:rPr kumimoji="0" lang="vi-VN" sz="3000" b="0" i="0" u="none" strike="noStrike" kern="1200" cap="none" spc="0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-Trên</a:t>
            </a:r>
            <a:r>
              <a:rPr kumimoji="0" lang="vi-VN" sz="3000" b="0" i="0" u="none" strike="noStrike" kern="1200" cap="none" spc="-80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kumimoji="0" lang="vi-VN" sz="3000" b="0" i="0" u="none" strike="noStrike" kern="1200" cap="none" spc="0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đường</a:t>
            </a:r>
            <a:r>
              <a:rPr kumimoji="0" lang="vi-VN" sz="3000" b="0" i="0" u="none" strike="noStrike" kern="1200" cap="none" spc="-75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kumimoji="0" lang="vi-VN" sz="3000" b="0" i="0" u="none" strike="noStrike" kern="1200" cap="none" spc="0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về,</a:t>
            </a:r>
            <a:r>
              <a:rPr kumimoji="0" lang="vi-VN" sz="3000" b="0" i="0" u="none" strike="noStrike" kern="1200" cap="none" spc="-75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kumimoji="0" lang="vi-VN" sz="3000" b="0" i="0" u="none" strike="noStrike" kern="1200" cap="none" spc="0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luật</a:t>
            </a:r>
            <a:r>
              <a:rPr kumimoji="0" lang="vi-VN" sz="3000" b="0" i="0" u="none" strike="noStrike" kern="1200" cap="none" spc="-80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kumimoji="0" lang="vi-VN" sz="3000" b="0" i="0" u="none" strike="noStrike" kern="1200" cap="none" spc="0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sư</a:t>
            </a:r>
            <a:r>
              <a:rPr kumimoji="0" lang="vi-VN" sz="3000" b="0" i="0" u="none" strike="noStrike" kern="1200" cap="none" spc="-75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kumimoji="0" lang="vi-VN" sz="3000" b="0" i="0" u="none" strike="noStrike" kern="1200" cap="none" spc="0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Ét-uốt</a:t>
            </a:r>
            <a:r>
              <a:rPr kumimoji="0" lang="vi-VN" sz="3000" b="0" i="0" u="none" strike="noStrike" kern="1200" cap="none" spc="-75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kumimoji="0" lang="vi-VN" sz="3000" b="0" i="0" u="none" strike="noStrike" kern="1200" cap="none" spc="0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tình</a:t>
            </a:r>
            <a:r>
              <a:rPr kumimoji="0" lang="vi-VN" sz="3000" b="0" i="0" u="none" strike="noStrike" kern="1200" cap="none" spc="-75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kumimoji="0" lang="vi-VN" sz="3000" b="0" i="0" u="none" strike="noStrike" kern="1200" cap="none" spc="0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cờ</a:t>
            </a:r>
            <a:r>
              <a:rPr kumimoji="0" lang="vi-VN" sz="3000" b="0" i="0" u="none" strike="noStrike" kern="1200" cap="none" spc="-80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kumimoji="0" lang="vi-VN" sz="3000" b="0" i="0" u="none" strike="noStrike" kern="1200" cap="none" spc="0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thấy </a:t>
            </a:r>
            <a:r>
              <a:rPr kumimoji="0" lang="vi-VN" sz="3000" b="0" i="0" u="none" strike="noStrike" kern="1200" cap="none" spc="-50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biển</a:t>
            </a:r>
            <a:r>
              <a:rPr kumimoji="0" lang="vi-VN" sz="3000" b="0" i="0" u="none" strike="noStrike" kern="1200" cap="none" spc="-30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kumimoji="0" lang="vi-VN" sz="3000" b="0" i="0" u="none" strike="noStrike" kern="1200" cap="none" spc="-50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hiệu</a:t>
            </a:r>
            <a:r>
              <a:rPr kumimoji="0" lang="vi-VN" sz="3000" b="0" i="0" u="none" strike="noStrike" kern="1200" cap="none" spc="-25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kumimoji="0" lang="vi-VN" sz="3000" b="0" i="0" u="none" strike="noStrike" kern="1200" cap="none" spc="-50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“Hai</a:t>
            </a:r>
            <a:r>
              <a:rPr kumimoji="0" lang="vi-VN" sz="3000" b="0" i="0" u="none" strike="noStrike" kern="1200" cap="none" spc="-25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kumimoji="0" lang="vi-VN" sz="3000" b="0" i="0" u="none" strike="noStrike" kern="1200" cap="none" spc="-50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Tư</a:t>
            </a:r>
            <a:r>
              <a:rPr kumimoji="0" lang="vi-VN" sz="3000" b="0" i="0" u="none" strike="noStrike" kern="1200" cap="none" spc="-30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kumimoji="0" lang="vi-VN" sz="3000" b="0" i="0" u="none" strike="noStrike" kern="1200" cap="none" spc="-50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Chú</a:t>
            </a:r>
            <a:r>
              <a:rPr kumimoji="0" lang="vi-VN" sz="3000" b="0" i="0" u="none" strike="noStrike" kern="1200" cap="none" spc="-25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kumimoji="0" lang="vi-VN" sz="3000" b="0" i="0" u="none" strike="noStrike" kern="1200" cap="none" spc="-50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Sáo</a:t>
            </a:r>
            <a:r>
              <a:rPr kumimoji="0" lang="vi-VN" sz="3000" b="0" i="0" u="none" strike="noStrike" kern="1200" cap="none" spc="-25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kumimoji="0" lang="vi-VN" sz="3000" b="0" i="0" u="none" strike="noStrike" kern="1200" cap="none" spc="-50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Đen”.</a:t>
            </a:r>
            <a:r>
              <a:rPr kumimoji="0" lang="vi-VN" sz="3000" b="0" i="0" u="none" strike="noStrike" kern="1200" cap="none" spc="-10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kumimoji="0" lang="vi-VN" sz="3000" b="0" i="0" u="none" strike="noStrike" kern="1200" cap="none" spc="-50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Cái</a:t>
            </a:r>
            <a:r>
              <a:rPr kumimoji="0" lang="vi-VN" sz="3000" b="0" i="0" u="none" strike="noStrike" kern="1200" cap="none" spc="10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kumimoji="0" lang="vi-VN" sz="3000" b="0" i="0" u="none" strike="noStrike" kern="1200" cap="none" spc="-50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biển</a:t>
            </a:r>
            <a:r>
              <a:rPr kumimoji="0" lang="vi-VN" sz="3000" b="0" i="0" u="none" strike="noStrike" kern="1200" cap="none" spc="0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kumimoji="0" lang="vi-VN" sz="3000" b="0" i="0" u="none" strike="noStrike" kern="1200" cap="none" spc="-50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hiệu </a:t>
            </a:r>
            <a:r>
              <a:rPr kumimoji="0" lang="vi-VN" sz="3000" b="0" i="0" u="none" strike="noStrike" kern="1200" cap="none" spc="0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giúp ông nhớ đến bài đồng dao cổ</a:t>
            </a:r>
            <a:endParaRPr kumimoji="0" lang="en-US" sz="3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3000" b="0" i="0" u="none" strike="noStrike" kern="1200" cap="none" spc="0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Times New Roman" panose="02020603050405020304" pitchFamily="18" charset="0"/>
                <a:ea typeface="Arial" panose="020B0604020202020204" pitchFamily="34" charset="0"/>
                <a:cs typeface="+mn-cs"/>
              </a:rPr>
              <a:t>-Luật sư quay lại nhà Méc-đơ-lân Va-an điều</a:t>
            </a:r>
            <a:r>
              <a:rPr kumimoji="0" lang="vi-VN" sz="3000" b="0" i="0" u="none" strike="noStrike" kern="1200" cap="none" spc="200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Times New Roman" panose="02020603050405020304" pitchFamily="18" charset="0"/>
                <a:ea typeface="Arial" panose="020B0604020202020204" pitchFamily="34" charset="0"/>
                <a:cs typeface="+mn-cs"/>
              </a:rPr>
              <a:t> </a:t>
            </a:r>
            <a:r>
              <a:rPr kumimoji="0" lang="vi-VN" sz="3000" b="0" i="0" u="none" strike="noStrike" kern="1200" cap="none" spc="0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Times New Roman" panose="02020603050405020304" pitchFamily="18" charset="0"/>
                <a:ea typeface="Arial" panose="020B0604020202020204" pitchFamily="34" charset="0"/>
                <a:cs typeface="+mn-cs"/>
              </a:rPr>
              <a:t>tra</a:t>
            </a:r>
            <a:r>
              <a:rPr kumimoji="0" lang="vi-VN" sz="3000" b="0" i="0" u="none" strike="noStrike" kern="1200" cap="none" spc="200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Times New Roman" panose="02020603050405020304" pitchFamily="18" charset="0"/>
                <a:ea typeface="Arial" panose="020B0604020202020204" pitchFamily="34" charset="0"/>
                <a:cs typeface="+mn-cs"/>
              </a:rPr>
              <a:t> </a:t>
            </a:r>
            <a:r>
              <a:rPr kumimoji="0" lang="vi-VN" sz="3000" b="0" i="0" u="none" strike="noStrike" kern="1200" cap="none" spc="0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Times New Roman" panose="02020603050405020304" pitchFamily="18" charset="0"/>
                <a:ea typeface="Arial" panose="020B0604020202020204" pitchFamily="34" charset="0"/>
                <a:cs typeface="+mn-cs"/>
              </a:rPr>
              <a:t>lại</a:t>
            </a:r>
            <a:r>
              <a:rPr kumimoji="0" lang="vi-VN" sz="3000" b="0" i="0" u="none" strike="noStrike" kern="1200" cap="none" spc="200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Times New Roman" panose="02020603050405020304" pitchFamily="18" charset="0"/>
                <a:ea typeface="Arial" panose="020B0604020202020204" pitchFamily="34" charset="0"/>
                <a:cs typeface="+mn-cs"/>
              </a:rPr>
              <a:t> </a:t>
            </a:r>
            <a:r>
              <a:rPr kumimoji="0" lang="vi-VN" sz="3000" b="0" i="0" u="none" strike="noStrike" kern="1200" cap="none" spc="0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Times New Roman" panose="02020603050405020304" pitchFamily="18" charset="0"/>
                <a:ea typeface="Arial" panose="020B0604020202020204" pitchFamily="34" charset="0"/>
                <a:cs typeface="+mn-cs"/>
              </a:rPr>
              <a:t>và</a:t>
            </a:r>
            <a:r>
              <a:rPr kumimoji="0" lang="vi-VN" sz="3000" b="0" i="0" u="none" strike="noStrike" kern="1200" cap="none" spc="200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Times New Roman" panose="02020603050405020304" pitchFamily="18" charset="0"/>
                <a:ea typeface="Arial" panose="020B0604020202020204" pitchFamily="34" charset="0"/>
                <a:cs typeface="+mn-cs"/>
              </a:rPr>
              <a:t> </a:t>
            </a:r>
            <a:r>
              <a:rPr kumimoji="0" lang="vi-VN" sz="3000" b="0" i="0" u="none" strike="noStrike" kern="1200" cap="none" spc="0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Times New Roman" panose="02020603050405020304" pitchFamily="18" charset="0"/>
                <a:ea typeface="Arial" panose="020B0604020202020204" pitchFamily="34" charset="0"/>
                <a:cs typeface="+mn-cs"/>
              </a:rPr>
              <a:t>chỉ</a:t>
            </a:r>
            <a:r>
              <a:rPr kumimoji="0" lang="vi-VN" sz="3000" b="0" i="0" u="none" strike="noStrike" kern="1200" cap="none" spc="200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Times New Roman" panose="02020603050405020304" pitchFamily="18" charset="0"/>
                <a:ea typeface="Arial" panose="020B0604020202020204" pitchFamily="34" charset="0"/>
                <a:cs typeface="+mn-cs"/>
              </a:rPr>
              <a:t> </a:t>
            </a:r>
            <a:r>
              <a:rPr kumimoji="0" lang="vi-VN" sz="3000" b="0" i="0" u="none" strike="noStrike" kern="1200" cap="none" spc="0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Times New Roman" panose="02020603050405020304" pitchFamily="18" charset="0"/>
                <a:ea typeface="Arial" panose="020B0604020202020204" pitchFamily="34" charset="0"/>
                <a:cs typeface="+mn-cs"/>
              </a:rPr>
              <a:t>ra</a:t>
            </a:r>
            <a:r>
              <a:rPr kumimoji="0" lang="vi-VN" sz="3000" b="0" i="0" u="none" strike="noStrike" kern="1200" cap="none" spc="200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Times New Roman" panose="02020603050405020304" pitchFamily="18" charset="0"/>
                <a:ea typeface="Arial" panose="020B0604020202020204" pitchFamily="34" charset="0"/>
                <a:cs typeface="+mn-cs"/>
              </a:rPr>
              <a:t> </a:t>
            </a:r>
            <a:r>
              <a:rPr kumimoji="0" lang="vi-VN" sz="3000" b="0" i="0" u="none" strike="noStrike" kern="1200" cap="none" spc="0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Times New Roman" panose="02020603050405020304" pitchFamily="18" charset="0"/>
                <a:ea typeface="Arial" panose="020B0604020202020204" pitchFamily="34" charset="0"/>
                <a:cs typeface="+mn-cs"/>
              </a:rPr>
              <a:t>kẻ</a:t>
            </a:r>
            <a:r>
              <a:rPr kumimoji="0" lang="vi-VN" sz="3000" b="0" i="0" u="none" strike="noStrike" kern="1200" cap="none" spc="200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Times New Roman" panose="02020603050405020304" pitchFamily="18" charset="0"/>
                <a:ea typeface="Arial" panose="020B0604020202020204" pitchFamily="34" charset="0"/>
                <a:cs typeface="+mn-cs"/>
              </a:rPr>
              <a:t> </a:t>
            </a:r>
            <a:r>
              <a:rPr kumimoji="0" lang="vi-VN" sz="3000" b="0" i="0" u="none" strike="noStrike" kern="1200" cap="none" spc="0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Times New Roman" panose="02020603050405020304" pitchFamily="18" charset="0"/>
                <a:ea typeface="Arial" panose="020B0604020202020204" pitchFamily="34" charset="0"/>
                <a:cs typeface="+mn-cs"/>
              </a:rPr>
              <a:t>giết</a:t>
            </a:r>
            <a:r>
              <a:rPr kumimoji="0" lang="vi-VN" sz="3000" b="0" i="0" u="none" strike="noStrike" kern="1200" cap="none" spc="200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Times New Roman" panose="02020603050405020304" pitchFamily="18" charset="0"/>
                <a:ea typeface="Arial" panose="020B0604020202020204" pitchFamily="34" charset="0"/>
                <a:cs typeface="+mn-cs"/>
              </a:rPr>
              <a:t> </a:t>
            </a:r>
            <a:r>
              <a:rPr kumimoji="0" lang="vi-VN" sz="3000" b="0" i="0" u="none" strike="noStrike" kern="1200" cap="none" spc="0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Times New Roman" panose="02020603050405020304" pitchFamily="18" charset="0"/>
                <a:ea typeface="Arial" panose="020B0604020202020204" pitchFamily="34" charset="0"/>
                <a:cs typeface="+mn-cs"/>
              </a:rPr>
              <a:t>bà</a:t>
            </a:r>
            <a:r>
              <a:rPr kumimoji="0" lang="vi-VN" sz="3000" b="0" i="0" u="none" strike="noStrike" kern="1200" cap="none" spc="200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Times New Roman" panose="02020603050405020304" pitchFamily="18" charset="0"/>
                <a:ea typeface="Arial" panose="020B0604020202020204" pitchFamily="34" charset="0"/>
                <a:cs typeface="+mn-cs"/>
              </a:rPr>
              <a:t> </a:t>
            </a:r>
            <a:r>
              <a:rPr kumimoji="0" lang="vi-VN" sz="3000" b="0" i="0" u="none" strike="noStrike" kern="1200" cap="none" spc="0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Times New Roman" panose="02020603050405020304" pitchFamily="18" charset="0"/>
                <a:ea typeface="Arial" panose="020B0604020202020204" pitchFamily="34" charset="0"/>
                <a:cs typeface="+mn-cs"/>
              </a:rPr>
              <a:t>Li-ly Cráp-tri là con trai bà Ma-thơ.</a:t>
            </a:r>
            <a:endParaRPr kumimoji="0" lang="en-US" sz="3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103035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5E34E02-6F48-460D-BD4F-559810F6A21A}"/>
              </a:ext>
            </a:extLst>
          </p:cNvPr>
          <p:cNvSpPr txBox="1"/>
          <p:nvPr/>
        </p:nvSpPr>
        <p:spPr>
          <a:xfrm>
            <a:off x="575733" y="296333"/>
            <a:ext cx="7289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600" b="1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2. Tìm hiểu nhân vật luật sư Ét-uốt</a:t>
            </a:r>
            <a:endParaRPr lang="en-US" sz="3600" b="1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3" name="Cloud 2">
            <a:extLst>
              <a:ext uri="{FF2B5EF4-FFF2-40B4-BE49-F238E27FC236}">
                <a16:creationId xmlns:a16="http://schemas.microsoft.com/office/drawing/2014/main" id="{EABB5116-64C4-4E7B-996C-DC05E3B10A42}"/>
              </a:ext>
            </a:extLst>
          </p:cNvPr>
          <p:cNvSpPr/>
          <p:nvPr/>
        </p:nvSpPr>
        <p:spPr>
          <a:xfrm>
            <a:off x="1744134" y="1164166"/>
            <a:ext cx="8390466" cy="4529667"/>
          </a:xfrm>
          <a:prstGeom prst="cloud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 algn="just">
              <a:lnSpc>
                <a:spcPct val="150000"/>
              </a:lnSpc>
              <a:spcAft>
                <a:spcPts val="800"/>
              </a:spcAft>
              <a:buClr>
                <a:srgbClr val="231F20"/>
              </a:buClr>
              <a:buSzPts val="1100"/>
              <a:tabLst>
                <a:tab pos="154305" algn="l"/>
              </a:tabLst>
            </a:pPr>
            <a:r>
              <a:rPr lang="vi-VN" sz="3600" b="1" spc="-20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Cách</a:t>
            </a:r>
            <a:r>
              <a:rPr lang="vi-VN" sz="3600" b="1" spc="-55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vi-VN" sz="3600" b="1" spc="-20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thức</a:t>
            </a:r>
            <a:r>
              <a:rPr lang="vi-VN" sz="3600" b="1" spc="-50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vi-VN" sz="3600" b="1" spc="-20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luật</a:t>
            </a:r>
            <a:r>
              <a:rPr lang="vi-VN" sz="3600" b="1" spc="-55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vi-VN" sz="3600" b="1" spc="-20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sư</a:t>
            </a:r>
            <a:r>
              <a:rPr lang="vi-VN" sz="3600" b="1" spc="-50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vi-VN" sz="3600" b="1" spc="-20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Ét-uốt</a:t>
            </a:r>
            <a:r>
              <a:rPr lang="vi-VN" sz="3600" b="1" spc="-55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vi-VN" sz="3600" b="1" spc="-20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phá</a:t>
            </a:r>
            <a:r>
              <a:rPr lang="vi-VN" sz="3600" b="1" spc="-50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vi-VN" sz="3600" b="1" spc="-25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án</a:t>
            </a:r>
            <a:r>
              <a:rPr lang="vi-VN" sz="1800" spc="-2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:</a:t>
            </a:r>
            <a:endParaRPr lang="en-US" sz="1400" spc="0" dirty="0">
              <a:effectLst/>
              <a:latin typeface="Calibri" panose="020F050202020403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825171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CB6AF376-9293-4AFA-9F87-F6E99CFCE836}"/>
              </a:ext>
            </a:extLst>
          </p:cNvPr>
          <p:cNvSpPr/>
          <p:nvPr/>
        </p:nvSpPr>
        <p:spPr>
          <a:xfrm>
            <a:off x="397938" y="160872"/>
            <a:ext cx="5875861" cy="2099732"/>
          </a:xfrm>
          <a:prstGeom prst="roundRect">
            <a:avLst/>
          </a:prstGeom>
          <a:solidFill>
            <a:srgbClr val="E0C1FF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R="42545" indent="60960" algn="just">
              <a:spcAft>
                <a:spcPts val="800"/>
              </a:spcAft>
            </a:pPr>
            <a:r>
              <a:rPr lang="vi-VN" sz="32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vi-VN" sz="30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Thu thập, tìm hiểu thông tin về bà Li-ly nói chuyện với luật sư của bà và</a:t>
            </a:r>
            <a:r>
              <a:rPr lang="vi-VN" sz="3000" spc="4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vi-VN" sz="30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từng</a:t>
            </a:r>
            <a:r>
              <a:rPr lang="vi-VN" sz="3000" spc="4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vi-VN" sz="30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thành</a:t>
            </a:r>
            <a:r>
              <a:rPr lang="vi-VN" sz="3000" spc="4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vi-VN" sz="30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viên</a:t>
            </a:r>
            <a:r>
              <a:rPr lang="vi-VN" sz="3000" spc="4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vi-VN" sz="30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trong</a:t>
            </a:r>
            <a:r>
              <a:rPr lang="vi-VN" sz="3000" spc="4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vi-VN" sz="30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gia</a:t>
            </a:r>
            <a:r>
              <a:rPr lang="vi-VN" sz="3000" spc="4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vi-VN" sz="30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đình Méc-đơ-lân</a:t>
            </a:r>
            <a:r>
              <a:rPr lang="vi-VN" sz="3000" spc="4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endParaRPr lang="en-US" sz="30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</p:txBody>
      </p:sp>
      <p:cxnSp>
        <p:nvCxnSpPr>
          <p:cNvPr id="6" name="Connector: Elbow 5">
            <a:extLst>
              <a:ext uri="{FF2B5EF4-FFF2-40B4-BE49-F238E27FC236}">
                <a16:creationId xmlns:a16="http://schemas.microsoft.com/office/drawing/2014/main" id="{EF39C482-7074-4ABB-AA9A-35BB8A8415D0}"/>
              </a:ext>
            </a:extLst>
          </p:cNvPr>
          <p:cNvCxnSpPr/>
          <p:nvPr/>
        </p:nvCxnSpPr>
        <p:spPr>
          <a:xfrm rot="16200000" flipH="1">
            <a:off x="6915150" y="764117"/>
            <a:ext cx="1418167" cy="1329267"/>
          </a:xfrm>
          <a:prstGeom prst="bentConnector3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CAB76CF3-94CB-4B90-9207-79198C5AED37}"/>
              </a:ext>
            </a:extLst>
          </p:cNvPr>
          <p:cNvCxnSpPr/>
          <p:nvPr/>
        </p:nvCxnSpPr>
        <p:spPr>
          <a:xfrm>
            <a:off x="6273799" y="719667"/>
            <a:ext cx="685801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B8070DAF-D34C-48BA-9C26-401FFE6531A3}"/>
              </a:ext>
            </a:extLst>
          </p:cNvPr>
          <p:cNvSpPr/>
          <p:nvPr/>
        </p:nvSpPr>
        <p:spPr>
          <a:xfrm>
            <a:off x="6096000" y="2137834"/>
            <a:ext cx="5901267" cy="1883854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R="41910" algn="just">
              <a:spcAft>
                <a:spcPts val="800"/>
              </a:spcAft>
            </a:pPr>
            <a:r>
              <a:rPr lang="vi-VN" dirty="0">
                <a:solidFill>
                  <a:srgbClr val="231F2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  </a:t>
            </a:r>
            <a:r>
              <a:rPr lang="vi-VN" sz="30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Nhận ra bà giúp việc Ma-thơ là một nhân</a:t>
            </a:r>
            <a:r>
              <a:rPr lang="vi-VN" sz="3000" spc="-6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vi-VN" sz="30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chứng</a:t>
            </a:r>
            <a:r>
              <a:rPr lang="vi-VN" sz="3000" spc="-6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vi-VN" sz="30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quan</a:t>
            </a:r>
            <a:r>
              <a:rPr lang="vi-VN" sz="3000" spc="-6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vi-VN" sz="30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trọng;</a:t>
            </a:r>
            <a:r>
              <a:rPr lang="vi-VN" sz="3000" spc="-6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vi-VN" sz="30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ô nghi</a:t>
            </a:r>
            <a:r>
              <a:rPr lang="vi-VN" sz="3000" spc="-2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vi-VN" sz="30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ngờ</a:t>
            </a:r>
            <a:r>
              <a:rPr lang="vi-VN" sz="3000" spc="-2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vi-VN" sz="30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có</a:t>
            </a:r>
            <a:r>
              <a:rPr lang="vi-VN" sz="3000" spc="-2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vi-VN" sz="30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người</a:t>
            </a:r>
            <a:r>
              <a:rPr lang="vi-VN" sz="3000" spc="-2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vi-VN" sz="30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bên</a:t>
            </a:r>
            <a:r>
              <a:rPr lang="vi-VN" sz="3000" spc="-2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vi-VN" sz="30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ngoài</a:t>
            </a:r>
            <a:r>
              <a:rPr lang="vi-VN" sz="3000" spc="-2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vi-VN" sz="30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vào</a:t>
            </a:r>
            <a:r>
              <a:rPr lang="vi-VN" sz="3000" spc="-2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vi-VN" sz="30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hại</a:t>
            </a:r>
            <a:r>
              <a:rPr lang="vi-VN" sz="3000" spc="-2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vi-VN" sz="30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bà chủ</a:t>
            </a:r>
            <a:r>
              <a:rPr lang="vi-VN" sz="3000" spc="-3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vi-VN" sz="30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Li-ly.</a:t>
            </a:r>
            <a:endParaRPr lang="en-US" sz="30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</p:txBody>
      </p:sp>
      <p:cxnSp>
        <p:nvCxnSpPr>
          <p:cNvPr id="11" name="Connector: Elbow 10">
            <a:extLst>
              <a:ext uri="{FF2B5EF4-FFF2-40B4-BE49-F238E27FC236}">
                <a16:creationId xmlns:a16="http://schemas.microsoft.com/office/drawing/2014/main" id="{243F44B0-E497-4997-BC8A-0399BE4FB27A}"/>
              </a:ext>
            </a:extLst>
          </p:cNvPr>
          <p:cNvCxnSpPr>
            <a:cxnSpLocks/>
          </p:cNvCxnSpPr>
          <p:nvPr/>
        </p:nvCxnSpPr>
        <p:spPr>
          <a:xfrm rot="5400000">
            <a:off x="4432299" y="3009902"/>
            <a:ext cx="1134535" cy="1024466"/>
          </a:xfrm>
          <a:prstGeom prst="bentConnector3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4602EE84-4208-4D21-B696-D339AA55B2D4}"/>
              </a:ext>
            </a:extLst>
          </p:cNvPr>
          <p:cNvCxnSpPr>
            <a:cxnSpLocks/>
          </p:cNvCxnSpPr>
          <p:nvPr/>
        </p:nvCxnSpPr>
        <p:spPr>
          <a:xfrm>
            <a:off x="5511799" y="2954867"/>
            <a:ext cx="60113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9060A20F-1ACD-473E-B467-E92D3999E185}"/>
              </a:ext>
            </a:extLst>
          </p:cNvPr>
          <p:cNvSpPr/>
          <p:nvPr/>
        </p:nvSpPr>
        <p:spPr>
          <a:xfrm>
            <a:off x="292099" y="4148688"/>
            <a:ext cx="10439400" cy="2582332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R="41910" algn="just">
              <a:spcAft>
                <a:spcPts val="800"/>
              </a:spcAft>
            </a:pPr>
            <a:r>
              <a:rPr lang="vi-VN" sz="3000" dirty="0">
                <a:solidFill>
                  <a:srgbClr val="231F2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C</a:t>
            </a:r>
            <a:r>
              <a:rPr lang="vi-VN" sz="30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ái</a:t>
            </a:r>
            <a:r>
              <a:rPr lang="vi-VN" sz="3000" spc="-5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vi-VN" sz="30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bảng </a:t>
            </a:r>
            <a:r>
              <a:rPr lang="vi-VN" sz="3000" spc="-3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hiệu</a:t>
            </a:r>
            <a:r>
              <a:rPr lang="vi-VN" sz="3000" spc="-5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vi-VN" sz="3000" spc="-3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“Hai</a:t>
            </a:r>
            <a:r>
              <a:rPr lang="vi-VN" sz="3000" spc="-4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vi-VN" sz="3000" spc="-3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Tư</a:t>
            </a:r>
            <a:r>
              <a:rPr lang="vi-VN" sz="3000" spc="-4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vi-VN" sz="3000" spc="-3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Chú</a:t>
            </a:r>
            <a:r>
              <a:rPr lang="vi-VN" sz="3000" spc="-5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vi-VN" sz="3000" spc="-3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Sáo</a:t>
            </a:r>
            <a:r>
              <a:rPr lang="vi-VN" sz="3000" spc="-4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vi-VN" sz="3000" spc="-3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Đen” </a:t>
            </a:r>
            <a:r>
              <a:rPr lang="vi-VN" sz="3000" b="1" spc="-30" dirty="0">
                <a:solidFill>
                  <a:srgbClr val="231F2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=&gt;</a:t>
            </a:r>
            <a:r>
              <a:rPr lang="vi-VN" sz="30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vi-VN" sz="3000" dirty="0">
                <a:solidFill>
                  <a:srgbClr val="231F2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L</a:t>
            </a:r>
            <a:r>
              <a:rPr lang="vi-VN" sz="30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uật sư nhớ tới một bài đồng dao </a:t>
            </a:r>
            <a:r>
              <a:rPr lang="vi-VN" sz="3000" spc="-3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cổ,</a:t>
            </a:r>
            <a:r>
              <a:rPr lang="vi-VN" sz="3000" spc="-5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vi-VN" sz="3000" spc="-3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có</a:t>
            </a:r>
            <a:r>
              <a:rPr lang="vi-VN" sz="3000" spc="-5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vi-VN" sz="3000" spc="-3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câu</a:t>
            </a:r>
            <a:r>
              <a:rPr lang="vi-VN" sz="3000" spc="-4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vi-VN" sz="3000" spc="-3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“Bài</a:t>
            </a:r>
            <a:r>
              <a:rPr lang="vi-VN" sz="3000" spc="-4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vi-VN" sz="3000" spc="-3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hát đồng sáu xu” giúp ô </a:t>
            </a:r>
            <a:r>
              <a:rPr lang="vi-VN" sz="30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nhớ</a:t>
            </a:r>
            <a:r>
              <a:rPr lang="vi-VN" sz="3000" spc="-1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vi-VN" sz="30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lại</a:t>
            </a:r>
            <a:r>
              <a:rPr lang="vi-VN" sz="3000" spc="-1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vi-VN" sz="30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chứng cứ bỏ sót trong chiếc túi nhung đen của bà chủ </a:t>
            </a:r>
            <a:r>
              <a:rPr lang="vi-VN" sz="3000" b="1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=&gt;</a:t>
            </a:r>
            <a:r>
              <a:rPr lang="vi-VN" sz="30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ông điều tra lại, phát hiện bà giúp việc nói dối. Cuối cùng, bà giúp việc phải khai toàn bộ sự thật: thủ phạm chính là con trai bà</a:t>
            </a:r>
            <a:endParaRPr lang="en-US" sz="30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043794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9" grpId="0" animBg="1"/>
      <p:bldP spid="1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CB6AF376-9293-4AFA-9F87-F6E99CFCE836}"/>
              </a:ext>
            </a:extLst>
          </p:cNvPr>
          <p:cNvSpPr/>
          <p:nvPr/>
        </p:nvSpPr>
        <p:spPr>
          <a:xfrm>
            <a:off x="440272" y="100499"/>
            <a:ext cx="5875861" cy="1109126"/>
          </a:xfrm>
          <a:prstGeom prst="roundRect">
            <a:avLst/>
          </a:prstGeom>
          <a:solidFill>
            <a:srgbClr val="E0C1FF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R="42545" indent="60960" algn="just">
              <a:spcAft>
                <a:spcPts val="800"/>
              </a:spcAft>
            </a:pPr>
            <a:r>
              <a:rPr lang="vi-VN" sz="20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Thu thập, tìm hiểu thông tin về bà Li-ly nói chuyện với luật sư của bà và</a:t>
            </a:r>
            <a:r>
              <a:rPr lang="vi-VN" sz="2000" spc="4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vi-VN" sz="20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từng</a:t>
            </a:r>
            <a:r>
              <a:rPr lang="vi-VN" sz="2000" spc="4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vi-VN" sz="20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thành</a:t>
            </a:r>
            <a:r>
              <a:rPr lang="vi-VN" sz="2000" spc="4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vi-VN" sz="20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viên</a:t>
            </a:r>
            <a:r>
              <a:rPr lang="vi-VN" sz="2000" spc="4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vi-VN" sz="20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trong</a:t>
            </a:r>
            <a:r>
              <a:rPr lang="vi-VN" sz="2000" spc="4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vi-VN" sz="20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gia</a:t>
            </a:r>
            <a:r>
              <a:rPr lang="vi-VN" sz="2000" spc="4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vi-VN" sz="20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đình Méc-đơ-lân</a:t>
            </a:r>
            <a:r>
              <a:rPr lang="vi-VN" sz="2000" spc="4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endParaRPr lang="en-US" sz="20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</p:txBody>
      </p:sp>
      <p:cxnSp>
        <p:nvCxnSpPr>
          <p:cNvPr id="6" name="Connector: Elbow 5">
            <a:extLst>
              <a:ext uri="{FF2B5EF4-FFF2-40B4-BE49-F238E27FC236}">
                <a16:creationId xmlns:a16="http://schemas.microsoft.com/office/drawing/2014/main" id="{EF39C482-7074-4ABB-AA9A-35BB8A8415D0}"/>
              </a:ext>
            </a:extLst>
          </p:cNvPr>
          <p:cNvCxnSpPr>
            <a:cxnSpLocks/>
          </p:cNvCxnSpPr>
          <p:nvPr/>
        </p:nvCxnSpPr>
        <p:spPr>
          <a:xfrm rot="16200000" flipH="1">
            <a:off x="6942664" y="592566"/>
            <a:ext cx="931340" cy="812800"/>
          </a:xfrm>
          <a:prstGeom prst="bentConnector3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CAB76CF3-94CB-4B90-9207-79198C5AED37}"/>
              </a:ext>
            </a:extLst>
          </p:cNvPr>
          <p:cNvCxnSpPr>
            <a:cxnSpLocks/>
          </p:cNvCxnSpPr>
          <p:nvPr/>
        </p:nvCxnSpPr>
        <p:spPr>
          <a:xfrm>
            <a:off x="6316133" y="533396"/>
            <a:ext cx="685801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B8070DAF-D34C-48BA-9C26-401FFE6531A3}"/>
              </a:ext>
            </a:extLst>
          </p:cNvPr>
          <p:cNvSpPr/>
          <p:nvPr/>
        </p:nvSpPr>
        <p:spPr>
          <a:xfrm>
            <a:off x="6170083" y="1465533"/>
            <a:ext cx="5901267" cy="1023668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R="41910" algn="just">
              <a:spcAft>
                <a:spcPts val="800"/>
              </a:spcAft>
            </a:pPr>
            <a:r>
              <a:rPr lang="vi-VN" sz="2000" dirty="0">
                <a:solidFill>
                  <a:srgbClr val="231F2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  </a:t>
            </a:r>
            <a:r>
              <a:rPr lang="vi-VN" sz="20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Nhận ra bà giúp việc Ma-thơ là một nhân</a:t>
            </a:r>
            <a:r>
              <a:rPr lang="vi-VN" sz="2000" spc="-6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vi-VN" sz="20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chứng</a:t>
            </a:r>
            <a:r>
              <a:rPr lang="vi-VN" sz="2000" spc="-6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vi-VN" sz="20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quan</a:t>
            </a:r>
            <a:r>
              <a:rPr lang="vi-VN" sz="2000" spc="-6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vi-VN" sz="20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trọng;</a:t>
            </a:r>
            <a:r>
              <a:rPr lang="vi-VN" sz="2000" spc="-6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vi-VN" sz="20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ô nghi</a:t>
            </a:r>
            <a:r>
              <a:rPr lang="vi-VN" sz="2000" spc="-2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vi-VN" sz="20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ngờ</a:t>
            </a:r>
            <a:r>
              <a:rPr lang="vi-VN" sz="2000" spc="-2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vi-VN" sz="20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có</a:t>
            </a:r>
            <a:r>
              <a:rPr lang="vi-VN" sz="2000" spc="-2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vi-VN" sz="20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người</a:t>
            </a:r>
            <a:r>
              <a:rPr lang="vi-VN" sz="2000" spc="-2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vi-VN" sz="20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bên</a:t>
            </a:r>
            <a:r>
              <a:rPr lang="vi-VN" sz="2000" spc="-2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vi-VN" sz="20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ngoài</a:t>
            </a:r>
            <a:r>
              <a:rPr lang="vi-VN" sz="2000" spc="-2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vi-VN" sz="20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vào</a:t>
            </a:r>
            <a:r>
              <a:rPr lang="vi-VN" sz="2000" spc="-2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vi-VN" sz="20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hại</a:t>
            </a:r>
            <a:r>
              <a:rPr lang="vi-VN" sz="2000" spc="-2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vi-VN" sz="20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bà chủ</a:t>
            </a:r>
            <a:r>
              <a:rPr lang="vi-VN" sz="2000" spc="-3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vi-VN" sz="20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Li-ly.</a:t>
            </a:r>
            <a:endParaRPr lang="en-US" sz="20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</p:txBody>
      </p:sp>
      <p:cxnSp>
        <p:nvCxnSpPr>
          <p:cNvPr id="11" name="Connector: Elbow 10">
            <a:extLst>
              <a:ext uri="{FF2B5EF4-FFF2-40B4-BE49-F238E27FC236}">
                <a16:creationId xmlns:a16="http://schemas.microsoft.com/office/drawing/2014/main" id="{243F44B0-E497-4997-BC8A-0399BE4FB27A}"/>
              </a:ext>
            </a:extLst>
          </p:cNvPr>
          <p:cNvCxnSpPr>
            <a:cxnSpLocks/>
          </p:cNvCxnSpPr>
          <p:nvPr/>
        </p:nvCxnSpPr>
        <p:spPr>
          <a:xfrm rot="5400000">
            <a:off x="4851395" y="1925068"/>
            <a:ext cx="762004" cy="668868"/>
          </a:xfrm>
          <a:prstGeom prst="bentConnector3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4602EE84-4208-4D21-B696-D339AA55B2D4}"/>
              </a:ext>
            </a:extLst>
          </p:cNvPr>
          <p:cNvCxnSpPr>
            <a:cxnSpLocks/>
          </p:cNvCxnSpPr>
          <p:nvPr/>
        </p:nvCxnSpPr>
        <p:spPr>
          <a:xfrm>
            <a:off x="5568949" y="1878500"/>
            <a:ext cx="60113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9060A20F-1ACD-473E-B467-E92D3999E185}"/>
              </a:ext>
            </a:extLst>
          </p:cNvPr>
          <p:cNvSpPr/>
          <p:nvPr/>
        </p:nvSpPr>
        <p:spPr>
          <a:xfrm>
            <a:off x="156632" y="2662132"/>
            <a:ext cx="10439400" cy="1294494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R="41910" algn="just">
              <a:spcAft>
                <a:spcPts val="800"/>
              </a:spcAft>
            </a:pPr>
            <a:r>
              <a:rPr lang="vi-VN" sz="2000" dirty="0">
                <a:solidFill>
                  <a:srgbClr val="231F2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C</a:t>
            </a:r>
            <a:r>
              <a:rPr lang="vi-VN" sz="20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ái</a:t>
            </a:r>
            <a:r>
              <a:rPr lang="vi-VN" sz="2000" spc="-5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vi-VN" sz="20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bảng </a:t>
            </a:r>
            <a:r>
              <a:rPr lang="vi-VN" sz="2000" spc="-3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hiệu</a:t>
            </a:r>
            <a:r>
              <a:rPr lang="vi-VN" sz="2000" spc="-5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vi-VN" sz="2000" spc="-3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“Hai</a:t>
            </a:r>
            <a:r>
              <a:rPr lang="vi-VN" sz="2000" spc="-4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vi-VN" sz="2000" spc="-3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Tư</a:t>
            </a:r>
            <a:r>
              <a:rPr lang="vi-VN" sz="2000" spc="-4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vi-VN" sz="2000" spc="-3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Chú</a:t>
            </a:r>
            <a:r>
              <a:rPr lang="vi-VN" sz="2000" spc="-5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vi-VN" sz="2000" spc="-3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Sáo</a:t>
            </a:r>
            <a:r>
              <a:rPr lang="vi-VN" sz="2000" spc="-4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vi-VN" sz="2000" spc="-3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Đen” </a:t>
            </a:r>
            <a:r>
              <a:rPr lang="vi-VN" sz="2000" b="1" spc="-30" dirty="0">
                <a:solidFill>
                  <a:srgbClr val="231F2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=&gt;</a:t>
            </a:r>
            <a:r>
              <a:rPr lang="vi-VN" sz="20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vi-VN" sz="2000" dirty="0">
                <a:solidFill>
                  <a:srgbClr val="231F2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L</a:t>
            </a:r>
            <a:r>
              <a:rPr lang="vi-VN" sz="20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uật sư nhớ tới một bài đồng dao </a:t>
            </a:r>
            <a:r>
              <a:rPr lang="vi-VN" sz="2000" spc="-3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cổ,</a:t>
            </a:r>
            <a:r>
              <a:rPr lang="vi-VN" sz="2000" spc="-5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vi-VN" sz="2000" spc="-3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có</a:t>
            </a:r>
            <a:r>
              <a:rPr lang="vi-VN" sz="2000" spc="-5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vi-VN" sz="2000" spc="-3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câu</a:t>
            </a:r>
            <a:r>
              <a:rPr lang="vi-VN" sz="2000" spc="-4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vi-VN" sz="2000" spc="-3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“Bài</a:t>
            </a:r>
            <a:r>
              <a:rPr lang="vi-VN" sz="2000" spc="-4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vi-VN" sz="2000" spc="-3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hát đồng sáu xu” giúp ô </a:t>
            </a:r>
            <a:r>
              <a:rPr lang="vi-VN" sz="20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nhớ</a:t>
            </a:r>
            <a:r>
              <a:rPr lang="vi-VN" sz="2000" spc="-1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vi-VN" sz="20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lại</a:t>
            </a:r>
            <a:r>
              <a:rPr lang="vi-VN" sz="2000" spc="-1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vi-VN" sz="20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chứng cứ bỏ sót trong chiếc túi nhung đen của bà chủ </a:t>
            </a:r>
            <a:r>
              <a:rPr lang="vi-VN" sz="2000" b="1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=&gt;</a:t>
            </a:r>
            <a:r>
              <a:rPr lang="vi-VN" sz="20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ông điều tra lại, phát hiện bà giúp việc nói dối. Cuối cùng, bà giúp việc phải khai toàn bộ sự thật: thủ phạm chính là con trai bà</a:t>
            </a:r>
            <a:endParaRPr lang="en-US" sz="20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25" name="Arrow: Down 24">
            <a:extLst>
              <a:ext uri="{FF2B5EF4-FFF2-40B4-BE49-F238E27FC236}">
                <a16:creationId xmlns:a16="http://schemas.microsoft.com/office/drawing/2014/main" id="{05C7D787-F281-497D-9FEC-28556A13B776}"/>
              </a:ext>
            </a:extLst>
          </p:cNvPr>
          <p:cNvSpPr/>
          <p:nvPr/>
        </p:nvSpPr>
        <p:spPr>
          <a:xfrm>
            <a:off x="5554132" y="3978254"/>
            <a:ext cx="630767" cy="685800"/>
          </a:xfrm>
          <a:prstGeom prst="downArrow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Hexagon 25">
            <a:extLst>
              <a:ext uri="{FF2B5EF4-FFF2-40B4-BE49-F238E27FC236}">
                <a16:creationId xmlns:a16="http://schemas.microsoft.com/office/drawing/2014/main" id="{D2FF0598-9681-44E7-B13A-071FCF1ED3CC}"/>
              </a:ext>
            </a:extLst>
          </p:cNvPr>
          <p:cNvSpPr/>
          <p:nvPr/>
        </p:nvSpPr>
        <p:spPr>
          <a:xfrm>
            <a:off x="814916" y="4730214"/>
            <a:ext cx="10439400" cy="1851099"/>
          </a:xfrm>
          <a:prstGeom prst="hexagon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R="42545" algn="just">
              <a:spcAft>
                <a:spcPts val="800"/>
              </a:spcAft>
              <a:tabLst>
                <a:tab pos="156210" algn="l"/>
              </a:tabLst>
            </a:pPr>
            <a:endParaRPr lang="vi-VN" sz="3200" b="1" dirty="0">
              <a:solidFill>
                <a:srgbClr val="231F20"/>
              </a:solidFill>
              <a:effectLst/>
              <a:latin typeface="Times New Roman" panose="02020603050405020304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R="42545" algn="just">
              <a:spcAft>
                <a:spcPts val="800"/>
              </a:spcAft>
              <a:tabLst>
                <a:tab pos="156210" algn="l"/>
              </a:tabLst>
            </a:pPr>
            <a:r>
              <a:rPr lang="vi-VN" sz="3200" b="1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Nhận</a:t>
            </a:r>
            <a:r>
              <a:rPr lang="vi-VN" sz="3200" b="1" spc="-3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vi-VN" sz="3200" b="1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xét</a:t>
            </a:r>
            <a:r>
              <a:rPr lang="vi-VN" sz="3200" b="1" spc="-3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vi-VN" sz="3200" b="1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về</a:t>
            </a:r>
            <a:r>
              <a:rPr lang="vi-VN" sz="3200" b="1" spc="-3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vi-VN" sz="3200" b="1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tài</a:t>
            </a:r>
            <a:r>
              <a:rPr lang="vi-VN" sz="3200" b="1" spc="-3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vi-VN" sz="3200" b="1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năng</a:t>
            </a:r>
            <a:r>
              <a:rPr lang="vi-VN" sz="3200" b="1" spc="-3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vi-VN" sz="3200" b="1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của</a:t>
            </a:r>
            <a:r>
              <a:rPr lang="vi-VN" sz="3200" b="1" spc="-3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vi-VN" sz="3200" b="1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vị</a:t>
            </a:r>
            <a:r>
              <a:rPr lang="vi-VN" sz="3200" b="1" spc="-3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vi-VN" sz="3200" b="1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luật</a:t>
            </a:r>
            <a:r>
              <a:rPr lang="vi-VN" sz="3200" b="1" spc="-3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vi-VN" sz="3200" b="1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sư:</a:t>
            </a:r>
          </a:p>
          <a:p>
            <a:pPr marR="42545" algn="just">
              <a:spcAft>
                <a:spcPts val="800"/>
              </a:spcAft>
              <a:tabLst>
                <a:tab pos="156210" algn="l"/>
              </a:tabLst>
            </a:pPr>
            <a:r>
              <a:rPr lang="vi-VN" sz="3200" spc="-3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vi-VN" sz="32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thông minh, có khả năng phán đoán nhanh nhạy, tinh</a:t>
            </a:r>
            <a:r>
              <a:rPr lang="vi-VN" sz="3200" spc="-5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vi-VN" sz="32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ý,</a:t>
            </a:r>
            <a:r>
              <a:rPr lang="vi-VN" sz="3200" spc="-5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vi-VN" sz="32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nhạy</a:t>
            </a:r>
            <a:r>
              <a:rPr lang="vi-VN" sz="3200" spc="-5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vi-VN" sz="32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cảm,</a:t>
            </a:r>
            <a:r>
              <a:rPr lang="vi-VN" sz="3200" spc="-5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vi-VN" sz="32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giàu</a:t>
            </a:r>
            <a:r>
              <a:rPr lang="vi-VN" sz="3200" spc="-4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vi-VN" sz="32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kinh</a:t>
            </a:r>
            <a:r>
              <a:rPr lang="vi-VN" sz="3200" spc="-5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vi-VN" sz="32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nghiệm</a:t>
            </a:r>
            <a:r>
              <a:rPr lang="vi-VN" sz="3200" spc="-5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vi-VN" sz="32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điều</a:t>
            </a:r>
            <a:r>
              <a:rPr lang="vi-VN" sz="3200" spc="-5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vi-VN" sz="3200" spc="-2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tra.</a:t>
            </a:r>
            <a:endParaRPr lang="en-US" sz="32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R="42545" algn="just">
              <a:spcAft>
                <a:spcPts val="800"/>
              </a:spcAft>
              <a:tabLst>
                <a:tab pos="156210" algn="l"/>
              </a:tabLst>
            </a:pPr>
            <a:r>
              <a:rPr lang="vi-VN" sz="3200" b="1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 </a:t>
            </a:r>
            <a:endParaRPr lang="en-US" sz="32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290668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19FE1AE-F94E-4E49-83A8-8B244DC176EA}"/>
              </a:ext>
            </a:extLst>
          </p:cNvPr>
          <p:cNvSpPr txBox="1"/>
          <p:nvPr/>
        </p:nvSpPr>
        <p:spPr>
          <a:xfrm>
            <a:off x="1193800" y="736599"/>
            <a:ext cx="320040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600" b="1" dirty="0">
                <a:solidFill>
                  <a:schemeClr val="accent2">
                    <a:lumMod val="75000"/>
                  </a:schemeClr>
                </a:solidFill>
                <a:latin typeface="+mj-lt"/>
              </a:rPr>
              <a:t>III. Tổng Kết</a:t>
            </a:r>
          </a:p>
          <a:p>
            <a:r>
              <a:rPr lang="vi-VN" b="1" dirty="0">
                <a:solidFill>
                  <a:schemeClr val="accent5">
                    <a:lumMod val="50000"/>
                  </a:schemeClr>
                </a:solidFill>
                <a:latin typeface="+mj-lt"/>
              </a:rPr>
              <a:t>      </a:t>
            </a:r>
            <a:r>
              <a:rPr lang="vi-VN" sz="3200" b="1" dirty="0">
                <a:solidFill>
                  <a:schemeClr val="accent5">
                    <a:lumMod val="50000"/>
                  </a:schemeClr>
                </a:solidFill>
                <a:latin typeface="+mj-lt"/>
              </a:rPr>
              <a:t>1. Nghệ thuật</a:t>
            </a:r>
            <a:endParaRPr lang="en-US" sz="3200" b="1" dirty="0">
              <a:solidFill>
                <a:schemeClr val="accent5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4E143E8-8803-4488-B618-84D9F1068CAA}"/>
              </a:ext>
            </a:extLst>
          </p:cNvPr>
          <p:cNvSpPr txBox="1"/>
          <p:nvPr/>
        </p:nvSpPr>
        <p:spPr>
          <a:xfrm>
            <a:off x="372533" y="2349006"/>
            <a:ext cx="11446933" cy="28137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42545" lvl="1" algn="just">
              <a:lnSpc>
                <a:spcPct val="150000"/>
              </a:lnSpc>
              <a:spcAft>
                <a:spcPts val="800"/>
              </a:spcAft>
              <a:buClr>
                <a:srgbClr val="231F20"/>
              </a:buClr>
              <a:buSzPts val="1100"/>
              <a:tabLst>
                <a:tab pos="146685" algn="l"/>
              </a:tabLst>
            </a:pPr>
            <a:r>
              <a:rPr lang="vi-VN" sz="2800" b="1" spc="-20" dirty="0">
                <a:solidFill>
                  <a:schemeClr val="accent6">
                    <a:lumMod val="50000"/>
                  </a:schemeClr>
                </a:solidFill>
                <a:latin typeface="+mj-lt"/>
                <a:ea typeface="Arial" panose="020B0604020202020204" pitchFamily="34" charset="0"/>
                <a:cs typeface="Times New Roman" panose="02020603050405020304" pitchFamily="18" charset="0"/>
              </a:rPr>
              <a:t>*  </a:t>
            </a:r>
            <a:r>
              <a:rPr lang="vi-VN" sz="2800" b="1" spc="-20" dirty="0">
                <a:solidFill>
                  <a:schemeClr val="accent6">
                    <a:lumMod val="50000"/>
                  </a:schemeClr>
                </a:solidFill>
                <a:effectLst/>
                <a:latin typeface="+mj-lt"/>
                <a:ea typeface="Arial" panose="020B0604020202020204" pitchFamily="34" charset="0"/>
                <a:cs typeface="Times New Roman" panose="02020603050405020304" pitchFamily="18" charset="0"/>
              </a:rPr>
              <a:t>Tác</a:t>
            </a:r>
            <a:r>
              <a:rPr lang="vi-VN" sz="2800" b="1" spc="-60" dirty="0">
                <a:solidFill>
                  <a:schemeClr val="accent6">
                    <a:lumMod val="50000"/>
                  </a:schemeClr>
                </a:solidFill>
                <a:effectLst/>
                <a:latin typeface="+mj-lt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vi-VN" sz="2800" b="1" spc="-20" dirty="0">
                <a:solidFill>
                  <a:schemeClr val="accent6">
                    <a:lumMod val="50000"/>
                  </a:schemeClr>
                </a:solidFill>
                <a:effectLst/>
                <a:latin typeface="+mj-lt"/>
                <a:ea typeface="Arial" panose="020B0604020202020204" pitchFamily="34" charset="0"/>
                <a:cs typeface="Times New Roman" panose="02020603050405020304" pitchFamily="18" charset="0"/>
              </a:rPr>
              <a:t>phẩm</a:t>
            </a:r>
            <a:r>
              <a:rPr lang="vi-VN" sz="2800" b="1" spc="-55" dirty="0">
                <a:solidFill>
                  <a:schemeClr val="accent6">
                    <a:lumMod val="50000"/>
                  </a:schemeClr>
                </a:solidFill>
                <a:effectLst/>
                <a:latin typeface="+mj-lt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vi-VN" sz="2800" b="1" spc="-20" dirty="0">
                <a:solidFill>
                  <a:schemeClr val="accent6">
                    <a:lumMod val="50000"/>
                  </a:schemeClr>
                </a:solidFill>
                <a:effectLst/>
                <a:latin typeface="+mj-lt"/>
                <a:ea typeface="Arial" panose="020B0604020202020204" pitchFamily="34" charset="0"/>
                <a:cs typeface="Times New Roman" panose="02020603050405020304" pitchFamily="18" charset="0"/>
              </a:rPr>
              <a:t>chủ</a:t>
            </a:r>
            <a:r>
              <a:rPr lang="vi-VN" sz="2800" b="1" spc="-55" dirty="0">
                <a:solidFill>
                  <a:schemeClr val="accent6">
                    <a:lumMod val="50000"/>
                  </a:schemeClr>
                </a:solidFill>
                <a:effectLst/>
                <a:latin typeface="+mj-lt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vi-VN" sz="2800" b="1" spc="-20" dirty="0">
                <a:solidFill>
                  <a:schemeClr val="accent6">
                    <a:lumMod val="50000"/>
                  </a:schemeClr>
                </a:solidFill>
                <a:effectLst/>
                <a:latin typeface="+mj-lt"/>
                <a:ea typeface="Arial" panose="020B0604020202020204" pitchFamily="34" charset="0"/>
                <a:cs typeface="Times New Roman" panose="02020603050405020304" pitchFamily="18" charset="0"/>
              </a:rPr>
              <a:t>yếu</a:t>
            </a:r>
            <a:r>
              <a:rPr lang="vi-VN" sz="2800" b="1" spc="-60" dirty="0">
                <a:solidFill>
                  <a:schemeClr val="accent6">
                    <a:lumMod val="50000"/>
                  </a:schemeClr>
                </a:solidFill>
                <a:effectLst/>
                <a:latin typeface="+mj-lt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vi-VN" sz="2800" b="1" spc="-20" dirty="0">
                <a:solidFill>
                  <a:schemeClr val="accent6">
                    <a:lumMod val="50000"/>
                  </a:schemeClr>
                </a:solidFill>
                <a:effectLst/>
                <a:latin typeface="+mj-lt"/>
                <a:ea typeface="Arial" panose="020B0604020202020204" pitchFamily="34" charset="0"/>
                <a:cs typeface="Times New Roman" panose="02020603050405020304" pitchFamily="18" charset="0"/>
              </a:rPr>
              <a:t>là</a:t>
            </a:r>
            <a:r>
              <a:rPr lang="vi-VN" sz="2800" b="1" spc="-55" dirty="0">
                <a:solidFill>
                  <a:schemeClr val="accent6">
                    <a:lumMod val="50000"/>
                  </a:schemeClr>
                </a:solidFill>
                <a:effectLst/>
                <a:latin typeface="+mj-lt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vi-VN" sz="2800" b="1" spc="-20" dirty="0">
                <a:solidFill>
                  <a:schemeClr val="accent6">
                    <a:lumMod val="50000"/>
                  </a:schemeClr>
                </a:solidFill>
                <a:effectLst/>
                <a:latin typeface="+mj-lt"/>
                <a:ea typeface="Arial" panose="020B0604020202020204" pitchFamily="34" charset="0"/>
                <a:cs typeface="Times New Roman" panose="02020603050405020304" pitchFamily="18" charset="0"/>
              </a:rPr>
              <a:t>lời</a:t>
            </a:r>
            <a:r>
              <a:rPr lang="vi-VN" sz="2800" b="1" spc="-55" dirty="0">
                <a:solidFill>
                  <a:schemeClr val="accent6">
                    <a:lumMod val="50000"/>
                  </a:schemeClr>
                </a:solidFill>
                <a:effectLst/>
                <a:latin typeface="+mj-lt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vi-VN" sz="2800" b="1" spc="-20" dirty="0">
                <a:solidFill>
                  <a:schemeClr val="accent6">
                    <a:lumMod val="50000"/>
                  </a:schemeClr>
                </a:solidFill>
                <a:effectLst/>
                <a:latin typeface="+mj-lt"/>
                <a:ea typeface="Arial" panose="020B0604020202020204" pitchFamily="34" charset="0"/>
                <a:cs typeface="Times New Roman" panose="02020603050405020304" pitchFamily="18" charset="0"/>
              </a:rPr>
              <a:t>thoại</a:t>
            </a:r>
            <a:r>
              <a:rPr lang="vi-VN" sz="2800" b="1" spc="-55" dirty="0">
                <a:solidFill>
                  <a:schemeClr val="accent6">
                    <a:lumMod val="50000"/>
                  </a:schemeClr>
                </a:solidFill>
                <a:effectLst/>
                <a:latin typeface="+mj-lt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vi-VN" sz="2800" b="1" spc="-20" dirty="0">
                <a:solidFill>
                  <a:schemeClr val="accent6">
                    <a:lumMod val="50000"/>
                  </a:schemeClr>
                </a:solidFill>
                <a:effectLst/>
                <a:latin typeface="+mj-lt"/>
                <a:ea typeface="Arial" panose="020B0604020202020204" pitchFamily="34" charset="0"/>
                <a:cs typeface="Times New Roman" panose="02020603050405020304" pitchFamily="18" charset="0"/>
              </a:rPr>
              <a:t>của</a:t>
            </a:r>
            <a:r>
              <a:rPr lang="vi-VN" sz="2800" b="1" spc="-55" dirty="0">
                <a:solidFill>
                  <a:schemeClr val="accent6">
                    <a:lumMod val="50000"/>
                  </a:schemeClr>
                </a:solidFill>
                <a:effectLst/>
                <a:latin typeface="+mj-lt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vi-VN" sz="2800" b="1" spc="-20" dirty="0">
                <a:solidFill>
                  <a:schemeClr val="accent6">
                    <a:lumMod val="50000"/>
                  </a:schemeClr>
                </a:solidFill>
                <a:effectLst/>
                <a:latin typeface="+mj-lt"/>
                <a:ea typeface="Arial" panose="020B0604020202020204" pitchFamily="34" charset="0"/>
                <a:cs typeface="Times New Roman" panose="02020603050405020304" pitchFamily="18" charset="0"/>
              </a:rPr>
              <a:t>các</a:t>
            </a:r>
            <a:r>
              <a:rPr lang="vi-VN" sz="2800" b="1" spc="-55" dirty="0">
                <a:solidFill>
                  <a:schemeClr val="accent6">
                    <a:lumMod val="50000"/>
                  </a:schemeClr>
                </a:solidFill>
                <a:effectLst/>
                <a:latin typeface="+mj-lt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vi-VN" sz="2800" b="1" spc="-20" dirty="0">
                <a:solidFill>
                  <a:schemeClr val="accent6">
                    <a:lumMod val="50000"/>
                  </a:schemeClr>
                </a:solidFill>
                <a:effectLst/>
                <a:latin typeface="+mj-lt"/>
                <a:ea typeface="Arial" panose="020B0604020202020204" pitchFamily="34" charset="0"/>
                <a:cs typeface="Times New Roman" panose="02020603050405020304" pitchFamily="18" charset="0"/>
              </a:rPr>
              <a:t>nhân </a:t>
            </a:r>
            <a:r>
              <a:rPr lang="vi-VN" sz="2800" b="1" spc="-30" dirty="0">
                <a:solidFill>
                  <a:schemeClr val="accent6">
                    <a:lumMod val="50000"/>
                  </a:schemeClr>
                </a:solidFill>
                <a:effectLst/>
                <a:latin typeface="+mj-lt"/>
                <a:ea typeface="Arial" panose="020B0604020202020204" pitchFamily="34" charset="0"/>
                <a:cs typeface="Times New Roman" panose="02020603050405020304" pitchFamily="18" charset="0"/>
              </a:rPr>
              <a:t>vật.</a:t>
            </a:r>
            <a:r>
              <a:rPr lang="vi-VN" sz="2800" b="1" spc="-50" dirty="0">
                <a:solidFill>
                  <a:schemeClr val="accent6">
                    <a:lumMod val="50000"/>
                  </a:schemeClr>
                </a:solidFill>
                <a:effectLst/>
                <a:latin typeface="+mj-lt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vi-VN" sz="2800" b="1" spc="-30" dirty="0">
                <a:solidFill>
                  <a:schemeClr val="accent6">
                    <a:lumMod val="50000"/>
                  </a:schemeClr>
                </a:solidFill>
                <a:effectLst/>
                <a:latin typeface="+mj-lt"/>
                <a:ea typeface="Arial" panose="020B0604020202020204" pitchFamily="34" charset="0"/>
                <a:cs typeface="Times New Roman" panose="02020603050405020304" pitchFamily="18" charset="0"/>
              </a:rPr>
              <a:t>Việc</a:t>
            </a:r>
            <a:r>
              <a:rPr lang="vi-VN" sz="2800" b="1" spc="-45" dirty="0">
                <a:solidFill>
                  <a:schemeClr val="accent6">
                    <a:lumMod val="50000"/>
                  </a:schemeClr>
                </a:solidFill>
                <a:effectLst/>
                <a:latin typeface="+mj-lt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vi-VN" sz="2800" b="1" spc="-30" dirty="0">
                <a:solidFill>
                  <a:schemeClr val="accent6">
                    <a:lumMod val="50000"/>
                  </a:schemeClr>
                </a:solidFill>
                <a:effectLst/>
                <a:latin typeface="+mj-lt"/>
                <a:ea typeface="Arial" panose="020B0604020202020204" pitchFamily="34" charset="0"/>
                <a:cs typeface="Times New Roman" panose="02020603050405020304" pitchFamily="18" charset="0"/>
              </a:rPr>
              <a:t>không</a:t>
            </a:r>
            <a:r>
              <a:rPr lang="vi-VN" sz="2800" b="1" spc="-45" dirty="0">
                <a:solidFill>
                  <a:schemeClr val="accent6">
                    <a:lumMod val="50000"/>
                  </a:schemeClr>
                </a:solidFill>
                <a:effectLst/>
                <a:latin typeface="+mj-lt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vi-VN" sz="2800" b="1" spc="-30" dirty="0">
                <a:solidFill>
                  <a:schemeClr val="accent6">
                    <a:lumMod val="50000"/>
                  </a:schemeClr>
                </a:solidFill>
                <a:effectLst/>
                <a:latin typeface="+mj-lt"/>
                <a:ea typeface="Arial" panose="020B0604020202020204" pitchFamily="34" charset="0"/>
                <a:cs typeface="Times New Roman" panose="02020603050405020304" pitchFamily="18" charset="0"/>
              </a:rPr>
              <a:t>miêu</a:t>
            </a:r>
            <a:r>
              <a:rPr lang="vi-VN" sz="2800" b="1" spc="-50" dirty="0">
                <a:solidFill>
                  <a:schemeClr val="accent6">
                    <a:lumMod val="50000"/>
                  </a:schemeClr>
                </a:solidFill>
                <a:effectLst/>
                <a:latin typeface="+mj-lt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vi-VN" sz="2800" b="1" spc="-30" dirty="0">
                <a:solidFill>
                  <a:schemeClr val="accent6">
                    <a:lumMod val="50000"/>
                  </a:schemeClr>
                </a:solidFill>
                <a:effectLst/>
                <a:latin typeface="+mj-lt"/>
                <a:ea typeface="Arial" panose="020B0604020202020204" pitchFamily="34" charset="0"/>
                <a:cs typeface="Times New Roman" panose="02020603050405020304" pitchFamily="18" charset="0"/>
              </a:rPr>
              <a:t>tả</a:t>
            </a:r>
            <a:r>
              <a:rPr lang="vi-VN" sz="2800" b="1" spc="-35" dirty="0">
                <a:solidFill>
                  <a:schemeClr val="accent6">
                    <a:lumMod val="50000"/>
                  </a:schemeClr>
                </a:solidFill>
                <a:effectLst/>
                <a:latin typeface="+mj-lt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vi-VN" sz="2800" b="1" spc="-30" dirty="0">
                <a:solidFill>
                  <a:schemeClr val="accent6">
                    <a:lumMod val="50000"/>
                  </a:schemeClr>
                </a:solidFill>
                <a:effectLst/>
                <a:latin typeface="+mj-lt"/>
                <a:ea typeface="Arial" panose="020B0604020202020204" pitchFamily="34" charset="0"/>
                <a:cs typeface="Times New Roman" panose="02020603050405020304" pitchFamily="18" charset="0"/>
              </a:rPr>
              <a:t>kĩ</a:t>
            </a:r>
            <a:r>
              <a:rPr lang="vi-VN" sz="2800" b="1" spc="-35" dirty="0">
                <a:solidFill>
                  <a:schemeClr val="accent6">
                    <a:lumMod val="50000"/>
                  </a:schemeClr>
                </a:solidFill>
                <a:effectLst/>
                <a:latin typeface="+mj-lt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vi-VN" sz="2800" b="1" spc="-30" dirty="0">
                <a:solidFill>
                  <a:schemeClr val="accent6">
                    <a:lumMod val="50000"/>
                  </a:schemeClr>
                </a:solidFill>
                <a:effectLst/>
                <a:latin typeface="+mj-lt"/>
                <a:ea typeface="Arial" panose="020B0604020202020204" pitchFamily="34" charset="0"/>
                <a:cs typeface="Times New Roman" panose="02020603050405020304" pitchFamily="18" charset="0"/>
              </a:rPr>
              <a:t>quá</a:t>
            </a:r>
            <a:r>
              <a:rPr lang="vi-VN" sz="2800" b="1" spc="-35" dirty="0">
                <a:solidFill>
                  <a:schemeClr val="accent6">
                    <a:lumMod val="50000"/>
                  </a:schemeClr>
                </a:solidFill>
                <a:effectLst/>
                <a:latin typeface="+mj-lt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vi-VN" sz="2800" b="1" spc="-30" dirty="0">
                <a:solidFill>
                  <a:schemeClr val="accent6">
                    <a:lumMod val="50000"/>
                  </a:schemeClr>
                </a:solidFill>
                <a:effectLst/>
                <a:latin typeface="+mj-lt"/>
                <a:ea typeface="Arial" panose="020B0604020202020204" pitchFamily="34" charset="0"/>
                <a:cs typeface="Times New Roman" panose="02020603050405020304" pitchFamily="18" charset="0"/>
              </a:rPr>
              <a:t>trình</a:t>
            </a:r>
            <a:r>
              <a:rPr lang="vi-VN" sz="2800" b="1" spc="-35" dirty="0">
                <a:solidFill>
                  <a:schemeClr val="accent6">
                    <a:lumMod val="50000"/>
                  </a:schemeClr>
                </a:solidFill>
                <a:effectLst/>
                <a:latin typeface="+mj-lt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vi-VN" sz="2800" b="1" spc="-30" dirty="0">
                <a:solidFill>
                  <a:schemeClr val="accent6">
                    <a:lumMod val="50000"/>
                  </a:schemeClr>
                </a:solidFill>
                <a:effectLst/>
                <a:latin typeface="+mj-lt"/>
                <a:ea typeface="Arial" panose="020B0604020202020204" pitchFamily="34" charset="0"/>
                <a:cs typeface="Times New Roman" panose="02020603050405020304" pitchFamily="18" charset="0"/>
              </a:rPr>
              <a:t>cân</a:t>
            </a:r>
            <a:r>
              <a:rPr lang="vi-VN" sz="2800" b="1" spc="-35" dirty="0">
                <a:solidFill>
                  <a:schemeClr val="accent6">
                    <a:lumMod val="50000"/>
                  </a:schemeClr>
                </a:solidFill>
                <a:effectLst/>
                <a:latin typeface="+mj-lt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vi-VN" sz="2800" b="1" spc="-30" dirty="0">
                <a:solidFill>
                  <a:schemeClr val="accent6">
                    <a:lumMod val="50000"/>
                  </a:schemeClr>
                </a:solidFill>
                <a:effectLst/>
                <a:latin typeface="+mj-lt"/>
                <a:ea typeface="Arial" panose="020B0604020202020204" pitchFamily="34" charset="0"/>
                <a:cs typeface="Times New Roman" panose="02020603050405020304" pitchFamily="18" charset="0"/>
              </a:rPr>
              <a:t>nhắc, </a:t>
            </a:r>
            <a:r>
              <a:rPr lang="vi-VN" sz="2800" b="1" spc="0" dirty="0">
                <a:solidFill>
                  <a:schemeClr val="accent6">
                    <a:lumMod val="50000"/>
                  </a:schemeClr>
                </a:solidFill>
                <a:effectLst/>
                <a:latin typeface="+mj-lt"/>
                <a:ea typeface="Arial" panose="020B0604020202020204" pitchFamily="34" charset="0"/>
                <a:cs typeface="Times New Roman" panose="02020603050405020304" pitchFamily="18" charset="0"/>
              </a:rPr>
              <a:t>suy luận của người điều tra có tác dụng:</a:t>
            </a:r>
            <a:endParaRPr lang="en-US" sz="2800" b="1" spc="0" dirty="0">
              <a:solidFill>
                <a:schemeClr val="accent6">
                  <a:lumMod val="50000"/>
                </a:schemeClr>
              </a:solidFill>
              <a:effectLst/>
              <a:latin typeface="+mj-lt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R="42545" algn="just">
              <a:lnSpc>
                <a:spcPct val="150000"/>
              </a:lnSpc>
              <a:spcAft>
                <a:spcPts val="800"/>
              </a:spcAft>
            </a:pPr>
            <a:r>
              <a:rPr lang="vi-VN" sz="2800" b="1" dirty="0">
                <a:solidFill>
                  <a:schemeClr val="accent6">
                    <a:lumMod val="50000"/>
                  </a:schemeClr>
                </a:solidFill>
                <a:effectLst/>
                <a:latin typeface="+mj-lt"/>
                <a:ea typeface="Arial" panose="020B0604020202020204" pitchFamily="34" charset="0"/>
                <a:cs typeface="Times New Roman" panose="02020603050405020304" pitchFamily="18" charset="0"/>
              </a:rPr>
              <a:t>      +</a:t>
            </a:r>
            <a:r>
              <a:rPr lang="vi-VN" sz="2800" b="1" spc="-45" dirty="0">
                <a:solidFill>
                  <a:schemeClr val="accent6">
                    <a:lumMod val="50000"/>
                  </a:schemeClr>
                </a:solidFill>
                <a:effectLst/>
                <a:latin typeface="+mj-lt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vi-VN" sz="2800" b="1" dirty="0">
                <a:solidFill>
                  <a:schemeClr val="accent6">
                    <a:lumMod val="50000"/>
                  </a:schemeClr>
                </a:solidFill>
                <a:effectLst/>
                <a:latin typeface="+mj-lt"/>
                <a:ea typeface="Arial" panose="020B0604020202020204" pitchFamily="34" charset="0"/>
                <a:cs typeface="Times New Roman" panose="02020603050405020304" pitchFamily="18" charset="0"/>
              </a:rPr>
              <a:t>Ca</a:t>
            </a:r>
            <a:r>
              <a:rPr lang="vi-VN" sz="2800" b="1" spc="-45" dirty="0">
                <a:solidFill>
                  <a:schemeClr val="accent6">
                    <a:lumMod val="50000"/>
                  </a:schemeClr>
                </a:solidFill>
                <a:effectLst/>
                <a:latin typeface="+mj-lt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vi-VN" sz="2800" b="1" dirty="0">
                <a:solidFill>
                  <a:schemeClr val="accent6">
                    <a:lumMod val="50000"/>
                  </a:schemeClr>
                </a:solidFill>
                <a:effectLst/>
                <a:latin typeface="+mj-lt"/>
                <a:ea typeface="Arial" panose="020B0604020202020204" pitchFamily="34" charset="0"/>
                <a:cs typeface="Times New Roman" panose="02020603050405020304" pitchFamily="18" charset="0"/>
              </a:rPr>
              <a:t>ngợi</a:t>
            </a:r>
            <a:r>
              <a:rPr lang="vi-VN" sz="2800" b="1" spc="-45" dirty="0">
                <a:solidFill>
                  <a:schemeClr val="accent6">
                    <a:lumMod val="50000"/>
                  </a:schemeClr>
                </a:solidFill>
                <a:effectLst/>
                <a:latin typeface="+mj-lt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vi-VN" sz="2800" b="1" dirty="0">
                <a:solidFill>
                  <a:schemeClr val="accent6">
                    <a:lumMod val="50000"/>
                  </a:schemeClr>
                </a:solidFill>
                <a:effectLst/>
                <a:latin typeface="+mj-lt"/>
                <a:ea typeface="Arial" panose="020B0604020202020204" pitchFamily="34" charset="0"/>
                <a:cs typeface="Times New Roman" panose="02020603050405020304" pitchFamily="18" charset="0"/>
              </a:rPr>
              <a:t>tài</a:t>
            </a:r>
            <a:r>
              <a:rPr lang="vi-VN" sz="2800" b="1" spc="-45" dirty="0">
                <a:solidFill>
                  <a:schemeClr val="accent6">
                    <a:lumMod val="50000"/>
                  </a:schemeClr>
                </a:solidFill>
                <a:effectLst/>
                <a:latin typeface="+mj-lt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vi-VN" sz="2800" b="1" dirty="0">
                <a:solidFill>
                  <a:schemeClr val="accent6">
                    <a:lumMod val="50000"/>
                  </a:schemeClr>
                </a:solidFill>
                <a:effectLst/>
                <a:latin typeface="+mj-lt"/>
                <a:ea typeface="Arial" panose="020B0604020202020204" pitchFamily="34" charset="0"/>
                <a:cs typeface="Times New Roman" panose="02020603050405020304" pitchFamily="18" charset="0"/>
              </a:rPr>
              <a:t>năng,</a:t>
            </a:r>
            <a:r>
              <a:rPr lang="vi-VN" sz="2800" b="1" spc="-45" dirty="0">
                <a:solidFill>
                  <a:schemeClr val="accent6">
                    <a:lumMod val="50000"/>
                  </a:schemeClr>
                </a:solidFill>
                <a:effectLst/>
                <a:latin typeface="+mj-lt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vi-VN" sz="2800" b="1" dirty="0">
                <a:solidFill>
                  <a:schemeClr val="accent6">
                    <a:lumMod val="50000"/>
                  </a:schemeClr>
                </a:solidFill>
                <a:effectLst/>
                <a:latin typeface="+mj-lt"/>
                <a:ea typeface="Arial" panose="020B0604020202020204" pitchFamily="34" charset="0"/>
                <a:cs typeface="Times New Roman" panose="02020603050405020304" pitchFamily="18" charset="0"/>
              </a:rPr>
              <a:t>kinh</a:t>
            </a:r>
            <a:r>
              <a:rPr lang="vi-VN" sz="2800" b="1" spc="-45" dirty="0">
                <a:solidFill>
                  <a:schemeClr val="accent6">
                    <a:lumMod val="50000"/>
                  </a:schemeClr>
                </a:solidFill>
                <a:effectLst/>
                <a:latin typeface="+mj-lt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vi-VN" sz="2800" b="1" dirty="0">
                <a:solidFill>
                  <a:schemeClr val="accent6">
                    <a:lumMod val="50000"/>
                  </a:schemeClr>
                </a:solidFill>
                <a:effectLst/>
                <a:latin typeface="+mj-lt"/>
                <a:ea typeface="Arial" panose="020B0604020202020204" pitchFamily="34" charset="0"/>
                <a:cs typeface="Times New Roman" panose="02020603050405020304" pitchFamily="18" charset="0"/>
              </a:rPr>
              <a:t>nghiệm,</a:t>
            </a:r>
            <a:r>
              <a:rPr lang="vi-VN" sz="2800" b="1" spc="-45" dirty="0">
                <a:solidFill>
                  <a:schemeClr val="accent6">
                    <a:lumMod val="50000"/>
                  </a:schemeClr>
                </a:solidFill>
                <a:effectLst/>
                <a:latin typeface="+mj-lt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vi-VN" sz="2800" b="1" dirty="0">
                <a:solidFill>
                  <a:schemeClr val="accent6">
                    <a:lumMod val="50000"/>
                  </a:schemeClr>
                </a:solidFill>
                <a:effectLst/>
                <a:latin typeface="+mj-lt"/>
                <a:ea typeface="Arial" panose="020B0604020202020204" pitchFamily="34" charset="0"/>
                <a:cs typeface="Times New Roman" panose="02020603050405020304" pitchFamily="18" charset="0"/>
              </a:rPr>
              <a:t>tốc</a:t>
            </a:r>
            <a:r>
              <a:rPr lang="vi-VN" sz="2800" b="1" spc="-45" dirty="0">
                <a:solidFill>
                  <a:schemeClr val="accent6">
                    <a:lumMod val="50000"/>
                  </a:schemeClr>
                </a:solidFill>
                <a:effectLst/>
                <a:latin typeface="+mj-lt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vi-VN" sz="2800" b="1" dirty="0">
                <a:solidFill>
                  <a:schemeClr val="accent6">
                    <a:lumMod val="50000"/>
                  </a:schemeClr>
                </a:solidFill>
                <a:effectLst/>
                <a:latin typeface="+mj-lt"/>
                <a:ea typeface="Arial" panose="020B0604020202020204" pitchFamily="34" charset="0"/>
                <a:cs typeface="Times New Roman" panose="02020603050405020304" pitchFamily="18" charset="0"/>
              </a:rPr>
              <a:t>độ</a:t>
            </a:r>
            <a:r>
              <a:rPr lang="vi-VN" sz="2800" b="1" spc="-45" dirty="0">
                <a:solidFill>
                  <a:schemeClr val="accent6">
                    <a:lumMod val="50000"/>
                  </a:schemeClr>
                </a:solidFill>
                <a:effectLst/>
                <a:latin typeface="+mj-lt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vi-VN" sz="2800" b="1" dirty="0">
                <a:solidFill>
                  <a:schemeClr val="accent6">
                    <a:lumMod val="50000"/>
                  </a:schemeClr>
                </a:solidFill>
                <a:effectLst/>
                <a:latin typeface="+mj-lt"/>
                <a:ea typeface="Arial" panose="020B0604020202020204" pitchFamily="34" charset="0"/>
                <a:cs typeface="Times New Roman" panose="02020603050405020304" pitchFamily="18" charset="0"/>
              </a:rPr>
              <a:t>suy luận rất nhanh của Ét-uốt            </a:t>
            </a:r>
            <a:endParaRPr lang="vi-VN" sz="2800" b="1" dirty="0">
              <a:solidFill>
                <a:schemeClr val="accent6">
                  <a:lumMod val="50000"/>
                </a:schemeClr>
              </a:solidFill>
              <a:latin typeface="+mj-lt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R="42545" algn="just">
              <a:lnSpc>
                <a:spcPct val="150000"/>
              </a:lnSpc>
              <a:spcAft>
                <a:spcPts val="800"/>
              </a:spcAft>
            </a:pPr>
            <a:r>
              <a:rPr lang="vi-VN" sz="2800" b="1" dirty="0">
                <a:solidFill>
                  <a:schemeClr val="accent6">
                    <a:lumMod val="50000"/>
                  </a:schemeClr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    +Giúp câu chuyện thêm kịch tính, căng </a:t>
            </a:r>
            <a:r>
              <a:rPr lang="vi-VN" sz="2800" b="1" spc="-10" dirty="0">
                <a:solidFill>
                  <a:schemeClr val="accent6">
                    <a:lumMod val="50000"/>
                  </a:schemeClr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thẳng.</a:t>
            </a:r>
            <a:endParaRPr lang="en-US" sz="2800" b="1" dirty="0">
              <a:solidFill>
                <a:schemeClr val="accent6">
                  <a:lumMod val="50000"/>
                </a:schemeClr>
              </a:solidFill>
              <a:effectLst/>
              <a:latin typeface="+mj-lt"/>
              <a:ea typeface="DengXian" panose="0201060003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401923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19FE1AE-F94E-4E49-83A8-8B244DC176EA}"/>
              </a:ext>
            </a:extLst>
          </p:cNvPr>
          <p:cNvSpPr txBox="1"/>
          <p:nvPr/>
        </p:nvSpPr>
        <p:spPr>
          <a:xfrm>
            <a:off x="1193800" y="736599"/>
            <a:ext cx="320040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600" b="1" dirty="0">
                <a:solidFill>
                  <a:schemeClr val="accent2">
                    <a:lumMod val="75000"/>
                  </a:schemeClr>
                </a:solidFill>
                <a:latin typeface="+mj-lt"/>
              </a:rPr>
              <a:t>III. Tổng Kết</a:t>
            </a:r>
          </a:p>
          <a:p>
            <a:r>
              <a:rPr lang="vi-VN" b="1" dirty="0">
                <a:solidFill>
                  <a:schemeClr val="accent5">
                    <a:lumMod val="50000"/>
                  </a:schemeClr>
                </a:solidFill>
                <a:latin typeface="+mj-lt"/>
              </a:rPr>
              <a:t>         </a:t>
            </a:r>
            <a:r>
              <a:rPr lang="vi-VN" sz="3200" b="1" dirty="0">
                <a:solidFill>
                  <a:schemeClr val="accent5">
                    <a:lumMod val="50000"/>
                  </a:schemeClr>
                </a:solidFill>
                <a:latin typeface="+mj-lt"/>
              </a:rPr>
              <a:t>2. Nội dung</a:t>
            </a:r>
            <a:endParaRPr lang="en-US" sz="3200" b="1" dirty="0">
              <a:solidFill>
                <a:schemeClr val="accent5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9EE413A-3566-4908-B7B7-256EBD25DE06}"/>
              </a:ext>
            </a:extLst>
          </p:cNvPr>
          <p:cNvSpPr txBox="1"/>
          <p:nvPr/>
        </p:nvSpPr>
        <p:spPr>
          <a:xfrm>
            <a:off x="1413933" y="1987580"/>
            <a:ext cx="8652933" cy="14184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vi-VN" sz="2800" b="1" spc="-10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+</a:t>
            </a:r>
            <a:r>
              <a:rPr lang="vi-VN" sz="2800" b="1" spc="35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vi-VN" sz="2800" b="1" spc="-10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Ca</a:t>
            </a:r>
            <a:r>
              <a:rPr lang="vi-VN" sz="2800" b="1" spc="-95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vi-VN" sz="2800" b="1" spc="-10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ngợi</a:t>
            </a:r>
            <a:r>
              <a:rPr lang="vi-VN" sz="2800" b="1" spc="-95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vi-VN" sz="2800" b="1" spc="-10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tài</a:t>
            </a:r>
            <a:r>
              <a:rPr lang="vi-VN" sz="2800" b="1" spc="-95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vi-VN" sz="2800" b="1" spc="-10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năng</a:t>
            </a:r>
            <a:r>
              <a:rPr lang="vi-VN" sz="2800" b="1" spc="-95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vi-VN" sz="2800" b="1" spc="-10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phá</a:t>
            </a:r>
            <a:r>
              <a:rPr lang="vi-VN" sz="2800" b="1" spc="-95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vi-VN" sz="2800" b="1" spc="-10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án</a:t>
            </a:r>
            <a:r>
              <a:rPr lang="vi-VN" sz="2800" b="1" spc="-95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vi-VN" sz="2800" b="1" spc="-10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của</a:t>
            </a:r>
            <a:r>
              <a:rPr lang="vi-VN" sz="2800" b="1" spc="-95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vi-VN" sz="2800" b="1" spc="-10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luật</a:t>
            </a:r>
            <a:r>
              <a:rPr lang="vi-VN" sz="2800" b="1" spc="-95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vi-VN" sz="2800" b="1" spc="-10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sư</a:t>
            </a:r>
            <a:r>
              <a:rPr lang="vi-VN" sz="2800" b="1" spc="-95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vi-VN" sz="2800" b="1" spc="-10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Ét-</a:t>
            </a:r>
            <a:r>
              <a:rPr lang="vi-VN" sz="2800" b="1" spc="-20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uốt.</a:t>
            </a:r>
            <a:endParaRPr lang="en-US" sz="2800" b="1" dirty="0">
              <a:solidFill>
                <a:schemeClr val="accent6">
                  <a:lumMod val="50000"/>
                </a:schemeClr>
              </a:solidFill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vi-VN" sz="2800" b="1" spc="-20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+</a:t>
            </a:r>
            <a:r>
              <a:rPr lang="vi-VN" sz="2800" b="1" spc="-150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vi-VN" sz="2800" b="1" spc="-20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Thể</a:t>
            </a:r>
            <a:r>
              <a:rPr lang="vi-VN" sz="2800" b="1" spc="-100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vi-VN" sz="2800" b="1" spc="-20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hiện</a:t>
            </a:r>
            <a:r>
              <a:rPr lang="vi-VN" sz="2800" b="1" spc="-95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vi-VN" sz="2800" b="1" spc="-20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niềm</a:t>
            </a:r>
            <a:r>
              <a:rPr lang="vi-VN" sz="2800" b="1" spc="-100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vi-VN" sz="2800" b="1" spc="-20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tin</a:t>
            </a:r>
            <a:r>
              <a:rPr lang="vi-VN" sz="2800" b="1" spc="-100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vi-VN" sz="2800" b="1" spc="-20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vào</a:t>
            </a:r>
            <a:r>
              <a:rPr lang="vi-VN" sz="2800" b="1" spc="-100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vi-VN" sz="2800" b="1" spc="-20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sự</a:t>
            </a:r>
            <a:r>
              <a:rPr lang="vi-VN" sz="2800" b="1" spc="-100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vi-VN" sz="2800" b="1" spc="-20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thật</a:t>
            </a:r>
            <a:r>
              <a:rPr lang="vi-VN" sz="2800" b="1" spc="-95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vi-VN" sz="2800" b="1" spc="-20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và</a:t>
            </a:r>
            <a:r>
              <a:rPr lang="vi-VN" sz="2800" b="1" spc="-100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vi-VN" sz="2800" b="1" spc="-20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công</a:t>
            </a:r>
            <a:r>
              <a:rPr lang="vi-VN" sz="2800" b="1" spc="-100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vi-VN" sz="2800" b="1" spc="-25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lí.</a:t>
            </a:r>
            <a:endParaRPr lang="en-US" sz="2800" b="1" dirty="0">
              <a:solidFill>
                <a:schemeClr val="accent6">
                  <a:lumMod val="50000"/>
                </a:schemeClr>
              </a:solidFill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3" name="Scroll: Horizontal 2">
            <a:extLst>
              <a:ext uri="{FF2B5EF4-FFF2-40B4-BE49-F238E27FC236}">
                <a16:creationId xmlns:a16="http://schemas.microsoft.com/office/drawing/2014/main" id="{F7CAD016-7E8D-47F1-9FE1-9ADEEFF588B3}"/>
              </a:ext>
            </a:extLst>
          </p:cNvPr>
          <p:cNvSpPr/>
          <p:nvPr/>
        </p:nvSpPr>
        <p:spPr>
          <a:xfrm>
            <a:off x="1676400" y="3315053"/>
            <a:ext cx="8839200" cy="3119613"/>
          </a:xfrm>
          <a:prstGeom prst="horizontalScroll">
            <a:avLst/>
          </a:prstGeom>
          <a:solidFill>
            <a:srgbClr val="FFE1F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vi-VN" sz="1400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      </a:t>
            </a:r>
            <a:r>
              <a:rPr lang="vi-VN" sz="3200" spc="-5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B</a:t>
            </a:r>
            <a:r>
              <a:rPr lang="vi-VN" sz="3200" spc="-2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ài</a:t>
            </a:r>
            <a:r>
              <a:rPr lang="vi-VN" sz="3200" spc="-6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vi-VN" sz="3200" spc="-2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học:</a:t>
            </a:r>
            <a:r>
              <a:rPr lang="vi-VN" sz="3200" spc="-5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vi-VN" sz="3200" spc="-2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cần</a:t>
            </a:r>
            <a:r>
              <a:rPr lang="vi-VN" sz="3200" spc="-6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vi-VN" sz="3200" spc="-2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cảnh</a:t>
            </a:r>
            <a:r>
              <a:rPr lang="vi-VN" sz="3200" spc="-5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vi-VN" sz="3200" spc="-2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giác; </a:t>
            </a:r>
            <a:r>
              <a:rPr lang="vi-VN" sz="32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tinh</a:t>
            </a:r>
            <a:r>
              <a:rPr lang="vi-VN" sz="3200" spc="-1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vi-VN" sz="32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tường</a:t>
            </a:r>
            <a:r>
              <a:rPr lang="vi-VN" sz="3200" spc="-1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vi-VN" sz="32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trong</a:t>
            </a:r>
            <a:r>
              <a:rPr lang="vi-VN" sz="3200" spc="-1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vi-VN" sz="32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việc</a:t>
            </a:r>
            <a:r>
              <a:rPr lang="vi-VN" sz="3200" spc="-1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vi-VN" sz="32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quan</a:t>
            </a:r>
            <a:r>
              <a:rPr lang="vi-VN" sz="3200" spc="-1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vi-VN" sz="32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sát</a:t>
            </a:r>
            <a:r>
              <a:rPr lang="vi-VN" sz="3200" spc="-1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vi-VN" sz="32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sự</a:t>
            </a:r>
            <a:r>
              <a:rPr lang="vi-VN" sz="3200" spc="-1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vi-VN" sz="32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việc,</a:t>
            </a:r>
            <a:r>
              <a:rPr lang="vi-VN" sz="3200" spc="-1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vi-VN" sz="32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con người;</a:t>
            </a:r>
            <a:r>
              <a:rPr lang="vi-VN" sz="3200" spc="-3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vi-VN" sz="32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đôi</a:t>
            </a:r>
            <a:r>
              <a:rPr lang="vi-VN" sz="3200" spc="-3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vi-VN" sz="32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khi</a:t>
            </a:r>
            <a:r>
              <a:rPr lang="vi-VN" sz="3200" spc="-3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vi-VN" sz="32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yếu</a:t>
            </a:r>
            <a:r>
              <a:rPr lang="vi-VN" sz="3200" spc="-3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vi-VN" sz="32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tố</a:t>
            </a:r>
            <a:r>
              <a:rPr lang="vi-VN" sz="3200" spc="-3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vi-VN" sz="32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ngẫu</a:t>
            </a:r>
            <a:r>
              <a:rPr lang="vi-VN" sz="3200" spc="-3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vi-VN" sz="32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nhiên</a:t>
            </a:r>
            <a:r>
              <a:rPr lang="vi-VN" sz="3200" spc="-3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vi-VN" sz="32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có</a:t>
            </a:r>
            <a:r>
              <a:rPr lang="vi-VN" sz="3200" spc="-3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vi-VN" sz="32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ý</a:t>
            </a:r>
            <a:r>
              <a:rPr lang="vi-VN" sz="3200" spc="-3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vi-VN" sz="32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nghĩa quan trọng giúp ta nhìn ra bản chất của sự việc hoặc con người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1988622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5B2137-24D5-46B1-81A0-E90E6AE8A6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8708" y="2332567"/>
            <a:ext cx="11559117" cy="1532466"/>
          </a:xfrm>
        </p:spPr>
        <p:txBody>
          <a:bodyPr>
            <a:normAutofit fontScale="90000"/>
          </a:bodyPr>
          <a:lstStyle/>
          <a:p>
            <a:r>
              <a:rPr lang="vi-VN" b="1" dirty="0">
                <a:solidFill>
                  <a:srgbClr val="00B0F0"/>
                </a:solidFill>
              </a:rPr>
              <a:t>VĂN BẢN: BÀI HÁT SÁU ĐỒNG XU </a:t>
            </a:r>
            <a:r>
              <a:rPr lang="vi-VN" sz="4900" b="1" dirty="0">
                <a:solidFill>
                  <a:srgbClr val="00B0F0"/>
                </a:solidFill>
              </a:rPr>
              <a:t>(A-ga-thơ Crit-xti)</a:t>
            </a:r>
            <a:br>
              <a:rPr lang="vi-VN" sz="4900" b="1" dirty="0">
                <a:solidFill>
                  <a:srgbClr val="00B0F0"/>
                </a:solidFill>
              </a:rPr>
            </a:br>
            <a:endParaRPr lang="en-US" sz="4900" b="1" dirty="0">
              <a:solidFill>
                <a:srgbClr val="00B0F0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33651BA-DF4C-4FD7-9E9D-7787306D300D}"/>
              </a:ext>
            </a:extLst>
          </p:cNvPr>
          <p:cNvSpPr txBox="1"/>
          <p:nvPr/>
        </p:nvSpPr>
        <p:spPr>
          <a:xfrm>
            <a:off x="1037165" y="3429000"/>
            <a:ext cx="372956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0050" indent="-400050">
              <a:buAutoNum type="romanUcPeriod"/>
            </a:pPr>
            <a:r>
              <a:rPr lang="vi-VN" sz="3200" b="1" dirty="0">
                <a:solidFill>
                  <a:schemeClr val="accent2">
                    <a:lumMod val="75000"/>
                  </a:schemeClr>
                </a:solidFill>
                <a:latin typeface="+mj-lt"/>
              </a:rPr>
              <a:t>Tìm hiểu chung:</a:t>
            </a:r>
          </a:p>
          <a:p>
            <a:r>
              <a:rPr lang="vi-VN" sz="3200" dirty="0">
                <a:latin typeface="+mj-lt"/>
              </a:rPr>
              <a:t>  </a:t>
            </a:r>
            <a:r>
              <a:rPr lang="vi-VN" sz="3200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 1.</a:t>
            </a:r>
            <a:r>
              <a:rPr lang="vi-VN" sz="3200" b="1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Tác giả</a:t>
            </a:r>
            <a:endParaRPr lang="en-US" sz="3200" b="1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1717755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33651BA-DF4C-4FD7-9E9D-7787306D300D}"/>
              </a:ext>
            </a:extLst>
          </p:cNvPr>
          <p:cNvSpPr txBox="1"/>
          <p:nvPr/>
        </p:nvSpPr>
        <p:spPr>
          <a:xfrm>
            <a:off x="1087965" y="625557"/>
            <a:ext cx="372956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0050" indent="-400050">
              <a:buAutoNum type="romanUcPeriod"/>
            </a:pPr>
            <a:r>
              <a:rPr lang="vi-VN" sz="3200" b="1" dirty="0">
                <a:solidFill>
                  <a:schemeClr val="accent2">
                    <a:lumMod val="75000"/>
                  </a:schemeClr>
                </a:solidFill>
                <a:latin typeface="+mj-lt"/>
              </a:rPr>
              <a:t>Tìm hiểu chung:</a:t>
            </a:r>
          </a:p>
          <a:p>
            <a:r>
              <a:rPr lang="vi-VN" sz="3200" b="1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   1.Tác giả: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7E2645FF-0F4B-4E4A-9CDE-86F82B50B7EC}"/>
              </a:ext>
            </a:extLst>
          </p:cNvPr>
          <p:cNvSpPr/>
          <p:nvPr/>
        </p:nvSpPr>
        <p:spPr>
          <a:xfrm>
            <a:off x="6096000" y="3861775"/>
            <a:ext cx="5486400" cy="17526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just" defTabSz="914400" rtl="0" eaLnBrk="1" fontAlgn="auto" latinLnBrk="0" hangingPunct="1"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>
                <a:tab pos="142875" algn="l"/>
              </a:tabLst>
              <a:defRPr/>
            </a:pPr>
            <a:r>
              <a:rPr kumimoji="0" lang="vi-VN" sz="32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-Sự</a:t>
            </a:r>
            <a:r>
              <a:rPr kumimoji="0" lang="vi-VN" sz="3200" b="0" i="0" u="none" strike="noStrike" kern="1200" cap="none" spc="-5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kumimoji="0" lang="vi-VN" sz="32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nghiệp</a:t>
            </a:r>
            <a:r>
              <a:rPr kumimoji="0" lang="vi-VN" sz="3200" b="0" i="0" u="none" strike="noStrike" kern="1200" cap="none" spc="-45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kumimoji="0" lang="vi-VN" sz="32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văn</a:t>
            </a:r>
            <a:r>
              <a:rPr kumimoji="0" lang="vi-VN" sz="3200" b="0" i="0" u="none" strike="noStrike" kern="1200" cap="none" spc="-45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kumimoji="0" lang="vi-VN" sz="32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học</a:t>
            </a:r>
            <a:r>
              <a:rPr kumimoji="0" lang="vi-VN" sz="3200" b="0" i="0" u="none" strike="noStrike" kern="1200" cap="none" spc="-45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kumimoji="0" lang="vi-VN" sz="32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của</a:t>
            </a:r>
            <a:r>
              <a:rPr kumimoji="0" lang="vi-VN" sz="3200" b="0" i="0" u="none" strike="noStrike" kern="1200" cap="none" spc="-45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kumimoji="0" lang="vi-VN" sz="32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bà</a:t>
            </a:r>
            <a:r>
              <a:rPr kumimoji="0" lang="vi-VN" sz="3200" b="0" i="0" u="none" strike="noStrike" kern="1200" cap="none" spc="-45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kumimoji="0" lang="vi-VN" sz="32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khá</a:t>
            </a:r>
            <a:r>
              <a:rPr kumimoji="0" lang="vi-VN" sz="3200" b="0" i="0" u="none" strike="noStrike" kern="1200" cap="none" spc="-45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kumimoji="0" lang="vi-VN" sz="32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đồ</a:t>
            </a:r>
            <a:r>
              <a:rPr kumimoji="0" lang="vi-VN" sz="3200" b="0" i="0" u="none" strike="noStrike" kern="1200" cap="none" spc="-45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kumimoji="0" lang="vi-VN" sz="32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sộ</a:t>
            </a:r>
            <a:r>
              <a:rPr kumimoji="0" lang="vi-VN" sz="3200" b="0" i="0" u="none" strike="noStrike" kern="1200" cap="none" spc="-45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kumimoji="0" lang="vi-VN" sz="32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với</a:t>
            </a:r>
            <a:r>
              <a:rPr kumimoji="0" lang="vi-VN" sz="3200" b="0" i="0" u="none" strike="noStrike" kern="1200" cap="none" spc="-45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kumimoji="0" lang="vi-VN" sz="3200" b="0" i="0" u="none" strike="noStrike" kern="1200" cap="none" spc="-1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nhiều </a:t>
            </a:r>
            <a:r>
              <a:rPr kumimoji="0" lang="vi-VN" sz="3200" b="0" i="0" u="none" strike="noStrike" kern="1200" cap="none" spc="-2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thể</a:t>
            </a:r>
            <a:r>
              <a:rPr kumimoji="0" lang="vi-VN" sz="3200" b="0" i="0" u="none" strike="noStrike" kern="1200" cap="none" spc="-65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kumimoji="0" lang="vi-VN" sz="3200" b="0" i="0" u="none" strike="noStrike" kern="1200" cap="none" spc="-2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loại:</a:t>
            </a:r>
            <a:r>
              <a:rPr kumimoji="0" lang="vi-VN" sz="3200" b="0" i="0" u="none" strike="noStrike" kern="1200" cap="none" spc="-6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kumimoji="0" lang="vi-VN" sz="3200" b="0" i="0" u="none" strike="noStrike" kern="1200" cap="none" spc="-2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tiểu</a:t>
            </a:r>
            <a:r>
              <a:rPr kumimoji="0" lang="vi-VN" sz="3200" b="0" i="0" u="none" strike="noStrike" kern="1200" cap="none" spc="-6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kumimoji="0" lang="vi-VN" sz="3200" b="0" i="0" u="none" strike="noStrike" kern="1200" cap="none" spc="-2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thuyết,</a:t>
            </a:r>
            <a:r>
              <a:rPr kumimoji="0" lang="vi-VN" sz="3200" b="0" i="0" u="none" strike="noStrike" kern="1200" cap="none" spc="-65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kumimoji="0" lang="vi-VN" sz="3200" b="0" i="0" u="none" strike="noStrike" kern="1200" cap="none" spc="-2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truyện</a:t>
            </a:r>
            <a:r>
              <a:rPr kumimoji="0" lang="vi-VN" sz="3200" b="0" i="0" u="none" strike="noStrike" kern="1200" cap="none" spc="-6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kumimoji="0" lang="vi-VN" sz="3200" b="0" i="0" u="none" strike="noStrike" kern="1200" cap="none" spc="-2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ngắn,</a:t>
            </a:r>
            <a:r>
              <a:rPr kumimoji="0" lang="vi-VN" sz="3200" b="0" i="0" u="none" strike="noStrike" kern="1200" cap="none" spc="-6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kumimoji="0" lang="vi-VN" sz="3200" b="0" i="0" u="none" strike="noStrike" kern="1200" cap="none" spc="-2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kịch,...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15A32F89-725F-4EEE-80E7-EEBCFF22A257}"/>
              </a:ext>
            </a:extLst>
          </p:cNvPr>
          <p:cNvSpPr/>
          <p:nvPr/>
        </p:nvSpPr>
        <p:spPr>
          <a:xfrm>
            <a:off x="795867" y="1813818"/>
            <a:ext cx="6184899" cy="183531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42545" lvl="0" indent="0" algn="just" defTabSz="914400" rtl="0" eaLnBrk="1" fontAlgn="auto" latinLnBrk="0" hangingPunct="1"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>
                <a:tab pos="174625" algn="l"/>
              </a:tabLst>
              <a:defRPr/>
            </a:pPr>
            <a:r>
              <a:rPr kumimoji="0" lang="vi-VN" sz="32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-A-ga-thơ</a:t>
            </a:r>
            <a:r>
              <a:rPr kumimoji="0" lang="vi-VN" sz="3200" b="0" i="0" u="none" strike="noStrike" kern="1200" cap="none" spc="-8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kumimoji="0" lang="vi-VN" sz="32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Crít-xti</a:t>
            </a:r>
            <a:r>
              <a:rPr kumimoji="0" lang="vi-VN" sz="3200" b="0" i="0" u="none" strike="noStrike" kern="1200" cap="none" spc="-75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kumimoji="0" lang="vi-VN" sz="32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(1890</a:t>
            </a:r>
            <a:r>
              <a:rPr kumimoji="0" lang="vi-VN" sz="3200" b="0" i="0" u="none" strike="noStrike" kern="1200" cap="none" spc="-75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kumimoji="0" lang="vi-VN" sz="32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–</a:t>
            </a:r>
            <a:r>
              <a:rPr kumimoji="0" lang="vi-VN" sz="3200" b="0" i="0" u="none" strike="noStrike" kern="1200" cap="none" spc="-75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kumimoji="0" lang="vi-VN" sz="32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1976)</a:t>
            </a:r>
            <a:r>
              <a:rPr kumimoji="0" lang="vi-VN" sz="3200" b="0" i="0" u="none" strike="noStrike" kern="1200" cap="none" spc="-8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kumimoji="0" lang="vi-VN" sz="32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là</a:t>
            </a:r>
            <a:r>
              <a:rPr kumimoji="0" lang="vi-VN" sz="3200" b="0" i="0" u="none" strike="noStrike" kern="1200" cap="none" spc="-75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kumimoji="0" lang="vi-VN" sz="32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nhà</a:t>
            </a:r>
            <a:r>
              <a:rPr kumimoji="0" lang="vi-VN" sz="3200" b="0" i="0" u="none" strike="noStrike" kern="1200" cap="none" spc="-75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kumimoji="0" lang="vi-VN" sz="32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văn </a:t>
            </a:r>
            <a:r>
              <a:rPr kumimoji="0" lang="vi-VN" sz="3200" b="0" i="0" u="none" strike="noStrike" kern="1200" cap="none" spc="-4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lớn người</a:t>
            </a:r>
            <a:r>
              <a:rPr kumimoji="0" lang="vi-VN" sz="3200" b="0" i="0" u="none" strike="noStrike" kern="1200" cap="none" spc="-35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kumimoji="0" lang="vi-VN" sz="3200" b="0" i="0" u="none" strike="noStrike" kern="1200" cap="none" spc="-4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Anh,</a:t>
            </a:r>
            <a:r>
              <a:rPr kumimoji="0" lang="vi-VN" sz="3200" b="0" i="0" u="none" strike="noStrike" kern="1200" cap="none" spc="-35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kumimoji="0" lang="vi-VN" sz="3200" b="0" i="0" u="none" strike="noStrike" kern="1200" cap="none" spc="-4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được mệnh</a:t>
            </a:r>
            <a:r>
              <a:rPr kumimoji="0" lang="vi-VN" sz="3200" b="0" i="0" u="none" strike="noStrike" kern="1200" cap="none" spc="-35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kumimoji="0" lang="vi-VN" sz="3200" b="0" i="0" u="none" strike="noStrike" kern="1200" cap="none" spc="-4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danh</a:t>
            </a:r>
            <a:r>
              <a:rPr kumimoji="0" lang="vi-VN" sz="3200" b="0" i="0" u="none" strike="noStrike" kern="1200" cap="none" spc="-35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kumimoji="0" lang="vi-VN" sz="3200" b="0" i="0" u="none" strike="noStrike" kern="1200" cap="none" spc="-4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là</a:t>
            </a:r>
            <a:r>
              <a:rPr kumimoji="0" lang="vi-VN" sz="3200" b="0" i="0" u="none" strike="noStrike" kern="1200" cap="none" spc="-35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kumimoji="0" lang="vi-VN" sz="3200" b="0" i="0" u="none" strike="noStrike" kern="1200" cap="none" spc="-4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“nữ hoàng </a:t>
            </a:r>
            <a:r>
              <a:rPr kumimoji="0" lang="vi-VN" sz="32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truyện trinh thám”.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</p:txBody>
      </p:sp>
      <p:pic>
        <p:nvPicPr>
          <p:cNvPr id="10" name="Picture 9" descr="Agatha Christie vào những năm 1910. Ảnh: Hulton Archive">
            <a:extLst>
              <a:ext uri="{FF2B5EF4-FFF2-40B4-BE49-F238E27FC236}">
                <a16:creationId xmlns:a16="http://schemas.microsoft.com/office/drawing/2014/main" id="{0A3DEDA9-D624-4F7A-8024-CA041EDE24D3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1067" y="1056744"/>
            <a:ext cx="2438400" cy="2151758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Frame 10">
            <a:extLst>
              <a:ext uri="{FF2B5EF4-FFF2-40B4-BE49-F238E27FC236}">
                <a16:creationId xmlns:a16="http://schemas.microsoft.com/office/drawing/2014/main" id="{76FF6E03-C58F-4EDA-BAD7-41D82FA9EBD2}"/>
              </a:ext>
            </a:extLst>
          </p:cNvPr>
          <p:cNvSpPr/>
          <p:nvPr/>
        </p:nvSpPr>
        <p:spPr>
          <a:xfrm>
            <a:off x="7831667" y="680590"/>
            <a:ext cx="2997200" cy="2904067"/>
          </a:xfrm>
          <a:prstGeom prst="fram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12" name="Picture 11" descr="Chân dung Christie ở độ tuổi trung niên">
            <a:extLst>
              <a:ext uri="{FF2B5EF4-FFF2-40B4-BE49-F238E27FC236}">
                <a16:creationId xmlns:a16="http://schemas.microsoft.com/office/drawing/2014/main" id="{7E2059A1-F034-45C6-AD1B-8F1F86ABA1A7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4966" y="4109790"/>
            <a:ext cx="2230967" cy="2402581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Frame 13">
            <a:extLst>
              <a:ext uri="{FF2B5EF4-FFF2-40B4-BE49-F238E27FC236}">
                <a16:creationId xmlns:a16="http://schemas.microsoft.com/office/drawing/2014/main" id="{66F40096-B21A-479F-8BDE-124CC419D1A2}"/>
              </a:ext>
            </a:extLst>
          </p:cNvPr>
          <p:cNvSpPr/>
          <p:nvPr/>
        </p:nvSpPr>
        <p:spPr>
          <a:xfrm>
            <a:off x="2190749" y="3760177"/>
            <a:ext cx="2819400" cy="2898613"/>
          </a:xfrm>
          <a:prstGeom prst="fram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764989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6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0" animBg="1"/>
      <p:bldP spid="9" grpId="0" animBg="1"/>
      <p:bldP spid="11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89727216-7B0D-48C8-8217-168E50C0D83D}"/>
              </a:ext>
            </a:extLst>
          </p:cNvPr>
          <p:cNvSpPr txBox="1"/>
          <p:nvPr/>
        </p:nvSpPr>
        <p:spPr>
          <a:xfrm>
            <a:off x="922866" y="1445455"/>
            <a:ext cx="29802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4000" b="1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2. Văn bản</a:t>
            </a:r>
            <a:endParaRPr lang="en-US" sz="4000" b="1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8A9959A-124E-4B50-BE2C-97FC80C2EFA8}"/>
              </a:ext>
            </a:extLst>
          </p:cNvPr>
          <p:cNvSpPr txBox="1"/>
          <p:nvPr/>
        </p:nvSpPr>
        <p:spPr>
          <a:xfrm>
            <a:off x="1075266" y="2153341"/>
            <a:ext cx="758613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600" dirty="0">
                <a:latin typeface="+mj-lt"/>
              </a:rPr>
              <a:t>-</a:t>
            </a:r>
            <a:r>
              <a:rPr lang="vi-VN" sz="3600" dirty="0">
                <a:solidFill>
                  <a:srgbClr val="CC0099"/>
                </a:solidFill>
                <a:latin typeface="+mj-lt"/>
              </a:rPr>
              <a:t>Đọc</a:t>
            </a:r>
          </a:p>
          <a:p>
            <a:r>
              <a:rPr lang="vi-VN" sz="3600" dirty="0">
                <a:latin typeface="+mj-lt"/>
              </a:rPr>
              <a:t>-</a:t>
            </a:r>
            <a:r>
              <a:rPr lang="vi-VN" sz="3600" dirty="0">
                <a:solidFill>
                  <a:srgbClr val="CC0099"/>
                </a:solidFill>
                <a:latin typeface="+mj-lt"/>
              </a:rPr>
              <a:t>Thể loại: </a:t>
            </a:r>
            <a:endParaRPr lang="vi-VN" sz="3600" dirty="0">
              <a:highlight>
                <a:srgbClr val="FFFF00"/>
              </a:highlight>
              <a:latin typeface="+mj-lt"/>
            </a:endParaRPr>
          </a:p>
          <a:p>
            <a:r>
              <a:rPr lang="vi-VN" sz="3600" dirty="0">
                <a:latin typeface="+mj-lt"/>
              </a:rPr>
              <a:t>-</a:t>
            </a:r>
            <a:r>
              <a:rPr lang="vi-VN" sz="3600" dirty="0">
                <a:solidFill>
                  <a:srgbClr val="CC0099"/>
                </a:solidFill>
                <a:latin typeface="+mj-lt"/>
              </a:rPr>
              <a:t>PTBD:   </a:t>
            </a:r>
            <a:endParaRPr lang="en-US" sz="3600" dirty="0">
              <a:highlight>
                <a:srgbClr val="FFFF00"/>
              </a:highligh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58153136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8000" t="-7000" r="-3000" b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DAABFE33-209E-432D-8EBE-48D7DFD168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4219056"/>
              </p:ext>
            </p:extLst>
          </p:nvPr>
        </p:nvGraphicFramePr>
        <p:xfrm>
          <a:off x="1047547" y="675173"/>
          <a:ext cx="10385661" cy="5927892"/>
        </p:xfrm>
        <a:graphic>
          <a:graphicData uri="http://schemas.openxmlformats.org/drawingml/2006/table">
            <a:tbl>
              <a:tblPr firstRow="1" firstCol="1" bandRow="1"/>
              <a:tblGrid>
                <a:gridCol w="1210165">
                  <a:extLst>
                    <a:ext uri="{9D8B030D-6E8A-4147-A177-3AD203B41FA5}">
                      <a16:colId xmlns:a16="http://schemas.microsoft.com/office/drawing/2014/main" val="1318204473"/>
                    </a:ext>
                  </a:extLst>
                </a:gridCol>
                <a:gridCol w="2281834">
                  <a:extLst>
                    <a:ext uri="{9D8B030D-6E8A-4147-A177-3AD203B41FA5}">
                      <a16:colId xmlns:a16="http://schemas.microsoft.com/office/drawing/2014/main" val="3602770875"/>
                    </a:ext>
                  </a:extLst>
                </a:gridCol>
                <a:gridCol w="6893662">
                  <a:extLst>
                    <a:ext uri="{9D8B030D-6E8A-4147-A177-3AD203B41FA5}">
                      <a16:colId xmlns:a16="http://schemas.microsoft.com/office/drawing/2014/main" val="4223303980"/>
                    </a:ext>
                  </a:extLst>
                </a:gridCol>
              </a:tblGrid>
              <a:tr h="607639">
                <a:tc>
                  <a:txBody>
                    <a:bodyPr/>
                    <a:lstStyle/>
                    <a:p>
                      <a:pPr indent="2540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 b="1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STT</a:t>
                      </a:r>
                      <a:endParaRPr lang="en-US" sz="28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2540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 b="1" i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Thông</a:t>
                      </a:r>
                      <a:r>
                        <a:rPr lang="en-US" sz="2800" b="1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tin</a:t>
                      </a:r>
                      <a:endParaRPr lang="en-US" sz="28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2540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 b="1" i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Trả</a:t>
                      </a:r>
                      <a:r>
                        <a:rPr lang="en-US" sz="2800" b="1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i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lời</a:t>
                      </a:r>
                      <a:endParaRPr lang="en-US" sz="28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16658"/>
                  </a:ext>
                </a:extLst>
              </a:tr>
              <a:tr h="2876599">
                <a:tc>
                  <a:txBody>
                    <a:bodyPr/>
                    <a:lstStyle/>
                    <a:p>
                      <a:pPr indent="2540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vi-VN" sz="2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 1</a:t>
                      </a:r>
                      <a:endParaRPr lang="en-US" sz="28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2540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Xuất</a:t>
                      </a: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xứ</a:t>
                      </a: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</a:t>
                      </a:r>
                      <a:endParaRPr lang="en-US" sz="28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900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 panose="020B0604020202020204" pitchFamily="34" charset="0"/>
                        <a:buChar char="•"/>
                        <a:tabLst>
                          <a:tab pos="499110" algn="l"/>
                        </a:tabLst>
                      </a:pPr>
                      <a:r>
                        <a:rPr lang="vi-VN" sz="2800" u="none" strike="noStrike" spc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Truyện ngắn </a:t>
                      </a:r>
                      <a:r>
                        <a:rPr lang="vi-VN" sz="2800" i="1" u="none" strike="noStrike" spc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Bài hát đồng sáu xu</a:t>
                      </a:r>
                      <a:r>
                        <a:rPr lang="vi-VN" sz="2800" u="none" strike="noStrike" spc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được đăng lân đầu trên hoạ báo </a:t>
                      </a:r>
                      <a:r>
                        <a:rPr lang="vi-VN" sz="2800" i="1" u="none" strike="noStrike" spc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Tin tức sân khấu và thể thao</a:t>
                      </a:r>
                      <a:r>
                        <a:rPr lang="vi-VN" sz="2800" u="none" strike="noStrike" spc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tháng 12 năm 1929 </a:t>
                      </a:r>
                      <a:r>
                        <a:rPr lang="vi-VN" sz="2800" i="1" u="none" strike="noStrike" spc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ở</a:t>
                      </a:r>
                      <a:r>
                        <a:rPr lang="vi-VN" sz="2800" u="none" strike="noStrike" spc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Anh. Sau đó tác phẩm được in trong tập truyện </a:t>
                      </a:r>
                      <a:r>
                        <a:rPr lang="vi-VN" sz="2800" i="1" u="none" strike="noStrike" spc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Bí mật của Lít-tơ-đeo (Listerdale)</a:t>
                      </a:r>
                      <a:r>
                        <a:rPr lang="vi-VN" sz="2800" u="none" strike="noStrike" spc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(1934) và </a:t>
                      </a:r>
                      <a:r>
                        <a:rPr lang="vi-VN" sz="2800" i="1" u="none" strike="noStrike" spc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Nhân chứng buộc tội</a:t>
                      </a:r>
                      <a:r>
                        <a:rPr lang="vi-VN" sz="2800" u="none" strike="noStrike" spc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(1948).</a:t>
                      </a:r>
                      <a:endParaRPr lang="en-US" sz="2800" u="none" strike="noStrike" spc="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2723731"/>
                  </a:ext>
                </a:extLst>
              </a:tr>
              <a:tr h="795154">
                <a:tc>
                  <a:txBody>
                    <a:bodyPr/>
                    <a:lstStyle/>
                    <a:p>
                      <a:pPr indent="2540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vi-VN" sz="2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2</a:t>
                      </a:r>
                      <a:endParaRPr lang="en-US" sz="28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2540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Thể loại:</a:t>
                      </a:r>
                      <a:endParaRPr lang="en-US" sz="28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2540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vi-VN" sz="28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Truyện trinh thám </a:t>
                      </a:r>
                      <a:endParaRPr lang="en-US" sz="2800" dirty="0">
                        <a:solidFill>
                          <a:schemeClr val="tx1"/>
                        </a:solidFill>
                        <a:effectLst/>
                        <a:latin typeface="+mj-lt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3489072"/>
                  </a:ext>
                </a:extLst>
              </a:tr>
              <a:tr h="1513611">
                <a:tc>
                  <a:txBody>
                    <a:bodyPr/>
                    <a:lstStyle/>
                    <a:p>
                      <a:pPr indent="2540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vi-VN" sz="2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3</a:t>
                      </a:r>
                      <a:endParaRPr lang="en-US" sz="28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25400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Phương</a:t>
                      </a: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thức</a:t>
                      </a: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biểu</a:t>
                      </a: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đạt</a:t>
                      </a: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</a:t>
                      </a:r>
                      <a:endParaRPr lang="en-US" sz="28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2540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vi-VN" sz="28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Tự sự xen miêu tả,biểu cảm</a:t>
                      </a:r>
                      <a:endParaRPr lang="en-US" sz="2800" dirty="0">
                        <a:solidFill>
                          <a:srgbClr val="000000"/>
                        </a:solidFill>
                        <a:effectLst/>
                        <a:latin typeface="+mj-lt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13542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485911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2000" b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Folded Corner 3">
            <a:extLst>
              <a:ext uri="{FF2B5EF4-FFF2-40B4-BE49-F238E27FC236}">
                <a16:creationId xmlns:a16="http://schemas.microsoft.com/office/drawing/2014/main" id="{D06CE176-430C-4295-B663-755D03C648F7}"/>
              </a:ext>
            </a:extLst>
          </p:cNvPr>
          <p:cNvSpPr/>
          <p:nvPr/>
        </p:nvSpPr>
        <p:spPr>
          <a:xfrm>
            <a:off x="2312069" y="1318572"/>
            <a:ext cx="7505699" cy="1845733"/>
          </a:xfrm>
          <a:prstGeom prst="foldedCorner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6000" b="0" i="0" u="none" strike="noStrike" kern="1200" cap="none" spc="0" normalizeH="0" baseline="0" noProof="0" dirty="0">
                <a:ln>
                  <a:noFill/>
                </a:ln>
                <a:solidFill>
                  <a:srgbClr val="ED7D31">
                    <a:lumMod val="75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I. Khám phá văn bản</a:t>
            </a:r>
            <a:endParaRPr kumimoji="0" lang="en-US" sz="6000" b="0" i="0" u="none" strike="noStrike" kern="1200" cap="none" spc="0" normalizeH="0" baseline="0" noProof="0" dirty="0">
              <a:ln>
                <a:noFill/>
              </a:ln>
              <a:solidFill>
                <a:srgbClr val="ED7D31">
                  <a:lumMod val="75000"/>
                </a:srgbClr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6EA2CB8-4DB4-4AD3-AEC4-10211A01A359}"/>
              </a:ext>
            </a:extLst>
          </p:cNvPr>
          <p:cNvSpPr txBox="1"/>
          <p:nvPr/>
        </p:nvSpPr>
        <p:spPr>
          <a:xfrm>
            <a:off x="2162124" y="3333341"/>
            <a:ext cx="7867751" cy="1840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42545" lvl="0" algn="just">
              <a:lnSpc>
                <a:spcPct val="150000"/>
              </a:lnSpc>
              <a:spcAft>
                <a:spcPts val="0"/>
              </a:spcAft>
              <a:buClr>
                <a:srgbClr val="231F20"/>
              </a:buClr>
              <a:buSzPts val="1100"/>
              <a:tabLst>
                <a:tab pos="206375" algn="l"/>
              </a:tabLst>
            </a:pPr>
            <a:r>
              <a:rPr lang="vi-VN" sz="4000" b="1" i="1" spc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Verdana" panose="020B0604030504040204" pitchFamily="34" charset="0"/>
              </a:rPr>
              <a:t>1.Tìm hiểu cốt truyện, vụ án cần điều tra, hệ</a:t>
            </a:r>
            <a:r>
              <a:rPr lang="vi-VN" sz="4000" b="1" i="1" spc="-2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Verdana" panose="020B0604030504040204" pitchFamily="34" charset="0"/>
              </a:rPr>
              <a:t> </a:t>
            </a:r>
            <a:r>
              <a:rPr lang="vi-VN" sz="4000" b="1" i="1" spc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Verdana" panose="020B0604030504040204" pitchFamily="34" charset="0"/>
              </a:rPr>
              <a:t>thống</a:t>
            </a:r>
            <a:r>
              <a:rPr lang="vi-VN" sz="4000" b="1" i="1" spc="-2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Verdana" panose="020B0604030504040204" pitchFamily="34" charset="0"/>
              </a:rPr>
              <a:t> </a:t>
            </a:r>
            <a:r>
              <a:rPr lang="vi-VN" sz="4000" b="1" i="1" spc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Verdana" panose="020B0604030504040204" pitchFamily="34" charset="0"/>
              </a:rPr>
              <a:t>nhân</a:t>
            </a:r>
            <a:r>
              <a:rPr lang="vi-VN" sz="4000" b="1" i="1" spc="-2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Verdana" panose="020B0604030504040204" pitchFamily="34" charset="0"/>
              </a:rPr>
              <a:t> </a:t>
            </a:r>
            <a:r>
              <a:rPr lang="vi-VN" sz="4000" b="1" i="1" spc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Verdana" panose="020B0604030504040204" pitchFamily="34" charset="0"/>
              </a:rPr>
              <a:t>vật,</a:t>
            </a:r>
            <a:r>
              <a:rPr lang="vi-VN" sz="4000" b="1" i="1" spc="-2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Verdana" panose="020B0604030504040204" pitchFamily="34" charset="0"/>
              </a:rPr>
              <a:t> </a:t>
            </a:r>
            <a:r>
              <a:rPr lang="vi-VN" sz="4000" b="1" i="1" spc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Verdana" panose="020B0604030504040204" pitchFamily="34" charset="0"/>
              </a:rPr>
              <a:t>ngôi</a:t>
            </a:r>
            <a:r>
              <a:rPr lang="vi-VN" sz="4000" b="1" i="1" spc="-2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Verdana" panose="020B0604030504040204" pitchFamily="34" charset="0"/>
              </a:rPr>
              <a:t> </a:t>
            </a:r>
            <a:r>
              <a:rPr lang="vi-VN" sz="4000" b="1" i="1" spc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Verdana" panose="020B0604030504040204" pitchFamily="34" charset="0"/>
              </a:rPr>
              <a:t>kể</a:t>
            </a:r>
            <a:endParaRPr lang="en-US" sz="4000" spc="0" dirty="0">
              <a:solidFill>
                <a:srgbClr val="002060"/>
              </a:solidFill>
              <a:effectLst/>
              <a:latin typeface="Calibri" panose="020F050202020403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320743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FDA1545D-06FA-493F-B031-484EB31DFD2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4286570"/>
              </p:ext>
            </p:extLst>
          </p:nvPr>
        </p:nvGraphicFramePr>
        <p:xfrm>
          <a:off x="1293707" y="1761065"/>
          <a:ext cx="9834880" cy="4118184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3851081">
                  <a:extLst>
                    <a:ext uri="{9D8B030D-6E8A-4147-A177-3AD203B41FA5}">
                      <a16:colId xmlns:a16="http://schemas.microsoft.com/office/drawing/2014/main" val="2805634413"/>
                    </a:ext>
                  </a:extLst>
                </a:gridCol>
                <a:gridCol w="5983799">
                  <a:extLst>
                    <a:ext uri="{9D8B030D-6E8A-4147-A177-3AD203B41FA5}">
                      <a16:colId xmlns:a16="http://schemas.microsoft.com/office/drawing/2014/main" val="3724363366"/>
                    </a:ext>
                  </a:extLst>
                </a:gridCol>
              </a:tblGrid>
              <a:tr h="68636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vi-VN" sz="2800" dirty="0">
                          <a:effectLst/>
                          <a:latin typeface="+mj-lt"/>
                        </a:rPr>
                        <a:t>Yếu tố</a:t>
                      </a:r>
                      <a:endParaRPr lang="en-US" sz="2800" dirty="0">
                        <a:effectLst/>
                        <a:latin typeface="+mj-lt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vi-VN" sz="2800" dirty="0">
                          <a:effectLst/>
                          <a:latin typeface="+mj-lt"/>
                        </a:rPr>
                        <a:t>Nội dung</a:t>
                      </a:r>
                      <a:endParaRPr lang="en-US" sz="2800" dirty="0">
                        <a:effectLst/>
                        <a:latin typeface="+mj-lt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46967694"/>
                  </a:ext>
                </a:extLst>
              </a:tr>
              <a:tr h="68636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vi-VN" sz="2800" dirty="0">
                          <a:effectLst/>
                          <a:latin typeface="+mj-lt"/>
                        </a:rPr>
                        <a:t>Cốt truyện</a:t>
                      </a:r>
                      <a:endParaRPr lang="en-US" sz="2800" dirty="0">
                        <a:effectLst/>
                        <a:latin typeface="+mj-lt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vi-VN" sz="2800" dirty="0">
                          <a:effectLst/>
                          <a:latin typeface="+mj-lt"/>
                        </a:rPr>
                        <a:t> </a:t>
                      </a:r>
                      <a:endParaRPr lang="en-US" sz="2800" dirty="0">
                        <a:effectLst/>
                        <a:latin typeface="+mj-lt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20882755"/>
                  </a:ext>
                </a:extLst>
              </a:tr>
              <a:tr h="68636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vi-VN" sz="2800" dirty="0">
                          <a:effectLst/>
                          <a:latin typeface="+mj-lt"/>
                        </a:rPr>
                        <a:t>Ngôi kể</a:t>
                      </a:r>
                      <a:endParaRPr lang="en-US" sz="2800" dirty="0">
                        <a:effectLst/>
                        <a:latin typeface="+mj-lt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vi-VN" sz="2800" dirty="0">
                          <a:effectLst/>
                          <a:latin typeface="+mj-lt"/>
                        </a:rPr>
                        <a:t> </a:t>
                      </a:r>
                      <a:endParaRPr lang="en-US" sz="2800" dirty="0">
                        <a:effectLst/>
                        <a:latin typeface="+mj-lt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68839540"/>
                  </a:ext>
                </a:extLst>
              </a:tr>
              <a:tr h="68636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vi-VN" sz="2800" dirty="0">
                          <a:effectLst/>
                          <a:latin typeface="+mj-lt"/>
                        </a:rPr>
                        <a:t>Vụ án cần điều tra</a:t>
                      </a:r>
                      <a:endParaRPr lang="en-US" sz="2800" dirty="0">
                        <a:effectLst/>
                        <a:latin typeface="+mj-lt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vi-VN" sz="2800" dirty="0">
                          <a:effectLst/>
                          <a:latin typeface="+mj-lt"/>
                        </a:rPr>
                        <a:t> </a:t>
                      </a:r>
                      <a:endParaRPr lang="en-US" sz="2800" dirty="0">
                        <a:effectLst/>
                        <a:latin typeface="+mj-lt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44103130"/>
                  </a:ext>
                </a:extLst>
              </a:tr>
              <a:tr h="68636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vi-VN" sz="2800" dirty="0">
                          <a:effectLst/>
                          <a:latin typeface="+mj-lt"/>
                        </a:rPr>
                        <a:t>Thời gian xảy ra</a:t>
                      </a:r>
                      <a:endParaRPr lang="en-US" sz="2800" dirty="0">
                        <a:effectLst/>
                        <a:latin typeface="+mj-lt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vi-VN" sz="2800" dirty="0">
                          <a:effectLst/>
                          <a:latin typeface="+mj-lt"/>
                        </a:rPr>
                        <a:t> </a:t>
                      </a:r>
                      <a:endParaRPr lang="en-US" sz="2800" dirty="0">
                        <a:effectLst/>
                        <a:latin typeface="+mj-lt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24989345"/>
                  </a:ext>
                </a:extLst>
              </a:tr>
              <a:tr h="68636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vi-VN" sz="2800" dirty="0">
                          <a:effectLst/>
                          <a:latin typeface="+mj-lt"/>
                        </a:rPr>
                        <a:t>Hệ thống nv</a:t>
                      </a:r>
                      <a:endParaRPr lang="en-US" sz="2800" dirty="0">
                        <a:effectLst/>
                        <a:latin typeface="+mj-lt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vi-VN" sz="2800" dirty="0">
                          <a:effectLst/>
                          <a:latin typeface="+mj-lt"/>
                        </a:rPr>
                        <a:t> </a:t>
                      </a:r>
                      <a:endParaRPr lang="en-US" sz="2800" dirty="0">
                        <a:effectLst/>
                        <a:latin typeface="+mj-lt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93049225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79507046-66DD-41A1-BD3F-BDCB5A465E03}"/>
              </a:ext>
            </a:extLst>
          </p:cNvPr>
          <p:cNvSpPr txBox="1"/>
          <p:nvPr/>
        </p:nvSpPr>
        <p:spPr>
          <a:xfrm>
            <a:off x="962172" y="788242"/>
            <a:ext cx="11040532" cy="669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42545" lvl="0" algn="just">
              <a:lnSpc>
                <a:spcPct val="150000"/>
              </a:lnSpc>
              <a:spcAft>
                <a:spcPts val="0"/>
              </a:spcAft>
              <a:buClr>
                <a:srgbClr val="231F20"/>
              </a:buClr>
              <a:buSzPts val="1100"/>
              <a:tabLst>
                <a:tab pos="206375" algn="l"/>
              </a:tabLst>
            </a:pPr>
            <a:r>
              <a:rPr lang="vi-VN" sz="2800" b="1" i="1" spc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Verdana" panose="020B0604030504040204" pitchFamily="34" charset="0"/>
              </a:rPr>
              <a:t>1.Tìm hiểu cốt truyện, vụ án cần điều tra, hệ</a:t>
            </a:r>
            <a:r>
              <a:rPr lang="vi-VN" sz="2800" b="1" i="1" spc="-2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Verdana" panose="020B0604030504040204" pitchFamily="34" charset="0"/>
              </a:rPr>
              <a:t> </a:t>
            </a:r>
            <a:r>
              <a:rPr lang="vi-VN" sz="2800" b="1" i="1" spc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Verdana" panose="020B0604030504040204" pitchFamily="34" charset="0"/>
              </a:rPr>
              <a:t>thống</a:t>
            </a:r>
            <a:r>
              <a:rPr lang="vi-VN" sz="2800" b="1" i="1" spc="-2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Verdana" panose="020B0604030504040204" pitchFamily="34" charset="0"/>
              </a:rPr>
              <a:t> </a:t>
            </a:r>
            <a:r>
              <a:rPr lang="vi-VN" sz="2800" b="1" i="1" spc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Verdana" panose="020B0604030504040204" pitchFamily="34" charset="0"/>
              </a:rPr>
              <a:t>nhân</a:t>
            </a:r>
            <a:r>
              <a:rPr lang="vi-VN" sz="2800" b="1" i="1" spc="-2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Verdana" panose="020B0604030504040204" pitchFamily="34" charset="0"/>
              </a:rPr>
              <a:t> </a:t>
            </a:r>
            <a:r>
              <a:rPr lang="vi-VN" sz="2800" b="1" i="1" spc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Verdana" panose="020B0604030504040204" pitchFamily="34" charset="0"/>
              </a:rPr>
              <a:t>vật,</a:t>
            </a:r>
            <a:r>
              <a:rPr lang="vi-VN" sz="2800" b="1" i="1" spc="-2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Verdana" panose="020B0604030504040204" pitchFamily="34" charset="0"/>
              </a:rPr>
              <a:t> </a:t>
            </a:r>
            <a:r>
              <a:rPr lang="vi-VN" sz="2800" b="1" i="1" spc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Verdana" panose="020B0604030504040204" pitchFamily="34" charset="0"/>
              </a:rPr>
              <a:t>ngôi</a:t>
            </a:r>
            <a:r>
              <a:rPr lang="vi-VN" sz="2800" b="1" i="1" spc="-2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Verdana" panose="020B0604030504040204" pitchFamily="34" charset="0"/>
              </a:rPr>
              <a:t> </a:t>
            </a:r>
            <a:r>
              <a:rPr lang="vi-VN" sz="2800" b="1" i="1" spc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Verdana" panose="020B0604030504040204" pitchFamily="34" charset="0"/>
              </a:rPr>
              <a:t>kể</a:t>
            </a:r>
            <a:endParaRPr lang="en-US" sz="2800" spc="0" dirty="0">
              <a:solidFill>
                <a:srgbClr val="002060"/>
              </a:solidFill>
              <a:effectLst/>
              <a:latin typeface="Calibri" panose="020F050202020403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2714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A3E3F9E-DB03-4BA9-BA00-35AB37EBC369}"/>
              </a:ext>
            </a:extLst>
          </p:cNvPr>
          <p:cNvSpPr txBox="1"/>
          <p:nvPr/>
        </p:nvSpPr>
        <p:spPr>
          <a:xfrm>
            <a:off x="2125132" y="523430"/>
            <a:ext cx="22775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600" b="1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*Ngôi kể</a:t>
            </a:r>
            <a:endParaRPr lang="en-US" sz="3600" b="1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F6B522B-73D6-4A1D-9BCF-A2982F2882A6}"/>
              </a:ext>
            </a:extLst>
          </p:cNvPr>
          <p:cNvSpPr txBox="1"/>
          <p:nvPr/>
        </p:nvSpPr>
        <p:spPr>
          <a:xfrm>
            <a:off x="2523068" y="1282858"/>
            <a:ext cx="7408333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vi-VN" sz="2800" dirty="0">
                <a:solidFill>
                  <a:schemeClr val="accent6">
                    <a:lumMod val="50000"/>
                  </a:schemeClr>
                </a:solidFill>
              </a:rPr>
              <a:t>-</a:t>
            </a:r>
            <a:r>
              <a:rPr lang="vi-VN" sz="320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Câu chuyện được kể theo ngôi thứ ba</a:t>
            </a:r>
            <a:r>
              <a:rPr lang="vi-VN" sz="2800" dirty="0">
                <a:solidFill>
                  <a:schemeClr val="accent6">
                    <a:lumMod val="50000"/>
                  </a:schemeClr>
                </a:solidFill>
              </a:rPr>
              <a:t>.</a:t>
            </a:r>
            <a:endParaRPr lang="en-US" sz="28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C33AF46-A1E9-4161-A442-96AB9B1FD7C9}"/>
              </a:ext>
            </a:extLst>
          </p:cNvPr>
          <p:cNvSpPr txBox="1"/>
          <p:nvPr/>
        </p:nvSpPr>
        <p:spPr>
          <a:xfrm>
            <a:off x="2260599" y="1921326"/>
            <a:ext cx="452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600" b="1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*Vụ án cần điều tra</a:t>
            </a:r>
            <a:endParaRPr lang="en-US" sz="3600" b="1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8044A61-4720-41A6-AEC1-69013A28E92D}"/>
              </a:ext>
            </a:extLst>
          </p:cNvPr>
          <p:cNvSpPr txBox="1"/>
          <p:nvPr/>
        </p:nvSpPr>
        <p:spPr>
          <a:xfrm>
            <a:off x="2523068" y="2627061"/>
            <a:ext cx="67564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 spc="-10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-Vụ</a:t>
            </a:r>
            <a:r>
              <a:rPr lang="vi-VN" sz="3200" spc="-65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vi-VN" sz="3200" spc="-10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án:</a:t>
            </a:r>
            <a:r>
              <a:rPr lang="vi-VN" sz="3200" spc="-60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vi-VN" sz="3200" spc="-10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Bà</a:t>
            </a:r>
            <a:r>
              <a:rPr lang="vi-VN" sz="3200" spc="-60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vi-VN" sz="3200" spc="-10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Li-ly</a:t>
            </a:r>
            <a:r>
              <a:rPr lang="vi-VN" sz="3200" spc="-60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vi-VN" sz="3200" spc="-10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Cráp-tri</a:t>
            </a:r>
            <a:r>
              <a:rPr lang="vi-VN" sz="3200" spc="-60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vi-VN" sz="3200" spc="-10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bị</a:t>
            </a:r>
            <a:r>
              <a:rPr lang="vi-VN" sz="3200" spc="-60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vi-VN" sz="3200" spc="-10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giết</a:t>
            </a:r>
            <a:r>
              <a:rPr lang="vi-VN" sz="3200" spc="-65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vi-VN" sz="3200" spc="-10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tại</a:t>
            </a:r>
            <a:r>
              <a:rPr lang="vi-VN" sz="3200" spc="-60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vi-VN" sz="3200" spc="-20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nhà.</a:t>
            </a:r>
            <a:endParaRPr lang="en-US" sz="32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00153DF-EB1C-4466-96E6-9444E0C72803}"/>
              </a:ext>
            </a:extLst>
          </p:cNvPr>
          <p:cNvSpPr txBox="1"/>
          <p:nvPr/>
        </p:nvSpPr>
        <p:spPr>
          <a:xfrm>
            <a:off x="2878666" y="3327085"/>
            <a:ext cx="40216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600" b="1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*Thời gian xảy ra</a:t>
            </a:r>
            <a:endParaRPr lang="en-US" sz="3600" b="1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4F55A8F-DC81-4CCF-891A-D90E13A48B5C}"/>
              </a:ext>
            </a:extLst>
          </p:cNvPr>
          <p:cNvSpPr txBox="1"/>
          <p:nvPr/>
        </p:nvSpPr>
        <p:spPr>
          <a:xfrm>
            <a:off x="2777066" y="4083455"/>
            <a:ext cx="922020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-Buổi tối (khi bà giúp việc Ma-thơ đến để chuẩn bị dọn bữa tối</a:t>
            </a:r>
            <a:r>
              <a:rPr lang="vi-VN" sz="3200" spc="-15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vi-VN" sz="3200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vào</a:t>
            </a:r>
            <a:r>
              <a:rPr lang="vi-VN" sz="3200" spc="-15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vi-VN" sz="3200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lúc</a:t>
            </a:r>
            <a:r>
              <a:rPr lang="vi-VN" sz="3200" spc="-15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vi-VN" sz="3200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7</a:t>
            </a:r>
            <a:r>
              <a:rPr lang="vi-VN" sz="3200" spc="-15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vi-VN" sz="3200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giờ</a:t>
            </a:r>
            <a:r>
              <a:rPr lang="vi-VN" sz="3200" spc="-15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vi-VN" sz="3200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30</a:t>
            </a:r>
            <a:r>
              <a:rPr lang="vi-VN" sz="3200" spc="-15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vi-VN" sz="3200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phút</a:t>
            </a:r>
            <a:r>
              <a:rPr lang="vi-VN" sz="3200" spc="-15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vi-VN" sz="3200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thì</a:t>
            </a:r>
            <a:r>
              <a:rPr lang="vi-VN" sz="3200" spc="-15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vi-VN" sz="3200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bà</a:t>
            </a:r>
            <a:r>
              <a:rPr lang="vi-VN" sz="3200" spc="-15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vi-VN" sz="3200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Li-ly</a:t>
            </a:r>
            <a:r>
              <a:rPr lang="vi-VN" sz="3200" spc="-15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vi-VN" sz="3200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đã</a:t>
            </a:r>
            <a:r>
              <a:rPr lang="vi-VN" sz="3200" spc="-15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vi-VN" sz="3200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chết </a:t>
            </a:r>
            <a:r>
              <a:rPr lang="vi-VN" sz="3200" spc="-10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rồi).</a:t>
            </a:r>
            <a:endParaRPr lang="en-US" sz="32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8C0FACD-3F6E-4226-BFDB-BF0C1D7EEEB8}"/>
              </a:ext>
            </a:extLst>
          </p:cNvPr>
          <p:cNvSpPr txBox="1"/>
          <p:nvPr/>
        </p:nvSpPr>
        <p:spPr>
          <a:xfrm>
            <a:off x="2878666" y="5160673"/>
            <a:ext cx="558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600" b="1" dirty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*Không gian xảy ra vụ án</a:t>
            </a:r>
            <a:endParaRPr lang="en-US" sz="36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485363F-6CE5-4349-B6A2-025FD46A668C}"/>
              </a:ext>
            </a:extLst>
          </p:cNvPr>
          <p:cNvSpPr txBox="1"/>
          <p:nvPr/>
        </p:nvSpPr>
        <p:spPr>
          <a:xfrm>
            <a:off x="3048000" y="5681270"/>
            <a:ext cx="6096000" cy="7520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41910" lvl="0" algn="just">
              <a:lnSpc>
                <a:spcPct val="150000"/>
              </a:lnSpc>
              <a:spcAft>
                <a:spcPts val="800"/>
              </a:spcAft>
              <a:buClr>
                <a:srgbClr val="231F20"/>
              </a:buClr>
              <a:buSzPts val="1100"/>
              <a:tabLst>
                <a:tab pos="151130" algn="l"/>
              </a:tabLst>
            </a:pPr>
            <a:r>
              <a:rPr lang="vi-VN" sz="3200" spc="-20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-Trong</a:t>
            </a:r>
            <a:r>
              <a:rPr lang="vi-VN" sz="3200" spc="-55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vi-VN" sz="3200" spc="-20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nhà</a:t>
            </a:r>
            <a:r>
              <a:rPr lang="vi-VN" sz="3200" spc="-60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vi-VN" sz="3200" spc="-20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bà</a:t>
            </a:r>
            <a:r>
              <a:rPr lang="vi-VN" sz="3200" spc="-55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vi-VN" sz="3200" spc="-20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Li-ly </a:t>
            </a:r>
            <a:r>
              <a:rPr lang="vi-VN" sz="3200" spc="-10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Cráp-tri.</a:t>
            </a:r>
            <a:endParaRPr lang="en-US" sz="3200" spc="0" dirty="0">
              <a:solidFill>
                <a:schemeClr val="accent6">
                  <a:lumMod val="50000"/>
                </a:schemeClr>
              </a:solidFill>
              <a:effectLst/>
              <a:latin typeface="Calibri" panose="020F050202020403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90513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5" grpId="0"/>
      <p:bldP spid="8" grpId="0"/>
      <p:bldP spid="9" grpId="0"/>
      <p:bldP spid="10" grpId="0"/>
      <p:bldP spid="11" grpId="0"/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>
            <a:extLst>
              <a:ext uri="{FF2B5EF4-FFF2-40B4-BE49-F238E27FC236}">
                <a16:creationId xmlns:a16="http://schemas.microsoft.com/office/drawing/2014/main" id="{00D98021-DCDE-4525-8359-E371E7A52487}"/>
              </a:ext>
            </a:extLst>
          </p:cNvPr>
          <p:cNvSpPr txBox="1"/>
          <p:nvPr/>
        </p:nvSpPr>
        <p:spPr>
          <a:xfrm>
            <a:off x="2336800" y="497273"/>
            <a:ext cx="465666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vi-VN" sz="3600" b="1" dirty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*Hệ thống nhân vật</a:t>
            </a:r>
            <a:endParaRPr lang="en-US" sz="36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E34A735-DA36-41EA-A3A8-DFC342902F99}"/>
              </a:ext>
            </a:extLst>
          </p:cNvPr>
          <p:cNvSpPr/>
          <p:nvPr/>
        </p:nvSpPr>
        <p:spPr>
          <a:xfrm>
            <a:off x="2616200" y="1286934"/>
            <a:ext cx="5240867" cy="1295400"/>
          </a:xfrm>
          <a:prstGeom prst="rect">
            <a:avLst/>
          </a:prstGeom>
          <a:solidFill>
            <a:srgbClr val="CCFFF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3200" spc="-20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Người</a:t>
            </a:r>
            <a:r>
              <a:rPr lang="vi-VN" sz="3200" spc="-65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vi-VN" sz="3200" spc="-20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điều</a:t>
            </a:r>
            <a:r>
              <a:rPr lang="vi-VN" sz="3200" spc="-60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vi-VN" sz="3200" spc="-20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tra:</a:t>
            </a:r>
            <a:r>
              <a:rPr lang="vi-VN" sz="3200" spc="-60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vi-VN" sz="3200" spc="-20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luật</a:t>
            </a:r>
            <a:r>
              <a:rPr lang="vi-VN" sz="3200" spc="-60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vi-VN" sz="3200" spc="-20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sư</a:t>
            </a:r>
            <a:r>
              <a:rPr lang="vi-VN" sz="3200" spc="-65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vi-VN" sz="3200" spc="-20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Ét-uốt</a:t>
            </a:r>
            <a:r>
              <a:rPr lang="vi-VN" sz="1800" spc="-2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.</a:t>
            </a:r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75277545-310A-4B05-80A0-75640525DDFE}"/>
              </a:ext>
            </a:extLst>
          </p:cNvPr>
          <p:cNvSpPr/>
          <p:nvPr/>
        </p:nvSpPr>
        <p:spPr>
          <a:xfrm>
            <a:off x="6290734" y="2950029"/>
            <a:ext cx="5240867" cy="1161142"/>
          </a:xfrm>
          <a:prstGeom prst="rect">
            <a:avLst/>
          </a:prstGeom>
          <a:solidFill>
            <a:srgbClr val="CCFFF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>
              <a:lnSpc>
                <a:spcPct val="150000"/>
              </a:lnSpc>
              <a:spcAft>
                <a:spcPts val="800"/>
              </a:spcAft>
              <a:buClr>
                <a:srgbClr val="231F20"/>
              </a:buClr>
              <a:buSzPts val="1100"/>
              <a:tabLst>
                <a:tab pos="154305" algn="l"/>
              </a:tabLst>
            </a:pPr>
            <a:r>
              <a:rPr lang="vi-VN" sz="3200" spc="-20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  Nạn</a:t>
            </a:r>
            <a:r>
              <a:rPr lang="vi-VN" sz="3200" spc="-35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vi-VN" sz="3200" spc="-20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nhân:</a:t>
            </a:r>
            <a:r>
              <a:rPr lang="vi-VN" sz="3200" spc="-35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vi-VN" sz="3200" spc="-20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bà</a:t>
            </a:r>
            <a:r>
              <a:rPr lang="vi-VN" sz="3200" spc="-30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vi-VN" sz="3200" spc="-20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Li-ly</a:t>
            </a:r>
            <a:r>
              <a:rPr lang="vi-VN" sz="3200" spc="-35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vi-VN" sz="3200" spc="-20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Cráp-tri</a:t>
            </a:r>
            <a:r>
              <a:rPr lang="vi-VN" sz="1800" spc="-20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.</a:t>
            </a:r>
            <a:endParaRPr lang="en-US" sz="1400" spc="0" dirty="0">
              <a:solidFill>
                <a:schemeClr val="accent6">
                  <a:lumMod val="50000"/>
                </a:schemeClr>
              </a:solidFill>
              <a:effectLst/>
              <a:latin typeface="Calibri" panose="020F050202020403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F0076B6-0A27-4C2A-942F-720E7CBCA2C5}"/>
              </a:ext>
            </a:extLst>
          </p:cNvPr>
          <p:cNvSpPr/>
          <p:nvPr/>
        </p:nvSpPr>
        <p:spPr>
          <a:xfrm>
            <a:off x="3014134" y="4546601"/>
            <a:ext cx="7755466" cy="1439332"/>
          </a:xfrm>
          <a:prstGeom prst="rect">
            <a:avLst/>
          </a:prstGeom>
          <a:solidFill>
            <a:srgbClr val="CCFFF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3200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Nghi</a:t>
            </a:r>
            <a:r>
              <a:rPr lang="vi-VN" sz="3200" spc="-10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vi-VN" sz="3200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phạm:</a:t>
            </a:r>
            <a:r>
              <a:rPr lang="vi-VN" sz="3200" spc="-10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vi-VN" sz="3200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các</a:t>
            </a:r>
            <a:r>
              <a:rPr lang="vi-VN" sz="3200" spc="-10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vi-VN" sz="3200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thành</a:t>
            </a:r>
            <a:r>
              <a:rPr lang="vi-VN" sz="3200" spc="-10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vi-VN" sz="3200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viên</a:t>
            </a:r>
            <a:r>
              <a:rPr lang="vi-VN" sz="3200" spc="-10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vi-VN" sz="3200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trong</a:t>
            </a:r>
            <a:r>
              <a:rPr lang="vi-VN" sz="3200" spc="-10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vi-VN" sz="3200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gia</a:t>
            </a:r>
            <a:r>
              <a:rPr lang="vi-VN" sz="3200" spc="-10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vi-VN" sz="3200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đình hoặc một kẻ bên ngoài đột nhập vào ngôi </a:t>
            </a:r>
            <a:r>
              <a:rPr lang="vi-VN" sz="3200" spc="-20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nhà.</a:t>
            </a:r>
            <a:endParaRPr lang="en-US" sz="32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65019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4" grpId="0" animBg="1"/>
      <p:bldP spid="15" grpId="0" animBg="1"/>
      <p:bldP spid="1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242</TotalTime>
  <Words>1000</Words>
  <Application>Microsoft Office PowerPoint</Application>
  <PresentationFormat>Widescreen</PresentationFormat>
  <Paragraphs>81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Times New Roman</vt:lpstr>
      <vt:lpstr>Office Theme</vt:lpstr>
      <vt:lpstr>Sức hấp dẫn của truyện trinh thám: </vt:lpstr>
      <vt:lpstr>VĂN BẢN: BÀI HÁT SÁU ĐỒNG XU (A-ga-thơ Crit-xti)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Sức hấp dẫn của truyện trinh thám:</dc:title>
  <dc:creator>Vũ Tuấn Minh Nguyễn</dc:creator>
  <cp:lastModifiedBy>Administrator</cp:lastModifiedBy>
  <cp:revision>3</cp:revision>
  <dcterms:created xsi:type="dcterms:W3CDTF">2024-06-28T02:37:08Z</dcterms:created>
  <dcterms:modified xsi:type="dcterms:W3CDTF">2025-02-04T02:14:36Z</dcterms:modified>
</cp:coreProperties>
</file>