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391" r:id="rId2"/>
    <p:sldId id="269" r:id="rId3"/>
    <p:sldId id="414" r:id="rId4"/>
    <p:sldId id="413" r:id="rId5"/>
    <p:sldId id="398" r:id="rId6"/>
    <p:sldId id="415" r:id="rId7"/>
    <p:sldId id="423" r:id="rId8"/>
    <p:sldId id="417" r:id="rId9"/>
    <p:sldId id="295" r:id="rId10"/>
    <p:sldId id="422" r:id="rId11"/>
    <p:sldId id="419" r:id="rId12"/>
    <p:sldId id="425" r:id="rId13"/>
    <p:sldId id="426" r:id="rId14"/>
    <p:sldId id="427" r:id="rId15"/>
    <p:sldId id="429" r:id="rId16"/>
    <p:sldId id="428" r:id="rId17"/>
    <p:sldId id="430" r:id="rId18"/>
    <p:sldId id="432" r:id="rId19"/>
    <p:sldId id="410" r:id="rId20"/>
    <p:sldId id="383" r:id="rId21"/>
    <p:sldId id="433" r:id="rId22"/>
    <p:sldId id="388" r:id="rId23"/>
    <p:sldId id="436" r:id="rId24"/>
    <p:sldId id="437" r:id="rId25"/>
    <p:sldId id="435" r:id="rId26"/>
    <p:sldId id="389" r:id="rId27"/>
  </p:sldIdLst>
  <p:sldSz cx="18288000" cy="10287000"/>
  <p:notesSz cx="6858000" cy="9144000"/>
  <p:embeddedFontLst>
    <p:embeddedFont>
      <p:font typeface="#9Slide07 IcielNabila" panose="020B0604020202020204" charset="0"/>
      <p:regular r:id="rId29"/>
    </p:embeddedFont>
    <p:embeddedFont>
      <p:font typeface="#9Slide07 SVNDessert Menu Scrip" panose="020B0604020202020204" charset="0"/>
      <p:regular r:id="rId30"/>
    </p:embeddedFont>
    <p:embeddedFont>
      <p:font typeface="#9Slide07 SVNGuerrilla" panose="00000500000000000000"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364" autoAdjust="0"/>
  </p:normalViewPr>
  <p:slideViewPr>
    <p:cSldViewPr>
      <p:cViewPr varScale="1">
        <p:scale>
          <a:sx n="41" d="100"/>
          <a:sy n="41" d="100"/>
        </p:scale>
        <p:origin x="105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7F69A2-2390-4466-8CDF-352B10295916}"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7D012-51E8-4302-B715-5134CD6A47C7}" type="slidenum">
              <a:rPr lang="en-US" smtClean="0"/>
              <a:t>‹#›</a:t>
            </a:fld>
            <a:endParaRPr lang="en-US"/>
          </a:p>
        </p:txBody>
      </p:sp>
    </p:spTree>
    <p:extLst>
      <p:ext uri="{BB962C8B-B14F-4D97-AF65-F5344CB8AC3E}">
        <p14:creationId xmlns:p14="http://schemas.microsoft.com/office/powerpoint/2010/main" val="153317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HS chia </a:t>
            </a:r>
            <a:r>
              <a:rPr lang="en-US" dirty="0" err="1"/>
              <a:t>sẻ</a:t>
            </a:r>
            <a:r>
              <a:rPr lang="en-US" dirty="0"/>
              <a:t>:</a:t>
            </a:r>
            <a:r>
              <a:rPr lang="en-US" baseline="0" dirty="0"/>
              <a:t> </a:t>
            </a:r>
            <a:r>
              <a:rPr lang="vi-VN" dirty="0">
                <a:solidFill>
                  <a:srgbClr val="000000"/>
                </a:solidFill>
                <a:latin typeface="Courier New" panose="02070309020205020404" pitchFamily="49" charset="0"/>
                <a:ea typeface="Courier New" panose="02070309020205020404" pitchFamily="49" charset="0"/>
              </a:rPr>
              <a:t>Ví dụ: kiềm chế một cơn giận, kiềm chế sự tò mò và thích thú khi bị rủ rê làm việc không tốt).</a:t>
            </a:r>
            <a:endParaRPr lang="en-US" dirty="0"/>
          </a:p>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1</a:t>
            </a:fld>
            <a:endParaRPr lang="en-US"/>
          </a:p>
        </p:txBody>
      </p:sp>
    </p:spTree>
    <p:extLst>
      <p:ext uri="{BB962C8B-B14F-4D97-AF65-F5344CB8AC3E}">
        <p14:creationId xmlns:p14="http://schemas.microsoft.com/office/powerpoint/2010/main" val="3789578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a:t>HĐ</a:t>
            </a:r>
            <a:r>
              <a:rPr lang="vi-VN" baseline="0" dirty="0"/>
              <a:t> 2: HÌNH THÀNH KIẾN THỨC</a:t>
            </a:r>
            <a:endParaRPr lang="en-US" dirty="0"/>
          </a:p>
          <a:p>
            <a:endParaRPr lang="en-US" dirty="0"/>
          </a:p>
        </p:txBody>
      </p:sp>
      <p:sp>
        <p:nvSpPr>
          <p:cNvPr id="4" name="Slide Number Placeholder 3"/>
          <p:cNvSpPr>
            <a:spLocks noGrp="1"/>
          </p:cNvSpPr>
          <p:nvPr>
            <p:ph type="sldNum" sz="quarter" idx="5"/>
          </p:nvPr>
        </p:nvSpPr>
        <p:spPr/>
        <p:txBody>
          <a:bodyPr/>
          <a:lstStyle/>
          <a:p>
            <a:fld id="{9BE7D012-51E8-4302-B715-5134CD6A47C7}" type="slidenum">
              <a:rPr lang="en-US" smtClean="0"/>
              <a:t>2</a:t>
            </a:fld>
            <a:endParaRPr lang="en-US"/>
          </a:p>
        </p:txBody>
      </p:sp>
    </p:spTree>
    <p:extLst>
      <p:ext uri="{BB962C8B-B14F-4D97-AF65-F5344CB8AC3E}">
        <p14:creationId xmlns:p14="http://schemas.microsoft.com/office/powerpoint/2010/main" val="354732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3</a:t>
            </a:fld>
            <a:endParaRPr lang="en-US"/>
          </a:p>
        </p:txBody>
      </p:sp>
    </p:spTree>
    <p:extLst>
      <p:ext uri="{BB962C8B-B14F-4D97-AF65-F5344CB8AC3E}">
        <p14:creationId xmlns:p14="http://schemas.microsoft.com/office/powerpoint/2010/main" val="55788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20000"/>
              </a:lnSpc>
              <a:spcAft>
                <a:spcPts val="6500"/>
              </a:spcAft>
              <a:buClr>
                <a:srgbClr val="231F20"/>
              </a:buClr>
              <a:buSzPts val="1200"/>
              <a:buFont typeface="Symbol" panose="05050102010706020507" pitchFamily="18" charset="2"/>
              <a:buChar char="-"/>
              <a:tabLst>
                <a:tab pos="146050" algn="l"/>
              </a:tabLst>
            </a:pP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GV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mời</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HS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gọn</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Coóc-nây</a:t>
            </a:r>
            <a:endParaRPr lang="en-US"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183EB4-F8EF-42A4-B2D5-5BA00E308574}" type="slidenum">
              <a:rPr lang="en-US" smtClean="0"/>
              <a:t>5</a:t>
            </a:fld>
            <a:endParaRPr lang="en-US"/>
          </a:p>
        </p:txBody>
      </p:sp>
    </p:spTree>
    <p:extLst>
      <p:ext uri="{BB962C8B-B14F-4D97-AF65-F5344CB8AC3E}">
        <p14:creationId xmlns:p14="http://schemas.microsoft.com/office/powerpoint/2010/main" val="889955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8</a:t>
            </a:fld>
            <a:endParaRPr lang="en-US"/>
          </a:p>
        </p:txBody>
      </p:sp>
    </p:spTree>
    <p:extLst>
      <p:ext uri="{BB962C8B-B14F-4D97-AF65-F5344CB8AC3E}">
        <p14:creationId xmlns:p14="http://schemas.microsoft.com/office/powerpoint/2010/main" val="579821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yêu</a:t>
            </a:r>
            <a:r>
              <a:rPr lang="en-US" dirty="0"/>
              <a:t> </a:t>
            </a:r>
            <a:r>
              <a:rPr lang="en-US" dirty="0" err="1"/>
              <a:t>cầu</a:t>
            </a:r>
            <a:r>
              <a:rPr lang="en-US" dirty="0"/>
              <a:t> HS</a:t>
            </a:r>
            <a:r>
              <a:rPr lang="vi-VN" baseline="0" dirty="0"/>
              <a:t> </a:t>
            </a:r>
            <a:r>
              <a:rPr lang="vi-VN" sz="1200" kern="1200" dirty="0">
                <a:solidFill>
                  <a:schemeClr val="tx1"/>
                </a:solidFill>
                <a:effectLst/>
                <a:latin typeface="+mn-lt"/>
                <a:ea typeface="+mn-ea"/>
                <a:cs typeface="+mn-cs"/>
              </a:rPr>
              <a:t>trao đổi cặp đôi: Dựa vào nhiệm vụ 2 trong phiếu học tập số 1 (đã chuẩn bị ở nhà) để vẽ sơ đồ cốt truyện kịch. </a:t>
            </a:r>
            <a:endParaRPr lang="en-US" dirty="0"/>
          </a:p>
        </p:txBody>
      </p:sp>
      <p:sp>
        <p:nvSpPr>
          <p:cNvPr id="4" name="Slide Number Placeholder 3"/>
          <p:cNvSpPr>
            <a:spLocks noGrp="1"/>
          </p:cNvSpPr>
          <p:nvPr>
            <p:ph type="sldNum" sz="quarter" idx="5"/>
          </p:nvPr>
        </p:nvSpPr>
        <p:spPr/>
        <p:txBody>
          <a:bodyPr/>
          <a:lstStyle/>
          <a:p>
            <a:fld id="{1F183EB4-F8EF-42A4-B2D5-5BA00E308574}" type="slidenum">
              <a:rPr lang="en-US" smtClean="0"/>
              <a:t>9</a:t>
            </a:fld>
            <a:endParaRPr lang="en-US"/>
          </a:p>
        </p:txBody>
      </p:sp>
    </p:spTree>
    <p:extLst>
      <p:ext uri="{BB962C8B-B14F-4D97-AF65-F5344CB8AC3E}">
        <p14:creationId xmlns:p14="http://schemas.microsoft.com/office/powerpoint/2010/main" val="1652480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19</a:t>
            </a:fld>
            <a:endParaRPr lang="en-US"/>
          </a:p>
        </p:txBody>
      </p:sp>
    </p:spTree>
    <p:extLst>
      <p:ext uri="{BB962C8B-B14F-4D97-AF65-F5344CB8AC3E}">
        <p14:creationId xmlns:p14="http://schemas.microsoft.com/office/powerpoint/2010/main" val="970730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E7D012-51E8-4302-B715-5134CD6A47C7}" type="slidenum">
              <a:rPr lang="en-US" smtClean="0"/>
              <a:t>20</a:t>
            </a:fld>
            <a:endParaRPr lang="en-US"/>
          </a:p>
        </p:txBody>
      </p:sp>
    </p:spTree>
    <p:extLst>
      <p:ext uri="{BB962C8B-B14F-4D97-AF65-F5344CB8AC3E}">
        <p14:creationId xmlns:p14="http://schemas.microsoft.com/office/powerpoint/2010/main" val="2063102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192000" y="4381500"/>
            <a:ext cx="5943600" cy="6477000"/>
          </a:xfrm>
          <a:prstGeom prst="ellipse">
            <a:avLst/>
          </a:prstGeom>
          <a:ln>
            <a:noFill/>
          </a:ln>
          <a:effectLst>
            <a:softEdge rad="112500"/>
          </a:effectLst>
        </p:spPr>
      </p:pic>
      <p:sp>
        <p:nvSpPr>
          <p:cNvPr id="5" name="Rounded Rectangular Callout 4"/>
          <p:cNvSpPr/>
          <p:nvPr/>
        </p:nvSpPr>
        <p:spPr>
          <a:xfrm>
            <a:off x="1066800" y="3060114"/>
            <a:ext cx="10972800" cy="5588586"/>
          </a:xfrm>
          <a:prstGeom prst="wedgeRoundRectCallout">
            <a:avLst>
              <a:gd name="adj1" fmla="val 50548"/>
              <a:gd name="adj2" fmla="val 57069"/>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24000" y="3390900"/>
            <a:ext cx="10591800" cy="4708981"/>
          </a:xfrm>
          <a:prstGeom prst="rect">
            <a:avLst/>
          </a:prstGeom>
          <a:noFill/>
        </p:spPr>
        <p:txBody>
          <a:bodyPr wrap="square" rtlCol="0">
            <a:spAutoFit/>
          </a:bodyPr>
          <a:lstStyle/>
          <a:p>
            <a:r>
              <a:rPr lang="en-US" sz="5000" dirty="0" err="1">
                <a:latin typeface="Times New Roman" panose="02020603050405020304" pitchFamily="18" charset="0"/>
                <a:cs typeface="Times New Roman" panose="02020603050405020304" pitchFamily="18" charset="0"/>
              </a:rPr>
              <a:t>Trong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mỗi</a:t>
            </a:r>
            <a:r>
              <a:rPr lang="en-US" sz="5000" dirty="0">
                <a:latin typeface="Times New Roman" panose="02020603050405020304" pitchFamily="18" charset="0"/>
                <a:cs typeface="Times New Roman" panose="02020603050405020304" pitchFamily="18" charset="0"/>
              </a:rPr>
              <a:t> con </a:t>
            </a:r>
            <a:r>
              <a:rPr lang="en-US" sz="5000" dirty="0" err="1">
                <a:latin typeface="Times New Roman" panose="02020603050405020304" pitchFamily="18" charset="0"/>
                <a:cs typeface="Times New Roman" panose="02020603050405020304" pitchFamily="18" charset="0"/>
              </a:rPr>
              <a:t>người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đều</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có</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hai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mặt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cảm</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xúc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và</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lí</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trí</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đôi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khi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hai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mặt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này</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có</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thể</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xung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đột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dữ</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dội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Hãy</a:t>
            </a:r>
            <a:r>
              <a:rPr lang="en-US" sz="5000" dirty="0">
                <a:latin typeface="Times New Roman" panose="02020603050405020304" pitchFamily="18" charset="0"/>
                <a:cs typeface="Times New Roman" panose="02020603050405020304" pitchFamily="18" charset="0"/>
              </a:rPr>
              <a:t> k</a:t>
            </a:r>
            <a:r>
              <a:rPr lang="vi-VN" sz="5000" dirty="0">
                <a:latin typeface="Times New Roman" panose="02020603050405020304" pitchFamily="18" charset="0"/>
                <a:cs typeface="Times New Roman" panose="02020603050405020304" pitchFamily="18" charset="0"/>
              </a:rPr>
              <a:t>ể lại một trải nghiệm cá nhân khi em kiềm chế cảm xúc và dùng lí trí để quyết định hành động của mình</a:t>
            </a:r>
            <a:r>
              <a:rPr lang="en-US" sz="50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00496143-99F3-FE48-BE6D-27B9D670FE8A}"/>
              </a:ext>
            </a:extLst>
          </p:cNvPr>
          <p:cNvSpPr txBox="1"/>
          <p:nvPr/>
        </p:nvSpPr>
        <p:spPr>
          <a:xfrm>
            <a:off x="838200" y="723900"/>
            <a:ext cx="16459200" cy="1446550"/>
          </a:xfrm>
          <a:prstGeom prst="rect">
            <a:avLst/>
          </a:prstGeom>
          <a:noFill/>
        </p:spPr>
        <p:txBody>
          <a:bodyPr wrap="square" rtlCol="0">
            <a:spAutoFit/>
          </a:bodyPr>
          <a:lstStyle/>
          <a:p>
            <a:pPr algn="ctr"/>
            <a:r>
              <a:rPr lang="en-US" sz="8800" dirty="0" err="1">
                <a:latin typeface="#9Slide07 IcielNabila" pitchFamily="2" charset="0"/>
                <a:cs typeface="Times New Roman" panose="02020603050405020304" pitchFamily="18" charset="0"/>
              </a:rPr>
              <a:t>Khởi</a:t>
            </a:r>
            <a:r>
              <a:rPr lang="en-US" sz="8800" dirty="0">
                <a:latin typeface="#9Slide07 IcielNabila" pitchFamily="2" charset="0"/>
                <a:cs typeface="Times New Roman" panose="02020603050405020304" pitchFamily="18" charset="0"/>
              </a:rPr>
              <a:t> </a:t>
            </a:r>
            <a:r>
              <a:rPr lang="en-US" sz="8800" dirty="0" err="1">
                <a:latin typeface="#9Slide07 IcielNabila" pitchFamily="2" charset="0"/>
                <a:cs typeface="Times New Roman" panose="02020603050405020304" pitchFamily="18" charset="0"/>
              </a:rPr>
              <a:t>động</a:t>
            </a:r>
            <a:endParaRPr lang="en-US" sz="8800" dirty="0">
              <a:latin typeface="#9Slide07 IcielNabila" pitchFamily="2" charset="0"/>
              <a:cs typeface="Times New Roman" panose="02020603050405020304" pitchFamily="18" charset="0"/>
            </a:endParaRPr>
          </a:p>
        </p:txBody>
      </p:sp>
      <p:sp>
        <p:nvSpPr>
          <p:cNvPr id="10" name="AutoShape 2" descr="Bộ tranh: Tình yêu là những phút giản đơn nhưng lại khiến chúng ta mỉm cười  trong ngọt ngào | Hình vẽ dễ thương, Hình vẽ cặp đôi, Ảnh ấn tư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Google Shape;1278;p56"/>
          <p:cNvPicPr preferRelativeResize="0"/>
          <p:nvPr/>
        </p:nvPicPr>
        <p:blipFill>
          <a:blip r:embed="rId4">
            <a:alphaModFix/>
          </a:blip>
          <a:stretch>
            <a:fillRect/>
          </a:stretch>
        </p:blipFill>
        <p:spPr>
          <a:xfrm rot="10534765" flipH="1">
            <a:off x="-242268" y="-780643"/>
            <a:ext cx="5074660" cy="3795688"/>
          </a:xfrm>
          <a:prstGeom prst="rect">
            <a:avLst/>
          </a:prstGeom>
          <a:noFill/>
          <a:ln>
            <a:noFill/>
          </a:ln>
        </p:spPr>
      </p:pic>
      <p:sp>
        <p:nvSpPr>
          <p:cNvPr id="13" name="Google Shape;1279;p56"/>
          <p:cNvSpPr/>
          <p:nvPr/>
        </p:nvSpPr>
        <p:spPr>
          <a:xfrm rot="9221631">
            <a:off x="232303" y="-515634"/>
            <a:ext cx="2146488" cy="3269413"/>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69002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23985"/>
            <a:ext cx="16840200" cy="4524315"/>
          </a:xfrm>
          <a:prstGeom prst="rect">
            <a:avLst/>
          </a:prstGeom>
        </p:spPr>
        <p:txBody>
          <a:bodyPr wrap="square">
            <a:spAutoFit/>
          </a:bodyPr>
          <a:lstStyle/>
          <a:p>
            <a:pPr marL="342900" lvl="0" indent="-342900" algn="just">
              <a:lnSpc>
                <a:spcPct val="120000"/>
              </a:lnSpc>
              <a:spcAft>
                <a:spcPts val="0"/>
              </a:spcAft>
              <a:buClr>
                <a:srgbClr val="231F20"/>
              </a:buClr>
              <a:buSzPts val="1200"/>
              <a:buFont typeface="Symbol" panose="05050102010706020507" pitchFamily="18" charset="2"/>
              <a:buChar char="-"/>
              <a:tabLst>
                <a:tab pos="133985" algn="l"/>
              </a:tabLst>
            </a:pP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Si-men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giết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nàng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kiếm</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đỉnh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dịp</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Si-men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tỏ</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mẽ</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đớn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dằn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vặt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mực</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cổ</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điển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XVII.</a:t>
            </a:r>
            <a:endParaRPr lang="en-US" sz="4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Google Shape;1420;p60"/>
          <p:cNvSpPr/>
          <p:nvPr/>
        </p:nvSpPr>
        <p:spPr>
          <a:xfrm rot="1194417">
            <a:off x="15360790" y="5680880"/>
            <a:ext cx="2676544" cy="4312304"/>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1224045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4300"/>
            <a:ext cx="17068800" cy="9658029"/>
          </a:xfrm>
          <a:prstGeom prst="rect">
            <a:avLst/>
          </a:prstGeom>
        </p:spPr>
        <p:txBody>
          <a:bodyPr wrap="square">
            <a:spAutoFit/>
          </a:bodyPr>
          <a:lstStyle/>
          <a:p>
            <a:pPr algn="ctr">
              <a:lnSpc>
                <a:spcPct val="120000"/>
              </a:lnSpc>
              <a:spcAft>
                <a:spcPts val="0"/>
              </a:spcAft>
            </a:pP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endParaRPr lang="en-US" sz="5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20000"/>
              </a:lnSpc>
              <a:spcAft>
                <a:spcPts val="0"/>
              </a:spcAft>
              <a:buClr>
                <a:srgbClr val="231F20"/>
              </a:buClr>
              <a:buSzPts val="1200"/>
              <a:tabLst>
                <a:tab pos="158750" algn="l"/>
              </a:tabLst>
            </a:pP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pPr lvl="0" algn="just">
              <a:lnSpc>
                <a:spcPct val="120000"/>
              </a:lnSpc>
              <a:spcAft>
                <a:spcPts val="0"/>
              </a:spcAft>
              <a:buClr>
                <a:srgbClr val="231F20"/>
              </a:buClr>
              <a:buSzPts val="1200"/>
              <a:tabLst>
                <a:tab pos="158750" algn="l"/>
              </a:tabLst>
            </a:pP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ngang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20000"/>
              </a:lnSpc>
              <a:spcAft>
                <a:spcPts val="0"/>
              </a:spcAft>
              <a:buClr>
                <a:srgbClr val="231F20"/>
              </a:buClr>
              <a:buSzPts val="1200"/>
              <a:tabLst>
                <a:tab pos="128270" algn="l"/>
              </a:tabLst>
            </a:pP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chấp</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kiếm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20000"/>
              </a:lnSpc>
              <a:spcAft>
                <a:spcPts val="0"/>
              </a:spcAft>
              <a:buClr>
                <a:srgbClr val="231F20"/>
              </a:buClr>
              <a:buSzPts val="1200"/>
              <a:tabLst>
                <a:tab pos="130810" algn="l"/>
              </a:tabLst>
            </a:pP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+Si-men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thù</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20000"/>
              </a:lnSpc>
              <a:spcAft>
                <a:spcPts val="0"/>
              </a:spcAft>
              <a:buClr>
                <a:srgbClr val="231F20"/>
              </a:buClr>
              <a:buSzPts val="1200"/>
              <a:tabLst>
                <a:tab pos="152400" algn="l"/>
              </a:tabLst>
            </a:pP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Giằng</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xé</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pPr lvl="0" algn="just">
              <a:lnSpc>
                <a:spcPct val="120000"/>
              </a:lnSpc>
              <a:spcAft>
                <a:spcPts val="0"/>
              </a:spcAft>
              <a:buClr>
                <a:srgbClr val="231F20"/>
              </a:buClr>
              <a:buSzPts val="1200"/>
              <a:tabLst>
                <a:tab pos="152400" algn="l"/>
              </a:tabLst>
            </a:pP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Hai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4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4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Rô-đri-gơ đứng trước bi kịch của sự lựa chọn: nghe theo tiếng gọi tình yêu hay phục tùng lí trí. Chàng đã dằn vặt, đau đớn trong cuộc va chạm giữa tình yêu nồng nhiệt của mình và danh dự gia đình.</a:t>
            </a:r>
            <a:endParaRPr lang="en-US" sz="4400" dirty="0">
              <a:latin typeface="Times New Roman" panose="02020603050405020304" pitchFamily="18" charset="0"/>
              <a:cs typeface="Times New Roman" panose="02020603050405020304" pitchFamily="18" charset="0"/>
            </a:endParaRPr>
          </a:p>
        </p:txBody>
      </p:sp>
      <p:sp>
        <p:nvSpPr>
          <p:cNvPr id="3" name="Google Shape;1420;p60"/>
          <p:cNvSpPr/>
          <p:nvPr/>
        </p:nvSpPr>
        <p:spPr>
          <a:xfrm rot="16200000">
            <a:off x="15636935" y="-641926"/>
            <a:ext cx="2199638" cy="3254891"/>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400983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down)">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arn(inVertical)">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arn(inVertical)">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barn(inVertical)">
                                      <p:cBhvr>
                                        <p:cTn id="29" dur="500"/>
                                        <p:tgtEl>
                                          <p:spTgt spid="2">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wipe(down)">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wipe(down)">
                                      <p:cBhvr>
                                        <p:cTn id="3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4300"/>
            <a:ext cx="17068800" cy="7491282"/>
          </a:xfrm>
          <a:prstGeom prst="rect">
            <a:avLst/>
          </a:prstGeom>
        </p:spPr>
        <p:txBody>
          <a:bodyPr wrap="square">
            <a:spAutoFit/>
          </a:bodyPr>
          <a:lstStyle/>
          <a:p>
            <a:pPr algn="ctr">
              <a:lnSpc>
                <a:spcPct val="120000"/>
              </a:lnSpc>
              <a:spcAft>
                <a:spcPts val="0"/>
              </a:spcAft>
            </a:pP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endParaRPr lang="en-US" sz="5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20000"/>
              </a:lnSpc>
              <a:spcAft>
                <a:spcPts val="0"/>
              </a:spcAft>
              <a:buClr>
                <a:srgbClr val="231F20"/>
              </a:buClr>
              <a:buSzPts val="1200"/>
              <a:tabLst>
                <a:tab pos="152400" algn="l"/>
              </a:tabLst>
            </a:pP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Giằng</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xé</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pPr lvl="0" algn="just">
              <a:lnSpc>
                <a:spcPct val="120000"/>
              </a:lnSpc>
              <a:spcAft>
                <a:spcPts val="0"/>
              </a:spcAft>
              <a:buClr>
                <a:srgbClr val="231F20"/>
              </a:buClr>
              <a:buSzPts val="1200"/>
              <a:tabLst>
                <a:tab pos="152400" algn="l"/>
              </a:tabLst>
            </a:pP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Hai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4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4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Rô-đri-gơ đứng trước bi kịch của sự lựa chọn: nghe theo tiếng gọi tình yêu hay phục tùng lí trí. Chàng đã dằn vặt, đau đớn trong cuộc va chạm giữa tình yêu nồng nhiệt của mình và danh dự gia đình.</a:t>
            </a:r>
            <a:r>
              <a:rPr lang="en-US" sz="4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p>
          <a:p>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Si-men không trách cứ Rô-đri-gơ vì nàng hiểu hành động của chàng là để bảo vệ danh dự, để xứng với tình yêu của nàng.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đòi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mạng</a:t>
            </a:r>
            <a:r>
              <a:rPr lang="en-US" sz="4400" dirty="0">
                <a:latin typeface="Times New Roman" panose="02020603050405020304" pitchFamily="18" charset="0"/>
                <a:cs typeface="Times New Roman" panose="02020603050405020304" pitchFamily="18" charset="0"/>
              </a:rPr>
              <a:t>”.</a:t>
            </a:r>
          </a:p>
          <a:p>
            <a:endParaRPr lang="en-US" sz="4400" dirty="0">
              <a:latin typeface="Times New Roman" panose="02020603050405020304" pitchFamily="18" charset="0"/>
              <a:cs typeface="Times New Roman" panose="02020603050405020304" pitchFamily="18" charset="0"/>
            </a:endParaRPr>
          </a:p>
        </p:txBody>
      </p:sp>
      <p:sp>
        <p:nvSpPr>
          <p:cNvPr id="5" name="Google Shape;1420;p60"/>
          <p:cNvSpPr/>
          <p:nvPr/>
        </p:nvSpPr>
        <p:spPr>
          <a:xfrm rot="16200000">
            <a:off x="15636935" y="-641926"/>
            <a:ext cx="2199638" cy="3254891"/>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64644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4300"/>
            <a:ext cx="17068800" cy="6001643"/>
          </a:xfrm>
          <a:prstGeom prst="rect">
            <a:avLst/>
          </a:prstGeom>
        </p:spPr>
        <p:txBody>
          <a:bodyPr wrap="square">
            <a:spAutoFit/>
          </a:bodyPr>
          <a:lstStyle/>
          <a:p>
            <a:pPr algn="ctr">
              <a:lnSpc>
                <a:spcPct val="120000"/>
              </a:lnSpc>
              <a:spcAft>
                <a:spcPts val="0"/>
              </a:spcAft>
            </a:pP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endParaRPr lang="en-US" sz="5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20000"/>
              </a:lnSpc>
              <a:spcAft>
                <a:spcPts val="0"/>
              </a:spcAft>
              <a:buClr>
                <a:srgbClr val="231F20"/>
              </a:buClr>
              <a:buSzPts val="1200"/>
              <a:tabLst>
                <a:tab pos="152400" algn="l"/>
              </a:tabLst>
            </a:pP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Rô-đri-gơ quyết định đấu kiếm và đã giết chết cha của Si-men. </a:t>
            </a:r>
            <a:r>
              <a:rPr lang="en-US" sz="4400" dirty="0">
                <a:latin typeface="Times New Roman" panose="02020603050405020304" pitchFamily="18" charset="0"/>
                <a:cs typeface="Times New Roman" panose="02020603050405020304" pitchFamily="18" charset="0"/>
              </a:rPr>
              <a:t>C</a:t>
            </a:r>
            <a:r>
              <a:rPr lang="vi-VN" sz="4400" dirty="0">
                <a:latin typeface="Times New Roman" panose="02020603050405020304" pitchFamily="18" charset="0"/>
                <a:cs typeface="Times New Roman" panose="02020603050405020304" pitchFamily="18" charset="0"/>
              </a:rPr>
              <a:t>hàng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vi-VN" sz="4400" dirty="0">
                <a:latin typeface="Times New Roman" panose="02020603050405020304" pitchFamily="18" charset="0"/>
                <a:cs typeface="Times New Roman" panose="02020603050405020304" pitchFamily="18" charset="0"/>
              </a:rPr>
              <a:t> hành động theo bổn phận và nghĩa vụ, bảo toàn danh dự cho chính mình và dòng họ.</a:t>
            </a: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Si-men quyết định đòi mạng Rô-đri-gơ. Nàng cũng chọn hành động theo nghĩa vụ, bổn phận, bảo toàn danh dự.</a:t>
            </a:r>
          </a:p>
          <a:p>
            <a:endParaRPr lang="en-US" sz="4400" dirty="0">
              <a:latin typeface="Times New Roman" panose="02020603050405020304" pitchFamily="18" charset="0"/>
              <a:cs typeface="Times New Roman" panose="02020603050405020304" pitchFamily="18" charset="0"/>
            </a:endParaRPr>
          </a:p>
        </p:txBody>
      </p:sp>
      <p:sp>
        <p:nvSpPr>
          <p:cNvPr id="4" name="Google Shape;1420;p60"/>
          <p:cNvSpPr/>
          <p:nvPr/>
        </p:nvSpPr>
        <p:spPr>
          <a:xfrm rot="16200000">
            <a:off x="15708055" y="-713045"/>
            <a:ext cx="2057399" cy="3254891"/>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25473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419100"/>
            <a:ext cx="10820400" cy="1323439"/>
          </a:xfrm>
          <a:prstGeom prst="rect">
            <a:avLst/>
          </a:prstGeom>
        </p:spPr>
        <p:txBody>
          <a:bodyPr wrap="square">
            <a:spAutoFit/>
          </a:bodyPr>
          <a:lstStyle/>
          <a:p>
            <a:pPr algn="ctr"/>
            <a:r>
              <a:rPr lang="en-US" sz="4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So </a:t>
            </a:r>
            <a:r>
              <a:rPr lang="vi-VN" sz="4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sánh sự lựa chọn hành động </a:t>
            </a:r>
            <a:endParaRPr lang="en-US" sz="4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algn="ctr"/>
            <a:r>
              <a:rPr lang="vi-VN" sz="4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của Rô-đri-gơ và Si-men với Rô-mê-ô và Giu-li-ét. </a:t>
            </a:r>
            <a:endParaRPr lang="en-US" sz="4000" dirty="0">
              <a:latin typeface="Times New Roman" panose="02020603050405020304" pitchFamily="18" charset="0"/>
              <a:cs typeface="Times New Roman" panose="02020603050405020304" pitchFamily="18" charset="0"/>
            </a:endParaRPr>
          </a:p>
        </p:txBody>
      </p:sp>
      <p:sp>
        <p:nvSpPr>
          <p:cNvPr id="7" name="Rectangle 6"/>
          <p:cNvSpPr/>
          <p:nvPr/>
        </p:nvSpPr>
        <p:spPr>
          <a:xfrm>
            <a:off x="9181541" y="2398574"/>
            <a:ext cx="4495800" cy="1754326"/>
          </a:xfrm>
          <a:prstGeom prst="rect">
            <a:avLst/>
          </a:prstGeom>
        </p:spPr>
        <p:txBody>
          <a:bodyPr wrap="square">
            <a:spAutoFit/>
          </a:bodyPr>
          <a:lstStyle/>
          <a:p>
            <a:pPr algn="ctr"/>
            <a:r>
              <a:rPr lang="vi-VN" sz="3600" b="1" dirty="0">
                <a:solidFill>
                  <a:srgbClr val="000000"/>
                </a:solidFill>
                <a:latin typeface="+mj-lt"/>
                <a:ea typeface="Courier New" panose="02070309020205020404" pitchFamily="49" charset="0"/>
              </a:rPr>
              <a:t>Rô-mê-ô và Giu-li-ét: </a:t>
            </a:r>
            <a:endParaRPr lang="en-US" sz="3600" b="1" dirty="0">
              <a:solidFill>
                <a:srgbClr val="000000"/>
              </a:solidFill>
              <a:latin typeface="+mj-lt"/>
              <a:ea typeface="Courier New" panose="02070309020205020404" pitchFamily="49" charset="0"/>
            </a:endParaRPr>
          </a:p>
          <a:p>
            <a:r>
              <a:rPr lang="vi-VN" sz="3600" dirty="0">
                <a:solidFill>
                  <a:srgbClr val="000000"/>
                </a:solidFill>
                <a:latin typeface="+mj-lt"/>
                <a:ea typeface="Courier New" panose="02070309020205020404" pitchFamily="49" charset="0"/>
              </a:rPr>
              <a:t>theo tiếng gọi của tình yêu</a:t>
            </a:r>
            <a:r>
              <a:rPr lang="en-US" sz="3600" dirty="0">
                <a:solidFill>
                  <a:srgbClr val="000000"/>
                </a:solidFill>
                <a:latin typeface="+mj-lt"/>
                <a:ea typeface="Courier New" panose="02070309020205020404" pitchFamily="49" charset="0"/>
              </a:rPr>
              <a:t>.</a:t>
            </a:r>
            <a:endParaRPr lang="en-US" sz="3600" dirty="0">
              <a:latin typeface="+mj-lt"/>
            </a:endParaRPr>
          </a:p>
        </p:txBody>
      </p:sp>
      <p:sp>
        <p:nvSpPr>
          <p:cNvPr id="8" name="Rectangle 7"/>
          <p:cNvSpPr/>
          <p:nvPr/>
        </p:nvSpPr>
        <p:spPr>
          <a:xfrm>
            <a:off x="3124200" y="5502176"/>
            <a:ext cx="13944600" cy="2308324"/>
          </a:xfrm>
          <a:prstGeom prst="rect">
            <a:avLst/>
          </a:prstGeom>
        </p:spPr>
        <p:txBody>
          <a:bodyPr wrap="square">
            <a:spAutoFit/>
          </a:bodyPr>
          <a:lstStyle/>
          <a:p>
            <a:pPr marL="342900" lvl="0" indent="-342900" algn="just">
              <a:lnSpc>
                <a:spcPct val="120000"/>
              </a:lnSpc>
              <a:spcAft>
                <a:spcPts val="0"/>
              </a:spcAft>
              <a:buClr>
                <a:srgbClr val="231F20"/>
              </a:buClr>
              <a:buSzPts val="1200"/>
              <a:buFont typeface="Symbol" panose="05050102010706020507" pitchFamily="18" charset="2"/>
              <a:buChar char="-"/>
              <a:tabLst>
                <a:tab pos="165100" algn="l"/>
              </a:tabLst>
            </a:pP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Si-men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mất</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khinh</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rẻ</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xứng</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u="none" strike="noStrike" spc="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2"/>
          <a:srcRect l="35555" t="7378" r="26222" b="8623"/>
          <a:stretch/>
        </p:blipFill>
        <p:spPr>
          <a:xfrm rot="1578518">
            <a:off x="14385918" y="695789"/>
            <a:ext cx="2787934" cy="3505200"/>
          </a:xfrm>
          <a:prstGeom prst="rect">
            <a:avLst/>
          </a:prstGeom>
        </p:spPr>
      </p:pic>
      <p:pic>
        <p:nvPicPr>
          <p:cNvPr id="11" name="Picture 10"/>
          <p:cNvPicPr>
            <a:picLocks noChangeAspect="1"/>
          </p:cNvPicPr>
          <p:nvPr/>
        </p:nvPicPr>
        <p:blipFill>
          <a:blip r:embed="rId3"/>
          <a:stretch>
            <a:fillRect/>
          </a:stretch>
        </p:blipFill>
        <p:spPr>
          <a:xfrm rot="19423006">
            <a:off x="1076165" y="555773"/>
            <a:ext cx="2706611" cy="3554140"/>
          </a:xfrm>
          <a:prstGeom prst="rect">
            <a:avLst/>
          </a:prstGeom>
        </p:spPr>
      </p:pic>
      <p:cxnSp>
        <p:nvCxnSpPr>
          <p:cNvPr id="13" name="Straight Connector 12"/>
          <p:cNvCxnSpPr/>
          <p:nvPr/>
        </p:nvCxnSpPr>
        <p:spPr>
          <a:xfrm>
            <a:off x="9067800" y="2199739"/>
            <a:ext cx="0" cy="210556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495800" y="2324100"/>
            <a:ext cx="4495800" cy="1754326"/>
          </a:xfrm>
          <a:prstGeom prst="rect">
            <a:avLst/>
          </a:prstGeom>
        </p:spPr>
        <p:txBody>
          <a:bodyPr wrap="square">
            <a:spAutoFit/>
          </a:bodyPr>
          <a:lstStyle/>
          <a:p>
            <a:pPr algn="ctr"/>
            <a:r>
              <a:rPr lang="vi-VN"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Rô-</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đri</a:t>
            </a:r>
            <a:r>
              <a:rPr lang="vi-VN"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gơ</a:t>
            </a:r>
            <a:r>
              <a:rPr lang="vi-VN"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và </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Si-men</a:t>
            </a:r>
          </a:p>
          <a:p>
            <a:r>
              <a:rPr lang="vi-VN" sz="3600" dirty="0">
                <a:solidFill>
                  <a:srgbClr val="000000"/>
                </a:solidFill>
                <a:latin typeface="+mj-lt"/>
                <a:ea typeface="Courier New" panose="02070309020205020404" pitchFamily="49" charset="0"/>
              </a:rPr>
              <a:t>theo </a:t>
            </a:r>
            <a:r>
              <a:rPr lang="en-US" sz="36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bổn</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phận</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nghĩa</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vụ</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bảo</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toàn</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danh</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dự</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16" name="Picture 15" descr="22858PICdbgea5Gz679dY_PIC2018.png"/>
          <p:cNvPicPr>
            <a:picLocks noChangeAspect="1"/>
          </p:cNvPicPr>
          <p:nvPr/>
        </p:nvPicPr>
        <p:blipFill>
          <a:blip r:embed="rId4" cstate="print"/>
          <a:stretch>
            <a:fillRect/>
          </a:stretch>
        </p:blipFill>
        <p:spPr>
          <a:xfrm flipH="1">
            <a:off x="469093" y="5435050"/>
            <a:ext cx="3188507" cy="3164840"/>
          </a:xfrm>
          <a:prstGeom prst="rect">
            <a:avLst/>
          </a:prstGeom>
        </p:spPr>
      </p:pic>
    </p:spTree>
    <p:extLst>
      <p:ext uri="{BB962C8B-B14F-4D97-AF65-F5344CB8AC3E}">
        <p14:creationId xmlns:p14="http://schemas.microsoft.com/office/powerpoint/2010/main" val="343174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52500"/>
            <a:ext cx="17068800" cy="9030164"/>
          </a:xfrm>
          <a:prstGeom prst="rect">
            <a:avLst/>
          </a:prstGeom>
        </p:spPr>
        <p:txBody>
          <a:bodyPr wrap="square">
            <a:spAutoFit/>
          </a:bodyPr>
          <a:lstStyle/>
          <a:p>
            <a:pPr lvl="0" algn="just">
              <a:lnSpc>
                <a:spcPct val="120000"/>
              </a:lnSpc>
              <a:spcAft>
                <a:spcPts val="0"/>
              </a:spcAft>
              <a:buClr>
                <a:srgbClr val="231F20"/>
              </a:buClr>
              <a:buSzPts val="1200"/>
              <a:tabLst>
                <a:tab pos="152400" algn="l"/>
              </a:tabLst>
            </a:pP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just">
              <a:lnSpc>
                <a:spcPct val="120000"/>
              </a:lnSpc>
              <a:spcAft>
                <a:spcPts val="0"/>
              </a:spcAft>
              <a:buClr>
                <a:srgbClr val="231F20"/>
              </a:buClr>
              <a:buSzPts val="1200"/>
              <a:buFont typeface="Symbol" panose="05050102010706020507" pitchFamily="18" charset="2"/>
              <a:buChar char="-"/>
              <a:tabLst>
                <a:tab pos="165100" algn="l"/>
              </a:tabLst>
            </a:pP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Si-men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thượng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mãnh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nồng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nhiệt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20000"/>
              </a:lnSpc>
              <a:spcAft>
                <a:spcPts val="0"/>
              </a:spcAft>
              <a:buClr>
                <a:srgbClr val="231F20"/>
              </a:buClr>
              <a:buSzPts val="1200"/>
              <a:buFont typeface="Symbol" panose="05050102010706020507" pitchFamily="18" charset="2"/>
              <a:buChar char="-"/>
              <a:tabLst>
                <a:tab pos="165100" algn="l"/>
              </a:tabLst>
            </a:pP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hùng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hào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hiệp</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thẳng</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thắn</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quả</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cảm</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tình</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cảm</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rPr>
              <a:t> ý </a:t>
            </a:r>
            <a:r>
              <a:rPr lang="en-US" sz="4400" dirty="0" err="1">
                <a:solidFill>
                  <a:srgbClr val="231F20"/>
                </a:solidFill>
                <a:latin typeface="Times New Roman" panose="02020603050405020304" pitchFamily="18" charset="0"/>
                <a:ea typeface="Times New Roman" panose="02020603050405020304" pitchFamily="18" charset="0"/>
              </a:rPr>
              <a:t>chí</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đều</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mãnh</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liệt</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vừa</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trọng</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tình</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cảm</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vừa</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trọng</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nghĩa</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vụ</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trong</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đau</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thương</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vẫn</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rất</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hào</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hùng</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Đó</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là</a:t>
            </a:r>
            <a:r>
              <a:rPr lang="en-US" sz="4400" dirty="0">
                <a:solidFill>
                  <a:srgbClr val="231F20"/>
                </a:solidFill>
                <a:latin typeface="Times New Roman" panose="02020603050405020304" pitchFamily="18" charset="0"/>
                <a:ea typeface="Times New Roman" panose="02020603050405020304" pitchFamily="18" charset="0"/>
              </a:rPr>
              <a:t> con </a:t>
            </a:r>
            <a:r>
              <a:rPr lang="en-US" sz="4400" dirty="0" err="1">
                <a:solidFill>
                  <a:srgbClr val="231F20"/>
                </a:solidFill>
                <a:latin typeface="Times New Roman" panose="02020603050405020304" pitchFamily="18" charset="0"/>
                <a:ea typeface="Times New Roman" panose="02020603050405020304" pitchFamily="18" charset="0"/>
              </a:rPr>
              <a:t>người</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xuất</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chúng</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đẹp</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đẽ</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mẫu</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mực</a:t>
            </a:r>
            <a:r>
              <a:rPr lang="en-US" sz="4400" dirty="0">
                <a:solidFill>
                  <a:srgbClr val="231F20"/>
                </a:solidFill>
                <a:latin typeface="Times New Roman" panose="02020603050405020304" pitchFamily="18" charset="0"/>
                <a:ea typeface="Times New Roman" panose="02020603050405020304" pitchFamily="18" charset="0"/>
              </a:rPr>
              <a:t> - con </a:t>
            </a:r>
            <a:r>
              <a:rPr lang="en-US" sz="4400" dirty="0" err="1">
                <a:solidFill>
                  <a:srgbClr val="231F20"/>
                </a:solidFill>
                <a:latin typeface="Times New Roman" panose="02020603050405020304" pitchFamily="18" charset="0"/>
                <a:ea typeface="Times New Roman" panose="02020603050405020304" pitchFamily="18" charset="0"/>
              </a:rPr>
              <a:t>người</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lí</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tưởng</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thời</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đại</a:t>
            </a:r>
            <a:r>
              <a:rPr lang="en-US" sz="4400" dirty="0">
                <a:solidFill>
                  <a:srgbClr val="231F20"/>
                </a:solidFill>
                <a:latin typeface="Times New Roman" panose="02020603050405020304" pitchFamily="18" charset="0"/>
                <a:ea typeface="Times New Roman" panose="02020603050405020304" pitchFamily="18" charset="0"/>
              </a:rPr>
              <a:t>.</a:t>
            </a:r>
          </a:p>
          <a:p>
            <a:pPr marL="342900" lvl="0" indent="-342900" algn="just">
              <a:lnSpc>
                <a:spcPct val="120000"/>
              </a:lnSpc>
              <a:spcAft>
                <a:spcPts val="0"/>
              </a:spcAft>
              <a:buClr>
                <a:srgbClr val="231F20"/>
              </a:buClr>
              <a:buSzPts val="1200"/>
              <a:buFont typeface="Symbol" panose="05050102010706020507" pitchFamily="18" charset="2"/>
              <a:buChar char="-"/>
              <a:tabLst>
                <a:tab pos="3073400" algn="l"/>
              </a:tabLst>
            </a:pP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Si-men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sẵn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sàng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chàng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mối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gác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tròn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bổn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400" dirty="0">
              <a:solidFill>
                <a:srgbClr val="231F20"/>
              </a:solidFill>
              <a:latin typeface="Times New Roman" panose="02020603050405020304" pitchFamily="18" charset="0"/>
              <a:ea typeface="Times New Roman" panose="02020603050405020304" pitchFamily="18" charset="0"/>
            </a:endParaRPr>
          </a:p>
        </p:txBody>
      </p:sp>
      <p:sp>
        <p:nvSpPr>
          <p:cNvPr id="4" name="Google Shape;1420;p60"/>
          <p:cNvSpPr/>
          <p:nvPr/>
        </p:nvSpPr>
        <p:spPr>
          <a:xfrm rot="16200000">
            <a:off x="16802100" y="-533400"/>
            <a:ext cx="1143000" cy="1981200"/>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 name="Rectangle 2"/>
          <p:cNvSpPr/>
          <p:nvPr/>
        </p:nvSpPr>
        <p:spPr>
          <a:xfrm>
            <a:off x="5029200" y="114300"/>
            <a:ext cx="7620000" cy="978729"/>
          </a:xfrm>
          <a:prstGeom prst="rect">
            <a:avLst/>
          </a:prstGeom>
        </p:spPr>
        <p:txBody>
          <a:bodyPr wrap="square">
            <a:spAutoFit/>
          </a:bodyPr>
          <a:lstStyle/>
          <a:p>
            <a:pPr algn="ctr">
              <a:lnSpc>
                <a:spcPct val="120000"/>
              </a:lnSpc>
              <a:spcAft>
                <a:spcPts val="0"/>
              </a:spcAft>
            </a:pP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endPar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651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barn(inVertical)">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barn(inVertical)">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420;p60"/>
          <p:cNvSpPr/>
          <p:nvPr/>
        </p:nvSpPr>
        <p:spPr>
          <a:xfrm rot="16200000">
            <a:off x="15708055" y="-713045"/>
            <a:ext cx="2057399" cy="3254891"/>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 name="Rectangle 3"/>
          <p:cNvSpPr/>
          <p:nvPr/>
        </p:nvSpPr>
        <p:spPr>
          <a:xfrm>
            <a:off x="838200" y="1891248"/>
            <a:ext cx="15697200" cy="3046988"/>
          </a:xfrm>
          <a:prstGeom prst="rect">
            <a:avLst/>
          </a:prstGeom>
        </p:spPr>
        <p:txBody>
          <a:bodyPr wrap="square">
            <a:spAutoFit/>
          </a:bodyPr>
          <a:lstStyle/>
          <a:p>
            <a:pPr lvl="0" algn="just">
              <a:lnSpc>
                <a:spcPct val="120000"/>
              </a:lnSpc>
              <a:spcAft>
                <a:spcPts val="0"/>
              </a:spcAft>
              <a:buClr>
                <a:srgbClr val="231F20"/>
              </a:buClr>
              <a:buSzPts val="1200"/>
              <a:tabLst>
                <a:tab pos="3073400" algn="l"/>
              </a:tabLst>
            </a:pPr>
            <a:r>
              <a:rPr lang="en-US" sz="4000" b="1" i="1" dirty="0">
                <a:solidFill>
                  <a:srgbClr val="231F20"/>
                </a:solidFill>
                <a:latin typeface="Times New Roman" panose="02020603050405020304" pitchFamily="18" charset="0"/>
                <a:ea typeface="Times New Roman" panose="02020603050405020304" pitchFamily="18" charset="0"/>
              </a:rPr>
              <a:t>d. </a:t>
            </a:r>
            <a:r>
              <a:rPr lang="en-US" sz="4000" b="1" i="1" dirty="0" err="1">
                <a:solidFill>
                  <a:srgbClr val="231F20"/>
                </a:solidFill>
                <a:latin typeface="Times New Roman" panose="02020603050405020304" pitchFamily="18" charset="0"/>
                <a:ea typeface="Times New Roman" panose="02020603050405020304" pitchFamily="18" charset="0"/>
              </a:rPr>
              <a:t>Phẩm</a:t>
            </a:r>
            <a:r>
              <a:rPr lang="en-US" sz="4000" b="1" i="1" dirty="0">
                <a:solidFill>
                  <a:srgbClr val="231F20"/>
                </a:solidFill>
                <a:latin typeface="Times New Roman" panose="02020603050405020304" pitchFamily="18" charset="0"/>
                <a:ea typeface="Times New Roman" panose="02020603050405020304" pitchFamily="18" charset="0"/>
              </a:rPr>
              <a:t> </a:t>
            </a:r>
            <a:r>
              <a:rPr lang="en-US" sz="4000" b="1" i="1" dirty="0" err="1">
                <a:solidFill>
                  <a:srgbClr val="231F20"/>
                </a:solidFill>
                <a:latin typeface="Times New Roman" panose="02020603050405020304" pitchFamily="18" charset="0"/>
                <a:ea typeface="Times New Roman" panose="02020603050405020304" pitchFamily="18" charset="0"/>
              </a:rPr>
              <a:t>chất</a:t>
            </a:r>
            <a:r>
              <a:rPr lang="en-US" sz="4000" b="1" i="1" dirty="0">
                <a:solidFill>
                  <a:srgbClr val="231F20"/>
                </a:solidFill>
                <a:latin typeface="Times New Roman" panose="02020603050405020304" pitchFamily="18" charset="0"/>
                <a:ea typeface="Times New Roman" panose="02020603050405020304" pitchFamily="18" charset="0"/>
              </a:rPr>
              <a:t>:</a:t>
            </a:r>
          </a:p>
          <a:p>
            <a:pPr lvl="0" algn="just">
              <a:lnSpc>
                <a:spcPct val="120000"/>
              </a:lnSpc>
              <a:spcAft>
                <a:spcPts val="0"/>
              </a:spcAft>
              <a:buClr>
                <a:srgbClr val="231F20"/>
              </a:buClr>
              <a:buSzPts val="1200"/>
              <a:tabLst>
                <a:tab pos="3073400" algn="l"/>
              </a:tabLst>
            </a:pP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Sự</a:t>
            </a:r>
            <a:r>
              <a:rPr lang="en-US" sz="4000" dirty="0">
                <a:solidFill>
                  <a:srgbClr val="0033CC"/>
                </a:solidFill>
                <a:latin typeface="Times New Roman" panose="02020603050405020304" pitchFamily="18" charset="0"/>
                <a:ea typeface="Times New Roman" panose="02020603050405020304" pitchFamily="18" charset="0"/>
              </a:rPr>
              <a:t> song </a:t>
            </a:r>
            <a:r>
              <a:rPr lang="en-US" sz="4000" dirty="0" err="1">
                <a:solidFill>
                  <a:srgbClr val="0033CC"/>
                </a:solidFill>
                <a:latin typeface="Times New Roman" panose="02020603050405020304" pitchFamily="18" charset="0"/>
                <a:ea typeface="Times New Roman" panose="02020603050405020304" pitchFamily="18" charset="0"/>
              </a:rPr>
              <a:t>trùng</a:t>
            </a:r>
            <a:r>
              <a:rPr lang="en-US" sz="4000" dirty="0">
                <a:solidFill>
                  <a:srgbClr val="0033CC"/>
                </a:solidFill>
                <a:latin typeface="Times New Roman" panose="02020603050405020304" pitchFamily="18" charset="0"/>
                <a:ea typeface="Times New Roman" panose="02020603050405020304" pitchFamily="18" charset="0"/>
              </a:rPr>
              <a:t> ở </a:t>
            </a:r>
            <a:r>
              <a:rPr lang="en-US" sz="4000" dirty="0" err="1">
                <a:solidFill>
                  <a:srgbClr val="0033CC"/>
                </a:solidFill>
                <a:latin typeface="Times New Roman" panose="02020603050405020304" pitchFamily="18" charset="0"/>
                <a:ea typeface="Times New Roman" panose="02020603050405020304" pitchFamily="18" charset="0"/>
              </a:rPr>
              <a:t>hai</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nhân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vật</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khắc</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hoạ</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sâu</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sắc</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quan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niệm</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của</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tác</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giả</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cũng</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như</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quan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niệm</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của</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thời</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đại</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ông</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tôn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sùng</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lí</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trí</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đề</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cao</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nghĩa</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vụ</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bổn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phận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để</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lí</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trí</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chiến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thắng</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cảm</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xúc</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Lí</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trí</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soi</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sáng</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mọi</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hành</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động</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của</a:t>
            </a:r>
            <a:r>
              <a:rPr lang="en-US" sz="4000" dirty="0">
                <a:solidFill>
                  <a:srgbClr val="0033CC"/>
                </a:solidFill>
                <a:latin typeface="Times New Roman" panose="02020603050405020304" pitchFamily="18" charset="0"/>
                <a:ea typeface="Times New Roman" panose="02020603050405020304" pitchFamily="18" charset="0"/>
              </a:rPr>
              <a:t> 2 </a:t>
            </a:r>
            <a:r>
              <a:rPr lang="en-US" sz="4000" dirty="0" err="1">
                <a:solidFill>
                  <a:srgbClr val="0033CC"/>
                </a:solidFill>
                <a:latin typeface="Times New Roman" panose="02020603050405020304" pitchFamily="18" charset="0"/>
                <a:ea typeface="Times New Roman" panose="02020603050405020304" pitchFamily="18" charset="0"/>
              </a:rPr>
              <a:t>nhân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vật</a:t>
            </a:r>
            <a:r>
              <a:rPr lang="en-US" sz="4000" dirty="0">
                <a:solidFill>
                  <a:srgbClr val="231F20"/>
                </a:solidFill>
                <a:latin typeface="Times New Roman" panose="02020603050405020304" pitchFamily="18" charset="0"/>
                <a:ea typeface="Times New Roman" panose="02020603050405020304" pitchFamily="18" charset="0"/>
              </a:rPr>
              <a:t>.</a:t>
            </a:r>
          </a:p>
        </p:txBody>
      </p:sp>
      <p:sp>
        <p:nvSpPr>
          <p:cNvPr id="5" name="Rectangle 4"/>
          <p:cNvSpPr/>
          <p:nvPr/>
        </p:nvSpPr>
        <p:spPr>
          <a:xfrm>
            <a:off x="1828800" y="504837"/>
            <a:ext cx="12573000" cy="904863"/>
          </a:xfrm>
          <a:prstGeom prst="rect">
            <a:avLst/>
          </a:prstGeom>
        </p:spPr>
        <p:txBody>
          <a:bodyPr wrap="square">
            <a:spAutoFit/>
          </a:bodyPr>
          <a:lstStyle/>
          <a:p>
            <a:pPr algn="ctr">
              <a:lnSpc>
                <a:spcPct val="120000"/>
              </a:lnSpc>
              <a:spcAft>
                <a:spcPts val="0"/>
              </a:spcAft>
            </a:pP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4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endPar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descr="22858PICdbgea5Gz679dY_PIC2018.png"/>
          <p:cNvPicPr>
            <a:picLocks noChangeAspect="1"/>
          </p:cNvPicPr>
          <p:nvPr/>
        </p:nvPicPr>
        <p:blipFill>
          <a:blip r:embed="rId2" cstate="print"/>
          <a:stretch>
            <a:fillRect/>
          </a:stretch>
        </p:blipFill>
        <p:spPr>
          <a:xfrm>
            <a:off x="14907954" y="3948647"/>
            <a:ext cx="3657600" cy="3164840"/>
          </a:xfrm>
          <a:prstGeom prst="rect">
            <a:avLst/>
          </a:prstGeom>
        </p:spPr>
      </p:pic>
    </p:spTree>
    <p:extLst>
      <p:ext uri="{BB962C8B-B14F-4D97-AF65-F5344CB8AC3E}">
        <p14:creationId xmlns:p14="http://schemas.microsoft.com/office/powerpoint/2010/main" val="251939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377803"/>
            <a:ext cx="16002000" cy="3613297"/>
          </a:xfrm>
          <a:prstGeom prst="rect">
            <a:avLst/>
          </a:prstGeom>
        </p:spPr>
        <p:txBody>
          <a:bodyPr wrap="square">
            <a:spAutoFit/>
          </a:bodyPr>
          <a:lstStyle/>
          <a:p>
            <a:pPr lvl="0" algn="just">
              <a:lnSpc>
                <a:spcPct val="120000"/>
              </a:lnSpc>
              <a:spcAft>
                <a:spcPts val="0"/>
              </a:spcAft>
              <a:buClr>
                <a:srgbClr val="231F20"/>
              </a:buClr>
              <a:buSzPts val="1200"/>
              <a:tabLst>
                <a:tab pos="152400" algn="l"/>
              </a:tabLst>
            </a:pP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e.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pPr marL="571500" indent="-571500">
              <a:buFontTx/>
              <a:buChar char="-"/>
            </a:pPr>
            <a:r>
              <a:rPr lang="en-US" sz="4400" dirty="0" err="1">
                <a:latin typeface="Times New Roman" panose="02020603050405020304" pitchFamily="18" charset="0"/>
                <a:cs typeface="Times New Roman" panose="02020603050405020304" pitchFamily="18" charset="0"/>
              </a:rPr>
              <a:t>Xung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p>
          <a:p>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dục vọng </a:t>
            </a:r>
            <a:r>
              <a:rPr lang="en-US" sz="4400" dirty="0">
                <a:latin typeface="Times New Roman" panose="02020603050405020304" pitchFamily="18" charset="0"/>
                <a:cs typeface="Times New Roman" panose="02020603050405020304" pitchFamily="18" charset="0"/>
              </a:rPr>
              <a:t>&gt;&lt;</a:t>
            </a:r>
            <a:r>
              <a:rPr lang="vi-VN" sz="4400" dirty="0">
                <a:latin typeface="Times New Roman" panose="02020603050405020304" pitchFamily="18" charset="0"/>
                <a:cs typeface="Times New Roman" panose="02020603050405020304" pitchFamily="18" charset="0"/>
              </a:rPr>
              <a:t> danh dự</a:t>
            </a:r>
            <a:endParaRPr lang="en-US" sz="4400" dirty="0">
              <a:latin typeface="Times New Roman" panose="02020603050405020304" pitchFamily="18" charset="0"/>
              <a:cs typeface="Times New Roman" panose="02020603050405020304" pitchFamily="18" charset="0"/>
            </a:endParaRPr>
          </a:p>
          <a:p>
            <a:r>
              <a:rPr lang="en-US" sz="4400" dirty="0"/>
              <a:t>     </a:t>
            </a:r>
            <a:r>
              <a:rPr lang="vi-VN" sz="4400" dirty="0">
                <a:latin typeface="Times New Roman" panose="02020603050405020304" pitchFamily="18" charset="0"/>
                <a:cs typeface="Times New Roman" panose="02020603050405020304" pitchFamily="18" charset="0"/>
              </a:rPr>
              <a:t>tình yêu </a:t>
            </a:r>
            <a:r>
              <a:rPr lang="en-US" sz="4400" dirty="0">
                <a:latin typeface="Times New Roman" panose="02020603050405020304" pitchFamily="18" charset="0"/>
                <a:cs typeface="Times New Roman" panose="02020603050405020304" pitchFamily="18" charset="0"/>
              </a:rPr>
              <a:t>&gt;&lt; </a:t>
            </a:r>
            <a:r>
              <a:rPr lang="vi-VN" sz="4400" dirty="0">
                <a:latin typeface="Times New Roman" panose="02020603050405020304" pitchFamily="18" charset="0"/>
                <a:cs typeface="Times New Roman" panose="02020603050405020304" pitchFamily="18" charset="0"/>
              </a:rPr>
              <a:t>bổn phận</a:t>
            </a: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thù riêng </a:t>
            </a:r>
            <a:r>
              <a:rPr lang="en-US" sz="4400" dirty="0">
                <a:latin typeface="Times New Roman" panose="02020603050405020304" pitchFamily="18" charset="0"/>
                <a:cs typeface="Times New Roman" panose="02020603050405020304" pitchFamily="18" charset="0"/>
              </a:rPr>
              <a:t>&gt;&lt;</a:t>
            </a:r>
            <a:r>
              <a:rPr lang="vi-VN" sz="4400" dirty="0">
                <a:latin typeface="Times New Roman" panose="02020603050405020304" pitchFamily="18" charset="0"/>
                <a:cs typeface="Times New Roman" panose="02020603050405020304" pitchFamily="18" charset="0"/>
              </a:rPr>
              <a:t> nghĩa vụ với Tổ quốc</a:t>
            </a:r>
            <a:endPar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Google Shape;1420;p60"/>
          <p:cNvSpPr/>
          <p:nvPr/>
        </p:nvSpPr>
        <p:spPr>
          <a:xfrm rot="16200000" flipV="1">
            <a:off x="469637" y="-398498"/>
            <a:ext cx="1143000" cy="2004323"/>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 name="Rectangle 2"/>
          <p:cNvSpPr/>
          <p:nvPr/>
        </p:nvSpPr>
        <p:spPr>
          <a:xfrm>
            <a:off x="5029200" y="114300"/>
            <a:ext cx="7620000" cy="978729"/>
          </a:xfrm>
          <a:prstGeom prst="rect">
            <a:avLst/>
          </a:prstGeom>
        </p:spPr>
        <p:txBody>
          <a:bodyPr wrap="square">
            <a:spAutoFit/>
          </a:bodyPr>
          <a:lstStyle/>
          <a:p>
            <a:pPr algn="ctr">
              <a:lnSpc>
                <a:spcPct val="120000"/>
              </a:lnSpc>
              <a:spcAft>
                <a:spcPts val="0"/>
              </a:spcAft>
            </a:pP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endPar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 name="Group 4"/>
          <p:cNvGrpSpPr/>
          <p:nvPr/>
        </p:nvGrpSpPr>
        <p:grpSpPr>
          <a:xfrm>
            <a:off x="14834785" y="5143500"/>
            <a:ext cx="3417655" cy="4701915"/>
            <a:chOff x="15023836" y="2687404"/>
            <a:chExt cx="3417655" cy="4701915"/>
          </a:xfrm>
        </p:grpSpPr>
        <p:pic>
          <p:nvPicPr>
            <p:cNvPr id="6" name="Google Shape;256;p31"/>
            <p:cNvPicPr preferRelativeResize="0"/>
            <p:nvPr/>
          </p:nvPicPr>
          <p:blipFill>
            <a:blip r:embed="rId2">
              <a:alphaModFix/>
            </a:blip>
            <a:stretch>
              <a:fillRect/>
            </a:stretch>
          </p:blipFill>
          <p:spPr>
            <a:xfrm rot="4511827">
              <a:off x="14725485" y="2985755"/>
              <a:ext cx="4014358" cy="3417655"/>
            </a:xfrm>
            <a:prstGeom prst="rect">
              <a:avLst/>
            </a:prstGeom>
            <a:noFill/>
            <a:ln>
              <a:noFill/>
            </a:ln>
          </p:spPr>
        </p:pic>
        <p:sp>
          <p:nvSpPr>
            <p:cNvPr id="7" name="Google Shape;257;p31"/>
            <p:cNvSpPr/>
            <p:nvPr/>
          </p:nvSpPr>
          <p:spPr>
            <a:xfrm>
              <a:off x="15242540" y="3041332"/>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41713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barn(inVertical)">
                                      <p:cBhvr>
                                        <p:cTn id="21" dur="500"/>
                                        <p:tgtEl>
                                          <p:spTgt spid="2">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409700"/>
            <a:ext cx="16633180" cy="5780044"/>
          </a:xfrm>
          <a:prstGeom prst="rect">
            <a:avLst/>
          </a:prstGeom>
        </p:spPr>
        <p:txBody>
          <a:bodyPr wrap="square">
            <a:spAutoFit/>
          </a:bodyPr>
          <a:lstStyle/>
          <a:p>
            <a:pPr marL="342900" lvl="0" indent="-342900" algn="just">
              <a:lnSpc>
                <a:spcPct val="120000"/>
              </a:lnSpc>
              <a:spcAft>
                <a:spcPts val="0"/>
              </a:spcAft>
              <a:buClr>
                <a:srgbClr val="231F20"/>
              </a:buClr>
              <a:buSzPts val="1200"/>
              <a:buFont typeface="Symbol" panose="05050102010706020507" pitchFamily="18" charset="2"/>
              <a:buChar char="-"/>
              <a:tabLst>
                <a:tab pos="128270" algn="l"/>
              </a:tabLst>
            </a:pP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nghiêm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khẩu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toát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triết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20000"/>
              </a:lnSpc>
              <a:spcAft>
                <a:spcPts val="0"/>
              </a:spcAft>
              <a:buClr>
                <a:srgbClr val="231F20"/>
              </a:buClr>
              <a:buSzPts val="1200"/>
              <a:buFont typeface="Symbol" panose="05050102010706020507" pitchFamily="18" charset="2"/>
              <a:buChar char="-"/>
              <a:tabLst>
                <a:tab pos="128270" algn="l"/>
              </a:tabLst>
            </a:pP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nghịch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góp</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4" name="Google Shape;1420;p60"/>
          <p:cNvSpPr/>
          <p:nvPr/>
        </p:nvSpPr>
        <p:spPr>
          <a:xfrm rot="16200000" flipV="1">
            <a:off x="469637" y="-398498"/>
            <a:ext cx="1143000" cy="2004323"/>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 name="Rectangle 2"/>
          <p:cNvSpPr/>
          <p:nvPr/>
        </p:nvSpPr>
        <p:spPr>
          <a:xfrm>
            <a:off x="5029200" y="114300"/>
            <a:ext cx="7620000" cy="901401"/>
          </a:xfrm>
          <a:prstGeom prst="rect">
            <a:avLst/>
          </a:prstGeom>
        </p:spPr>
        <p:txBody>
          <a:bodyPr wrap="square">
            <a:spAutoFit/>
          </a:bodyPr>
          <a:lstStyle/>
          <a:p>
            <a:pPr algn="ctr">
              <a:lnSpc>
                <a:spcPct val="120000"/>
              </a:lnSpc>
              <a:spcAft>
                <a:spcPts val="0"/>
              </a:spcAft>
            </a:pP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thoại</a:t>
            </a:r>
            <a:endPar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 name="Group 4"/>
          <p:cNvGrpSpPr/>
          <p:nvPr/>
        </p:nvGrpSpPr>
        <p:grpSpPr>
          <a:xfrm>
            <a:off x="15697200" y="6583810"/>
            <a:ext cx="2936240" cy="3500098"/>
            <a:chOff x="15023836" y="2687404"/>
            <a:chExt cx="3417655" cy="4701915"/>
          </a:xfrm>
        </p:grpSpPr>
        <p:pic>
          <p:nvPicPr>
            <p:cNvPr id="6" name="Google Shape;256;p31"/>
            <p:cNvPicPr preferRelativeResize="0"/>
            <p:nvPr/>
          </p:nvPicPr>
          <p:blipFill>
            <a:blip r:embed="rId2">
              <a:alphaModFix/>
            </a:blip>
            <a:stretch>
              <a:fillRect/>
            </a:stretch>
          </p:blipFill>
          <p:spPr>
            <a:xfrm rot="4511827">
              <a:off x="14725485" y="2985755"/>
              <a:ext cx="4014358" cy="3417655"/>
            </a:xfrm>
            <a:prstGeom prst="rect">
              <a:avLst/>
            </a:prstGeom>
            <a:noFill/>
            <a:ln>
              <a:noFill/>
            </a:ln>
          </p:spPr>
        </p:pic>
        <p:sp>
          <p:nvSpPr>
            <p:cNvPr id="7" name="Google Shape;257;p31"/>
            <p:cNvSpPr/>
            <p:nvPr/>
          </p:nvSpPr>
          <p:spPr>
            <a:xfrm>
              <a:off x="15242540" y="3041332"/>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89688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873624-BFC8-0556-BE64-0C4FF583DA71}"/>
              </a:ext>
            </a:extLst>
          </p:cNvPr>
          <p:cNvSpPr txBox="1"/>
          <p:nvPr/>
        </p:nvSpPr>
        <p:spPr>
          <a:xfrm>
            <a:off x="0" y="3848100"/>
            <a:ext cx="11963400" cy="150810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a:t>
            </a:r>
            <a:r>
              <a:rPr lang="vi-VN"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a:t>
            </a:r>
            <a:r>
              <a:rPr lang="en-US"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 TỔNG KẾT</a:t>
            </a:r>
            <a:endParaRPr lang="en-US" sz="9200" b="1" i="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endParaRPr>
          </a:p>
        </p:txBody>
      </p:sp>
      <p:sp>
        <p:nvSpPr>
          <p:cNvPr id="3" name="AutoShape 2" descr="Hình đại diện tình yêu đẹp lung l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rot="638111">
            <a:off x="11445035" y="1741915"/>
            <a:ext cx="4175260" cy="6178679"/>
          </a:xfrm>
          <a:prstGeom prst="rect">
            <a:avLst/>
          </a:prstGeom>
        </p:spPr>
      </p:pic>
      <p:pic>
        <p:nvPicPr>
          <p:cNvPr id="7" name="Picture 6"/>
          <p:cNvPicPr>
            <a:picLocks noChangeAspect="1"/>
          </p:cNvPicPr>
          <p:nvPr/>
        </p:nvPicPr>
        <p:blipFill>
          <a:blip r:embed="rId4"/>
          <a:stretch>
            <a:fillRect/>
          </a:stretch>
        </p:blipFill>
        <p:spPr>
          <a:xfrm rot="654756">
            <a:off x="11465146" y="4967960"/>
            <a:ext cx="1648552" cy="2138818"/>
          </a:xfrm>
          <a:prstGeom prst="rect">
            <a:avLst/>
          </a:prstGeom>
        </p:spPr>
      </p:pic>
    </p:spTree>
    <p:extLst>
      <p:ext uri="{BB962C8B-B14F-4D97-AF65-F5344CB8AC3E}">
        <p14:creationId xmlns:p14="http://schemas.microsoft.com/office/powerpoint/2010/main" val="334368662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496143-99F3-FE48-BE6D-27B9D670FE8A}"/>
              </a:ext>
            </a:extLst>
          </p:cNvPr>
          <p:cNvSpPr txBox="1"/>
          <p:nvPr/>
        </p:nvSpPr>
        <p:spPr>
          <a:xfrm>
            <a:off x="1143000" y="904540"/>
            <a:ext cx="15544800" cy="1323439"/>
          </a:xfrm>
          <a:prstGeom prst="rect">
            <a:avLst/>
          </a:prstGeom>
          <a:noFill/>
        </p:spPr>
        <p:txBody>
          <a:bodyPr wrap="square" rtlCol="0">
            <a:spAutoFit/>
          </a:bodyPr>
          <a:lstStyle/>
          <a:p>
            <a:pPr algn="ctr"/>
            <a:r>
              <a:rPr lang="en-US" sz="8000" dirty="0" err="1">
                <a:latin typeface="#9Slide07 IcielNabila" pitchFamily="2" charset="0"/>
                <a:cs typeface="Times New Roman" panose="02020603050405020304" pitchFamily="18" charset="0"/>
              </a:rPr>
              <a:t>Bài</a:t>
            </a:r>
            <a:r>
              <a:rPr lang="en-US" sz="8000" dirty="0">
                <a:latin typeface="#9Slide07 IcielNabila" pitchFamily="2" charset="0"/>
                <a:cs typeface="Times New Roman" panose="02020603050405020304" pitchFamily="18" charset="0"/>
              </a:rPr>
              <a:t> 5: </a:t>
            </a:r>
            <a:r>
              <a:rPr lang="en-US" sz="8000" dirty="0" err="1">
                <a:latin typeface="#9Slide07 IcielNabila" pitchFamily="2" charset="0"/>
                <a:cs typeface="Times New Roman" panose="02020603050405020304" pitchFamily="18" charset="0"/>
              </a:rPr>
              <a:t>Đối</a:t>
            </a:r>
            <a:r>
              <a:rPr lang="en-US" sz="8000" dirty="0">
                <a:latin typeface="#9Slide07 IcielNabila" pitchFamily="2" charset="0"/>
                <a:cs typeface="Times New Roman" panose="02020603050405020304" pitchFamily="18" charset="0"/>
              </a:rPr>
              <a:t> </a:t>
            </a:r>
            <a:r>
              <a:rPr lang="en-US" sz="8000" dirty="0" err="1">
                <a:latin typeface="#9Slide07 IcielNabila" pitchFamily="2" charset="0"/>
                <a:cs typeface="Times New Roman" panose="02020603050405020304" pitchFamily="18" charset="0"/>
              </a:rPr>
              <a:t>diện</a:t>
            </a:r>
            <a:r>
              <a:rPr lang="en-US" sz="8000" dirty="0">
                <a:latin typeface="#9Slide07 IcielNabila" pitchFamily="2" charset="0"/>
                <a:cs typeface="Times New Roman" panose="02020603050405020304" pitchFamily="18" charset="0"/>
              </a:rPr>
              <a:t> </a:t>
            </a:r>
            <a:r>
              <a:rPr lang="en-US" sz="8000" dirty="0" err="1">
                <a:latin typeface="#9Slide07 IcielNabila" pitchFamily="2" charset="0"/>
                <a:cs typeface="Times New Roman" panose="02020603050405020304" pitchFamily="18" charset="0"/>
              </a:rPr>
              <a:t>với</a:t>
            </a:r>
            <a:r>
              <a:rPr lang="en-US" sz="8000" dirty="0">
                <a:latin typeface="#9Slide07 IcielNabila" pitchFamily="2" charset="0"/>
                <a:cs typeface="Times New Roman" panose="02020603050405020304" pitchFamily="18" charset="0"/>
              </a:rPr>
              <a:t> </a:t>
            </a:r>
            <a:r>
              <a:rPr lang="en-US" sz="8000" dirty="0" err="1">
                <a:latin typeface="#9Slide07 IcielNabila" pitchFamily="2" charset="0"/>
                <a:cs typeface="Times New Roman" panose="02020603050405020304" pitchFamily="18" charset="0"/>
              </a:rPr>
              <a:t>nỗi</a:t>
            </a:r>
            <a:r>
              <a:rPr lang="en-US" sz="8000" dirty="0">
                <a:latin typeface="#9Slide07 IcielNabila" pitchFamily="2" charset="0"/>
                <a:cs typeface="Times New Roman" panose="02020603050405020304" pitchFamily="18" charset="0"/>
              </a:rPr>
              <a:t> </a:t>
            </a:r>
            <a:r>
              <a:rPr lang="en-US" sz="8000" dirty="0" err="1">
                <a:latin typeface="#9Slide07 IcielNabila" pitchFamily="2" charset="0"/>
                <a:cs typeface="Times New Roman" panose="02020603050405020304" pitchFamily="18" charset="0"/>
              </a:rPr>
              <a:t>đau</a:t>
            </a:r>
            <a:endParaRPr lang="en-US" sz="8000" dirty="0">
              <a:latin typeface="#9Slide07 IcielNabila"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A14F0E62-EC61-171E-21B1-7D41952A48B8}"/>
              </a:ext>
            </a:extLst>
          </p:cNvPr>
          <p:cNvSpPr txBox="1"/>
          <p:nvPr/>
        </p:nvSpPr>
        <p:spPr>
          <a:xfrm>
            <a:off x="4191000" y="2808783"/>
            <a:ext cx="8669314" cy="1015663"/>
          </a:xfrm>
          <a:prstGeom prst="rect">
            <a:avLst/>
          </a:prstGeom>
          <a:noFill/>
        </p:spPr>
        <p:txBody>
          <a:bodyPr wrap="square" rtlCol="0">
            <a:spAutoFit/>
          </a:bodyPr>
          <a:lstStyle/>
          <a:p>
            <a:pPr algn="ctr"/>
            <a:r>
              <a:rPr lang="en-US" sz="6000" dirty="0" err="1">
                <a:latin typeface="#9Slide07 SVNDessert Menu Scrip" panose="00000500000000000000" pitchFamily="2" charset="0"/>
                <a:cs typeface="Times New Roman" panose="02020603050405020304" pitchFamily="18" charset="0"/>
              </a:rPr>
              <a:t>Tiết</a:t>
            </a:r>
            <a:r>
              <a:rPr lang="en-US" sz="6000" dirty="0">
                <a:latin typeface="#9Slide07 SVNDessert Menu Scrip" panose="00000500000000000000" pitchFamily="2" charset="0"/>
                <a:cs typeface="Times New Roman" panose="02020603050405020304" pitchFamily="18" charset="0"/>
              </a:rPr>
              <a:t>……</a:t>
            </a:r>
            <a:r>
              <a:rPr lang="en-US" sz="6000" dirty="0" err="1">
                <a:latin typeface="#9Slide07 SVNDessert Menu Scrip" panose="00000500000000000000" pitchFamily="2" charset="0"/>
                <a:cs typeface="Times New Roman" panose="02020603050405020304" pitchFamily="18" charset="0"/>
              </a:rPr>
              <a:t>Văn</a:t>
            </a:r>
            <a:r>
              <a:rPr lang="en-US" sz="6000" dirty="0">
                <a:latin typeface="#9Slide07 SVNDessert Menu Scrip" panose="00000500000000000000" pitchFamily="2" charset="0"/>
                <a:cs typeface="Times New Roman" panose="02020603050405020304" pitchFamily="18" charset="0"/>
              </a:rPr>
              <a:t> </a:t>
            </a:r>
            <a:r>
              <a:rPr lang="en-US" sz="6000" dirty="0" err="1">
                <a:latin typeface="#9Slide07 SVNDessert Menu Scrip" panose="00000500000000000000" pitchFamily="2" charset="0"/>
                <a:cs typeface="Times New Roman" panose="02020603050405020304" pitchFamily="18" charset="0"/>
              </a:rPr>
              <a:t>bản</a:t>
            </a:r>
            <a:r>
              <a:rPr lang="en-US" sz="6000" dirty="0">
                <a:latin typeface="#9Slide07 SVNDessert Menu Scrip" panose="00000500000000000000" pitchFamily="2" charset="0"/>
                <a:cs typeface="Times New Roman" panose="02020603050405020304" pitchFamily="18" charset="0"/>
              </a:rPr>
              <a:t>:</a:t>
            </a:r>
          </a:p>
        </p:txBody>
      </p:sp>
      <p:sp>
        <p:nvSpPr>
          <p:cNvPr id="4" name="TextBox 3">
            <a:extLst>
              <a:ext uri="{FF2B5EF4-FFF2-40B4-BE49-F238E27FC236}">
                <a16:creationId xmlns:a16="http://schemas.microsoft.com/office/drawing/2014/main" id="{172B0521-10F9-3643-27D5-B9A0B6B9D63F}"/>
              </a:ext>
            </a:extLst>
          </p:cNvPr>
          <p:cNvSpPr txBox="1"/>
          <p:nvPr/>
        </p:nvSpPr>
        <p:spPr>
          <a:xfrm>
            <a:off x="304800" y="4152900"/>
            <a:ext cx="17526000" cy="3046988"/>
          </a:xfrm>
          <a:prstGeom prst="rect">
            <a:avLst/>
          </a:prstGeom>
          <a:noFill/>
        </p:spPr>
        <p:txBody>
          <a:bodyPr wrap="square" rtlCol="0">
            <a:spAutoFit/>
          </a:bodyPr>
          <a:lstStyle/>
          <a:p>
            <a:pPr algn="ctr"/>
            <a:r>
              <a:rPr lang="en-US" sz="9600" b="1" dirty="0"/>
              <a:t>LƠ-XÍT</a:t>
            </a:r>
            <a:br>
              <a:rPr lang="en-US" sz="9600" b="1" dirty="0"/>
            </a:br>
            <a:r>
              <a:rPr lang="en-US" sz="9600" b="1" dirty="0"/>
              <a:t>(</a:t>
            </a:r>
            <a:r>
              <a:rPr lang="en-US" sz="9600" b="1" dirty="0" err="1"/>
              <a:t>Coóc-nây</a:t>
            </a:r>
            <a:r>
              <a:rPr lang="en-US" sz="9600" b="1" dirty="0"/>
              <a:t>)</a:t>
            </a:r>
            <a:endParaRPr lang="en-US" sz="9600" dirty="0"/>
          </a:p>
        </p:txBody>
      </p:sp>
      <p:sp>
        <p:nvSpPr>
          <p:cNvPr id="6" name="AutoShape 2" descr="eBook Lơ Xít - Pierre Corneille full mobi pdf epub azw3 [Kinh Điể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rot="664777">
            <a:off x="13338957" y="3339647"/>
            <a:ext cx="3048000" cy="4219624"/>
          </a:xfrm>
          <a:prstGeom prst="rect">
            <a:avLst/>
          </a:prstGeom>
        </p:spPr>
      </p:pic>
      <p:pic>
        <p:nvPicPr>
          <p:cNvPr id="8" name="Picture 2" descr="An Nam Thư Quán - Pierre Corneille (1606 - 1684) là nhà viết kịch, nhà thơ  lớn của Pháp Sự nghiệp sáng tác bắt đầu bằng những tác phẩm thơ như tuyể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62312">
            <a:off x="1333016" y="3307128"/>
            <a:ext cx="3252840" cy="428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849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66C579A3-D9F9-C9CE-6D15-DBF344D16EC4}"/>
              </a:ext>
            </a:extLst>
          </p:cNvPr>
          <p:cNvSpPr/>
          <p:nvPr/>
        </p:nvSpPr>
        <p:spPr>
          <a:xfrm>
            <a:off x="-1864062" y="2713792"/>
            <a:ext cx="5925312" cy="8229600"/>
          </a:xfrm>
          <a:custGeom>
            <a:avLst/>
            <a:gdLst/>
            <a:ahLst/>
            <a:cxnLst/>
            <a:rect l="l" t="t" r="r" b="b"/>
            <a:pathLst>
              <a:path w="5925312" h="8229600">
                <a:moveTo>
                  <a:pt x="0" y="0"/>
                </a:moveTo>
                <a:lnTo>
                  <a:pt x="5925312" y="0"/>
                </a:lnTo>
                <a:lnTo>
                  <a:pt x="5925312" y="8229600"/>
                </a:lnTo>
                <a:lnTo>
                  <a:pt x="0" y="8229600"/>
                </a:lnTo>
                <a:lnTo>
                  <a:pt x="0" y="0"/>
                </a:lnTo>
                <a:close/>
              </a:path>
            </a:pathLst>
          </a:custGeom>
          <a:blipFill>
            <a:blip r:embed="rId3">
              <a:duotone>
                <a:schemeClr val="bg2">
                  <a:shade val="45000"/>
                  <a:satMod val="135000"/>
                </a:schemeClr>
                <a:prstClr val="white"/>
              </a:duotone>
            </a:blip>
            <a:stretch>
              <a:fillRect/>
            </a:stretch>
          </a:blipFill>
        </p:spPr>
      </p:sp>
      <p:sp>
        <p:nvSpPr>
          <p:cNvPr id="2" name="Freeform 7">
            <a:extLst>
              <a:ext uri="{FF2B5EF4-FFF2-40B4-BE49-F238E27FC236}">
                <a16:creationId xmlns:a16="http://schemas.microsoft.com/office/drawing/2014/main" id="{6CCC30EE-11EC-58E4-FF4A-FEDFB9263760}"/>
              </a:ext>
            </a:extLst>
          </p:cNvPr>
          <p:cNvSpPr/>
          <p:nvPr/>
        </p:nvSpPr>
        <p:spPr>
          <a:xfrm>
            <a:off x="914400" y="2324100"/>
            <a:ext cx="7089530" cy="5181600"/>
          </a:xfrm>
          <a:custGeom>
            <a:avLst/>
            <a:gdLst/>
            <a:ahLst/>
            <a:cxnLst/>
            <a:rect l="l" t="t" r="r" b="b"/>
            <a:pathLst>
              <a:path w="2257996" h="4114800">
                <a:moveTo>
                  <a:pt x="0" y="0"/>
                </a:moveTo>
                <a:lnTo>
                  <a:pt x="2257996" y="0"/>
                </a:lnTo>
                <a:lnTo>
                  <a:pt x="2257996" y="4114800"/>
                </a:lnTo>
                <a:lnTo>
                  <a:pt x="0" y="4114800"/>
                </a:lnTo>
                <a:lnTo>
                  <a:pt x="0" y="0"/>
                </a:lnTo>
                <a:close/>
              </a:path>
            </a:pathLst>
          </a:custGeom>
          <a:solidFill>
            <a:schemeClr val="bg1">
              <a:lumMod val="95000"/>
            </a:schemeClr>
          </a:solidFill>
        </p:spPr>
      </p:sp>
      <p:sp>
        <p:nvSpPr>
          <p:cNvPr id="3" name="Freeform 7">
            <a:extLst>
              <a:ext uri="{FF2B5EF4-FFF2-40B4-BE49-F238E27FC236}">
                <a16:creationId xmlns:a16="http://schemas.microsoft.com/office/drawing/2014/main" id="{4404702F-3451-74F4-C1C8-07329BC00723}"/>
              </a:ext>
            </a:extLst>
          </p:cNvPr>
          <p:cNvSpPr/>
          <p:nvPr/>
        </p:nvSpPr>
        <p:spPr>
          <a:xfrm>
            <a:off x="8358552" y="2324100"/>
            <a:ext cx="9624648" cy="5181600"/>
          </a:xfrm>
          <a:custGeom>
            <a:avLst/>
            <a:gdLst/>
            <a:ahLst/>
            <a:cxnLst/>
            <a:rect l="l" t="t" r="r" b="b"/>
            <a:pathLst>
              <a:path w="2257996" h="4114800">
                <a:moveTo>
                  <a:pt x="0" y="0"/>
                </a:moveTo>
                <a:lnTo>
                  <a:pt x="2257996" y="0"/>
                </a:lnTo>
                <a:lnTo>
                  <a:pt x="2257996" y="4114800"/>
                </a:lnTo>
                <a:lnTo>
                  <a:pt x="0" y="4114800"/>
                </a:lnTo>
                <a:lnTo>
                  <a:pt x="0" y="0"/>
                </a:lnTo>
                <a:close/>
              </a:path>
            </a:pathLst>
          </a:custGeom>
          <a:solidFill>
            <a:schemeClr val="bg1">
              <a:lumMod val="95000"/>
            </a:schemeClr>
          </a:solidFill>
        </p:spPr>
      </p:sp>
      <p:sp>
        <p:nvSpPr>
          <p:cNvPr id="4" name="TextBox 3">
            <a:extLst>
              <a:ext uri="{FF2B5EF4-FFF2-40B4-BE49-F238E27FC236}">
                <a16:creationId xmlns:a16="http://schemas.microsoft.com/office/drawing/2014/main" id="{B175C8E5-B63E-23FE-73EC-6B608474990F}"/>
              </a:ext>
            </a:extLst>
          </p:cNvPr>
          <p:cNvSpPr txBox="1"/>
          <p:nvPr/>
        </p:nvSpPr>
        <p:spPr>
          <a:xfrm>
            <a:off x="2171700" y="1257300"/>
            <a:ext cx="5638800"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Nghệ</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thuật</a:t>
            </a:r>
            <a:endParaRPr lang="en-US" sz="4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0F4AD53-C5A0-C8EF-5354-1425F7438245}"/>
              </a:ext>
            </a:extLst>
          </p:cNvPr>
          <p:cNvSpPr txBox="1"/>
          <p:nvPr/>
        </p:nvSpPr>
        <p:spPr>
          <a:xfrm>
            <a:off x="10020300" y="1257299"/>
            <a:ext cx="5638800"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Nội</a:t>
            </a:r>
            <a:r>
              <a:rPr lang="en-US" sz="4400" b="1" dirty="0">
                <a:latin typeface="Times New Roman" panose="02020603050405020304" pitchFamily="18" charset="0"/>
                <a:cs typeface="Times New Roman" panose="02020603050405020304" pitchFamily="18" charset="0"/>
              </a:rPr>
              <a:t> dung</a:t>
            </a:r>
          </a:p>
        </p:txBody>
      </p:sp>
      <p:sp>
        <p:nvSpPr>
          <p:cNvPr id="6" name="TextBox 5">
            <a:extLst>
              <a:ext uri="{FF2B5EF4-FFF2-40B4-BE49-F238E27FC236}">
                <a16:creationId xmlns:a16="http://schemas.microsoft.com/office/drawing/2014/main" id="{45E18683-8A8E-A000-7CC5-612FA7FA6226}"/>
              </a:ext>
            </a:extLst>
          </p:cNvPr>
          <p:cNvSpPr txBox="1"/>
          <p:nvPr/>
        </p:nvSpPr>
        <p:spPr>
          <a:xfrm>
            <a:off x="1219200" y="2498854"/>
            <a:ext cx="6248400" cy="4154984"/>
          </a:xfrm>
          <a:prstGeom prst="rect">
            <a:avLst/>
          </a:prstGeom>
          <a:noFill/>
        </p:spPr>
        <p:txBody>
          <a:bodyPr wrap="square" rtlCol="0">
            <a:spAutoFit/>
          </a:bodyPr>
          <a:lstStyle/>
          <a:p>
            <a:pPr marL="571500" indent="-571500">
              <a:buFontTx/>
              <a:buChar char="-"/>
            </a:pPr>
            <a:r>
              <a:rPr lang="en-US" sz="4400" dirty="0">
                <a:latin typeface="Times New Roman" panose="02020603050405020304" pitchFamily="18" charset="0"/>
                <a:cs typeface="Times New Roman" panose="02020603050405020304" pitchFamily="18" charset="0"/>
              </a:rPr>
              <a:t>L</a:t>
            </a:r>
            <a:r>
              <a:rPr lang="vi-VN" sz="4400" dirty="0">
                <a:latin typeface="Times New Roman" panose="02020603050405020304" pitchFamily="18" charset="0"/>
                <a:cs typeface="Times New Roman" panose="02020603050405020304" pitchFamily="18" charset="0"/>
              </a:rPr>
              <a:t>ời thoại bi kịch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tính chất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nghịch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giằng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xé</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triết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marL="571500" indent="-571500">
              <a:buFontTx/>
              <a:buChar char="-"/>
            </a:pPr>
            <a:r>
              <a:rPr lang="en-US" sz="4400" dirty="0" err="1">
                <a:solidFill>
                  <a:srgbClr val="231F20"/>
                </a:solidFill>
                <a:latin typeface="Times New Roman" panose="02020603050405020304" pitchFamily="18" charset="0"/>
                <a:cs typeface="Times New Roman" panose="02020603050405020304" pitchFamily="18" charset="0"/>
              </a:rPr>
              <a:t>Miêu</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tả</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tâm</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lí</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tinh</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tế</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sâu</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sắc</a:t>
            </a:r>
            <a:r>
              <a:rPr lang="en-US" sz="4400" dirty="0">
                <a:solidFill>
                  <a:srgbClr val="231F20"/>
                </a:solidFill>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33CB5D6-DAA1-C9F9-3F62-3EC1EAD58BA7}"/>
              </a:ext>
            </a:extLst>
          </p:cNvPr>
          <p:cNvSpPr txBox="1"/>
          <p:nvPr/>
        </p:nvSpPr>
        <p:spPr>
          <a:xfrm>
            <a:off x="8458200" y="2427323"/>
            <a:ext cx="9319848" cy="4832092"/>
          </a:xfrm>
          <a:prstGeom prst="rect">
            <a:avLst/>
          </a:prstGeom>
          <a:noFill/>
        </p:spPr>
        <p:txBody>
          <a:bodyPr wrap="square" rtlCol="0">
            <a:spAutoFit/>
          </a:bodyPr>
          <a:lstStyle/>
          <a:p>
            <a:pPr marL="571500" indent="-571500">
              <a:buFontTx/>
              <a:buChar char="-"/>
            </a:pP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Si-men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bổn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khiến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mực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p:txBody>
      </p:sp>
      <p:grpSp>
        <p:nvGrpSpPr>
          <p:cNvPr id="9" name="Google Shape;1340;p60"/>
          <p:cNvGrpSpPr/>
          <p:nvPr/>
        </p:nvGrpSpPr>
        <p:grpSpPr>
          <a:xfrm>
            <a:off x="1505806" y="394302"/>
            <a:ext cx="2017746" cy="1929797"/>
            <a:chOff x="2375975" y="2648850"/>
            <a:chExt cx="1226950" cy="2419925"/>
          </a:xfrm>
        </p:grpSpPr>
        <p:sp>
          <p:nvSpPr>
            <p:cNvPr id="11"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1"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2"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3"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4"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5"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6"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7"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8"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9"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0"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1"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2"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3"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4"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5"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6"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7"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8"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9"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0"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1"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2"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3"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4"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5"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6"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7"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8"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9"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0"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1"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2"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3"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4"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5"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96" name="Google Shape;1340;p60"/>
          <p:cNvGrpSpPr/>
          <p:nvPr/>
        </p:nvGrpSpPr>
        <p:grpSpPr>
          <a:xfrm>
            <a:off x="9661646" y="394303"/>
            <a:ext cx="1669090" cy="1918298"/>
            <a:chOff x="2375975" y="2648850"/>
            <a:chExt cx="1226950" cy="2419925"/>
          </a:xfrm>
        </p:grpSpPr>
        <p:sp>
          <p:nvSpPr>
            <p:cNvPr id="97"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8"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9"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0"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1"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2"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3"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4"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5"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6"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7"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8"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9"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0"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1"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2"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3"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4"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5"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6"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7"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8"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9"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0"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1"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2"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3"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4"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5"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6"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7"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8"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9"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0"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1"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2"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3"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4"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2"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3"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4"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5"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6"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7"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8"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9"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0"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1"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2"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3"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4"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5"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6"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7"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8"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9"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0"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1"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2"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3"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4"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5"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6"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7"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8"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9"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0"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1"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2"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3"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4"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5"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6"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7"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8"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9"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0"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1"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182" name="Group 181"/>
          <p:cNvGrpSpPr/>
          <p:nvPr/>
        </p:nvGrpSpPr>
        <p:grpSpPr>
          <a:xfrm rot="1465142">
            <a:off x="15891961" y="7255984"/>
            <a:ext cx="2550268" cy="2968633"/>
            <a:chOff x="15023836" y="2687404"/>
            <a:chExt cx="3417655" cy="4701915"/>
          </a:xfrm>
        </p:grpSpPr>
        <p:pic>
          <p:nvPicPr>
            <p:cNvPr id="183" name="Google Shape;256;p31"/>
            <p:cNvPicPr preferRelativeResize="0"/>
            <p:nvPr/>
          </p:nvPicPr>
          <p:blipFill>
            <a:blip r:embed="rId4">
              <a:alphaModFix/>
            </a:blip>
            <a:stretch>
              <a:fillRect/>
            </a:stretch>
          </p:blipFill>
          <p:spPr>
            <a:xfrm rot="4511827">
              <a:off x="14725485" y="2985755"/>
              <a:ext cx="4014358" cy="3417655"/>
            </a:xfrm>
            <a:prstGeom prst="rect">
              <a:avLst/>
            </a:prstGeom>
            <a:noFill/>
            <a:ln>
              <a:noFill/>
            </a:ln>
          </p:spPr>
        </p:pic>
        <p:sp>
          <p:nvSpPr>
            <p:cNvPr id="184" name="Google Shape;257;p31"/>
            <p:cNvSpPr/>
            <p:nvPr/>
          </p:nvSpPr>
          <p:spPr>
            <a:xfrm>
              <a:off x="15242540" y="3041332"/>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35573827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23283"/>
            <a:ext cx="16764000" cy="6863417"/>
          </a:xfrm>
          <a:prstGeom prst="rect">
            <a:avLst/>
          </a:prstGeom>
        </p:spPr>
        <p:txBody>
          <a:bodyPr wrap="square">
            <a:spAutoFit/>
          </a:bodyPr>
          <a:lstStyle/>
          <a:p>
            <a:pPr algn="ctr"/>
            <a:r>
              <a:rPr lang="vi-VN" sz="4000" b="1" dirty="0">
                <a:solidFill>
                  <a:srgbClr val="FF0000"/>
                </a:solidFill>
                <a:latin typeface="+mj-lt"/>
              </a:rPr>
              <a:t>Giá trị nội dung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L</a:t>
            </a:r>
            <a:r>
              <a:rPr lang="vi-VN" sz="4000" b="1" dirty="0">
                <a:solidFill>
                  <a:srgbClr val="FF0000"/>
                </a:solidFill>
                <a:latin typeface="+mj-lt"/>
              </a:rPr>
              <a:t>ơ Xít</a:t>
            </a:r>
            <a:endParaRPr lang="vi-VN" sz="4000" dirty="0">
              <a:solidFill>
                <a:srgbClr val="FF0000"/>
              </a:solidFill>
              <a:latin typeface="+mj-lt"/>
            </a:endParaRPr>
          </a:p>
          <a:p>
            <a:pPr algn="just"/>
            <a:r>
              <a:rPr lang="vi-VN" sz="4000" dirty="0">
                <a:latin typeface="+mj-lt"/>
              </a:rPr>
              <a:t>- Văn bản đã cho người đọc thấy hành động của các nhân vật trong vở kịch thể hiện về quan niệm danh dự, nghĩa vụ của con người trong thế kỉ XVII, sự giằng xé về nội tâm của hai nhân vật chính Rô-dri-gơ và Si-men giữa một bên là danh dự, bổn phận, dòng họ một bên là tình cảm nam nữ.</a:t>
            </a:r>
          </a:p>
          <a:p>
            <a:pPr algn="just"/>
            <a:r>
              <a:rPr lang="vi-VN" sz="4000" dirty="0">
                <a:latin typeface="+mj-lt"/>
              </a:rPr>
              <a:t>- Trong tác phẩm này tình yêu có nhường bước cho tiếng nói của nghĩa vụ, của đạo làm con. Nhưng không chỉ thế, ở đây tiếng nói của tình yêu có vai trò, có sức nặng của nó. Nhưng là một thứ tình yêu lứa đôi được xây dựng trên sự gần gũi bên trong, trên sự quý mến, tôn trọng lẫn nhau và mỗi người cố gắng đứng ngang tầm với người yêu mình. Cái lí tưởng về “con người phong nhã” của thời đại thực sự đã hướng dẫn cách xử thế của các nhân vật.</a:t>
            </a:r>
          </a:p>
        </p:txBody>
      </p:sp>
      <p:grpSp>
        <p:nvGrpSpPr>
          <p:cNvPr id="3" name="Group 2"/>
          <p:cNvGrpSpPr/>
          <p:nvPr/>
        </p:nvGrpSpPr>
        <p:grpSpPr>
          <a:xfrm rot="1115098">
            <a:off x="15706093" y="8193582"/>
            <a:ext cx="2167462" cy="1980435"/>
            <a:chOff x="15023836" y="2687404"/>
            <a:chExt cx="3417655" cy="4701915"/>
          </a:xfrm>
        </p:grpSpPr>
        <p:pic>
          <p:nvPicPr>
            <p:cNvPr id="4" name="Google Shape;256;p31"/>
            <p:cNvPicPr preferRelativeResize="0"/>
            <p:nvPr/>
          </p:nvPicPr>
          <p:blipFill>
            <a:blip r:embed="rId2">
              <a:alphaModFix/>
            </a:blip>
            <a:stretch>
              <a:fillRect/>
            </a:stretch>
          </p:blipFill>
          <p:spPr>
            <a:xfrm rot="4511827">
              <a:off x="14725485" y="2985755"/>
              <a:ext cx="4014358" cy="3417655"/>
            </a:xfrm>
            <a:prstGeom prst="rect">
              <a:avLst/>
            </a:prstGeom>
            <a:noFill/>
            <a:ln>
              <a:noFill/>
            </a:ln>
          </p:spPr>
        </p:pic>
        <p:sp>
          <p:nvSpPr>
            <p:cNvPr id="5" name="Google Shape;257;p31"/>
            <p:cNvSpPr/>
            <p:nvPr/>
          </p:nvSpPr>
          <p:spPr>
            <a:xfrm>
              <a:off x="15242540" y="3041332"/>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grpSp>
        <p:nvGrpSpPr>
          <p:cNvPr id="6" name="Group 5"/>
          <p:cNvGrpSpPr/>
          <p:nvPr/>
        </p:nvGrpSpPr>
        <p:grpSpPr>
          <a:xfrm rot="1115098">
            <a:off x="16427231" y="7323622"/>
            <a:ext cx="2282050" cy="2680940"/>
            <a:chOff x="15023836" y="2687404"/>
            <a:chExt cx="3417655" cy="4701915"/>
          </a:xfrm>
        </p:grpSpPr>
        <p:pic>
          <p:nvPicPr>
            <p:cNvPr id="7" name="Google Shape;256;p31"/>
            <p:cNvPicPr preferRelativeResize="0"/>
            <p:nvPr/>
          </p:nvPicPr>
          <p:blipFill>
            <a:blip r:embed="rId2">
              <a:alphaModFix/>
            </a:blip>
            <a:stretch>
              <a:fillRect/>
            </a:stretch>
          </p:blipFill>
          <p:spPr>
            <a:xfrm rot="4511827">
              <a:off x="14725485" y="2985755"/>
              <a:ext cx="4014358" cy="3417655"/>
            </a:xfrm>
            <a:prstGeom prst="rect">
              <a:avLst/>
            </a:prstGeom>
            <a:noFill/>
            <a:ln>
              <a:noFill/>
            </a:ln>
          </p:spPr>
        </p:pic>
        <p:sp>
          <p:nvSpPr>
            <p:cNvPr id="8" name="Google Shape;257;p31"/>
            <p:cNvSpPr/>
            <p:nvPr/>
          </p:nvSpPr>
          <p:spPr>
            <a:xfrm>
              <a:off x="15242540" y="3041332"/>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1356217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1019770"/>
            <a:ext cx="10591800"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LUYỆN TẬP</a:t>
            </a:r>
          </a:p>
        </p:txBody>
      </p:sp>
      <p:sp>
        <p:nvSpPr>
          <p:cNvPr id="4" name="TextBox 3"/>
          <p:cNvSpPr txBox="1"/>
          <p:nvPr/>
        </p:nvSpPr>
        <p:spPr>
          <a:xfrm>
            <a:off x="2628900" y="2095500"/>
            <a:ext cx="14211300" cy="1569660"/>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1. </a:t>
            </a:r>
            <a:r>
              <a:rPr lang="en-US" sz="4800" b="1" dirty="0" err="1">
                <a:latin typeface="Times New Roman" panose="02020603050405020304" pitchFamily="18" charset="0"/>
                <a:cs typeface="Times New Roman" panose="02020603050405020304" pitchFamily="18" charset="0"/>
              </a:rPr>
              <a:t>Thảo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luận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nhóm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theo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bàn</a:t>
            </a:r>
            <a:r>
              <a:rPr lang="en-US" sz="4800" b="1" dirty="0">
                <a:latin typeface="Times New Roman" panose="02020603050405020304" pitchFamily="18" charset="0"/>
                <a:cs typeface="Times New Roman" panose="02020603050405020304" pitchFamily="18" charset="0"/>
              </a:rPr>
              <a:t>: </a:t>
            </a:r>
            <a:r>
              <a:rPr lang="vi-VN" sz="4800" dirty="0">
                <a:latin typeface="Times New Roman" panose="02020603050405020304" pitchFamily="18" charset="0"/>
                <a:cs typeface="Times New Roman" panose="02020603050405020304" pitchFamily="18" charset="0"/>
              </a:rPr>
              <a:t>Đặc trưng của thể loại bi kịch được thể hiện như thế nào qua VB </a:t>
            </a:r>
            <a:r>
              <a:rPr lang="vi-VN" sz="4800" i="1" dirty="0">
                <a:latin typeface="Times New Roman" panose="02020603050405020304" pitchFamily="18" charset="0"/>
                <a:cs typeface="Times New Roman" panose="02020603050405020304" pitchFamily="18" charset="0"/>
              </a:rPr>
              <a:t>Lơ Xít</a:t>
            </a:r>
            <a:r>
              <a:rPr lang="vi-VN" sz="4800"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rot="20907522">
            <a:off x="584248" y="213601"/>
            <a:ext cx="2024047" cy="2420322"/>
          </a:xfrm>
          <a:prstGeom prst="ellipse">
            <a:avLst/>
          </a:prstGeom>
          <a:ln>
            <a:noFill/>
          </a:ln>
          <a:effectLst>
            <a:softEdge rad="112500"/>
          </a:effectLst>
        </p:spPr>
      </p:pic>
      <p:sp>
        <p:nvSpPr>
          <p:cNvPr id="7" name="TextBox 6"/>
          <p:cNvSpPr txBox="1"/>
          <p:nvPr/>
        </p:nvSpPr>
        <p:spPr>
          <a:xfrm>
            <a:off x="2590800" y="3573840"/>
            <a:ext cx="14211300" cy="2308324"/>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2. </a:t>
            </a:r>
            <a:r>
              <a:rPr lang="en-US" sz="4800" b="1" dirty="0" err="1">
                <a:latin typeface="Times New Roman" panose="02020603050405020304" pitchFamily="18" charset="0"/>
                <a:cs typeface="Times New Roman" panose="02020603050405020304" pitchFamily="18" charset="0"/>
              </a:rPr>
              <a:t>Hoạt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động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cá</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nhân</a:t>
            </a:r>
            <a:r>
              <a:rPr lang="en-US" sz="4800" b="1"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đọc</a:t>
            </a:r>
            <a:endParaRPr lang="en-US" sz="4800" dirty="0">
              <a:latin typeface="Times New Roman" panose="02020603050405020304" pitchFamily="18" charset="0"/>
              <a:cs typeface="Times New Roman" panose="02020603050405020304" pitchFamily="18" charset="0"/>
            </a:endParaRPr>
          </a:p>
          <a:p>
            <a:r>
              <a:rPr lang="en-US" sz="4800" dirty="0" err="1">
                <a:latin typeface="Times New Roman" panose="02020603050405020304" pitchFamily="18" charset="0"/>
                <a:cs typeface="Times New Roman" panose="02020603050405020304" pitchFamily="18" charset="0"/>
              </a:rPr>
              <a:t>Viết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đoạn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văn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khoảng</a:t>
            </a:r>
            <a:r>
              <a:rPr lang="en-US" sz="4800" dirty="0">
                <a:latin typeface="Times New Roman" panose="02020603050405020304" pitchFamily="18" charset="0"/>
                <a:cs typeface="Times New Roman" panose="02020603050405020304" pitchFamily="18" charset="0"/>
              </a:rPr>
              <a:t> 7 – 9 </a:t>
            </a:r>
            <a:r>
              <a:rPr lang="en-US" sz="4800" dirty="0" err="1">
                <a:latin typeface="Times New Roman" panose="02020603050405020304" pitchFamily="18" charset="0"/>
                <a:cs typeface="Times New Roman" panose="02020603050405020304" pitchFamily="18" charset="0"/>
              </a:rPr>
              <a:t>câu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phân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tích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chi </a:t>
            </a:r>
            <a:r>
              <a:rPr lang="en-US" sz="4800" dirty="0" err="1">
                <a:latin typeface="Times New Roman" panose="02020603050405020304" pitchFamily="18" charset="0"/>
                <a:cs typeface="Times New Roman" panose="02020603050405020304" pitchFamily="18" charset="0"/>
              </a:rPr>
              <a:t>tiết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em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thích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trong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vở</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kịch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Lecid</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lơ-xít</a:t>
            </a:r>
            <a:r>
              <a:rPr lang="en-US" sz="4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091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1019770"/>
            <a:ext cx="10591800"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LUYỆN TẬP</a:t>
            </a:r>
          </a:p>
        </p:txBody>
      </p:sp>
      <p:sp>
        <p:nvSpPr>
          <p:cNvPr id="4" name="TextBox 3"/>
          <p:cNvSpPr txBox="1"/>
          <p:nvPr/>
        </p:nvSpPr>
        <p:spPr>
          <a:xfrm>
            <a:off x="2628900" y="2095500"/>
            <a:ext cx="15201900" cy="830997"/>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1. </a:t>
            </a:r>
            <a:r>
              <a:rPr lang="vi-VN" sz="4800" dirty="0">
                <a:latin typeface="Times New Roman" panose="02020603050405020304" pitchFamily="18" charset="0"/>
                <a:cs typeface="Times New Roman" panose="02020603050405020304" pitchFamily="18" charset="0"/>
              </a:rPr>
              <a:t>Đặc trưng của thể loại bi kịch được thể hiện qua </a:t>
            </a:r>
            <a:r>
              <a:rPr lang="en-US" sz="4800" dirty="0">
                <a:latin typeface="Times New Roman" panose="02020603050405020304" pitchFamily="18" charset="0"/>
                <a:cs typeface="Times New Roman" panose="02020603050405020304" pitchFamily="18" charset="0"/>
              </a:rPr>
              <a:t>“</a:t>
            </a:r>
            <a:r>
              <a:rPr lang="vi-VN" sz="4800" i="1" dirty="0">
                <a:latin typeface="Times New Roman" panose="02020603050405020304" pitchFamily="18" charset="0"/>
                <a:cs typeface="Times New Roman" panose="02020603050405020304" pitchFamily="18" charset="0"/>
              </a:rPr>
              <a:t>Lơ Xít</a:t>
            </a:r>
            <a:r>
              <a:rPr lang="en-US" sz="4800" i="1" dirty="0">
                <a:latin typeface="Times New Roman" panose="02020603050405020304" pitchFamily="18" charset="0"/>
                <a:cs typeface="Times New Roman" panose="02020603050405020304" pitchFamily="18" charset="0"/>
              </a:rPr>
              <a:t>”</a:t>
            </a:r>
            <a:r>
              <a:rPr lang="en-US" sz="4800" dirty="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a:stretch>
            <a:fillRect/>
          </a:stretch>
        </p:blipFill>
        <p:spPr>
          <a:xfrm rot="20907522">
            <a:off x="584248" y="213601"/>
            <a:ext cx="2024047" cy="2420322"/>
          </a:xfrm>
          <a:prstGeom prst="ellipse">
            <a:avLst/>
          </a:prstGeom>
          <a:ln>
            <a:noFill/>
          </a:ln>
          <a:effectLst>
            <a:softEdge rad="112500"/>
          </a:effectLst>
        </p:spPr>
      </p:pic>
      <p:sp>
        <p:nvSpPr>
          <p:cNvPr id="2" name="Rectangle 1"/>
          <p:cNvSpPr/>
          <p:nvPr/>
        </p:nvSpPr>
        <p:spPr>
          <a:xfrm>
            <a:off x="762000" y="2857500"/>
            <a:ext cx="16230600" cy="5366469"/>
          </a:xfrm>
          <a:prstGeom prst="rect">
            <a:avLst/>
          </a:prstGeom>
        </p:spPr>
        <p:txBody>
          <a:bodyPr wrap="square">
            <a:spAutoFit/>
          </a:bodyPr>
          <a:lstStyle/>
          <a:p>
            <a:pPr marL="342900" lvl="0" indent="-342900" algn="just">
              <a:lnSpc>
                <a:spcPct val="119000"/>
              </a:lnSpc>
              <a:spcAft>
                <a:spcPts val="0"/>
              </a:spcAft>
              <a:buClr>
                <a:srgbClr val="231F20"/>
              </a:buClr>
              <a:buSzPts val="1200"/>
              <a:buFont typeface="Symbol" panose="05050102010706020507" pitchFamily="18" charset="2"/>
              <a:buChar char="-"/>
              <a:tabLst>
                <a:tab pos="143510" algn="l"/>
              </a:tabLst>
            </a:pP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nảy</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mâu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thuẫn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khách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bổn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9000"/>
              </a:lnSpc>
              <a:spcAft>
                <a:spcPts val="0"/>
              </a:spcAft>
              <a:buClr>
                <a:srgbClr val="231F20"/>
              </a:buClr>
              <a:buSzPts val="1200"/>
              <a:buFont typeface="Symbol" panose="05050102010706020507" pitchFamily="18" charset="2"/>
              <a:buChar char="-"/>
              <a:tabLst>
                <a:tab pos="170815" algn="l"/>
              </a:tabLst>
            </a:pP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quý</a:t>
            </a:r>
            <a:endPar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9000"/>
              </a:lnSpc>
              <a:spcAft>
                <a:spcPts val="0"/>
              </a:spcAft>
              <a:buClr>
                <a:srgbClr val="231F20"/>
              </a:buClr>
              <a:buSzPts val="1200"/>
              <a:buFont typeface="Symbol" panose="05050102010706020507" pitchFamily="18" charset="2"/>
              <a:buChar char="-"/>
              <a:tabLst>
                <a:tab pos="125095" algn="l"/>
              </a:tabLst>
            </a:pP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triết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giằng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xé</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9000"/>
              </a:lnSpc>
              <a:spcAft>
                <a:spcPts val="0"/>
              </a:spcAft>
              <a:buClr>
                <a:srgbClr val="231F20"/>
              </a:buClr>
              <a:buSzPts val="1200"/>
              <a:buFont typeface="Symbol" panose="05050102010706020507" pitchFamily="18" charset="2"/>
              <a:buChar char="-"/>
              <a:tabLst>
                <a:tab pos="109855" algn="l"/>
              </a:tabLst>
            </a:pP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Picture 7" descr="22858PICdbgea5Gz679dY_PIC2018.png"/>
          <p:cNvPicPr>
            <a:picLocks noChangeAspect="1"/>
          </p:cNvPicPr>
          <p:nvPr/>
        </p:nvPicPr>
        <p:blipFill>
          <a:blip r:embed="rId3" cstate="print"/>
          <a:stretch>
            <a:fillRect/>
          </a:stretch>
        </p:blipFill>
        <p:spPr>
          <a:xfrm>
            <a:off x="14325600" y="6896100"/>
            <a:ext cx="3657600" cy="3164840"/>
          </a:xfrm>
          <a:prstGeom prst="rect">
            <a:avLst/>
          </a:prstGeom>
        </p:spPr>
      </p:pic>
    </p:spTree>
    <p:extLst>
      <p:ext uri="{BB962C8B-B14F-4D97-AF65-F5344CB8AC3E}">
        <p14:creationId xmlns:p14="http://schemas.microsoft.com/office/powerpoint/2010/main" val="325375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7367" y="1019770"/>
            <a:ext cx="11248633"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LUYỆN TẬP</a:t>
            </a:r>
          </a:p>
        </p:txBody>
      </p:sp>
      <p:pic>
        <p:nvPicPr>
          <p:cNvPr id="5" name="Picture 4"/>
          <p:cNvPicPr>
            <a:picLocks noChangeAspect="1"/>
          </p:cNvPicPr>
          <p:nvPr/>
        </p:nvPicPr>
        <p:blipFill>
          <a:blip r:embed="rId2"/>
          <a:stretch>
            <a:fillRect/>
          </a:stretch>
        </p:blipFill>
        <p:spPr>
          <a:xfrm rot="20907522">
            <a:off x="221660" y="213601"/>
            <a:ext cx="2024047" cy="2420322"/>
          </a:xfrm>
          <a:prstGeom prst="ellipse">
            <a:avLst/>
          </a:prstGeom>
          <a:ln>
            <a:noFill/>
          </a:ln>
          <a:effectLst>
            <a:softEdge rad="112500"/>
          </a:effectLst>
        </p:spPr>
      </p:pic>
      <p:sp>
        <p:nvSpPr>
          <p:cNvPr id="6" name="Rectangle 5"/>
          <p:cNvSpPr/>
          <p:nvPr/>
        </p:nvSpPr>
        <p:spPr>
          <a:xfrm>
            <a:off x="685800" y="4307058"/>
            <a:ext cx="16764000" cy="2589042"/>
          </a:xfrm>
          <a:prstGeom prst="rect">
            <a:avLst/>
          </a:prstGeom>
        </p:spPr>
        <p:txBody>
          <a:bodyPr wrap="square">
            <a:spAutoFit/>
          </a:bodyPr>
          <a:lstStyle/>
          <a:p>
            <a:pPr marL="342900" lvl="0" indent="-342900" algn="just">
              <a:lnSpc>
                <a:spcPct val="119000"/>
              </a:lnSpc>
              <a:spcAft>
                <a:spcPts val="0"/>
              </a:spcAft>
              <a:buClr>
                <a:srgbClr val="231F20"/>
              </a:buClr>
              <a:buSzPts val="1200"/>
              <a:buFont typeface="Symbol" panose="05050102010706020507" pitchFamily="18" charset="2"/>
              <a:buChar char="-"/>
              <a:tabLst>
                <a:tab pos="109855" algn="l"/>
              </a:tabLst>
            </a:pP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đảm</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p>
          <a:p>
            <a:pPr lvl="0" algn="just">
              <a:lnSpc>
                <a:spcPct val="119000"/>
              </a:lnSpc>
              <a:spcAft>
                <a:spcPts val="0"/>
              </a:spcAft>
              <a:buClr>
                <a:srgbClr val="231F20"/>
              </a:buClr>
              <a:buSzPts val="1200"/>
              <a:tabLst>
                <a:tab pos="109855" algn="l"/>
              </a:tabLst>
            </a:pP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Lơ</a:t>
            </a:r>
            <a:r>
              <a:rPr lang="en-US" sz="4800" i="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Xít</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vi-VN" sz="4800" dirty="0">
                <a:solidFill>
                  <a:srgbClr val="0033CC"/>
                </a:solidFill>
                <a:latin typeface="Times New Roman" panose="02020603050405020304" pitchFamily="18" charset="0"/>
                <a:ea typeface="Courier New" panose="02070309020205020404" pitchFamily="49" charset="0"/>
                <a:cs typeface="Times New Roman" panose="02020603050405020304" pitchFamily="18" charset="0"/>
              </a:rPr>
              <a:t>+ Dung lượng: đoạn văn 7 - 9 câu.</a:t>
            </a:r>
            <a:endParaRPr lang="en-US" sz="4800" dirty="0">
              <a:solidFill>
                <a:srgbClr val="0033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85800" y="1996976"/>
            <a:ext cx="16992600" cy="2308324"/>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		2. </a:t>
            </a:r>
            <a:r>
              <a:rPr lang="en-US" sz="4800" dirty="0" err="1">
                <a:latin typeface="Times New Roman" panose="02020603050405020304" pitchFamily="18" charset="0"/>
                <a:cs typeface="Times New Roman" panose="02020603050405020304" pitchFamily="18" charset="0"/>
              </a:rPr>
              <a:t>Viết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đọc</a:t>
            </a:r>
            <a:r>
              <a:rPr lang="en-US" sz="4800" dirty="0">
                <a:latin typeface="Times New Roman" panose="02020603050405020304" pitchFamily="18" charset="0"/>
                <a:cs typeface="Times New Roman" panose="02020603050405020304" pitchFamily="18" charset="0"/>
              </a:rPr>
              <a:t>:</a:t>
            </a:r>
          </a:p>
          <a:p>
            <a:r>
              <a:rPr lang="en-US" sz="4800" dirty="0" err="1">
                <a:latin typeface="Times New Roman" panose="02020603050405020304" pitchFamily="18" charset="0"/>
                <a:cs typeface="Times New Roman" panose="02020603050405020304" pitchFamily="18" charset="0"/>
              </a:rPr>
              <a:t>Viết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đoạn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văn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khoảng</a:t>
            </a:r>
            <a:r>
              <a:rPr lang="en-US" sz="4800" dirty="0">
                <a:latin typeface="Times New Roman" panose="02020603050405020304" pitchFamily="18" charset="0"/>
                <a:cs typeface="Times New Roman" panose="02020603050405020304" pitchFamily="18" charset="0"/>
              </a:rPr>
              <a:t> 7 – 9 </a:t>
            </a:r>
            <a:r>
              <a:rPr lang="en-US" sz="4800" dirty="0" err="1">
                <a:latin typeface="Times New Roman" panose="02020603050405020304" pitchFamily="18" charset="0"/>
                <a:cs typeface="Times New Roman" panose="02020603050405020304" pitchFamily="18" charset="0"/>
              </a:rPr>
              <a:t>câu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phân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tích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chi </a:t>
            </a:r>
            <a:r>
              <a:rPr lang="en-US" sz="4800" dirty="0" err="1">
                <a:latin typeface="Times New Roman" panose="02020603050405020304" pitchFamily="18" charset="0"/>
                <a:cs typeface="Times New Roman" panose="02020603050405020304" pitchFamily="18" charset="0"/>
              </a:rPr>
              <a:t>tiết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em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thích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trong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vở</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kịch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Lecid</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Lơ-xít</a:t>
            </a:r>
            <a:r>
              <a:rPr lang="en-US" sz="4800" dirty="0">
                <a:latin typeface="Times New Roman" panose="02020603050405020304" pitchFamily="18" charset="0"/>
                <a:cs typeface="Times New Roman" panose="02020603050405020304" pitchFamily="18" charset="0"/>
              </a:rPr>
              <a:t>)</a:t>
            </a:r>
          </a:p>
        </p:txBody>
      </p:sp>
      <p:pic>
        <p:nvPicPr>
          <p:cNvPr id="8" name="Picture 7" descr="22858PICdbgea5Gz679dY_PIC2018.png"/>
          <p:cNvPicPr>
            <a:picLocks noChangeAspect="1"/>
          </p:cNvPicPr>
          <p:nvPr/>
        </p:nvPicPr>
        <p:blipFill>
          <a:blip r:embed="rId3" cstate="print"/>
          <a:stretch>
            <a:fillRect/>
          </a:stretch>
        </p:blipFill>
        <p:spPr>
          <a:xfrm>
            <a:off x="14249400" y="6591300"/>
            <a:ext cx="3657600" cy="3164840"/>
          </a:xfrm>
          <a:prstGeom prst="rect">
            <a:avLst/>
          </a:prstGeom>
        </p:spPr>
      </p:pic>
    </p:spTree>
    <p:extLst>
      <p:ext uri="{BB962C8B-B14F-4D97-AF65-F5344CB8AC3E}">
        <p14:creationId xmlns:p14="http://schemas.microsoft.com/office/powerpoint/2010/main" val="52752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1019770"/>
            <a:ext cx="10591800"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VẬN DỤNG</a:t>
            </a:r>
          </a:p>
        </p:txBody>
      </p:sp>
      <p:sp>
        <p:nvSpPr>
          <p:cNvPr id="5" name="Rectangle 4"/>
          <p:cNvSpPr/>
          <p:nvPr/>
        </p:nvSpPr>
        <p:spPr>
          <a:xfrm>
            <a:off x="1752600" y="2269881"/>
            <a:ext cx="15887700" cy="2706575"/>
          </a:xfrm>
          <a:prstGeom prst="rect">
            <a:avLst/>
          </a:prstGeom>
        </p:spPr>
        <p:txBody>
          <a:bodyPr wrap="square">
            <a:spAutoFit/>
          </a:bodyPr>
          <a:lstStyle/>
          <a:p>
            <a:pPr algn="just">
              <a:lnSpc>
                <a:spcPct val="119000"/>
              </a:lnSpc>
              <a:spcAft>
                <a:spcPts val="0"/>
              </a:spcAft>
            </a:pP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HS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vi-VN" sz="5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đặt mình vào </a:t>
            </a:r>
            <a:r>
              <a:rPr lang="en-US" sz="54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vị</a:t>
            </a:r>
            <a:r>
              <a:rPr lang="en-US" sz="5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trí</a:t>
            </a:r>
            <a:r>
              <a:rPr lang="en-US" sz="5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Rô-đri-gơ</a:t>
            </a:r>
            <a:r>
              <a:rPr lang="vi-VN" sz="5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lựa chọn cách giải quyết cho phù hợp với quan điểm sống hiện nay.</a:t>
            </a:r>
            <a:endParaRPr lang="en-US" sz="5400" dirty="0">
              <a:latin typeface="Times New Roman" panose="02020603050405020304" pitchFamily="18" charset="0"/>
              <a:cs typeface="Times New Roman" panose="02020603050405020304" pitchFamily="18" charset="0"/>
            </a:endParaRPr>
          </a:p>
        </p:txBody>
      </p:sp>
      <p:sp>
        <p:nvSpPr>
          <p:cNvPr id="6" name="AutoShape 2" descr="Giáo Dục, Học Tập, Học Sinh, Kiến Thức, Học Nhóm, Tải hình PNG 187 -  Free.Vector6.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11239500" y="6057900"/>
            <a:ext cx="6400800" cy="3657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a:blip r:embed="rId3"/>
          <a:stretch>
            <a:fillRect/>
          </a:stretch>
        </p:blipFill>
        <p:spPr>
          <a:xfrm rot="20907522">
            <a:off x="584248" y="213601"/>
            <a:ext cx="2024047" cy="2420322"/>
          </a:xfrm>
          <a:prstGeom prst="ellipse">
            <a:avLst/>
          </a:prstGeom>
          <a:ln>
            <a:noFill/>
          </a:ln>
          <a:effectLst>
            <a:softEdge rad="112500"/>
          </a:effectLst>
        </p:spPr>
      </p:pic>
    </p:spTree>
    <p:extLst>
      <p:ext uri="{BB962C8B-B14F-4D97-AF65-F5344CB8AC3E}">
        <p14:creationId xmlns:p14="http://schemas.microsoft.com/office/powerpoint/2010/main" val="3893449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91200" y="571500"/>
            <a:ext cx="5105400" cy="769441"/>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DẶN DÒ</a:t>
            </a:r>
          </a:p>
        </p:txBody>
      </p:sp>
      <p:sp>
        <p:nvSpPr>
          <p:cNvPr id="4" name="TextBox 3"/>
          <p:cNvSpPr txBox="1"/>
          <p:nvPr/>
        </p:nvSpPr>
        <p:spPr>
          <a:xfrm>
            <a:off x="1524000" y="2247900"/>
            <a:ext cx="15773400" cy="2585323"/>
          </a:xfrm>
          <a:prstGeom prst="rect">
            <a:avLst/>
          </a:prstGeom>
          <a:noFill/>
        </p:spPr>
        <p:txBody>
          <a:bodyPr wrap="square" rtlCol="0">
            <a:spAutoFit/>
          </a:bodyPr>
          <a:lstStyle/>
          <a:p>
            <a:pPr marL="285750" indent="-285750">
              <a:buFontTx/>
              <a:buChar char="-"/>
            </a:pPr>
            <a:r>
              <a:rPr lang="en-US" sz="5400" dirty="0" err="1">
                <a:latin typeface="Times New Roman" panose="02020603050405020304" pitchFamily="18" charset="0"/>
                <a:cs typeface="Times New Roman" panose="02020603050405020304" pitchFamily="18" charset="0"/>
              </a:rPr>
              <a:t>Nắm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kiến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thức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a:t>
            </a:r>
          </a:p>
          <a:p>
            <a:pPr marL="285750" indent="-285750">
              <a:buFontTx/>
              <a:buChar char="-"/>
            </a:pPr>
            <a:r>
              <a:rPr lang="en-US" sz="5400" dirty="0" err="1">
                <a:latin typeface="Times New Roman" panose="02020603050405020304" pitchFamily="18" charset="0"/>
                <a:cs typeface="Times New Roman" panose="02020603050405020304" pitchFamily="18" charset="0"/>
              </a:rPr>
              <a:t>Hoàn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thành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các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tập</a:t>
            </a:r>
            <a:r>
              <a:rPr lang="en-US" sz="5400" dirty="0">
                <a:latin typeface="Times New Roman" panose="02020603050405020304" pitchFamily="18" charset="0"/>
                <a:cs typeface="Times New Roman" panose="02020603050405020304" pitchFamily="18" charset="0"/>
              </a:rPr>
              <a:t>.</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Chuẩn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bị</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cs typeface="Times New Roman" panose="02020603050405020304" pitchFamily="18" charset="0"/>
              </a:rPr>
              <a:t>: </a:t>
            </a:r>
            <a:r>
              <a:rPr lang="en-US" sz="5400" b="1" dirty="0">
                <a:latin typeface="Times New Roman" panose="02020603050405020304" pitchFamily="18" charset="0"/>
                <a:cs typeface="Times New Roman" panose="02020603050405020304" pitchFamily="18" charset="0"/>
              </a:rPr>
              <a:t>BÍ ẨN CỦA LÀN NƯỚC</a:t>
            </a:r>
            <a:r>
              <a:rPr lang="en-US" sz="5400" dirty="0">
                <a:latin typeface="Times New Roman" panose="02020603050405020304" pitchFamily="18" charset="0"/>
                <a:cs typeface="Times New Roman" panose="02020603050405020304" pitchFamily="18" charset="0"/>
              </a:rPr>
              <a:t> </a:t>
            </a:r>
            <a:r>
              <a:rPr lang="en-US" sz="5400" b="1" dirty="0">
                <a:latin typeface="Times New Roman" panose="02020603050405020304" pitchFamily="18" charset="0"/>
                <a:cs typeface="Times New Roman" panose="02020603050405020304" pitchFamily="18" charset="0"/>
              </a:rPr>
              <a:t>(</a:t>
            </a:r>
            <a:r>
              <a:rPr lang="en-US" sz="5400" b="1" dirty="0" err="1">
                <a:latin typeface="Times New Roman" panose="02020603050405020304" pitchFamily="18" charset="0"/>
                <a:cs typeface="Times New Roman" panose="02020603050405020304" pitchFamily="18" charset="0"/>
              </a:rPr>
              <a:t>Bảo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Ninh</a:t>
            </a:r>
            <a:r>
              <a:rPr lang="en-US" sz="5400" b="1" dirty="0">
                <a:latin typeface="Times New Roman" panose="02020603050405020304" pitchFamily="18" charset="0"/>
                <a:cs typeface="Times New Roman" panose="02020603050405020304" pitchFamily="18" charset="0"/>
              </a:rPr>
              <a:t>)</a:t>
            </a:r>
            <a:endParaRPr lang="en-US" sz="5400" dirty="0">
              <a:latin typeface="Times New Roman" panose="02020603050405020304" pitchFamily="18" charset="0"/>
              <a:cs typeface="Times New Roman" panose="02020603050405020304" pitchFamily="18" charset="0"/>
            </a:endParaRPr>
          </a:p>
        </p:txBody>
      </p:sp>
      <p:pic>
        <p:nvPicPr>
          <p:cNvPr id="2050" name="Picture 2" descr="Học Sinh Bài Tập Về Nhà Giáo Dục - Miễn Phí vector hình ảnh trên Pixabay -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0" y="5463184"/>
            <a:ext cx="4419600" cy="4404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337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873624-BFC8-0556-BE64-0C4FF583DA71}"/>
              </a:ext>
            </a:extLst>
          </p:cNvPr>
          <p:cNvSpPr txBox="1"/>
          <p:nvPr/>
        </p:nvSpPr>
        <p:spPr>
          <a:xfrm>
            <a:off x="574432" y="3848100"/>
            <a:ext cx="10550768"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 </a:t>
            </a:r>
            <a:r>
              <a:rPr lang="en-US" sz="96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tìm</a:t>
            </a:r>
            <a:r>
              <a:rPr lang="en-US" sz="96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r>
              <a:rPr lang="en-US" sz="96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hiểu</a:t>
            </a:r>
            <a:r>
              <a:rPr lang="en-US" sz="96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r>
              <a:rPr lang="en-US" sz="96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chung</a:t>
            </a:r>
            <a:endParaRPr lang="en-US" sz="9600" b="1" i="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endParaRPr>
          </a:p>
        </p:txBody>
      </p:sp>
      <p:sp>
        <p:nvSpPr>
          <p:cNvPr id="3" name="AutoShape 2" descr="Hình đại diện tình yêu đẹp lung l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rot="664777">
            <a:off x="11658494" y="1428096"/>
            <a:ext cx="4828918" cy="6979114"/>
          </a:xfrm>
          <a:prstGeom prst="rect">
            <a:avLst/>
          </a:prstGeom>
        </p:spPr>
      </p:pic>
    </p:spTree>
    <p:extLst>
      <p:ext uri="{BB962C8B-B14F-4D97-AF65-F5344CB8AC3E}">
        <p14:creationId xmlns:p14="http://schemas.microsoft.com/office/powerpoint/2010/main" val="156383400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49100" y="4305300"/>
            <a:ext cx="5943600" cy="6477000"/>
          </a:xfrm>
          <a:prstGeom prst="ellipse">
            <a:avLst/>
          </a:prstGeom>
          <a:ln>
            <a:noFill/>
          </a:ln>
          <a:effectLst>
            <a:softEdge rad="112500"/>
          </a:effectLst>
        </p:spPr>
      </p:pic>
      <p:sp>
        <p:nvSpPr>
          <p:cNvPr id="3" name="Rounded Rectangular Callout 2"/>
          <p:cNvSpPr/>
          <p:nvPr/>
        </p:nvSpPr>
        <p:spPr>
          <a:xfrm>
            <a:off x="952500" y="749007"/>
            <a:ext cx="11239500" cy="5588586"/>
          </a:xfrm>
          <a:prstGeom prst="wedgeRoundRectCallout">
            <a:avLst>
              <a:gd name="adj1" fmla="val 46028"/>
              <a:gd name="adj2" fmla="val 60341"/>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295400" y="1369516"/>
            <a:ext cx="10210800" cy="4154984"/>
          </a:xfrm>
          <a:prstGeom prst="rect">
            <a:avLst/>
          </a:prstGeom>
        </p:spPr>
        <p:txBody>
          <a:bodyPr wrap="square">
            <a:spAutoFit/>
          </a:bodyPr>
          <a:lstStyle/>
          <a:p>
            <a:pPr lvl="0"/>
            <a:r>
              <a:rPr lang="en-US" sz="4400" dirty="0">
                <a:latin typeface="Times New Roman" panose="02020603050405020304" pitchFamily="18" charset="0"/>
                <a:cs typeface="Times New Roman" panose="02020603050405020304" pitchFamily="18" charset="0"/>
              </a:rPr>
              <a:t>1.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ngắn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tin </a:t>
            </a:r>
            <a:r>
              <a:rPr lang="en-US" sz="4400" dirty="0" err="1">
                <a:latin typeface="Times New Roman" panose="02020603050405020304" pitchFamily="18" charset="0"/>
                <a:cs typeface="Times New Roman" panose="02020603050405020304" pitchFamily="18" charset="0"/>
              </a:rPr>
              <a:t>giới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Coóc-nây</a:t>
            </a:r>
            <a:r>
              <a:rPr lang="en-US" sz="4400" dirty="0">
                <a:latin typeface="Times New Roman" panose="02020603050405020304" pitchFamily="18" charset="0"/>
                <a:cs typeface="Times New Roman" panose="02020603050405020304" pitchFamily="18" charset="0"/>
              </a:rPr>
              <a:t>.</a:t>
            </a:r>
          </a:p>
          <a:p>
            <a:r>
              <a:rPr lang="en-US" sz="4400" dirty="0">
                <a:latin typeface="Times New Roman" panose="02020603050405020304" pitchFamily="18" charset="0"/>
                <a:cs typeface="Times New Roman" panose="02020603050405020304" pitchFamily="18" charset="0"/>
              </a:rPr>
              <a:t>2. Đ</a:t>
            </a:r>
            <a:r>
              <a:rPr lang="vi-VN" sz="4400" dirty="0">
                <a:latin typeface="Times New Roman" panose="02020603050405020304" pitchFamily="18" charset="0"/>
                <a:cs typeface="Times New Roman" panose="02020603050405020304" pitchFamily="18" charset="0"/>
              </a:rPr>
              <a:t>ọc phần </a:t>
            </a:r>
            <a:r>
              <a:rPr lang="vi-VN" sz="4400" i="1" dirty="0">
                <a:latin typeface="Times New Roman" panose="02020603050405020304" pitchFamily="18" charset="0"/>
                <a:cs typeface="Times New Roman" panose="02020603050405020304" pitchFamily="18" charset="0"/>
              </a:rPr>
              <a:t>Tri thức ngữ văn </a:t>
            </a:r>
            <a:r>
              <a:rPr lang="vi-VN" sz="4400" dirty="0">
                <a:latin typeface="Times New Roman" panose="02020603050405020304" pitchFamily="18" charset="0"/>
                <a:cs typeface="Times New Roman" panose="02020603050405020304" pitchFamily="18" charset="0"/>
              </a:rPr>
              <a:t>trong SGK (tr. 11</a:t>
            </a:r>
            <a:r>
              <a:rPr lang="en-US" sz="4400" dirty="0">
                <a:latin typeface="Times New Roman" panose="02020603050405020304" pitchFamily="18" charset="0"/>
                <a:cs typeface="Times New Roman" panose="02020603050405020304" pitchFamily="18" charset="0"/>
              </a:rPr>
              <a:t>8</a:t>
            </a:r>
            <a:r>
              <a:rPr lang="vi-VN" sz="4400" dirty="0">
                <a:latin typeface="Times New Roman" panose="02020603050405020304" pitchFamily="18" charset="0"/>
                <a:cs typeface="Times New Roman" panose="02020603050405020304" pitchFamily="18" charset="0"/>
              </a:rPr>
              <a:t>), nêu đặc điểm đề tài của thể loại bi kịch, từ đó nêu nhận xét về đề tài và nhan đề vở kịch </a:t>
            </a:r>
            <a:r>
              <a:rPr lang="vi-VN" sz="4400" i="1" dirty="0">
                <a:latin typeface="Times New Roman" panose="02020603050405020304" pitchFamily="18" charset="0"/>
                <a:cs typeface="Times New Roman" panose="02020603050405020304" pitchFamily="18" charset="0"/>
              </a:rPr>
              <a:t>Lơ Xít.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160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33513-9847-4E77-9056-7C34AB234B5E}"/>
              </a:ext>
            </a:extLst>
          </p:cNvPr>
          <p:cNvSpPr>
            <a:spLocks noGrp="1"/>
          </p:cNvSpPr>
          <p:nvPr>
            <p:ph type="title"/>
          </p:nvPr>
        </p:nvSpPr>
        <p:spPr>
          <a:xfrm>
            <a:off x="990600" y="342900"/>
            <a:ext cx="16840200" cy="1350768"/>
          </a:xfrm>
        </p:spPr>
        <p:txBody>
          <a:bodyPr>
            <a:normAutofit/>
          </a:bodyPr>
          <a:lstStyle/>
          <a:p>
            <a:pPr algn="l"/>
            <a:r>
              <a:rPr lang="en-US" sz="5600" b="1" dirty="0">
                <a:latin typeface="Times New Roman" panose="02020603050405020304" pitchFamily="18" charset="0"/>
                <a:cs typeface="Times New Roman" panose="02020603050405020304" pitchFamily="18" charset="0"/>
              </a:rPr>
              <a:t>1. </a:t>
            </a:r>
            <a:r>
              <a:rPr lang="en-US" sz="5600" b="1" dirty="0" err="1">
                <a:latin typeface="Times New Roman" panose="02020603050405020304" pitchFamily="18" charset="0"/>
                <a:cs typeface="Times New Roman" panose="02020603050405020304" pitchFamily="18" charset="0"/>
              </a:rPr>
              <a:t>Tác</a:t>
            </a:r>
            <a:r>
              <a:rPr lang="en-US" sz="5600" b="1" dirty="0">
                <a:latin typeface="Times New Roman" panose="02020603050405020304" pitchFamily="18" charset="0"/>
                <a:cs typeface="Times New Roman" panose="02020603050405020304" pitchFamily="18" charset="0"/>
              </a:rPr>
              <a:t> </a:t>
            </a:r>
            <a:r>
              <a:rPr lang="en-US" sz="5600" b="1" dirty="0" err="1">
                <a:latin typeface="Times New Roman" panose="02020603050405020304" pitchFamily="18" charset="0"/>
                <a:cs typeface="Times New Roman" panose="02020603050405020304" pitchFamily="18" charset="0"/>
              </a:rPr>
              <a:t>giả</a:t>
            </a:r>
            <a:r>
              <a:rPr lang="en-US" sz="5600" b="1" dirty="0">
                <a:latin typeface="Times New Roman" panose="02020603050405020304" pitchFamily="18" charset="0"/>
                <a:cs typeface="Times New Roman" panose="02020603050405020304" pitchFamily="18" charset="0"/>
              </a:rPr>
              <a:t> </a:t>
            </a:r>
            <a:r>
              <a:rPr lang="en-US" sz="5600" b="1" dirty="0" err="1">
                <a:latin typeface="Times New Roman" panose="02020603050405020304" pitchFamily="18" charset="0"/>
                <a:cs typeface="Times New Roman" panose="02020603050405020304" pitchFamily="18" charset="0"/>
              </a:rPr>
              <a:t>Coóc-nây</a:t>
            </a:r>
            <a:r>
              <a:rPr lang="en-US" sz="5600" b="1" dirty="0">
                <a:latin typeface="Times New Roman" panose="02020603050405020304" pitchFamily="18" charset="0"/>
                <a:cs typeface="Times New Roman" panose="02020603050405020304" pitchFamily="18" charset="0"/>
              </a:rPr>
              <a:t> </a:t>
            </a:r>
            <a:r>
              <a:rPr lang="vi-VN" sz="5600" b="1" dirty="0">
                <a:latin typeface="Times New Roman" panose="02020603050405020304" pitchFamily="18" charset="0"/>
                <a:cs typeface="Times New Roman" panose="02020603050405020304" pitchFamily="18" charset="0"/>
              </a:rPr>
              <a:t>(</a:t>
            </a:r>
            <a:r>
              <a:rPr lang="en-US" sz="5600" b="1" dirty="0">
                <a:latin typeface="Times New Roman" panose="02020603050405020304" pitchFamily="18" charset="0"/>
                <a:cs typeface="Times New Roman" panose="02020603050405020304" pitchFamily="18" charset="0"/>
              </a:rPr>
              <a:t>Pierre Corneille</a:t>
            </a:r>
            <a:r>
              <a:rPr lang="vi-VN" sz="5600" b="1" dirty="0">
                <a:latin typeface="Times New Roman" panose="02020603050405020304" pitchFamily="18" charset="0"/>
                <a:cs typeface="Times New Roman" panose="02020603050405020304" pitchFamily="18" charset="0"/>
              </a:rPr>
              <a:t>)</a:t>
            </a:r>
            <a:endParaRPr lang="en-US" sz="56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153400" y="2365593"/>
            <a:ext cx="9753600" cy="6740307"/>
          </a:xfrm>
          <a:prstGeom prst="rect">
            <a:avLst/>
          </a:prstGeom>
          <a:noFill/>
        </p:spPr>
        <p:txBody>
          <a:bodyPr wrap="square" rtlCol="0">
            <a:spAutoFit/>
          </a:bodyPr>
          <a:lstStyle/>
          <a:p>
            <a:pPr marL="571500" lvl="0" indent="-571500">
              <a:buFont typeface="Courier New" panose="02070309020205020404" pitchFamily="49" charset="0"/>
              <a:buChar char="o"/>
            </a:pP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Coóc-nây</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(1606 - 1684)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nền</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cổ</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điển</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540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XVII.</a:t>
            </a:r>
            <a:endPar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buFont typeface="Courier New" panose="02070309020205020404" pitchFamily="49" charset="0"/>
              <a:buChar char="o"/>
            </a:pP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mối</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vọng</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3"/>
          <a:stretch>
            <a:fillRect/>
          </a:stretch>
        </p:blipFill>
        <p:spPr>
          <a:xfrm>
            <a:off x="838200" y="3238500"/>
            <a:ext cx="6781800" cy="4495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9" name="Google Shape;1340;p60"/>
          <p:cNvGrpSpPr/>
          <p:nvPr/>
        </p:nvGrpSpPr>
        <p:grpSpPr>
          <a:xfrm>
            <a:off x="6400801" y="5046468"/>
            <a:ext cx="1371895" cy="1849632"/>
            <a:chOff x="2069236" y="2648850"/>
            <a:chExt cx="1380614" cy="2419925"/>
          </a:xfrm>
        </p:grpSpPr>
        <p:sp>
          <p:nvSpPr>
            <p:cNvPr id="10"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1"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2"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3"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4"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5"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6"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7"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8"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9"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0"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1"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2"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3"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4"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5"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6"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7"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8"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9"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0"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1"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2"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3"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4"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5"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6"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7"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8"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9"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0"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1" name="Google Shape;1422;p60"/>
            <p:cNvSpPr/>
            <p:nvPr/>
          </p:nvSpPr>
          <p:spPr>
            <a:xfrm>
              <a:off x="2069236" y="3074883"/>
              <a:ext cx="849575" cy="1421001"/>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2"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3"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4"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95" name="Google Shape;1340;p60"/>
          <p:cNvGrpSpPr/>
          <p:nvPr/>
        </p:nvGrpSpPr>
        <p:grpSpPr>
          <a:xfrm>
            <a:off x="6858000" y="4942204"/>
            <a:ext cx="1219200" cy="1849632"/>
            <a:chOff x="2375975" y="2648850"/>
            <a:chExt cx="1226950" cy="2419925"/>
          </a:xfrm>
        </p:grpSpPr>
        <p:sp>
          <p:nvSpPr>
            <p:cNvPr id="96"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7"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8"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9"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0"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1"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2"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3"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4"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5"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6"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7"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8"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9"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0"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1"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2"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3"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4"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5"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6"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7"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8"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9"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0"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1"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2"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3"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4"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5"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6"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7"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8"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9"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0"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1"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2"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3"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4"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2"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3"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4"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5"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6"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7"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8"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9"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0"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1"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2"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3"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4"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5"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6"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7"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8"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9"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0"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1"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2"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3"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4"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5"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6"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7"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8"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9"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0"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1"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2"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3"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4"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5"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6"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7"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8"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9"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0"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181" name="Google Shape;1340;p60"/>
          <p:cNvGrpSpPr/>
          <p:nvPr/>
        </p:nvGrpSpPr>
        <p:grpSpPr>
          <a:xfrm>
            <a:off x="6553200" y="4970268"/>
            <a:ext cx="1219200" cy="1849632"/>
            <a:chOff x="2375975" y="2648850"/>
            <a:chExt cx="1226950" cy="2419925"/>
          </a:xfrm>
        </p:grpSpPr>
        <p:sp>
          <p:nvSpPr>
            <p:cNvPr id="182"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3"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4"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5"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6"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7"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8"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9"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0"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1"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2"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3"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4"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5"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6"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7"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8"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9"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0"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1"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2"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3"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4"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5"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6"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7"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8"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9"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0"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1"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2"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3"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4"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5"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6"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7"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8"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9"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0"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1"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2"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3"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4"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5"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6"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7"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8"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9"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0"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1"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2"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3"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4"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5"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6"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7"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8"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9"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0"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1"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2"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3"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4"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5"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6"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7"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8"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9"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0"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1"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2"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3"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4"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5"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6"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7"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8"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9"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0"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1"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2"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3"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4"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5"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6"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267" name="Google Shape;1340;p60"/>
          <p:cNvGrpSpPr/>
          <p:nvPr/>
        </p:nvGrpSpPr>
        <p:grpSpPr>
          <a:xfrm>
            <a:off x="6477000" y="4838700"/>
            <a:ext cx="1219200" cy="1849632"/>
            <a:chOff x="2375975" y="2648850"/>
            <a:chExt cx="1226950" cy="2419925"/>
          </a:xfrm>
        </p:grpSpPr>
        <p:sp>
          <p:nvSpPr>
            <p:cNvPr id="268"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9"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0"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1"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2"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3"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4"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5"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6"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7"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8"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9"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0"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1"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2"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3"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4"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5"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6"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7"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8"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9"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0"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1"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2"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3"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4"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5"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6"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7"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8"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9"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0"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1"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2"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3"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4"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5"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6"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7"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8"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9"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0"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1"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2"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3"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4"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5"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6"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7"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8"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9"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0"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1"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2"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3"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4"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5"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6"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7"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8"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9"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0"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1"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2"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3"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4"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5"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6"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7"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8"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9"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0"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1"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2"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3"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4"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5"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6"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7"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8"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9"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0"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1"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2"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353" name="Google Shape;1340;p60"/>
          <p:cNvGrpSpPr/>
          <p:nvPr/>
        </p:nvGrpSpPr>
        <p:grpSpPr>
          <a:xfrm>
            <a:off x="6096000" y="4970268"/>
            <a:ext cx="1219200" cy="1849632"/>
            <a:chOff x="2375975" y="2648850"/>
            <a:chExt cx="1226950" cy="2419925"/>
          </a:xfrm>
        </p:grpSpPr>
        <p:sp>
          <p:nvSpPr>
            <p:cNvPr id="354"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5"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6"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7"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8"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9"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0"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1"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2"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3"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4"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5"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6"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7"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8"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9"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0"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1"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2"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3"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4"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5"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6"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7"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8"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9"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0"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1"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2"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3"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4"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5"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6"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7"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8"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9"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0"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1"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2"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3"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4"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5"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6"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7"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8"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9"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0"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1"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2"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3"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4"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5"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6"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7"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8"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9"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0"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1"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2"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3"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4"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5"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6"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7"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8"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9"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0"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1"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2"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3"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4"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5"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6"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7"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8"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9"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0"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1"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2"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3"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4"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5"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6"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7"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8"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439" name="Google Shape;1340;p60"/>
          <p:cNvGrpSpPr/>
          <p:nvPr/>
        </p:nvGrpSpPr>
        <p:grpSpPr>
          <a:xfrm>
            <a:off x="6172200" y="5046468"/>
            <a:ext cx="1219200" cy="1849632"/>
            <a:chOff x="2375975" y="2648850"/>
            <a:chExt cx="1226950" cy="2419925"/>
          </a:xfrm>
        </p:grpSpPr>
        <p:sp>
          <p:nvSpPr>
            <p:cNvPr id="440"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1"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2"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3"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4"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5"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6"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7"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8"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9"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0"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1"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2"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3"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4"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5"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6"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7"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8"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9"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0"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1"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2"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3"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4"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5"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6"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7"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8"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9"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0"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1"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2"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3"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4"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5"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6"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7"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8"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9"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0"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1"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2"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3"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4"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5"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6"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7"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8"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9"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0"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1"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2"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3"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4"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5"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6"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7"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8"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9"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0"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1"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2"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3"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4"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5"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6"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7"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8"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9"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0"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1"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2"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3"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4"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5"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6"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7"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8"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9"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0"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1"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2"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3"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4"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525" name="Google Shape;1340;p60"/>
          <p:cNvGrpSpPr/>
          <p:nvPr/>
        </p:nvGrpSpPr>
        <p:grpSpPr>
          <a:xfrm>
            <a:off x="6629400" y="5094604"/>
            <a:ext cx="1219200" cy="1849632"/>
            <a:chOff x="2375975" y="2648850"/>
            <a:chExt cx="1226950" cy="2419925"/>
          </a:xfrm>
        </p:grpSpPr>
        <p:sp>
          <p:nvSpPr>
            <p:cNvPr id="526"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7"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8"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9"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0"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1"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2"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3"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4"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5"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6"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7"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8"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9"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0"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1"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2"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3"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4"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5"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6"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7"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8"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9"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0"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1"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2"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3"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4"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5"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6"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7"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8"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9"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0"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1"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2"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3"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4"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5"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6"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7"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8"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9"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0"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1"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2"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3"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4"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5"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6"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7"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8"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9"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0"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1"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2"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3"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4"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5"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6"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7"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8"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9"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0"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1"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2"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3"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4"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5"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6"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7"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8"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9"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0"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1"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2"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3"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4"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5"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6"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7"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8"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9"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10"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spTree>
    <p:extLst>
      <p:ext uri="{BB962C8B-B14F-4D97-AF65-F5344CB8AC3E}">
        <p14:creationId xmlns:p14="http://schemas.microsoft.com/office/powerpoint/2010/main" val="381366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8533"/>
            <a:ext cx="16916400" cy="8467831"/>
          </a:xfrm>
          <a:prstGeom prst="rect">
            <a:avLst/>
          </a:prstGeom>
        </p:spPr>
        <p:txBody>
          <a:bodyPr wrap="square">
            <a:spAutoFit/>
          </a:bodyPr>
          <a:lstStyle/>
          <a:p>
            <a:pPr lvl="0" algn="just">
              <a:lnSpc>
                <a:spcPct val="119000"/>
              </a:lnSpc>
              <a:spcAft>
                <a:spcPts val="0"/>
              </a:spcAft>
              <a:buClr>
                <a:srgbClr val="231F20"/>
              </a:buClr>
              <a:buSzPts val="1200"/>
              <a:tabLst>
                <a:tab pos="155575" algn="l"/>
              </a:tabLst>
            </a:pP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Lơ</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Xít</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buClr>
                <a:srgbClr val="231F20"/>
              </a:buClr>
              <a:buSzPts val="1200"/>
              <a:tabLst>
                <a:tab pos="118745" algn="l"/>
              </a:tabLst>
            </a:pP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spcAft>
                <a:spcPts val="0"/>
              </a:spcAft>
              <a:buClr>
                <a:srgbClr val="231F20"/>
              </a:buClr>
              <a:buSzPts val="1200"/>
              <a:tabLst>
                <a:tab pos="118745" algn="l"/>
              </a:tabLst>
            </a:pP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dựa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Tây</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Ban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XI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hùng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hiệp</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Nhan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giặc</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kính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Phương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thức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biểu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đạt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Tự</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sự</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miêu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tả</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biểu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cảm</a:t>
            </a:r>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cục</a:t>
            </a:r>
            <a:r>
              <a:rPr lang="en-US" sz="4800" dirty="0">
                <a:latin typeface="Times New Roman" panose="02020603050405020304" pitchFamily="18" charset="0"/>
                <a:cs typeface="Times New Roman" panose="02020603050405020304" pitchFamily="18" charset="0"/>
              </a:rPr>
              <a:t>: 2 </a:t>
            </a:r>
            <a:r>
              <a:rPr lang="en-US" sz="4800" dirty="0" err="1">
                <a:latin typeface="Times New Roman" panose="02020603050405020304" pitchFamily="18" charset="0"/>
                <a:cs typeface="Times New Roman" panose="02020603050405020304" pitchFamily="18" charset="0"/>
              </a:rPr>
              <a:t>phần</a:t>
            </a:r>
            <a:endParaRPr lang="en-US" sz="4800" dirty="0">
              <a:latin typeface="Times New Roman" panose="02020603050405020304" pitchFamily="18" charset="0"/>
              <a:cs typeface="Times New Roman" panose="02020603050405020304" pitchFamily="18" charset="0"/>
            </a:endParaRPr>
          </a:p>
          <a:p>
            <a:pPr algn="just"/>
            <a:r>
              <a:rPr lang="en-US" sz="4800" dirty="0">
                <a:latin typeface="Times New Roman" panose="02020603050405020304" pitchFamily="18" charset="0"/>
                <a:cs typeface="Times New Roman" panose="02020603050405020304" pitchFamily="18" charset="0"/>
              </a:rPr>
              <a:t>+ </a:t>
            </a:r>
            <a:r>
              <a:rPr lang="vi-VN" sz="4800" dirty="0">
                <a:solidFill>
                  <a:srgbClr val="000000"/>
                </a:solidFill>
                <a:latin typeface="Times New Roman" panose="02020603050405020304" pitchFamily="18" charset="0"/>
                <a:cs typeface="Times New Roman" panose="02020603050405020304" pitchFamily="18" charset="0"/>
              </a:rPr>
              <a:t>Phần 1 (từ đầu đến chết mất thôi): nỗi đau của Si-men.</a:t>
            </a:r>
          </a:p>
          <a:p>
            <a:pPr algn="just"/>
            <a:r>
              <a:rPr lang="en-US" sz="4800" dirty="0">
                <a:solidFill>
                  <a:srgbClr val="000000"/>
                </a:solidFill>
                <a:latin typeface="Times New Roman" panose="02020603050405020304" pitchFamily="18" charset="0"/>
                <a:cs typeface="Times New Roman" panose="02020603050405020304" pitchFamily="18" charset="0"/>
              </a:rPr>
              <a:t>+ </a:t>
            </a:r>
            <a:r>
              <a:rPr lang="vi-VN" sz="4800" dirty="0">
                <a:solidFill>
                  <a:srgbClr val="000000"/>
                </a:solidFill>
                <a:latin typeface="Times New Roman" panose="02020603050405020304" pitchFamily="18" charset="0"/>
                <a:cs typeface="Times New Roman" panose="02020603050405020304" pitchFamily="18" charset="0"/>
              </a:rPr>
              <a:t>Phần 2 (đoạn còn lại): sự “phân vân” của Ro-đri-go và sự đánh giá của Si-men trước hành động ấy.</a:t>
            </a:r>
            <a:endParaRPr lang="en-US" sz="4800" dirty="0">
              <a:solidFill>
                <a:srgbClr val="000000"/>
              </a:solidFill>
              <a:latin typeface="Times New Roman" panose="02020603050405020304" pitchFamily="18" charset="0"/>
              <a:cs typeface="Times New Roman" panose="02020603050405020304" pitchFamily="18" charset="0"/>
            </a:endParaRPr>
          </a:p>
          <a:p>
            <a:pPr marL="685800" indent="-685800">
              <a:buFontTx/>
              <a:buChar char="-"/>
            </a:pPr>
            <a:endParaRPr lang="en-US" sz="4800" dirty="0">
              <a:latin typeface="Times New Roman" panose="02020603050405020304" pitchFamily="18" charset="0"/>
              <a:cs typeface="Times New Roman" panose="02020603050405020304" pitchFamily="18" charset="0"/>
            </a:endParaRPr>
          </a:p>
        </p:txBody>
      </p:sp>
      <p:sp>
        <p:nvSpPr>
          <p:cNvPr id="92" name="Google Shape;1420;p60"/>
          <p:cNvSpPr/>
          <p:nvPr/>
        </p:nvSpPr>
        <p:spPr>
          <a:xfrm rot="717659">
            <a:off x="16272866" y="5592786"/>
            <a:ext cx="1842477" cy="4277693"/>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3" name="Google Shape;1420;p60"/>
          <p:cNvSpPr/>
          <p:nvPr/>
        </p:nvSpPr>
        <p:spPr>
          <a:xfrm>
            <a:off x="15544800" y="7048500"/>
            <a:ext cx="1750086" cy="3067153"/>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54994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arn(inVertical)">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arn(inVertical)">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barn(inVertical)">
                                      <p:cBhvr>
                                        <p:cTn id="29" dur="500"/>
                                        <p:tgtEl>
                                          <p:spTgt spid="2">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19100"/>
            <a:ext cx="16916400" cy="5513176"/>
          </a:xfrm>
          <a:prstGeom prst="rect">
            <a:avLst/>
          </a:prstGeom>
        </p:spPr>
        <p:txBody>
          <a:bodyPr wrap="square">
            <a:spAutoFit/>
          </a:bodyPr>
          <a:lstStyle/>
          <a:p>
            <a:pPr lvl="0" algn="just">
              <a:lnSpc>
                <a:spcPct val="119000"/>
              </a:lnSpc>
              <a:spcAft>
                <a:spcPts val="0"/>
              </a:spcAft>
              <a:buClr>
                <a:srgbClr val="231F20"/>
              </a:buClr>
              <a:buSzPts val="1200"/>
              <a:tabLst>
                <a:tab pos="155575" algn="l"/>
              </a:tabLst>
            </a:pP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Lơ</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Xít</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Tóm</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tắt</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Sgk</a:t>
            </a:r>
            <a:r>
              <a:rPr lang="en-US" sz="4800" dirty="0">
                <a:solidFill>
                  <a:srgbClr val="000000"/>
                </a:solidFill>
                <a:latin typeface="Times New Roman" panose="02020603050405020304" pitchFamily="18" charset="0"/>
                <a:cs typeface="Times New Roman" panose="02020603050405020304" pitchFamily="18" charset="0"/>
              </a:rPr>
              <a:t> tr.124)</a:t>
            </a:r>
          </a:p>
          <a:p>
            <a:pPr algn="just"/>
            <a:r>
              <a:rPr lang="en-US" sz="4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4800" i="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Lơ Xít</a:t>
            </a:r>
            <a:r>
              <a:rPr lang="vi-VN" sz="4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là vở kịch đặc sắc, khác biệt so với những vở bi kịch khác cùng thời</a:t>
            </a:r>
            <a:r>
              <a:rPr lang="en-US" sz="4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vi-VN" sz="4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không tuân thủ theo lối “sân khấu trắng” (các nhân vật chính bị chết hoặc hoá điên, bỏ đi biệt xứ,...) mà kết thúc bằng sự hoà hợp của hai nhân vật chính.</a:t>
            </a:r>
            <a:endParaRPr lang="en-US" sz="4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marL="685800" indent="-685800" algn="just">
              <a:buFontTx/>
              <a:buChar char="-"/>
            </a:pPr>
            <a:endParaRPr lang="en-US" sz="4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125200" y="5600700"/>
            <a:ext cx="5402515" cy="3742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Google Shape;1420;p60"/>
          <p:cNvSpPr/>
          <p:nvPr/>
        </p:nvSpPr>
        <p:spPr>
          <a:xfrm rot="845659">
            <a:off x="15741450" y="5175887"/>
            <a:ext cx="2676544" cy="4312304"/>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 name="Google Shape;1420;p60"/>
          <p:cNvSpPr/>
          <p:nvPr/>
        </p:nvSpPr>
        <p:spPr>
          <a:xfrm>
            <a:off x="15697200" y="7200900"/>
            <a:ext cx="1750086" cy="3067153"/>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258706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873624-BFC8-0556-BE64-0C4FF583DA71}"/>
              </a:ext>
            </a:extLst>
          </p:cNvPr>
          <p:cNvSpPr txBox="1"/>
          <p:nvPr/>
        </p:nvSpPr>
        <p:spPr>
          <a:xfrm>
            <a:off x="0" y="3848100"/>
            <a:ext cx="11963400" cy="150810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a:t>
            </a:r>
            <a:r>
              <a:rPr lang="vi-VN"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a:t>
            </a:r>
            <a:r>
              <a:rPr lang="en-US"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r>
              <a:rPr lang="vi-VN"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KHÁM PHÁ VĂN BẢN</a:t>
            </a:r>
            <a:endParaRPr lang="en-US" sz="9200" b="1" i="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endParaRPr>
          </a:p>
        </p:txBody>
      </p:sp>
      <p:sp>
        <p:nvSpPr>
          <p:cNvPr id="3" name="AutoShape 2" descr="Hình đại diện tình yêu đẹp lung l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rot="664777">
            <a:off x="12207995" y="1580053"/>
            <a:ext cx="4828918" cy="6979114"/>
          </a:xfrm>
          <a:prstGeom prst="rect">
            <a:avLst/>
          </a:prstGeom>
        </p:spPr>
      </p:pic>
    </p:spTree>
    <p:extLst>
      <p:ext uri="{BB962C8B-B14F-4D97-AF65-F5344CB8AC3E}">
        <p14:creationId xmlns:p14="http://schemas.microsoft.com/office/powerpoint/2010/main" val="290363804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33513-9847-4E77-9056-7C34AB234B5E}"/>
              </a:ext>
            </a:extLst>
          </p:cNvPr>
          <p:cNvSpPr>
            <a:spLocks noGrp="1"/>
          </p:cNvSpPr>
          <p:nvPr>
            <p:ph type="title"/>
          </p:nvPr>
        </p:nvSpPr>
        <p:spPr>
          <a:xfrm>
            <a:off x="962408" y="264300"/>
            <a:ext cx="15408000" cy="1145400"/>
          </a:xfrm>
        </p:spPr>
        <p:txBody>
          <a:bodyPr>
            <a:normAutofit/>
          </a:bodyPr>
          <a:lstStyle/>
          <a:p>
            <a:r>
              <a:rPr lang="en-US" sz="5400" b="1" dirty="0">
                <a:latin typeface="Times New Roman" panose="02020603050405020304" pitchFamily="18" charset="0"/>
                <a:cs typeface="Times New Roman" panose="02020603050405020304" pitchFamily="18" charset="0"/>
              </a:rPr>
              <a:t>1. </a:t>
            </a:r>
            <a:r>
              <a:rPr lang="vi-VN" sz="5400" b="1" dirty="0">
                <a:latin typeface="Times New Roman" panose="02020603050405020304" pitchFamily="18" charset="0"/>
                <a:cs typeface="Times New Roman" panose="02020603050405020304" pitchFamily="18" charset="0"/>
              </a:rPr>
              <a:t>Cốt truyện</a:t>
            </a:r>
            <a:endParaRPr lang="en-US" sz="5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C218B29-F657-DD04-4D50-D70EBB87A7C9}"/>
              </a:ext>
            </a:extLst>
          </p:cNvPr>
          <p:cNvSpPr txBox="1"/>
          <p:nvPr/>
        </p:nvSpPr>
        <p:spPr>
          <a:xfrm>
            <a:off x="465000" y="1562100"/>
            <a:ext cx="17221200" cy="6001643"/>
          </a:xfrm>
          <a:prstGeom prst="rect">
            <a:avLst/>
          </a:prstGeom>
          <a:noFill/>
        </p:spPr>
        <p:txBody>
          <a:bodyPr wrap="square" rtlCol="0">
            <a:spAutoFit/>
          </a:bodyPr>
          <a:lstStyle/>
          <a:p>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Sơ</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đồ</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cốt</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truyện</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kịch</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dựa</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trên</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phần</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tóm</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tắt</a:t>
            </a:r>
            <a:r>
              <a:rPr lang="en-US" sz="4800" i="1" dirty="0">
                <a:latin typeface="Times New Roman" panose="02020603050405020304" pitchFamily="18" charset="0"/>
                <a:cs typeface="Times New Roman" panose="02020603050405020304" pitchFamily="18" charset="0"/>
              </a:rPr>
              <a:t> (SGK, tr. 124):</a:t>
            </a:r>
          </a:p>
          <a:p>
            <a:r>
              <a:rPr lang="en-US" sz="4800" dirty="0">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yêu</a:t>
            </a:r>
            <a:r>
              <a:rPr lang="en-US" sz="4800" dirty="0">
                <a:latin typeface="Times New Roman" panose="02020603050405020304" pitchFamily="18" charset="0"/>
                <a:cs typeface="Times New Roman" panose="02020603050405020304" pitchFamily="18" charset="0"/>
              </a:rPr>
              <a:t> Si-men. Hai </a:t>
            </a:r>
            <a:r>
              <a:rPr lang="en-US" sz="4800" dirty="0" err="1">
                <a:latin typeface="Times New Roman" panose="02020603050405020304" pitchFamily="18" charset="0"/>
                <a:cs typeface="Times New Roman" panose="02020603050405020304" pitchFamily="18" charset="0"/>
              </a:rPr>
              <a:t>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cãi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nhau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bị</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a:t>
            </a:r>
            <a:r>
              <a:rPr lang="en-US" sz="4800" dirty="0">
                <a:latin typeface="Times New Roman" panose="02020603050405020304" pitchFamily="18" charset="0"/>
                <a:cs typeface="Times New Roman" panose="02020603050405020304" pitchFamily="18" charset="0"/>
              </a:rPr>
              <a:t> Si-men </a:t>
            </a:r>
            <a:r>
              <a:rPr lang="en-US" sz="4800" dirty="0" err="1">
                <a:latin typeface="Times New Roman" panose="02020603050405020304" pitchFamily="18" charset="0"/>
                <a:cs typeface="Times New Roman" panose="02020603050405020304" pitchFamily="18" charset="0"/>
              </a:rPr>
              <a:t>tát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thách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đấu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a:t>
            </a:r>
            <a:r>
              <a:rPr lang="en-US" sz="4800" dirty="0">
                <a:latin typeface="Times New Roman" panose="02020603050405020304" pitchFamily="18" charset="0"/>
                <a:cs typeface="Times New Roman" panose="02020603050405020304" pitchFamily="18" charset="0"/>
              </a:rPr>
              <a:t> Si-men.</a:t>
            </a:r>
          </a:p>
          <a:p>
            <a:r>
              <a:rPr lang="en-US" sz="4800" dirty="0">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đến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gặp</a:t>
            </a:r>
            <a:r>
              <a:rPr lang="en-US" sz="4800" dirty="0">
                <a:latin typeface="Times New Roman" panose="02020603050405020304" pitchFamily="18" charset="0"/>
                <a:cs typeface="Times New Roman" panose="02020603050405020304" pitchFamily="18" charset="0"/>
              </a:rPr>
              <a:t> Si-men </a:t>
            </a:r>
            <a:r>
              <a:rPr lang="en-US" sz="4800" dirty="0" err="1">
                <a:latin typeface="Times New Roman" panose="02020603050405020304" pitchFamily="18" charset="0"/>
                <a:cs typeface="Times New Roman" panose="02020603050405020304" pitchFamily="18" charset="0"/>
              </a:rPr>
              <a:t>sau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chết</a:t>
            </a:r>
            <a:r>
              <a:rPr lang="en-US" sz="4800" dirty="0">
                <a:latin typeface="Times New Roman" panose="02020603050405020304" pitchFamily="18" charset="0"/>
                <a:cs typeface="Times New Roman" panose="02020603050405020304" pitchFamily="18" charset="0"/>
              </a:rPr>
              <a:t> cha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nàng</a:t>
            </a:r>
            <a:r>
              <a:rPr lang="en-US" sz="4800" dirty="0">
                <a:latin typeface="Times New Roman" panose="02020603050405020304" pitchFamily="18" charset="0"/>
                <a:cs typeface="Times New Roman" panose="02020603050405020304" pitchFamily="18" charset="0"/>
              </a:rPr>
              <a:t>. Si-men </a:t>
            </a:r>
            <a:r>
              <a:rPr lang="en-US" sz="4800" dirty="0" err="1">
                <a:latin typeface="Times New Roman" panose="02020603050405020304" pitchFamily="18" charset="0"/>
                <a:cs typeface="Times New Roman" panose="02020603050405020304" pitchFamily="18" charset="0"/>
              </a:rPr>
              <a:t>đòi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trả</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thù</a:t>
            </a:r>
            <a:r>
              <a:rPr lang="en-US" sz="4800" dirty="0">
                <a:latin typeface="Times New Roman" panose="02020603050405020304" pitchFamily="18" charset="0"/>
                <a:cs typeface="Times New Roman" panose="02020603050405020304" pitchFamily="18" charset="0"/>
              </a:rPr>
              <a:t>.</a:t>
            </a:r>
          </a:p>
          <a:p>
            <a:pPr marL="571500" indent="-571500">
              <a:buFont typeface="Wingdings" panose="05000000000000000000" pitchFamily="2" charset="2"/>
              <a:buChar char="è"/>
            </a:pP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vua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cử</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trận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chiến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thắng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giặc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Mô</a:t>
            </a:r>
            <a:r>
              <a:rPr lang="en-US" sz="4800" dirty="0">
                <a:latin typeface="Times New Roman" panose="02020603050405020304" pitchFamily="18" charset="0"/>
                <a:cs typeface="Times New Roman" panose="02020603050405020304" pitchFamily="18" charset="0"/>
              </a:rPr>
              <a:t>. </a:t>
            </a:r>
          </a:p>
          <a:p>
            <a:pPr marL="571500" indent="-571500">
              <a:buFont typeface="Wingdings" panose="05000000000000000000" pitchFamily="2" charset="2"/>
              <a:buChar char="è"/>
            </a:pP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đấu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kiếm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Xăng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vua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tuyên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a:t>
            </a:r>
            <a:r>
              <a:rPr lang="en-US" sz="4800" dirty="0">
                <a:latin typeface="Times New Roman" panose="02020603050405020304" pitchFamily="18" charset="0"/>
                <a:cs typeface="Times New Roman" panose="02020603050405020304" pitchFamily="18" charset="0"/>
              </a:rPr>
              <a:t> Si-men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chắp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duyên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a:t>
            </a:r>
          </a:p>
        </p:txBody>
      </p:sp>
      <p:sp>
        <p:nvSpPr>
          <p:cNvPr id="6" name="Google Shape;1420;p60"/>
          <p:cNvSpPr/>
          <p:nvPr/>
        </p:nvSpPr>
        <p:spPr>
          <a:xfrm rot="15790076">
            <a:off x="16002368" y="-424130"/>
            <a:ext cx="1750086" cy="2935073"/>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 name="Google Shape;1420;p60"/>
          <p:cNvSpPr/>
          <p:nvPr/>
        </p:nvSpPr>
        <p:spPr>
          <a:xfrm rot="7429521">
            <a:off x="652943" y="-648890"/>
            <a:ext cx="1390928" cy="2350554"/>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284341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2363</TotalTime>
  <Words>2037</Words>
  <Application>Microsoft Office PowerPoint</Application>
  <PresentationFormat>Custom</PresentationFormat>
  <Paragraphs>114</Paragraphs>
  <Slides>26</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Courier New</vt:lpstr>
      <vt:lpstr>#9Slide07 SVNDessert Menu Scrip</vt:lpstr>
      <vt:lpstr>#9Slide07 IcielNabila</vt:lpstr>
      <vt:lpstr>Times New Roman</vt:lpstr>
      <vt:lpstr>Symbol</vt:lpstr>
      <vt:lpstr>Arial</vt:lpstr>
      <vt:lpstr>Calibri</vt:lpstr>
      <vt:lpstr>#9Slide07 SVNGuerrilla</vt:lpstr>
      <vt:lpstr>Wingdings</vt:lpstr>
      <vt:lpstr>Office Theme</vt:lpstr>
      <vt:lpstr>PowerPoint Presentation</vt:lpstr>
      <vt:lpstr>PowerPoint Presentation</vt:lpstr>
      <vt:lpstr>PowerPoint Presentation</vt:lpstr>
      <vt:lpstr>PowerPoint Presentation</vt:lpstr>
      <vt:lpstr>1. Tác giả Coóc-nây (Pierre Corneille)</vt:lpstr>
      <vt:lpstr>PowerPoint Presentation</vt:lpstr>
      <vt:lpstr>PowerPoint Presentation</vt:lpstr>
      <vt:lpstr>PowerPoint Presentation</vt:lpstr>
      <vt:lpstr>1. Cốt truyện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Green Gold Aesthetic Elegant Portfolio Presentation</dc:title>
  <dc:creator>ADMIN</dc:creator>
  <cp:lastModifiedBy>Administrator</cp:lastModifiedBy>
  <cp:revision>159</cp:revision>
  <dcterms:created xsi:type="dcterms:W3CDTF">2006-08-16T00:00:00Z</dcterms:created>
  <dcterms:modified xsi:type="dcterms:W3CDTF">2025-02-04T02:12:29Z</dcterms:modified>
  <dc:identifier>DAFzQ9C69MQ</dc:identifier>
</cp:coreProperties>
</file>