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4"/>
  </p:notesMasterIdLst>
  <p:sldIdLst>
    <p:sldId id="257" r:id="rId4"/>
    <p:sldId id="258" r:id="rId5"/>
    <p:sldId id="290" r:id="rId6"/>
    <p:sldId id="289" r:id="rId7"/>
    <p:sldId id="291" r:id="rId8"/>
    <p:sldId id="292" r:id="rId9"/>
    <p:sldId id="293" r:id="rId10"/>
    <p:sldId id="294" r:id="rId11"/>
    <p:sldId id="295" r:id="rId12"/>
    <p:sldId id="260" r:id="rId13"/>
    <p:sldId id="262" r:id="rId14"/>
    <p:sldId id="263" r:id="rId15"/>
    <p:sldId id="264" r:id="rId16"/>
    <p:sldId id="319" r:id="rId17"/>
    <p:sldId id="296" r:id="rId18"/>
    <p:sldId id="300" r:id="rId19"/>
    <p:sldId id="301" r:id="rId20"/>
    <p:sldId id="303" r:id="rId21"/>
    <p:sldId id="304" r:id="rId22"/>
    <p:sldId id="313" r:id="rId23"/>
    <p:sldId id="305" r:id="rId24"/>
    <p:sldId id="306" r:id="rId25"/>
    <p:sldId id="307" r:id="rId26"/>
    <p:sldId id="308" r:id="rId27"/>
    <p:sldId id="314" r:id="rId28"/>
    <p:sldId id="309" r:id="rId29"/>
    <p:sldId id="315" r:id="rId30"/>
    <p:sldId id="316" r:id="rId31"/>
    <p:sldId id="317" r:id="rId32"/>
    <p:sldId id="31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6" d="100"/>
          <a:sy n="66" d="100"/>
        </p:scale>
        <p:origin x="900" y="66"/>
      </p:cViewPr>
      <p:guideLst>
        <p:guide pos="416"/>
        <p:guide pos="7256"/>
        <p:guide orient="horz" pos="648"/>
        <p:guide orient="horz" pos="712"/>
        <p:guide orient="horz" pos="3928"/>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D86ECD-148E-4441-8D87-DE32941861B3}"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F78B2C74-42EE-4A3A-B567-025E837347EE}">
      <dgm:prSet phldrT="[Text]"/>
      <dgm:spPr/>
      <dgm:t>
        <a:bodyPr/>
        <a:lstStyle/>
        <a:p>
          <a:r>
            <a:rPr lang="vi-VN" b="1">
              <a:latin typeface="Times New Roman" panose="02020603050405020304" pitchFamily="18" charset="0"/>
              <a:ea typeface="Calibri" panose="020F0502020204030204" pitchFamily="34" charset="0"/>
            </a:rPr>
            <a:t>Nhân vật chính: </a:t>
          </a:r>
          <a:r>
            <a:rPr lang="vi-VN">
              <a:latin typeface="Times New Roman" panose="02020603050405020304" pitchFamily="18" charset="0"/>
              <a:ea typeface="Calibri" panose="020F0502020204030204" pitchFamily="34" charset="0"/>
            </a:rPr>
            <a:t>Hoàng tử bé</a:t>
          </a:r>
          <a:endParaRPr lang="en-US" dirty="0"/>
        </a:p>
      </dgm:t>
    </dgm:pt>
    <dgm:pt modelId="{828FC973-CF07-4A7C-90B3-73B800174407}" type="parTrans" cxnId="{7B40B684-3FE8-45FB-9587-858D57D68BBB}">
      <dgm:prSet/>
      <dgm:spPr/>
      <dgm:t>
        <a:bodyPr/>
        <a:lstStyle/>
        <a:p>
          <a:endParaRPr lang="en-US"/>
        </a:p>
      </dgm:t>
    </dgm:pt>
    <dgm:pt modelId="{94911748-74A2-4065-B8C6-6BC6C7309BEC}" type="sibTrans" cxnId="{7B40B684-3FE8-45FB-9587-858D57D68BBB}">
      <dgm:prSet/>
      <dgm:spPr/>
      <dgm:t>
        <a:bodyPr/>
        <a:lstStyle/>
        <a:p>
          <a:endParaRPr lang="en-US"/>
        </a:p>
      </dgm:t>
    </dgm:pt>
    <dgm:pt modelId="{EC2DD4CD-5199-45FC-A9C7-025D565CBCE0}">
      <dgm:prSet phldrT="[Text]" custT="1"/>
      <dgm:spPr/>
      <dgm:t>
        <a:bodyPr/>
        <a:lstStyle/>
        <a:p>
          <a:r>
            <a:rPr lang="vi-VN" sz="2400" b="1" dirty="0">
              <a:latin typeface="Times New Roman" panose="02020603050405020304" pitchFamily="18" charset="0"/>
              <a:ea typeface="Calibri" panose="020F0502020204030204" pitchFamily="34" charset="0"/>
            </a:rPr>
            <a:t>Người kể chuyện: </a:t>
          </a:r>
          <a:r>
            <a:rPr lang="vi-VN" sz="2400" dirty="0">
              <a:latin typeface="Times New Roman" panose="02020603050405020304" pitchFamily="18" charset="0"/>
              <a:ea typeface="Calibri" panose="020F0502020204030204" pitchFamily="34" charset="0"/>
            </a:rPr>
            <a:t>xưng “tôi” </a:t>
          </a:r>
          <a:r>
            <a:rPr lang="en-US" sz="2400" dirty="0">
              <a:latin typeface="Times New Roman" panose="02020603050405020304" pitchFamily="18" charset="0"/>
              <a:ea typeface="Calibri" panose="020F0502020204030204" pitchFamily="34" charset="0"/>
            </a:rPr>
            <a:t>- m</a:t>
          </a:r>
          <a:r>
            <a:rPr lang="vi-VN" sz="2400" dirty="0">
              <a:latin typeface="Times New Roman" panose="02020603050405020304" pitchFamily="18" charset="0"/>
              <a:ea typeface="Calibri" panose="020F0502020204030204" pitchFamily="34" charset="0"/>
            </a:rPr>
            <a:t>ột phi công bị rơi máy bay trên sa mạc Sahara và có cơ hội gặp </a:t>
          </a:r>
          <a:r>
            <a:rPr lang="en-US" sz="2400" dirty="0">
              <a:latin typeface="Times New Roman" panose="02020603050405020304" pitchFamily="18" charset="0"/>
              <a:ea typeface="Calibri" panose="020F0502020204030204" pitchFamily="34" charset="0"/>
            </a:rPr>
            <a:t>h</a:t>
          </a:r>
          <a:r>
            <a:rPr lang="vi-VN" sz="2400" dirty="0">
              <a:latin typeface="Times New Roman" panose="02020603050405020304" pitchFamily="18" charset="0"/>
              <a:ea typeface="Calibri" panose="020F0502020204030204" pitchFamily="34" charset="0"/>
            </a:rPr>
            <a:t>oàng tử bé.</a:t>
          </a:r>
          <a:endParaRPr lang="en-US" sz="2400" dirty="0"/>
        </a:p>
      </dgm:t>
    </dgm:pt>
    <dgm:pt modelId="{0C60FB1E-6084-4AED-8DB3-29613AD42214}" type="parTrans" cxnId="{E1E9C3BE-77BE-40CA-9ADE-8992422E1B09}">
      <dgm:prSet/>
      <dgm:spPr/>
      <dgm:t>
        <a:bodyPr/>
        <a:lstStyle/>
        <a:p>
          <a:endParaRPr lang="en-US"/>
        </a:p>
      </dgm:t>
    </dgm:pt>
    <dgm:pt modelId="{449D0F1B-F153-4C27-8E8D-8F543C15EE0A}" type="sibTrans" cxnId="{E1E9C3BE-77BE-40CA-9ADE-8992422E1B09}">
      <dgm:prSet/>
      <dgm:spPr/>
      <dgm:t>
        <a:bodyPr/>
        <a:lstStyle/>
        <a:p>
          <a:endParaRPr lang="en-US"/>
        </a:p>
      </dgm:t>
    </dgm:pt>
    <dgm:pt modelId="{9563C773-282E-4C32-B6F1-18F690DF72AF}">
      <dgm:prSet phldrT="[Text]"/>
      <dgm:spPr/>
      <dgm:t>
        <a:bodyPr/>
        <a:lstStyle/>
        <a:p>
          <a:r>
            <a:rPr lang="vi-VN" b="1" dirty="0">
              <a:latin typeface="Times New Roman" panose="02020603050405020304" pitchFamily="18" charset="0"/>
              <a:ea typeface="Calibri" panose="020F0502020204030204" pitchFamily="34" charset="0"/>
            </a:rPr>
            <a:t>Cốt truyện: </a:t>
          </a:r>
          <a:r>
            <a:rPr lang="vi-VN" dirty="0">
              <a:latin typeface="Times New Roman" panose="02020603050405020304" pitchFamily="18" charset="0"/>
              <a:ea typeface="Calibri" panose="020F0502020204030204" pitchFamily="34" charset="0"/>
            </a:rPr>
            <a:t>Hoàng tử bé từ hành tinh khác đã phiêu lưu nhiều hành tinh khác nhau, phát hiện nhiều điều thú vị, và nếm trải cả những thất vọng, đau khổ. Cuối cùng cậu quyết định quay trở lại hành tinh của mình với bông hồng duy nhất.</a:t>
          </a:r>
          <a:endParaRPr lang="en-US" dirty="0"/>
        </a:p>
      </dgm:t>
    </dgm:pt>
    <dgm:pt modelId="{A6B32005-C2B9-4B2B-B216-149DAEC8DACB}" type="parTrans" cxnId="{74326EB8-2A09-4C22-856B-72D7C53F0F62}">
      <dgm:prSet/>
      <dgm:spPr/>
      <dgm:t>
        <a:bodyPr/>
        <a:lstStyle/>
        <a:p>
          <a:endParaRPr lang="en-US"/>
        </a:p>
      </dgm:t>
    </dgm:pt>
    <dgm:pt modelId="{423D7A27-F236-4F86-B9AA-4B56EC0276D0}" type="sibTrans" cxnId="{74326EB8-2A09-4C22-856B-72D7C53F0F62}">
      <dgm:prSet/>
      <dgm:spPr/>
      <dgm:t>
        <a:bodyPr/>
        <a:lstStyle/>
        <a:p>
          <a:endParaRPr lang="en-US"/>
        </a:p>
      </dgm:t>
    </dgm:pt>
    <dgm:pt modelId="{644B5D9B-1DB6-42A4-BF7E-ACCA829614F6}" type="pres">
      <dgm:prSet presAssocID="{08D86ECD-148E-4441-8D87-DE32941861B3}" presName="Name0" presStyleCnt="0">
        <dgm:presLayoutVars>
          <dgm:chMax val="7"/>
          <dgm:chPref val="7"/>
          <dgm:dir/>
        </dgm:presLayoutVars>
      </dgm:prSet>
      <dgm:spPr/>
    </dgm:pt>
    <dgm:pt modelId="{25782CFB-BECF-426C-A0B0-EBBD07ED5EEB}" type="pres">
      <dgm:prSet presAssocID="{08D86ECD-148E-4441-8D87-DE32941861B3}" presName="Name1" presStyleCnt="0"/>
      <dgm:spPr/>
    </dgm:pt>
    <dgm:pt modelId="{7684628A-A7EA-4BD4-A527-2AC616BB0597}" type="pres">
      <dgm:prSet presAssocID="{08D86ECD-148E-4441-8D87-DE32941861B3}" presName="cycle" presStyleCnt="0"/>
      <dgm:spPr/>
    </dgm:pt>
    <dgm:pt modelId="{50C3359E-F91A-4C4E-AA7F-91EA78461AE2}" type="pres">
      <dgm:prSet presAssocID="{08D86ECD-148E-4441-8D87-DE32941861B3}" presName="srcNode" presStyleLbl="node1" presStyleIdx="0" presStyleCnt="3"/>
      <dgm:spPr/>
    </dgm:pt>
    <dgm:pt modelId="{017ADDB6-9137-477B-B52F-57F20A34177A}" type="pres">
      <dgm:prSet presAssocID="{08D86ECD-148E-4441-8D87-DE32941861B3}" presName="conn" presStyleLbl="parChTrans1D2" presStyleIdx="0" presStyleCnt="1"/>
      <dgm:spPr/>
    </dgm:pt>
    <dgm:pt modelId="{BA94DE28-8B4A-4335-97BF-3147B2928665}" type="pres">
      <dgm:prSet presAssocID="{08D86ECD-148E-4441-8D87-DE32941861B3}" presName="extraNode" presStyleLbl="node1" presStyleIdx="0" presStyleCnt="3"/>
      <dgm:spPr/>
    </dgm:pt>
    <dgm:pt modelId="{BEFC8AF6-F130-4919-8506-10AFCC12DE6D}" type="pres">
      <dgm:prSet presAssocID="{08D86ECD-148E-4441-8D87-DE32941861B3}" presName="dstNode" presStyleLbl="node1" presStyleIdx="0" presStyleCnt="3"/>
      <dgm:spPr/>
    </dgm:pt>
    <dgm:pt modelId="{714057FF-A86C-424F-AECE-E0AC952E522A}" type="pres">
      <dgm:prSet presAssocID="{F78B2C74-42EE-4A3A-B567-025E837347EE}" presName="text_1" presStyleLbl="node1" presStyleIdx="0" presStyleCnt="3" custScaleX="72491" custLinFactNeighborX="-11625" custLinFactNeighborY="1793">
        <dgm:presLayoutVars>
          <dgm:bulletEnabled val="1"/>
        </dgm:presLayoutVars>
      </dgm:prSet>
      <dgm:spPr/>
    </dgm:pt>
    <dgm:pt modelId="{DD49B87C-6F44-4965-AD50-092E3749F9BE}" type="pres">
      <dgm:prSet presAssocID="{F78B2C74-42EE-4A3A-B567-025E837347EE}" presName="accent_1" presStyleCnt="0"/>
      <dgm:spPr/>
    </dgm:pt>
    <dgm:pt modelId="{6C14A984-DECE-4D03-80EC-E0D184473A06}" type="pres">
      <dgm:prSet presAssocID="{F78B2C74-42EE-4A3A-B567-025E837347EE}" presName="accentRepeatNode" presStyleLbl="solidFgAcc1" presStyleIdx="0" presStyleCnt="3"/>
      <dgm:spPr>
        <a:blipFill rotWithShape="0">
          <a:blip xmlns:r="http://schemas.openxmlformats.org/officeDocument/2006/relationships" r:embed="rId1"/>
          <a:stretch>
            <a:fillRect/>
          </a:stretch>
        </a:blipFill>
      </dgm:spPr>
    </dgm:pt>
    <dgm:pt modelId="{C62374EC-A506-44E2-9781-175C180D890B}" type="pres">
      <dgm:prSet presAssocID="{EC2DD4CD-5199-45FC-A9C7-025D565CBCE0}" presName="text_2" presStyleLbl="node1" presStyleIdx="1" presStyleCnt="3" custScaleX="84294" custScaleY="96813" custLinFactNeighborX="-6013" custLinFactNeighborY="-25927">
        <dgm:presLayoutVars>
          <dgm:bulletEnabled val="1"/>
        </dgm:presLayoutVars>
      </dgm:prSet>
      <dgm:spPr/>
    </dgm:pt>
    <dgm:pt modelId="{599926C4-A410-4102-9415-4010FA17CB25}" type="pres">
      <dgm:prSet presAssocID="{EC2DD4CD-5199-45FC-A9C7-025D565CBCE0}" presName="accent_2" presStyleCnt="0"/>
      <dgm:spPr/>
    </dgm:pt>
    <dgm:pt modelId="{72FDD0FF-7D78-4881-8AA5-F992A304A577}" type="pres">
      <dgm:prSet presAssocID="{EC2DD4CD-5199-45FC-A9C7-025D565CBCE0}" presName="accentRepeatNode" presStyleLbl="solidFgAcc1" presStyleIdx="1" presStyleCnt="3" custLinFactNeighborX="-1409" custLinFactNeighborY="-19231"/>
      <dgm:spPr>
        <a:blipFill rotWithShape="0">
          <a:blip xmlns:r="http://schemas.openxmlformats.org/officeDocument/2006/relationships" r:embed="rId2"/>
          <a:stretch>
            <a:fillRect/>
          </a:stretch>
        </a:blipFill>
      </dgm:spPr>
    </dgm:pt>
    <dgm:pt modelId="{92818DA0-AA33-4E14-A1A7-1DA3D0807C26}" type="pres">
      <dgm:prSet presAssocID="{9563C773-282E-4C32-B6F1-18F690DF72AF}" presName="text_3" presStyleLbl="node1" presStyleIdx="2" presStyleCnt="3" custScaleY="140173" custLinFactNeighborX="409" custLinFactNeighborY="-29514">
        <dgm:presLayoutVars>
          <dgm:bulletEnabled val="1"/>
        </dgm:presLayoutVars>
      </dgm:prSet>
      <dgm:spPr/>
    </dgm:pt>
    <dgm:pt modelId="{2182B227-2465-4424-8B2B-5A21525EC799}" type="pres">
      <dgm:prSet presAssocID="{9563C773-282E-4C32-B6F1-18F690DF72AF}" presName="accent_3" presStyleCnt="0"/>
      <dgm:spPr/>
    </dgm:pt>
    <dgm:pt modelId="{A86B4500-9FC9-49B8-91FE-F6D7C7C6A5C0}" type="pres">
      <dgm:prSet presAssocID="{9563C773-282E-4C32-B6F1-18F690DF72AF}" presName="accentRepeatNode" presStyleLbl="solidFgAcc1" presStyleIdx="2" presStyleCnt="3" custScaleY="111695" custLinFactNeighborX="1282" custLinFactNeighborY="-23077"/>
      <dgm:spPr>
        <a:blipFill rotWithShape="0">
          <a:blip xmlns:r="http://schemas.openxmlformats.org/officeDocument/2006/relationships" r:embed="rId3"/>
          <a:stretch>
            <a:fillRect/>
          </a:stretch>
        </a:blipFill>
      </dgm:spPr>
    </dgm:pt>
  </dgm:ptLst>
  <dgm:cxnLst>
    <dgm:cxn modelId="{1345CD14-88C1-4C5E-8682-F0D2B46121BB}" type="presOf" srcId="{EC2DD4CD-5199-45FC-A9C7-025D565CBCE0}" destId="{C62374EC-A506-44E2-9781-175C180D890B}" srcOrd="0" destOrd="0" presId="urn:microsoft.com/office/officeart/2008/layout/VerticalCurvedList"/>
    <dgm:cxn modelId="{E1739A15-F49B-42AF-9199-41C15399F2BC}" type="presOf" srcId="{08D86ECD-148E-4441-8D87-DE32941861B3}" destId="{644B5D9B-1DB6-42A4-BF7E-ACCA829614F6}" srcOrd="0" destOrd="0" presId="urn:microsoft.com/office/officeart/2008/layout/VerticalCurvedList"/>
    <dgm:cxn modelId="{98EE931A-58C0-4CB5-B000-DAF032978441}" type="presOf" srcId="{94911748-74A2-4065-B8C6-6BC6C7309BEC}" destId="{017ADDB6-9137-477B-B52F-57F20A34177A}" srcOrd="0" destOrd="0" presId="urn:microsoft.com/office/officeart/2008/layout/VerticalCurvedList"/>
    <dgm:cxn modelId="{72841768-E6BC-49BD-BB2F-14ACDAE221BD}" type="presOf" srcId="{F78B2C74-42EE-4A3A-B567-025E837347EE}" destId="{714057FF-A86C-424F-AECE-E0AC952E522A}" srcOrd="0" destOrd="0" presId="urn:microsoft.com/office/officeart/2008/layout/VerticalCurvedList"/>
    <dgm:cxn modelId="{7B40B684-3FE8-45FB-9587-858D57D68BBB}" srcId="{08D86ECD-148E-4441-8D87-DE32941861B3}" destId="{F78B2C74-42EE-4A3A-B567-025E837347EE}" srcOrd="0" destOrd="0" parTransId="{828FC973-CF07-4A7C-90B3-73B800174407}" sibTransId="{94911748-74A2-4065-B8C6-6BC6C7309BEC}"/>
    <dgm:cxn modelId="{873CB88B-98E3-4632-B17C-3E8E5DF796B1}" type="presOf" srcId="{9563C773-282E-4C32-B6F1-18F690DF72AF}" destId="{92818DA0-AA33-4E14-A1A7-1DA3D0807C26}" srcOrd="0" destOrd="0" presId="urn:microsoft.com/office/officeart/2008/layout/VerticalCurvedList"/>
    <dgm:cxn modelId="{74326EB8-2A09-4C22-856B-72D7C53F0F62}" srcId="{08D86ECD-148E-4441-8D87-DE32941861B3}" destId="{9563C773-282E-4C32-B6F1-18F690DF72AF}" srcOrd="2" destOrd="0" parTransId="{A6B32005-C2B9-4B2B-B216-149DAEC8DACB}" sibTransId="{423D7A27-F236-4F86-B9AA-4B56EC0276D0}"/>
    <dgm:cxn modelId="{E1E9C3BE-77BE-40CA-9ADE-8992422E1B09}" srcId="{08D86ECD-148E-4441-8D87-DE32941861B3}" destId="{EC2DD4CD-5199-45FC-A9C7-025D565CBCE0}" srcOrd="1" destOrd="0" parTransId="{0C60FB1E-6084-4AED-8DB3-29613AD42214}" sibTransId="{449D0F1B-F153-4C27-8E8D-8F543C15EE0A}"/>
    <dgm:cxn modelId="{6A77ADD2-6E8E-425B-B086-F431256635F0}" type="presParOf" srcId="{644B5D9B-1DB6-42A4-BF7E-ACCA829614F6}" destId="{25782CFB-BECF-426C-A0B0-EBBD07ED5EEB}" srcOrd="0" destOrd="0" presId="urn:microsoft.com/office/officeart/2008/layout/VerticalCurvedList"/>
    <dgm:cxn modelId="{8CC0992D-93D3-4A82-B9A3-8718F8CBD138}" type="presParOf" srcId="{25782CFB-BECF-426C-A0B0-EBBD07ED5EEB}" destId="{7684628A-A7EA-4BD4-A527-2AC616BB0597}" srcOrd="0" destOrd="0" presId="urn:microsoft.com/office/officeart/2008/layout/VerticalCurvedList"/>
    <dgm:cxn modelId="{2D0E142B-FDB4-40E5-B1D4-39225F42704F}" type="presParOf" srcId="{7684628A-A7EA-4BD4-A527-2AC616BB0597}" destId="{50C3359E-F91A-4C4E-AA7F-91EA78461AE2}" srcOrd="0" destOrd="0" presId="urn:microsoft.com/office/officeart/2008/layout/VerticalCurvedList"/>
    <dgm:cxn modelId="{A8BC1DB4-A0E2-41AB-B5A8-5F24C3157244}" type="presParOf" srcId="{7684628A-A7EA-4BD4-A527-2AC616BB0597}" destId="{017ADDB6-9137-477B-B52F-57F20A34177A}" srcOrd="1" destOrd="0" presId="urn:microsoft.com/office/officeart/2008/layout/VerticalCurvedList"/>
    <dgm:cxn modelId="{C54AE7C8-4748-4FD7-A2C9-07E58A3E157C}" type="presParOf" srcId="{7684628A-A7EA-4BD4-A527-2AC616BB0597}" destId="{BA94DE28-8B4A-4335-97BF-3147B2928665}" srcOrd="2" destOrd="0" presId="urn:microsoft.com/office/officeart/2008/layout/VerticalCurvedList"/>
    <dgm:cxn modelId="{D10F4938-A061-4588-85E7-F262C37EF45B}" type="presParOf" srcId="{7684628A-A7EA-4BD4-A527-2AC616BB0597}" destId="{BEFC8AF6-F130-4919-8506-10AFCC12DE6D}" srcOrd="3" destOrd="0" presId="urn:microsoft.com/office/officeart/2008/layout/VerticalCurvedList"/>
    <dgm:cxn modelId="{C74228EF-7026-4C95-A062-20CA86B18376}" type="presParOf" srcId="{25782CFB-BECF-426C-A0B0-EBBD07ED5EEB}" destId="{714057FF-A86C-424F-AECE-E0AC952E522A}" srcOrd="1" destOrd="0" presId="urn:microsoft.com/office/officeart/2008/layout/VerticalCurvedList"/>
    <dgm:cxn modelId="{E659B041-DEC7-4FBC-BE9A-148EC6730795}" type="presParOf" srcId="{25782CFB-BECF-426C-A0B0-EBBD07ED5EEB}" destId="{DD49B87C-6F44-4965-AD50-092E3749F9BE}" srcOrd="2" destOrd="0" presId="urn:microsoft.com/office/officeart/2008/layout/VerticalCurvedList"/>
    <dgm:cxn modelId="{6396BEC3-365C-451A-89C7-B8842C12814B}" type="presParOf" srcId="{DD49B87C-6F44-4965-AD50-092E3749F9BE}" destId="{6C14A984-DECE-4D03-80EC-E0D184473A06}" srcOrd="0" destOrd="0" presId="urn:microsoft.com/office/officeart/2008/layout/VerticalCurvedList"/>
    <dgm:cxn modelId="{CD880E9B-72A9-472D-A552-C6A001AB6A3A}" type="presParOf" srcId="{25782CFB-BECF-426C-A0B0-EBBD07ED5EEB}" destId="{C62374EC-A506-44E2-9781-175C180D890B}" srcOrd="3" destOrd="0" presId="urn:microsoft.com/office/officeart/2008/layout/VerticalCurvedList"/>
    <dgm:cxn modelId="{30F0F7EA-603A-4A04-8A5C-39EB0308C96D}" type="presParOf" srcId="{25782CFB-BECF-426C-A0B0-EBBD07ED5EEB}" destId="{599926C4-A410-4102-9415-4010FA17CB25}" srcOrd="4" destOrd="0" presId="urn:microsoft.com/office/officeart/2008/layout/VerticalCurvedList"/>
    <dgm:cxn modelId="{1D01D6DA-CA22-415F-B381-5D399FD7AEBF}" type="presParOf" srcId="{599926C4-A410-4102-9415-4010FA17CB25}" destId="{72FDD0FF-7D78-4881-8AA5-F992A304A577}" srcOrd="0" destOrd="0" presId="urn:microsoft.com/office/officeart/2008/layout/VerticalCurvedList"/>
    <dgm:cxn modelId="{3D5F9714-C7B8-4429-806F-CA45658ECE3F}" type="presParOf" srcId="{25782CFB-BECF-426C-A0B0-EBBD07ED5EEB}" destId="{92818DA0-AA33-4E14-A1A7-1DA3D0807C26}" srcOrd="5" destOrd="0" presId="urn:microsoft.com/office/officeart/2008/layout/VerticalCurvedList"/>
    <dgm:cxn modelId="{02C3AAEA-FAB0-4EF2-BB0C-9BBCA44D8597}" type="presParOf" srcId="{25782CFB-BECF-426C-A0B0-EBBD07ED5EEB}" destId="{2182B227-2465-4424-8B2B-5A21525EC799}" srcOrd="6" destOrd="0" presId="urn:microsoft.com/office/officeart/2008/layout/VerticalCurvedList"/>
    <dgm:cxn modelId="{8602452A-CE5C-40D9-BFD4-2BB3660C996D}" type="presParOf" srcId="{2182B227-2465-4424-8B2B-5A21525EC799}" destId="{A86B4500-9FC9-49B8-91FE-F6D7C7C6A5C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ADDB6-9137-477B-B52F-57F20A34177A}">
      <dsp:nvSpPr>
        <dsp:cNvPr id="0" name=""/>
        <dsp:cNvSpPr/>
      </dsp:nvSpPr>
      <dsp:spPr>
        <a:xfrm>
          <a:off x="-4910093" y="-752411"/>
          <a:ext cx="5847912" cy="5847912"/>
        </a:xfrm>
        <a:prstGeom prst="blockArc">
          <a:avLst>
            <a:gd name="adj1" fmla="val 18900000"/>
            <a:gd name="adj2" fmla="val 2700000"/>
            <a:gd name="adj3" fmla="val 369"/>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4057FF-A86C-424F-AECE-E0AC952E522A}">
      <dsp:nvSpPr>
        <dsp:cNvPr id="0" name=""/>
        <dsp:cNvSpPr/>
      </dsp:nvSpPr>
      <dsp:spPr>
        <a:xfrm>
          <a:off x="825854" y="449883"/>
          <a:ext cx="7580766" cy="86861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466" tIns="58420" rIns="58420" bIns="58420" numCol="1" spcCol="1270" anchor="ctr" anchorCtr="0">
          <a:noAutofit/>
        </a:bodyPr>
        <a:lstStyle/>
        <a:p>
          <a:pPr marL="0" lvl="0" indent="0" algn="l" defTabSz="1022350">
            <a:lnSpc>
              <a:spcPct val="90000"/>
            </a:lnSpc>
            <a:spcBef>
              <a:spcPct val="0"/>
            </a:spcBef>
            <a:spcAft>
              <a:spcPct val="35000"/>
            </a:spcAft>
            <a:buNone/>
          </a:pPr>
          <a:r>
            <a:rPr lang="vi-VN" sz="2300" b="1" kern="1200">
              <a:latin typeface="Times New Roman" panose="02020603050405020304" pitchFamily="18" charset="0"/>
              <a:ea typeface="Calibri" panose="020F0502020204030204" pitchFamily="34" charset="0"/>
            </a:rPr>
            <a:t>Nhân vật chính: </a:t>
          </a:r>
          <a:r>
            <a:rPr lang="vi-VN" sz="2300" kern="1200">
              <a:latin typeface="Times New Roman" panose="02020603050405020304" pitchFamily="18" charset="0"/>
              <a:ea typeface="Calibri" panose="020F0502020204030204" pitchFamily="34" charset="0"/>
            </a:rPr>
            <a:t>Hoàng tử bé</a:t>
          </a:r>
          <a:endParaRPr lang="en-US" sz="2300" kern="1200" dirty="0"/>
        </a:p>
      </dsp:txBody>
      <dsp:txXfrm>
        <a:off x="825854" y="449883"/>
        <a:ext cx="7580766" cy="868618"/>
      </dsp:txXfrm>
    </dsp:sp>
    <dsp:sp modelId="{6C14A984-DECE-4D03-80EC-E0D184473A06}">
      <dsp:nvSpPr>
        <dsp:cNvPr id="0" name=""/>
        <dsp:cNvSpPr/>
      </dsp:nvSpPr>
      <dsp:spPr>
        <a:xfrm>
          <a:off x="60274" y="325731"/>
          <a:ext cx="1085772" cy="1085772"/>
        </a:xfrm>
        <a:prstGeom prst="ellipse">
          <a:avLst/>
        </a:prstGeom>
        <a:blipFill rotWithShape="0">
          <a:blip xmlns:r="http://schemas.openxmlformats.org/officeDocument/2006/relationships" r:embed="rId1"/>
          <a:stretch>
            <a:fillRect/>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2374EC-A506-44E2-9781-175C180D890B}">
      <dsp:nvSpPr>
        <dsp:cNvPr id="0" name=""/>
        <dsp:cNvSpPr/>
      </dsp:nvSpPr>
      <dsp:spPr>
        <a:xfrm>
          <a:off x="1105512" y="1525870"/>
          <a:ext cx="8548916" cy="8409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466" tIns="60960" rIns="60960" bIns="60960" numCol="1" spcCol="1270" anchor="ctr" anchorCtr="0">
          <a:noAutofit/>
        </a:bodyPr>
        <a:lstStyle/>
        <a:p>
          <a:pPr marL="0" lvl="0" indent="0" algn="l" defTabSz="1066800">
            <a:lnSpc>
              <a:spcPct val="90000"/>
            </a:lnSpc>
            <a:spcBef>
              <a:spcPct val="0"/>
            </a:spcBef>
            <a:spcAft>
              <a:spcPct val="35000"/>
            </a:spcAft>
            <a:buNone/>
          </a:pPr>
          <a:r>
            <a:rPr lang="vi-VN" sz="2400" b="1" kern="1200" dirty="0">
              <a:latin typeface="Times New Roman" panose="02020603050405020304" pitchFamily="18" charset="0"/>
              <a:ea typeface="Calibri" panose="020F0502020204030204" pitchFamily="34" charset="0"/>
            </a:rPr>
            <a:t>Người kể chuyện: </a:t>
          </a:r>
          <a:r>
            <a:rPr lang="vi-VN" sz="2400" kern="1200" dirty="0">
              <a:latin typeface="Times New Roman" panose="02020603050405020304" pitchFamily="18" charset="0"/>
              <a:ea typeface="Calibri" panose="020F0502020204030204" pitchFamily="34" charset="0"/>
            </a:rPr>
            <a:t>xưng “tôi” </a:t>
          </a:r>
          <a:r>
            <a:rPr lang="en-US" sz="2400" kern="1200" dirty="0">
              <a:latin typeface="Times New Roman" panose="02020603050405020304" pitchFamily="18" charset="0"/>
              <a:ea typeface="Calibri" panose="020F0502020204030204" pitchFamily="34" charset="0"/>
            </a:rPr>
            <a:t>- m</a:t>
          </a:r>
          <a:r>
            <a:rPr lang="vi-VN" sz="2400" kern="1200" dirty="0">
              <a:latin typeface="Times New Roman" panose="02020603050405020304" pitchFamily="18" charset="0"/>
              <a:ea typeface="Calibri" panose="020F0502020204030204" pitchFamily="34" charset="0"/>
            </a:rPr>
            <a:t>ột phi công bị rơi máy bay trên sa mạc Sahara và có cơ hội gặp </a:t>
          </a:r>
          <a:r>
            <a:rPr lang="en-US" sz="2400" kern="1200" dirty="0">
              <a:latin typeface="Times New Roman" panose="02020603050405020304" pitchFamily="18" charset="0"/>
              <a:ea typeface="Calibri" panose="020F0502020204030204" pitchFamily="34" charset="0"/>
            </a:rPr>
            <a:t>h</a:t>
          </a:r>
          <a:r>
            <a:rPr lang="vi-VN" sz="2400" kern="1200" dirty="0">
              <a:latin typeface="Times New Roman" panose="02020603050405020304" pitchFamily="18" charset="0"/>
              <a:ea typeface="Calibri" panose="020F0502020204030204" pitchFamily="34" charset="0"/>
            </a:rPr>
            <a:t>oàng tử bé.</a:t>
          </a:r>
          <a:endParaRPr lang="en-US" sz="2400" kern="1200" dirty="0"/>
        </a:p>
      </dsp:txBody>
      <dsp:txXfrm>
        <a:off x="1105512" y="1525870"/>
        <a:ext cx="8548916" cy="840935"/>
      </dsp:txXfrm>
    </dsp:sp>
    <dsp:sp modelId="{72FDD0FF-7D78-4881-8AA5-F992A304A577}">
      <dsp:nvSpPr>
        <dsp:cNvPr id="0" name=""/>
        <dsp:cNvSpPr/>
      </dsp:nvSpPr>
      <dsp:spPr>
        <a:xfrm>
          <a:off x="360718" y="1419853"/>
          <a:ext cx="1085772" cy="1085772"/>
        </a:xfrm>
        <a:prstGeom prst="ellipse">
          <a:avLst/>
        </a:prstGeom>
        <a:blipFill rotWithShape="0">
          <a:blip xmlns:r="http://schemas.openxmlformats.org/officeDocument/2006/relationships" r:embed="rId2"/>
          <a:stretch>
            <a:fillRect/>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818DA0-AA33-4E14-A1A7-1DA3D0807C26}">
      <dsp:nvSpPr>
        <dsp:cNvPr id="0" name=""/>
        <dsp:cNvSpPr/>
      </dsp:nvSpPr>
      <dsp:spPr>
        <a:xfrm>
          <a:off x="645932" y="2609324"/>
          <a:ext cx="10457528" cy="12175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466" tIns="58420" rIns="58420" bIns="58420" numCol="1" spcCol="1270" anchor="ctr" anchorCtr="0">
          <a:noAutofit/>
        </a:bodyPr>
        <a:lstStyle/>
        <a:p>
          <a:pPr marL="0" lvl="0" indent="0" algn="l" defTabSz="1022350">
            <a:lnSpc>
              <a:spcPct val="90000"/>
            </a:lnSpc>
            <a:spcBef>
              <a:spcPct val="0"/>
            </a:spcBef>
            <a:spcAft>
              <a:spcPct val="35000"/>
            </a:spcAft>
            <a:buNone/>
          </a:pPr>
          <a:r>
            <a:rPr lang="vi-VN" sz="2300" b="1" kern="1200" dirty="0">
              <a:latin typeface="Times New Roman" panose="02020603050405020304" pitchFamily="18" charset="0"/>
              <a:ea typeface="Calibri" panose="020F0502020204030204" pitchFamily="34" charset="0"/>
            </a:rPr>
            <a:t>Cốt truyện: </a:t>
          </a:r>
          <a:r>
            <a:rPr lang="vi-VN" sz="2300" kern="1200" dirty="0">
              <a:latin typeface="Times New Roman" panose="02020603050405020304" pitchFamily="18" charset="0"/>
              <a:ea typeface="Calibri" panose="020F0502020204030204" pitchFamily="34" charset="0"/>
            </a:rPr>
            <a:t>Hoàng tử bé từ hành tinh khác đã phiêu lưu nhiều hành tinh khác nhau, phát hiện nhiều điều thú vị, và nếm trải cả những thất vọng, đau khổ. Cuối cùng cậu quyết định quay trở lại hành tinh của mình với bông hồng duy nhất.</a:t>
          </a:r>
          <a:endParaRPr lang="en-US" sz="2300" kern="1200" dirty="0"/>
        </a:p>
      </dsp:txBody>
      <dsp:txXfrm>
        <a:off x="645932" y="2609324"/>
        <a:ext cx="10457528" cy="1217567"/>
      </dsp:txXfrm>
    </dsp:sp>
    <dsp:sp modelId="{A86B4500-9FC9-49B8-91FE-F6D7C7C6A5C0}">
      <dsp:nvSpPr>
        <dsp:cNvPr id="0" name=""/>
        <dsp:cNvSpPr/>
      </dsp:nvSpPr>
      <dsp:spPr>
        <a:xfrm>
          <a:off x="74194" y="2617531"/>
          <a:ext cx="1085772" cy="1212753"/>
        </a:xfrm>
        <a:prstGeom prst="ellipse">
          <a:avLst/>
        </a:prstGeom>
        <a:blipFill rotWithShape="0">
          <a:blip xmlns:r="http://schemas.openxmlformats.org/officeDocument/2006/relationships" r:embed="rId3"/>
          <a:stretch>
            <a:fillRect/>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85E06-F071-4B0C-9829-937EEF496AD4}"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F8F15-7173-4E79-891B-70F3D187FCED}" type="slidenum">
              <a:rPr lang="en-US" smtClean="0"/>
              <a:t>‹#›</a:t>
            </a:fld>
            <a:endParaRPr lang="en-US"/>
          </a:p>
        </p:txBody>
      </p:sp>
    </p:spTree>
    <p:extLst>
      <p:ext uri="{BB962C8B-B14F-4D97-AF65-F5344CB8AC3E}">
        <p14:creationId xmlns:p14="http://schemas.microsoft.com/office/powerpoint/2010/main" val="354453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b="1">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C393D63-9E7C-4389-BDC2-2B52720FA5C5}" type="slidenum">
              <a:rPr lang="en-US" altLang="en-US"/>
              <a:pPr/>
              <a:t>3</a:t>
            </a:fld>
            <a:endParaRPr lang="en-US" altLang="en-US"/>
          </a:p>
        </p:txBody>
      </p:sp>
    </p:spTree>
    <p:extLst>
      <p:ext uri="{BB962C8B-B14F-4D97-AF65-F5344CB8AC3E}">
        <p14:creationId xmlns:p14="http://schemas.microsoft.com/office/powerpoint/2010/main" val="1287084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18</a:t>
            </a:fld>
            <a:endParaRPr lang="en-US"/>
          </a:p>
        </p:txBody>
      </p:sp>
    </p:spTree>
    <p:extLst>
      <p:ext uri="{BB962C8B-B14F-4D97-AF65-F5344CB8AC3E}">
        <p14:creationId xmlns:p14="http://schemas.microsoft.com/office/powerpoint/2010/main" val="3370742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19</a:t>
            </a:fld>
            <a:endParaRPr lang="en-US"/>
          </a:p>
        </p:txBody>
      </p:sp>
    </p:spTree>
    <p:extLst>
      <p:ext uri="{BB962C8B-B14F-4D97-AF65-F5344CB8AC3E}">
        <p14:creationId xmlns:p14="http://schemas.microsoft.com/office/powerpoint/2010/main" val="148792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B285331-E988-4037-9ABC-C4BA48C14807}" type="slidenum">
              <a:rPr lang="en-US" altLang="en-US"/>
              <a:pPr/>
              <a:t>4</a:t>
            </a:fld>
            <a:endParaRPr lang="en-US" altLang="en-US"/>
          </a:p>
        </p:txBody>
      </p:sp>
    </p:spTree>
    <p:extLst>
      <p:ext uri="{BB962C8B-B14F-4D97-AF65-F5344CB8AC3E}">
        <p14:creationId xmlns:p14="http://schemas.microsoft.com/office/powerpoint/2010/main" val="1976505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ED8BBEA-7C87-420A-A9D9-88C375FF6F23}" type="slidenum">
              <a:rPr lang="en-US" altLang="en-US"/>
              <a:pPr/>
              <a:t>5</a:t>
            </a:fld>
            <a:endParaRPr lang="en-US" altLang="en-US"/>
          </a:p>
        </p:txBody>
      </p:sp>
    </p:spTree>
    <p:extLst>
      <p:ext uri="{BB962C8B-B14F-4D97-AF65-F5344CB8AC3E}">
        <p14:creationId xmlns:p14="http://schemas.microsoft.com/office/powerpoint/2010/main" val="6707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8609531-54C9-4324-AFD5-AF931C69A6D5}" type="slidenum">
              <a:rPr lang="en-US" altLang="en-US"/>
              <a:pPr/>
              <a:t>6</a:t>
            </a:fld>
            <a:endParaRPr lang="en-US" altLang="en-US"/>
          </a:p>
        </p:txBody>
      </p:sp>
    </p:spTree>
    <p:extLst>
      <p:ext uri="{BB962C8B-B14F-4D97-AF65-F5344CB8AC3E}">
        <p14:creationId xmlns:p14="http://schemas.microsoft.com/office/powerpoint/2010/main" val="403967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425B105-1FF9-46AC-A79C-6C6A238F9325}" type="slidenum">
              <a:rPr lang="en-US" altLang="en-US"/>
              <a:pPr/>
              <a:t>7</a:t>
            </a:fld>
            <a:endParaRPr lang="en-US" altLang="en-US"/>
          </a:p>
        </p:txBody>
      </p:sp>
    </p:spTree>
    <p:extLst>
      <p:ext uri="{BB962C8B-B14F-4D97-AF65-F5344CB8AC3E}">
        <p14:creationId xmlns:p14="http://schemas.microsoft.com/office/powerpoint/2010/main" val="1621851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2C09FC9-A8E2-4B14-86AA-12FB2E69CBF8}" type="slidenum">
              <a:rPr lang="en-US" altLang="en-US"/>
              <a:pPr/>
              <a:t>8</a:t>
            </a:fld>
            <a:endParaRPr lang="en-US" altLang="en-US"/>
          </a:p>
        </p:txBody>
      </p:sp>
    </p:spTree>
    <p:extLst>
      <p:ext uri="{BB962C8B-B14F-4D97-AF65-F5344CB8AC3E}">
        <p14:creationId xmlns:p14="http://schemas.microsoft.com/office/powerpoint/2010/main" val="3506715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4B5DE-225C-41E8-9F41-5438617C75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115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4B5DE-225C-41E8-9F41-5438617C75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033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4B5DE-225C-41E8-9F41-5438617C75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883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79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544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213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530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383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326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52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972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54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297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23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062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502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595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612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773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472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6105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50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346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7537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41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9688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575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811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016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29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32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414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41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69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67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26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397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6216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2546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24.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slide" Target="slide1.xml"/><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image" Target="../media/image8.pn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image" Target="../media/image4.png"/><Relationship Id="rId15" Type="http://schemas.openxmlformats.org/officeDocument/2006/relationships/slide" Target="slide2.xml"/><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4.png"/><Relationship Id="rId15" Type="http://schemas.openxmlformats.org/officeDocument/2006/relationships/slide" Target="slide3.xml"/><Relationship Id="rId10" Type="http://schemas.openxmlformats.org/officeDocument/2006/relationships/image" Target="../media/image3.png"/><Relationship Id="rId4" Type="http://schemas.openxmlformats.org/officeDocument/2006/relationships/audio" Target="../media/audio1.wav"/><Relationship Id="rId9" Type="http://schemas.openxmlformats.org/officeDocument/2006/relationships/image" Target="../media/image9.png"/><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image" Target="../media/image4.png"/><Relationship Id="rId15" Type="http://schemas.openxmlformats.org/officeDocument/2006/relationships/slide" Target="slide5.xml"/><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4.png"/><Relationship Id="rId15" Type="http://schemas.openxmlformats.org/officeDocument/2006/relationships/slide" Target="slide9.xml"/><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10.png"/><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53885" y="2336801"/>
            <a:ext cx="9884229" cy="42672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Rounded Rectangle 4"/>
          <p:cNvSpPr/>
          <p:nvPr/>
        </p:nvSpPr>
        <p:spPr>
          <a:xfrm>
            <a:off x="1153885" y="0"/>
            <a:ext cx="9884229" cy="2336800"/>
          </a:xfrm>
          <a:prstGeom prst="roundRect">
            <a:avLst/>
          </a:prstGeom>
          <a:solidFill>
            <a:schemeClr val="accent2">
              <a:lumMod val="20000"/>
              <a:lumOff val="8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marR="177165" lvl="0">
              <a:spcAft>
                <a:spcPts val="800"/>
              </a:spcAft>
              <a:tabLst>
                <a:tab pos="0" algn="l"/>
                <a:tab pos="57150" algn="l"/>
              </a:tabLst>
              <a:defRPr/>
            </a:pPr>
            <a:endParaRPr lang="en-US" sz="3600" b="1" u="sng" dirty="0">
              <a:solidFill>
                <a:schemeClr val="tx1"/>
              </a:solidFill>
              <a:latin typeface="Times New Roman" panose="02020603050405020304" pitchFamily="18" charset="0"/>
              <a:ea typeface="Times New Roman" panose="02020603050405020304" pitchFamily="18" charset="0"/>
            </a:endParaRPr>
          </a:p>
          <a:p>
            <a:pPr marL="57150" marR="177165" lvl="0">
              <a:spcAft>
                <a:spcPts val="800"/>
              </a:spcAft>
              <a:tabLst>
                <a:tab pos="0" algn="l"/>
                <a:tab pos="57150" algn="l"/>
              </a:tabLst>
              <a:defRPr/>
            </a:pPr>
            <a:endParaRPr lang="en-US" sz="3600" b="1" u="sng" dirty="0">
              <a:solidFill>
                <a:schemeClr val="tx1"/>
              </a:solidFill>
              <a:latin typeface="Times New Roman" panose="02020603050405020304" pitchFamily="18" charset="0"/>
              <a:ea typeface="Times New Roman" panose="02020603050405020304" pitchFamily="18" charset="0"/>
            </a:endParaRPr>
          </a:p>
          <a:p>
            <a:pPr marL="57150" marR="177165" lvl="0">
              <a:spcAft>
                <a:spcPts val="800"/>
              </a:spcAft>
              <a:tabLst>
                <a:tab pos="0" algn="l"/>
                <a:tab pos="57150" algn="l"/>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Văn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57150" marR="177165" lvl="0" indent="0" algn="ctr" defTabSz="914400" rtl="0" eaLnBrk="1" fontAlgn="auto" latinLnBrk="0" hangingPunct="1">
              <a:lnSpc>
                <a:spcPct val="100000"/>
              </a:lnSpc>
              <a:spcBef>
                <a:spcPts val="0"/>
              </a:spcBef>
              <a:spcAft>
                <a:spcPts val="800"/>
              </a:spcAft>
              <a:buClrTx/>
              <a:buSzTx/>
              <a:buFontTx/>
              <a:buNone/>
              <a:tabLst>
                <a:tab pos="0" algn="l"/>
                <a:tab pos="57150" algn="l"/>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Nếu</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cậu</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muốn</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có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một</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người</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bạn</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57150" marR="177165" lvl="0" indent="0" algn="r" defTabSz="914400" rtl="0" eaLnBrk="1" fontAlgn="auto" latinLnBrk="0" hangingPunct="1">
              <a:lnSpc>
                <a:spcPct val="107000"/>
              </a:lnSpc>
              <a:spcBef>
                <a:spcPts val="0"/>
              </a:spcBef>
              <a:spcAft>
                <a:spcPts val="800"/>
              </a:spcAft>
              <a:buClrTx/>
              <a:buSzTx/>
              <a:buFontTx/>
              <a:buNone/>
              <a:tabLst>
                <a:tab pos="0" algn="l"/>
                <a:tab pos="57150" algn="l"/>
              </a:tabLst>
              <a:defRPr/>
            </a:pPr>
            <a:r>
              <a:rPr kumimoji="0" lang="en-US" sz="32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a:t>
            </a:r>
            <a:r>
              <a:rPr kumimoji="0" lang="en-US" sz="32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trích</a:t>
            </a:r>
            <a:r>
              <a:rPr kumimoji="0" lang="en-US" sz="32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Hoàng</a:t>
            </a:r>
            <a:r>
              <a:rPr kumimoji="0" lang="en-US" sz="32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tử</a:t>
            </a:r>
            <a:r>
              <a:rPr kumimoji="0" lang="en-US" sz="32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bé</a:t>
            </a:r>
            <a:r>
              <a:rPr kumimoji="0" lang="en-US" sz="32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Ăng</a:t>
            </a:r>
            <a:r>
              <a:rPr kumimoji="0" lang="en-US" sz="32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toan</a:t>
            </a:r>
            <a:r>
              <a:rPr kumimoji="0" lang="en-US" sz="32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đơ</a:t>
            </a:r>
            <a:r>
              <a:rPr kumimoji="0" lang="en-US" sz="32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Xanh-tơ</a:t>
            </a:r>
            <a:r>
              <a:rPr kumimoji="0" lang="en-US" sz="32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Ê-</a:t>
            </a:r>
            <a:r>
              <a:rPr kumimoji="0" lang="en-US" sz="32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xu</a:t>
            </a:r>
            <a:r>
              <a:rPr kumimoji="0" lang="en-US" sz="32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-be-</a:t>
            </a:r>
            <a:r>
              <a:rPr kumimoji="0" lang="en-US" sz="32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ri</a:t>
            </a:r>
            <a:r>
              <a:rPr kumimoji="0" lang="en-US" sz="32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a:t>
            </a:r>
            <a:r>
              <a:rPr kumimoji="0" lang="en-US" sz="32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endParaRPr>
          </a:p>
          <a:p>
            <a:pPr marL="57150" marR="177165" lvl="0" indent="0" algn="ctr" defTabSz="914400" rtl="0" eaLnBrk="1" fontAlgn="auto" latinLnBrk="0" hangingPunct="1">
              <a:lnSpc>
                <a:spcPct val="107000"/>
              </a:lnSpc>
              <a:spcBef>
                <a:spcPts val="0"/>
              </a:spcBef>
              <a:spcAft>
                <a:spcPts val="800"/>
              </a:spcAft>
              <a:buClrTx/>
              <a:buSzTx/>
              <a:buFontTx/>
              <a:buNone/>
              <a:tabLst>
                <a:tab pos="0" algn="l"/>
                <a:tab pos="57150" algn="l"/>
              </a:tabLst>
              <a:defRPr/>
            </a:pPr>
            <a:r>
              <a:rPr kumimoji="0" lang="fr-FR"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077991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240602" y="1089144"/>
            <a:ext cx="8192198" cy="633211"/>
          </a:xfrm>
          <a:prstGeom prst="plaqu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Ăng</a:t>
            </a:r>
            <a:r>
              <a:rPr kumimoji="0" lang="en-US" sz="3200" b="0"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toan</a:t>
            </a:r>
            <a:r>
              <a:rPr kumimoji="0" lang="en-US" sz="3200" b="0"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đơ</a:t>
            </a:r>
            <a:r>
              <a:rPr kumimoji="0" lang="en-US" sz="3200" b="0"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Xanh-tơ</a:t>
            </a:r>
            <a:r>
              <a:rPr kumimoji="0" lang="en-US" sz="3200" b="0"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Ê-</a:t>
            </a:r>
            <a:r>
              <a:rPr kumimoji="0" lang="en-US" sz="3200" b="0"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xu</a:t>
            </a:r>
            <a:r>
              <a:rPr kumimoji="0" lang="en-US" sz="3200" b="0"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-be-</a:t>
            </a:r>
            <a:r>
              <a:rPr kumimoji="0" lang="en-US" sz="3200" b="0"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ri</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Plaque 4"/>
          <p:cNvSpPr/>
          <p:nvPr/>
        </p:nvSpPr>
        <p:spPr>
          <a:xfrm>
            <a:off x="4572000" y="2091600"/>
            <a:ext cx="7271656" cy="4283112"/>
          </a:xfrm>
          <a:prstGeom prst="plaque">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Ông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là</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phi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công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và</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hầu</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hết</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các</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tác</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phẩm</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của</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ông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đều</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lấy</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đề</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tài</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cảm</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hứng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từ</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những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chuyến</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bay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và</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cuộc</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sống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của</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người</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phi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công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Ngòi</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bút</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của</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nhà</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văn</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đệm</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chất</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trữ</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tình</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trong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trẻo</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và</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giàu</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cảm</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hứng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lãng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mạn</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Tác</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phẩm</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tiêu</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biểu</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Hoàng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tử</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bé</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Bay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đêm</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Cõi</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người</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ta,...</a:t>
            </a:r>
            <a:endPar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endParaRPr>
          </a:p>
        </p:txBody>
      </p:sp>
      <p:pic>
        <p:nvPicPr>
          <p:cNvPr id="3" name="Picture 2"/>
          <p:cNvPicPr>
            <a:picLocks noChangeAspect="1"/>
          </p:cNvPicPr>
          <p:nvPr/>
        </p:nvPicPr>
        <p:blipFill>
          <a:blip r:embed="rId3"/>
          <a:stretch>
            <a:fillRect/>
          </a:stretch>
        </p:blipFill>
        <p:spPr>
          <a:xfrm>
            <a:off x="463970" y="2216245"/>
            <a:ext cx="3518598" cy="30044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Plaque 6"/>
          <p:cNvSpPr/>
          <p:nvPr/>
        </p:nvSpPr>
        <p:spPr>
          <a:xfrm>
            <a:off x="240602" y="5503509"/>
            <a:ext cx="3876430" cy="995848"/>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(1900-1944)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là</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nhà</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văn</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lớn</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của</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nước</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Pháp</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1837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1000"/>
                                        <p:tgtEl>
                                          <p:spTgt spid="5">
                                            <p:txEl>
                                              <p:pRg st="1" end="1"/>
                                            </p:txEl>
                                          </p:spTgt>
                                        </p:tgtEl>
                                      </p:cBhvr>
                                    </p:animEffect>
                                    <p:anim calcmode="lin" valueType="num">
                                      <p:cBhvr>
                                        <p:cTn id="4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fade">
                                      <p:cBhvr>
                                        <p:cTn id="49" dur="1000"/>
                                        <p:tgtEl>
                                          <p:spTgt spid="5">
                                            <p:txEl>
                                              <p:pRg st="2" end="2"/>
                                            </p:txEl>
                                          </p:spTgt>
                                        </p:tgtEl>
                                      </p:cBhvr>
                                    </p:animEffect>
                                    <p:anim calcmode="lin" valueType="num">
                                      <p:cBhvr>
                                        <p:cTn id="5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253" y="206477"/>
            <a:ext cx="6072064" cy="811162"/>
          </a:xfrm>
          <a:prstGeom prst="plaque">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0" marR="0" indent="0">
              <a:lnSpc>
                <a:spcPct val="107000"/>
              </a:lnSpc>
              <a:spcBef>
                <a:spcPts val="0"/>
              </a:spcBef>
              <a:spcAft>
                <a:spcPts val="0"/>
              </a:spcAft>
              <a:buNone/>
              <a:tabLst>
                <a:tab pos="1386840" algn="l"/>
              </a:tabLst>
            </a:pPr>
            <a:r>
              <a:rPr lang="en-US" sz="4000" b="1" dirty="0">
                <a:solidFill>
                  <a:schemeClr val="tx1"/>
                </a:solidFill>
                <a:latin typeface="Times New Roman" panose="02020603050405020304" pitchFamily="18" charset="0"/>
                <a:cs typeface="Times New Roman" panose="02020603050405020304" pitchFamily="18" charset="0"/>
              </a:rPr>
              <a:t>2.</a:t>
            </a:r>
            <a:r>
              <a:rPr lang="en-US" sz="4000" b="1" dirty="0">
                <a:solidFill>
                  <a:schemeClr val="tx1"/>
                </a:solidFill>
                <a:latin typeface="Times New Roman" panose="02020603050405020304" pitchFamily="18" charset="0"/>
                <a:ea typeface="MS Mincho"/>
              </a:rPr>
              <a:t> </a:t>
            </a:r>
            <a:r>
              <a:rPr lang="en-US" sz="4000" b="1" dirty="0" err="1">
                <a:solidFill>
                  <a:srgbClr val="0D0D0D"/>
                </a:solidFill>
                <a:latin typeface="Times New Roman" panose="02020603050405020304" pitchFamily="18" charset="0"/>
                <a:ea typeface="MS Mincho"/>
              </a:rPr>
              <a:t>Tác</a:t>
            </a:r>
            <a:r>
              <a:rPr lang="en-US" sz="4000" b="1" dirty="0">
                <a:solidFill>
                  <a:srgbClr val="0D0D0D"/>
                </a:solidFill>
                <a:latin typeface="Times New Roman" panose="02020603050405020304" pitchFamily="18" charset="0"/>
                <a:ea typeface="MS Mincho"/>
              </a:rPr>
              <a:t> </a:t>
            </a:r>
            <a:r>
              <a:rPr lang="en-US" sz="4000" b="1" dirty="0" err="1">
                <a:solidFill>
                  <a:srgbClr val="0D0D0D"/>
                </a:solidFill>
                <a:latin typeface="Times New Roman" panose="02020603050405020304" pitchFamily="18" charset="0"/>
                <a:ea typeface="MS Mincho"/>
              </a:rPr>
              <a:t>phẩm</a:t>
            </a:r>
            <a:r>
              <a:rPr lang="en-US" sz="4000" b="1" dirty="0">
                <a:solidFill>
                  <a:srgbClr val="0D0D0D"/>
                </a:solidFill>
                <a:latin typeface="Times New Roman" panose="02020603050405020304" pitchFamily="18" charset="0"/>
                <a:ea typeface="MS Mincho"/>
              </a:rPr>
              <a:t>: </a:t>
            </a:r>
            <a:r>
              <a:rPr lang="en-US" sz="4000" b="1" i="1" dirty="0" err="1">
                <a:solidFill>
                  <a:srgbClr val="0D0D0D"/>
                </a:solidFill>
                <a:latin typeface="Times New Roman" panose="02020603050405020304" pitchFamily="18" charset="0"/>
                <a:ea typeface="MS Mincho"/>
              </a:rPr>
              <a:t>Hoàng</a:t>
            </a:r>
            <a:r>
              <a:rPr lang="en-US" sz="4000" b="1" i="1" dirty="0">
                <a:solidFill>
                  <a:srgbClr val="0D0D0D"/>
                </a:solidFill>
                <a:latin typeface="Times New Roman" panose="02020603050405020304" pitchFamily="18" charset="0"/>
                <a:ea typeface="MS Mincho"/>
              </a:rPr>
              <a:t> </a:t>
            </a:r>
            <a:r>
              <a:rPr lang="en-US" sz="4000" b="1" i="1" dirty="0" err="1">
                <a:solidFill>
                  <a:srgbClr val="0D0D0D"/>
                </a:solidFill>
                <a:latin typeface="Times New Roman" panose="02020603050405020304" pitchFamily="18" charset="0"/>
                <a:ea typeface="MS Mincho"/>
              </a:rPr>
              <a:t>tử</a:t>
            </a:r>
            <a:r>
              <a:rPr lang="en-US" sz="4000" b="1" i="1" dirty="0">
                <a:solidFill>
                  <a:srgbClr val="0D0D0D"/>
                </a:solidFill>
                <a:latin typeface="Times New Roman" panose="02020603050405020304" pitchFamily="18" charset="0"/>
                <a:ea typeface="MS Mincho"/>
              </a:rPr>
              <a:t> </a:t>
            </a:r>
            <a:r>
              <a:rPr lang="en-US" sz="4000" b="1" i="1" dirty="0" err="1">
                <a:solidFill>
                  <a:srgbClr val="0D0D0D"/>
                </a:solidFill>
                <a:latin typeface="Times New Roman" panose="02020603050405020304" pitchFamily="18" charset="0"/>
                <a:ea typeface="MS Mincho"/>
              </a:rPr>
              <a:t>bé</a:t>
            </a:r>
            <a:endParaRPr lang="en-US" sz="3600" i="1"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363375" y="1181356"/>
            <a:ext cx="6598281" cy="609398"/>
          </a:xfrm>
          <a:prstGeom prst="rect">
            <a:avLst/>
          </a:prstGeom>
        </p:spPr>
        <p:txBody>
          <a:bodyPr wrap="none">
            <a:spAutoFit/>
          </a:bodyPr>
          <a:lstStyle/>
          <a:p>
            <a:pPr marL="0" marR="0" lvl="0" indent="0" algn="just" defTabSz="914400" rtl="0" eaLnBrk="1" fontAlgn="auto" latinLnBrk="0" hangingPunct="1">
              <a:lnSpc>
                <a:spcPct val="120000"/>
              </a:lnSpc>
              <a:spcBef>
                <a:spcPts val="1000"/>
              </a:spcBef>
              <a:spcAft>
                <a:spcPts val="0"/>
              </a:spcAft>
              <a:buClrTx/>
              <a:buSzTx/>
              <a:buFontTx/>
              <a:buNone/>
              <a:tabLst/>
              <a:defRPr/>
            </a:pPr>
            <a:r>
              <a:rPr kumimoji="0" lang="vi-VN"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Tác phẩm là cuốn tiểu thuyết (27 chương)</a:t>
            </a:r>
          </a:p>
        </p:txBody>
      </p:sp>
      <p:graphicFrame>
        <p:nvGraphicFramePr>
          <p:cNvPr id="6" name="Diagram 5"/>
          <p:cNvGraphicFramePr/>
          <p:nvPr/>
        </p:nvGraphicFramePr>
        <p:xfrm>
          <a:off x="693175" y="1954471"/>
          <a:ext cx="11120284" cy="4343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857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07806" y="888105"/>
            <a:ext cx="10176387" cy="6014140"/>
            <a:chOff x="1007806" y="888105"/>
            <a:chExt cx="10176387" cy="6014140"/>
          </a:xfrm>
        </p:grpSpPr>
        <p:pic>
          <p:nvPicPr>
            <p:cNvPr id="5" name="Picture 4"/>
            <p:cNvPicPr>
              <a:picLocks noChangeAspect="1"/>
            </p:cNvPicPr>
            <p:nvPr/>
          </p:nvPicPr>
          <p:blipFill>
            <a:blip r:embed="rId3"/>
            <a:stretch>
              <a:fillRect/>
            </a:stretch>
          </p:blipFill>
          <p:spPr>
            <a:xfrm>
              <a:off x="1007806" y="888105"/>
              <a:ext cx="10176387" cy="6014140"/>
            </a:xfrm>
            <a:prstGeom prst="rect">
              <a:avLst/>
            </a:prstGeom>
          </p:spPr>
        </p:pic>
        <p:sp>
          <p:nvSpPr>
            <p:cNvPr id="9" name="Rounded Rectangle 8"/>
            <p:cNvSpPr/>
            <p:nvPr/>
          </p:nvSpPr>
          <p:spPr>
            <a:xfrm>
              <a:off x="2750457" y="2250730"/>
              <a:ext cx="6691086" cy="3288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 </a:t>
              </a:r>
              <a:r>
                <a:rPr kumimoji="0" lang="en-US" sz="28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Đọc</a:t>
              </a:r>
              <a:r>
                <a:rPr kumimoji="0" lang="en-US" sz="28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giải</a:t>
              </a:r>
              <a:r>
                <a:rPr kumimoji="0" lang="en-US" sz="28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thích</a:t>
              </a:r>
              <a:r>
                <a:rPr kumimoji="0" lang="en-US" sz="28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8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khó</a:t>
              </a:r>
              <a:endParaRPr kumimoji="0" lang="en-US" sz="28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endParaRPr>
            </a:p>
            <a:p>
              <a:pPr marL="457200" marR="0" lvl="0" indent="-45720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tab pos="1386840" algn="l"/>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phân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vai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đóng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hoàng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đóng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cáo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457200" marR="0" lvl="0" indent="-45720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tab pos="1386840" algn="l"/>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Giải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thích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nghĩa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của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từ</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cảm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hóa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mắt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trần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cốt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lõi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grpSp>
    </p:spTree>
    <p:extLst>
      <p:ext uri="{BB962C8B-B14F-4D97-AF65-F5344CB8AC3E}">
        <p14:creationId xmlns:p14="http://schemas.microsoft.com/office/powerpoint/2010/main" val="1458533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96049" y="682752"/>
            <a:ext cx="10722078" cy="7363968"/>
          </a:xfrm>
          <a:prstGeom prst="rect">
            <a:avLst/>
          </a:prstGeom>
        </p:spPr>
      </p:pic>
      <p:sp>
        <p:nvSpPr>
          <p:cNvPr id="8" name="Hexagon 7"/>
          <p:cNvSpPr/>
          <p:nvPr/>
        </p:nvSpPr>
        <p:spPr>
          <a:xfrm>
            <a:off x="631991" y="973347"/>
            <a:ext cx="10245015" cy="733067"/>
          </a:xfrm>
          <a:prstGeom prst="hexagon">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Đoạn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trích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Nếu</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cậu</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muốn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có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một</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người</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bạn</a:t>
            </a:r>
            <a:endPar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9" name="Rounded Rectangle 8"/>
          <p:cNvSpPr/>
          <p:nvPr/>
        </p:nvSpPr>
        <p:spPr>
          <a:xfrm>
            <a:off x="2088447" y="2194164"/>
            <a:ext cx="7299393" cy="43411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800" b="1" dirty="0">
                <a:solidFill>
                  <a:prstClr val="black"/>
                </a:solidFill>
                <a:latin typeface="Times New Roman" panose="02020603050405020304" pitchFamily="18" charset="0"/>
                <a:ea typeface="Calibri" panose="020F0502020204030204" pitchFamily="34" charset="0"/>
              </a:rPr>
              <a:t>b. </a:t>
            </a:r>
            <a:r>
              <a:rPr lang="en-US" sz="2800" b="1" dirty="0" err="1">
                <a:solidFill>
                  <a:prstClr val="black"/>
                </a:solidFill>
                <a:latin typeface="Times New Roman" panose="02020603050405020304" pitchFamily="18" charset="0"/>
                <a:ea typeface="Calibri" panose="020F0502020204030204" pitchFamily="34" charset="0"/>
              </a:rPr>
              <a:t>Thể</a:t>
            </a:r>
            <a:r>
              <a:rPr lang="en-US" sz="2800" b="1" dirty="0">
                <a:solidFill>
                  <a:prstClr val="black"/>
                </a:solidFill>
                <a:latin typeface="Times New Roman" panose="02020603050405020304" pitchFamily="18" charset="0"/>
                <a:ea typeface="Calibri" panose="020F0502020204030204" pitchFamily="34" charset="0"/>
              </a:rPr>
              <a:t> </a:t>
            </a:r>
            <a:r>
              <a:rPr lang="en-US" sz="2800" b="1" dirty="0" err="1">
                <a:solidFill>
                  <a:prstClr val="black"/>
                </a:solidFill>
                <a:latin typeface="Times New Roman" panose="02020603050405020304" pitchFamily="18" charset="0"/>
                <a:ea typeface="Calibri" panose="020F0502020204030204" pitchFamily="34" charset="0"/>
              </a:rPr>
              <a:t>loại</a:t>
            </a:r>
            <a:r>
              <a:rPr lang="en-US" sz="2800" b="1" dirty="0">
                <a:solidFill>
                  <a:prstClr val="black"/>
                </a:solidFill>
                <a:latin typeface="Times New Roman" panose="02020603050405020304" pitchFamily="18" charset="0"/>
                <a:ea typeface="Calibri" panose="020F0502020204030204" pitchFamily="34" charset="0"/>
              </a:rPr>
              <a:t> </a:t>
            </a:r>
            <a:r>
              <a:rPr lang="en-US" sz="2800" b="1" dirty="0" err="1">
                <a:solidFill>
                  <a:prstClr val="black"/>
                </a:solidFill>
                <a:latin typeface="Times New Roman" panose="02020603050405020304" pitchFamily="18" charset="0"/>
                <a:ea typeface="Calibri" panose="020F0502020204030204" pitchFamily="34" charset="0"/>
              </a:rPr>
              <a:t>và</a:t>
            </a:r>
            <a:r>
              <a:rPr lang="en-US" sz="2800" b="1" dirty="0">
                <a:solidFill>
                  <a:prstClr val="black"/>
                </a:solidFill>
                <a:latin typeface="Times New Roman" panose="02020603050405020304" pitchFamily="18" charset="0"/>
                <a:ea typeface="Calibri" panose="020F0502020204030204" pitchFamily="34" charset="0"/>
              </a:rPr>
              <a:t> </a:t>
            </a:r>
            <a:r>
              <a:rPr lang="en-US" sz="2800" b="1" dirty="0" err="1">
                <a:solidFill>
                  <a:prstClr val="black"/>
                </a:solidFill>
                <a:latin typeface="Times New Roman" panose="02020603050405020304" pitchFamily="18" charset="0"/>
                <a:ea typeface="Calibri" panose="020F0502020204030204" pitchFamily="34" charset="0"/>
              </a:rPr>
              <a:t>phương</a:t>
            </a:r>
            <a:r>
              <a:rPr lang="en-US" sz="2800" b="1" dirty="0">
                <a:solidFill>
                  <a:prstClr val="black"/>
                </a:solidFill>
                <a:latin typeface="Times New Roman" panose="02020603050405020304" pitchFamily="18" charset="0"/>
                <a:ea typeface="Calibri" panose="020F0502020204030204" pitchFamily="34" charset="0"/>
              </a:rPr>
              <a:t> </a:t>
            </a:r>
            <a:r>
              <a:rPr lang="en-US" sz="2800" b="1" dirty="0" err="1">
                <a:solidFill>
                  <a:prstClr val="black"/>
                </a:solidFill>
                <a:latin typeface="Times New Roman" panose="02020603050405020304" pitchFamily="18" charset="0"/>
                <a:ea typeface="Calibri" panose="020F0502020204030204" pitchFamily="34" charset="0"/>
              </a:rPr>
              <a:t>thức</a:t>
            </a:r>
            <a:r>
              <a:rPr lang="en-US" sz="2800" b="1" dirty="0">
                <a:solidFill>
                  <a:prstClr val="black"/>
                </a:solidFill>
                <a:latin typeface="Times New Roman" panose="02020603050405020304" pitchFamily="18" charset="0"/>
                <a:ea typeface="Calibri" panose="020F0502020204030204" pitchFamily="34" charset="0"/>
              </a:rPr>
              <a:t> </a:t>
            </a:r>
            <a:r>
              <a:rPr lang="en-US" sz="2800" b="1" dirty="0" err="1">
                <a:solidFill>
                  <a:prstClr val="black"/>
                </a:solidFill>
                <a:latin typeface="Times New Roman" panose="02020603050405020304" pitchFamily="18" charset="0"/>
                <a:ea typeface="Calibri" panose="020F0502020204030204" pitchFamily="34" charset="0"/>
              </a:rPr>
              <a:t>biểu</a:t>
            </a:r>
            <a:r>
              <a:rPr lang="en-US" sz="2800" b="1" dirty="0">
                <a:solidFill>
                  <a:prstClr val="black"/>
                </a:solidFill>
                <a:latin typeface="Times New Roman" panose="02020603050405020304" pitchFamily="18" charset="0"/>
                <a:ea typeface="Calibri" panose="020F0502020204030204" pitchFamily="34" charset="0"/>
              </a:rPr>
              <a:t> </a:t>
            </a:r>
            <a:r>
              <a:rPr lang="en-US" sz="2800" b="1" dirty="0" err="1">
                <a:solidFill>
                  <a:prstClr val="black"/>
                </a:solidFill>
                <a:latin typeface="Times New Roman" panose="02020603050405020304" pitchFamily="18" charset="0"/>
                <a:ea typeface="Calibri" panose="020F0502020204030204" pitchFamily="34" charset="0"/>
              </a:rPr>
              <a:t>đạt</a:t>
            </a:r>
            <a:endParaRPr lang="en-US" sz="2800" b="1" dirty="0">
              <a:solidFill>
                <a:prstClr val="black"/>
              </a:solidFill>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Thể loại</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Truyện đồng thoại.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2800" b="1" dirty="0">
                <a:solidFill>
                  <a:prstClr val="black"/>
                </a:solidFill>
                <a:latin typeface="Times New Roman" panose="02020603050405020304" pitchFamily="18" charset="0"/>
                <a:ea typeface="Calibri" panose="020F0502020204030204" pitchFamily="34" charset="0"/>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Phương thức biểu đạt chính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Tự sự</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Ngôi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xưng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lang="en-US" sz="2800" b="1" noProof="0" dirty="0">
                <a:solidFill>
                  <a:srgbClr val="000000"/>
                </a:solidFill>
                <a:latin typeface="Times New Roman" panose="02020603050405020304" pitchFamily="18" charset="0"/>
                <a:ea typeface="Times New Roman" panose="02020603050405020304" pitchFamily="18" charset="0"/>
              </a:rPr>
              <a:t>c.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Vị</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trí</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chương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XXI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phẩm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Đoạn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trích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kể</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về</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cuộc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gặp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gỡ</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bất</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ngờ</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giữa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hoàng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tử</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bé</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và</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con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cáo</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trên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Trái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Đất</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Cuộc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gặp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gỡ</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đã</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mang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lại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cho</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cả</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hai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món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quà</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quý</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giá</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60424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1000"/>
                                        <p:tgtEl>
                                          <p:spTgt spid="9">
                                            <p:txEl>
                                              <p:pRg st="4" end="4"/>
                                            </p:txEl>
                                          </p:spTgt>
                                        </p:tgtEl>
                                      </p:cBhvr>
                                    </p:animEffect>
                                    <p:anim calcmode="lin" valueType="num">
                                      <p:cBhvr>
                                        <p:cTn id="4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
          <p:cNvSpPr>
            <a:spLocks noChangeArrowheads="1"/>
          </p:cNvSpPr>
          <p:nvPr/>
        </p:nvSpPr>
        <p:spPr bwMode="auto">
          <a:xfrm>
            <a:off x="231648" y="599353"/>
            <a:ext cx="11744696" cy="581973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Tóm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trích</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bỗng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516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4"/>
          <p:cNvGrpSpPr>
            <a:grpSpLocks/>
          </p:cNvGrpSpPr>
          <p:nvPr/>
        </p:nvGrpSpPr>
        <p:grpSpPr bwMode="auto">
          <a:xfrm>
            <a:off x="-196851" y="0"/>
            <a:ext cx="12388851" cy="6858000"/>
            <a:chOff x="-48" y="0"/>
            <a:chExt cx="5853" cy="4320"/>
          </a:xfrm>
        </p:grpSpPr>
        <p:pic>
          <p:nvPicPr>
            <p:cNvPr id="20487" name="Picture 5"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6"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0"/>
              <a:ext cx="720"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7"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39" y="49"/>
              <a:ext cx="768"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8"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92" y="3456"/>
              <a:ext cx="768"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9"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9" y="3457"/>
              <a:ext cx="788"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0"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224"/>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3" name="Title 1"/>
          <p:cNvSpPr>
            <a:spLocks noGrp="1"/>
          </p:cNvSpPr>
          <p:nvPr>
            <p:ph type="title"/>
          </p:nvPr>
        </p:nvSpPr>
        <p:spPr>
          <a:xfrm>
            <a:off x="609600" y="0"/>
            <a:ext cx="10972800" cy="1143000"/>
          </a:xfrm>
        </p:spPr>
        <p:txBody>
          <a:bodyPr/>
          <a:lstStyle/>
          <a:p>
            <a:pPr algn="l"/>
            <a:r>
              <a:rPr lang="en-US" altLang="en-US" sz="4267" b="1" u="sng"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II. ĐỌC – HIỂU VĂN BẢN</a:t>
            </a:r>
          </a:p>
        </p:txBody>
      </p:sp>
      <p:sp>
        <p:nvSpPr>
          <p:cNvPr id="20484" name="Title 1"/>
          <p:cNvSpPr txBox="1">
            <a:spLocks/>
          </p:cNvSpPr>
          <p:nvPr/>
        </p:nvSpPr>
        <p:spPr bwMode="auto">
          <a:xfrm>
            <a:off x="508000" y="889000"/>
            <a:ext cx="109728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4267" b="1">
                <a:latin typeface="Times New Roman" panose="02020603050405020304" pitchFamily="18" charset="0"/>
                <a:cs typeface="Times New Roman" panose="02020603050405020304" pitchFamily="18" charset="0"/>
              </a:rPr>
              <a:t>1. </a:t>
            </a:r>
            <a:r>
              <a:rPr lang="en-US" altLang="en-US" sz="3733" b="1">
                <a:solidFill>
                  <a:schemeClr val="tx2"/>
                </a:solidFill>
                <a:latin typeface="Times New Roman" panose="02020603050405020304" pitchFamily="18" charset="0"/>
                <a:cs typeface="Times New Roman" panose="02020603050405020304" pitchFamily="18" charset="0"/>
              </a:rPr>
              <a:t>Hoàn cảnh gặp gỡ</a:t>
            </a:r>
          </a:p>
        </p:txBody>
      </p:sp>
      <p:pic>
        <p:nvPicPr>
          <p:cNvPr id="21" name="Picture 20" descr="IMG_1622950514579_162295076510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01800"/>
            <a:ext cx="122936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txBox="1">
            <a:spLocks/>
          </p:cNvSpPr>
          <p:nvPr/>
        </p:nvSpPr>
        <p:spPr bwMode="auto">
          <a:xfrm>
            <a:off x="609600" y="1701800"/>
            <a:ext cx="11582400" cy="11430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3467" b="1">
                <a:solidFill>
                  <a:schemeClr val="bg1"/>
                </a:solidFill>
                <a:latin typeface="Times New Roman" panose="02020603050405020304" pitchFamily="18" charset="0"/>
                <a:cs typeface="Times New Roman" panose="02020603050405020304" pitchFamily="18" charset="0"/>
              </a:rPr>
              <a:t>?Hoàng tử bé đến từ đâu và gặp cáo trong hoàn cảnh nào?</a:t>
            </a:r>
          </a:p>
        </p:txBody>
      </p:sp>
    </p:spTree>
    <p:extLst>
      <p:ext uri="{BB962C8B-B14F-4D97-AF65-F5344CB8AC3E}">
        <p14:creationId xmlns:p14="http://schemas.microsoft.com/office/powerpoint/2010/main" val="1228622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4"/>
          <p:cNvGrpSpPr>
            <a:grpSpLocks/>
          </p:cNvGrpSpPr>
          <p:nvPr/>
        </p:nvGrpSpPr>
        <p:grpSpPr bwMode="auto">
          <a:xfrm>
            <a:off x="-196851" y="0"/>
            <a:ext cx="12388851" cy="6858000"/>
            <a:chOff x="-48" y="0"/>
            <a:chExt cx="5853" cy="4320"/>
          </a:xfrm>
        </p:grpSpPr>
        <p:pic>
          <p:nvPicPr>
            <p:cNvPr id="21509" name="Picture 5"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0"/>
              <a:ext cx="720"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39" y="49"/>
              <a:ext cx="768"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92" y="3456"/>
              <a:ext cx="768"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9" y="3457"/>
              <a:ext cx="788"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224"/>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Title 1"/>
          <p:cNvSpPr>
            <a:spLocks noGrp="1"/>
          </p:cNvSpPr>
          <p:nvPr>
            <p:ph type="title"/>
          </p:nvPr>
        </p:nvSpPr>
        <p:spPr>
          <a:xfrm>
            <a:off x="609600" y="177800"/>
            <a:ext cx="10972800" cy="736600"/>
          </a:xfrm>
        </p:spPr>
        <p:txBody>
          <a:bodyPr/>
          <a:lstStyle/>
          <a:p>
            <a:pPr algn="l"/>
            <a:r>
              <a:rPr lang="en-US" altLang="en-US" sz="4267" b="1">
                <a:latin typeface="Times New Roman" panose="02020603050405020304" pitchFamily="18" charset="0"/>
                <a:ea typeface="ＭＳ Ｐゴシック" panose="020B0600070205080204" pitchFamily="34" charset="-128"/>
                <a:cs typeface="Times New Roman" panose="02020603050405020304" pitchFamily="18" charset="0"/>
              </a:rPr>
              <a:t>1. Hoàn cảnh gặp gỡ</a:t>
            </a:r>
          </a:p>
        </p:txBody>
      </p:sp>
      <p:sp>
        <p:nvSpPr>
          <p:cNvPr id="14" name="Text Box 18"/>
          <p:cNvSpPr txBox="1">
            <a:spLocks noChangeArrowheads="1"/>
          </p:cNvSpPr>
          <p:nvPr/>
        </p:nvSpPr>
        <p:spPr bwMode="auto">
          <a:xfrm>
            <a:off x="0" y="990600"/>
            <a:ext cx="12192000" cy="4278094"/>
          </a:xfrm>
          <a:prstGeom prst="rect">
            <a:avLst/>
          </a:prstGeom>
          <a:solidFill>
            <a:srgbClr val="DBFF75"/>
          </a:solidFill>
          <a:ln w="57150" cmpd="thinThick">
            <a:solidFill>
              <a:srgbClr val="006600"/>
            </a:solidFill>
            <a:miter lim="800000"/>
            <a:headEnd/>
            <a:tailEnd/>
          </a:ln>
        </p:spPr>
        <p:txBody>
          <a:bodyPr>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Char char="-"/>
            </a:pPr>
            <a:r>
              <a:rPr lang="en-US" altLang="en-US" sz="3200" b="1" dirty="0" err="1">
                <a:latin typeface="Times New Roman" panose="02020603050405020304" pitchFamily="18" charset="0"/>
                <a:cs typeface="Times New Roman" panose="02020603050405020304" pitchFamily="18" charset="0"/>
              </a:rPr>
              <a:t>Hoàng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tử</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bé</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đến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từ</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hành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tinh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khác</a:t>
            </a:r>
            <a:endParaRPr lang="en-US" altLang="en-US" sz="3200" b="1" dirty="0">
              <a:latin typeface="Times New Roman" panose="02020603050405020304" pitchFamily="18" charset="0"/>
              <a:cs typeface="Times New Roman" panose="02020603050405020304" pitchFamily="18" charset="0"/>
            </a:endParaRPr>
          </a:p>
          <a:p>
            <a:pPr eaLnBrk="1" hangingPunct="1">
              <a:spcBef>
                <a:spcPct val="50000"/>
              </a:spcBef>
              <a:buFontTx/>
              <a:buChar char="-"/>
            </a:pPr>
            <a:r>
              <a:rPr lang="en-US" altLang="en-US" sz="3200" b="1" dirty="0" err="1">
                <a:latin typeface="Times New Roman" panose="02020603050405020304" pitchFamily="18" charset="0"/>
                <a:cs typeface="Times New Roman" panose="02020603050405020304" pitchFamily="18" charset="0"/>
              </a:rPr>
              <a:t>Hoàn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cảnh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gặp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gỡ</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hai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đều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đang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cô</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đơn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buồn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bã</a:t>
            </a:r>
            <a:r>
              <a:rPr lang="en-US" altLang="en-US" sz="3200" b="1" dirty="0">
                <a:latin typeface="Times New Roman" panose="02020603050405020304" pitchFamily="18" charset="0"/>
                <a:cs typeface="Times New Roman" panose="02020603050405020304" pitchFamily="18" charset="0"/>
              </a:rPr>
              <a:t> </a:t>
            </a:r>
          </a:p>
          <a:p>
            <a:pPr eaLnBrk="1" hangingPunct="1">
              <a:spcBef>
                <a:spcPct val="50000"/>
              </a:spcBef>
            </a:pP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đến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Trái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Đất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hoàng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tử</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bé</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nhìn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thấy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vườn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hồng</a:t>
            </a:r>
            <a:r>
              <a:rPr lang="en-US" altLang="en-US" sz="3200" b="1" dirty="0">
                <a:latin typeface="Times New Roman" panose="02020603050405020304" pitchFamily="18" charset="0"/>
                <a:cs typeface="Times New Roman" panose="02020603050405020304" pitchFamily="18" charset="0"/>
              </a:rPr>
              <a:t>.</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Phát</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hiện</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này</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khiến</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cậu</a:t>
            </a:r>
            <a:r>
              <a:rPr lang="en-US" altLang="ja-JP" sz="3200" b="1" dirty="0">
                <a:latin typeface="Times New Roman" panose="02020603050405020304" pitchFamily="18" charset="0"/>
                <a:cs typeface="Times New Roman" panose="02020603050405020304" pitchFamily="18" charset="0"/>
              </a:rPr>
              <a:t> </a:t>
            </a:r>
            <a:r>
              <a:rPr lang="en-US" altLang="ja-JP" sz="3200" b="1" dirty="0">
                <a:solidFill>
                  <a:srgbClr val="FF0000"/>
                </a:solidFill>
                <a:latin typeface="Times New Roman" panose="02020603050405020304" pitchFamily="18" charset="0"/>
                <a:cs typeface="Times New Roman" panose="02020603050405020304" pitchFamily="18" charset="0"/>
              </a:rPr>
              <a:t> </a:t>
            </a:r>
            <a:r>
              <a:rPr lang="en-US" altLang="ja-JP" sz="3200" b="1" dirty="0" err="1">
                <a:solidFill>
                  <a:srgbClr val="FF0000"/>
                </a:solidFill>
                <a:latin typeface="Times New Roman" panose="02020603050405020304" pitchFamily="18" charset="0"/>
                <a:cs typeface="Times New Roman" panose="02020603050405020304" pitchFamily="18" charset="0"/>
              </a:rPr>
              <a:t>thất</a:t>
            </a:r>
            <a:r>
              <a:rPr lang="en-US" altLang="ja-JP" sz="3200" b="1" dirty="0">
                <a:solidFill>
                  <a:srgbClr val="FF0000"/>
                </a:solidFill>
                <a:latin typeface="Times New Roman" panose="02020603050405020304" pitchFamily="18" charset="0"/>
                <a:cs typeface="Times New Roman" panose="02020603050405020304" pitchFamily="18" charset="0"/>
              </a:rPr>
              <a:t> </a:t>
            </a:r>
            <a:r>
              <a:rPr lang="en-US" altLang="ja-JP" sz="3200" b="1" dirty="0" err="1">
                <a:solidFill>
                  <a:srgbClr val="FF0000"/>
                </a:solidFill>
                <a:latin typeface="Times New Roman" panose="02020603050405020304" pitchFamily="18" charset="0"/>
                <a:cs typeface="Times New Roman" panose="02020603050405020304" pitchFamily="18" charset="0"/>
              </a:rPr>
              <a:t>vọng</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vì</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bông</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hồng</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của</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cậu</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không</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phải</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là</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duy</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nhất</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Cậu</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nằm</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dài</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trên</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đồng</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cỏ</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và</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khóc</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Đúng</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lúc</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đó</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thì</a:t>
            </a:r>
            <a:r>
              <a:rPr lang="en-US" altLang="ja-JP" sz="3200" b="1" dirty="0">
                <a:latin typeface="Times New Roman" panose="02020603050405020304" pitchFamily="18" charset="0"/>
                <a:cs typeface="Times New Roman" panose="02020603050405020304" pitchFamily="18" charset="0"/>
              </a:rPr>
              <a:t> con </a:t>
            </a:r>
            <a:r>
              <a:rPr lang="en-US" altLang="ja-JP" sz="3200" b="1" dirty="0" err="1">
                <a:latin typeface="Times New Roman" panose="02020603050405020304" pitchFamily="18" charset="0"/>
                <a:cs typeface="Times New Roman" panose="02020603050405020304" pitchFamily="18" charset="0"/>
              </a:rPr>
              <a:t>cáo</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xuất</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hiện</a:t>
            </a:r>
            <a:r>
              <a:rPr lang="en-US" altLang="ja-JP" sz="3200" b="1" dirty="0">
                <a:latin typeface="Times New Roman" panose="02020603050405020304" pitchFamily="18" charset="0"/>
                <a:cs typeface="Times New Roman" panose="02020603050405020304" pitchFamily="18" charset="0"/>
              </a:rPr>
              <a:t>.</a:t>
            </a:r>
          </a:p>
          <a:p>
            <a:pPr eaLnBrk="1" hangingPunct="1">
              <a:spcBef>
                <a:spcPct val="50000"/>
              </a:spcBef>
            </a:pPr>
            <a:r>
              <a:rPr lang="en-US" altLang="ja-JP" sz="3200" b="1" dirty="0">
                <a:latin typeface="Times New Roman" panose="02020603050405020304" pitchFamily="18" charset="0"/>
                <a:cs typeface="Times New Roman" panose="02020603050405020304" pitchFamily="18" charset="0"/>
              </a:rPr>
              <a:t>+ Con </a:t>
            </a:r>
            <a:r>
              <a:rPr lang="en-US" altLang="ja-JP" sz="3200" b="1" dirty="0" err="1">
                <a:latin typeface="Times New Roman" panose="02020603050405020304" pitchFamily="18" charset="0"/>
                <a:cs typeface="Times New Roman" panose="02020603050405020304" pitchFamily="18" charset="0"/>
              </a:rPr>
              <a:t>Cáo</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đang</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chạy</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trốn</a:t>
            </a:r>
            <a:r>
              <a:rPr lang="en-US" altLang="ja-JP" sz="3200" b="1" dirty="0">
                <a:latin typeface="Times New Roman" panose="02020603050405020304" pitchFamily="18" charset="0"/>
                <a:cs typeface="Times New Roman" panose="02020603050405020304" pitchFamily="18" charset="0"/>
              </a:rPr>
              <a:t> con </a:t>
            </a:r>
            <a:r>
              <a:rPr lang="en-US" altLang="ja-JP" sz="3200" b="1" dirty="0" err="1">
                <a:latin typeface="Times New Roman" panose="02020603050405020304" pitchFamily="18" charset="0"/>
                <a:cs typeface="Times New Roman" panose="02020603050405020304" pitchFamily="18" charset="0"/>
              </a:rPr>
              <a:t>người</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cảm</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thấy</a:t>
            </a:r>
            <a:r>
              <a:rPr lang="en-US" altLang="ja-JP" sz="3200" b="1" dirty="0">
                <a:latin typeface="Times New Roman" panose="02020603050405020304" pitchFamily="18" charset="0"/>
                <a:cs typeface="Times New Roman" panose="02020603050405020304" pitchFamily="18" charset="0"/>
              </a:rPr>
              <a:t> </a:t>
            </a:r>
            <a:r>
              <a:rPr lang="en-US" altLang="ja-JP" sz="3200" b="1" dirty="0" err="1">
                <a:solidFill>
                  <a:srgbClr val="FF0000"/>
                </a:solidFill>
                <a:latin typeface="Times New Roman" panose="02020603050405020304" pitchFamily="18" charset="0"/>
                <a:cs typeface="Times New Roman" panose="02020603050405020304" pitchFamily="18" charset="0"/>
              </a:rPr>
              <a:t>buồn</a:t>
            </a:r>
            <a:r>
              <a:rPr lang="en-US" altLang="ja-JP" sz="3200" b="1" dirty="0">
                <a:solidFill>
                  <a:srgbClr val="FF0000"/>
                </a:solidFill>
                <a:latin typeface="Times New Roman" panose="02020603050405020304" pitchFamily="18" charset="0"/>
                <a:cs typeface="Times New Roman" panose="02020603050405020304" pitchFamily="18" charset="0"/>
              </a:rPr>
              <a:t>, </a:t>
            </a:r>
            <a:r>
              <a:rPr lang="en-US" altLang="ja-JP" sz="3200" b="1" dirty="0" err="1">
                <a:solidFill>
                  <a:srgbClr val="FF0000"/>
                </a:solidFill>
                <a:latin typeface="Times New Roman" panose="02020603050405020304" pitchFamily="18" charset="0"/>
                <a:cs typeface="Times New Roman" panose="02020603050405020304" pitchFamily="18" charset="0"/>
              </a:rPr>
              <a:t>chán</a:t>
            </a:r>
            <a:r>
              <a:rPr lang="en-US" altLang="ja-JP" sz="3200" b="1" dirty="0">
                <a:solidFill>
                  <a:srgbClr val="FF0000"/>
                </a:solidFill>
                <a:latin typeface="Times New Roman" panose="02020603050405020304" pitchFamily="18" charset="0"/>
                <a:cs typeface="Times New Roman" panose="02020603050405020304" pitchFamily="18" charset="0"/>
              </a:rPr>
              <a:t>, </a:t>
            </a:r>
            <a:r>
              <a:rPr lang="en-US" altLang="ja-JP" sz="3200" b="1" dirty="0" err="1">
                <a:solidFill>
                  <a:srgbClr val="FF0000"/>
                </a:solidFill>
                <a:latin typeface="Times New Roman" panose="02020603050405020304" pitchFamily="18" charset="0"/>
                <a:cs typeface="Times New Roman" panose="02020603050405020304" pitchFamily="18" charset="0"/>
              </a:rPr>
              <a:t>cô</a:t>
            </a:r>
            <a:r>
              <a:rPr lang="en-US" altLang="ja-JP" sz="3200" b="1" dirty="0">
                <a:solidFill>
                  <a:srgbClr val="FF0000"/>
                </a:solidFill>
                <a:latin typeface="Times New Roman" panose="02020603050405020304" pitchFamily="18" charset="0"/>
                <a:cs typeface="Times New Roman" panose="02020603050405020304" pitchFamily="18" charset="0"/>
              </a:rPr>
              <a:t> </a:t>
            </a:r>
            <a:r>
              <a:rPr lang="en-US" altLang="ja-JP" sz="3200" b="1" dirty="0" err="1">
                <a:solidFill>
                  <a:srgbClr val="FF0000"/>
                </a:solidFill>
                <a:latin typeface="Times New Roman" panose="02020603050405020304" pitchFamily="18" charset="0"/>
                <a:cs typeface="Times New Roman" panose="02020603050405020304" pitchFamily="18" charset="0"/>
              </a:rPr>
              <a:t>đơn</a:t>
            </a:r>
            <a:r>
              <a:rPr lang="en-US" altLang="ja-JP"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52927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blinds(horizontal)">
                                      <p:cBhvr>
                                        <p:cTn id="7" dur="500"/>
                                        <p:tgtEl>
                                          <p:spTgt spid="1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blinds(horizontal)">
                                      <p:cBhvr>
                                        <p:cTn id="1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4"/>
          <p:cNvGrpSpPr>
            <a:grpSpLocks/>
          </p:cNvGrpSpPr>
          <p:nvPr/>
        </p:nvGrpSpPr>
        <p:grpSpPr bwMode="auto">
          <a:xfrm>
            <a:off x="-196851" y="0"/>
            <a:ext cx="12388851" cy="6858000"/>
            <a:chOff x="-48" y="0"/>
            <a:chExt cx="5853" cy="4320"/>
          </a:xfrm>
        </p:grpSpPr>
        <p:pic>
          <p:nvPicPr>
            <p:cNvPr id="22539" name="Picture 5"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6"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0"/>
              <a:ext cx="720"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7"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39" y="49"/>
              <a:ext cx="768"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8"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92" y="3456"/>
              <a:ext cx="768"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9"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9" y="3457"/>
              <a:ext cx="788"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0"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224"/>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18"/>
          <p:cNvSpPr txBox="1">
            <a:spLocks noChangeArrowheads="1"/>
          </p:cNvSpPr>
          <p:nvPr/>
        </p:nvSpPr>
        <p:spPr bwMode="auto">
          <a:xfrm>
            <a:off x="711200" y="482600"/>
            <a:ext cx="10972800" cy="3293209"/>
          </a:xfrm>
          <a:prstGeom prst="rect">
            <a:avLst/>
          </a:prstGeom>
          <a:solidFill>
            <a:schemeClr val="bg1"/>
          </a:solidFill>
          <a:ln w="57150" cmpd="thinThick">
            <a:solidFill>
              <a:srgbClr val="006600"/>
            </a:solidFill>
            <a:miter lim="800000"/>
            <a:headEnd/>
            <a:tailEnd/>
          </a:ln>
        </p:spPr>
        <p:txBody>
          <a:bodyPr>
            <a:spAutoFit/>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FontTx/>
              <a:buChar char="-"/>
            </a:pPr>
            <a:r>
              <a:rPr lang="en-US" altLang="ja-JP" sz="3200" b="1" i="1">
                <a:latin typeface="Times New Roman" panose="02020603050405020304" pitchFamily="18" charset="0"/>
                <a:cs typeface="Times New Roman" panose="02020603050405020304" pitchFamily="18" charset="0"/>
              </a:rPr>
              <a:t>Xin chào, - con cáo nói.</a:t>
            </a:r>
          </a:p>
          <a:p>
            <a:pPr algn="just" eaLnBrk="1" hangingPunct="1">
              <a:spcBef>
                <a:spcPct val="50000"/>
              </a:spcBef>
              <a:buFontTx/>
              <a:buChar char="-"/>
            </a:pPr>
            <a:r>
              <a:rPr lang="en-US" altLang="ja-JP" sz="3200" b="1" i="1">
                <a:latin typeface="Times New Roman" panose="02020603050405020304" pitchFamily="18" charset="0"/>
                <a:cs typeface="Times New Roman" panose="02020603050405020304" pitchFamily="18" charset="0"/>
              </a:rPr>
              <a:t>Xin chào, - hoàng  tử bé lịch sự trả lời rồi quay người lại nhưng không nhìn thấy gì.</a:t>
            </a:r>
          </a:p>
          <a:p>
            <a:pPr algn="just" eaLnBrk="1" hangingPunct="1">
              <a:spcBef>
                <a:spcPct val="50000"/>
              </a:spcBef>
              <a:buFontTx/>
              <a:buChar char="-"/>
            </a:pPr>
            <a:r>
              <a:rPr lang="en-US" altLang="ja-JP" sz="3200" b="1" i="1">
                <a:latin typeface="Times New Roman" panose="02020603050405020304" pitchFamily="18" charset="0"/>
                <a:cs typeface="Times New Roman" panose="02020603050405020304" pitchFamily="18" charset="0"/>
              </a:rPr>
              <a:t>Mình ở đây, - giọng nói vang lên, - dưới cây táo…</a:t>
            </a:r>
          </a:p>
          <a:p>
            <a:pPr algn="just" eaLnBrk="1" hangingPunct="1">
              <a:spcBef>
                <a:spcPct val="50000"/>
              </a:spcBef>
              <a:buFontTx/>
              <a:buChar char="-"/>
            </a:pPr>
            <a:r>
              <a:rPr lang="en-US" altLang="ja-JP" sz="3200" b="1" i="1">
                <a:latin typeface="Times New Roman" panose="02020603050405020304" pitchFamily="18" charset="0"/>
                <a:cs typeface="Times New Roman" panose="02020603050405020304" pitchFamily="18" charset="0"/>
              </a:rPr>
              <a:t>Bạn là ai? – Hoàng tử bé hỏi. – Bạn dễ thương quá…</a:t>
            </a:r>
          </a:p>
        </p:txBody>
      </p:sp>
      <p:sp>
        <p:nvSpPr>
          <p:cNvPr id="22532" name="Title 1"/>
          <p:cNvSpPr>
            <a:spLocks noGrp="1"/>
          </p:cNvSpPr>
          <p:nvPr>
            <p:ph type="title"/>
          </p:nvPr>
        </p:nvSpPr>
        <p:spPr>
          <a:xfrm>
            <a:off x="609600" y="5054600"/>
            <a:ext cx="10972800" cy="1143000"/>
          </a:xfrm>
          <a:solidFill>
            <a:srgbClr val="3366FF"/>
          </a:solidFill>
        </p:spPr>
        <p:txBody>
          <a:bodyPr/>
          <a:lstStyle/>
          <a:p>
            <a:r>
              <a:rPr lang="en-US" altLang="en-US" sz="3733"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?Điều gì ở hoàng tử bé khiến cáo thiết tha mong được kết bạn với cậu?</a:t>
            </a:r>
          </a:p>
        </p:txBody>
      </p:sp>
      <p:sp>
        <p:nvSpPr>
          <p:cNvPr id="12" name="Text Box 18"/>
          <p:cNvSpPr txBox="1">
            <a:spLocks noChangeArrowheads="1"/>
          </p:cNvSpPr>
          <p:nvPr/>
        </p:nvSpPr>
        <p:spPr bwMode="auto">
          <a:xfrm>
            <a:off x="609600" y="4241801"/>
            <a:ext cx="10972800" cy="2062103"/>
          </a:xfrm>
          <a:prstGeom prst="rect">
            <a:avLst/>
          </a:prstGeom>
          <a:solidFill>
            <a:srgbClr val="DBFF75"/>
          </a:solidFill>
          <a:ln w="57150" cmpd="thinThick">
            <a:solidFill>
              <a:srgbClr val="006600"/>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n-US" altLang="en-US" sz="3200" b="1">
                <a:latin typeface="Times New Roman" panose="02020603050405020304" pitchFamily="18" charset="0"/>
                <a:cs typeface="Times New Roman" panose="02020603050405020304" pitchFamily="18" charset="0"/>
              </a:rPr>
              <a:t>Cáo thiết tha muốn kết bạn với hoàng tử bé vì trong mắt hoàng tử bé, cáo là con vật “rất dễ thương” và hoàng tử bé rất “lịch sự, thân thiện”. Ngay giây phút đầu gặp gỡ, hoàng tử bé đã khen cáo: </a:t>
            </a:r>
            <a:r>
              <a:rPr lang="en-US" altLang="en-US" sz="3200" b="1" i="1">
                <a:latin typeface="Times New Roman" panose="02020603050405020304" pitchFamily="18" charset="0"/>
                <a:cs typeface="Times New Roman" panose="02020603050405020304" pitchFamily="18" charset="0"/>
              </a:rPr>
              <a:t>“</a:t>
            </a:r>
            <a:r>
              <a:rPr lang="en-US" altLang="ja-JP" sz="3200" b="1" i="1">
                <a:latin typeface="Times New Roman" panose="02020603050405020304" pitchFamily="18" charset="0"/>
                <a:cs typeface="Times New Roman" panose="02020603050405020304" pitchFamily="18" charset="0"/>
              </a:rPr>
              <a:t>Bạn dễ thương quá…</a:t>
            </a:r>
            <a:r>
              <a:rPr lang="en-US" altLang="en-US" sz="3200" b="1" i="1">
                <a:latin typeface="Times New Roman" panose="02020603050405020304" pitchFamily="18" charset="0"/>
                <a:cs typeface="Times New Roman" panose="02020603050405020304" pitchFamily="18" charset="0"/>
              </a:rPr>
              <a:t>”</a:t>
            </a:r>
            <a:endParaRPr lang="en-US" altLang="ja-JP" sz="3200" b="1" i="1">
              <a:latin typeface="Times New Roman" panose="02020603050405020304" pitchFamily="18" charset="0"/>
              <a:cs typeface="Times New Roman" panose="02020603050405020304" pitchFamily="18" charset="0"/>
            </a:endParaRPr>
          </a:p>
        </p:txBody>
      </p:sp>
      <p:sp>
        <p:nvSpPr>
          <p:cNvPr id="13" name="Line 18"/>
          <p:cNvSpPr>
            <a:spLocks noChangeShapeType="1"/>
          </p:cNvSpPr>
          <p:nvPr/>
        </p:nvSpPr>
        <p:spPr bwMode="auto">
          <a:xfrm>
            <a:off x="3454400" y="1701800"/>
            <a:ext cx="4673600" cy="0"/>
          </a:xfrm>
          <a:prstGeom prst="line">
            <a:avLst/>
          </a:prstGeom>
          <a:noFill/>
          <a:ln w="28575">
            <a:solidFill>
              <a:srgbClr val="CC0066"/>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14" name="Line 18"/>
          <p:cNvSpPr>
            <a:spLocks noChangeShapeType="1"/>
          </p:cNvSpPr>
          <p:nvPr/>
        </p:nvSpPr>
        <p:spPr bwMode="auto">
          <a:xfrm>
            <a:off x="6705600" y="3632200"/>
            <a:ext cx="3251200" cy="0"/>
          </a:xfrm>
          <a:prstGeom prst="line">
            <a:avLst/>
          </a:prstGeom>
          <a:noFill/>
          <a:ln w="28575">
            <a:solidFill>
              <a:srgbClr val="CC0066"/>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4" name="Cloud Callout 3"/>
          <p:cNvSpPr>
            <a:spLocks noChangeArrowheads="1"/>
          </p:cNvSpPr>
          <p:nvPr/>
        </p:nvSpPr>
        <p:spPr bwMode="auto">
          <a:xfrm>
            <a:off x="1320800" y="177800"/>
            <a:ext cx="4572000" cy="3657600"/>
          </a:xfrm>
          <a:prstGeom prst="cloudCallout">
            <a:avLst>
              <a:gd name="adj1" fmla="val -20833"/>
              <a:gd name="adj2" fmla="val 62500"/>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just">
              <a:defRPr/>
            </a:pPr>
            <a:r>
              <a:rPr lang="en-US" sz="3200" b="1">
                <a:solidFill>
                  <a:srgbClr val="FFFFFF"/>
                </a:solidFill>
                <a:latin typeface="Times New Roman" pitchFamily="18" charset="0"/>
                <a:cs typeface="Times New Roman" pitchFamily="18" charset="0"/>
              </a:rPr>
              <a:t>Từ đây, em rút ra bài học gì khi tiếp xúc với một bạn mới quen?</a:t>
            </a:r>
          </a:p>
        </p:txBody>
      </p:sp>
      <p:sp>
        <p:nvSpPr>
          <p:cNvPr id="19" name="Text Box 18"/>
          <p:cNvSpPr txBox="1">
            <a:spLocks noChangeArrowheads="1"/>
          </p:cNvSpPr>
          <p:nvPr/>
        </p:nvSpPr>
        <p:spPr bwMode="auto">
          <a:xfrm>
            <a:off x="6705600" y="1295401"/>
            <a:ext cx="4978400" cy="1569660"/>
          </a:xfrm>
          <a:prstGeom prst="rect">
            <a:avLst/>
          </a:prstGeom>
          <a:solidFill>
            <a:schemeClr val="bg1"/>
          </a:solidFill>
          <a:ln w="57150" cmpd="thinThick">
            <a:solidFill>
              <a:srgbClr val="4F81BD"/>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n-US" altLang="ja-JP" sz="3200" b="1" i="1">
                <a:latin typeface="Times New Roman" panose="02020603050405020304" pitchFamily="18" charset="0"/>
                <a:cs typeface="Times New Roman" panose="02020603050405020304" pitchFamily="18" charset="0"/>
              </a:rPr>
              <a:t>Cần thân thiện, cởi mở, chân thành và nhìn vào điểm tốt của bạn.</a:t>
            </a:r>
          </a:p>
        </p:txBody>
      </p:sp>
      <p:sp>
        <p:nvSpPr>
          <p:cNvPr id="20" name="Right Arrow 19"/>
          <p:cNvSpPr>
            <a:spLocks noChangeArrowheads="1"/>
          </p:cNvSpPr>
          <p:nvPr/>
        </p:nvSpPr>
        <p:spPr bwMode="auto">
          <a:xfrm>
            <a:off x="5994400" y="2006600"/>
            <a:ext cx="508000" cy="381000"/>
          </a:xfrm>
          <a:prstGeom prst="right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sz="2400" dirty="0">
              <a:solidFill>
                <a:schemeClr val="lt1"/>
              </a:solidFill>
            </a:endParaRPr>
          </a:p>
        </p:txBody>
      </p:sp>
    </p:spTree>
    <p:extLst>
      <p:ext uri="{BB962C8B-B14F-4D97-AF65-F5344CB8AC3E}">
        <p14:creationId xmlns:p14="http://schemas.microsoft.com/office/powerpoint/2010/main" val="4053490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1)">
                                      <p:cBhvr>
                                        <p:cTn id="33" dur="2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randombar(horizontal)">
                                      <p:cBhvr>
                                        <p:cTn id="38" dur="500"/>
                                        <p:tgtEl>
                                          <p:spTgt spid="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4"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3"/>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482818" y="74428"/>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1797311" y="811612"/>
            <a:ext cx="485952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dirty="0">
                <a:solidFill>
                  <a:srgbClr val="4118A8"/>
                </a:solidFill>
                <a:latin typeface="Times New Roman" panose="02020603050405020304" pitchFamily="18" charset="0"/>
                <a:cs typeface="Times New Roman" panose="02020603050405020304" pitchFamily="18" charset="0"/>
              </a:rPr>
              <a:t>II. ĐỌC – HIỂU VĂN BẢN</a:t>
            </a:r>
          </a:p>
        </p:txBody>
      </p:sp>
      <p:sp>
        <p:nvSpPr>
          <p:cNvPr id="11" name="Rectangle 10">
            <a:extLst>
              <a:ext uri="{FF2B5EF4-FFF2-40B4-BE49-F238E27FC236}">
                <a16:creationId xmlns:a16="http://schemas.microsoft.com/office/drawing/2014/main" id="{D70FC712-7771-40A5-81B3-F0FADD2E9499}"/>
              </a:ext>
            </a:extLst>
          </p:cNvPr>
          <p:cNvSpPr/>
          <p:nvPr/>
        </p:nvSpPr>
        <p:spPr>
          <a:xfrm>
            <a:off x="1851182" y="1236748"/>
            <a:ext cx="5884985" cy="476349"/>
          </a:xfrm>
          <a:prstGeom prst="rect">
            <a:avLst/>
          </a:prstGeom>
        </p:spPr>
        <p:txBody>
          <a:bodyPr wrap="square">
            <a:spAutoFit/>
          </a:bodyPr>
          <a:lstStyle/>
          <a:p>
            <a:pPr algn="just">
              <a:lnSpc>
                <a:spcPct val="11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1</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gặp</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gỡ</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Hoàng</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bé</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ECBBAAE9-118C-4173-8208-9F4328B8C364}"/>
              </a:ext>
            </a:extLst>
          </p:cNvPr>
          <p:cNvSpPr/>
          <p:nvPr/>
        </p:nvSpPr>
        <p:spPr>
          <a:xfrm>
            <a:off x="1856515" y="1745666"/>
            <a:ext cx="5907364" cy="830997"/>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2</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Kết</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bạn</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và</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cảm</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hóa</a:t>
            </a:r>
            <a:r>
              <a:rPr lang="en-US" sz="2400" b="1" u="sng" dirty="0">
                <a:latin typeface="Times New Roman" panose="02020603050405020304" pitchFamily="18" charset="0"/>
                <a:cs typeface="Times New Roman" panose="02020603050405020304" pitchFamily="18" charset="0"/>
              </a:rPr>
              <a:t>.</a:t>
            </a:r>
          </a:p>
          <a:p>
            <a:r>
              <a:rPr lang="en-US" sz="2400" b="1" i="1" dirty="0">
                <a:latin typeface="Times New Roman" panose="02020603050405020304" pitchFamily="18" charset="0"/>
                <a:cs typeface="Times New Roman" panose="02020603050405020304" pitchFamily="18" charset="0"/>
              </a:rPr>
              <a:t> </a:t>
            </a:r>
            <a:r>
              <a:rPr lang="en-US" sz="2400" b="1" i="1" u="sng" dirty="0">
                <a:latin typeface="Times New Roman" panose="02020603050405020304" pitchFamily="18" charset="0"/>
                <a:cs typeface="Times New Roman" panose="02020603050405020304" pitchFamily="18" charset="0"/>
              </a:rPr>
              <a:t>a. </a:t>
            </a:r>
            <a:r>
              <a:rPr lang="en-US" sz="2400" b="1" i="1" u="sng" dirty="0" err="1">
                <a:latin typeface="Times New Roman" panose="02020603050405020304" pitchFamily="18" charset="0"/>
                <a:cs typeface="Times New Roman" panose="02020603050405020304" pitchFamily="18" charset="0"/>
              </a:rPr>
              <a:t>Kết</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bạn</a:t>
            </a:r>
            <a:endParaRPr lang="en-US" sz="2400" i="1" u="sng" dirty="0">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A143897A-A26F-4562-9986-FB23435770E6}"/>
              </a:ext>
            </a:extLst>
          </p:cNvPr>
          <p:cNvGraphicFramePr>
            <a:graphicFrameLocks noGrp="1"/>
          </p:cNvGraphicFramePr>
          <p:nvPr/>
        </p:nvGraphicFramePr>
        <p:xfrm>
          <a:off x="1676401" y="3140461"/>
          <a:ext cx="8880765" cy="3134426"/>
        </p:xfrm>
        <a:graphic>
          <a:graphicData uri="http://schemas.openxmlformats.org/drawingml/2006/table">
            <a:tbl>
              <a:tblPr firstRow="1" firstCol="1" bandRow="1">
                <a:tableStyleId>{5C22544A-7EE6-4342-B048-85BDC9FD1C3A}</a:tableStyleId>
              </a:tblPr>
              <a:tblGrid>
                <a:gridCol w="5787344">
                  <a:extLst>
                    <a:ext uri="{9D8B030D-6E8A-4147-A177-3AD203B41FA5}">
                      <a16:colId xmlns:a16="http://schemas.microsoft.com/office/drawing/2014/main" val="3050164612"/>
                    </a:ext>
                  </a:extLst>
                </a:gridCol>
                <a:gridCol w="3093421">
                  <a:extLst>
                    <a:ext uri="{9D8B030D-6E8A-4147-A177-3AD203B41FA5}">
                      <a16:colId xmlns:a16="http://schemas.microsoft.com/office/drawing/2014/main" val="823929072"/>
                    </a:ext>
                  </a:extLst>
                </a:gridCol>
              </a:tblGrid>
              <a:tr h="626958">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Lời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nghị</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cáo</a:t>
                      </a:r>
                      <a:r>
                        <a:rPr lang="en-US" sz="2000" dirty="0">
                          <a:solidFill>
                            <a:schemeClr val="tx1"/>
                          </a:solidFill>
                          <a:effectLst/>
                          <a:latin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3535541400"/>
                  </a:ext>
                </a:extLst>
              </a:tr>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626235036"/>
                  </a:ext>
                </a:extLst>
              </a:tr>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3553776481"/>
                  </a:ext>
                </a:extLst>
              </a:tr>
              <a:tr h="620894">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Mong muốn của cáo với ở hoàng tử bé: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2273044964"/>
                  </a:ext>
                </a:extLst>
              </a:tr>
              <a:tr h="616346">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885615238"/>
                  </a:ext>
                </a:extLst>
              </a:tr>
            </a:tbl>
          </a:graphicData>
        </a:graphic>
      </p:graphicFrame>
      <p:sp>
        <p:nvSpPr>
          <p:cNvPr id="16" name="Rectangle 15">
            <a:extLst>
              <a:ext uri="{FF2B5EF4-FFF2-40B4-BE49-F238E27FC236}">
                <a16:creationId xmlns:a16="http://schemas.microsoft.com/office/drawing/2014/main" id="{CA7ED2DC-CC9E-4B97-8E11-67363EB87E6A}"/>
              </a:ext>
            </a:extLst>
          </p:cNvPr>
          <p:cNvSpPr/>
          <p:nvPr/>
        </p:nvSpPr>
        <p:spPr>
          <a:xfrm>
            <a:off x="3823865" y="2535375"/>
            <a:ext cx="5907363"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HOÀN THÀNH PHIẾU HỌC TẬP SỐ 1</a:t>
            </a:r>
            <a:endParaRPr lang="en-US" sz="24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372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circle(in)">
                                      <p:cBhvr>
                                        <p:cTn id="14" dur="2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3"/>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482818" y="74428"/>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graphicFrame>
        <p:nvGraphicFramePr>
          <p:cNvPr id="17" name="Table 16">
            <a:extLst>
              <a:ext uri="{FF2B5EF4-FFF2-40B4-BE49-F238E27FC236}">
                <a16:creationId xmlns:a16="http://schemas.microsoft.com/office/drawing/2014/main" id="{793BDCA2-51A4-4EC9-9C82-A9042FA1724E}"/>
              </a:ext>
            </a:extLst>
          </p:cNvPr>
          <p:cNvGraphicFramePr>
            <a:graphicFrameLocks noGrp="1"/>
          </p:cNvGraphicFramePr>
          <p:nvPr>
            <p:extLst>
              <p:ext uri="{D42A27DB-BD31-4B8C-83A1-F6EECF244321}">
                <p14:modId xmlns:p14="http://schemas.microsoft.com/office/powerpoint/2010/main" val="1563449131"/>
              </p:ext>
            </p:extLst>
          </p:nvPr>
        </p:nvGraphicFramePr>
        <p:xfrm>
          <a:off x="1604010" y="1976790"/>
          <a:ext cx="8923214" cy="4129598"/>
        </p:xfrm>
        <a:graphic>
          <a:graphicData uri="http://schemas.openxmlformats.org/drawingml/2006/table">
            <a:tbl>
              <a:tblPr firstRow="1" firstCol="1" bandRow="1">
                <a:tableStyleId>{5C22544A-7EE6-4342-B048-85BDC9FD1C3A}</a:tableStyleId>
              </a:tblPr>
              <a:tblGrid>
                <a:gridCol w="3486672">
                  <a:extLst>
                    <a:ext uri="{9D8B030D-6E8A-4147-A177-3AD203B41FA5}">
                      <a16:colId xmlns:a16="http://schemas.microsoft.com/office/drawing/2014/main" val="999954573"/>
                    </a:ext>
                  </a:extLst>
                </a:gridCol>
                <a:gridCol w="5436542">
                  <a:extLst>
                    <a:ext uri="{9D8B030D-6E8A-4147-A177-3AD203B41FA5}">
                      <a16:colId xmlns:a16="http://schemas.microsoft.com/office/drawing/2014/main" val="2819196108"/>
                    </a:ext>
                  </a:extLst>
                </a:gridCol>
              </a:tblGrid>
              <a:tr h="0">
                <a:tc>
                  <a:txBody>
                    <a:bodyPr/>
                    <a:lstStyle/>
                    <a:p>
                      <a:pPr marL="0" marR="0" algn="ctr">
                        <a:lnSpc>
                          <a:spcPct val="107000"/>
                        </a:lnSpc>
                        <a:spcBef>
                          <a:spcPts val="0"/>
                        </a:spcBef>
                        <a:spcAft>
                          <a:spcPts val="0"/>
                        </a:spcAft>
                      </a:pPr>
                      <a:r>
                        <a:rPr lang="en-US" sz="2000" dirty="0" err="1">
                          <a:solidFill>
                            <a:srgbClr val="C00000"/>
                          </a:solidFill>
                          <a:effectLst/>
                          <a:latin typeface="Times New Roman" panose="02020603050405020304" pitchFamily="18" charset="0"/>
                          <a:cs typeface="Times New Roman" panose="02020603050405020304" pitchFamily="18" charset="0"/>
                        </a:rPr>
                        <a:t>Lời</a:t>
                      </a:r>
                      <a:r>
                        <a:rPr lang="en-US" sz="2000" dirty="0">
                          <a:solidFill>
                            <a:srgbClr val="C00000"/>
                          </a:solidFill>
                          <a:effectLst/>
                          <a:latin typeface="Times New Roman" panose="02020603050405020304" pitchFamily="18" charset="0"/>
                          <a:cs typeface="Times New Roman" panose="02020603050405020304" pitchFamily="18" charset="0"/>
                        </a:rPr>
                        <a:t> </a:t>
                      </a:r>
                      <a:r>
                        <a:rPr lang="en-US" sz="2000" dirty="0" err="1">
                          <a:solidFill>
                            <a:srgbClr val="C00000"/>
                          </a:solidFill>
                          <a:effectLst/>
                          <a:latin typeface="Times New Roman" panose="02020603050405020304" pitchFamily="18" charset="0"/>
                          <a:cs typeface="Times New Roman" panose="02020603050405020304" pitchFamily="18" charset="0"/>
                        </a:rPr>
                        <a:t>đề</a:t>
                      </a:r>
                      <a:r>
                        <a:rPr lang="en-US" sz="2000" dirty="0">
                          <a:solidFill>
                            <a:srgbClr val="C00000"/>
                          </a:solidFill>
                          <a:effectLst/>
                          <a:latin typeface="Times New Roman" panose="02020603050405020304" pitchFamily="18" charset="0"/>
                          <a:cs typeface="Times New Roman" panose="02020603050405020304" pitchFamily="18" charset="0"/>
                        </a:rPr>
                        <a:t> </a:t>
                      </a:r>
                      <a:r>
                        <a:rPr lang="en-US" sz="2000" dirty="0" err="1">
                          <a:solidFill>
                            <a:srgbClr val="C00000"/>
                          </a:solidFill>
                          <a:effectLst/>
                          <a:latin typeface="Times New Roman" panose="02020603050405020304" pitchFamily="18" charset="0"/>
                          <a:cs typeface="Times New Roman" panose="02020603050405020304" pitchFamily="18" charset="0"/>
                        </a:rPr>
                        <a:t>nghị</a:t>
                      </a:r>
                      <a:r>
                        <a:rPr lang="en-US" sz="2000" dirty="0">
                          <a:solidFill>
                            <a:srgbClr val="C00000"/>
                          </a:solidFill>
                          <a:effectLst/>
                          <a:latin typeface="Times New Roman" panose="02020603050405020304" pitchFamily="18" charset="0"/>
                          <a:cs typeface="Times New Roman" panose="02020603050405020304" pitchFamily="18" charset="0"/>
                        </a:rPr>
                        <a:t> </a:t>
                      </a:r>
                      <a:r>
                        <a:rPr lang="en-US" sz="2000" dirty="0" err="1">
                          <a:solidFill>
                            <a:srgbClr val="C00000"/>
                          </a:solidFill>
                          <a:effectLst/>
                          <a:latin typeface="Times New Roman" panose="02020603050405020304" pitchFamily="18" charset="0"/>
                          <a:cs typeface="Times New Roman" panose="02020603050405020304" pitchFamily="18" charset="0"/>
                        </a:rPr>
                        <a:t>của</a:t>
                      </a:r>
                      <a:r>
                        <a:rPr lang="en-US" sz="2000" dirty="0">
                          <a:solidFill>
                            <a:srgbClr val="C00000"/>
                          </a:solidFill>
                          <a:effectLst/>
                          <a:latin typeface="Times New Roman" panose="02020603050405020304" pitchFamily="18" charset="0"/>
                          <a:cs typeface="Times New Roman" panose="02020603050405020304" pitchFamily="18" charset="0"/>
                        </a:rPr>
                        <a:t> </a:t>
                      </a:r>
                      <a:r>
                        <a:rPr lang="en-US" sz="2000" dirty="0" err="1">
                          <a:solidFill>
                            <a:srgbClr val="C00000"/>
                          </a:solidFill>
                          <a:effectLst/>
                          <a:latin typeface="Times New Roman" panose="02020603050405020304" pitchFamily="18" charset="0"/>
                          <a:cs typeface="Times New Roman" panose="02020603050405020304" pitchFamily="18" charset="0"/>
                        </a:rPr>
                        <a:t>cáo</a:t>
                      </a:r>
                      <a:r>
                        <a:rPr lang="en-US" sz="2000" dirty="0">
                          <a:solidFill>
                            <a:srgbClr val="C00000"/>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gn="ctr">
                        <a:lnSpc>
                          <a:spcPct val="107000"/>
                        </a:lnSpc>
                        <a:spcBef>
                          <a:spcPts val="0"/>
                        </a:spcBef>
                        <a:spcAft>
                          <a:spcPts val="0"/>
                        </a:spcAft>
                      </a:pPr>
                      <a:r>
                        <a:rPr lang="en-US" sz="2000" dirty="0" err="1">
                          <a:solidFill>
                            <a:srgbClr val="C00000"/>
                          </a:solidFill>
                          <a:effectLst/>
                          <a:latin typeface="Times New Roman" panose="02020603050405020304" pitchFamily="18" charset="0"/>
                          <a:cs typeface="Times New Roman" panose="02020603050405020304" pitchFamily="18" charset="0"/>
                        </a:rPr>
                        <a:t>Được</a:t>
                      </a:r>
                      <a:r>
                        <a:rPr lang="en-US" sz="2000" dirty="0">
                          <a:solidFill>
                            <a:srgbClr val="C00000"/>
                          </a:solidFill>
                          <a:effectLst/>
                          <a:latin typeface="Times New Roman" panose="02020603050405020304" pitchFamily="18" charset="0"/>
                          <a:cs typeface="Times New Roman" panose="02020603050405020304" pitchFamily="18" charset="0"/>
                        </a:rPr>
                        <a:t> </a:t>
                      </a:r>
                      <a:r>
                        <a:rPr lang="en-US" sz="2000" dirty="0" err="1">
                          <a:solidFill>
                            <a:srgbClr val="C00000"/>
                          </a:solidFill>
                          <a:effectLst/>
                          <a:latin typeface="Times New Roman" panose="02020603050405020304" pitchFamily="18" charset="0"/>
                          <a:cs typeface="Times New Roman" panose="02020603050405020304" pitchFamily="18" charset="0"/>
                        </a:rPr>
                        <a:t>hoàng</a:t>
                      </a:r>
                      <a:r>
                        <a:rPr lang="en-US" sz="2000" dirty="0">
                          <a:solidFill>
                            <a:srgbClr val="C00000"/>
                          </a:solidFill>
                          <a:effectLst/>
                          <a:latin typeface="Times New Roman" panose="02020603050405020304" pitchFamily="18" charset="0"/>
                          <a:cs typeface="Times New Roman" panose="02020603050405020304" pitchFamily="18" charset="0"/>
                        </a:rPr>
                        <a:t> </a:t>
                      </a:r>
                      <a:r>
                        <a:rPr lang="en-US" sz="2000" dirty="0" err="1">
                          <a:solidFill>
                            <a:srgbClr val="C00000"/>
                          </a:solidFill>
                          <a:effectLst/>
                          <a:latin typeface="Times New Roman" panose="02020603050405020304" pitchFamily="18" charset="0"/>
                          <a:cs typeface="Times New Roman" panose="02020603050405020304" pitchFamily="18" charset="0"/>
                        </a:rPr>
                        <a:t>tử</a:t>
                      </a:r>
                      <a:r>
                        <a:rPr lang="en-US" sz="2000" dirty="0">
                          <a:solidFill>
                            <a:srgbClr val="C00000"/>
                          </a:solidFill>
                          <a:effectLst/>
                          <a:latin typeface="Times New Roman" panose="02020603050405020304" pitchFamily="18" charset="0"/>
                          <a:cs typeface="Times New Roman" panose="02020603050405020304" pitchFamily="18" charset="0"/>
                        </a:rPr>
                        <a:t> </a:t>
                      </a:r>
                      <a:r>
                        <a:rPr lang="en-US" sz="2000" dirty="0" err="1">
                          <a:solidFill>
                            <a:srgbClr val="C00000"/>
                          </a:solidFill>
                          <a:effectLst/>
                          <a:latin typeface="Times New Roman" panose="02020603050405020304" pitchFamily="18" charset="0"/>
                          <a:cs typeface="Times New Roman" panose="02020603050405020304" pitchFamily="18" charset="0"/>
                        </a:rPr>
                        <a:t>cảm</a:t>
                      </a:r>
                      <a:r>
                        <a:rPr lang="en-US" sz="2000" dirty="0">
                          <a:solidFill>
                            <a:srgbClr val="C00000"/>
                          </a:solidFill>
                          <a:effectLst/>
                          <a:latin typeface="Times New Roman" panose="02020603050405020304" pitchFamily="18" charset="0"/>
                          <a:cs typeface="Times New Roman" panose="02020603050405020304" pitchFamily="18" charset="0"/>
                        </a:rPr>
                        <a:t> </a:t>
                      </a:r>
                      <a:r>
                        <a:rPr lang="en-US" sz="2000" dirty="0" err="1">
                          <a:solidFill>
                            <a:srgbClr val="C00000"/>
                          </a:solidFill>
                          <a:effectLst/>
                          <a:latin typeface="Times New Roman" panose="02020603050405020304" pitchFamily="18" charset="0"/>
                          <a:cs typeface="Times New Roman" panose="02020603050405020304" pitchFamily="18" charset="0"/>
                        </a:rPr>
                        <a:t>hóa</a:t>
                      </a:r>
                      <a:r>
                        <a:rPr lang="en-US" sz="2000" dirty="0">
                          <a:solidFill>
                            <a:srgbClr val="C00000"/>
                          </a:solidFill>
                          <a:effectLst/>
                          <a:latin typeface="Times New Roman" panose="02020603050405020304" pitchFamily="18" charset="0"/>
                          <a:cs typeface="Times New Roman" panose="02020603050405020304" pitchFamily="18" charset="0"/>
                        </a:rPr>
                        <a:t>. </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841578535"/>
                  </a:ext>
                </a:extLst>
              </a:tr>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15 lần)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418570049"/>
                  </a:ext>
                </a:extLst>
              </a:tr>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hóa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gắn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nhau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làm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gũi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nhau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hơn</a:t>
                      </a:r>
                      <a:r>
                        <a:rPr lang="en-US" sz="20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398166507"/>
                  </a:ext>
                </a:extLst>
              </a:tr>
              <a:tr h="0">
                <a:tc>
                  <a:txBody>
                    <a:bodyPr/>
                    <a:lstStyle/>
                    <a:p>
                      <a:pPr marL="0" marR="0" algn="just">
                        <a:lnSpc>
                          <a:spcPct val="105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Mong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muốn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với</a:t>
                      </a:r>
                      <a:r>
                        <a:rPr lang="en-US" sz="2000" dirty="0">
                          <a:solidFill>
                            <a:schemeClr val="tx1"/>
                          </a:solidFill>
                          <a:effectLst/>
                          <a:latin typeface="Times New Roman" panose="02020603050405020304" pitchFamily="18" charset="0"/>
                          <a:cs typeface="Times New Roman" panose="02020603050405020304" pitchFamily="18" charset="0"/>
                        </a:rPr>
                        <a:t> ở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bé</a:t>
                      </a:r>
                      <a:r>
                        <a:rPr lang="en-US" sz="2000" dirty="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Cáo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mong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bé</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mong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quan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tâm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gắn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bó</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đón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nhận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trọng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đánh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thức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những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điều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đẹp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đẽ</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xóa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bỏ</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khoảng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cách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định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kiến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trở</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thành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bè</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hiểu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yêu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thương</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606665654"/>
                  </a:ext>
                </a:extLst>
              </a:tr>
              <a:tr h="0">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p>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Ấn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tượng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bé</a:t>
                      </a:r>
                      <a:r>
                        <a:rPr lang="en-US" sz="2000" dirty="0">
                          <a:solidFill>
                            <a:schemeClr val="tx1"/>
                          </a:solidFill>
                          <a:effectLst/>
                          <a:latin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khen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dễ</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thương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quá</a:t>
                      </a:r>
                      <a:r>
                        <a:rPr lang="en-US" sz="2000" dirty="0">
                          <a:solidFill>
                            <a:schemeClr val="tx1"/>
                          </a:solidFill>
                          <a:effectLst/>
                          <a:latin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-&gt;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lịch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không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bị</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bởi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định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kiến</a:t>
                      </a: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2164977479"/>
                  </a:ext>
                </a:extLst>
              </a:tr>
            </a:tbl>
          </a:graphicData>
        </a:graphic>
      </p:graphicFrame>
      <p:sp>
        <p:nvSpPr>
          <p:cNvPr id="18" name="Rectangle 17">
            <a:extLst>
              <a:ext uri="{FF2B5EF4-FFF2-40B4-BE49-F238E27FC236}">
                <a16:creationId xmlns:a16="http://schemas.microsoft.com/office/drawing/2014/main" id="{3E0951F6-0982-4268-A140-58B8AAC3F6E7}"/>
              </a:ext>
            </a:extLst>
          </p:cNvPr>
          <p:cNvSpPr/>
          <p:nvPr/>
        </p:nvSpPr>
        <p:spPr>
          <a:xfrm>
            <a:off x="4014507" y="1424988"/>
            <a:ext cx="3546759"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PHIẾU HỌC TẬP SỐ 1</a:t>
            </a:r>
            <a:endParaRPr lang="en-US" sz="2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63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p:cNvSpPr/>
          <p:nvPr/>
        </p:nvSpPr>
        <p:spPr>
          <a:xfrm>
            <a:off x="2693269" y="1389888"/>
            <a:ext cx="6974987" cy="5132831"/>
          </a:xfrm>
          <a:prstGeom prst="hear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Inverted">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Khởi</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động</a:t>
            </a:r>
            <a:endPar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30891" y="4613480"/>
            <a:ext cx="2762250" cy="1657350"/>
          </a:xfrm>
          <a:prstGeom prst="rect">
            <a:avLst/>
          </a:prstGeom>
        </p:spPr>
      </p:pic>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82988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968" y="1130681"/>
            <a:ext cx="10515600" cy="4351338"/>
          </a:xfrm>
        </p:spPr>
        <p:txBody>
          <a:bodyPr/>
          <a:lstStyle/>
          <a:p>
            <a:pPr marL="0" indent="0">
              <a:buNone/>
            </a:pPr>
            <a:r>
              <a:rPr lang="en-US" b="1" dirty="0">
                <a:latin typeface="Times New Roman" panose="02020603050405020304" pitchFamily="18" charset="0"/>
                <a:cs typeface="Times New Roman" panose="02020603050405020304" pitchFamily="18" charset="0"/>
              </a:rPr>
              <a:t>2</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Kết</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bạn</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và</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cảm</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hóa</a:t>
            </a:r>
            <a:r>
              <a:rPr lang="en-US" b="1" u="sng" dirty="0">
                <a:latin typeface="Times New Roman" panose="02020603050405020304" pitchFamily="18" charset="0"/>
                <a:cs typeface="Times New Roman" panose="02020603050405020304" pitchFamily="18" charset="0"/>
              </a:rPr>
              <a:t>.</a:t>
            </a:r>
          </a:p>
          <a:p>
            <a:pPr marL="0" indent="0">
              <a:buNone/>
            </a:pPr>
            <a:r>
              <a:rPr lang="en-US" b="1" i="1" u="sng" dirty="0">
                <a:latin typeface="Times New Roman" panose="02020603050405020304" pitchFamily="18" charset="0"/>
                <a:cs typeface="Times New Roman" panose="02020603050405020304" pitchFamily="18" charset="0"/>
              </a:rPr>
              <a:t>a. </a:t>
            </a:r>
            <a:r>
              <a:rPr lang="en-US" b="1" i="1" u="sng" dirty="0" err="1">
                <a:latin typeface="Times New Roman" panose="02020603050405020304" pitchFamily="18" charset="0"/>
                <a:cs typeface="Times New Roman" panose="02020603050405020304" pitchFamily="18" charset="0"/>
              </a:rPr>
              <a:t>Kết</a:t>
            </a:r>
            <a:r>
              <a:rPr lang="en-US" b="1" i="1" u="sng" dirty="0">
                <a:latin typeface="Times New Roman" panose="02020603050405020304" pitchFamily="18" charset="0"/>
                <a:cs typeface="Times New Roman" panose="02020603050405020304" pitchFamily="18" charset="0"/>
              </a:rPr>
              <a:t> </a:t>
            </a:r>
            <a:r>
              <a:rPr lang="en-US" b="1" i="1" u="sng" dirty="0" err="1">
                <a:latin typeface="Times New Roman" panose="02020603050405020304" pitchFamily="18" charset="0"/>
                <a:cs typeface="Times New Roman" panose="02020603050405020304" pitchFamily="18" charset="0"/>
              </a:rPr>
              <a:t>bạn</a:t>
            </a:r>
            <a:endParaRPr lang="en-US" dirty="0">
              <a:latin typeface="Times New Roman" panose="02020603050405020304" pitchFamily="18" charset="0"/>
              <a:cs typeface="Times New Roman" panose="02020603050405020304" pitchFamily="18" charset="0"/>
            </a:endParaRPr>
          </a:p>
          <a:p>
            <a:pPr>
              <a:buFontTx/>
              <a:buChar char="-"/>
            </a:pPr>
            <a:r>
              <a:rPr lang="en-US" dirty="0" err="1">
                <a:latin typeface="Times New Roman" panose="02020603050405020304" pitchFamily="18" charset="0"/>
                <a:cs typeface="Times New Roman" panose="02020603050405020304" pitchFamily="18" charset="0"/>
              </a:rPr>
              <a:t>Cáo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đẹp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bè</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a:t>
            </a:r>
          </a:p>
          <a:p>
            <a:pPr marL="0" marR="0" indent="0">
              <a:lnSpc>
                <a:spcPct val="107000"/>
              </a:lnSpc>
              <a:spcBef>
                <a:spcPts val="0"/>
              </a:spcBef>
              <a:spcAft>
                <a:spcPts val="0"/>
              </a:spcAf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bé</a:t>
            </a:r>
            <a:r>
              <a:rPr lang="en-US" dirty="0">
                <a:latin typeface="Times New Roman" panose="02020603050405020304" pitchFamily="18" charset="0"/>
                <a:cs typeface="Times New Roman" panose="02020603050405020304" pitchFamily="18" charset="0"/>
              </a:rPr>
              <a:t>:</a:t>
            </a:r>
          </a:p>
          <a:p>
            <a:pPr marL="0" marR="0" indent="0">
              <a:lnSpc>
                <a:spcPct val="107000"/>
              </a:lnSpc>
              <a:spcBef>
                <a:spcPts val="0"/>
              </a:spcBef>
              <a:spcAft>
                <a:spcPts val="0"/>
              </a:spcAf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a:t>
            </a:r>
          </a:p>
          <a:p>
            <a:pPr marL="0" marR="0" indent="0">
              <a:lnSpc>
                <a:spcPct val="107000"/>
              </a:lnSpc>
              <a:spcBef>
                <a:spcPts val="0"/>
              </a:spcBef>
              <a:spcAft>
                <a:spcPts val="0"/>
              </a:spcAft>
              <a:buNone/>
            </a:pPr>
            <a:r>
              <a:rPr lang="en-US" dirty="0">
                <a:latin typeface="Times New Roman" panose="02020603050405020304" pitchFamily="18" charset="0"/>
                <a:cs typeface="Times New Roman" panose="02020603050405020304" pitchFamily="18" charset="0"/>
              </a:rPr>
              <a:t>-&gt; </a:t>
            </a:r>
            <a:r>
              <a:rPr lang="en-US" dirty="0" err="1">
                <a:latin typeface="Times New Roman" panose="02020603050405020304" pitchFamily="18" charset="0"/>
                <a:cs typeface="Times New Roman" panose="02020603050405020304" pitchFamily="18" charset="0"/>
              </a:rPr>
              <a:t>Hoàng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925229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482818" y="74428"/>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70A2992-6375-4625-875C-EA3BAC917A5C}"/>
              </a:ext>
            </a:extLst>
          </p:cNvPr>
          <p:cNvSpPr/>
          <p:nvPr/>
        </p:nvSpPr>
        <p:spPr>
          <a:xfrm>
            <a:off x="1842661" y="1025227"/>
            <a:ext cx="5839989"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40B47413-D69A-4A89-8272-D840D2A14614}"/>
              </a:ext>
            </a:extLst>
          </p:cNvPr>
          <p:cNvSpPr txBox="1">
            <a:spLocks noChangeArrowheads="1"/>
          </p:cNvSpPr>
          <p:nvPr/>
        </p:nvSpPr>
        <p:spPr bwMode="auto">
          <a:xfrm>
            <a:off x="1497127" y="671745"/>
            <a:ext cx="388507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CBAADFBC-0B0B-46A7-917A-83C06C05119E}"/>
              </a:ext>
            </a:extLst>
          </p:cNvPr>
          <p:cNvSpPr/>
          <p:nvPr/>
        </p:nvSpPr>
        <p:spPr>
          <a:xfrm>
            <a:off x="1911931" y="1427007"/>
            <a:ext cx="5839989" cy="461665"/>
          </a:xfrm>
          <a:prstGeom prst="rect">
            <a:avLst/>
          </a:prstGeom>
        </p:spPr>
        <p:txBody>
          <a:bodyPr wrap="square">
            <a:spAutoFit/>
          </a:bodyPr>
          <a:lstStyle/>
          <a:p>
            <a:r>
              <a:rPr lang="en-US" sz="2400" b="1" i="1">
                <a:latin typeface="Times New Roman" panose="02020603050405020304" pitchFamily="18" charset="0"/>
                <a:cs typeface="Times New Roman" panose="02020603050405020304" pitchFamily="18" charset="0"/>
              </a:rPr>
              <a:t>b. Cảm hóa</a:t>
            </a:r>
            <a:endParaRPr lang="en-US" sz="2400" i="1">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FAE8EAC1-91CA-4125-AE01-255A7F94762E}"/>
              </a:ext>
            </a:extLst>
          </p:cNvPr>
          <p:cNvGraphicFramePr>
            <a:graphicFrameLocks noGrp="1"/>
          </p:cNvGraphicFramePr>
          <p:nvPr/>
        </p:nvGraphicFramePr>
        <p:xfrm>
          <a:off x="1593271" y="1909876"/>
          <a:ext cx="9013194" cy="4863063"/>
        </p:xfrm>
        <a:graphic>
          <a:graphicData uri="http://schemas.openxmlformats.org/drawingml/2006/table">
            <a:tbl>
              <a:tblPr firstRow="1" firstCol="1" bandRow="1">
                <a:tableStyleId>{5C22544A-7EE6-4342-B048-85BDC9FD1C3A}</a:tableStyleId>
              </a:tblPr>
              <a:tblGrid>
                <a:gridCol w="2472011">
                  <a:extLst>
                    <a:ext uri="{9D8B030D-6E8A-4147-A177-3AD203B41FA5}">
                      <a16:colId xmlns:a16="http://schemas.microsoft.com/office/drawing/2014/main" val="3615169160"/>
                    </a:ext>
                  </a:extLst>
                </a:gridCol>
                <a:gridCol w="2985256">
                  <a:extLst>
                    <a:ext uri="{9D8B030D-6E8A-4147-A177-3AD203B41FA5}">
                      <a16:colId xmlns:a16="http://schemas.microsoft.com/office/drawing/2014/main" val="3238161419"/>
                    </a:ext>
                  </a:extLst>
                </a:gridCol>
                <a:gridCol w="3555927">
                  <a:extLst>
                    <a:ext uri="{9D8B030D-6E8A-4147-A177-3AD203B41FA5}">
                      <a16:colId xmlns:a16="http://schemas.microsoft.com/office/drawing/2014/main" val="238306053"/>
                    </a:ext>
                  </a:extLst>
                </a:gridCol>
              </a:tblGrid>
              <a:tr h="637999">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trước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sau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7129731"/>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Những bước chân khách chỉ khiến mình trốn vào lòng đất</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Nó sợ hãi và chạy trốn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Bước chân của bạn khác hẳn mọi bước chân khác, sẽ gọi mình ra khỏi hang như tiếng nhạc</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Vui thích, chủ động tìm đến.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39972943"/>
                  </a:ext>
                </a:extLst>
              </a:tr>
              <a:tr h="1628456">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đồng lúa mì</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Đồng lúa mì chẳng gợi nhớ gì cho mình cả</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Không thấy có ích</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Lúa mì vàng óng sẽ làm mình nhớ đên bạn và mình sẽ thích gió trên đồng lúa mì.</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Thân thương, ấm 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08698596"/>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Nhận định của cáo về cuộc sống</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Mình săn gà, con người thì săn mình. Mọi con gà đều giống nhau, mọi con người đều giống nhau</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Như thể được mặt trời chiếu sáng…</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4237212"/>
                  </a:ext>
                </a:extLst>
              </a:tr>
            </a:tbl>
          </a:graphicData>
        </a:graphic>
      </p:graphicFrame>
      <p:pic>
        <p:nvPicPr>
          <p:cNvPr id="15" name="图片 24">
            <a:extLst>
              <a:ext uri="{FF2B5EF4-FFF2-40B4-BE49-F238E27FC236}">
                <a16:creationId xmlns:a16="http://schemas.microsoft.com/office/drawing/2014/main" id="{3881E11D-F680-4038-8D94-3250CCD67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4628" y="637306"/>
            <a:ext cx="2183260" cy="1307089"/>
          </a:xfrm>
          <a:prstGeom prst="rect">
            <a:avLst/>
          </a:prstGeom>
          <a:noFill/>
          <a:ln w="9525">
            <a:noFill/>
          </a:ln>
        </p:spPr>
      </p:pic>
    </p:spTree>
    <p:extLst>
      <p:ext uri="{BB962C8B-B14F-4D97-AF65-F5344CB8AC3E}">
        <p14:creationId xmlns:p14="http://schemas.microsoft.com/office/powerpoint/2010/main" val="149730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482818" y="74428"/>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2" name="Rectangle 11">
            <a:extLst>
              <a:ext uri="{FF2B5EF4-FFF2-40B4-BE49-F238E27FC236}">
                <a16:creationId xmlns:a16="http://schemas.microsoft.com/office/drawing/2014/main" id="{CBAADFBC-0B0B-46A7-917A-83C06C05119E}"/>
              </a:ext>
            </a:extLst>
          </p:cNvPr>
          <p:cNvSpPr/>
          <p:nvPr/>
        </p:nvSpPr>
        <p:spPr>
          <a:xfrm>
            <a:off x="2017659" y="1620247"/>
            <a:ext cx="5839989" cy="461665"/>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b. </a:t>
            </a:r>
            <a:r>
              <a:rPr lang="en-US" sz="2400" b="1" i="1" dirty="0" err="1">
                <a:latin typeface="Times New Roman" panose="02020603050405020304" pitchFamily="18" charset="0"/>
                <a:cs typeface="Times New Roman" panose="02020603050405020304" pitchFamily="18" charset="0"/>
              </a:rPr>
              <a:t>Cảm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hóa</a:t>
            </a:r>
            <a:endParaRPr lang="en-US" sz="2400" i="1" dirty="0">
              <a:latin typeface="Times New Roman" panose="02020603050405020304" pitchFamily="18" charset="0"/>
              <a:cs typeface="Times New Roman" panose="02020603050405020304" pitchFamily="18" charset="0"/>
            </a:endParaRPr>
          </a:p>
        </p:txBody>
      </p:sp>
      <p:pic>
        <p:nvPicPr>
          <p:cNvPr id="15" name="图片 24">
            <a:extLst>
              <a:ext uri="{FF2B5EF4-FFF2-40B4-BE49-F238E27FC236}">
                <a16:creationId xmlns:a16="http://schemas.microsoft.com/office/drawing/2014/main" id="{3881E11D-F680-4038-8D94-3250CCD67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4628" y="637306"/>
            <a:ext cx="2183260" cy="1307089"/>
          </a:xfrm>
          <a:prstGeom prst="rect">
            <a:avLst/>
          </a:prstGeom>
          <a:noFill/>
          <a:ln w="9525">
            <a:noFill/>
          </a:ln>
        </p:spPr>
      </p:pic>
      <p:sp>
        <p:nvSpPr>
          <p:cNvPr id="16" name="Rectangle 15">
            <a:extLst>
              <a:ext uri="{FF2B5EF4-FFF2-40B4-BE49-F238E27FC236}">
                <a16:creationId xmlns:a16="http://schemas.microsoft.com/office/drawing/2014/main" id="{BD8E3F9A-B664-4F6A-86DF-DA63985ED737}"/>
              </a:ext>
            </a:extLst>
          </p:cNvPr>
          <p:cNvSpPr/>
          <p:nvPr/>
        </p:nvSpPr>
        <p:spPr>
          <a:xfrm>
            <a:off x="1686388" y="2118067"/>
            <a:ext cx="8853050" cy="2119106"/>
          </a:xfrm>
          <a:prstGeom prst="rect">
            <a:avLst/>
          </a:prstGeom>
        </p:spPr>
        <p:txBody>
          <a:bodyPr wrap="square">
            <a:spAutoFit/>
          </a:bodyPr>
          <a:lstStyle/>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rPr>
              <a:t>- Con </a:t>
            </a:r>
            <a:r>
              <a:rPr lang="en-US" sz="2400" dirty="0" err="1">
                <a:latin typeface="Times New Roman" panose="02020603050405020304" pitchFamily="18" charset="0"/>
                <a:ea typeface="Calibri" panose="020F0502020204030204" pitchFamily="34" charset="0"/>
              </a:rPr>
              <a:t>cáo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sẽ</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vui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thích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được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kết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bạn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hoàng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tử</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bé</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nhận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được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trị</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tình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bạn</a:t>
            </a:r>
            <a:r>
              <a:rPr lang="en-US" sz="2400" dirty="0">
                <a:latin typeface="Times New Roman" panose="02020603050405020304" pitchFamily="18" charset="0"/>
                <a:ea typeface="Calibri" panose="020F0502020204030204" pitchFamily="34" charset="0"/>
              </a:rPr>
              <a:t>.</a:t>
            </a:r>
            <a:endParaRPr lang="en-US" sz="2400" dirty="0"/>
          </a:p>
        </p:txBody>
      </p:sp>
    </p:spTree>
    <p:extLst>
      <p:ext uri="{BB962C8B-B14F-4D97-AF65-F5344CB8AC3E}">
        <p14:creationId xmlns:p14="http://schemas.microsoft.com/office/powerpoint/2010/main" val="417132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482818" y="74428"/>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4" name="Rectangle 13">
            <a:extLst>
              <a:ext uri="{FF2B5EF4-FFF2-40B4-BE49-F238E27FC236}">
                <a16:creationId xmlns:a16="http://schemas.microsoft.com/office/drawing/2014/main" id="{68B2CB5E-B627-4C1C-BF17-A6B7CCA6A9A2}"/>
              </a:ext>
            </a:extLst>
          </p:cNvPr>
          <p:cNvSpPr/>
          <p:nvPr/>
        </p:nvSpPr>
        <p:spPr>
          <a:xfrm>
            <a:off x="1665316" y="1404103"/>
            <a:ext cx="5907364"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Hoàng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chia </a:t>
            </a:r>
            <a:r>
              <a:rPr lang="en-US" sz="2400" b="1" dirty="0" err="1">
                <a:latin typeface="Times New Roman" panose="02020603050405020304" pitchFamily="18" charset="0"/>
                <a:cs typeface="Times New Roman" panose="02020603050405020304" pitchFamily="18" charset="0"/>
              </a:rPr>
              <a:t>tay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4190077C-6CF0-47B8-A2C9-DADCFD9DD075}"/>
              </a:ext>
            </a:extLst>
          </p:cNvPr>
          <p:cNvSpPr/>
          <p:nvPr/>
        </p:nvSpPr>
        <p:spPr>
          <a:xfrm>
            <a:off x="4747210" y="2211388"/>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Khi chia tay hoàng tử bé, cáo đã có những cảm xúc gì? Những cảm xúc ấy có khiến cáo hối tiếc về việc kết bạn với hoàng thử bé không?</a:t>
            </a:r>
          </a:p>
        </p:txBody>
      </p:sp>
      <p:sp>
        <p:nvSpPr>
          <p:cNvPr id="16" name="Rectangle 15">
            <a:extLst>
              <a:ext uri="{FF2B5EF4-FFF2-40B4-BE49-F238E27FC236}">
                <a16:creationId xmlns:a16="http://schemas.microsoft.com/office/drawing/2014/main" id="{6E07D80D-52C5-4D76-A0DF-28D9FE7259A6}"/>
              </a:ext>
            </a:extLst>
          </p:cNvPr>
          <p:cNvSpPr/>
          <p:nvPr/>
        </p:nvSpPr>
        <p:spPr>
          <a:xfrm>
            <a:off x="1804153" y="2181927"/>
            <a:ext cx="8617520" cy="2375971"/>
          </a:xfrm>
          <a:prstGeom prst="rect">
            <a:avLst/>
          </a:prstGeom>
        </p:spPr>
        <p:txBody>
          <a:bodyPr wrap="square">
            <a:spAutoFit/>
          </a:bodyPr>
          <a:lstStyle/>
          <a:p>
            <a:pP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Cáo</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khóc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=&gt;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lúa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7" name="图片 8" descr="6fc417983c9675ce1b60e983870aeb8a">
            <a:extLst>
              <a:ext uri="{FF2B5EF4-FFF2-40B4-BE49-F238E27FC236}">
                <a16:creationId xmlns:a16="http://schemas.microsoft.com/office/drawing/2014/main"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7027" y="4950691"/>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33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5" grpId="1"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463232" y="252781"/>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pic>
        <p:nvPicPr>
          <p:cNvPr id="17" name="图片 8" descr="6fc417983c9675ce1b60e983870aeb8a">
            <a:extLst>
              <a:ext uri="{FF2B5EF4-FFF2-40B4-BE49-F238E27FC236}">
                <a16:creationId xmlns:a16="http://schemas.microsoft.com/office/drawing/2014/main"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4229" y="628068"/>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loud 17">
            <a:extLst>
              <a:ext uri="{FF2B5EF4-FFF2-40B4-BE49-F238E27FC236}">
                <a16:creationId xmlns:a16="http://schemas.microsoft.com/office/drawing/2014/main" id="{765A521D-40EA-49F2-AFF1-FA5392D535EE}"/>
              </a:ext>
            </a:extLst>
          </p:cNvPr>
          <p:cNvSpPr/>
          <p:nvPr/>
        </p:nvSpPr>
        <p:spPr>
          <a:xfrm>
            <a:off x="4802629" y="2225247"/>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Hoàng tử bé đã nhắc lại những lời nào của cáo để cho nhớ? Nêu cảm nhận của em về ý nghĩa của một trong những lời nói đó?</a:t>
            </a:r>
          </a:p>
        </p:txBody>
      </p:sp>
      <p:sp>
        <p:nvSpPr>
          <p:cNvPr id="19" name="Rectangle 18">
            <a:extLst>
              <a:ext uri="{FF2B5EF4-FFF2-40B4-BE49-F238E27FC236}">
                <a16:creationId xmlns:a16="http://schemas.microsoft.com/office/drawing/2014/main" id="{DB55E645-9629-4964-930A-09B15572F0B3}"/>
              </a:ext>
            </a:extLst>
          </p:cNvPr>
          <p:cNvSpPr/>
          <p:nvPr/>
        </p:nvSpPr>
        <p:spPr>
          <a:xfrm>
            <a:off x="1889567" y="1589202"/>
            <a:ext cx="8839199" cy="3242298"/>
          </a:xfrm>
          <a:prstGeom prst="rect">
            <a:avLst/>
          </a:prstGeom>
        </p:spPr>
        <p:txBody>
          <a:bodyPr wrap="square">
            <a:spAutoFit/>
          </a:bodyPr>
          <a:lstStyle/>
          <a:p>
            <a:pP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bé</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lõi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thế</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94284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6" presetClass="entr" presetSubtype="16" fill="hold" nodeType="with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circle(in)">
                                      <p:cBhvr>
                                        <p:cTn id="22" dur="2000"/>
                                        <p:tgtEl>
                                          <p:spTgt spid="19">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Effect transition="in" filter="circle(in)">
                                      <p:cBhvr>
                                        <p:cTn id="25" dur="2000"/>
                                        <p:tgtEl>
                                          <p:spTgt spid="1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xEl>
                                              <p:pRg st="2" end="2"/>
                                            </p:txEl>
                                          </p:spTgt>
                                        </p:tgtEl>
                                        <p:attrNameLst>
                                          <p:attrName>style.visibility</p:attrName>
                                        </p:attrNameLst>
                                      </p:cBhvr>
                                      <p:to>
                                        <p:strVal val="visible"/>
                                      </p:to>
                                    </p:set>
                                    <p:anim calcmode="lin" valueType="num">
                                      <p:cBhvr additive="base">
                                        <p:cTn id="30"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9">
                                            <p:txEl>
                                              <p:pRg st="3" end="3"/>
                                            </p:txEl>
                                          </p:spTgt>
                                        </p:tgtEl>
                                        <p:attrNameLst>
                                          <p:attrName>style.visibility</p:attrName>
                                        </p:attrNameLst>
                                      </p:cBhvr>
                                      <p:to>
                                        <p:strVal val="visible"/>
                                      </p:to>
                                    </p:set>
                                    <p:anim calcmode="lin" valueType="num">
                                      <p:cBhvr additive="base">
                                        <p:cTn id="36"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anim calcmode="lin" valueType="num">
                                      <p:cBhvr additive="base">
                                        <p:cTn id="42"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nhìn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mọi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bằng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tin </a:t>
            </a:r>
            <a:r>
              <a:rPr lang="en-US" b="1" dirty="0" err="1">
                <a:latin typeface="Times New Roman" pitchFamily="18" charset="0"/>
                <a:cs typeface="Times New Roman" pitchFamily="18" charset="0"/>
              </a:rPr>
              <a:t>tưởng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thấu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hiểu</a:t>
            </a:r>
            <a:r>
              <a:rPr lang="en-US" b="1" dirty="0">
                <a:latin typeface="Times New Roman" pitchFamily="18" charset="0"/>
                <a:cs typeface="Times New Roman" pitchFamily="18" charset="0"/>
              </a:rPr>
              <a:t>.</a:t>
            </a:r>
          </a:p>
          <a:p>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tâm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vun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đắp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chăm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chút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mình</a:t>
            </a:r>
            <a:r>
              <a:rPr lang="en-US" b="1" dirty="0">
                <a:latin typeface="Times New Roman" pitchFamily="18" charset="0"/>
                <a:cs typeface="Times New Roman" pitchFamily="18" charset="0"/>
              </a:rPr>
              <a:t>.</a:t>
            </a:r>
          </a:p>
          <a:p>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nhiệm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giữ</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gìn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mối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gắn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suốt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đời</a:t>
            </a:r>
            <a:endParaRPr lang="en-US" b="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87318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482818" y="74428"/>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A9AD5CB-1791-4C4D-9F51-9AECC896519C}"/>
              </a:ext>
            </a:extLst>
          </p:cNvPr>
          <p:cNvSpPr/>
          <p:nvPr/>
        </p:nvSpPr>
        <p:spPr>
          <a:xfrm>
            <a:off x="1814950" y="1773376"/>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E5EE161F-B94D-4048-9109-92F0EBCAFEC8}"/>
              </a:ext>
            </a:extLst>
          </p:cNvPr>
          <p:cNvSpPr txBox="1">
            <a:spLocks noChangeArrowheads="1"/>
          </p:cNvSpPr>
          <p:nvPr/>
        </p:nvSpPr>
        <p:spPr bwMode="auto">
          <a:xfrm>
            <a:off x="1469417"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D3944D11-ED12-438B-AD80-5D7EDAD6B3BE}"/>
              </a:ext>
            </a:extLst>
          </p:cNvPr>
          <p:cNvSpPr/>
          <p:nvPr/>
        </p:nvSpPr>
        <p:spPr>
          <a:xfrm>
            <a:off x="1781907" y="1222893"/>
            <a:ext cx="5884985" cy="498598"/>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E850315A-0DB1-4C7E-85EE-3A6DC408EB9D}"/>
              </a:ext>
            </a:extLst>
          </p:cNvPr>
          <p:cNvSpPr/>
          <p:nvPr/>
        </p:nvSpPr>
        <p:spPr>
          <a:xfrm>
            <a:off x="1828800" y="2272139"/>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13188E63-8465-4E1F-B1BF-E546D09AC132}"/>
              </a:ext>
            </a:extLst>
          </p:cNvPr>
          <p:cNvSpPr/>
          <p:nvPr/>
        </p:nvSpPr>
        <p:spPr>
          <a:xfrm>
            <a:off x="5624946" y="2848702"/>
            <a:ext cx="5001495"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Cáo đã chia sẻ với hoàng tử nhiều bài học về tình bạn. Em thấy bài học nào ý nghĩa, gần gũi với mình?</a:t>
            </a:r>
          </a:p>
        </p:txBody>
      </p:sp>
      <p:sp>
        <p:nvSpPr>
          <p:cNvPr id="16" name="Rectangle 15">
            <a:extLst>
              <a:ext uri="{FF2B5EF4-FFF2-40B4-BE49-F238E27FC236}">
                <a16:creationId xmlns:a16="http://schemas.microsoft.com/office/drawing/2014/main" id="{EC62566E-E485-427C-BB7B-23FA30632F2E}"/>
              </a:ext>
            </a:extLst>
          </p:cNvPr>
          <p:cNvSpPr/>
          <p:nvPr/>
        </p:nvSpPr>
        <p:spPr>
          <a:xfrm>
            <a:off x="1837326" y="2747755"/>
            <a:ext cx="8581294" cy="3146887"/>
          </a:xfrm>
          <a:prstGeom prst="rect">
            <a:avLst/>
          </a:prstGeom>
        </p:spPr>
        <p:txBody>
          <a:bodyPr wrap="square">
            <a:spAutoFit/>
          </a:bodyPr>
          <a:lstStyle/>
          <a:p>
            <a:pPr>
              <a:lnSpc>
                <a:spcPct val="107000"/>
              </a:lnSpc>
              <a:spcAft>
                <a:spcPts val="80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 Món quà Cáo dành tặng Hoàng tử:</a:t>
            </a:r>
            <a:endParaRPr lang="en-US" sz="24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Bài học về cách kết bạn: cần thân thiện, kiên nhẫn, dành thời gian để cảm hóa nhau</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Ý nghĩa của tình bạn: mang đến niềm vui, hạnh phúc, khiến cuộc sống trở nên phong phú, tươi đẹp</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Bài học về cách nhìn nhận, đánh giá, trách nhiệm với bạn bè: biết thấy rõ trái tim, biết quan tấm, lắng nghe, thấu hiểu. sẻ chia, bảo vệ</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943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 calcmode="lin" valueType="num">
                                      <p:cBhvr additive="base">
                                        <p:cTn id="1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fade">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fade">
                                      <p:cBhvr>
                                        <p:cTn id="33" dur="500"/>
                                        <p:tgtEl>
                                          <p:spTgt spid="1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xEl>
                                              <p:pRg st="3" end="3"/>
                                            </p:txEl>
                                          </p:spTgt>
                                        </p:tgtEl>
                                        <p:attrNameLst>
                                          <p:attrName>style.visibility</p:attrName>
                                        </p:attrNameLst>
                                      </p:cBhvr>
                                      <p:to>
                                        <p:strVal val="visible"/>
                                      </p:to>
                                    </p:set>
                                    <p:animEffect transition="in" filter="fade">
                                      <p:cBhvr>
                                        <p:cTn id="38"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4"/>
          <p:cNvGrpSpPr>
            <a:grpSpLocks/>
          </p:cNvGrpSpPr>
          <p:nvPr/>
        </p:nvGrpSpPr>
        <p:grpSpPr bwMode="auto">
          <a:xfrm>
            <a:off x="-52629" y="0"/>
            <a:ext cx="12388851" cy="6858000"/>
            <a:chOff x="-48" y="0"/>
            <a:chExt cx="5853" cy="4320"/>
          </a:xfrm>
        </p:grpSpPr>
        <p:pic>
          <p:nvPicPr>
            <p:cNvPr id="35854" name="Picture 5"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6"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0"/>
              <a:ext cx="720"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6" name="Picture 7"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39" y="49"/>
              <a:ext cx="768"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7" name="Picture 8"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92" y="3456"/>
              <a:ext cx="768"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8" name="Picture 9"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9" y="3457"/>
              <a:ext cx="788"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9" name="Picture 10"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224"/>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52" name="Text Box 20"/>
          <p:cNvSpPr txBox="1">
            <a:spLocks noChangeArrowheads="1"/>
          </p:cNvSpPr>
          <p:nvPr/>
        </p:nvSpPr>
        <p:spPr bwMode="auto">
          <a:xfrm>
            <a:off x="1004936" y="1233460"/>
            <a:ext cx="10284260" cy="1569688"/>
          </a:xfrm>
          <a:prstGeom prst="rect">
            <a:avLst/>
          </a:prstGeom>
          <a:solidFill>
            <a:schemeClr val="bg1"/>
          </a:solidFill>
          <a:ln w="9525">
            <a:solidFill>
              <a:schemeClr val="hlink"/>
            </a:solidFill>
            <a:miter lim="800000"/>
            <a:headEnd/>
            <a:tailEnd/>
          </a:ln>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3200" b="1" dirty="0">
                <a:latin typeface="Times New Roman" panose="02020603050405020304" pitchFamily="18" charset="0"/>
                <a:cs typeface="Times New Roman" panose="02020603050405020304" pitchFamily="18" charset="0"/>
              </a:rPr>
              <a:t>1. </a:t>
            </a:r>
            <a:r>
              <a:rPr lang="en-US" altLang="en-US" sz="3200" b="1" dirty="0" err="1">
                <a:latin typeface="Times New Roman" panose="02020603050405020304" pitchFamily="18" charset="0"/>
                <a:cs typeface="Times New Roman" panose="02020603050405020304" pitchFamily="18" charset="0"/>
              </a:rPr>
              <a:t>Nghệ</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thuật</a:t>
            </a:r>
            <a:r>
              <a:rPr lang="en-US" altLang="en-US" sz="3200" b="1" dirty="0">
                <a:latin typeface="Times New Roman" panose="02020603050405020304" pitchFamily="18" charset="0"/>
                <a:cs typeface="Times New Roman" panose="02020603050405020304" pitchFamily="18" charset="0"/>
              </a:rPr>
              <a:t>:</a:t>
            </a:r>
          </a:p>
          <a:p>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Ngôn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ngữ</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đối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thoại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suy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nghĩ</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cảm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xúc</a:t>
            </a:r>
            <a:endParaRPr lang="en-US" altLang="en-US" sz="3200" b="1" dirty="0">
              <a:latin typeface="Times New Roman" panose="02020603050405020304" pitchFamily="18" charset="0"/>
              <a:cs typeface="Times New Roman" panose="02020603050405020304" pitchFamily="18" charset="0"/>
            </a:endParaRPr>
          </a:p>
          <a:p>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Thủ</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pháp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điệp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ngữ</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nhân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hoá</a:t>
            </a:r>
            <a:r>
              <a:rPr lang="en-US" altLang="en-US" sz="3200" b="1" dirty="0">
                <a:latin typeface="Times New Roman" panose="02020603050405020304" pitchFamily="18" charset="0"/>
                <a:cs typeface="Times New Roman" panose="02020603050405020304" pitchFamily="18" charset="0"/>
              </a:rPr>
              <a:t>.</a:t>
            </a:r>
          </a:p>
        </p:txBody>
      </p:sp>
      <p:sp>
        <p:nvSpPr>
          <p:cNvPr id="35850" name="Text Box 23"/>
          <p:cNvSpPr txBox="1">
            <a:spLocks noChangeArrowheads="1"/>
          </p:cNvSpPr>
          <p:nvPr/>
        </p:nvSpPr>
        <p:spPr bwMode="auto">
          <a:xfrm>
            <a:off x="995476" y="3041052"/>
            <a:ext cx="10293720" cy="1077399"/>
          </a:xfrm>
          <a:prstGeom prst="rect">
            <a:avLst/>
          </a:prstGeom>
          <a:solidFill>
            <a:schemeClr val="bg1"/>
          </a:solidFill>
          <a:ln w="9525">
            <a:solidFill>
              <a:schemeClr val="hlink"/>
            </a:solidFill>
            <a:miter lim="800000"/>
            <a:headEnd/>
            <a:tailEnd/>
          </a:ln>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b="1" dirty="0">
                <a:latin typeface="Times New Roman" panose="02020603050405020304" pitchFamily="18" charset="0"/>
                <a:cs typeface="Times New Roman" panose="02020603050405020304" pitchFamily="18" charset="0"/>
              </a:rPr>
              <a:t>2. </a:t>
            </a:r>
            <a:r>
              <a:rPr lang="en-US" altLang="en-US" sz="3200" b="1" dirty="0" err="1">
                <a:latin typeface="Times New Roman" panose="02020603050405020304" pitchFamily="18" charset="0"/>
                <a:cs typeface="Times New Roman" panose="02020603050405020304" pitchFamily="18" charset="0"/>
              </a:rPr>
              <a:t>Nội</a:t>
            </a:r>
            <a:r>
              <a:rPr lang="en-US" altLang="en-US" sz="3200" b="1" dirty="0">
                <a:latin typeface="Times New Roman" panose="02020603050405020304" pitchFamily="18" charset="0"/>
                <a:cs typeface="Times New Roman" panose="02020603050405020304" pitchFamily="18" charset="0"/>
              </a:rPr>
              <a:t> dung: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chuyện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về</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tình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bạn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trong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sáng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đẹp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đẽ</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ấm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áp</a:t>
            </a:r>
            <a:r>
              <a:rPr lang="en-US" altLang="en-US" sz="3200" b="1" dirty="0">
                <a:latin typeface="Times New Roman" panose="02020603050405020304" pitchFamily="18" charset="0"/>
                <a:cs typeface="Times New Roman" panose="02020603050405020304" pitchFamily="18" charset="0"/>
              </a:rPr>
              <a:t>. </a:t>
            </a:r>
            <a:endParaRPr lang="en-US" altLang="en-US" sz="3200" b="1" i="1" dirty="0">
              <a:latin typeface="Times New Roman" panose="02020603050405020304" pitchFamily="18" charset="0"/>
              <a:cs typeface="Times New Roman" panose="02020603050405020304" pitchFamily="18" charset="0"/>
            </a:endParaRPr>
          </a:p>
        </p:txBody>
      </p:sp>
      <p:sp>
        <p:nvSpPr>
          <p:cNvPr id="35846" name="Text Box 25"/>
          <p:cNvSpPr txBox="1">
            <a:spLocks noChangeArrowheads="1"/>
          </p:cNvSpPr>
          <p:nvPr/>
        </p:nvSpPr>
        <p:spPr bwMode="auto">
          <a:xfrm>
            <a:off x="902436" y="382214"/>
            <a:ext cx="51816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4267" dirty="0">
                <a:latin typeface="Times New Roman" panose="02020603050405020304" pitchFamily="18" charset="0"/>
                <a:cs typeface="Times New Roman" panose="02020603050405020304" pitchFamily="18" charset="0"/>
              </a:rPr>
              <a:t> </a:t>
            </a:r>
            <a:r>
              <a:rPr lang="en-US" altLang="en-US" sz="4267" b="1" dirty="0">
                <a:latin typeface="Times New Roman" panose="02020603050405020304" pitchFamily="18" charset="0"/>
                <a:cs typeface="Times New Roman" panose="02020603050405020304" pitchFamily="18" charset="0"/>
              </a:rPr>
              <a:t>III. TỔNG KẾT</a:t>
            </a:r>
            <a:r>
              <a:rPr lang="en-US" altLang="en-US" sz="4267" dirty="0">
                <a:latin typeface="Times New Roman" panose="02020603050405020304" pitchFamily="18" charset="0"/>
                <a:cs typeface="Times New Roman" panose="02020603050405020304" pitchFamily="18" charset="0"/>
              </a:rPr>
              <a:t> </a:t>
            </a:r>
          </a:p>
        </p:txBody>
      </p:sp>
      <p:sp>
        <p:nvSpPr>
          <p:cNvPr id="35848" name="Text Box 23"/>
          <p:cNvSpPr txBox="1">
            <a:spLocks noChangeArrowheads="1"/>
          </p:cNvSpPr>
          <p:nvPr/>
        </p:nvSpPr>
        <p:spPr bwMode="auto">
          <a:xfrm>
            <a:off x="994399" y="4268072"/>
            <a:ext cx="10294797" cy="1077431"/>
          </a:xfrm>
          <a:prstGeom prst="rect">
            <a:avLst/>
          </a:prstGeom>
          <a:solidFill>
            <a:schemeClr val="bg1"/>
          </a:solidFill>
          <a:ln w="9525">
            <a:solidFill>
              <a:schemeClr val="hlink"/>
            </a:solidFill>
            <a:miter lim="800000"/>
            <a:headEnd/>
            <a:tailEnd/>
          </a:ln>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b="1" dirty="0">
                <a:latin typeface="Times New Roman" panose="02020603050405020304" pitchFamily="18" charset="0"/>
                <a:cs typeface="Times New Roman" panose="02020603050405020304" pitchFamily="18" charset="0"/>
              </a:rPr>
              <a:t>3. Ý </a:t>
            </a:r>
            <a:r>
              <a:rPr lang="en-US" altLang="en-US" sz="3200" b="1" dirty="0" err="1">
                <a:latin typeface="Times New Roman" panose="02020603050405020304" pitchFamily="18" charset="0"/>
                <a:cs typeface="Times New Roman" panose="02020603050405020304" pitchFamily="18" charset="0"/>
              </a:rPr>
              <a:t>nghĩa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những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bài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học</a:t>
            </a:r>
            <a:r>
              <a:rPr lang="en-US" altLang="en-US" sz="3200" b="1" dirty="0">
                <a:latin typeface="Times New Roman" panose="02020603050405020304" pitchFamily="18" charset="0"/>
                <a:cs typeface="Times New Roman" panose="02020603050405020304" pitchFamily="18" charset="0"/>
              </a:rPr>
              <a:t> ý </a:t>
            </a:r>
            <a:r>
              <a:rPr lang="en-US" altLang="en-US" sz="3200" b="1" dirty="0" err="1">
                <a:latin typeface="Times New Roman" panose="02020603050405020304" pitchFamily="18" charset="0"/>
                <a:cs typeface="Times New Roman" panose="02020603050405020304" pitchFamily="18" charset="0"/>
              </a:rPr>
              <a:t>nghĩa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về</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tình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bạn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giá</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trị</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của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tình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bạn</a:t>
            </a:r>
            <a:r>
              <a:rPr lang="en-US" altLang="en-US" sz="3200" b="1" dirty="0">
                <a:latin typeface="Times New Roman" panose="02020603050405020304" pitchFamily="18" charset="0"/>
                <a:cs typeface="Times New Roman" panose="02020603050405020304" pitchFamily="18" charset="0"/>
              </a:rPr>
              <a:t>. </a:t>
            </a:r>
            <a:endParaRPr lang="en-US" alt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867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4"/>
          <p:cNvGrpSpPr>
            <a:grpSpLocks/>
          </p:cNvGrpSpPr>
          <p:nvPr/>
        </p:nvGrpSpPr>
        <p:grpSpPr bwMode="auto">
          <a:xfrm>
            <a:off x="-196851" y="0"/>
            <a:ext cx="12388851" cy="6858000"/>
            <a:chOff x="-48" y="0"/>
            <a:chExt cx="5853" cy="4320"/>
          </a:xfrm>
        </p:grpSpPr>
        <p:pic>
          <p:nvPicPr>
            <p:cNvPr id="36870" name="Picture 5"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6"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0"/>
              <a:ext cx="720"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7"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39" y="49"/>
              <a:ext cx="768"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8"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92" y="3456"/>
              <a:ext cx="768"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9"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9" y="3457"/>
              <a:ext cx="788"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0"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224"/>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7" name="Title 1"/>
          <p:cNvSpPr>
            <a:spLocks noGrp="1"/>
          </p:cNvSpPr>
          <p:nvPr>
            <p:ph type="title"/>
          </p:nvPr>
        </p:nvSpPr>
        <p:spPr>
          <a:xfrm>
            <a:off x="304800" y="275167"/>
            <a:ext cx="11277600" cy="1143000"/>
          </a:xfrm>
        </p:spPr>
        <p:txBody>
          <a:bodyPr/>
          <a:lstStyle/>
          <a:p>
            <a:r>
              <a:rPr lang="en-US" altLang="en-US" sz="4267" b="1">
                <a:latin typeface="Times New Roman" panose="02020603050405020304" pitchFamily="18" charset="0"/>
                <a:ea typeface="ＭＳ Ｐゴシック" panose="020B0600070205080204" pitchFamily="34" charset="-128"/>
                <a:cs typeface="Times New Roman" panose="02020603050405020304" pitchFamily="18" charset="0"/>
              </a:rPr>
              <a:t>IV. LUYỆN TẬP</a:t>
            </a:r>
          </a:p>
        </p:txBody>
      </p:sp>
      <p:sp>
        <p:nvSpPr>
          <p:cNvPr id="12" name="Text Box 18"/>
          <p:cNvSpPr txBox="1">
            <a:spLocks noChangeArrowheads="1"/>
          </p:cNvSpPr>
          <p:nvPr/>
        </p:nvSpPr>
        <p:spPr bwMode="auto">
          <a:xfrm>
            <a:off x="203200" y="2921000"/>
            <a:ext cx="11582400" cy="2964594"/>
          </a:xfrm>
          <a:prstGeom prst="rect">
            <a:avLst/>
          </a:prstGeom>
          <a:solidFill>
            <a:srgbClr val="DBFF75"/>
          </a:solidFill>
          <a:ln w="57150" cmpd="thinThick">
            <a:solidFill>
              <a:srgbClr val="006600"/>
            </a:solidFill>
            <a:miter lim="800000"/>
            <a:headEnd/>
            <a:tailEnd/>
          </a:ln>
        </p:spPr>
        <p:txBody>
          <a:bodyPr>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n-US" altLang="en-US" sz="3733" b="1">
                <a:latin typeface="Times New Roman" panose="02020603050405020304" pitchFamily="18" charset="0"/>
                <a:cs typeface="Times New Roman" panose="02020603050405020304" pitchFamily="18" charset="0"/>
              </a:rPr>
              <a:t>	    Cáo là nhân vật của truyện đồng thoại vì cáo là con vật được nhân cách hoá. Cáo vừa mang đặc tính vốn có của loài vật (sống trong hang, săn mồi…), vừa mang đặc điểm của con người (biết nói, có tình cảm, cảm xúc, có suy nghĩ, hành động… như con người)</a:t>
            </a:r>
          </a:p>
        </p:txBody>
      </p:sp>
      <p:sp>
        <p:nvSpPr>
          <p:cNvPr id="36869" name="Title 1"/>
          <p:cNvSpPr txBox="1">
            <a:spLocks/>
          </p:cNvSpPr>
          <p:nvPr/>
        </p:nvSpPr>
        <p:spPr bwMode="auto">
          <a:xfrm>
            <a:off x="508000" y="1397000"/>
            <a:ext cx="1127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3733" b="1">
                <a:latin typeface="Times New Roman" panose="02020603050405020304" pitchFamily="18" charset="0"/>
                <a:cs typeface="Times New Roman" panose="02020603050405020304" pitchFamily="18" charset="0"/>
              </a:rPr>
              <a:t>BT1: Theo em, nhân vật cáo có phải là một nhân vật của truyện đòng thoại không? Vì sao?</a:t>
            </a:r>
          </a:p>
        </p:txBody>
      </p:sp>
    </p:spTree>
    <p:extLst>
      <p:ext uri="{BB962C8B-B14F-4D97-AF65-F5344CB8AC3E}">
        <p14:creationId xmlns:p14="http://schemas.microsoft.com/office/powerpoint/2010/main" val="1139937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4"/>
          <p:cNvGrpSpPr>
            <a:grpSpLocks/>
          </p:cNvGrpSpPr>
          <p:nvPr/>
        </p:nvGrpSpPr>
        <p:grpSpPr bwMode="auto">
          <a:xfrm>
            <a:off x="-196851" y="0"/>
            <a:ext cx="12388851" cy="6858000"/>
            <a:chOff x="-48" y="0"/>
            <a:chExt cx="5853" cy="4320"/>
          </a:xfrm>
        </p:grpSpPr>
        <p:pic>
          <p:nvPicPr>
            <p:cNvPr id="37894" name="Picture 5"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6"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0"/>
              <a:ext cx="720"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7"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39" y="49"/>
              <a:ext cx="768"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8"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92" y="3456"/>
              <a:ext cx="768"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9"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9" y="3457"/>
              <a:ext cx="788"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10"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224"/>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1" name="Title 1"/>
          <p:cNvSpPr>
            <a:spLocks noGrp="1"/>
          </p:cNvSpPr>
          <p:nvPr>
            <p:ph type="title"/>
          </p:nvPr>
        </p:nvSpPr>
        <p:spPr>
          <a:xfrm>
            <a:off x="304800" y="787400"/>
            <a:ext cx="11277600" cy="1117600"/>
          </a:xfrm>
        </p:spPr>
        <p:txBody>
          <a:bodyPr>
            <a:normAutofit fontScale="90000"/>
          </a:bodyPr>
          <a:lstStyle/>
          <a:p>
            <a:pPr algn="l"/>
            <a:r>
              <a:rPr lang="en-US" altLang="en-US" sz="4267" b="1">
                <a:latin typeface="Times New Roman" panose="02020603050405020304" pitchFamily="18" charset="0"/>
                <a:ea typeface="ＭＳ Ｐゴシック" panose="020B0600070205080204" pitchFamily="34" charset="-128"/>
                <a:cs typeface="Times New Roman" panose="02020603050405020304" pitchFamily="18" charset="0"/>
              </a:rPr>
              <a:t>                BT2: VIẾT KẾT NỐI VỚI ĐỌC </a:t>
            </a:r>
            <a:br>
              <a:rPr lang="en-US" altLang="en-US" sz="4267" b="1">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4267" b="1">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3733" b="1">
                <a:latin typeface="Times New Roman" panose="02020603050405020304" pitchFamily="18" charset="0"/>
                <a:ea typeface="ＭＳ Ｐゴシック" panose="020B0600070205080204" pitchFamily="34" charset="-128"/>
                <a:cs typeface="Times New Roman" panose="02020603050405020304" pitchFamily="18" charset="0"/>
              </a:rPr>
              <a:t>Tưởng tượng và viết đoạn văn (khoảng 5 – 7 câu) miêu tả cảm xúc của nhân vật cáo từ sau khi từ biệt hoàng tử bé.</a:t>
            </a:r>
          </a:p>
        </p:txBody>
      </p:sp>
      <p:sp>
        <p:nvSpPr>
          <p:cNvPr id="11" name="Rectangle 10"/>
          <p:cNvSpPr>
            <a:spLocks noChangeArrowheads="1"/>
          </p:cNvSpPr>
          <p:nvPr/>
        </p:nvSpPr>
        <p:spPr bwMode="auto">
          <a:xfrm>
            <a:off x="711201" y="6096001"/>
            <a:ext cx="2129367" cy="207433"/>
          </a:xfrm>
          <a:prstGeom prst="rect">
            <a:avLst/>
          </a:prstGeom>
          <a:gradFill rotWithShape="1">
            <a:gsLst>
              <a:gs pos="0">
                <a:srgbClr val="3A7CCB"/>
              </a:gs>
              <a:gs pos="20000">
                <a:srgbClr val="3C7BC7"/>
              </a:gs>
              <a:gs pos="100000">
                <a:srgbClr val="2C5D98"/>
              </a:gs>
            </a:gsLst>
            <a:lin ang="5400000"/>
          </a:gradFill>
          <a:ln w="9525">
            <a:solidFill>
              <a:schemeClr val="bg1"/>
            </a:solidFill>
            <a:miter lim="800000"/>
            <a:headEnd/>
            <a:tailEnd/>
          </a:ln>
          <a:effectLst>
            <a:outerShdw dist="23000" dir="5400000" rotWithShape="0">
              <a:srgbClr val="808080">
                <a:alpha val="34999"/>
              </a:srgbClr>
            </a:outerShdw>
          </a:effectLst>
        </p:spPr>
        <p:txBody>
          <a:bodyPr anchor="ctr"/>
          <a:lstStyle/>
          <a:p>
            <a:pPr algn="ctr">
              <a:defRPr/>
            </a:pPr>
            <a:r>
              <a:rPr lang="en-US" sz="2400" dirty="0" err="1">
                <a:solidFill>
                  <a:schemeClr val="lt1"/>
                </a:solidFill>
                <a:latin typeface="Snell Roundhand"/>
                <a:cs typeface="Snell Roundhand"/>
              </a:rPr>
              <a:t>Thanh</a:t>
            </a:r>
            <a:r>
              <a:rPr lang="en-US" sz="2400" dirty="0">
                <a:solidFill>
                  <a:schemeClr val="lt1"/>
                </a:solidFill>
                <a:latin typeface="Snell Roundhand"/>
                <a:cs typeface="Snell Roundhand"/>
              </a:rPr>
              <a:t> </a:t>
            </a:r>
            <a:r>
              <a:rPr lang="en-US" sz="2400" dirty="0" err="1">
                <a:solidFill>
                  <a:schemeClr val="lt1"/>
                </a:solidFill>
                <a:latin typeface="Snell Roundhand"/>
                <a:cs typeface="Snell Roundhand"/>
              </a:rPr>
              <a:t>Nguyễn</a:t>
            </a:r>
            <a:endParaRPr lang="en-US" sz="2400" dirty="0">
              <a:solidFill>
                <a:schemeClr val="lt1"/>
              </a:solidFill>
              <a:latin typeface="Snell Roundhand"/>
              <a:cs typeface="Snell Roundhand"/>
            </a:endParaRPr>
          </a:p>
        </p:txBody>
      </p:sp>
      <p:sp>
        <p:nvSpPr>
          <p:cNvPr id="12" name="Text Box 18"/>
          <p:cNvSpPr txBox="1">
            <a:spLocks noChangeArrowheads="1"/>
          </p:cNvSpPr>
          <p:nvPr/>
        </p:nvSpPr>
        <p:spPr bwMode="auto">
          <a:xfrm>
            <a:off x="203200" y="2616200"/>
            <a:ext cx="11582400" cy="4113498"/>
          </a:xfrm>
          <a:prstGeom prst="rect">
            <a:avLst/>
          </a:prstGeom>
          <a:solidFill>
            <a:srgbClr val="DBFF75"/>
          </a:solidFill>
          <a:ln w="57150" cmpd="thinThick">
            <a:solidFill>
              <a:srgbClr val="006600"/>
            </a:solidFill>
            <a:miter lim="800000"/>
            <a:headEnd/>
            <a:tailEnd/>
          </a:ln>
        </p:spPr>
        <p:txBody>
          <a:bodyPr>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3733" b="1">
                <a:latin typeface="Times New Roman" panose="02020603050405020304" pitchFamily="18" charset="0"/>
                <a:cs typeface="Times New Roman" panose="02020603050405020304" pitchFamily="18" charset="0"/>
              </a:rPr>
              <a:t>	Gợi ý</a:t>
            </a:r>
          </a:p>
          <a:p>
            <a:pPr algn="just">
              <a:buFontTx/>
              <a:buChar char="-"/>
            </a:pPr>
            <a:r>
              <a:rPr lang="en-US" altLang="en-US" sz="3733" b="1">
                <a:latin typeface="Times New Roman" panose="02020603050405020304" pitchFamily="18" charset="0"/>
                <a:cs typeface="Times New Roman" panose="02020603050405020304" pitchFamily="18" charset="0"/>
              </a:rPr>
              <a:t>Sau khi chia tay hoàng tử bé, cáo có cảm thấy cô đơn, đau khổ không?</a:t>
            </a:r>
          </a:p>
          <a:p>
            <a:pPr algn="just">
              <a:buFontTx/>
              <a:buChar char="-"/>
            </a:pPr>
            <a:r>
              <a:rPr lang="en-US" altLang="en-US" sz="3733" b="1">
                <a:latin typeface="Times New Roman" panose="02020603050405020304" pitchFamily="18" charset="0"/>
                <a:cs typeface="Times New Roman" panose="02020603050405020304" pitchFamily="18" charset="0"/>
              </a:rPr>
              <a:t>Cáo sẽ có cảm xúc, suy nghĩ gì khi nhìn thấy màu vàng óng ả của cánh đồng lúa mì, khi nghe tiếng gió thổi trên cánh đồng lúa mì?</a:t>
            </a:r>
          </a:p>
          <a:p>
            <a:pPr algn="just">
              <a:buFontTx/>
              <a:buChar char="-"/>
            </a:pPr>
            <a:r>
              <a:rPr lang="en-US" altLang="en-US" sz="3733" b="1">
                <a:latin typeface="Times New Roman" panose="02020603050405020304" pitchFamily="18" charset="0"/>
                <a:cs typeface="Times New Roman" panose="02020603050405020304" pitchFamily="18" charset="0"/>
              </a:rPr>
              <a:t>Mong muốn của cáo như thế nào?</a:t>
            </a:r>
          </a:p>
        </p:txBody>
      </p:sp>
    </p:spTree>
    <p:extLst>
      <p:ext uri="{BB962C8B-B14F-4D97-AF65-F5344CB8AC3E}">
        <p14:creationId xmlns:p14="http://schemas.microsoft.com/office/powerpoint/2010/main" val="3992708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f942a9486ec68153575dc78a42d480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0400" y="3124200"/>
            <a:ext cx="7518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4"/>
          <p:cNvSpPr/>
          <p:nvPr/>
        </p:nvSpPr>
        <p:spPr>
          <a:xfrm>
            <a:off x="7620000" y="1524000"/>
            <a:ext cx="4419600" cy="2590800"/>
          </a:xfrm>
          <a:prstGeom prst="cloud">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667" b="1" dirty="0" err="1"/>
              <a:t>Đến</a:t>
            </a:r>
            <a:r>
              <a:rPr lang="en-US" sz="2667" b="1" dirty="0"/>
              <a:t> </a:t>
            </a:r>
            <a:r>
              <a:rPr lang="en-US" sz="2667" b="1" dirty="0" err="1"/>
              <a:t>giờ</a:t>
            </a:r>
            <a:r>
              <a:rPr lang="en-US" sz="2667" b="1" dirty="0"/>
              <a:t> </a:t>
            </a:r>
            <a:r>
              <a:rPr lang="en-US" sz="2667" b="1" dirty="0" err="1"/>
              <a:t>câu</a:t>
            </a:r>
            <a:r>
              <a:rPr lang="en-US" sz="2667" b="1" dirty="0"/>
              <a:t> </a:t>
            </a:r>
            <a:r>
              <a:rPr lang="en-US" sz="2667" b="1" dirty="0" err="1"/>
              <a:t>cá</a:t>
            </a:r>
            <a:r>
              <a:rPr lang="en-US" sz="2667" b="1" dirty="0"/>
              <a:t> </a:t>
            </a:r>
            <a:r>
              <a:rPr lang="en-US" sz="2667" b="1" dirty="0" err="1"/>
              <a:t>rồi</a:t>
            </a:r>
            <a:r>
              <a:rPr lang="en-US" sz="2667" b="1" dirty="0"/>
              <a:t> . </a:t>
            </a:r>
            <a:r>
              <a:rPr lang="en-US" sz="2667" b="1" dirty="0" err="1"/>
              <a:t>Các</a:t>
            </a:r>
            <a:r>
              <a:rPr lang="en-US" sz="2667" b="1" dirty="0"/>
              <a:t> </a:t>
            </a:r>
            <a:r>
              <a:rPr lang="en-US" sz="2667" b="1" dirty="0" err="1"/>
              <a:t>cháu</a:t>
            </a:r>
            <a:r>
              <a:rPr lang="en-US" sz="2667" b="1" dirty="0"/>
              <a:t> </a:t>
            </a:r>
            <a:r>
              <a:rPr lang="en-US" sz="2667" b="1" dirty="0" err="1"/>
              <a:t>giúp</a:t>
            </a:r>
            <a:r>
              <a:rPr lang="en-US" sz="2667" b="1" dirty="0"/>
              <a:t> </a:t>
            </a:r>
            <a:r>
              <a:rPr lang="en-US" sz="2667" b="1" dirty="0" err="1"/>
              <a:t>ông</a:t>
            </a:r>
            <a:r>
              <a:rPr lang="en-US" sz="2667" b="1" dirty="0"/>
              <a:t> </a:t>
            </a:r>
            <a:r>
              <a:rPr lang="en-US" sz="2667" b="1" dirty="0" err="1"/>
              <a:t>nhé</a:t>
            </a:r>
            <a:r>
              <a:rPr lang="en-US" sz="2667" b="1" dirty="0"/>
              <a:t>!</a:t>
            </a:r>
          </a:p>
        </p:txBody>
      </p:sp>
      <p:sp>
        <p:nvSpPr>
          <p:cNvPr id="6" name="Oval 5"/>
          <p:cNvSpPr/>
          <p:nvPr/>
        </p:nvSpPr>
        <p:spPr>
          <a:xfrm>
            <a:off x="5867400" y="4343400"/>
            <a:ext cx="304800" cy="2286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2400"/>
          </a:p>
        </p:txBody>
      </p:sp>
      <p:sp>
        <p:nvSpPr>
          <p:cNvPr id="7" name="Oval 6"/>
          <p:cNvSpPr/>
          <p:nvPr/>
        </p:nvSpPr>
        <p:spPr>
          <a:xfrm>
            <a:off x="6400800" y="4038600"/>
            <a:ext cx="508000" cy="3048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2400"/>
          </a:p>
        </p:txBody>
      </p:sp>
      <p:sp>
        <p:nvSpPr>
          <p:cNvPr id="8" name="Oval 7"/>
          <p:cNvSpPr/>
          <p:nvPr/>
        </p:nvSpPr>
        <p:spPr>
          <a:xfrm>
            <a:off x="5410200" y="4800600"/>
            <a:ext cx="304800" cy="1524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2400"/>
          </a:p>
        </p:txBody>
      </p:sp>
      <p:sp>
        <p:nvSpPr>
          <p:cNvPr id="3079" name="TextBox 8"/>
          <p:cNvSpPr txBox="1">
            <a:spLocks noChangeArrowheads="1"/>
          </p:cNvSpPr>
          <p:nvPr/>
        </p:nvSpPr>
        <p:spPr bwMode="auto">
          <a:xfrm>
            <a:off x="4343400" y="152401"/>
            <a:ext cx="354776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8000" b="1">
                <a:solidFill>
                  <a:srgbClr val="FF0000"/>
                </a:solidFill>
              </a:rPr>
              <a:t>GAME </a:t>
            </a:r>
          </a:p>
        </p:txBody>
      </p:sp>
      <p:sp>
        <p:nvSpPr>
          <p:cNvPr id="12" name="Rectangle 11"/>
          <p:cNvSpPr/>
          <p:nvPr/>
        </p:nvSpPr>
        <p:spPr>
          <a:xfrm>
            <a:off x="152400" y="1219201"/>
            <a:ext cx="8153400" cy="995209"/>
          </a:xfrm>
          <a:prstGeom prst="rect">
            <a:avLst/>
          </a:prstGeom>
          <a:noFill/>
        </p:spPr>
        <p:txBody>
          <a:bodyPr>
            <a:spAutoFit/>
          </a:bodyPr>
          <a:lstStyle/>
          <a:p>
            <a:pPr algn="ctr">
              <a:defRPr/>
            </a:pPr>
            <a:r>
              <a:rPr lang="en-US" sz="5867" b="1" i="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ÔNG GIÀ CÂU CÁ</a:t>
            </a:r>
            <a:endParaRPr lang="en-US" sz="5867"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
        <p:nvSpPr>
          <p:cNvPr id="13" name="Oval 12"/>
          <p:cNvSpPr/>
          <p:nvPr/>
        </p:nvSpPr>
        <p:spPr>
          <a:xfrm>
            <a:off x="7239000" y="3810000"/>
            <a:ext cx="508000" cy="3048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2400"/>
          </a:p>
        </p:txBody>
      </p:sp>
    </p:spTree>
    <p:extLst>
      <p:ext uri="{BB962C8B-B14F-4D97-AF65-F5344CB8AC3E}">
        <p14:creationId xmlns:p14="http://schemas.microsoft.com/office/powerpoint/2010/main" val="1919939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3.33333E-6 -1.48148E-6 L 0.51667 -0.01481 " pathEditMode="relative" rAng="0" ptsTypes="AA">
                                      <p:cBhvr>
                                        <p:cTn id="6" dur="2000" fill="hold"/>
                                        <p:tgtEl>
                                          <p:spTgt spid="4"/>
                                        </p:tgtEl>
                                        <p:attrNameLst>
                                          <p:attrName>ppt_x</p:attrName>
                                          <p:attrName>ppt_y</p:attrName>
                                        </p:attrNameLst>
                                      </p:cBhvr>
                                      <p:rCtr x="25833" y="-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4"/>
          <p:cNvGrpSpPr>
            <a:grpSpLocks/>
          </p:cNvGrpSpPr>
          <p:nvPr/>
        </p:nvGrpSpPr>
        <p:grpSpPr bwMode="auto">
          <a:xfrm>
            <a:off x="-196851" y="0"/>
            <a:ext cx="12388851" cy="6858000"/>
            <a:chOff x="-48" y="0"/>
            <a:chExt cx="5853" cy="4320"/>
          </a:xfrm>
        </p:grpSpPr>
        <p:pic>
          <p:nvPicPr>
            <p:cNvPr id="38918" name="Picture 5"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6"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0"/>
              <a:ext cx="720"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7"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39" y="49"/>
              <a:ext cx="768"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8"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92" y="3456"/>
              <a:ext cx="768"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9"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9" y="3457"/>
              <a:ext cx="788"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0"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224"/>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5" name="Title 1"/>
          <p:cNvSpPr>
            <a:spLocks noGrp="1"/>
          </p:cNvSpPr>
          <p:nvPr>
            <p:ph type="title"/>
          </p:nvPr>
        </p:nvSpPr>
        <p:spPr>
          <a:xfrm>
            <a:off x="406400" y="177800"/>
            <a:ext cx="11277600" cy="838200"/>
          </a:xfrm>
        </p:spPr>
        <p:txBody>
          <a:bodyPr/>
          <a:lstStyle/>
          <a:p>
            <a:r>
              <a:rPr lang="en-US" altLang="en-US" sz="4267" b="1">
                <a:latin typeface="Times New Roman" panose="02020603050405020304" pitchFamily="18" charset="0"/>
                <a:ea typeface="ＭＳ Ｐゴシック" panose="020B0600070205080204" pitchFamily="34" charset="-128"/>
                <a:cs typeface="Times New Roman" panose="02020603050405020304" pitchFamily="18" charset="0"/>
              </a:rPr>
              <a:t>ĐOẠN VĂN THAM KHẢO</a:t>
            </a:r>
            <a:endParaRPr lang="en-US" altLang="en-US" sz="3733" b="1">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1" name="Rectangle 10"/>
          <p:cNvSpPr>
            <a:spLocks noChangeArrowheads="1"/>
          </p:cNvSpPr>
          <p:nvPr/>
        </p:nvSpPr>
        <p:spPr bwMode="auto">
          <a:xfrm>
            <a:off x="711201" y="6172201"/>
            <a:ext cx="2129367" cy="207433"/>
          </a:xfrm>
          <a:prstGeom prst="rect">
            <a:avLst/>
          </a:prstGeom>
          <a:gradFill rotWithShape="1">
            <a:gsLst>
              <a:gs pos="0">
                <a:srgbClr val="3A7CCB"/>
              </a:gs>
              <a:gs pos="20000">
                <a:srgbClr val="3C7BC7"/>
              </a:gs>
              <a:gs pos="100000">
                <a:srgbClr val="2C5D98"/>
              </a:gs>
            </a:gsLst>
            <a:lin ang="5400000"/>
          </a:gradFill>
          <a:ln w="9525">
            <a:solidFill>
              <a:schemeClr val="bg1"/>
            </a:solidFill>
            <a:miter lim="800000"/>
            <a:headEnd/>
            <a:tailEnd/>
          </a:ln>
          <a:effectLst>
            <a:outerShdw dist="23000" dir="5400000" rotWithShape="0">
              <a:srgbClr val="808080">
                <a:alpha val="34999"/>
              </a:srgbClr>
            </a:outerShdw>
          </a:effectLst>
        </p:spPr>
        <p:txBody>
          <a:bodyPr anchor="ctr"/>
          <a:lstStyle/>
          <a:p>
            <a:pPr algn="ctr">
              <a:defRPr/>
            </a:pPr>
            <a:r>
              <a:rPr lang="en-US" sz="2400" dirty="0" err="1">
                <a:solidFill>
                  <a:schemeClr val="lt1"/>
                </a:solidFill>
                <a:latin typeface="Snell Roundhand"/>
                <a:cs typeface="Snell Roundhand"/>
              </a:rPr>
              <a:t>Thanh</a:t>
            </a:r>
            <a:r>
              <a:rPr lang="en-US" sz="2400" dirty="0">
                <a:solidFill>
                  <a:schemeClr val="lt1"/>
                </a:solidFill>
                <a:latin typeface="Snell Roundhand"/>
                <a:cs typeface="Snell Roundhand"/>
              </a:rPr>
              <a:t> </a:t>
            </a:r>
            <a:r>
              <a:rPr lang="en-US" sz="2400" dirty="0" err="1">
                <a:solidFill>
                  <a:schemeClr val="lt1"/>
                </a:solidFill>
                <a:latin typeface="Snell Roundhand"/>
                <a:cs typeface="Snell Roundhand"/>
              </a:rPr>
              <a:t>Nguyễn</a:t>
            </a:r>
            <a:endParaRPr lang="en-US" sz="2400" dirty="0">
              <a:solidFill>
                <a:schemeClr val="lt1"/>
              </a:solidFill>
              <a:latin typeface="Snell Roundhand"/>
              <a:cs typeface="Snell Roundhand"/>
            </a:endParaRPr>
          </a:p>
        </p:txBody>
      </p:sp>
      <p:sp>
        <p:nvSpPr>
          <p:cNvPr id="12" name="Text Box 18"/>
          <p:cNvSpPr txBox="1">
            <a:spLocks noChangeArrowheads="1"/>
          </p:cNvSpPr>
          <p:nvPr/>
        </p:nvSpPr>
        <p:spPr bwMode="auto">
          <a:xfrm>
            <a:off x="0" y="1092200"/>
            <a:ext cx="12192000" cy="5427768"/>
          </a:xfrm>
          <a:prstGeom prst="rect">
            <a:avLst/>
          </a:prstGeom>
          <a:solidFill>
            <a:srgbClr val="DBFF75"/>
          </a:solidFill>
          <a:ln w="57150" cmpd="thinThick">
            <a:solidFill>
              <a:srgbClr val="006600"/>
            </a:solidFill>
            <a:miter lim="800000"/>
            <a:headEnd/>
            <a:tailEnd/>
          </a:ln>
        </p:spPr>
        <p:txBody>
          <a:bodyPr>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n-US" altLang="en-US" sz="3467">
                <a:latin typeface="Times New Roman" panose="02020603050405020304" pitchFamily="18" charset="0"/>
                <a:cs typeface="Times New Roman" panose="02020603050405020304" pitchFamily="18" charset="0"/>
              </a:rPr>
              <a:t>		Sau khi chia tay hoàng tử bé, cáo rất buồn và trống vắng. Khi hoàng hôn buông xuống, cậu nhìn ngắm mặt trời lặn và không nguôi nhớ về người bạn tốt của mình. Nhưng khi nhìn thấy màu vàng óng ả của cánh đồng lúa mì, cậu đã vui trở lại. Cáo cảm tưởng như hoàng tử bé vẫn ở đâu đây, rất gần... Cậu chạy giữa cánh đồng, lắng nghe âm thanh của tiếng gió thổi và thấy nó nhẹ nhàng, ấm áp như lời nói của người bạn thân đến từ hành tinh xa xôi. Cáo thầm cảm ơn hoàng tử bé đã cho cậu biết thế nào là tình bạn chân thành và cầu chúc cho hoàng tử trở về với tinh cầu bé nhỏ sống hạnh phúc bên hoa hồng yêu thương.</a:t>
            </a:r>
          </a:p>
        </p:txBody>
      </p:sp>
    </p:spTree>
    <p:extLst>
      <p:ext uri="{BB962C8B-B14F-4D97-AF65-F5344CB8AC3E}">
        <p14:creationId xmlns:p14="http://schemas.microsoft.com/office/powerpoint/2010/main" val="3879622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2bf70f5ebf1a718aef076b27dd45a5b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12192000"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e324d9d037662d64fc16b51b9bfbdbac.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5334000"/>
            <a:ext cx="2540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 descr="e324d9d037662d64fc16b51b9bfbdbac.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5410200"/>
            <a:ext cx="2540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e324d9d037662d64fc16b51b9bfbdbac.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45600" y="5486400"/>
            <a:ext cx="241511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e324d9d037662d64fc16b51b9bfbdbac.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410200"/>
            <a:ext cx="2540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e86f050d219b5585368f7ef298c00175.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00800" y="495300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e86f050d219b5585368f7ef298c00175.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448800" y="49530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e86f050d219b5585368f7ef298c00175.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251200" y="4953000"/>
            <a:ext cx="2336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0" y="0"/>
            <a:ext cx="12192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4267" b="1" dirty="0">
                <a:solidFill>
                  <a:srgbClr val="FF0000"/>
                </a:solidFill>
              </a:rPr>
              <a:t>Câu 1: </a:t>
            </a:r>
            <a:r>
              <a:rPr lang="en-US" sz="4267" b="1" dirty="0" err="1">
                <a:solidFill>
                  <a:srgbClr val="FF0000"/>
                </a:solidFill>
              </a:rPr>
              <a:t>Nhóm</a:t>
            </a:r>
            <a:r>
              <a:rPr lang="en-US" sz="4267" b="1" dirty="0">
                <a:solidFill>
                  <a:srgbClr val="FF0000"/>
                </a:solidFill>
              </a:rPr>
              <a:t> </a:t>
            </a:r>
            <a:r>
              <a:rPr lang="en-US" sz="4267" b="1" dirty="0" err="1">
                <a:solidFill>
                  <a:srgbClr val="FF0000"/>
                </a:solidFill>
              </a:rPr>
              <a:t>từ</a:t>
            </a:r>
            <a:r>
              <a:rPr lang="en-US" sz="4267" b="1" dirty="0">
                <a:solidFill>
                  <a:srgbClr val="FF0000"/>
                </a:solidFill>
              </a:rPr>
              <a:t> </a:t>
            </a:r>
            <a:r>
              <a:rPr lang="en-US" sz="4267" b="1" dirty="0" err="1">
                <a:solidFill>
                  <a:srgbClr val="FF0000"/>
                </a:solidFill>
              </a:rPr>
              <a:t>nào</a:t>
            </a:r>
            <a:r>
              <a:rPr lang="en-US" sz="4267" b="1" dirty="0">
                <a:solidFill>
                  <a:srgbClr val="FF0000"/>
                </a:solidFill>
              </a:rPr>
              <a:t> </a:t>
            </a:r>
            <a:r>
              <a:rPr lang="en-US" sz="4267" b="1" dirty="0" err="1">
                <a:solidFill>
                  <a:srgbClr val="FF0000"/>
                </a:solidFill>
              </a:rPr>
              <a:t>chỉ</a:t>
            </a:r>
            <a:r>
              <a:rPr lang="en-US" sz="4267" b="1" dirty="0">
                <a:solidFill>
                  <a:srgbClr val="FF0000"/>
                </a:solidFill>
              </a:rPr>
              <a:t> </a:t>
            </a:r>
            <a:r>
              <a:rPr lang="en-US" sz="4267" b="1" dirty="0" err="1">
                <a:solidFill>
                  <a:srgbClr val="FF0000"/>
                </a:solidFill>
              </a:rPr>
              <a:t>chứa</a:t>
            </a:r>
            <a:r>
              <a:rPr lang="en-US" sz="4267" b="1" dirty="0">
                <a:solidFill>
                  <a:srgbClr val="FF0000"/>
                </a:solidFill>
              </a:rPr>
              <a:t> </a:t>
            </a:r>
            <a:r>
              <a:rPr lang="en-US" sz="4267" b="1" dirty="0" err="1">
                <a:solidFill>
                  <a:srgbClr val="FF0000"/>
                </a:solidFill>
              </a:rPr>
              <a:t>các</a:t>
            </a:r>
            <a:r>
              <a:rPr lang="en-US" sz="4267" b="1" dirty="0">
                <a:solidFill>
                  <a:srgbClr val="FF0000"/>
                </a:solidFill>
              </a:rPr>
              <a:t> </a:t>
            </a:r>
            <a:r>
              <a:rPr lang="en-US" sz="4267" b="1" dirty="0" err="1">
                <a:solidFill>
                  <a:srgbClr val="FF0000"/>
                </a:solidFill>
              </a:rPr>
              <a:t>từ</a:t>
            </a:r>
            <a:r>
              <a:rPr lang="en-US" sz="4267" b="1" dirty="0">
                <a:solidFill>
                  <a:srgbClr val="FF0000"/>
                </a:solidFill>
              </a:rPr>
              <a:t> </a:t>
            </a:r>
            <a:r>
              <a:rPr lang="en-US" sz="4267" b="1" dirty="0" err="1">
                <a:solidFill>
                  <a:srgbClr val="FF0000"/>
                </a:solidFill>
              </a:rPr>
              <a:t>láy</a:t>
            </a:r>
            <a:r>
              <a:rPr lang="vi-VN" sz="4267" b="1" dirty="0">
                <a:solidFill>
                  <a:srgbClr val="FF0000"/>
                </a:solidFill>
              </a:rPr>
              <a:t>?</a:t>
            </a:r>
            <a:endParaRPr lang="en-US" sz="4267" dirty="0">
              <a:solidFill>
                <a:srgbClr val="FF0000"/>
              </a:solidFill>
            </a:endParaRPr>
          </a:p>
        </p:txBody>
      </p:sp>
      <p:sp>
        <p:nvSpPr>
          <p:cNvPr id="19" name="TextBox 18"/>
          <p:cNvSpPr txBox="1">
            <a:spLocks noChangeArrowheads="1"/>
          </p:cNvSpPr>
          <p:nvPr/>
        </p:nvSpPr>
        <p:spPr bwMode="auto">
          <a:xfrm>
            <a:off x="3759200" y="54102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B</a:t>
            </a:r>
          </a:p>
        </p:txBody>
      </p:sp>
      <p:sp>
        <p:nvSpPr>
          <p:cNvPr id="20" name="TextBox 19"/>
          <p:cNvSpPr txBox="1">
            <a:spLocks noChangeArrowheads="1"/>
          </p:cNvSpPr>
          <p:nvPr/>
        </p:nvSpPr>
        <p:spPr bwMode="auto">
          <a:xfrm>
            <a:off x="7010400" y="46482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C</a:t>
            </a:r>
          </a:p>
        </p:txBody>
      </p:sp>
      <p:sp>
        <p:nvSpPr>
          <p:cNvPr id="21" name="TextBox 20"/>
          <p:cNvSpPr txBox="1">
            <a:spLocks noChangeArrowheads="1"/>
          </p:cNvSpPr>
          <p:nvPr/>
        </p:nvSpPr>
        <p:spPr bwMode="auto">
          <a:xfrm>
            <a:off x="10058400" y="44450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D</a:t>
            </a:r>
          </a:p>
        </p:txBody>
      </p:sp>
      <p:sp>
        <p:nvSpPr>
          <p:cNvPr id="24" name="Rectangle 23"/>
          <p:cNvSpPr/>
          <p:nvPr/>
        </p:nvSpPr>
        <p:spPr>
          <a:xfrm>
            <a:off x="0" y="1295400"/>
            <a:ext cx="5892800" cy="8128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dirty="0">
              <a:solidFill>
                <a:srgbClr val="002060"/>
              </a:solidFill>
              <a:latin typeface="Times New Roman" panose="02020603050405020304" pitchFamily="18" charset="0"/>
              <a:cs typeface="Times New Roman" panose="02020603050405020304" pitchFamily="18" charset="0"/>
            </a:endParaRPr>
          </a:p>
          <a:p>
            <a:pPr>
              <a:defRPr/>
            </a:pPr>
            <a:r>
              <a:rPr lang="en-US" sz="4267" b="1" dirty="0">
                <a:solidFill>
                  <a:schemeClr val="tx1"/>
                </a:solidFill>
                <a:latin typeface="Times New Roman" panose="02020603050405020304" pitchFamily="18" charset="0"/>
                <a:cs typeface="Times New Roman" panose="02020603050405020304" pitchFamily="18" charset="0"/>
              </a:rPr>
              <a:t>A)</a:t>
            </a:r>
            <a:r>
              <a:rPr lang="vi-VN" sz="3733" b="1" dirty="0">
                <a:solidFill>
                  <a:schemeClr val="tx1"/>
                </a:solidFill>
              </a:rPr>
              <a:t> L</a:t>
            </a:r>
            <a:r>
              <a:rPr lang="en-US" sz="3733" b="1" dirty="0" err="1">
                <a:solidFill>
                  <a:schemeClr val="tx1"/>
                </a:solidFill>
              </a:rPr>
              <a:t>ao</a:t>
            </a:r>
            <a:r>
              <a:rPr lang="en-US" sz="3733" b="1" dirty="0">
                <a:solidFill>
                  <a:schemeClr val="tx1"/>
                </a:solidFill>
              </a:rPr>
              <a:t> </a:t>
            </a:r>
            <a:r>
              <a:rPr lang="en-US" sz="3733" b="1" dirty="0" err="1">
                <a:solidFill>
                  <a:schemeClr val="tx1"/>
                </a:solidFill>
              </a:rPr>
              <a:t>xao</a:t>
            </a:r>
            <a:r>
              <a:rPr lang="vi-VN" sz="3733" b="1" dirty="0">
                <a:solidFill>
                  <a:schemeClr val="tx1"/>
                </a:solidFill>
              </a:rPr>
              <a:t>,</a:t>
            </a:r>
            <a:r>
              <a:rPr lang="en-US" sz="3733" b="1" dirty="0" err="1">
                <a:solidFill>
                  <a:schemeClr val="tx1"/>
                </a:solidFill>
              </a:rPr>
              <a:t>Nhấp</a:t>
            </a:r>
            <a:r>
              <a:rPr lang="en-US" sz="3733" b="1" dirty="0">
                <a:solidFill>
                  <a:schemeClr val="tx1"/>
                </a:solidFill>
              </a:rPr>
              <a:t> </a:t>
            </a:r>
            <a:r>
              <a:rPr lang="en-US" sz="3733" b="1" dirty="0" err="1">
                <a:solidFill>
                  <a:schemeClr val="tx1"/>
                </a:solidFill>
              </a:rPr>
              <a:t>nhổm</a:t>
            </a:r>
            <a:r>
              <a:rPr lang="en-US" sz="3733" b="1" dirty="0">
                <a:solidFill>
                  <a:schemeClr val="tx1"/>
                </a:solidFill>
              </a:rPr>
              <a:t>, </a:t>
            </a:r>
            <a:r>
              <a:rPr lang="en-US" sz="3733" b="1" dirty="0" err="1">
                <a:solidFill>
                  <a:schemeClr val="tx1"/>
                </a:solidFill>
              </a:rPr>
              <a:t>nắng</a:t>
            </a:r>
            <a:r>
              <a:rPr lang="en-US" sz="3733" b="1" dirty="0">
                <a:solidFill>
                  <a:schemeClr val="tx1"/>
                </a:solidFill>
              </a:rPr>
              <a:t> </a:t>
            </a:r>
            <a:r>
              <a:rPr lang="en-US" sz="3733" b="1" dirty="0" err="1">
                <a:solidFill>
                  <a:schemeClr val="tx1"/>
                </a:solidFill>
              </a:rPr>
              <a:t>nôi</a:t>
            </a:r>
            <a:r>
              <a:rPr lang="en-US" sz="3733" b="1" dirty="0">
                <a:solidFill>
                  <a:schemeClr val="tx1"/>
                </a:solidFill>
              </a:rPr>
              <a:t>, </a:t>
            </a:r>
            <a:r>
              <a:rPr lang="en-US" sz="3733" b="1" dirty="0" err="1">
                <a:solidFill>
                  <a:schemeClr val="tx1"/>
                </a:solidFill>
              </a:rPr>
              <a:t>xanh</a:t>
            </a:r>
            <a:r>
              <a:rPr lang="en-US" sz="3733" b="1" dirty="0">
                <a:solidFill>
                  <a:schemeClr val="tx1"/>
                </a:solidFill>
              </a:rPr>
              <a:t> </a:t>
            </a:r>
            <a:r>
              <a:rPr lang="en-US" sz="3733" b="1" dirty="0" err="1">
                <a:solidFill>
                  <a:schemeClr val="tx1"/>
                </a:solidFill>
              </a:rPr>
              <a:t>xao</a:t>
            </a:r>
            <a:r>
              <a:rPr lang="vi-VN" sz="3733" b="1" dirty="0">
                <a:solidFill>
                  <a:schemeClr val="tx1"/>
                </a:solidFill>
              </a:rPr>
              <a:t>.</a:t>
            </a:r>
            <a:endParaRPr lang="en-US" sz="3733" b="1" dirty="0">
              <a:solidFill>
                <a:schemeClr val="tx1"/>
              </a:solidFill>
            </a:endParaRPr>
          </a:p>
          <a:p>
            <a:pPr algn="ctr">
              <a:defRPr/>
            </a:pPr>
            <a:endParaRPr lang="en-US" sz="4267"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2514600"/>
            <a:ext cx="5689600" cy="1270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267" b="1" dirty="0">
                <a:solidFill>
                  <a:schemeClr val="tx1"/>
                </a:solidFill>
                <a:latin typeface="Times New Roman" panose="02020603050405020304" pitchFamily="18" charset="0"/>
                <a:cs typeface="Times New Roman" panose="02020603050405020304" pitchFamily="18" charset="0"/>
              </a:rPr>
              <a:t>B) </a:t>
            </a:r>
            <a:r>
              <a:rPr lang="vi-VN" sz="3733" b="1" dirty="0">
                <a:solidFill>
                  <a:schemeClr val="tx1"/>
                </a:solidFill>
              </a:rPr>
              <a:t>Lũ</a:t>
            </a:r>
            <a:r>
              <a:rPr lang="en-US" sz="3733" b="1" dirty="0">
                <a:solidFill>
                  <a:schemeClr val="tx1"/>
                </a:solidFill>
              </a:rPr>
              <a:t> </a:t>
            </a:r>
            <a:r>
              <a:rPr lang="en-US" sz="3733" b="1" dirty="0" err="1">
                <a:solidFill>
                  <a:schemeClr val="tx1"/>
                </a:solidFill>
              </a:rPr>
              <a:t>lụt</a:t>
            </a:r>
            <a:r>
              <a:rPr lang="vi-VN" sz="3733" b="1" dirty="0">
                <a:solidFill>
                  <a:schemeClr val="tx1"/>
                </a:solidFill>
              </a:rPr>
              <a:t>, kênh rạch, s</a:t>
            </a:r>
            <a:r>
              <a:rPr lang="en-US" sz="3733" b="1" dirty="0">
                <a:solidFill>
                  <a:schemeClr val="tx1"/>
                </a:solidFill>
              </a:rPr>
              <a:t>ợ </a:t>
            </a:r>
            <a:r>
              <a:rPr lang="en-US" sz="3733" b="1" dirty="0" err="1">
                <a:solidFill>
                  <a:schemeClr val="tx1"/>
                </a:solidFill>
              </a:rPr>
              <a:t>hãi</a:t>
            </a:r>
            <a:r>
              <a:rPr lang="en-US" sz="3733" b="1" dirty="0">
                <a:solidFill>
                  <a:schemeClr val="tx1"/>
                </a:solidFill>
              </a:rPr>
              <a:t>, </a:t>
            </a:r>
            <a:r>
              <a:rPr lang="en-US" sz="3733" b="1" dirty="0" err="1">
                <a:solidFill>
                  <a:schemeClr val="tx1"/>
                </a:solidFill>
              </a:rPr>
              <a:t>đồng</a:t>
            </a:r>
            <a:r>
              <a:rPr lang="en-US" sz="3733" b="1" dirty="0">
                <a:solidFill>
                  <a:schemeClr val="tx1"/>
                </a:solidFill>
              </a:rPr>
              <a:t> </a:t>
            </a:r>
            <a:r>
              <a:rPr lang="en-US" sz="3733" b="1" dirty="0" err="1">
                <a:solidFill>
                  <a:schemeClr val="tx1"/>
                </a:solidFill>
              </a:rPr>
              <a:t>ruộng</a:t>
            </a:r>
            <a:r>
              <a:rPr lang="vi-VN" sz="3733" b="1" dirty="0">
                <a:solidFill>
                  <a:schemeClr val="tx1"/>
                </a:solidFill>
              </a:rPr>
              <a:t>.</a:t>
            </a:r>
            <a:endParaRPr lang="en-US" sz="3733" b="1" dirty="0">
              <a:solidFill>
                <a:schemeClr val="tx1"/>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6705600" y="889000"/>
            <a:ext cx="5486400" cy="1422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267" b="1" dirty="0">
                <a:solidFill>
                  <a:schemeClr val="tx1"/>
                </a:solidFill>
                <a:latin typeface="Times New Roman" panose="02020603050405020304" pitchFamily="18" charset="0"/>
                <a:cs typeface="Times New Roman" panose="02020603050405020304" pitchFamily="18" charset="0"/>
              </a:rPr>
              <a:t>C) </a:t>
            </a:r>
            <a:r>
              <a:rPr lang="en-US" sz="3733" b="1" dirty="0" err="1">
                <a:solidFill>
                  <a:schemeClr val="tx1"/>
                </a:solidFill>
              </a:rPr>
              <a:t>Lúa</a:t>
            </a:r>
            <a:r>
              <a:rPr lang="en-US" sz="3733" b="1" dirty="0">
                <a:solidFill>
                  <a:schemeClr val="tx1"/>
                </a:solidFill>
              </a:rPr>
              <a:t> </a:t>
            </a:r>
            <a:r>
              <a:rPr lang="en-US" sz="3733" b="1" dirty="0" err="1">
                <a:solidFill>
                  <a:schemeClr val="tx1"/>
                </a:solidFill>
              </a:rPr>
              <a:t>mì</a:t>
            </a:r>
            <a:r>
              <a:rPr lang="en-US" sz="3733" b="1" dirty="0">
                <a:solidFill>
                  <a:schemeClr val="tx1"/>
                </a:solidFill>
              </a:rPr>
              <a:t>, </a:t>
            </a:r>
            <a:r>
              <a:rPr lang="en-US" sz="3733" b="1" dirty="0" err="1">
                <a:solidFill>
                  <a:schemeClr val="tx1"/>
                </a:solidFill>
              </a:rPr>
              <a:t>ánh</a:t>
            </a:r>
            <a:r>
              <a:rPr lang="en-US" sz="3733" b="1" dirty="0">
                <a:solidFill>
                  <a:schemeClr val="tx1"/>
                </a:solidFill>
              </a:rPr>
              <a:t> </a:t>
            </a:r>
            <a:r>
              <a:rPr lang="en-US" sz="3733" b="1" dirty="0" err="1">
                <a:solidFill>
                  <a:schemeClr val="tx1"/>
                </a:solidFill>
              </a:rPr>
              <a:t>nắng</a:t>
            </a:r>
            <a:r>
              <a:rPr lang="en-US" sz="3733" b="1" dirty="0">
                <a:solidFill>
                  <a:schemeClr val="tx1"/>
                </a:solidFill>
              </a:rPr>
              <a:t>, </a:t>
            </a:r>
            <a:r>
              <a:rPr lang="en-US" sz="3733" b="1" dirty="0" err="1">
                <a:solidFill>
                  <a:schemeClr val="tx1"/>
                </a:solidFill>
              </a:rPr>
              <a:t>cánh</a:t>
            </a:r>
            <a:r>
              <a:rPr lang="en-US" sz="3733" b="1" dirty="0">
                <a:solidFill>
                  <a:schemeClr val="tx1"/>
                </a:solidFill>
              </a:rPr>
              <a:t> </a:t>
            </a:r>
            <a:r>
              <a:rPr lang="en-US" sz="3733" b="1" dirty="0" err="1">
                <a:solidFill>
                  <a:schemeClr val="tx1"/>
                </a:solidFill>
              </a:rPr>
              <a:t>đông</a:t>
            </a:r>
            <a:r>
              <a:rPr lang="en-US" sz="3733" b="1" dirty="0">
                <a:solidFill>
                  <a:schemeClr val="tx1"/>
                </a:solidFill>
              </a:rPr>
              <a:t>, </a:t>
            </a:r>
            <a:r>
              <a:rPr lang="en-US" sz="3733" b="1" dirty="0" err="1">
                <a:solidFill>
                  <a:schemeClr val="tx1"/>
                </a:solidFill>
              </a:rPr>
              <a:t>thay</a:t>
            </a:r>
            <a:r>
              <a:rPr lang="en-US" sz="3733" b="1" dirty="0">
                <a:solidFill>
                  <a:schemeClr val="tx1"/>
                </a:solidFill>
              </a:rPr>
              <a:t> </a:t>
            </a:r>
            <a:r>
              <a:rPr lang="en-US" sz="3733" b="1" dirty="0" err="1">
                <a:solidFill>
                  <a:schemeClr val="tx1"/>
                </a:solidFill>
              </a:rPr>
              <a:t>đổi</a:t>
            </a:r>
            <a:r>
              <a:rPr lang="vi-VN" sz="3733" b="1" dirty="0">
                <a:solidFill>
                  <a:schemeClr val="tx1"/>
                </a:solidFill>
              </a:rPr>
              <a:t>.</a:t>
            </a:r>
            <a:endParaRPr lang="en-US" sz="3733" b="1" dirty="0">
              <a:solidFill>
                <a:schemeClr val="tx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6197600" y="2514600"/>
            <a:ext cx="5486400" cy="1524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267" b="1" dirty="0">
                <a:solidFill>
                  <a:schemeClr val="tx1"/>
                </a:solidFill>
                <a:latin typeface="Times New Roman" panose="02020603050405020304" pitchFamily="18" charset="0"/>
                <a:cs typeface="Times New Roman" panose="02020603050405020304" pitchFamily="18" charset="0"/>
              </a:rPr>
              <a:t>D) </a:t>
            </a:r>
            <a:r>
              <a:rPr lang="vi-VN" sz="3733" b="1" dirty="0">
                <a:solidFill>
                  <a:schemeClr val="tx1"/>
                </a:solidFill>
              </a:rPr>
              <a:t>L</a:t>
            </a:r>
            <a:r>
              <a:rPr lang="en-US" sz="3733" b="1" dirty="0" err="1">
                <a:solidFill>
                  <a:schemeClr val="tx1"/>
                </a:solidFill>
              </a:rPr>
              <a:t>áu</a:t>
            </a:r>
            <a:r>
              <a:rPr lang="en-US" sz="3733" b="1" dirty="0">
                <a:solidFill>
                  <a:schemeClr val="tx1"/>
                </a:solidFill>
              </a:rPr>
              <a:t> </a:t>
            </a:r>
            <a:r>
              <a:rPr lang="en-US" sz="3733" b="1" dirty="0" err="1">
                <a:solidFill>
                  <a:schemeClr val="tx1"/>
                </a:solidFill>
              </a:rPr>
              <a:t>cá</a:t>
            </a:r>
            <a:r>
              <a:rPr lang="en-US" sz="3733" b="1" dirty="0">
                <a:solidFill>
                  <a:schemeClr val="tx1"/>
                </a:solidFill>
              </a:rPr>
              <a:t>, </a:t>
            </a:r>
            <a:r>
              <a:rPr lang="en-US" sz="3733" b="1" dirty="0" err="1">
                <a:solidFill>
                  <a:schemeClr val="tx1"/>
                </a:solidFill>
              </a:rPr>
              <a:t>trốn</a:t>
            </a:r>
            <a:r>
              <a:rPr lang="en-US" sz="3733" b="1" dirty="0">
                <a:solidFill>
                  <a:schemeClr val="tx1"/>
                </a:solidFill>
              </a:rPr>
              <a:t> </a:t>
            </a:r>
            <a:r>
              <a:rPr lang="en-US" sz="3733" b="1" dirty="0" err="1">
                <a:solidFill>
                  <a:schemeClr val="tx1"/>
                </a:solidFill>
              </a:rPr>
              <a:t>tránh</a:t>
            </a:r>
            <a:r>
              <a:rPr lang="vi-VN" sz="3733" b="1" dirty="0">
                <a:solidFill>
                  <a:schemeClr val="tx1"/>
                </a:solidFill>
              </a:rPr>
              <a:t>,</a:t>
            </a:r>
            <a:r>
              <a:rPr lang="en-US" sz="3733" b="1" dirty="0">
                <a:solidFill>
                  <a:schemeClr val="tx1"/>
                </a:solidFill>
              </a:rPr>
              <a:t> ca </a:t>
            </a:r>
            <a:r>
              <a:rPr lang="en-US" sz="3733" b="1" dirty="0" err="1">
                <a:solidFill>
                  <a:schemeClr val="tx1"/>
                </a:solidFill>
              </a:rPr>
              <a:t>thán</a:t>
            </a:r>
            <a:r>
              <a:rPr lang="vi-VN" sz="3733" b="1" dirty="0">
                <a:solidFill>
                  <a:schemeClr val="tx1"/>
                </a:solidFill>
              </a:rPr>
              <a:t>,</a:t>
            </a:r>
            <a:r>
              <a:rPr lang="en-US" sz="3733" b="1" dirty="0" err="1">
                <a:solidFill>
                  <a:schemeClr val="tx1"/>
                </a:solidFill>
              </a:rPr>
              <a:t>truy</a:t>
            </a:r>
            <a:r>
              <a:rPr lang="en-US" sz="3733" b="1" dirty="0">
                <a:solidFill>
                  <a:schemeClr val="tx1"/>
                </a:solidFill>
              </a:rPr>
              <a:t> </a:t>
            </a:r>
            <a:r>
              <a:rPr lang="en-US" sz="3733" b="1" dirty="0" err="1">
                <a:solidFill>
                  <a:schemeClr val="tx1"/>
                </a:solidFill>
              </a:rPr>
              <a:t>đuổi</a:t>
            </a:r>
            <a:r>
              <a:rPr lang="vi-VN" sz="3733" b="1" dirty="0">
                <a:solidFill>
                  <a:schemeClr val="tx1"/>
                </a:solidFill>
              </a:rPr>
              <a:t>.</a:t>
            </a:r>
            <a:endParaRPr lang="en-US" sz="3733" b="1" dirty="0">
              <a:solidFill>
                <a:schemeClr val="tx1"/>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65600" y="2514600"/>
            <a:ext cx="5486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ca.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14400" y="5867400"/>
            <a:ext cx="711200" cy="47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86f050d219b5585368f7ef298c00175.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4878917"/>
            <a:ext cx="2540000" cy="197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a:spLocks noChangeArrowheads="1"/>
          </p:cNvSpPr>
          <p:nvPr/>
        </p:nvSpPr>
        <p:spPr bwMode="auto">
          <a:xfrm>
            <a:off x="406400" y="5562600"/>
            <a:ext cx="12192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A</a:t>
            </a:r>
          </a:p>
        </p:txBody>
      </p:sp>
      <p:sp>
        <p:nvSpPr>
          <p:cNvPr id="34" name="Rounded Rectangle 33"/>
          <p:cNvSpPr/>
          <p:nvPr/>
        </p:nvSpPr>
        <p:spPr>
          <a:xfrm>
            <a:off x="3454400" y="5486400"/>
            <a:ext cx="1625600" cy="6858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dirty="0">
                <a:solidFill>
                  <a:srgbClr val="FF0000"/>
                </a:solidFill>
                <a:latin typeface="Times New Roman" pitchFamily="18" charset="0"/>
                <a:cs typeface="Times New Roman" pitchFamily="18" charset="0"/>
              </a:rPr>
              <a:t>SAI </a:t>
            </a:r>
            <a:r>
              <a:rPr lang="en-US" sz="2400" dirty="0" err="1">
                <a:solidFill>
                  <a:srgbClr val="FF0000"/>
                </a:solidFill>
                <a:latin typeface="Times New Roman" pitchFamily="18" charset="0"/>
                <a:cs typeface="Times New Roman" pitchFamily="18" charset="0"/>
              </a:rPr>
              <a:t>mất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rồi</a:t>
            </a:r>
            <a:endParaRPr lang="en-US" sz="2400" dirty="0">
              <a:solidFill>
                <a:srgbClr val="FF0000"/>
              </a:solidFill>
              <a:latin typeface="Times New Roman" pitchFamily="18" charset="0"/>
              <a:cs typeface="Times New Roman" pitchFamily="18" charset="0"/>
            </a:endParaRPr>
          </a:p>
        </p:txBody>
      </p:sp>
      <p:sp>
        <p:nvSpPr>
          <p:cNvPr id="35" name="Rounded Rectangle 34"/>
          <p:cNvSpPr/>
          <p:nvPr/>
        </p:nvSpPr>
        <p:spPr>
          <a:xfrm>
            <a:off x="6604000" y="5562600"/>
            <a:ext cx="1625600" cy="6858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dirty="0">
                <a:solidFill>
                  <a:srgbClr val="FF0000"/>
                </a:solidFill>
                <a:latin typeface="Times New Roman" pitchFamily="18" charset="0"/>
                <a:cs typeface="Times New Roman" pitchFamily="18" charset="0"/>
              </a:rPr>
              <a:t>SAI </a:t>
            </a:r>
            <a:r>
              <a:rPr lang="en-US" sz="2400" dirty="0" err="1">
                <a:solidFill>
                  <a:srgbClr val="FF0000"/>
                </a:solidFill>
                <a:latin typeface="Times New Roman" pitchFamily="18" charset="0"/>
                <a:cs typeface="Times New Roman" pitchFamily="18" charset="0"/>
              </a:rPr>
              <a:t>mất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rồi</a:t>
            </a:r>
            <a:endParaRPr lang="en-US" sz="2400" dirty="0">
              <a:solidFill>
                <a:srgbClr val="FF0000"/>
              </a:solidFill>
              <a:latin typeface="Times New Roman" pitchFamily="18" charset="0"/>
              <a:cs typeface="Times New Roman" pitchFamily="18" charset="0"/>
            </a:endParaRPr>
          </a:p>
        </p:txBody>
      </p:sp>
      <p:sp>
        <p:nvSpPr>
          <p:cNvPr id="36" name="Rounded Rectangle 35"/>
          <p:cNvSpPr/>
          <p:nvPr/>
        </p:nvSpPr>
        <p:spPr>
          <a:xfrm>
            <a:off x="9855200" y="5562600"/>
            <a:ext cx="1625600" cy="6858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dirty="0">
                <a:solidFill>
                  <a:srgbClr val="FF0000"/>
                </a:solidFill>
                <a:latin typeface="Times New Roman" pitchFamily="18" charset="0"/>
                <a:cs typeface="Times New Roman" pitchFamily="18" charset="0"/>
              </a:rPr>
              <a:t>SAI </a:t>
            </a:r>
            <a:r>
              <a:rPr lang="en-US" sz="2400" dirty="0" err="1">
                <a:solidFill>
                  <a:srgbClr val="FF0000"/>
                </a:solidFill>
                <a:latin typeface="Times New Roman" pitchFamily="18" charset="0"/>
                <a:cs typeface="Times New Roman" pitchFamily="18" charset="0"/>
              </a:rPr>
              <a:t>mất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rồi</a:t>
            </a:r>
            <a:endParaRPr lang="en-US" sz="2400" dirty="0">
              <a:solidFill>
                <a:srgbClr val="FF0000"/>
              </a:solidFill>
              <a:latin typeface="Times New Roman" pitchFamily="18" charset="0"/>
              <a:cs typeface="Times New Roman" pitchFamily="18" charset="0"/>
            </a:endParaRPr>
          </a:p>
        </p:txBody>
      </p:sp>
      <p:sp>
        <p:nvSpPr>
          <p:cNvPr id="37" name="Right Arrow 36">
            <a:hlinkClick r:id="rId15" action="ppaction://hlinksldjump"/>
          </p:cNvPr>
          <p:cNvSpPr/>
          <p:nvPr/>
        </p:nvSpPr>
        <p:spPr>
          <a:xfrm>
            <a:off x="11582400" y="6477000"/>
            <a:ext cx="609600" cy="381000"/>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2400"/>
          </a:p>
        </p:txBody>
      </p:sp>
    </p:spTree>
    <p:extLst>
      <p:ext uri="{BB962C8B-B14F-4D97-AF65-F5344CB8AC3E}">
        <p14:creationId xmlns:p14="http://schemas.microsoft.com/office/powerpoint/2010/main" val="3655951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0000" y="30000"/>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nodeType="afterGroup">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47" presetClass="exit" presetSubtype="0" fill="hold" grpId="0" nodeType="clickEffect">
                                  <p:stCondLst>
                                    <p:cond delay="0"/>
                                  </p:stCondLst>
                                  <p:childTnLst>
                                    <p:animEffect transition="out" filter="fade">
                                      <p:cBhvr>
                                        <p:cTn id="46" dur="1000"/>
                                        <p:tgtEl>
                                          <p:spTgt spid="20"/>
                                        </p:tgtEl>
                                      </p:cBhvr>
                                    </p:animEffect>
                                    <p:anim calcmode="lin" valueType="num">
                                      <p:cBhvr>
                                        <p:cTn id="47" dur="1000"/>
                                        <p:tgtEl>
                                          <p:spTgt spid="20"/>
                                        </p:tgtEl>
                                        <p:attrNameLst>
                                          <p:attrName>ppt_x</p:attrName>
                                        </p:attrNameLst>
                                      </p:cBhvr>
                                      <p:tavLst>
                                        <p:tav tm="0">
                                          <p:val>
                                            <p:strVal val="ppt_x"/>
                                          </p:val>
                                        </p:tav>
                                        <p:tav tm="100000">
                                          <p:val>
                                            <p:strVal val="ppt_x"/>
                                          </p:val>
                                        </p:tav>
                                      </p:tavLst>
                                    </p:anim>
                                    <p:anim calcmode="lin" valueType="num">
                                      <p:cBhvr>
                                        <p:cTn id="48" dur="1000"/>
                                        <p:tgtEl>
                                          <p:spTgt spid="20"/>
                                        </p:tgtEl>
                                        <p:attrNameLst>
                                          <p:attrName>ppt_y</p:attrName>
                                        </p:attrNameLst>
                                      </p:cBhvr>
                                      <p:tavLst>
                                        <p:tav tm="0">
                                          <p:val>
                                            <p:strVal val="ppt_y"/>
                                          </p:val>
                                        </p:tav>
                                        <p:tav tm="100000">
                                          <p:val>
                                            <p:strVal val="ppt_y-.1"/>
                                          </p:val>
                                        </p:tav>
                                      </p:tavLst>
                                    </p:anim>
                                    <p:set>
                                      <p:cBhvr>
                                        <p:cTn id="49" dur="1" fill="hold">
                                          <p:stCondLst>
                                            <p:cond delay="999"/>
                                          </p:stCondLst>
                                        </p:cTn>
                                        <p:tgtEl>
                                          <p:spTgt spid="20"/>
                                        </p:tgtEl>
                                        <p:attrNameLst>
                                          <p:attrName>style.visibility</p:attrName>
                                        </p:attrNameLst>
                                      </p:cBhvr>
                                      <p:to>
                                        <p:strVal val="hidden"/>
                                      </p:to>
                                    </p:set>
                                  </p:childTnLst>
                                </p:cTn>
                              </p:par>
                              <p:par>
                                <p:cTn id="50" presetID="47" presetClass="exit" presetSubtype="0" fill="hold"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childTnLst>
                          </p:cTn>
                        </p:par>
                        <p:par>
                          <p:cTn id="55" fill="hold" nodeType="afterGroup">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47" presetClass="exit" presetSubtype="0" fill="hold" grpId="0" nodeType="clickEffect">
                                  <p:stCondLst>
                                    <p:cond delay="0"/>
                                  </p:stCondLst>
                                  <p:childTnLst>
                                    <p:animEffect transition="out" filter="fade">
                                      <p:cBhvr>
                                        <p:cTn id="62" dur="1000"/>
                                        <p:tgtEl>
                                          <p:spTgt spid="21"/>
                                        </p:tgtEl>
                                      </p:cBhvr>
                                    </p:animEffect>
                                    <p:anim calcmode="lin" valueType="num">
                                      <p:cBhvr>
                                        <p:cTn id="63" dur="1000"/>
                                        <p:tgtEl>
                                          <p:spTgt spid="21"/>
                                        </p:tgtEl>
                                        <p:attrNameLst>
                                          <p:attrName>ppt_x</p:attrName>
                                        </p:attrNameLst>
                                      </p:cBhvr>
                                      <p:tavLst>
                                        <p:tav tm="0">
                                          <p:val>
                                            <p:strVal val="ppt_x"/>
                                          </p:val>
                                        </p:tav>
                                        <p:tav tm="100000">
                                          <p:val>
                                            <p:strVal val="ppt_x"/>
                                          </p:val>
                                        </p:tav>
                                      </p:tavLst>
                                    </p:anim>
                                    <p:anim calcmode="lin" valueType="num">
                                      <p:cBhvr>
                                        <p:cTn id="64" dur="1000"/>
                                        <p:tgtEl>
                                          <p:spTgt spid="21"/>
                                        </p:tgtEl>
                                        <p:attrNameLst>
                                          <p:attrName>ppt_y</p:attrName>
                                        </p:attrNameLst>
                                      </p:cBhvr>
                                      <p:tavLst>
                                        <p:tav tm="0">
                                          <p:val>
                                            <p:strVal val="ppt_y"/>
                                          </p:val>
                                        </p:tav>
                                        <p:tav tm="100000">
                                          <p:val>
                                            <p:strVal val="ppt_y-.1"/>
                                          </p:val>
                                        </p:tav>
                                      </p:tavLst>
                                    </p:anim>
                                    <p:set>
                                      <p:cBhvr>
                                        <p:cTn id="65" dur="1" fill="hold">
                                          <p:stCondLst>
                                            <p:cond delay="999"/>
                                          </p:stCondLst>
                                        </p:cTn>
                                        <p:tgtEl>
                                          <p:spTgt spid="21"/>
                                        </p:tgtEl>
                                        <p:attrNameLst>
                                          <p:attrName>style.visibility</p:attrName>
                                        </p:attrNameLst>
                                      </p:cBhvr>
                                      <p:to>
                                        <p:strVal val="hidden"/>
                                      </p:to>
                                    </p:set>
                                  </p:childTnLst>
                                </p:cTn>
                              </p:par>
                              <p:par>
                                <p:cTn id="66" presetID="47" presetClass="exit" presetSubtype="0" fill="hold" nodeType="withEffect">
                                  <p:stCondLst>
                                    <p:cond delay="0"/>
                                  </p:stCondLst>
                                  <p:childTnLst>
                                    <p:animEffect transition="out" filter="fade">
                                      <p:cBhvr>
                                        <p:cTn id="67" dur="1000"/>
                                        <p:tgtEl>
                                          <p:spTgt spid="13"/>
                                        </p:tgtEl>
                                      </p:cBhvr>
                                    </p:animEffect>
                                    <p:anim calcmode="lin" valueType="num">
                                      <p:cBhvr>
                                        <p:cTn id="68" dur="1000"/>
                                        <p:tgtEl>
                                          <p:spTgt spid="13"/>
                                        </p:tgtEl>
                                        <p:attrNameLst>
                                          <p:attrName>ppt_x</p:attrName>
                                        </p:attrNameLst>
                                      </p:cBhvr>
                                      <p:tavLst>
                                        <p:tav tm="0">
                                          <p:val>
                                            <p:strVal val="ppt_x"/>
                                          </p:val>
                                        </p:tav>
                                        <p:tav tm="100000">
                                          <p:val>
                                            <p:strVal val="ppt_x"/>
                                          </p:val>
                                        </p:tav>
                                      </p:tavLst>
                                    </p:anim>
                                    <p:anim calcmode="lin" valueType="num">
                                      <p:cBhvr>
                                        <p:cTn id="69" dur="1000"/>
                                        <p:tgtEl>
                                          <p:spTgt spid="13"/>
                                        </p:tgtEl>
                                        <p:attrNameLst>
                                          <p:attrName>ppt_y</p:attrName>
                                        </p:attrNameLst>
                                      </p:cBhvr>
                                      <p:tavLst>
                                        <p:tav tm="0">
                                          <p:val>
                                            <p:strVal val="ppt_y"/>
                                          </p:val>
                                        </p:tav>
                                        <p:tav tm="100000">
                                          <p:val>
                                            <p:strVal val="ppt_y-.1"/>
                                          </p:val>
                                        </p:tav>
                                      </p:tavLst>
                                    </p:anim>
                                    <p:set>
                                      <p:cBhvr>
                                        <p:cTn id="70" dur="1" fill="hold">
                                          <p:stCondLst>
                                            <p:cond delay="999"/>
                                          </p:stCondLst>
                                        </p:cTn>
                                        <p:tgtEl>
                                          <p:spTgt spid="13"/>
                                        </p:tgtEl>
                                        <p:attrNameLst>
                                          <p:attrName>style.visibility</p:attrName>
                                        </p:attrNameLst>
                                      </p:cBhvr>
                                      <p:to>
                                        <p:strVal val="hidden"/>
                                      </p:to>
                                    </p:set>
                                  </p:childTnLst>
                                </p:cTn>
                              </p:par>
                            </p:childTnLst>
                          </p:cTn>
                        </p:par>
                        <p:par>
                          <p:cTn id="71" fill="hold" nodeType="afterGroup">
                            <p:stCondLst>
                              <p:cond delay="1000"/>
                            </p:stCondLst>
                            <p:childTnLst>
                              <p:par>
                                <p:cTn id="72" presetID="1"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32"/>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47" presetClass="exit" presetSubtype="0" fill="hold" grpId="0" nodeType="clickEffect">
                                  <p:stCondLst>
                                    <p:cond delay="0"/>
                                  </p:stCondLst>
                                  <p:childTnLst>
                                    <p:animEffect transition="out" filter="fade">
                                      <p:cBhvr>
                                        <p:cTn id="78" dur="1000"/>
                                        <p:tgtEl>
                                          <p:spTgt spid="32"/>
                                        </p:tgtEl>
                                      </p:cBhvr>
                                    </p:animEffect>
                                    <p:anim calcmode="lin" valueType="num">
                                      <p:cBhvr>
                                        <p:cTn id="79" dur="1000"/>
                                        <p:tgtEl>
                                          <p:spTgt spid="32"/>
                                        </p:tgtEl>
                                        <p:attrNameLst>
                                          <p:attrName>ppt_x</p:attrName>
                                        </p:attrNameLst>
                                      </p:cBhvr>
                                      <p:tavLst>
                                        <p:tav tm="0">
                                          <p:val>
                                            <p:strVal val="ppt_x"/>
                                          </p:val>
                                        </p:tav>
                                        <p:tav tm="100000">
                                          <p:val>
                                            <p:strVal val="ppt_x"/>
                                          </p:val>
                                        </p:tav>
                                      </p:tavLst>
                                    </p:anim>
                                    <p:anim calcmode="lin" valueType="num">
                                      <p:cBhvr>
                                        <p:cTn id="80" dur="1000"/>
                                        <p:tgtEl>
                                          <p:spTgt spid="32"/>
                                        </p:tgtEl>
                                        <p:attrNameLst>
                                          <p:attrName>ppt_y</p:attrName>
                                        </p:attrNameLst>
                                      </p:cBhvr>
                                      <p:tavLst>
                                        <p:tav tm="0">
                                          <p:val>
                                            <p:strVal val="ppt_y"/>
                                          </p:val>
                                        </p:tav>
                                        <p:tav tm="100000">
                                          <p:val>
                                            <p:strVal val="ppt_y-.1"/>
                                          </p:val>
                                        </p:tav>
                                      </p:tavLst>
                                    </p:anim>
                                    <p:set>
                                      <p:cBhvr>
                                        <p:cTn id="81" dur="1" fill="hold">
                                          <p:stCondLst>
                                            <p:cond delay="999"/>
                                          </p:stCondLst>
                                        </p:cTn>
                                        <p:tgtEl>
                                          <p:spTgt spid="32"/>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4" name="dung .wav"/>
                                        </p:tgtEl>
                                      </p:cMediaNode>
                                    </p:audio>
                                  </p:subTnLst>
                                </p:cTn>
                              </p:par>
                              <p:par>
                                <p:cTn id="82" presetID="47" presetClass="exit" presetSubtype="0" fill="hold" nodeType="withEffect">
                                  <p:stCondLst>
                                    <p:cond delay="0"/>
                                  </p:stCondLst>
                                  <p:childTnLst>
                                    <p:animEffect transition="out" filter="fade">
                                      <p:cBhvr>
                                        <p:cTn id="83" dur="1000"/>
                                        <p:tgtEl>
                                          <p:spTgt spid="10"/>
                                        </p:tgtEl>
                                      </p:cBhvr>
                                    </p:animEffect>
                                    <p:anim calcmode="lin" valueType="num">
                                      <p:cBhvr>
                                        <p:cTn id="84" dur="1000"/>
                                        <p:tgtEl>
                                          <p:spTgt spid="10"/>
                                        </p:tgtEl>
                                        <p:attrNameLst>
                                          <p:attrName>ppt_x</p:attrName>
                                        </p:attrNameLst>
                                      </p:cBhvr>
                                      <p:tavLst>
                                        <p:tav tm="0">
                                          <p:val>
                                            <p:strVal val="ppt_x"/>
                                          </p:val>
                                        </p:tav>
                                        <p:tav tm="100000">
                                          <p:val>
                                            <p:strVal val="ppt_x"/>
                                          </p:val>
                                        </p:tav>
                                      </p:tavLst>
                                    </p:anim>
                                    <p:anim calcmode="lin" valueType="num">
                                      <p:cBhvr>
                                        <p:cTn id="85" dur="1000"/>
                                        <p:tgtEl>
                                          <p:spTgt spid="10"/>
                                        </p:tgtEl>
                                        <p:attrNameLst>
                                          <p:attrName>ppt_y</p:attrName>
                                        </p:attrNameLst>
                                      </p:cBhvr>
                                      <p:tavLst>
                                        <p:tav tm="0">
                                          <p:val>
                                            <p:strVal val="ppt_y"/>
                                          </p:val>
                                        </p:tav>
                                        <p:tav tm="100000">
                                          <p:val>
                                            <p:strVal val="ppt_y-.1"/>
                                          </p:val>
                                        </p:tav>
                                      </p:tavLst>
                                    </p:anim>
                                    <p:set>
                                      <p:cBhvr>
                                        <p:cTn id="86" dur="1" fill="hold">
                                          <p:stCondLst>
                                            <p:cond delay="999"/>
                                          </p:stCondLst>
                                        </p:cTn>
                                        <p:tgtEl>
                                          <p:spTgt spid="10"/>
                                        </p:tgtEl>
                                        <p:attrNameLst>
                                          <p:attrName>style.visibility</p:attrName>
                                        </p:attrNameLst>
                                      </p:cBhvr>
                                      <p:to>
                                        <p:strVal val="hidden"/>
                                      </p:to>
                                    </p:set>
                                  </p:childTnLst>
                                </p:cTn>
                              </p:par>
                            </p:childTnLst>
                          </p:cTn>
                        </p:par>
                        <p:par>
                          <p:cTn id="87" fill="hold" nodeType="afterGroup">
                            <p:stCondLst>
                              <p:cond delay="1000"/>
                            </p:stCondLst>
                            <p:childTnLst>
                              <p:par>
                                <p:cTn id="88" presetID="0" presetClass="path" presetSubtype="0" accel="50000" decel="50000" fill="hold" nodeType="afterEffect">
                                  <p:stCondLst>
                                    <p:cond delay="0"/>
                                  </p:stCondLst>
                                  <p:childTnLst>
                                    <p:animMotion origin="layout" path="M 3.33333E-6 3.7037E-6 C 0.00312 -0.04653 0.00694 -0.09236 0.05659 -0.11852 C 0.10625 -0.14468 0.23316 -0.14584 0.29809 -0.15787 C 0.36267 -0.16991 0.42708 -0.17269 0.44479 -0.19167 C 0.4625 -0.21065 0.41406 -0.26459 0.4033 -0.27223 C 0.39236 -0.27894 0.38593 -0.25834 0.37968 -0.23658 " pathEditMode="relative" rAng="0" ptsTypes="aaaaaA">
                                      <p:cBhvr>
                                        <p:cTn id="89" dur="2000" fill="hold"/>
                                        <p:tgtEl>
                                          <p:spTgt spid="31"/>
                                        </p:tgtEl>
                                        <p:attrNameLst>
                                          <p:attrName>ppt_x</p:attrName>
                                          <p:attrName>ppt_y</p:attrName>
                                        </p:attrNameLst>
                                      </p:cBhvr>
                                      <p:rCtr x="2310000" y="-1400000"/>
                                    </p:animMotion>
                                  </p:childTnLst>
                                </p:cTn>
                              </p:par>
                            </p:childTnLst>
                          </p:cTn>
                        </p:par>
                        <p:par>
                          <p:cTn id="90" fill="hold" nodeType="afterGroup">
                            <p:stCondLst>
                              <p:cond delay="3000"/>
                            </p:stCondLst>
                            <p:childTnLst>
                              <p:par>
                                <p:cTn id="91" presetID="47" presetClass="exit" presetSubtype="0" fill="hold" nodeType="afterEffect">
                                  <p:stCondLst>
                                    <p:cond delay="0"/>
                                  </p:stCondLst>
                                  <p:childTnLst>
                                    <p:animEffect transition="out" filter="fade">
                                      <p:cBhvr>
                                        <p:cTn id="92" dur="2000"/>
                                        <p:tgtEl>
                                          <p:spTgt spid="31"/>
                                        </p:tgtEl>
                                      </p:cBhvr>
                                    </p:animEffect>
                                    <p:anim calcmode="lin" valueType="num">
                                      <p:cBhvr>
                                        <p:cTn id="93" dur="2000"/>
                                        <p:tgtEl>
                                          <p:spTgt spid="31"/>
                                        </p:tgtEl>
                                        <p:attrNameLst>
                                          <p:attrName>ppt_x</p:attrName>
                                        </p:attrNameLst>
                                      </p:cBhvr>
                                      <p:tavLst>
                                        <p:tav tm="0">
                                          <p:val>
                                            <p:strVal val="ppt_x"/>
                                          </p:val>
                                        </p:tav>
                                        <p:tav tm="100000">
                                          <p:val>
                                            <p:strVal val="ppt_x"/>
                                          </p:val>
                                        </p:tav>
                                      </p:tavLst>
                                    </p:anim>
                                    <p:anim calcmode="lin" valueType="num">
                                      <p:cBhvr>
                                        <p:cTn id="94" dur="2000"/>
                                        <p:tgtEl>
                                          <p:spTgt spid="31"/>
                                        </p:tgtEl>
                                        <p:attrNameLst>
                                          <p:attrName>ppt_y</p:attrName>
                                        </p:attrNameLst>
                                      </p:cBhvr>
                                      <p:tavLst>
                                        <p:tav tm="0">
                                          <p:val>
                                            <p:strVal val="ppt_y"/>
                                          </p:val>
                                        </p:tav>
                                        <p:tav tm="100000">
                                          <p:val>
                                            <p:strVal val="ppt_y-.1"/>
                                          </p:val>
                                        </p:tav>
                                      </p:tavLst>
                                    </p:anim>
                                    <p:set>
                                      <p:cBhvr>
                                        <p:cTn id="95"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7" grpId="0" animBg="1"/>
      <p:bldP spid="19" grpId="0"/>
      <p:bldP spid="20" grpId="0"/>
      <p:bldP spid="21" grpId="0"/>
      <p:bldP spid="24" grpId="0" animBg="1"/>
      <p:bldP spid="28" grpId="0" animBg="1"/>
      <p:bldP spid="29" grpId="0" animBg="1"/>
      <p:bldP spid="30" grpId="0" animBg="1"/>
      <p:bldP spid="32" grpId="0"/>
      <p:bldP spid="3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2bf70f5ebf1a718aef076b27dd45a5b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12192000"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e324d9d037662d64fc16b51b9bfbdbac.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5334000"/>
            <a:ext cx="2540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descr="e324d9d037662d64fc16b51b9bfbdbac.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5410200"/>
            <a:ext cx="2540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e324d9d037662d64fc16b51b9bfbdbac.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45600" y="5486400"/>
            <a:ext cx="241511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descr="e324d9d037662d64fc16b51b9bfbdbac.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410200"/>
            <a:ext cx="2540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e86f050d219b5585368f7ef298c00175.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448800" y="49530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e86f050d219b5585368f7ef298c00175.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51200" y="4953000"/>
            <a:ext cx="2336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0" y="0"/>
            <a:ext cx="12192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4267" b="1" dirty="0">
                <a:solidFill>
                  <a:srgbClr val="FF0000"/>
                </a:solidFill>
              </a:rPr>
              <a:t>Câu 2: Món ăn đặc </a:t>
            </a:r>
            <a:r>
              <a:rPr lang="en-US" sz="4267" b="1" dirty="0" err="1">
                <a:solidFill>
                  <a:srgbClr val="FF0000"/>
                </a:solidFill>
              </a:rPr>
              <a:t>sản</a:t>
            </a:r>
            <a:r>
              <a:rPr lang="en-US" sz="4267" b="1" dirty="0">
                <a:solidFill>
                  <a:srgbClr val="FF0000"/>
                </a:solidFill>
              </a:rPr>
              <a:t> </a:t>
            </a:r>
            <a:r>
              <a:rPr lang="en-US" sz="4267" b="1" dirty="0" err="1">
                <a:solidFill>
                  <a:srgbClr val="FF0000"/>
                </a:solidFill>
              </a:rPr>
              <a:t>của</a:t>
            </a:r>
            <a:r>
              <a:rPr lang="en-US" sz="4267" b="1" dirty="0">
                <a:solidFill>
                  <a:srgbClr val="FF0000"/>
                </a:solidFill>
              </a:rPr>
              <a:t> </a:t>
            </a:r>
            <a:r>
              <a:rPr lang="en-US" sz="4267" b="1" dirty="0" err="1">
                <a:solidFill>
                  <a:srgbClr val="FF0000"/>
                </a:solidFill>
              </a:rPr>
              <a:t>Thanh</a:t>
            </a:r>
            <a:r>
              <a:rPr lang="en-US" sz="4267" b="1" dirty="0">
                <a:solidFill>
                  <a:srgbClr val="FF0000"/>
                </a:solidFill>
              </a:rPr>
              <a:t> </a:t>
            </a:r>
            <a:r>
              <a:rPr lang="en-US" sz="4267" b="1" dirty="0" err="1">
                <a:solidFill>
                  <a:srgbClr val="FF0000"/>
                </a:solidFill>
              </a:rPr>
              <a:t>Hóa</a:t>
            </a:r>
            <a:r>
              <a:rPr lang="vi-VN" sz="4267" b="1" dirty="0">
                <a:solidFill>
                  <a:srgbClr val="FF0000"/>
                </a:solidFill>
              </a:rPr>
              <a:t>?</a:t>
            </a:r>
            <a:endParaRPr lang="en-US" sz="4267" dirty="0">
              <a:solidFill>
                <a:srgbClr val="FF0000"/>
              </a:solidFill>
            </a:endParaRPr>
          </a:p>
        </p:txBody>
      </p:sp>
      <p:sp>
        <p:nvSpPr>
          <p:cNvPr id="19" name="TextBox 18"/>
          <p:cNvSpPr txBox="1">
            <a:spLocks noChangeArrowheads="1"/>
          </p:cNvSpPr>
          <p:nvPr/>
        </p:nvSpPr>
        <p:spPr bwMode="auto">
          <a:xfrm>
            <a:off x="3759200" y="54102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B</a:t>
            </a:r>
          </a:p>
        </p:txBody>
      </p:sp>
      <p:sp>
        <p:nvSpPr>
          <p:cNvPr id="21" name="TextBox 20"/>
          <p:cNvSpPr txBox="1">
            <a:spLocks noChangeArrowheads="1"/>
          </p:cNvSpPr>
          <p:nvPr/>
        </p:nvSpPr>
        <p:spPr bwMode="auto">
          <a:xfrm>
            <a:off x="10160000" y="45466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D</a:t>
            </a:r>
          </a:p>
        </p:txBody>
      </p:sp>
      <p:sp>
        <p:nvSpPr>
          <p:cNvPr id="24" name="Rectangle 23"/>
          <p:cNvSpPr/>
          <p:nvPr/>
        </p:nvSpPr>
        <p:spPr>
          <a:xfrm>
            <a:off x="0" y="1295400"/>
            <a:ext cx="56896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733" b="1" dirty="0">
                <a:solidFill>
                  <a:schemeClr val="tx1"/>
                </a:solidFill>
                <a:latin typeface="Times New Roman" panose="02020603050405020304" pitchFamily="18" charset="0"/>
                <a:cs typeface="Times New Roman" panose="02020603050405020304" pitchFamily="18" charset="0"/>
              </a:rPr>
              <a:t>A) </a:t>
            </a:r>
            <a:r>
              <a:rPr lang="en-US" sz="3733" b="1" dirty="0" err="1">
                <a:solidFill>
                  <a:schemeClr val="tx1"/>
                </a:solidFill>
              </a:rPr>
              <a:t>Phở</a:t>
            </a:r>
            <a:r>
              <a:rPr lang="en-US" sz="3733" b="1" dirty="0">
                <a:solidFill>
                  <a:schemeClr val="tx1"/>
                </a:solidFill>
              </a:rPr>
              <a:t>.</a:t>
            </a:r>
            <a:r>
              <a:rPr lang="vi-VN" sz="4267" dirty="0"/>
              <a:t>.</a:t>
            </a:r>
            <a:endParaRPr lang="en-US" sz="4267"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2057400"/>
            <a:ext cx="6172200" cy="838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733" b="1" dirty="0">
              <a:solidFill>
                <a:schemeClr val="tx1"/>
              </a:solidFill>
              <a:latin typeface="Times New Roman" panose="02020603050405020304" pitchFamily="18" charset="0"/>
              <a:cs typeface="Times New Roman" panose="02020603050405020304" pitchFamily="18" charset="0"/>
            </a:endParaRPr>
          </a:p>
          <a:p>
            <a:pPr>
              <a:defRPr/>
            </a:pPr>
            <a:r>
              <a:rPr lang="en-US" sz="3733" b="1" dirty="0">
                <a:solidFill>
                  <a:schemeClr val="tx1"/>
                </a:solidFill>
                <a:latin typeface="Times New Roman" panose="02020603050405020304" pitchFamily="18" charset="0"/>
                <a:cs typeface="Times New Roman" panose="02020603050405020304" pitchFamily="18" charset="0"/>
              </a:rPr>
              <a:t>B) </a:t>
            </a:r>
            <a:r>
              <a:rPr lang="en-US" sz="3733" b="1" dirty="0" err="1">
                <a:solidFill>
                  <a:schemeClr val="tx1"/>
                </a:solidFill>
              </a:rPr>
              <a:t>Bánh</a:t>
            </a:r>
            <a:r>
              <a:rPr lang="en-US" sz="3733" b="1" dirty="0">
                <a:solidFill>
                  <a:schemeClr val="tx1"/>
                </a:solidFill>
              </a:rPr>
              <a:t> cu </a:t>
            </a:r>
            <a:r>
              <a:rPr lang="en-US" sz="3733" b="1" dirty="0" err="1">
                <a:solidFill>
                  <a:schemeClr val="tx1"/>
                </a:solidFill>
              </a:rPr>
              <a:t>đơ</a:t>
            </a:r>
            <a:r>
              <a:rPr lang="en-US" sz="3733" b="1" dirty="0">
                <a:solidFill>
                  <a:schemeClr val="tx1"/>
                </a:solidFill>
              </a:rPr>
              <a:t>.</a:t>
            </a:r>
          </a:p>
          <a:p>
            <a:pPr>
              <a:defRPr/>
            </a:pPr>
            <a:endParaRPr lang="en-US" sz="4267"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6908800" y="1371600"/>
            <a:ext cx="52832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733" b="1" dirty="0">
                <a:solidFill>
                  <a:schemeClr val="tx1"/>
                </a:solidFill>
                <a:latin typeface="Times New Roman" panose="02020603050405020304" pitchFamily="18" charset="0"/>
                <a:cs typeface="Times New Roman" panose="02020603050405020304" pitchFamily="18" charset="0"/>
              </a:rPr>
              <a:t>C) </a:t>
            </a:r>
            <a:r>
              <a:rPr lang="en-US" sz="3733" b="1" dirty="0" err="1">
                <a:solidFill>
                  <a:schemeClr val="tx1"/>
                </a:solidFill>
              </a:rPr>
              <a:t>Nem</a:t>
            </a:r>
            <a:r>
              <a:rPr lang="en-US" sz="3733" b="1" dirty="0">
                <a:solidFill>
                  <a:schemeClr val="tx1"/>
                </a:solidFill>
              </a:rPr>
              <a:t> </a:t>
            </a:r>
            <a:r>
              <a:rPr lang="en-US" sz="3733" b="1" dirty="0" err="1">
                <a:solidFill>
                  <a:schemeClr val="tx1"/>
                </a:solidFill>
              </a:rPr>
              <a:t>chua</a:t>
            </a:r>
            <a:r>
              <a:rPr lang="en-US" sz="3733" b="1" dirty="0">
                <a:solidFill>
                  <a:schemeClr val="tx1"/>
                </a:solidFill>
              </a:rPr>
              <a:t>.</a:t>
            </a:r>
            <a:endParaRPr lang="en-US" sz="3733" b="1" dirty="0">
              <a:solidFill>
                <a:schemeClr val="tx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7112000" y="2133600"/>
            <a:ext cx="508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733" b="1" dirty="0">
                <a:solidFill>
                  <a:schemeClr val="tx1"/>
                </a:solidFill>
                <a:latin typeface="Times New Roman" panose="02020603050405020304" pitchFamily="18" charset="0"/>
                <a:cs typeface="Times New Roman" panose="02020603050405020304" pitchFamily="18" charset="0"/>
              </a:rPr>
              <a:t>D) </a:t>
            </a:r>
            <a:r>
              <a:rPr lang="en-US" sz="3733" b="1" dirty="0" err="1">
                <a:solidFill>
                  <a:schemeClr val="tx1"/>
                </a:solidFill>
              </a:rPr>
              <a:t>Bánh</a:t>
            </a:r>
            <a:r>
              <a:rPr lang="en-US" sz="3733" b="1" dirty="0">
                <a:solidFill>
                  <a:schemeClr val="tx1"/>
                </a:solidFill>
              </a:rPr>
              <a:t> </a:t>
            </a:r>
            <a:r>
              <a:rPr lang="en-US" sz="3733" b="1" dirty="0" err="1">
                <a:solidFill>
                  <a:schemeClr val="tx1"/>
                </a:solidFill>
              </a:rPr>
              <a:t>đậu</a:t>
            </a:r>
            <a:r>
              <a:rPr lang="en-US" sz="3733" b="1" dirty="0">
                <a:solidFill>
                  <a:schemeClr val="tx1"/>
                </a:solidFill>
              </a:rPr>
              <a:t> </a:t>
            </a:r>
            <a:r>
              <a:rPr lang="en-US" sz="3733" b="1" dirty="0" err="1">
                <a:solidFill>
                  <a:schemeClr val="tx1"/>
                </a:solidFill>
              </a:rPr>
              <a:t>xanh</a:t>
            </a:r>
            <a:r>
              <a:rPr lang="en-US" sz="3733" b="1" dirty="0">
                <a:solidFill>
                  <a:schemeClr val="tx1"/>
                </a:solidFill>
              </a:rPr>
              <a:t>.</a:t>
            </a:r>
            <a:endParaRPr lang="en-US" sz="3733" b="1" dirty="0">
              <a:solidFill>
                <a:schemeClr val="tx1"/>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64000" y="2590800"/>
            <a:ext cx="5486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86f050d219b5585368f7ef298c00175.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4953000"/>
            <a:ext cx="264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a:spLocks noChangeArrowheads="1"/>
          </p:cNvSpPr>
          <p:nvPr/>
        </p:nvSpPr>
        <p:spPr bwMode="auto">
          <a:xfrm>
            <a:off x="711200" y="5562601"/>
            <a:ext cx="12192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A</a:t>
            </a:r>
          </a:p>
        </p:txBody>
      </p:sp>
      <p:pic>
        <p:nvPicPr>
          <p:cNvPr id="31" name="Picture 30" descr="ca.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10400" y="5867400"/>
            <a:ext cx="711200" cy="47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e86f050d219b5585368f7ef298c00175.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00800" y="502920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7010400" y="45466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C</a:t>
            </a:r>
          </a:p>
        </p:txBody>
      </p:sp>
      <p:sp>
        <p:nvSpPr>
          <p:cNvPr id="25" name="Rectangle 24"/>
          <p:cNvSpPr/>
          <p:nvPr/>
        </p:nvSpPr>
        <p:spPr>
          <a:xfrm>
            <a:off x="406400" y="5562600"/>
            <a:ext cx="1422400" cy="6858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400" dirty="0" err="1">
                <a:solidFill>
                  <a:srgbClr val="FF0000"/>
                </a:solidFill>
                <a:latin typeface="Times New Roman" pitchFamily="18" charset="0"/>
                <a:cs typeface="Times New Roman" pitchFamily="18" charset="0"/>
              </a:rPr>
              <a:t>Sai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rồi</a:t>
            </a:r>
            <a:endParaRPr lang="en-US" sz="2400" dirty="0">
              <a:solidFill>
                <a:srgbClr val="FF0000"/>
              </a:solidFill>
              <a:latin typeface="Times New Roman" pitchFamily="18" charset="0"/>
              <a:cs typeface="Times New Roman" pitchFamily="18" charset="0"/>
            </a:endParaRPr>
          </a:p>
        </p:txBody>
      </p:sp>
      <p:sp>
        <p:nvSpPr>
          <p:cNvPr id="26" name="Rectangle 25"/>
          <p:cNvSpPr/>
          <p:nvPr/>
        </p:nvSpPr>
        <p:spPr>
          <a:xfrm>
            <a:off x="3556000" y="5486400"/>
            <a:ext cx="1422400" cy="6858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400" dirty="0" err="1">
                <a:solidFill>
                  <a:srgbClr val="FF0000"/>
                </a:solidFill>
                <a:latin typeface="Times New Roman" pitchFamily="18" charset="0"/>
                <a:cs typeface="Times New Roman" pitchFamily="18" charset="0"/>
              </a:rPr>
              <a:t>Sai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rồi</a:t>
            </a:r>
            <a:endParaRPr lang="en-US" sz="2400" dirty="0">
              <a:solidFill>
                <a:srgbClr val="FF0000"/>
              </a:solidFill>
              <a:latin typeface="Times New Roman" pitchFamily="18" charset="0"/>
              <a:cs typeface="Times New Roman" pitchFamily="18" charset="0"/>
            </a:endParaRPr>
          </a:p>
        </p:txBody>
      </p:sp>
      <p:sp>
        <p:nvSpPr>
          <p:cNvPr id="27" name="Rectangle 26"/>
          <p:cNvSpPr/>
          <p:nvPr/>
        </p:nvSpPr>
        <p:spPr>
          <a:xfrm>
            <a:off x="9753600" y="5486400"/>
            <a:ext cx="1422400" cy="6858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400" dirty="0" err="1">
                <a:solidFill>
                  <a:srgbClr val="FF0000"/>
                </a:solidFill>
                <a:latin typeface="Times New Roman" pitchFamily="18" charset="0"/>
                <a:cs typeface="Times New Roman" pitchFamily="18" charset="0"/>
              </a:rPr>
              <a:t>Sai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rồi</a:t>
            </a:r>
            <a:endParaRPr lang="en-US" sz="2400" dirty="0">
              <a:solidFill>
                <a:srgbClr val="FF0000"/>
              </a:solidFill>
              <a:latin typeface="Times New Roman" pitchFamily="18" charset="0"/>
              <a:cs typeface="Times New Roman" pitchFamily="18" charset="0"/>
            </a:endParaRPr>
          </a:p>
        </p:txBody>
      </p:sp>
      <p:sp>
        <p:nvSpPr>
          <p:cNvPr id="37" name="Right Arrow 36">
            <a:hlinkClick r:id="rId15" action="ppaction://hlinksldjump"/>
          </p:cNvPr>
          <p:cNvSpPr/>
          <p:nvPr/>
        </p:nvSpPr>
        <p:spPr>
          <a:xfrm>
            <a:off x="11582400" y="6477000"/>
            <a:ext cx="609600" cy="381000"/>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2400"/>
          </a:p>
        </p:txBody>
      </p:sp>
    </p:spTree>
    <p:extLst>
      <p:ext uri="{BB962C8B-B14F-4D97-AF65-F5344CB8AC3E}">
        <p14:creationId xmlns:p14="http://schemas.microsoft.com/office/powerpoint/2010/main" val="3764125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0000" y="30000"/>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nodeType="afterGroup">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47" presetClass="exit" presetSubtype="0" fill="hold" grpId="0" nodeType="clickEffect">
                                  <p:stCondLst>
                                    <p:cond delay="0"/>
                                  </p:stCondLst>
                                  <p:childTnLst>
                                    <p:animEffect transition="out" filter="fade">
                                      <p:cBhvr>
                                        <p:cTn id="46" dur="1000"/>
                                        <p:tgtEl>
                                          <p:spTgt spid="20"/>
                                        </p:tgtEl>
                                      </p:cBhvr>
                                    </p:animEffect>
                                    <p:anim calcmode="lin" valueType="num">
                                      <p:cBhvr>
                                        <p:cTn id="47" dur="1000"/>
                                        <p:tgtEl>
                                          <p:spTgt spid="20"/>
                                        </p:tgtEl>
                                        <p:attrNameLst>
                                          <p:attrName>ppt_x</p:attrName>
                                        </p:attrNameLst>
                                      </p:cBhvr>
                                      <p:tavLst>
                                        <p:tav tm="0">
                                          <p:val>
                                            <p:strVal val="ppt_x"/>
                                          </p:val>
                                        </p:tav>
                                        <p:tav tm="100000">
                                          <p:val>
                                            <p:strVal val="ppt_x"/>
                                          </p:val>
                                        </p:tav>
                                      </p:tavLst>
                                    </p:anim>
                                    <p:anim calcmode="lin" valueType="num">
                                      <p:cBhvr>
                                        <p:cTn id="48" dur="1000"/>
                                        <p:tgtEl>
                                          <p:spTgt spid="20"/>
                                        </p:tgtEl>
                                        <p:attrNameLst>
                                          <p:attrName>ppt_y</p:attrName>
                                        </p:attrNameLst>
                                      </p:cBhvr>
                                      <p:tavLst>
                                        <p:tav tm="0">
                                          <p:val>
                                            <p:strVal val="ppt_y"/>
                                          </p:val>
                                        </p:tav>
                                        <p:tav tm="100000">
                                          <p:val>
                                            <p:strVal val="ppt_y-.1"/>
                                          </p:val>
                                        </p:tav>
                                      </p:tavLst>
                                    </p:anim>
                                    <p:set>
                                      <p:cBhvr>
                                        <p:cTn id="4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dung .wav"/>
                                        </p:tgtEl>
                                      </p:cMediaNode>
                                    </p:audio>
                                  </p:subTnLst>
                                </p:cTn>
                              </p:par>
                              <p:par>
                                <p:cTn id="50" presetID="47" presetClass="exit" presetSubtype="0" fill="hold"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childTnLst>
                          </p:cTn>
                        </p:par>
                        <p:par>
                          <p:cTn id="55" fill="hold" nodeType="afterGroup">
                            <p:stCondLst>
                              <p:cond delay="1000"/>
                            </p:stCondLst>
                            <p:childTnLst>
                              <p:par>
                                <p:cTn id="56" presetID="0" presetClass="path" presetSubtype="0" accel="50000" decel="50000" fill="hold" nodeType="afterEffect">
                                  <p:stCondLst>
                                    <p:cond delay="0"/>
                                  </p:stCondLst>
                                  <p:childTnLst>
                                    <p:animMotion origin="layout" path="M 3.33333E-6 3.7037E-6 C 0.04687 -0.03473 0.09375 -0.06922 0.10937 -0.10973 C 0.125 -0.15024 0.12465 -0.21528 0.09375 -0.24399 C 0.06284 -0.27246 -0.03889 -0.29005 -0.07657 -0.28195 C -0.11424 -0.27385 -0.12361 -0.23426 -0.13282 -0.19468 " pathEditMode="relative" rAng="0" ptsTypes="aaaaA">
                                      <p:cBhvr>
                                        <p:cTn id="57" dur="2000" fill="hold"/>
                                        <p:tgtEl>
                                          <p:spTgt spid="31"/>
                                        </p:tgtEl>
                                        <p:attrNameLst>
                                          <p:attrName>ppt_x</p:attrName>
                                          <p:attrName>ppt_y</p:attrName>
                                        </p:attrNameLst>
                                      </p:cBhvr>
                                      <p:rCtr x="-40000" y="-1450000"/>
                                    </p:animMotion>
                                  </p:childTnLst>
                                </p:cTn>
                              </p:par>
                            </p:childTnLst>
                          </p:cTn>
                        </p:par>
                        <p:par>
                          <p:cTn id="58" fill="hold" nodeType="afterGroup">
                            <p:stCondLst>
                              <p:cond delay="3000"/>
                            </p:stCondLst>
                            <p:childTnLst>
                              <p:par>
                                <p:cTn id="59" presetID="47" presetClass="exit" presetSubtype="0" fill="hold" nodeType="afterEffect">
                                  <p:stCondLst>
                                    <p:cond delay="0"/>
                                  </p:stCondLst>
                                  <p:childTnLst>
                                    <p:animEffect transition="out" filter="fade">
                                      <p:cBhvr>
                                        <p:cTn id="60" dur="2000"/>
                                        <p:tgtEl>
                                          <p:spTgt spid="31"/>
                                        </p:tgtEl>
                                      </p:cBhvr>
                                    </p:animEffect>
                                    <p:anim calcmode="lin" valueType="num">
                                      <p:cBhvr>
                                        <p:cTn id="61" dur="2000"/>
                                        <p:tgtEl>
                                          <p:spTgt spid="31"/>
                                        </p:tgtEl>
                                        <p:attrNameLst>
                                          <p:attrName>ppt_x</p:attrName>
                                        </p:attrNameLst>
                                      </p:cBhvr>
                                      <p:tavLst>
                                        <p:tav tm="0">
                                          <p:val>
                                            <p:strVal val="ppt_x"/>
                                          </p:val>
                                        </p:tav>
                                        <p:tav tm="100000">
                                          <p:val>
                                            <p:strVal val="ppt_x"/>
                                          </p:val>
                                        </p:tav>
                                      </p:tavLst>
                                    </p:anim>
                                    <p:anim calcmode="lin" valueType="num">
                                      <p:cBhvr>
                                        <p:cTn id="62" dur="2000"/>
                                        <p:tgtEl>
                                          <p:spTgt spid="31"/>
                                        </p:tgtEl>
                                        <p:attrNameLst>
                                          <p:attrName>ppt_y</p:attrName>
                                        </p:attrNameLst>
                                      </p:cBhvr>
                                      <p:tavLst>
                                        <p:tav tm="0">
                                          <p:val>
                                            <p:strVal val="ppt_y"/>
                                          </p:val>
                                        </p:tav>
                                        <p:tav tm="100000">
                                          <p:val>
                                            <p:strVal val="ppt_y-.1"/>
                                          </p:val>
                                        </p:tav>
                                      </p:tavLst>
                                    </p:anim>
                                    <p:set>
                                      <p:cBhvr>
                                        <p:cTn id="63"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47" presetClass="exit" presetSubtype="0" fill="hold" grpId="0" nodeType="clickEffect">
                                  <p:stCondLst>
                                    <p:cond delay="0"/>
                                  </p:stCondLst>
                                  <p:childTnLst>
                                    <p:animEffect transition="out" filter="fade">
                                      <p:cBhvr>
                                        <p:cTn id="68" dur="1000"/>
                                        <p:tgtEl>
                                          <p:spTgt spid="21"/>
                                        </p:tgtEl>
                                      </p:cBhvr>
                                    </p:animEffect>
                                    <p:anim calcmode="lin" valueType="num">
                                      <p:cBhvr>
                                        <p:cTn id="69" dur="1000"/>
                                        <p:tgtEl>
                                          <p:spTgt spid="21"/>
                                        </p:tgtEl>
                                        <p:attrNameLst>
                                          <p:attrName>ppt_x</p:attrName>
                                        </p:attrNameLst>
                                      </p:cBhvr>
                                      <p:tavLst>
                                        <p:tav tm="0">
                                          <p:val>
                                            <p:strVal val="ppt_x"/>
                                          </p:val>
                                        </p:tav>
                                        <p:tav tm="100000">
                                          <p:val>
                                            <p:strVal val="ppt_x"/>
                                          </p:val>
                                        </p:tav>
                                      </p:tavLst>
                                    </p:anim>
                                    <p:anim calcmode="lin" valueType="num">
                                      <p:cBhvr>
                                        <p:cTn id="70" dur="1000"/>
                                        <p:tgtEl>
                                          <p:spTgt spid="21"/>
                                        </p:tgtEl>
                                        <p:attrNameLst>
                                          <p:attrName>ppt_y</p:attrName>
                                        </p:attrNameLst>
                                      </p:cBhvr>
                                      <p:tavLst>
                                        <p:tav tm="0">
                                          <p:val>
                                            <p:strVal val="ppt_y"/>
                                          </p:val>
                                        </p:tav>
                                        <p:tav tm="100000">
                                          <p:val>
                                            <p:strVal val="ppt_y-.1"/>
                                          </p:val>
                                        </p:tav>
                                      </p:tavLst>
                                    </p:anim>
                                    <p:set>
                                      <p:cBhvr>
                                        <p:cTn id="71" dur="1" fill="hold">
                                          <p:stCondLst>
                                            <p:cond delay="999"/>
                                          </p:stCondLst>
                                        </p:cTn>
                                        <p:tgtEl>
                                          <p:spTgt spid="21"/>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3"/>
                                        </p:tgtEl>
                                      </p:cBhvr>
                                    </p:animEffect>
                                    <p:anim calcmode="lin" valueType="num">
                                      <p:cBhvr>
                                        <p:cTn id="74" dur="1000"/>
                                        <p:tgtEl>
                                          <p:spTgt spid="13"/>
                                        </p:tgtEl>
                                        <p:attrNameLst>
                                          <p:attrName>ppt_x</p:attrName>
                                        </p:attrNameLst>
                                      </p:cBhvr>
                                      <p:tavLst>
                                        <p:tav tm="0">
                                          <p:val>
                                            <p:strVal val="ppt_x"/>
                                          </p:val>
                                        </p:tav>
                                        <p:tav tm="100000">
                                          <p:val>
                                            <p:strVal val="ppt_x"/>
                                          </p:val>
                                        </p:tav>
                                      </p:tavLst>
                                    </p:anim>
                                    <p:anim calcmode="lin" valueType="num">
                                      <p:cBhvr>
                                        <p:cTn id="75" dur="1000"/>
                                        <p:tgtEl>
                                          <p:spTgt spid="13"/>
                                        </p:tgtEl>
                                        <p:attrNameLst>
                                          <p:attrName>ppt_y</p:attrName>
                                        </p:attrNameLst>
                                      </p:cBhvr>
                                      <p:tavLst>
                                        <p:tav tm="0">
                                          <p:val>
                                            <p:strVal val="ppt_y"/>
                                          </p:val>
                                        </p:tav>
                                        <p:tav tm="100000">
                                          <p:val>
                                            <p:strVal val="ppt_y-.1"/>
                                          </p:val>
                                        </p:tav>
                                      </p:tavLst>
                                    </p:anim>
                                    <p:set>
                                      <p:cBhvr>
                                        <p:cTn id="76" dur="1" fill="hold">
                                          <p:stCondLst>
                                            <p:cond delay="999"/>
                                          </p:stCondLst>
                                        </p:cTn>
                                        <p:tgtEl>
                                          <p:spTgt spid="13"/>
                                        </p:tgtEl>
                                        <p:attrNameLst>
                                          <p:attrName>style.visibility</p:attrName>
                                        </p:attrNameLst>
                                      </p:cBhvr>
                                      <p:to>
                                        <p:strVal val="hidden"/>
                                      </p:to>
                                    </p:set>
                                  </p:childTnLst>
                                </p:cTn>
                              </p:par>
                            </p:childTnLst>
                          </p:cTn>
                        </p:par>
                        <p:par>
                          <p:cTn id="77" fill="hold" nodeType="afterGroup">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nodeType="afterGroup">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19" grpId="0"/>
      <p:bldP spid="21" grpId="0"/>
      <p:bldP spid="24" grpId="0" animBg="1"/>
      <p:bldP spid="28" grpId="0" animBg="1"/>
      <p:bldP spid="29" grpId="0" animBg="1"/>
      <p:bldP spid="30" grpId="0" animBg="1"/>
      <p:bldP spid="32" grpId="0"/>
      <p:bldP spid="20" grpId="0"/>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2bf70f5ebf1a718aef076b27dd45a5b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12192000"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 descr="e324d9d037662d64fc16b51b9bfbdbac.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5334000"/>
            <a:ext cx="2540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7" descr="e324d9d037662d64fc16b51b9bfbdbac.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5410200"/>
            <a:ext cx="2540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 descr="e324d9d037662d64fc16b51b9bfbdbac.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45600" y="5486400"/>
            <a:ext cx="241511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descr="e324d9d037662d64fc16b51b9bfbdbac.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410200"/>
            <a:ext cx="2540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e86f050d219b5585368f7ef298c00175.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448800" y="49530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0" y="177800"/>
            <a:ext cx="12192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4267" b="1" dirty="0">
                <a:solidFill>
                  <a:srgbClr val="FF0000"/>
                </a:solidFill>
              </a:rPr>
              <a:t>Câu 3: Đâu không phải </a:t>
            </a:r>
            <a:r>
              <a:rPr lang="en-US" sz="4267" b="1" dirty="0" err="1">
                <a:solidFill>
                  <a:srgbClr val="FF0000"/>
                </a:solidFill>
              </a:rPr>
              <a:t>một</a:t>
            </a:r>
            <a:r>
              <a:rPr lang="en-US" sz="4267" b="1" dirty="0">
                <a:solidFill>
                  <a:srgbClr val="FF0000"/>
                </a:solidFill>
              </a:rPr>
              <a:t> </a:t>
            </a:r>
            <a:r>
              <a:rPr lang="en-US" sz="4267" b="1" dirty="0" err="1">
                <a:solidFill>
                  <a:srgbClr val="FF0000"/>
                </a:solidFill>
              </a:rPr>
              <a:t>danh</a:t>
            </a:r>
            <a:r>
              <a:rPr lang="en-US" sz="4267" b="1" dirty="0">
                <a:solidFill>
                  <a:srgbClr val="FF0000"/>
                </a:solidFill>
              </a:rPr>
              <a:t> lam </a:t>
            </a:r>
            <a:r>
              <a:rPr lang="en-US" sz="4267" b="1" dirty="0" err="1">
                <a:solidFill>
                  <a:srgbClr val="FF0000"/>
                </a:solidFill>
              </a:rPr>
              <a:t>thắng</a:t>
            </a:r>
            <a:r>
              <a:rPr lang="en-US" sz="4267" b="1" dirty="0">
                <a:solidFill>
                  <a:srgbClr val="FF0000"/>
                </a:solidFill>
              </a:rPr>
              <a:t> </a:t>
            </a:r>
            <a:r>
              <a:rPr lang="en-US" sz="4267" b="1" dirty="0" err="1">
                <a:solidFill>
                  <a:srgbClr val="FF0000"/>
                </a:solidFill>
              </a:rPr>
              <a:t>cảnh</a:t>
            </a:r>
            <a:r>
              <a:rPr lang="en-US" sz="4267" b="1" dirty="0">
                <a:solidFill>
                  <a:srgbClr val="FF0000"/>
                </a:solidFill>
              </a:rPr>
              <a:t> </a:t>
            </a:r>
            <a:r>
              <a:rPr lang="en-US" sz="4267" b="1" dirty="0" err="1">
                <a:solidFill>
                  <a:srgbClr val="FF0000"/>
                </a:solidFill>
              </a:rPr>
              <a:t>của</a:t>
            </a:r>
            <a:r>
              <a:rPr lang="en-US" sz="4267" b="1" dirty="0">
                <a:solidFill>
                  <a:srgbClr val="FF0000"/>
                </a:solidFill>
              </a:rPr>
              <a:t> </a:t>
            </a:r>
            <a:r>
              <a:rPr lang="en-US" sz="4267" b="1" dirty="0" err="1">
                <a:solidFill>
                  <a:srgbClr val="FF0000"/>
                </a:solidFill>
              </a:rPr>
              <a:t>Thanh</a:t>
            </a:r>
            <a:r>
              <a:rPr lang="en-US" sz="4267" b="1" dirty="0">
                <a:solidFill>
                  <a:srgbClr val="FF0000"/>
                </a:solidFill>
              </a:rPr>
              <a:t> </a:t>
            </a:r>
            <a:r>
              <a:rPr lang="en-US" sz="4267" b="1" dirty="0" err="1">
                <a:solidFill>
                  <a:srgbClr val="FF0000"/>
                </a:solidFill>
              </a:rPr>
              <a:t>Hóa</a:t>
            </a:r>
            <a:r>
              <a:rPr lang="vi-VN" sz="4267" b="1" dirty="0">
                <a:solidFill>
                  <a:srgbClr val="FF0000"/>
                </a:solidFill>
              </a:rPr>
              <a:t>?</a:t>
            </a:r>
            <a:endParaRPr lang="en-US" sz="4267" dirty="0">
              <a:solidFill>
                <a:srgbClr val="FF0000"/>
              </a:solidFill>
            </a:endParaRPr>
          </a:p>
        </p:txBody>
      </p:sp>
      <p:sp>
        <p:nvSpPr>
          <p:cNvPr id="21" name="TextBox 20"/>
          <p:cNvSpPr txBox="1">
            <a:spLocks noChangeArrowheads="1"/>
          </p:cNvSpPr>
          <p:nvPr/>
        </p:nvSpPr>
        <p:spPr bwMode="auto">
          <a:xfrm>
            <a:off x="9956800" y="44450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D</a:t>
            </a:r>
          </a:p>
        </p:txBody>
      </p:sp>
      <p:sp>
        <p:nvSpPr>
          <p:cNvPr id="24" name="Rectangle 23"/>
          <p:cNvSpPr/>
          <p:nvPr/>
        </p:nvSpPr>
        <p:spPr>
          <a:xfrm>
            <a:off x="0" y="1701800"/>
            <a:ext cx="56896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733" b="1" dirty="0">
                <a:solidFill>
                  <a:schemeClr val="tx1"/>
                </a:solidFill>
                <a:latin typeface="Times New Roman" panose="02020603050405020304" pitchFamily="18" charset="0"/>
                <a:cs typeface="Times New Roman" panose="02020603050405020304" pitchFamily="18" charset="0"/>
              </a:rPr>
              <a:t>A) </a:t>
            </a:r>
            <a:r>
              <a:rPr lang="en-US" sz="3733" b="1" dirty="0" err="1">
                <a:solidFill>
                  <a:schemeClr val="tx1"/>
                </a:solidFill>
                <a:latin typeface="Times New Roman" panose="02020603050405020304" pitchFamily="18" charset="0"/>
                <a:cs typeface="Times New Roman" panose="02020603050405020304" pitchFamily="18" charset="0"/>
              </a:rPr>
              <a:t>Sầm</a:t>
            </a:r>
            <a:r>
              <a:rPr lang="en-US" sz="3733" b="1" dirty="0">
                <a:solidFill>
                  <a:schemeClr val="tx1"/>
                </a:solidFill>
                <a:latin typeface="Times New Roman" panose="02020603050405020304" pitchFamily="18" charset="0"/>
                <a:cs typeface="Times New Roman" panose="02020603050405020304" pitchFamily="18" charset="0"/>
              </a:rPr>
              <a:t> </a:t>
            </a:r>
            <a:r>
              <a:rPr lang="en-US" sz="3733" b="1" dirty="0" err="1">
                <a:solidFill>
                  <a:schemeClr val="tx1"/>
                </a:solidFill>
                <a:latin typeface="Times New Roman" panose="02020603050405020304" pitchFamily="18" charset="0"/>
                <a:cs typeface="Times New Roman" panose="02020603050405020304" pitchFamily="18" charset="0"/>
              </a:rPr>
              <a:t>Sơn</a:t>
            </a:r>
            <a:endParaRPr lang="en-US" sz="3733" b="1" dirty="0">
              <a:solidFill>
                <a:schemeClr val="tx1"/>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2921000"/>
            <a:ext cx="56896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733" b="1" dirty="0">
                <a:solidFill>
                  <a:schemeClr val="tx1"/>
                </a:solidFill>
                <a:latin typeface="Times New Roman" panose="02020603050405020304" pitchFamily="18" charset="0"/>
                <a:cs typeface="Times New Roman" panose="02020603050405020304" pitchFamily="18" charset="0"/>
              </a:rPr>
              <a:t>B) </a:t>
            </a:r>
            <a:r>
              <a:rPr lang="en-US" sz="3733" b="1" dirty="0" err="1">
                <a:solidFill>
                  <a:schemeClr val="tx1"/>
                </a:solidFill>
                <a:latin typeface="Times New Roman" panose="02020603050405020304" pitchFamily="18" charset="0"/>
                <a:cs typeface="Times New Roman" panose="02020603050405020304" pitchFamily="18" charset="0"/>
              </a:rPr>
              <a:t>Động</a:t>
            </a:r>
            <a:r>
              <a:rPr lang="en-US" sz="3733" b="1" dirty="0">
                <a:solidFill>
                  <a:schemeClr val="tx1"/>
                </a:solidFill>
                <a:latin typeface="Times New Roman" panose="02020603050405020304" pitchFamily="18" charset="0"/>
                <a:cs typeface="Times New Roman" panose="02020603050405020304" pitchFamily="18" charset="0"/>
              </a:rPr>
              <a:t> </a:t>
            </a:r>
            <a:r>
              <a:rPr lang="en-US" sz="3733" b="1" dirty="0" err="1">
                <a:solidFill>
                  <a:schemeClr val="tx1"/>
                </a:solidFill>
                <a:latin typeface="Times New Roman" panose="02020603050405020304" pitchFamily="18" charset="0"/>
                <a:cs typeface="Times New Roman" panose="02020603050405020304" pitchFamily="18" charset="0"/>
              </a:rPr>
              <a:t>Phong</a:t>
            </a:r>
            <a:r>
              <a:rPr lang="en-US" sz="3733" b="1" dirty="0">
                <a:solidFill>
                  <a:schemeClr val="tx1"/>
                </a:solidFill>
                <a:latin typeface="Times New Roman" panose="02020603050405020304" pitchFamily="18" charset="0"/>
                <a:cs typeface="Times New Roman" panose="02020603050405020304" pitchFamily="18" charset="0"/>
              </a:rPr>
              <a:t> </a:t>
            </a:r>
            <a:r>
              <a:rPr lang="en-US" sz="3733" b="1" dirty="0" err="1">
                <a:solidFill>
                  <a:schemeClr val="tx1"/>
                </a:solidFill>
                <a:latin typeface="Times New Roman" panose="02020603050405020304" pitchFamily="18" charset="0"/>
                <a:cs typeface="Times New Roman" panose="02020603050405020304" pitchFamily="18" charset="0"/>
              </a:rPr>
              <a:t>Nha</a:t>
            </a:r>
            <a:endParaRPr lang="en-US" sz="3733" b="1" dirty="0">
              <a:solidFill>
                <a:schemeClr val="tx1"/>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6705600" y="1600200"/>
            <a:ext cx="52832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733" b="1" dirty="0">
                <a:solidFill>
                  <a:schemeClr val="tx1"/>
                </a:solidFill>
                <a:latin typeface="Times New Roman" panose="02020603050405020304" pitchFamily="18" charset="0"/>
                <a:cs typeface="Times New Roman" panose="02020603050405020304" pitchFamily="18" charset="0"/>
              </a:rPr>
              <a:t>C) </a:t>
            </a:r>
            <a:r>
              <a:rPr lang="en-US" sz="3733" b="1" dirty="0" err="1">
                <a:solidFill>
                  <a:schemeClr val="tx1"/>
                </a:solidFill>
                <a:latin typeface="Times New Roman" panose="02020603050405020304" pitchFamily="18" charset="0"/>
                <a:cs typeface="Times New Roman" panose="02020603050405020304" pitchFamily="18" charset="0"/>
              </a:rPr>
              <a:t>Thành</a:t>
            </a:r>
            <a:r>
              <a:rPr lang="en-US" sz="3733" b="1" dirty="0">
                <a:solidFill>
                  <a:schemeClr val="tx1"/>
                </a:solidFill>
                <a:latin typeface="Times New Roman" panose="02020603050405020304" pitchFamily="18" charset="0"/>
                <a:cs typeface="Times New Roman" panose="02020603050405020304" pitchFamily="18" charset="0"/>
              </a:rPr>
              <a:t> </a:t>
            </a:r>
            <a:r>
              <a:rPr lang="en-US" sz="3733" b="1" dirty="0" err="1">
                <a:solidFill>
                  <a:schemeClr val="tx1"/>
                </a:solidFill>
                <a:latin typeface="Times New Roman" panose="02020603050405020304" pitchFamily="18" charset="0"/>
                <a:cs typeface="Times New Roman" panose="02020603050405020304" pitchFamily="18" charset="0"/>
              </a:rPr>
              <a:t>Nhà</a:t>
            </a:r>
            <a:r>
              <a:rPr lang="en-US" sz="3733" b="1" dirty="0">
                <a:solidFill>
                  <a:schemeClr val="tx1"/>
                </a:solidFill>
                <a:latin typeface="Times New Roman" panose="02020603050405020304" pitchFamily="18" charset="0"/>
                <a:cs typeface="Times New Roman" panose="02020603050405020304" pitchFamily="18" charset="0"/>
              </a:rPr>
              <a:t> </a:t>
            </a:r>
            <a:r>
              <a:rPr lang="en-US" sz="3733" b="1" dirty="0" err="1">
                <a:solidFill>
                  <a:schemeClr val="tx1"/>
                </a:solidFill>
                <a:latin typeface="Times New Roman" panose="02020603050405020304" pitchFamily="18" charset="0"/>
                <a:cs typeface="Times New Roman" panose="02020603050405020304" pitchFamily="18" charset="0"/>
              </a:rPr>
              <a:t>Hồ</a:t>
            </a:r>
            <a:endParaRPr lang="en-US" sz="3733" b="1" dirty="0">
              <a:solidFill>
                <a:schemeClr val="tx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6604000" y="2717800"/>
            <a:ext cx="508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733" b="1" dirty="0">
                <a:solidFill>
                  <a:schemeClr val="tx1"/>
                </a:solidFill>
                <a:latin typeface="Times New Roman" panose="02020603050405020304" pitchFamily="18" charset="0"/>
                <a:cs typeface="Times New Roman" panose="02020603050405020304" pitchFamily="18" charset="0"/>
              </a:rPr>
              <a:t>D) </a:t>
            </a:r>
            <a:r>
              <a:rPr lang="en-US" sz="3733" b="1" dirty="0" err="1">
                <a:solidFill>
                  <a:schemeClr val="tx1"/>
                </a:solidFill>
                <a:latin typeface="Times New Roman" panose="02020603050405020304" pitchFamily="18" charset="0"/>
                <a:cs typeface="Times New Roman" panose="02020603050405020304" pitchFamily="18" charset="0"/>
              </a:rPr>
              <a:t>Động</a:t>
            </a:r>
            <a:r>
              <a:rPr lang="en-US" sz="3733" b="1" dirty="0">
                <a:solidFill>
                  <a:schemeClr val="tx1"/>
                </a:solidFill>
                <a:latin typeface="Times New Roman" panose="02020603050405020304" pitchFamily="18" charset="0"/>
                <a:cs typeface="Times New Roman" panose="02020603050405020304" pitchFamily="18" charset="0"/>
              </a:rPr>
              <a:t> </a:t>
            </a:r>
            <a:r>
              <a:rPr lang="en-US" sz="3733" b="1" dirty="0" err="1">
                <a:solidFill>
                  <a:schemeClr val="tx1"/>
                </a:solidFill>
                <a:latin typeface="Times New Roman" panose="02020603050405020304" pitchFamily="18" charset="0"/>
                <a:cs typeface="Times New Roman" panose="02020603050405020304" pitchFamily="18" charset="0"/>
              </a:rPr>
              <a:t>Từ</a:t>
            </a:r>
            <a:r>
              <a:rPr lang="en-US" sz="3733" b="1" dirty="0">
                <a:solidFill>
                  <a:schemeClr val="tx1"/>
                </a:solidFill>
                <a:latin typeface="Times New Roman" panose="02020603050405020304" pitchFamily="18" charset="0"/>
                <a:cs typeface="Times New Roman" panose="02020603050405020304" pitchFamily="18" charset="0"/>
              </a:rPr>
              <a:t> </a:t>
            </a:r>
            <a:r>
              <a:rPr lang="en-US" sz="3733" b="1" dirty="0" err="1">
                <a:solidFill>
                  <a:schemeClr val="tx1"/>
                </a:solidFill>
                <a:latin typeface="Times New Roman" panose="02020603050405020304" pitchFamily="18" charset="0"/>
                <a:cs typeface="Times New Roman" panose="02020603050405020304" pitchFamily="18" charset="0"/>
              </a:rPr>
              <a:t>Thức</a:t>
            </a:r>
            <a:endParaRPr lang="en-US" sz="3733" b="1" dirty="0">
              <a:solidFill>
                <a:schemeClr val="tx1"/>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64000" y="2590800"/>
            <a:ext cx="5486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86f050d219b5585368f7ef298c00175.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4953000"/>
            <a:ext cx="264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a:spLocks noChangeArrowheads="1"/>
          </p:cNvSpPr>
          <p:nvPr/>
        </p:nvSpPr>
        <p:spPr bwMode="auto">
          <a:xfrm>
            <a:off x="711200" y="5562601"/>
            <a:ext cx="12192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A</a:t>
            </a:r>
          </a:p>
        </p:txBody>
      </p:sp>
      <p:pic>
        <p:nvPicPr>
          <p:cNvPr id="31" name="Picture 30" descr="ca.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064000" y="5791200"/>
            <a:ext cx="711200" cy="47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e86f050d219b5585368f7ef298c00175.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0800" y="4953000"/>
            <a:ext cx="2235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7010400" y="44450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C</a:t>
            </a:r>
          </a:p>
        </p:txBody>
      </p:sp>
      <p:pic>
        <p:nvPicPr>
          <p:cNvPr id="11" name="Picture 10" descr="e86f050d219b5585368f7ef298c00175.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51200" y="4953000"/>
            <a:ext cx="2336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3759200" y="54864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B</a:t>
            </a:r>
          </a:p>
        </p:txBody>
      </p:sp>
      <p:sp>
        <p:nvSpPr>
          <p:cNvPr id="22" name="Rectangle 21"/>
          <p:cNvSpPr/>
          <p:nvPr/>
        </p:nvSpPr>
        <p:spPr>
          <a:xfrm>
            <a:off x="406400" y="5486400"/>
            <a:ext cx="1524000" cy="7620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dirty="0" err="1">
                <a:solidFill>
                  <a:srgbClr val="FF0000"/>
                </a:solidFill>
              </a:rPr>
              <a:t>Sai</a:t>
            </a:r>
            <a:r>
              <a:rPr lang="en-US" sz="2400" dirty="0">
                <a:solidFill>
                  <a:srgbClr val="FF0000"/>
                </a:solidFill>
              </a:rPr>
              <a:t> </a:t>
            </a:r>
            <a:r>
              <a:rPr lang="en-US" sz="2400" dirty="0" err="1">
                <a:solidFill>
                  <a:srgbClr val="FF0000"/>
                </a:solidFill>
              </a:rPr>
              <a:t>mất</a:t>
            </a:r>
            <a:r>
              <a:rPr lang="en-US" sz="2400" dirty="0">
                <a:solidFill>
                  <a:srgbClr val="FF0000"/>
                </a:solidFill>
              </a:rPr>
              <a:t> </a:t>
            </a:r>
            <a:r>
              <a:rPr lang="en-US" sz="2400" dirty="0" err="1">
                <a:solidFill>
                  <a:srgbClr val="FF0000"/>
                </a:solidFill>
              </a:rPr>
              <a:t>rồi</a:t>
            </a:r>
            <a:endParaRPr lang="en-US" sz="2400" dirty="0">
              <a:solidFill>
                <a:srgbClr val="FF0000"/>
              </a:solidFill>
            </a:endParaRPr>
          </a:p>
        </p:txBody>
      </p:sp>
      <p:sp>
        <p:nvSpPr>
          <p:cNvPr id="23" name="Rectangle 22"/>
          <p:cNvSpPr/>
          <p:nvPr/>
        </p:nvSpPr>
        <p:spPr>
          <a:xfrm>
            <a:off x="9753600" y="5486400"/>
            <a:ext cx="1524000" cy="7620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dirty="0" err="1">
                <a:solidFill>
                  <a:srgbClr val="FF0000"/>
                </a:solidFill>
              </a:rPr>
              <a:t>Sai</a:t>
            </a:r>
            <a:r>
              <a:rPr lang="en-US" sz="2400" dirty="0">
                <a:solidFill>
                  <a:srgbClr val="FF0000"/>
                </a:solidFill>
              </a:rPr>
              <a:t> </a:t>
            </a:r>
            <a:r>
              <a:rPr lang="en-US" sz="2400" dirty="0" err="1">
                <a:solidFill>
                  <a:srgbClr val="FF0000"/>
                </a:solidFill>
              </a:rPr>
              <a:t>mất</a:t>
            </a:r>
            <a:r>
              <a:rPr lang="en-US" sz="2400" dirty="0">
                <a:solidFill>
                  <a:srgbClr val="FF0000"/>
                </a:solidFill>
              </a:rPr>
              <a:t> </a:t>
            </a:r>
            <a:r>
              <a:rPr lang="en-US" sz="2400" dirty="0" err="1">
                <a:solidFill>
                  <a:srgbClr val="FF0000"/>
                </a:solidFill>
              </a:rPr>
              <a:t>rồi</a:t>
            </a:r>
            <a:endParaRPr lang="en-US" sz="2400" dirty="0">
              <a:solidFill>
                <a:srgbClr val="FF0000"/>
              </a:solidFill>
            </a:endParaRPr>
          </a:p>
        </p:txBody>
      </p:sp>
      <p:sp>
        <p:nvSpPr>
          <p:cNvPr id="25" name="Rectangle 24"/>
          <p:cNvSpPr/>
          <p:nvPr/>
        </p:nvSpPr>
        <p:spPr>
          <a:xfrm>
            <a:off x="6705600" y="5486400"/>
            <a:ext cx="1524000" cy="7620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dirty="0" err="1">
                <a:solidFill>
                  <a:srgbClr val="FF0000"/>
                </a:solidFill>
              </a:rPr>
              <a:t>Sai</a:t>
            </a:r>
            <a:r>
              <a:rPr lang="en-US" sz="2400" dirty="0">
                <a:solidFill>
                  <a:srgbClr val="FF0000"/>
                </a:solidFill>
              </a:rPr>
              <a:t> </a:t>
            </a:r>
            <a:r>
              <a:rPr lang="en-US" sz="2400" dirty="0" err="1">
                <a:solidFill>
                  <a:srgbClr val="FF0000"/>
                </a:solidFill>
              </a:rPr>
              <a:t>mất</a:t>
            </a:r>
            <a:r>
              <a:rPr lang="en-US" sz="2400" dirty="0">
                <a:solidFill>
                  <a:srgbClr val="FF0000"/>
                </a:solidFill>
              </a:rPr>
              <a:t> </a:t>
            </a:r>
            <a:r>
              <a:rPr lang="en-US" sz="2400" dirty="0" err="1">
                <a:solidFill>
                  <a:srgbClr val="FF0000"/>
                </a:solidFill>
              </a:rPr>
              <a:t>rồi</a:t>
            </a:r>
            <a:endParaRPr lang="en-US" sz="2400" dirty="0">
              <a:solidFill>
                <a:srgbClr val="FF0000"/>
              </a:solidFill>
            </a:endParaRPr>
          </a:p>
        </p:txBody>
      </p:sp>
      <p:sp>
        <p:nvSpPr>
          <p:cNvPr id="26" name="Right Arrow 25">
            <a:hlinkClick r:id="rId15" action="ppaction://hlinksldjump"/>
          </p:cNvPr>
          <p:cNvSpPr/>
          <p:nvPr/>
        </p:nvSpPr>
        <p:spPr>
          <a:xfrm>
            <a:off x="11582400" y="6477000"/>
            <a:ext cx="609600" cy="381000"/>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2400"/>
          </a:p>
        </p:txBody>
      </p:sp>
    </p:spTree>
    <p:extLst>
      <p:ext uri="{BB962C8B-B14F-4D97-AF65-F5344CB8AC3E}">
        <p14:creationId xmlns:p14="http://schemas.microsoft.com/office/powerpoint/2010/main" val="1586219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0000" y="30000"/>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dung .wav"/>
                                        </p:tgtEl>
                                      </p:cMediaNode>
                                    </p:audio>
                                  </p:sub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nodeType="afterGroup">
                            <p:stCondLst>
                              <p:cond delay="1000"/>
                            </p:stCondLst>
                            <p:childTnLst>
                              <p:par>
                                <p:cTn id="40" presetID="0" presetClass="path" presetSubtype="0" accel="50000" decel="50000" fill="hold" nodeType="afterEffect">
                                  <p:stCondLst>
                                    <p:cond delay="0"/>
                                  </p:stCondLst>
                                  <p:childTnLst>
                                    <p:animMotion origin="layout" path="M 5E-6 -8.14815E-6 C 0.05105 0.00416 0.10209 0.00833 0.14219 -0.01876 C 0.1823 -0.04584 0.22483 -0.11945 0.24063 -0.16251 C 0.25643 -0.20556 0.25834 -0.26366 0.23751 -0.27709 C 0.21667 -0.29052 0.13751 -0.25556 0.11563 -0.24376 C 0.09376 -0.23195 0.10001 -0.21922 0.10626 -0.20626 " pathEditMode="relative" ptsTypes="aaaaaA">
                                      <p:cBhvr>
                                        <p:cTn id="41" dur="2000" fill="hold"/>
                                        <p:tgtEl>
                                          <p:spTgt spid="31"/>
                                        </p:tgtEl>
                                        <p:attrNameLst>
                                          <p:attrName>ppt_x</p:attrName>
                                          <p:attrName>ppt_y</p:attrName>
                                        </p:attrNameLst>
                                      </p:cBhvr>
                                    </p:animMotion>
                                  </p:childTnLst>
                                </p:cTn>
                              </p:par>
                            </p:childTnLst>
                          </p:cTn>
                        </p:par>
                        <p:par>
                          <p:cTn id="42" fill="hold" nodeType="afterGroup">
                            <p:stCondLst>
                              <p:cond delay="3000"/>
                            </p:stCondLst>
                            <p:childTnLst>
                              <p:par>
                                <p:cTn id="43" presetID="47" presetClass="exit" presetSubtype="0" fill="hold" nodeType="afterEffect">
                                  <p:stCondLst>
                                    <p:cond delay="0"/>
                                  </p:stCondLst>
                                  <p:childTnLst>
                                    <p:animEffect transition="out" filter="fade">
                                      <p:cBhvr>
                                        <p:cTn id="44" dur="2000"/>
                                        <p:tgtEl>
                                          <p:spTgt spid="31"/>
                                        </p:tgtEl>
                                      </p:cBhvr>
                                    </p:animEffect>
                                    <p:anim calcmode="lin" valueType="num">
                                      <p:cBhvr>
                                        <p:cTn id="45" dur="2000"/>
                                        <p:tgtEl>
                                          <p:spTgt spid="31"/>
                                        </p:tgtEl>
                                        <p:attrNameLst>
                                          <p:attrName>ppt_x</p:attrName>
                                        </p:attrNameLst>
                                      </p:cBhvr>
                                      <p:tavLst>
                                        <p:tav tm="0">
                                          <p:val>
                                            <p:strVal val="ppt_x"/>
                                          </p:val>
                                        </p:tav>
                                        <p:tav tm="100000">
                                          <p:val>
                                            <p:strVal val="ppt_x"/>
                                          </p:val>
                                        </p:tav>
                                      </p:tavLst>
                                    </p:anim>
                                    <p:anim calcmode="lin" valueType="num">
                                      <p:cBhvr>
                                        <p:cTn id="46" dur="2000"/>
                                        <p:tgtEl>
                                          <p:spTgt spid="31"/>
                                        </p:tgtEl>
                                        <p:attrNameLst>
                                          <p:attrName>ppt_y</p:attrName>
                                        </p:attrNameLst>
                                      </p:cBhvr>
                                      <p:tavLst>
                                        <p:tav tm="0">
                                          <p:val>
                                            <p:strVal val="ppt_y"/>
                                          </p:val>
                                        </p:tav>
                                        <p:tav tm="100000">
                                          <p:val>
                                            <p:strVal val="ppt_y-.1"/>
                                          </p:val>
                                        </p:tav>
                                      </p:tavLst>
                                    </p:anim>
                                    <p:set>
                                      <p:cBhvr>
                                        <p:cTn id="47"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47" presetClass="exit" presetSubtype="0" fill="hold" grpId="0" nodeType="clickEffect">
                                  <p:stCondLst>
                                    <p:cond delay="0"/>
                                  </p:stCondLst>
                                  <p:childTnLst>
                                    <p:animEffect transition="out" filter="fade">
                                      <p:cBhvr>
                                        <p:cTn id="52" dur="1000"/>
                                        <p:tgtEl>
                                          <p:spTgt spid="20"/>
                                        </p:tgtEl>
                                      </p:cBhvr>
                                    </p:animEffect>
                                    <p:anim calcmode="lin" valueType="num">
                                      <p:cBhvr>
                                        <p:cTn id="53" dur="1000"/>
                                        <p:tgtEl>
                                          <p:spTgt spid="20"/>
                                        </p:tgtEl>
                                        <p:attrNameLst>
                                          <p:attrName>ppt_x</p:attrName>
                                        </p:attrNameLst>
                                      </p:cBhvr>
                                      <p:tavLst>
                                        <p:tav tm="0">
                                          <p:val>
                                            <p:strVal val="ppt_x"/>
                                          </p:val>
                                        </p:tav>
                                        <p:tav tm="100000">
                                          <p:val>
                                            <p:strVal val="ppt_x"/>
                                          </p:val>
                                        </p:tav>
                                      </p:tavLst>
                                    </p:anim>
                                    <p:anim calcmode="lin" valueType="num">
                                      <p:cBhvr>
                                        <p:cTn id="54" dur="1000"/>
                                        <p:tgtEl>
                                          <p:spTgt spid="20"/>
                                        </p:tgtEl>
                                        <p:attrNameLst>
                                          <p:attrName>ppt_y</p:attrName>
                                        </p:attrNameLst>
                                      </p:cBhvr>
                                      <p:tavLst>
                                        <p:tav tm="0">
                                          <p:val>
                                            <p:strVal val="ppt_y"/>
                                          </p:val>
                                        </p:tav>
                                        <p:tav tm="100000">
                                          <p:val>
                                            <p:strVal val="ppt_y-.1"/>
                                          </p:val>
                                        </p:tav>
                                      </p:tavLst>
                                    </p:anim>
                                    <p:set>
                                      <p:cBhvr>
                                        <p:cTn id="55" dur="1" fill="hold">
                                          <p:stCondLst>
                                            <p:cond delay="999"/>
                                          </p:stCondLst>
                                        </p:cTn>
                                        <p:tgtEl>
                                          <p:spTgt spid="20"/>
                                        </p:tgtEl>
                                        <p:attrNameLst>
                                          <p:attrName>style.visibility</p:attrName>
                                        </p:attrNameLst>
                                      </p:cBhvr>
                                      <p:to>
                                        <p:strVal val="hidden"/>
                                      </p:to>
                                    </p:set>
                                  </p:childTnLst>
                                </p:cTn>
                              </p:par>
                              <p:par>
                                <p:cTn id="56" presetID="47" presetClass="exit" presetSubtype="0" fill="hold" nodeType="withEffect">
                                  <p:stCondLst>
                                    <p:cond delay="0"/>
                                  </p:stCondLst>
                                  <p:childTnLst>
                                    <p:animEffect transition="out" filter="fade">
                                      <p:cBhvr>
                                        <p:cTn id="57" dur="1000"/>
                                        <p:tgtEl>
                                          <p:spTgt spid="12"/>
                                        </p:tgtEl>
                                      </p:cBhvr>
                                    </p:animEffect>
                                    <p:anim calcmode="lin" valueType="num">
                                      <p:cBhvr>
                                        <p:cTn id="58" dur="1000"/>
                                        <p:tgtEl>
                                          <p:spTgt spid="12"/>
                                        </p:tgtEl>
                                        <p:attrNameLst>
                                          <p:attrName>ppt_x</p:attrName>
                                        </p:attrNameLst>
                                      </p:cBhvr>
                                      <p:tavLst>
                                        <p:tav tm="0">
                                          <p:val>
                                            <p:strVal val="ppt_x"/>
                                          </p:val>
                                        </p:tav>
                                        <p:tav tm="100000">
                                          <p:val>
                                            <p:strVal val="ppt_x"/>
                                          </p:val>
                                        </p:tav>
                                      </p:tavLst>
                                    </p:anim>
                                    <p:anim calcmode="lin" valueType="num">
                                      <p:cBhvr>
                                        <p:cTn id="59" dur="1000"/>
                                        <p:tgtEl>
                                          <p:spTgt spid="12"/>
                                        </p:tgtEl>
                                        <p:attrNameLst>
                                          <p:attrName>ppt_y</p:attrName>
                                        </p:attrNameLst>
                                      </p:cBhvr>
                                      <p:tavLst>
                                        <p:tav tm="0">
                                          <p:val>
                                            <p:strVal val="ppt_y"/>
                                          </p:val>
                                        </p:tav>
                                        <p:tav tm="100000">
                                          <p:val>
                                            <p:strVal val="ppt_y-.1"/>
                                          </p:val>
                                        </p:tav>
                                      </p:tavLst>
                                    </p:anim>
                                    <p:set>
                                      <p:cBhvr>
                                        <p:cTn id="60" dur="1" fill="hold">
                                          <p:stCondLst>
                                            <p:cond delay="999"/>
                                          </p:stCondLst>
                                        </p:cTn>
                                        <p:tgtEl>
                                          <p:spTgt spid="12"/>
                                        </p:tgtEl>
                                        <p:attrNameLst>
                                          <p:attrName>style.visibility</p:attrName>
                                        </p:attrNameLst>
                                      </p:cBhvr>
                                      <p:to>
                                        <p:strVal val="hidden"/>
                                      </p:to>
                                    </p:set>
                                  </p:childTnLst>
                                </p:cTn>
                              </p:par>
                            </p:childTnLst>
                          </p:cTn>
                        </p:par>
                        <p:par>
                          <p:cTn id="61" fill="hold" nodeType="afterGroup">
                            <p:stCondLst>
                              <p:cond delay="1000"/>
                            </p:stCondLst>
                            <p:childTnLst>
                              <p:par>
                                <p:cTn id="62" presetID="1" presetClass="entr" presetSubtype="0"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47" presetClass="exit" presetSubtype="0" fill="hold" grpId="0" nodeType="clickEffect">
                                  <p:stCondLst>
                                    <p:cond delay="0"/>
                                  </p:stCondLst>
                                  <p:childTnLst>
                                    <p:animEffect transition="out" filter="fade">
                                      <p:cBhvr>
                                        <p:cTn id="68" dur="1000"/>
                                        <p:tgtEl>
                                          <p:spTgt spid="21"/>
                                        </p:tgtEl>
                                      </p:cBhvr>
                                    </p:animEffect>
                                    <p:anim calcmode="lin" valueType="num">
                                      <p:cBhvr>
                                        <p:cTn id="69" dur="1000"/>
                                        <p:tgtEl>
                                          <p:spTgt spid="21"/>
                                        </p:tgtEl>
                                        <p:attrNameLst>
                                          <p:attrName>ppt_x</p:attrName>
                                        </p:attrNameLst>
                                      </p:cBhvr>
                                      <p:tavLst>
                                        <p:tav tm="0">
                                          <p:val>
                                            <p:strVal val="ppt_x"/>
                                          </p:val>
                                        </p:tav>
                                        <p:tav tm="100000">
                                          <p:val>
                                            <p:strVal val="ppt_x"/>
                                          </p:val>
                                        </p:tav>
                                      </p:tavLst>
                                    </p:anim>
                                    <p:anim calcmode="lin" valueType="num">
                                      <p:cBhvr>
                                        <p:cTn id="70" dur="1000"/>
                                        <p:tgtEl>
                                          <p:spTgt spid="21"/>
                                        </p:tgtEl>
                                        <p:attrNameLst>
                                          <p:attrName>ppt_y</p:attrName>
                                        </p:attrNameLst>
                                      </p:cBhvr>
                                      <p:tavLst>
                                        <p:tav tm="0">
                                          <p:val>
                                            <p:strVal val="ppt_y"/>
                                          </p:val>
                                        </p:tav>
                                        <p:tav tm="100000">
                                          <p:val>
                                            <p:strVal val="ppt_y-.1"/>
                                          </p:val>
                                        </p:tav>
                                      </p:tavLst>
                                    </p:anim>
                                    <p:set>
                                      <p:cBhvr>
                                        <p:cTn id="71" dur="1" fill="hold">
                                          <p:stCondLst>
                                            <p:cond delay="999"/>
                                          </p:stCondLst>
                                        </p:cTn>
                                        <p:tgtEl>
                                          <p:spTgt spid="21"/>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3"/>
                                        </p:tgtEl>
                                      </p:cBhvr>
                                    </p:animEffect>
                                    <p:anim calcmode="lin" valueType="num">
                                      <p:cBhvr>
                                        <p:cTn id="74" dur="1000"/>
                                        <p:tgtEl>
                                          <p:spTgt spid="13"/>
                                        </p:tgtEl>
                                        <p:attrNameLst>
                                          <p:attrName>ppt_x</p:attrName>
                                        </p:attrNameLst>
                                      </p:cBhvr>
                                      <p:tavLst>
                                        <p:tav tm="0">
                                          <p:val>
                                            <p:strVal val="ppt_x"/>
                                          </p:val>
                                        </p:tav>
                                        <p:tav tm="100000">
                                          <p:val>
                                            <p:strVal val="ppt_x"/>
                                          </p:val>
                                        </p:tav>
                                      </p:tavLst>
                                    </p:anim>
                                    <p:anim calcmode="lin" valueType="num">
                                      <p:cBhvr>
                                        <p:cTn id="75" dur="1000"/>
                                        <p:tgtEl>
                                          <p:spTgt spid="13"/>
                                        </p:tgtEl>
                                        <p:attrNameLst>
                                          <p:attrName>ppt_y</p:attrName>
                                        </p:attrNameLst>
                                      </p:cBhvr>
                                      <p:tavLst>
                                        <p:tav tm="0">
                                          <p:val>
                                            <p:strVal val="ppt_y"/>
                                          </p:val>
                                        </p:tav>
                                        <p:tav tm="100000">
                                          <p:val>
                                            <p:strVal val="ppt_y-.1"/>
                                          </p:val>
                                        </p:tav>
                                      </p:tavLst>
                                    </p:anim>
                                    <p:set>
                                      <p:cBhvr>
                                        <p:cTn id="76" dur="1" fill="hold">
                                          <p:stCondLst>
                                            <p:cond delay="999"/>
                                          </p:stCondLst>
                                        </p:cTn>
                                        <p:tgtEl>
                                          <p:spTgt spid="13"/>
                                        </p:tgtEl>
                                        <p:attrNameLst>
                                          <p:attrName>style.visibility</p:attrName>
                                        </p:attrNameLst>
                                      </p:cBhvr>
                                      <p:to>
                                        <p:strVal val="hidden"/>
                                      </p:to>
                                    </p:set>
                                  </p:childTnLst>
                                </p:cTn>
                              </p:par>
                            </p:childTnLst>
                          </p:cTn>
                        </p:par>
                        <p:par>
                          <p:cTn id="77" fill="hold" nodeType="afterGroup">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nodeType="afterGroup">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21" grpId="0"/>
      <p:bldP spid="24" grpId="0" animBg="1"/>
      <p:bldP spid="28" grpId="0" animBg="1"/>
      <p:bldP spid="29" grpId="0" animBg="1"/>
      <p:bldP spid="30" grpId="0" animBg="1"/>
      <p:bldP spid="32" grpId="0"/>
      <p:bldP spid="20" grpId="0"/>
      <p:bldP spid="19" grpId="0"/>
      <p:bldP spid="22" grpId="0" animBg="1"/>
      <p:bldP spid="23"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2bf70f5ebf1a718aef076b27dd45a5b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12192000"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descr="e324d9d037662d64fc16b51b9bfbdbac.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5334000"/>
            <a:ext cx="2540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e324d9d037662d64fc16b51b9bfbdbac.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5410200"/>
            <a:ext cx="2540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e324d9d037662d64fc16b51b9bfbdbac.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45600" y="5486400"/>
            <a:ext cx="241511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descr="e324d9d037662d64fc16b51b9bfbdbac.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410200"/>
            <a:ext cx="2540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e86f050d219b5585368f7ef298c00175.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448800" y="49530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e86f050d219b5585368f7ef298c00175.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51200" y="4953000"/>
            <a:ext cx="2336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06400" y="381000"/>
            <a:ext cx="113792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267" b="1" dirty="0" err="1">
                <a:solidFill>
                  <a:srgbClr val="FF0000"/>
                </a:solidFill>
                <a:latin typeface="Times New Roman" panose="02020603050405020304" pitchFamily="18" charset="0"/>
                <a:cs typeface="Times New Roman" panose="02020603050405020304" pitchFamily="18" charset="0"/>
              </a:rPr>
              <a:t>Câu</a:t>
            </a:r>
            <a:r>
              <a:rPr lang="en-US" sz="4267" b="1" dirty="0">
                <a:solidFill>
                  <a:srgbClr val="FF0000"/>
                </a:solidFill>
                <a:latin typeface="Times New Roman" panose="02020603050405020304" pitchFamily="18" charset="0"/>
                <a:cs typeface="Times New Roman" panose="02020603050405020304" pitchFamily="18" charset="0"/>
              </a:rPr>
              <a:t> 4: </a:t>
            </a:r>
            <a:r>
              <a:rPr lang="en-US" sz="4267" b="1" dirty="0" err="1">
                <a:solidFill>
                  <a:srgbClr val="FF0000"/>
                </a:solidFill>
                <a:latin typeface="Times New Roman" panose="02020603050405020304" pitchFamily="18" charset="0"/>
                <a:cs typeface="Times New Roman" panose="02020603050405020304" pitchFamily="18" charset="0"/>
              </a:rPr>
              <a:t>Văn</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bản</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Dế</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Mèn</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phiêu</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lưu</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ký”thuộc</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thể</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loại</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nào</a:t>
            </a:r>
            <a:r>
              <a:rPr lang="en-US" sz="4267" b="1" dirty="0">
                <a:solidFill>
                  <a:srgbClr val="FF0000"/>
                </a:solidFill>
                <a:latin typeface="Times New Roman" panose="02020603050405020304" pitchFamily="18" charset="0"/>
                <a:cs typeface="Times New Roman" panose="02020603050405020304" pitchFamily="18" charset="0"/>
              </a:rPr>
              <a:t>?</a:t>
            </a:r>
          </a:p>
        </p:txBody>
      </p:sp>
      <p:sp>
        <p:nvSpPr>
          <p:cNvPr id="19" name="TextBox 18"/>
          <p:cNvSpPr txBox="1">
            <a:spLocks noChangeArrowheads="1"/>
          </p:cNvSpPr>
          <p:nvPr/>
        </p:nvSpPr>
        <p:spPr bwMode="auto">
          <a:xfrm>
            <a:off x="3759200" y="54102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B</a:t>
            </a:r>
          </a:p>
        </p:txBody>
      </p:sp>
      <p:sp>
        <p:nvSpPr>
          <p:cNvPr id="21" name="TextBox 20"/>
          <p:cNvSpPr txBox="1">
            <a:spLocks noChangeArrowheads="1"/>
          </p:cNvSpPr>
          <p:nvPr/>
        </p:nvSpPr>
        <p:spPr bwMode="auto">
          <a:xfrm>
            <a:off x="10160000" y="44450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D</a:t>
            </a:r>
          </a:p>
        </p:txBody>
      </p:sp>
      <p:sp>
        <p:nvSpPr>
          <p:cNvPr id="24" name="Rectangle 23"/>
          <p:cNvSpPr/>
          <p:nvPr/>
        </p:nvSpPr>
        <p:spPr>
          <a:xfrm>
            <a:off x="0" y="1701800"/>
            <a:ext cx="56896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267" dirty="0">
                <a:solidFill>
                  <a:srgbClr val="002060"/>
                </a:solidFill>
                <a:latin typeface="Times New Roman" panose="02020603050405020304" pitchFamily="18" charset="0"/>
                <a:cs typeface="Times New Roman" panose="02020603050405020304" pitchFamily="18" charset="0"/>
              </a:rPr>
              <a:t>A) </a:t>
            </a:r>
            <a:r>
              <a:rPr lang="en-US" sz="4267" dirty="0" err="1">
                <a:solidFill>
                  <a:srgbClr val="002060"/>
                </a:solidFill>
                <a:latin typeface="Times New Roman" panose="02020603050405020304" pitchFamily="18" charset="0"/>
                <a:cs typeface="Times New Roman" panose="02020603050405020304" pitchFamily="18" charset="0"/>
              </a:rPr>
              <a:t>Truyện</a:t>
            </a:r>
            <a:r>
              <a:rPr lang="en-US" sz="4267" dirty="0">
                <a:solidFill>
                  <a:srgbClr val="002060"/>
                </a:solidFill>
                <a:latin typeface="Times New Roman" panose="02020603050405020304" pitchFamily="18" charset="0"/>
                <a:cs typeface="Times New Roman" panose="02020603050405020304" pitchFamily="18" charset="0"/>
              </a:rPr>
              <a:t> </a:t>
            </a:r>
            <a:r>
              <a:rPr lang="en-US" sz="4267" dirty="0" err="1">
                <a:solidFill>
                  <a:srgbClr val="002060"/>
                </a:solidFill>
                <a:latin typeface="Times New Roman" panose="02020603050405020304" pitchFamily="18" charset="0"/>
                <a:cs typeface="Times New Roman" panose="02020603050405020304" pitchFamily="18" charset="0"/>
              </a:rPr>
              <a:t>ngắn</a:t>
            </a:r>
            <a:endParaRPr lang="en-US" sz="4267"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2514600"/>
            <a:ext cx="56896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267" dirty="0">
                <a:solidFill>
                  <a:srgbClr val="002060"/>
                </a:solidFill>
                <a:latin typeface="Times New Roman" panose="02020603050405020304" pitchFamily="18" charset="0"/>
                <a:cs typeface="Times New Roman" panose="02020603050405020304" pitchFamily="18" charset="0"/>
              </a:rPr>
              <a:t>B) </a:t>
            </a:r>
            <a:r>
              <a:rPr lang="en-US" sz="4267" dirty="0" err="1">
                <a:solidFill>
                  <a:srgbClr val="002060"/>
                </a:solidFill>
                <a:latin typeface="Times New Roman" panose="02020603050405020304" pitchFamily="18" charset="0"/>
                <a:cs typeface="Times New Roman" panose="02020603050405020304" pitchFamily="18" charset="0"/>
              </a:rPr>
              <a:t>Hồi</a:t>
            </a:r>
            <a:r>
              <a:rPr lang="en-US" sz="4267" dirty="0">
                <a:solidFill>
                  <a:srgbClr val="002060"/>
                </a:solidFill>
                <a:latin typeface="Times New Roman" panose="02020603050405020304" pitchFamily="18" charset="0"/>
                <a:cs typeface="Times New Roman" panose="02020603050405020304" pitchFamily="18" charset="0"/>
              </a:rPr>
              <a:t> </a:t>
            </a:r>
            <a:r>
              <a:rPr lang="en-US" sz="4267" dirty="0" err="1">
                <a:solidFill>
                  <a:srgbClr val="002060"/>
                </a:solidFill>
                <a:latin typeface="Times New Roman" panose="02020603050405020304" pitchFamily="18" charset="0"/>
                <a:cs typeface="Times New Roman" panose="02020603050405020304" pitchFamily="18" charset="0"/>
              </a:rPr>
              <a:t>kí</a:t>
            </a:r>
            <a:endParaRPr lang="en-US" sz="4267"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6908800" y="1701800"/>
            <a:ext cx="52832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267" dirty="0">
                <a:solidFill>
                  <a:srgbClr val="002060"/>
                </a:solidFill>
                <a:latin typeface="Times New Roman" panose="02020603050405020304" pitchFamily="18" charset="0"/>
                <a:cs typeface="Times New Roman" panose="02020603050405020304" pitchFamily="18" charset="0"/>
              </a:rPr>
              <a:t>C) </a:t>
            </a:r>
            <a:r>
              <a:rPr lang="en-US" sz="4267" dirty="0" err="1">
                <a:solidFill>
                  <a:srgbClr val="002060"/>
                </a:solidFill>
                <a:latin typeface="Times New Roman" panose="02020603050405020304" pitchFamily="18" charset="0"/>
                <a:cs typeface="Times New Roman" panose="02020603050405020304" pitchFamily="18" charset="0"/>
              </a:rPr>
              <a:t>Đồng</a:t>
            </a:r>
            <a:r>
              <a:rPr lang="en-US" sz="4267" dirty="0">
                <a:solidFill>
                  <a:srgbClr val="002060"/>
                </a:solidFill>
                <a:latin typeface="Times New Roman" panose="02020603050405020304" pitchFamily="18" charset="0"/>
                <a:cs typeface="Times New Roman" panose="02020603050405020304" pitchFamily="18" charset="0"/>
              </a:rPr>
              <a:t> </a:t>
            </a:r>
            <a:r>
              <a:rPr lang="en-US" sz="4267" dirty="0" err="1">
                <a:solidFill>
                  <a:srgbClr val="002060"/>
                </a:solidFill>
                <a:latin typeface="Times New Roman" panose="02020603050405020304" pitchFamily="18" charset="0"/>
                <a:cs typeface="Times New Roman" panose="02020603050405020304" pitchFamily="18" charset="0"/>
              </a:rPr>
              <a:t>thoại</a:t>
            </a:r>
            <a:endParaRPr lang="en-US" sz="4267" dirty="0">
              <a:solidFill>
                <a:srgbClr val="00206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6908800" y="2514600"/>
            <a:ext cx="508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267" dirty="0">
                <a:solidFill>
                  <a:srgbClr val="002060"/>
                </a:solidFill>
                <a:latin typeface="Times New Roman" panose="02020603050405020304" pitchFamily="18" charset="0"/>
                <a:cs typeface="Times New Roman" panose="02020603050405020304" pitchFamily="18" charset="0"/>
              </a:rPr>
              <a:t>D) </a:t>
            </a:r>
            <a:r>
              <a:rPr lang="en-US" sz="4267" dirty="0" err="1">
                <a:solidFill>
                  <a:srgbClr val="002060"/>
                </a:solidFill>
                <a:latin typeface="Times New Roman" panose="02020603050405020304" pitchFamily="18" charset="0"/>
                <a:cs typeface="Times New Roman" panose="02020603050405020304" pitchFamily="18" charset="0"/>
              </a:rPr>
              <a:t>Truyện</a:t>
            </a:r>
            <a:r>
              <a:rPr lang="en-US" sz="4267" dirty="0">
                <a:solidFill>
                  <a:srgbClr val="002060"/>
                </a:solidFill>
                <a:latin typeface="Times New Roman" panose="02020603050405020304" pitchFamily="18" charset="0"/>
                <a:cs typeface="Times New Roman" panose="02020603050405020304" pitchFamily="18" charset="0"/>
              </a:rPr>
              <a:t> </a:t>
            </a:r>
            <a:r>
              <a:rPr lang="en-US" sz="4267" dirty="0" err="1">
                <a:solidFill>
                  <a:srgbClr val="002060"/>
                </a:solidFill>
                <a:latin typeface="Times New Roman" panose="02020603050405020304" pitchFamily="18" charset="0"/>
                <a:cs typeface="Times New Roman" panose="02020603050405020304" pitchFamily="18" charset="0"/>
              </a:rPr>
              <a:t>dài</a:t>
            </a:r>
            <a:endParaRPr lang="en-US" sz="4267" dirty="0">
              <a:solidFill>
                <a:srgbClr val="002060"/>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64000" y="2590800"/>
            <a:ext cx="5486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86f050d219b5585368f7ef298c00175.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4953000"/>
            <a:ext cx="264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a:spLocks noChangeArrowheads="1"/>
          </p:cNvSpPr>
          <p:nvPr/>
        </p:nvSpPr>
        <p:spPr bwMode="auto">
          <a:xfrm>
            <a:off x="711200" y="5562601"/>
            <a:ext cx="12192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A</a:t>
            </a:r>
          </a:p>
        </p:txBody>
      </p:sp>
      <p:pic>
        <p:nvPicPr>
          <p:cNvPr id="31" name="Picture 30" descr="ca.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10400" y="5867400"/>
            <a:ext cx="711200" cy="47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e86f050d219b5585368f7ef298c00175.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00800" y="502920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6908800" y="45466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C</a:t>
            </a:r>
          </a:p>
        </p:txBody>
      </p:sp>
      <p:sp>
        <p:nvSpPr>
          <p:cNvPr id="25" name="Rectangle 24"/>
          <p:cNvSpPr/>
          <p:nvPr/>
        </p:nvSpPr>
        <p:spPr>
          <a:xfrm>
            <a:off x="406400" y="5562600"/>
            <a:ext cx="1422400" cy="6858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400" dirty="0" err="1">
                <a:solidFill>
                  <a:srgbClr val="FF0000"/>
                </a:solidFill>
                <a:latin typeface="Times New Roman" pitchFamily="18" charset="0"/>
                <a:cs typeface="Times New Roman" pitchFamily="18" charset="0"/>
              </a:rPr>
              <a:t>Sai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rồi</a:t>
            </a:r>
            <a:endParaRPr lang="en-US" sz="2400" dirty="0">
              <a:solidFill>
                <a:srgbClr val="FF0000"/>
              </a:solidFill>
              <a:latin typeface="Times New Roman" pitchFamily="18" charset="0"/>
              <a:cs typeface="Times New Roman" pitchFamily="18" charset="0"/>
            </a:endParaRPr>
          </a:p>
        </p:txBody>
      </p:sp>
      <p:sp>
        <p:nvSpPr>
          <p:cNvPr id="26" name="Rectangle 25"/>
          <p:cNvSpPr/>
          <p:nvPr/>
        </p:nvSpPr>
        <p:spPr>
          <a:xfrm>
            <a:off x="3556000" y="5486400"/>
            <a:ext cx="1422400" cy="6858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400" dirty="0" err="1">
                <a:solidFill>
                  <a:srgbClr val="FF0000"/>
                </a:solidFill>
                <a:latin typeface="Times New Roman" pitchFamily="18" charset="0"/>
                <a:cs typeface="Times New Roman" pitchFamily="18" charset="0"/>
              </a:rPr>
              <a:t>Sai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rồi</a:t>
            </a:r>
            <a:endParaRPr lang="en-US" sz="2400" dirty="0">
              <a:solidFill>
                <a:srgbClr val="FF0000"/>
              </a:solidFill>
              <a:latin typeface="Times New Roman" pitchFamily="18" charset="0"/>
              <a:cs typeface="Times New Roman" pitchFamily="18" charset="0"/>
            </a:endParaRPr>
          </a:p>
        </p:txBody>
      </p:sp>
      <p:sp>
        <p:nvSpPr>
          <p:cNvPr id="27" name="Rectangle 26"/>
          <p:cNvSpPr/>
          <p:nvPr/>
        </p:nvSpPr>
        <p:spPr>
          <a:xfrm>
            <a:off x="9753600" y="5486400"/>
            <a:ext cx="1422400" cy="6858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400" dirty="0" err="1">
                <a:solidFill>
                  <a:srgbClr val="FF0000"/>
                </a:solidFill>
                <a:latin typeface="Times New Roman" pitchFamily="18" charset="0"/>
                <a:cs typeface="Times New Roman" pitchFamily="18" charset="0"/>
              </a:rPr>
              <a:t>Sai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rồi</a:t>
            </a:r>
            <a:endParaRPr lang="en-US" sz="2400" dirty="0">
              <a:solidFill>
                <a:srgbClr val="FF0000"/>
              </a:solidFill>
              <a:latin typeface="Times New Roman" pitchFamily="18" charset="0"/>
              <a:cs typeface="Times New Roman" pitchFamily="18" charset="0"/>
            </a:endParaRPr>
          </a:p>
        </p:txBody>
      </p:sp>
      <p:sp>
        <p:nvSpPr>
          <p:cNvPr id="33" name="Right Arrow 32">
            <a:hlinkClick r:id="rId15" action="ppaction://hlinksldjump"/>
          </p:cNvPr>
          <p:cNvSpPr/>
          <p:nvPr/>
        </p:nvSpPr>
        <p:spPr>
          <a:xfrm>
            <a:off x="11582400" y="6477000"/>
            <a:ext cx="609600" cy="381000"/>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2400"/>
          </a:p>
        </p:txBody>
      </p:sp>
    </p:spTree>
    <p:extLst>
      <p:ext uri="{BB962C8B-B14F-4D97-AF65-F5344CB8AC3E}">
        <p14:creationId xmlns:p14="http://schemas.microsoft.com/office/powerpoint/2010/main" val="1196449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0000" y="30000"/>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nodeType="afterGroup">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47" presetClass="exit" presetSubtype="0" fill="hold" grpId="0" nodeType="clickEffect">
                                  <p:stCondLst>
                                    <p:cond delay="0"/>
                                  </p:stCondLst>
                                  <p:childTnLst>
                                    <p:animEffect transition="out" filter="fade">
                                      <p:cBhvr>
                                        <p:cTn id="46" dur="1000"/>
                                        <p:tgtEl>
                                          <p:spTgt spid="20"/>
                                        </p:tgtEl>
                                      </p:cBhvr>
                                    </p:animEffect>
                                    <p:anim calcmode="lin" valueType="num">
                                      <p:cBhvr>
                                        <p:cTn id="47" dur="1000"/>
                                        <p:tgtEl>
                                          <p:spTgt spid="20"/>
                                        </p:tgtEl>
                                        <p:attrNameLst>
                                          <p:attrName>ppt_x</p:attrName>
                                        </p:attrNameLst>
                                      </p:cBhvr>
                                      <p:tavLst>
                                        <p:tav tm="0">
                                          <p:val>
                                            <p:strVal val="ppt_x"/>
                                          </p:val>
                                        </p:tav>
                                        <p:tav tm="100000">
                                          <p:val>
                                            <p:strVal val="ppt_x"/>
                                          </p:val>
                                        </p:tav>
                                      </p:tavLst>
                                    </p:anim>
                                    <p:anim calcmode="lin" valueType="num">
                                      <p:cBhvr>
                                        <p:cTn id="48" dur="1000"/>
                                        <p:tgtEl>
                                          <p:spTgt spid="20"/>
                                        </p:tgtEl>
                                        <p:attrNameLst>
                                          <p:attrName>ppt_y</p:attrName>
                                        </p:attrNameLst>
                                      </p:cBhvr>
                                      <p:tavLst>
                                        <p:tav tm="0">
                                          <p:val>
                                            <p:strVal val="ppt_y"/>
                                          </p:val>
                                        </p:tav>
                                        <p:tav tm="100000">
                                          <p:val>
                                            <p:strVal val="ppt_y-.1"/>
                                          </p:val>
                                        </p:tav>
                                      </p:tavLst>
                                    </p:anim>
                                    <p:set>
                                      <p:cBhvr>
                                        <p:cTn id="4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dung .wav"/>
                                        </p:tgtEl>
                                      </p:cMediaNode>
                                    </p:audio>
                                  </p:subTnLst>
                                </p:cTn>
                              </p:par>
                              <p:par>
                                <p:cTn id="50" presetID="47" presetClass="exit" presetSubtype="0" fill="hold"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childTnLst>
                          </p:cTn>
                        </p:par>
                        <p:par>
                          <p:cTn id="55" fill="hold" nodeType="afterGroup">
                            <p:stCondLst>
                              <p:cond delay="1000"/>
                            </p:stCondLst>
                            <p:childTnLst>
                              <p:par>
                                <p:cTn id="56" presetID="0" presetClass="path" presetSubtype="0" accel="50000" decel="50000" fill="hold" nodeType="afterEffect">
                                  <p:stCondLst>
                                    <p:cond delay="0"/>
                                  </p:stCondLst>
                                  <p:childTnLst>
                                    <p:animMotion origin="layout" path="M 3.33333E-6 3.7037E-6 C 0.04687 -0.03473 0.09375 -0.06922 0.10937 -0.10973 C 0.125 -0.15024 0.12465 -0.21528 0.09375 -0.24399 C 0.06284 -0.27246 -0.03889 -0.29005 -0.07657 -0.28195 C -0.11424 -0.27385 -0.12361 -0.23426 -0.13282 -0.19468 " pathEditMode="relative" rAng="0" ptsTypes="aaaaA">
                                      <p:cBhvr>
                                        <p:cTn id="57" dur="2000" fill="hold"/>
                                        <p:tgtEl>
                                          <p:spTgt spid="31"/>
                                        </p:tgtEl>
                                        <p:attrNameLst>
                                          <p:attrName>ppt_x</p:attrName>
                                          <p:attrName>ppt_y</p:attrName>
                                        </p:attrNameLst>
                                      </p:cBhvr>
                                      <p:rCtr x="-40000" y="-1450000"/>
                                    </p:animMotion>
                                  </p:childTnLst>
                                </p:cTn>
                              </p:par>
                            </p:childTnLst>
                          </p:cTn>
                        </p:par>
                        <p:par>
                          <p:cTn id="58" fill="hold" nodeType="afterGroup">
                            <p:stCondLst>
                              <p:cond delay="3000"/>
                            </p:stCondLst>
                            <p:childTnLst>
                              <p:par>
                                <p:cTn id="59" presetID="47" presetClass="exit" presetSubtype="0" fill="hold" nodeType="afterEffect">
                                  <p:stCondLst>
                                    <p:cond delay="0"/>
                                  </p:stCondLst>
                                  <p:childTnLst>
                                    <p:animEffect transition="out" filter="fade">
                                      <p:cBhvr>
                                        <p:cTn id="60" dur="2000"/>
                                        <p:tgtEl>
                                          <p:spTgt spid="31"/>
                                        </p:tgtEl>
                                      </p:cBhvr>
                                    </p:animEffect>
                                    <p:anim calcmode="lin" valueType="num">
                                      <p:cBhvr>
                                        <p:cTn id="61" dur="2000"/>
                                        <p:tgtEl>
                                          <p:spTgt spid="31"/>
                                        </p:tgtEl>
                                        <p:attrNameLst>
                                          <p:attrName>ppt_x</p:attrName>
                                        </p:attrNameLst>
                                      </p:cBhvr>
                                      <p:tavLst>
                                        <p:tav tm="0">
                                          <p:val>
                                            <p:strVal val="ppt_x"/>
                                          </p:val>
                                        </p:tav>
                                        <p:tav tm="100000">
                                          <p:val>
                                            <p:strVal val="ppt_x"/>
                                          </p:val>
                                        </p:tav>
                                      </p:tavLst>
                                    </p:anim>
                                    <p:anim calcmode="lin" valueType="num">
                                      <p:cBhvr>
                                        <p:cTn id="62" dur="2000"/>
                                        <p:tgtEl>
                                          <p:spTgt spid="31"/>
                                        </p:tgtEl>
                                        <p:attrNameLst>
                                          <p:attrName>ppt_y</p:attrName>
                                        </p:attrNameLst>
                                      </p:cBhvr>
                                      <p:tavLst>
                                        <p:tav tm="0">
                                          <p:val>
                                            <p:strVal val="ppt_y"/>
                                          </p:val>
                                        </p:tav>
                                        <p:tav tm="100000">
                                          <p:val>
                                            <p:strVal val="ppt_y-.1"/>
                                          </p:val>
                                        </p:tav>
                                      </p:tavLst>
                                    </p:anim>
                                    <p:set>
                                      <p:cBhvr>
                                        <p:cTn id="63"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47" presetClass="exit" presetSubtype="0" fill="hold" grpId="0" nodeType="clickEffect">
                                  <p:stCondLst>
                                    <p:cond delay="0"/>
                                  </p:stCondLst>
                                  <p:childTnLst>
                                    <p:animEffect transition="out" filter="fade">
                                      <p:cBhvr>
                                        <p:cTn id="68" dur="1000"/>
                                        <p:tgtEl>
                                          <p:spTgt spid="21"/>
                                        </p:tgtEl>
                                      </p:cBhvr>
                                    </p:animEffect>
                                    <p:anim calcmode="lin" valueType="num">
                                      <p:cBhvr>
                                        <p:cTn id="69" dur="1000"/>
                                        <p:tgtEl>
                                          <p:spTgt spid="21"/>
                                        </p:tgtEl>
                                        <p:attrNameLst>
                                          <p:attrName>ppt_x</p:attrName>
                                        </p:attrNameLst>
                                      </p:cBhvr>
                                      <p:tavLst>
                                        <p:tav tm="0">
                                          <p:val>
                                            <p:strVal val="ppt_x"/>
                                          </p:val>
                                        </p:tav>
                                        <p:tav tm="100000">
                                          <p:val>
                                            <p:strVal val="ppt_x"/>
                                          </p:val>
                                        </p:tav>
                                      </p:tavLst>
                                    </p:anim>
                                    <p:anim calcmode="lin" valueType="num">
                                      <p:cBhvr>
                                        <p:cTn id="70" dur="1000"/>
                                        <p:tgtEl>
                                          <p:spTgt spid="21"/>
                                        </p:tgtEl>
                                        <p:attrNameLst>
                                          <p:attrName>ppt_y</p:attrName>
                                        </p:attrNameLst>
                                      </p:cBhvr>
                                      <p:tavLst>
                                        <p:tav tm="0">
                                          <p:val>
                                            <p:strVal val="ppt_y"/>
                                          </p:val>
                                        </p:tav>
                                        <p:tav tm="100000">
                                          <p:val>
                                            <p:strVal val="ppt_y-.1"/>
                                          </p:val>
                                        </p:tav>
                                      </p:tavLst>
                                    </p:anim>
                                    <p:set>
                                      <p:cBhvr>
                                        <p:cTn id="71" dur="1" fill="hold">
                                          <p:stCondLst>
                                            <p:cond delay="999"/>
                                          </p:stCondLst>
                                        </p:cTn>
                                        <p:tgtEl>
                                          <p:spTgt spid="21"/>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3"/>
                                        </p:tgtEl>
                                      </p:cBhvr>
                                    </p:animEffect>
                                    <p:anim calcmode="lin" valueType="num">
                                      <p:cBhvr>
                                        <p:cTn id="74" dur="1000"/>
                                        <p:tgtEl>
                                          <p:spTgt spid="13"/>
                                        </p:tgtEl>
                                        <p:attrNameLst>
                                          <p:attrName>ppt_x</p:attrName>
                                        </p:attrNameLst>
                                      </p:cBhvr>
                                      <p:tavLst>
                                        <p:tav tm="0">
                                          <p:val>
                                            <p:strVal val="ppt_x"/>
                                          </p:val>
                                        </p:tav>
                                        <p:tav tm="100000">
                                          <p:val>
                                            <p:strVal val="ppt_x"/>
                                          </p:val>
                                        </p:tav>
                                      </p:tavLst>
                                    </p:anim>
                                    <p:anim calcmode="lin" valueType="num">
                                      <p:cBhvr>
                                        <p:cTn id="75" dur="1000"/>
                                        <p:tgtEl>
                                          <p:spTgt spid="13"/>
                                        </p:tgtEl>
                                        <p:attrNameLst>
                                          <p:attrName>ppt_y</p:attrName>
                                        </p:attrNameLst>
                                      </p:cBhvr>
                                      <p:tavLst>
                                        <p:tav tm="0">
                                          <p:val>
                                            <p:strVal val="ppt_y"/>
                                          </p:val>
                                        </p:tav>
                                        <p:tav tm="100000">
                                          <p:val>
                                            <p:strVal val="ppt_y-.1"/>
                                          </p:val>
                                        </p:tav>
                                      </p:tavLst>
                                    </p:anim>
                                    <p:set>
                                      <p:cBhvr>
                                        <p:cTn id="76" dur="1" fill="hold">
                                          <p:stCondLst>
                                            <p:cond delay="999"/>
                                          </p:stCondLst>
                                        </p:cTn>
                                        <p:tgtEl>
                                          <p:spTgt spid="13"/>
                                        </p:tgtEl>
                                        <p:attrNameLst>
                                          <p:attrName>style.visibility</p:attrName>
                                        </p:attrNameLst>
                                      </p:cBhvr>
                                      <p:to>
                                        <p:strVal val="hidden"/>
                                      </p:to>
                                    </p:set>
                                  </p:childTnLst>
                                </p:cTn>
                              </p:par>
                            </p:childTnLst>
                          </p:cTn>
                        </p:par>
                        <p:par>
                          <p:cTn id="77" fill="hold" nodeType="afterGroup">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nodeType="afterGroup">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19" grpId="0"/>
      <p:bldP spid="21" grpId="0"/>
      <p:bldP spid="24" grpId="0" animBg="1"/>
      <p:bldP spid="28" grpId="0" animBg="1"/>
      <p:bldP spid="29" grpId="0" animBg="1"/>
      <p:bldP spid="30" grpId="0" animBg="1"/>
      <p:bldP spid="32" grpId="0"/>
      <p:bldP spid="20" grpId="0"/>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2bf70f5ebf1a718aef076b27dd45a5b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12192000"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6" descr="e324d9d037662d64fc16b51b9bfbdbac.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5334000"/>
            <a:ext cx="2540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e324d9d037662d64fc16b51b9bfbdbac.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5410200"/>
            <a:ext cx="2540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e324d9d037662d64fc16b51b9bfbdbac.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45600" y="5486400"/>
            <a:ext cx="241511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descr="e324d9d037662d64fc16b51b9bfbdbac.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410200"/>
            <a:ext cx="2540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e86f050d219b5585368f7ef298c00175.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51200" y="4953000"/>
            <a:ext cx="2336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0" y="0"/>
            <a:ext cx="12192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5: </a:t>
            </a:r>
            <a:r>
              <a:rPr lang="en-US" sz="4000" b="1" dirty="0" err="1">
                <a:solidFill>
                  <a:srgbClr val="FF0000"/>
                </a:solidFill>
                <a:latin typeface="Times New Roman" panose="02020603050405020304" pitchFamily="18" charset="0"/>
                <a:cs typeface="Times New Roman" panose="02020603050405020304" pitchFamily="18" charset="0"/>
              </a:rPr>
              <a:t>Thành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ngữ,tục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nói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về</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tình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bạn</a:t>
            </a:r>
            <a:r>
              <a:rPr lang="en-US" sz="4000" b="1" dirty="0">
                <a:solidFill>
                  <a:srgbClr val="FF0000"/>
                </a:solidFill>
                <a:latin typeface="Times New Roman" panose="02020603050405020304" pitchFamily="18" charset="0"/>
                <a:cs typeface="Times New Roman" panose="02020603050405020304" pitchFamily="18" charset="0"/>
              </a:rPr>
              <a:t>? </a:t>
            </a:r>
          </a:p>
        </p:txBody>
      </p:sp>
      <p:sp>
        <p:nvSpPr>
          <p:cNvPr id="19" name="TextBox 18"/>
          <p:cNvSpPr txBox="1">
            <a:spLocks noChangeArrowheads="1"/>
          </p:cNvSpPr>
          <p:nvPr/>
        </p:nvSpPr>
        <p:spPr bwMode="auto">
          <a:xfrm>
            <a:off x="3759200" y="54102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B</a:t>
            </a:r>
          </a:p>
        </p:txBody>
      </p:sp>
      <p:sp>
        <p:nvSpPr>
          <p:cNvPr id="24" name="Rectangle 23"/>
          <p:cNvSpPr/>
          <p:nvPr/>
        </p:nvSpPr>
        <p:spPr>
          <a:xfrm>
            <a:off x="0" y="1092200"/>
            <a:ext cx="67056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dirty="0">
                <a:solidFill>
                  <a:schemeClr val="tx1"/>
                </a:solidFill>
                <a:latin typeface="+mj-lt"/>
                <a:cs typeface="Times New Roman" panose="02020603050405020304" pitchFamily="18" charset="0"/>
              </a:rPr>
              <a:t>A</a:t>
            </a:r>
            <a:r>
              <a:rPr lang="en-US" sz="3200" dirty="0">
                <a:solidFill>
                  <a:schemeClr val="tx1"/>
                </a:solidFill>
                <a:latin typeface="Times New Roman" pitchFamily="18" charset="0"/>
                <a:cs typeface="Times New Roman" pitchFamily="18" charset="0"/>
              </a:rPr>
              <a:t>) </a:t>
            </a:r>
            <a:r>
              <a:rPr lang="vi-VN" sz="3200" b="1" dirty="0">
                <a:solidFill>
                  <a:schemeClr val="tx1"/>
                </a:solidFill>
                <a:latin typeface="Times New Roman" pitchFamily="18" charset="0"/>
                <a:cs typeface="Times New Roman" pitchFamily="18" charset="0"/>
              </a:rPr>
              <a:t>Ra đ</a:t>
            </a:r>
            <a:r>
              <a:rPr lang="en-US" sz="3200" b="1" dirty="0" err="1">
                <a:solidFill>
                  <a:schemeClr val="tx1"/>
                </a:solidFill>
                <a:latin typeface="Times New Roman" pitchFamily="18" charset="0"/>
                <a:cs typeface="Times New Roman" pitchFamily="18" charset="0"/>
              </a:rPr>
              <a:t>ường</a:t>
            </a:r>
            <a:r>
              <a:rPr lang="vi-VN" sz="3200" b="1" dirty="0">
                <a:solidFill>
                  <a:schemeClr val="tx1"/>
                </a:solidFill>
                <a:latin typeface="Times New Roman" pitchFamily="18" charset="0"/>
                <a:cs typeface="Times New Roman" pitchFamily="18" charset="0"/>
              </a:rPr>
              <a:t> gặp </a:t>
            </a:r>
            <a:r>
              <a:rPr lang="en-US" sz="3200" b="1" dirty="0" err="1">
                <a:solidFill>
                  <a:schemeClr val="tx1"/>
                </a:solidFill>
                <a:latin typeface="Times New Roman" pitchFamily="18" charset="0"/>
                <a:cs typeface="Times New Roman" pitchFamily="18" charset="0"/>
              </a:rPr>
              <a:t>được</a:t>
            </a:r>
            <a:r>
              <a:rPr lang="en-US" sz="3200" b="1" dirty="0">
                <a:solidFill>
                  <a:schemeClr val="tx1"/>
                </a:solidFill>
                <a:latin typeface="Times New Roman" pitchFamily="18" charset="0"/>
                <a:cs typeface="Times New Roman" pitchFamily="18" charset="0"/>
              </a:rPr>
              <a:t> </a:t>
            </a:r>
            <a:r>
              <a:rPr lang="vi-VN" sz="3200" b="1" dirty="0">
                <a:solidFill>
                  <a:schemeClr val="tx1"/>
                </a:solidFill>
                <a:latin typeface="Times New Roman" pitchFamily="18" charset="0"/>
                <a:cs typeface="Times New Roman" pitchFamily="18" charset="0"/>
              </a:rPr>
              <a:t>bạn </a:t>
            </a:r>
            <a:r>
              <a:rPr lang="en-US" sz="3200" b="1" dirty="0" err="1">
                <a:solidFill>
                  <a:schemeClr val="tx1"/>
                </a:solidFill>
                <a:latin typeface="Times New Roman" pitchFamily="18" charset="0"/>
                <a:cs typeface="Times New Roman" pitchFamily="18" charset="0"/>
              </a:rPr>
              <a:t>hiền</a:t>
            </a:r>
            <a:br>
              <a:rPr lang="vi-VN" sz="3200" b="1" dirty="0">
                <a:solidFill>
                  <a:schemeClr val="tx1"/>
                </a:solidFill>
                <a:latin typeface="Times New Roman" pitchFamily="18" charset="0"/>
                <a:cs typeface="Times New Roman" pitchFamily="18" charset="0"/>
              </a:rPr>
            </a:br>
            <a:r>
              <a:rPr lang="vi-VN" sz="3200" b="1" dirty="0">
                <a:solidFill>
                  <a:schemeClr val="tx1"/>
                </a:solidFill>
                <a:latin typeface="+mj-lt"/>
                <a:cs typeface="Times New Roman" pitchFamily="18" charset="0"/>
              </a:rPr>
              <a:t>Cũng bằng ăn quả đào tiên trên </a:t>
            </a:r>
            <a:r>
              <a:rPr lang="vi-VN" sz="3200" b="1" dirty="0">
                <a:solidFill>
                  <a:schemeClr val="tx1"/>
                </a:solidFill>
                <a:latin typeface="+mj-lt"/>
              </a:rPr>
              <a:t>trời</a:t>
            </a:r>
            <a:endParaRPr lang="en-US" sz="3200" b="1" dirty="0">
              <a:solidFill>
                <a:schemeClr val="tx1"/>
              </a:solidFill>
              <a:latin typeface="+mj-lt"/>
              <a:cs typeface="Times New Roman" panose="02020603050405020304" pitchFamily="18" charset="0"/>
            </a:endParaRPr>
          </a:p>
        </p:txBody>
      </p:sp>
      <p:sp>
        <p:nvSpPr>
          <p:cNvPr id="28" name="Rectangle 27"/>
          <p:cNvSpPr/>
          <p:nvPr/>
        </p:nvSpPr>
        <p:spPr>
          <a:xfrm>
            <a:off x="0" y="2209800"/>
            <a:ext cx="7620000" cy="2159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solidFill>
                <a:schemeClr val="tx1"/>
              </a:solidFill>
              <a:latin typeface="+mj-lt"/>
              <a:cs typeface="Times New Roman" panose="02020603050405020304" pitchFamily="18" charset="0"/>
            </a:endParaRPr>
          </a:p>
          <a:p>
            <a:pPr>
              <a:defRPr/>
            </a:pPr>
            <a:r>
              <a:rPr lang="en-US" sz="3200" b="1" dirty="0">
                <a:solidFill>
                  <a:schemeClr val="tx1"/>
                </a:solidFill>
                <a:latin typeface="+mj-lt"/>
                <a:cs typeface="Times New Roman" panose="02020603050405020304" pitchFamily="18" charset="0"/>
              </a:rPr>
              <a:t>B) </a:t>
            </a:r>
            <a:r>
              <a:rPr lang="vi-VN" sz="3200" b="1" dirty="0">
                <a:solidFill>
                  <a:schemeClr val="tx1"/>
                </a:solidFill>
                <a:latin typeface="+mj-lt"/>
              </a:rPr>
              <a:t>Mực xanh giấy trắng viết ngắn còn dài</a:t>
            </a:r>
          </a:p>
          <a:p>
            <a:pPr>
              <a:defRPr/>
            </a:pPr>
            <a:r>
              <a:rPr lang="vi-VN" sz="3200" b="1" dirty="0">
                <a:solidFill>
                  <a:schemeClr val="tx1"/>
                </a:solidFill>
                <a:latin typeface="+mj-lt"/>
              </a:rPr>
              <a:t>Mong rằng tình bạn nhớ hoài ngàn năm</a:t>
            </a:r>
            <a:r>
              <a:rPr lang="vi-VN" sz="3200" dirty="0"/>
              <a:t>.</a:t>
            </a:r>
          </a:p>
          <a:p>
            <a:pPr>
              <a:defRPr/>
            </a:pPr>
            <a:endParaRPr lang="en-US" sz="3200" b="1" dirty="0">
              <a:solidFill>
                <a:schemeClr val="tx1"/>
              </a:solidFill>
              <a:latin typeface="+mj-lt"/>
            </a:endParaRPr>
          </a:p>
          <a:p>
            <a:pPr algn="ctr">
              <a:defRPr/>
            </a:pPr>
            <a:endParaRPr lang="en-US" sz="4267"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0" y="3632200"/>
            <a:ext cx="65024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dirty="0">
                <a:solidFill>
                  <a:schemeClr val="tx1"/>
                </a:solidFill>
                <a:latin typeface="Times New Roman" pitchFamily="18" charset="0"/>
                <a:cs typeface="Times New Roman" pitchFamily="18" charset="0"/>
              </a:rPr>
              <a:t>C) </a:t>
            </a:r>
            <a:r>
              <a:rPr lang="en-US" sz="3200" b="1" dirty="0" err="1">
                <a:solidFill>
                  <a:schemeClr val="tx1"/>
                </a:solidFill>
                <a:latin typeface="Times New Roman" pitchFamily="18" charset="0"/>
                <a:cs typeface="Times New Roman" pitchFamily="18" charset="0"/>
              </a:rPr>
              <a:t>Tình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bạn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là</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vạn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hoa</a:t>
            </a:r>
            <a:br>
              <a:rPr lang="en-US" sz="3200" b="1" dirty="0">
                <a:solidFill>
                  <a:schemeClr val="tx1"/>
                </a:solidFill>
                <a:latin typeface="Times New Roman" pitchFamily="18" charset="0"/>
                <a:cs typeface="Times New Roman" pitchFamily="18" charset="0"/>
              </a:rPr>
            </a:br>
            <a:r>
              <a:rPr lang="en-US" sz="3200" b="1" dirty="0" err="1">
                <a:solidFill>
                  <a:schemeClr val="tx1"/>
                </a:solidFill>
                <a:latin typeface="Times New Roman" pitchFamily="18" charset="0"/>
                <a:cs typeface="Times New Roman" pitchFamily="18" charset="0"/>
              </a:rPr>
              <a:t>Tình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bạn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là</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vạn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bài</a:t>
            </a:r>
            <a:r>
              <a:rPr lang="en-US" sz="3200" b="1" dirty="0">
                <a:solidFill>
                  <a:schemeClr val="tx1"/>
                </a:solidFill>
                <a:latin typeface="Times New Roman" pitchFamily="18" charset="0"/>
                <a:cs typeface="Times New Roman" pitchFamily="18" charset="0"/>
              </a:rPr>
              <a:t> ca </a:t>
            </a:r>
            <a:r>
              <a:rPr lang="en-US" sz="3200" b="1" dirty="0" err="1">
                <a:solidFill>
                  <a:schemeClr val="tx1"/>
                </a:solidFill>
                <a:latin typeface="Times New Roman" pitchFamily="18" charset="0"/>
                <a:cs typeface="Times New Roman" pitchFamily="18" charset="0"/>
              </a:rPr>
              <a:t>muôn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màu</a:t>
            </a:r>
            <a:endParaRPr lang="en-US" sz="3200" b="1" dirty="0">
              <a:solidFill>
                <a:schemeClr val="tx1"/>
              </a:solidFill>
              <a:latin typeface="Times New Roman" pitchFamily="18" charset="0"/>
              <a:cs typeface="Times New Roman" pitchFamily="18" charset="0"/>
            </a:endParaRPr>
          </a:p>
        </p:txBody>
      </p:sp>
      <p:sp>
        <p:nvSpPr>
          <p:cNvPr id="30" name="Rectangle 29"/>
          <p:cNvSpPr/>
          <p:nvPr/>
        </p:nvSpPr>
        <p:spPr>
          <a:xfrm>
            <a:off x="7975600" y="1498600"/>
            <a:ext cx="4216400" cy="8128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dirty="0">
                <a:solidFill>
                  <a:schemeClr val="tx1"/>
                </a:solidFill>
                <a:latin typeface="+mj-lt"/>
                <a:cs typeface="Times New Roman" panose="02020603050405020304" pitchFamily="18" charset="0"/>
              </a:rPr>
              <a:t>D) A + B + C </a:t>
            </a:r>
            <a:r>
              <a:rPr lang="en-US" sz="3200" b="1" dirty="0" err="1">
                <a:solidFill>
                  <a:schemeClr val="tx1"/>
                </a:solidFill>
                <a:latin typeface="+mj-lt"/>
                <a:cs typeface="Times New Roman" panose="02020603050405020304" pitchFamily="18" charset="0"/>
              </a:rPr>
              <a:t>đều</a:t>
            </a:r>
            <a:r>
              <a:rPr lang="en-US" sz="3200" b="1" dirty="0">
                <a:solidFill>
                  <a:schemeClr val="tx1"/>
                </a:solidFill>
                <a:latin typeface="+mj-lt"/>
                <a:cs typeface="Times New Roman" panose="02020603050405020304" pitchFamily="18" charset="0"/>
              </a:rPr>
              <a:t> </a:t>
            </a:r>
            <a:r>
              <a:rPr lang="en-US" sz="3200" b="1" dirty="0" err="1">
                <a:solidFill>
                  <a:schemeClr val="tx1"/>
                </a:solidFill>
                <a:latin typeface="+mj-lt"/>
                <a:cs typeface="Times New Roman" panose="02020603050405020304" pitchFamily="18" charset="0"/>
              </a:rPr>
              <a:t>đúng</a:t>
            </a:r>
            <a:r>
              <a:rPr lang="en-US" sz="3200" b="1" dirty="0">
                <a:solidFill>
                  <a:schemeClr val="tx1"/>
                </a:solidFill>
                <a:latin typeface="+mj-lt"/>
                <a:cs typeface="Times New Roman" panose="02020603050405020304" pitchFamily="18" charset="0"/>
              </a:rPr>
              <a:t>.</a:t>
            </a:r>
          </a:p>
        </p:txBody>
      </p:sp>
      <p:pic>
        <p:nvPicPr>
          <p:cNvPr id="16" name="Picture 15" descr="4f942a9486ec68153575dc78a42d480b.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64000" y="2590800"/>
            <a:ext cx="5486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86f050d219b5585368f7ef298c00175.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4953000"/>
            <a:ext cx="264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a:spLocks noChangeArrowheads="1"/>
          </p:cNvSpPr>
          <p:nvPr/>
        </p:nvSpPr>
        <p:spPr bwMode="auto">
          <a:xfrm>
            <a:off x="711200" y="5562601"/>
            <a:ext cx="12192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A</a:t>
            </a:r>
          </a:p>
        </p:txBody>
      </p:sp>
      <p:pic>
        <p:nvPicPr>
          <p:cNvPr id="31" name="Picture 30" descr="ca.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160000" y="5791200"/>
            <a:ext cx="711200" cy="47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e86f050d219b5585368f7ef298c00175.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0800" y="4953000"/>
            <a:ext cx="2235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7010400" y="44450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C</a:t>
            </a:r>
          </a:p>
        </p:txBody>
      </p:sp>
      <p:pic>
        <p:nvPicPr>
          <p:cNvPr id="13" name="Picture 12" descr="e86f050d219b5585368f7ef298c00175.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448800" y="51054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9956800" y="46482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D</a:t>
            </a:r>
          </a:p>
        </p:txBody>
      </p:sp>
      <p:sp>
        <p:nvSpPr>
          <p:cNvPr id="22" name="Rectangle 21"/>
          <p:cNvSpPr/>
          <p:nvPr/>
        </p:nvSpPr>
        <p:spPr>
          <a:xfrm>
            <a:off x="406400" y="5486400"/>
            <a:ext cx="1727200" cy="8382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400" dirty="0" err="1"/>
              <a:t>Sai</a:t>
            </a:r>
            <a:r>
              <a:rPr lang="en-US" sz="2400" dirty="0"/>
              <a:t>  </a:t>
            </a:r>
            <a:r>
              <a:rPr lang="en-US" sz="2400" dirty="0" err="1"/>
              <a:t>mất</a:t>
            </a:r>
            <a:r>
              <a:rPr lang="en-US" sz="2400" dirty="0"/>
              <a:t> </a:t>
            </a:r>
            <a:r>
              <a:rPr lang="en-US" sz="2400" dirty="0" err="1"/>
              <a:t>rồi</a:t>
            </a:r>
            <a:endParaRPr lang="en-US" sz="2400" dirty="0"/>
          </a:p>
        </p:txBody>
      </p:sp>
      <p:sp>
        <p:nvSpPr>
          <p:cNvPr id="23" name="Rectangle 22"/>
          <p:cNvSpPr/>
          <p:nvPr/>
        </p:nvSpPr>
        <p:spPr>
          <a:xfrm>
            <a:off x="6502400" y="5410200"/>
            <a:ext cx="1727200" cy="8382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400" dirty="0" err="1"/>
              <a:t>Sai</a:t>
            </a:r>
            <a:r>
              <a:rPr lang="en-US" sz="2400" dirty="0"/>
              <a:t>  </a:t>
            </a:r>
            <a:r>
              <a:rPr lang="en-US" sz="2400" dirty="0" err="1"/>
              <a:t>mất</a:t>
            </a:r>
            <a:r>
              <a:rPr lang="en-US" sz="2400" dirty="0"/>
              <a:t> </a:t>
            </a:r>
            <a:r>
              <a:rPr lang="en-US" sz="2400" dirty="0" err="1"/>
              <a:t>rồi</a:t>
            </a:r>
            <a:endParaRPr lang="en-US" sz="2400" dirty="0"/>
          </a:p>
        </p:txBody>
      </p:sp>
      <p:sp>
        <p:nvSpPr>
          <p:cNvPr id="25" name="Rectangle 24"/>
          <p:cNvSpPr/>
          <p:nvPr/>
        </p:nvSpPr>
        <p:spPr>
          <a:xfrm>
            <a:off x="3352800" y="5410200"/>
            <a:ext cx="1727200" cy="8382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400" dirty="0" err="1"/>
              <a:t>Sai</a:t>
            </a:r>
            <a:r>
              <a:rPr lang="en-US" sz="2400" dirty="0"/>
              <a:t>  </a:t>
            </a:r>
            <a:r>
              <a:rPr lang="en-US" sz="2400" dirty="0" err="1"/>
              <a:t>mất</a:t>
            </a:r>
            <a:r>
              <a:rPr lang="en-US" sz="2400" dirty="0"/>
              <a:t> </a:t>
            </a:r>
            <a:r>
              <a:rPr lang="en-US" sz="2400" dirty="0" err="1"/>
              <a:t>rồi</a:t>
            </a:r>
            <a:endParaRPr lang="en-US" sz="2400" dirty="0"/>
          </a:p>
        </p:txBody>
      </p:sp>
      <p:sp>
        <p:nvSpPr>
          <p:cNvPr id="26" name="Right Arrow 25">
            <a:hlinkClick r:id="rId15" action="ppaction://hlinksldjump"/>
          </p:cNvPr>
          <p:cNvSpPr/>
          <p:nvPr/>
        </p:nvSpPr>
        <p:spPr>
          <a:xfrm>
            <a:off x="11582400" y="6477000"/>
            <a:ext cx="609600" cy="381000"/>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2400"/>
          </a:p>
        </p:txBody>
      </p:sp>
    </p:spTree>
    <p:extLst>
      <p:ext uri="{BB962C8B-B14F-4D97-AF65-F5344CB8AC3E}">
        <p14:creationId xmlns:p14="http://schemas.microsoft.com/office/powerpoint/2010/main" val="3512019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0000" y="30000"/>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nodeType="afterGroup">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47" presetClass="exit" presetSubtype="0" fill="hold" grpId="0" nodeType="clickEffect">
                                  <p:stCondLst>
                                    <p:cond delay="0"/>
                                  </p:stCondLst>
                                  <p:childTnLst>
                                    <p:animEffect transition="out" filter="fade">
                                      <p:cBhvr>
                                        <p:cTn id="46" dur="1000"/>
                                        <p:tgtEl>
                                          <p:spTgt spid="20"/>
                                        </p:tgtEl>
                                      </p:cBhvr>
                                    </p:animEffect>
                                    <p:anim calcmode="lin" valueType="num">
                                      <p:cBhvr>
                                        <p:cTn id="47" dur="1000"/>
                                        <p:tgtEl>
                                          <p:spTgt spid="20"/>
                                        </p:tgtEl>
                                        <p:attrNameLst>
                                          <p:attrName>ppt_x</p:attrName>
                                        </p:attrNameLst>
                                      </p:cBhvr>
                                      <p:tavLst>
                                        <p:tav tm="0">
                                          <p:val>
                                            <p:strVal val="ppt_x"/>
                                          </p:val>
                                        </p:tav>
                                        <p:tav tm="100000">
                                          <p:val>
                                            <p:strVal val="ppt_x"/>
                                          </p:val>
                                        </p:tav>
                                      </p:tavLst>
                                    </p:anim>
                                    <p:anim calcmode="lin" valueType="num">
                                      <p:cBhvr>
                                        <p:cTn id="48" dur="1000"/>
                                        <p:tgtEl>
                                          <p:spTgt spid="20"/>
                                        </p:tgtEl>
                                        <p:attrNameLst>
                                          <p:attrName>ppt_y</p:attrName>
                                        </p:attrNameLst>
                                      </p:cBhvr>
                                      <p:tavLst>
                                        <p:tav tm="0">
                                          <p:val>
                                            <p:strVal val="ppt_y"/>
                                          </p:val>
                                        </p:tav>
                                        <p:tav tm="100000">
                                          <p:val>
                                            <p:strVal val="ppt_y-.1"/>
                                          </p:val>
                                        </p:tav>
                                      </p:tavLst>
                                    </p:anim>
                                    <p:set>
                                      <p:cBhvr>
                                        <p:cTn id="49" dur="1" fill="hold">
                                          <p:stCondLst>
                                            <p:cond delay="999"/>
                                          </p:stCondLst>
                                        </p:cTn>
                                        <p:tgtEl>
                                          <p:spTgt spid="20"/>
                                        </p:tgtEl>
                                        <p:attrNameLst>
                                          <p:attrName>style.visibility</p:attrName>
                                        </p:attrNameLst>
                                      </p:cBhvr>
                                      <p:to>
                                        <p:strVal val="hidden"/>
                                      </p:to>
                                    </p:set>
                                  </p:childTnLst>
                                </p:cTn>
                              </p:par>
                              <p:par>
                                <p:cTn id="50" presetID="47" presetClass="exit" presetSubtype="0" fill="hold"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childTnLst>
                          </p:cTn>
                        </p:par>
                        <p:par>
                          <p:cTn id="55" fill="hold" nodeType="afterGroup">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47" presetClass="exit" presetSubtype="0" fill="hold" grpId="0" nodeType="clickEffect">
                                  <p:stCondLst>
                                    <p:cond delay="0"/>
                                  </p:stCondLst>
                                  <p:childTnLst>
                                    <p:animEffect transition="out" filter="fade">
                                      <p:cBhvr>
                                        <p:cTn id="62" dur="1000"/>
                                        <p:tgtEl>
                                          <p:spTgt spid="21"/>
                                        </p:tgtEl>
                                      </p:cBhvr>
                                    </p:animEffect>
                                    <p:anim calcmode="lin" valueType="num">
                                      <p:cBhvr>
                                        <p:cTn id="63" dur="1000"/>
                                        <p:tgtEl>
                                          <p:spTgt spid="21"/>
                                        </p:tgtEl>
                                        <p:attrNameLst>
                                          <p:attrName>ppt_x</p:attrName>
                                        </p:attrNameLst>
                                      </p:cBhvr>
                                      <p:tavLst>
                                        <p:tav tm="0">
                                          <p:val>
                                            <p:strVal val="ppt_x"/>
                                          </p:val>
                                        </p:tav>
                                        <p:tav tm="100000">
                                          <p:val>
                                            <p:strVal val="ppt_x"/>
                                          </p:val>
                                        </p:tav>
                                      </p:tavLst>
                                    </p:anim>
                                    <p:anim calcmode="lin" valueType="num">
                                      <p:cBhvr>
                                        <p:cTn id="64" dur="1000"/>
                                        <p:tgtEl>
                                          <p:spTgt spid="21"/>
                                        </p:tgtEl>
                                        <p:attrNameLst>
                                          <p:attrName>ppt_y</p:attrName>
                                        </p:attrNameLst>
                                      </p:cBhvr>
                                      <p:tavLst>
                                        <p:tav tm="0">
                                          <p:val>
                                            <p:strVal val="ppt_y"/>
                                          </p:val>
                                        </p:tav>
                                        <p:tav tm="100000">
                                          <p:val>
                                            <p:strVal val="ppt_y-.1"/>
                                          </p:val>
                                        </p:tav>
                                      </p:tavLst>
                                    </p:anim>
                                    <p:set>
                                      <p:cBhvr>
                                        <p:cTn id="65"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4" name="dung .wav"/>
                                        </p:tgtEl>
                                      </p:cMediaNode>
                                    </p:audio>
                                  </p:subTnLst>
                                </p:cTn>
                              </p:par>
                              <p:par>
                                <p:cTn id="66" presetID="47" presetClass="exit" presetSubtype="0" fill="hold" nodeType="withEffect">
                                  <p:stCondLst>
                                    <p:cond delay="0"/>
                                  </p:stCondLst>
                                  <p:childTnLst>
                                    <p:animEffect transition="out" filter="fade">
                                      <p:cBhvr>
                                        <p:cTn id="67" dur="1000"/>
                                        <p:tgtEl>
                                          <p:spTgt spid="13"/>
                                        </p:tgtEl>
                                      </p:cBhvr>
                                    </p:animEffect>
                                    <p:anim calcmode="lin" valueType="num">
                                      <p:cBhvr>
                                        <p:cTn id="68" dur="1000"/>
                                        <p:tgtEl>
                                          <p:spTgt spid="13"/>
                                        </p:tgtEl>
                                        <p:attrNameLst>
                                          <p:attrName>ppt_x</p:attrName>
                                        </p:attrNameLst>
                                      </p:cBhvr>
                                      <p:tavLst>
                                        <p:tav tm="0">
                                          <p:val>
                                            <p:strVal val="ppt_x"/>
                                          </p:val>
                                        </p:tav>
                                        <p:tav tm="100000">
                                          <p:val>
                                            <p:strVal val="ppt_x"/>
                                          </p:val>
                                        </p:tav>
                                      </p:tavLst>
                                    </p:anim>
                                    <p:anim calcmode="lin" valueType="num">
                                      <p:cBhvr>
                                        <p:cTn id="69" dur="1000"/>
                                        <p:tgtEl>
                                          <p:spTgt spid="13"/>
                                        </p:tgtEl>
                                        <p:attrNameLst>
                                          <p:attrName>ppt_y</p:attrName>
                                        </p:attrNameLst>
                                      </p:cBhvr>
                                      <p:tavLst>
                                        <p:tav tm="0">
                                          <p:val>
                                            <p:strVal val="ppt_y"/>
                                          </p:val>
                                        </p:tav>
                                        <p:tav tm="100000">
                                          <p:val>
                                            <p:strVal val="ppt_y-.1"/>
                                          </p:val>
                                        </p:tav>
                                      </p:tavLst>
                                    </p:anim>
                                    <p:set>
                                      <p:cBhvr>
                                        <p:cTn id="70" dur="1" fill="hold">
                                          <p:stCondLst>
                                            <p:cond delay="999"/>
                                          </p:stCondLst>
                                        </p:cTn>
                                        <p:tgtEl>
                                          <p:spTgt spid="13"/>
                                        </p:tgtEl>
                                        <p:attrNameLst>
                                          <p:attrName>style.visibility</p:attrName>
                                        </p:attrNameLst>
                                      </p:cBhvr>
                                      <p:to>
                                        <p:strVal val="hidden"/>
                                      </p:to>
                                    </p:set>
                                  </p:childTnLst>
                                </p:cTn>
                              </p:par>
                            </p:childTnLst>
                          </p:cTn>
                        </p:par>
                        <p:par>
                          <p:cTn id="71" fill="hold" nodeType="afterGroup">
                            <p:stCondLst>
                              <p:cond delay="1000"/>
                            </p:stCondLst>
                            <p:childTnLst>
                              <p:par>
                                <p:cTn id="72" presetID="0" presetClass="path" presetSubtype="0" accel="50000" decel="50000" fill="hold" nodeType="afterEffect">
                                  <p:stCondLst>
                                    <p:cond delay="0"/>
                                  </p:stCondLst>
                                  <p:childTnLst>
                                    <p:animMotion origin="layout" path="M -8.67362E-19 -4.81481E-6 C 0.02986 -0.02083 0.0599 -0.04144 0.06875 -0.075 C 0.0776 -0.10856 0.06979 -0.17014 0.05313 -0.20208 C 0.03646 -0.23403 0.00573 -0.25579 -0.03125 -0.26667 C -0.06823 -0.27755 -0.1191 -0.26667 -0.16875 -0.26667 C -0.2184 -0.26667 -0.29115 -0.27917 -0.32969 -0.26667 C -0.36823 -0.25417 -0.3842 -0.22292 -0.4 -0.19167 " pathEditMode="relative" ptsTypes="aaaaaaA">
                                      <p:cBhvr>
                                        <p:cTn id="73" dur="2000" fill="hold"/>
                                        <p:tgtEl>
                                          <p:spTgt spid="31"/>
                                        </p:tgtEl>
                                        <p:attrNameLst>
                                          <p:attrName>ppt_x</p:attrName>
                                          <p:attrName>ppt_y</p:attrName>
                                        </p:attrNameLst>
                                      </p:cBhvr>
                                    </p:animMotion>
                                  </p:childTnLst>
                                </p:cTn>
                              </p:par>
                            </p:childTnLst>
                          </p:cTn>
                        </p:par>
                        <p:par>
                          <p:cTn id="74" fill="hold" nodeType="afterGroup">
                            <p:stCondLst>
                              <p:cond delay="3000"/>
                            </p:stCondLst>
                            <p:childTnLst>
                              <p:par>
                                <p:cTn id="75" presetID="47" presetClass="exit" presetSubtype="0" fill="hold" nodeType="afterEffect">
                                  <p:stCondLst>
                                    <p:cond delay="0"/>
                                  </p:stCondLst>
                                  <p:childTnLst>
                                    <p:animEffect transition="out" filter="fade">
                                      <p:cBhvr>
                                        <p:cTn id="76" dur="2000"/>
                                        <p:tgtEl>
                                          <p:spTgt spid="31"/>
                                        </p:tgtEl>
                                      </p:cBhvr>
                                    </p:animEffect>
                                    <p:anim calcmode="lin" valueType="num">
                                      <p:cBhvr>
                                        <p:cTn id="77" dur="2000"/>
                                        <p:tgtEl>
                                          <p:spTgt spid="31"/>
                                        </p:tgtEl>
                                        <p:attrNameLst>
                                          <p:attrName>ppt_x</p:attrName>
                                        </p:attrNameLst>
                                      </p:cBhvr>
                                      <p:tavLst>
                                        <p:tav tm="0">
                                          <p:val>
                                            <p:strVal val="ppt_x"/>
                                          </p:val>
                                        </p:tav>
                                        <p:tav tm="100000">
                                          <p:val>
                                            <p:strVal val="ppt_x"/>
                                          </p:val>
                                        </p:tav>
                                      </p:tavLst>
                                    </p:anim>
                                    <p:anim calcmode="lin" valueType="num">
                                      <p:cBhvr>
                                        <p:cTn id="78" dur="2000"/>
                                        <p:tgtEl>
                                          <p:spTgt spid="31"/>
                                        </p:tgtEl>
                                        <p:attrNameLst>
                                          <p:attrName>ppt_y</p:attrName>
                                        </p:attrNameLst>
                                      </p:cBhvr>
                                      <p:tavLst>
                                        <p:tav tm="0">
                                          <p:val>
                                            <p:strVal val="ppt_y"/>
                                          </p:val>
                                        </p:tav>
                                        <p:tav tm="100000">
                                          <p:val>
                                            <p:strVal val="ppt_y-.1"/>
                                          </p:val>
                                        </p:tav>
                                      </p:tavLst>
                                    </p:anim>
                                    <p:set>
                                      <p:cBhvr>
                                        <p:cTn id="79"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nodeType="afterGroup">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19" grpId="0"/>
      <p:bldP spid="24" grpId="0" animBg="1"/>
      <p:bldP spid="28" grpId="0" animBg="1"/>
      <p:bldP spid="29" grpId="0" animBg="1"/>
      <p:bldP spid="30" grpId="0" animBg="1"/>
      <p:bldP spid="32" grpId="0"/>
      <p:bldP spid="20" grpId="0"/>
      <p:bldP spid="21" grpId="0"/>
      <p:bldP spid="22" grpId="0" animBg="1"/>
      <p:bldP spid="23"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510528" y="74428"/>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0" name="Rounded Rectangle 4">
            <a:extLst>
              <a:ext uri="{FF2B5EF4-FFF2-40B4-BE49-F238E27FC236}">
                <a16:creationId xmlns:a16="http://schemas.microsoft.com/office/drawing/2014/main" id="{471F2F86-2D2A-476D-8A77-581C2D115828}"/>
              </a:ext>
            </a:extLst>
          </p:cNvPr>
          <p:cNvSpPr/>
          <p:nvPr/>
        </p:nvSpPr>
        <p:spPr>
          <a:xfrm>
            <a:off x="1888489" y="1304222"/>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18F0A80F-2142-41B4-903F-B79DE1C379C5}"/>
              </a:ext>
            </a:extLst>
          </p:cNvPr>
          <p:cNvSpPr/>
          <p:nvPr/>
        </p:nvSpPr>
        <p:spPr>
          <a:xfrm>
            <a:off x="7247164" y="3692198"/>
            <a:ext cx="3420814" cy="369332"/>
          </a:xfrm>
          <a:prstGeom prst="rect">
            <a:avLst/>
          </a:prstGeom>
          <a:solidFill>
            <a:srgbClr val="FFC000"/>
          </a:solidFill>
        </p:spPr>
        <p:txBody>
          <a:bodyPr wrap="square">
            <a:spAutoFit/>
          </a:bodyPr>
          <a:lstStyle/>
          <a:p>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9B16580-70C7-4670-BBB0-444BF08D65DC}"/>
              </a:ext>
            </a:extLst>
          </p:cNvPr>
          <p:cNvPicPr>
            <a:picLocks noChangeAspect="1"/>
          </p:cNvPicPr>
          <p:nvPr/>
        </p:nvPicPr>
        <p:blipFill>
          <a:blip r:embed="rId4"/>
          <a:stretch>
            <a:fillRect/>
          </a:stretch>
        </p:blipFill>
        <p:spPr>
          <a:xfrm>
            <a:off x="7703129" y="696735"/>
            <a:ext cx="2936717" cy="2948545"/>
          </a:xfrm>
          <a:prstGeom prst="rect">
            <a:avLst/>
          </a:prstGeom>
        </p:spPr>
      </p:pic>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32AC3CF-5F6C-480E-B2F9-4C7C56E01F31}"/>
              </a:ext>
            </a:extLst>
          </p:cNvPr>
          <p:cNvSpPr txBox="1">
            <a:spLocks noChangeArrowheads="1"/>
          </p:cNvSpPr>
          <p:nvPr/>
        </p:nvSpPr>
        <p:spPr bwMode="auto">
          <a:xfrm>
            <a:off x="1603345" y="797758"/>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5" name="TextBox 14">
            <a:extLst>
              <a:ext uri="{FF2B5EF4-FFF2-40B4-BE49-F238E27FC236}">
                <a16:creationId xmlns:a16="http://schemas.microsoft.com/office/drawing/2014/main" id="{54FAC76D-4E10-4F51-88C9-20032168978E}"/>
              </a:ext>
            </a:extLst>
          </p:cNvPr>
          <p:cNvSpPr txBox="1">
            <a:spLocks noChangeArrowheads="1"/>
          </p:cNvSpPr>
          <p:nvPr/>
        </p:nvSpPr>
        <p:spPr bwMode="auto">
          <a:xfrm>
            <a:off x="1725826" y="3550692"/>
            <a:ext cx="55074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VN" altLang="en-VN" sz="2400" b="1">
                <a:latin typeface="Times New Roman" panose="02020603050405020304" pitchFamily="18" charset="0"/>
                <a:cs typeface="Times New Roman" panose="02020603050405020304" pitchFamily="18" charset="0"/>
              </a:rPr>
              <a:t>- </a:t>
            </a:r>
            <a:r>
              <a:rPr lang="en-US" altLang="en-VN" sz="2400" b="1">
                <a:latin typeface="Times New Roman" panose="02020603050405020304" pitchFamily="18" charset="0"/>
                <a:cs typeface="Times New Roman" panose="02020603050405020304" pitchFamily="18" charset="0"/>
              </a:rPr>
              <a:t>Đề tài sáng tác: </a:t>
            </a:r>
            <a:r>
              <a:rPr lang="en-US" altLang="en-VN" sz="2400">
                <a:latin typeface="Times New Roman" panose="02020603050405020304" pitchFamily="18" charset="0"/>
                <a:cs typeface="Times New Roman" panose="02020603050405020304" pitchFamily="18" charset="0"/>
              </a:rPr>
              <a:t>Hầu hết các tác phẩm của ông lấy cảm hứng từ những chuyến bay và cuộc sống của người phi công.</a:t>
            </a:r>
            <a:endParaRPr lang="en-VN" altLang="en-VN" sz="240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B8EDA3F-C5CD-41B4-A52B-B21E6DFB6304}"/>
              </a:ext>
            </a:extLst>
          </p:cNvPr>
          <p:cNvSpPr/>
          <p:nvPr/>
        </p:nvSpPr>
        <p:spPr>
          <a:xfrm>
            <a:off x="1712636" y="1885278"/>
            <a:ext cx="5884985" cy="1689501"/>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 Tên tuổi:</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ru-RU" sz="2400">
                <a:latin typeface="Times New Roman" panose="02020603050405020304" pitchFamily="18" charset="0"/>
                <a:ea typeface="Calibri" panose="020F0502020204030204" pitchFamily="34" charset="0"/>
                <a:cs typeface="Times New Roman" panose="02020603050405020304" pitchFamily="18" charset="0"/>
              </a:rPr>
              <a:t>Ăng-toan đơ Xanh-tơ Ê-xu-pe-ri (1900-1944)</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en-US" sz="2400" b="1">
                <a:latin typeface="Times New Roman" panose="02020603050405020304" pitchFamily="18" charset="0"/>
                <a:ea typeface="Calibri" panose="020F0502020204030204" pitchFamily="34" charset="0"/>
                <a:cs typeface="Times New Roman" panose="02020603050405020304" pitchFamily="18" charset="0"/>
              </a:rPr>
              <a:t>- Quê hương:</a:t>
            </a:r>
            <a:r>
              <a:rPr lang="en-US" sz="2400">
                <a:latin typeface="Times New Roman" panose="02020603050405020304" pitchFamily="18" charset="0"/>
                <a:ea typeface="Calibri" panose="020F0502020204030204" pitchFamily="34" charset="0"/>
                <a:cs typeface="Times New Roman" panose="02020603050405020304" pitchFamily="18" charset="0"/>
              </a:rPr>
              <a:t> Lyons, nước Pháp.</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nl-NL" sz="2400">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Vị trí:</a:t>
            </a:r>
            <a:r>
              <a:rPr lang="en-US" sz="2400">
                <a:latin typeface="Times New Roman" panose="02020603050405020304" pitchFamily="18" charset="0"/>
                <a:ea typeface="Calibri" panose="020F0502020204030204" pitchFamily="34" charset="0"/>
                <a:cs typeface="Times New Roman" panose="02020603050405020304" pitchFamily="18" charset="0"/>
              </a:rPr>
              <a:t> Là nhà văn </a:t>
            </a:r>
            <a:r>
              <a:rPr lang="ru-RU" sz="2400">
                <a:latin typeface="Times New Roman" panose="02020603050405020304" pitchFamily="18" charset="0"/>
                <a:ea typeface="Calibri" panose="020F0502020204030204" pitchFamily="34" charset="0"/>
                <a:cs typeface="Times New Roman" panose="02020603050405020304" pitchFamily="18" charset="0"/>
              </a:rPr>
              <a:t>lớn người Pháp</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977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p:bldP spid="16" grpId="0"/>
    </p:bldLst>
  </p:timing>
</p:sld>
</file>

<file path=ppt/theme/theme1.xml><?xml version="1.0" encoding="utf-8"?>
<a:theme xmlns:a="http://schemas.openxmlformats.org/drawingml/2006/main" name="3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2796</Words>
  <Application>Microsoft Office PowerPoint</Application>
  <PresentationFormat>Widescreen</PresentationFormat>
  <Paragraphs>240</Paragraphs>
  <Slides>30</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ＭＳ Ｐゴシック</vt:lpstr>
      <vt:lpstr>Arial</vt:lpstr>
      <vt:lpstr>Calibri</vt:lpstr>
      <vt:lpstr>Calibri Light</vt:lpstr>
      <vt:lpstr>Snell Roundhand</vt:lpstr>
      <vt:lpstr>Times New Roman</vt:lpstr>
      <vt:lpstr>Wingdings</vt:lpstr>
      <vt:lpstr>38_Office Theme</vt:lpstr>
      <vt:lpstr>1_Office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Tác phẩm: Hoàng tử bé</vt:lpstr>
      <vt:lpstr>PowerPoint Presentation</vt:lpstr>
      <vt:lpstr>PowerPoint Presentation</vt:lpstr>
      <vt:lpstr>PowerPoint Presentation</vt:lpstr>
      <vt:lpstr>II. ĐỌC – HIỂU VĂN BẢN</vt:lpstr>
      <vt:lpstr>1. Hoàn cảnh gặp gỡ</vt:lpstr>
      <vt:lpstr>?Điều gì ở hoàng tử bé khiến cáo thiết tha mong được kết bạn với cậu?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LUYỆN TẬP</vt:lpstr>
      <vt:lpstr>                BT2: VIẾT KẾT NỐI VỚI ĐỌC     Tưởng tượng và viết đoạn văn (khoảng 5 – 7 câu) miêu tả cảm xúc của nhân vật cáo từ sau khi từ biệt hoàng tử bé.</vt:lpstr>
      <vt:lpstr>ĐOẠN VĂN THAM KHẢO</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35</cp:revision>
  <dcterms:created xsi:type="dcterms:W3CDTF">2021-08-13T07:48:43Z</dcterms:created>
  <dcterms:modified xsi:type="dcterms:W3CDTF">2025-02-04T02:01:12Z</dcterms:modified>
</cp:coreProperties>
</file>