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0" r:id="rId4"/>
    <p:sldId id="353" r:id="rId5"/>
    <p:sldId id="441" r:id="rId6"/>
    <p:sldId id="438" r:id="rId7"/>
    <p:sldId id="442" r:id="rId8"/>
    <p:sldId id="414" r:id="rId9"/>
    <p:sldId id="443" r:id="rId10"/>
    <p:sldId id="415" r:id="rId11"/>
    <p:sldId id="444" r:id="rId12"/>
    <p:sldId id="439" r:id="rId13"/>
    <p:sldId id="445" r:id="rId14"/>
    <p:sldId id="398" r:id="rId15"/>
    <p:sldId id="446" r:id="rId16"/>
    <p:sldId id="416" r:id="rId17"/>
    <p:sldId id="447" r:id="rId18"/>
    <p:sldId id="399" r:id="rId19"/>
    <p:sldId id="448" r:id="rId20"/>
    <p:sldId id="417" r:id="rId21"/>
    <p:sldId id="449" r:id="rId22"/>
    <p:sldId id="450" r:id="rId23"/>
    <p:sldId id="451" r:id="rId24"/>
    <p:sldId id="452" r:id="rId25"/>
    <p:sldId id="453" r:id="rId26"/>
    <p:sldId id="454" r:id="rId27"/>
    <p:sldId id="455"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5174" y="94423"/>
            <a:ext cx="320345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ÔN TẬP CHƯƠNG </a:t>
            </a:r>
            <a:r>
              <a:rPr lang="vi-VN" sz="2400" b="1" smtClean="0">
                <a:solidFill>
                  <a:srgbClr val="FF0000"/>
                </a:solidFill>
                <a:latin typeface="Times New Roman" panose="02020603050405020304" pitchFamily="18" charset="0"/>
                <a:cs typeface="Times New Roman" panose="02020603050405020304" pitchFamily="18" charset="0"/>
              </a:rPr>
              <a:t>II</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4" y="677007"/>
            <a:ext cx="10962997" cy="591722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5" y="148031"/>
            <a:ext cx="9650963" cy="461665"/>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3. </a:t>
            </a:r>
            <a:r>
              <a:rPr lang="en-US" sz="2400" smtClean="0">
                <a:solidFill>
                  <a:srgbClr val="000000"/>
                </a:solidFill>
                <a:latin typeface="Times New Roman" panose="02020603050405020304" pitchFamily="18" charset="0"/>
                <a:cs typeface="Times New Roman" panose="02020603050405020304" pitchFamily="18" charset="0"/>
              </a:rPr>
              <a:t>Trình </a:t>
            </a:r>
            <a:r>
              <a:rPr lang="en-US" sz="2400">
                <a:solidFill>
                  <a:srgbClr val="000000"/>
                </a:solidFill>
                <a:latin typeface="Times New Roman" panose="02020603050405020304" pitchFamily="18" charset="0"/>
                <a:cs typeface="Times New Roman" panose="02020603050405020304" pitchFamily="18" charset="0"/>
              </a:rPr>
              <a:t>bày vai trò của an toàn lao động trong chế biến thực phẩm.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8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5" y="148031"/>
            <a:ext cx="9650963" cy="461665"/>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3. </a:t>
            </a:r>
            <a:r>
              <a:rPr lang="en-US" sz="2400" smtClean="0">
                <a:solidFill>
                  <a:srgbClr val="000000"/>
                </a:solidFill>
                <a:latin typeface="Times New Roman" panose="02020603050405020304" pitchFamily="18" charset="0"/>
                <a:cs typeface="Times New Roman" panose="02020603050405020304" pitchFamily="18" charset="0"/>
              </a:rPr>
              <a:t>Trình </a:t>
            </a:r>
            <a:r>
              <a:rPr lang="en-US" sz="2400">
                <a:solidFill>
                  <a:srgbClr val="000000"/>
                </a:solidFill>
                <a:latin typeface="Times New Roman" panose="02020603050405020304" pitchFamily="18" charset="0"/>
                <a:cs typeface="Times New Roman" panose="02020603050405020304" pitchFamily="18" charset="0"/>
              </a:rPr>
              <a:t>bày vai trò của an toàn lao động trong chế biến thực phẩm.</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640701" y="1018125"/>
            <a:ext cx="11199845" cy="2677656"/>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Vai trò của an toàn lao động trong chế biến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mắc phải các tai nạn như đứt tay, bỏng lửa, bỏng nước, trượt ngã, điện giật, cháy nổ,... nguy hiểm hơn, có thể ảnh hưởng đến tính mạng của người tham gia chế biến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thiệt hại về tài sản của cá nhân và doanh nghiệp.</a:t>
            </a:r>
          </a:p>
          <a:p>
            <a:pPr algn="just"/>
            <a:r>
              <a:rPr lang="vi-VN" sz="2400">
                <a:solidFill>
                  <a:srgbClr val="FF0000"/>
                </a:solidFill>
                <a:latin typeface="Times New Roman" panose="02020603050405020304" pitchFamily="18" charset="0"/>
                <a:cs typeface="Times New Roman" panose="02020603050405020304" pitchFamily="18" charset="0"/>
              </a:rPr>
              <a:t>- Giúp người lao động thuận lợi, hiệu quả, yên tâm hơn trong quá trình chế biến thực phẩm, nâng cao năng suất làm việc.</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9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4. Nêu </a:t>
            </a:r>
            <a:r>
              <a:rPr lang="vi-VN" sz="2400">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4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4. Nêu </a:t>
            </a:r>
            <a:r>
              <a:rPr lang="vi-VN" sz="2400">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920619" y="1249358"/>
            <a:ext cx="11190515" cy="5632311"/>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Các lưu ý quan trọng trong quá trình sử dụng và bảo quản dụng cụ, thiết bị nhà bếp đó là:</a:t>
            </a:r>
          </a:p>
          <a:p>
            <a:pPr algn="just"/>
            <a:r>
              <a:rPr lang="vi-VN" sz="2400">
                <a:solidFill>
                  <a:srgbClr val="FF0000"/>
                </a:solidFill>
                <a:latin typeface="Times New Roman" panose="02020603050405020304" pitchFamily="18" charset="0"/>
                <a:cs typeface="Times New Roman" panose="02020603050405020304" pitchFamily="18" charset="0"/>
              </a:rPr>
              <a:t>- Rửa sạch sau khi sử dụng: Đảm bảo rửa sạch dụng cụ và thiết bị nhà bếp ngay sau khi sử dụng để loại bỏ dầu mỡ, thức ăn dính và bảo vệ chúng khỏi vi khuẩn và mốc.</a:t>
            </a:r>
          </a:p>
          <a:p>
            <a:pPr algn="just"/>
            <a:r>
              <a:rPr lang="vi-VN" sz="2400">
                <a:solidFill>
                  <a:srgbClr val="FF0000"/>
                </a:solidFill>
                <a:latin typeface="Times New Roman" panose="02020603050405020304" pitchFamily="18" charset="0"/>
                <a:cs typeface="Times New Roman" panose="02020603050405020304" pitchFamily="18" charset="0"/>
              </a:rPr>
              <a:t>- Sử dụng đúng cách: Tuân theo hướng dẫn sử dụng của nhà sản xuất để tránh hỏng hoặc gây hại cho dụng cụ và thiết bị nhà bếp.</a:t>
            </a:r>
          </a:p>
          <a:p>
            <a:pPr algn="just"/>
            <a:r>
              <a:rPr lang="vi-VN" sz="2400">
                <a:solidFill>
                  <a:srgbClr val="FF0000"/>
                </a:solidFill>
                <a:latin typeface="Times New Roman" panose="02020603050405020304" pitchFamily="18" charset="0"/>
                <a:cs typeface="Times New Roman" panose="02020603050405020304" pitchFamily="18" charset="0"/>
              </a:rPr>
              <a:t>- Bảo quản đúng cách: Bảo quản dụng cụ và thiết bị nhà bếp ở nơi khô ráo, thoáng mát để tránh ẩm mốc và vi khuẩn phát triển. </a:t>
            </a:r>
          </a:p>
          <a:p>
            <a:pPr algn="just"/>
            <a:r>
              <a:rPr lang="vi-VN" sz="2400">
                <a:solidFill>
                  <a:srgbClr val="FF0000"/>
                </a:solidFill>
                <a:latin typeface="Times New Roman" panose="02020603050405020304" pitchFamily="18" charset="0"/>
                <a:cs typeface="Times New Roman" panose="02020603050405020304" pitchFamily="18" charset="0"/>
              </a:rPr>
              <a:t>- Kiểm tra định kỳ: Kiểm tra định kỳ tình trạng của dụng cụ và thiết bị nhà bếp để phát hiện sớm các vấn đề như gỉ sét, hỏng hóc hoặc hao mòn.</a:t>
            </a:r>
          </a:p>
          <a:p>
            <a:pPr marL="285750" indent="-285750" algn="just">
              <a:buFont typeface="Arial" panose="020B0604020202020204" pitchFamily="34" charset="0"/>
              <a:buChar char="•"/>
            </a:pPr>
            <a:r>
              <a:rPr lang="vi-VN" sz="2400" smtClean="0">
                <a:solidFill>
                  <a:srgbClr val="FF0000"/>
                </a:solidFill>
                <a:latin typeface="Times New Roman" panose="02020603050405020304" pitchFamily="18" charset="0"/>
                <a:cs typeface="Times New Roman" panose="02020603050405020304" pitchFamily="18" charset="0"/>
              </a:rPr>
              <a:t>Ví </a:t>
            </a:r>
            <a:r>
              <a:rPr lang="vi-VN" sz="2400">
                <a:solidFill>
                  <a:srgbClr val="FF0000"/>
                </a:solidFill>
                <a:latin typeface="Times New Roman" panose="02020603050405020304" pitchFamily="18" charset="0"/>
                <a:cs typeface="Times New Roman" panose="02020603050405020304" pitchFamily="18" charset="0"/>
              </a:rPr>
              <a:t>dụ minh họa tại gia đình </a:t>
            </a:r>
            <a:r>
              <a:rPr lang="vi-VN" sz="2400">
                <a:solidFill>
                  <a:srgbClr val="FF0000"/>
                </a:solidFill>
                <a:latin typeface="Times New Roman" panose="02020603050405020304" pitchFamily="18" charset="0"/>
                <a:cs typeface="Times New Roman" panose="02020603050405020304" pitchFamily="18" charset="0"/>
              </a:rPr>
              <a:t>em</a:t>
            </a:r>
            <a:r>
              <a:rPr lang="vi-VN" sz="2400" smtClean="0">
                <a:solidFill>
                  <a:srgbClr val="FF0000"/>
                </a:solidFill>
                <a:latin typeface="Times New Roman" panose="02020603050405020304" pitchFamily="18" charset="0"/>
                <a:cs typeface="Times New Roman" panose="02020603050405020304" pitchFamily="18" charset="0"/>
              </a:rPr>
              <a:t>:</a:t>
            </a:r>
          </a:p>
          <a:p>
            <a:pPr algn="just"/>
            <a:r>
              <a:rPr lang="vi-VN" sz="2400" smtClean="0">
                <a:solidFill>
                  <a:srgbClr val="FF0000"/>
                </a:solidFill>
                <a:latin typeface="Times New Roman" panose="02020603050405020304" pitchFamily="18" charset="0"/>
                <a:cs typeface="Times New Roman" panose="02020603050405020304" pitchFamily="18" charset="0"/>
              </a:rPr>
              <a:t>- Trong </a:t>
            </a:r>
            <a:r>
              <a:rPr lang="vi-VN" sz="2400">
                <a:solidFill>
                  <a:srgbClr val="FF0000"/>
                </a:solidFill>
                <a:latin typeface="Times New Roman" panose="02020603050405020304" pitchFamily="18" charset="0"/>
                <a:cs typeface="Times New Roman" panose="02020603050405020304" pitchFamily="18" charset="0"/>
              </a:rPr>
              <a:t>gia đình, sau khi sử dụng chảo chiên, em luôn rửa sạch chảo ngay lập tức để loại bỏ dầu mỡ và thức ăn dính. Sau đó, lau khô chảo hoàn toàn trước khi đặt lại vào tủ đựng. Nếu chảo bị gỉ sét hoặc có dấu hiệu hỏng hóc, cem thường tháo rời và thay thế để đảm bảo an toàn khi sử dụng.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5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5. Phân </a:t>
            </a:r>
            <a:r>
              <a:rPr lang="vi-VN" sz="2400">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4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5. Phân </a:t>
            </a:r>
            <a:r>
              <a:rPr lang="vi-VN" sz="2400">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78498" y="911740"/>
            <a:ext cx="11252717" cy="6001643"/>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Vai trò của an toàn vệ sinh thực phẩm:</a:t>
            </a:r>
          </a:p>
          <a:p>
            <a:pPr algn="just"/>
            <a:r>
              <a:rPr lang="vi-VN" sz="2400">
                <a:solidFill>
                  <a:srgbClr val="FF0000"/>
                </a:solidFill>
                <a:latin typeface="Times New Roman" panose="02020603050405020304" pitchFamily="18" charset="0"/>
                <a:cs typeface="Times New Roman" panose="02020603050405020304" pitchFamily="18" charset="0"/>
              </a:rPr>
              <a:t>- Giữ được tối đa các chất dinh dưỡng có trong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mắc các bệnh lí cấp tính, mạn tính do nhiễm khuẩn, nhiễm độc có trong thực phẩm không an toàn, từ đó giảm gánh nặng bệnh tật cho hệ thống y tế quốc gia.</a:t>
            </a:r>
          </a:p>
          <a:p>
            <a:pPr algn="just"/>
            <a:r>
              <a:rPr lang="vi-VN" sz="2400">
                <a:solidFill>
                  <a:srgbClr val="FF0000"/>
                </a:solidFill>
                <a:latin typeface="Times New Roman" panose="02020603050405020304" pitchFamily="18" charset="0"/>
                <a:cs typeface="Times New Roman" panose="02020603050405020304" pitchFamily="18" charset="0"/>
              </a:rPr>
              <a:t>- Hạn chế tối đa nguy cơ làm suy giảm sức khoẻ giống nòi và chất lượng dân số vì sử dụng thực phẩm không an toàn. Nếu sử dụng thực phẩm không an toàn kéo dài sẽ làm tăng nguy cơ suy giảm sức khoẻ do mắc các bệnh lí mạn tính như thiếu máu, suy tạng, suy nhược cơ thể.; nguy hiểm hơn là có thể gây nên các bệnh lí di truyền, quái thai,... ở thế hệ sau.</a:t>
            </a:r>
          </a:p>
          <a:p>
            <a:pPr algn="just"/>
            <a:r>
              <a:rPr lang="vi-VN" sz="2400">
                <a:solidFill>
                  <a:srgbClr val="FF0000"/>
                </a:solidFill>
                <a:latin typeface="Times New Roman" panose="02020603050405020304" pitchFamily="18" charset="0"/>
                <a:cs typeface="Times New Roman" panose="02020603050405020304" pitchFamily="18" charset="0"/>
              </a:rPr>
              <a:t>- Tạo uy tín cho ngành sản xuất nông nghiệp, công nghiệp chế biến thực phẩm của quốc gia với các nước trong khu vực và trên thế giới. Từ đó tạo ra cơ hội xuất khẩu các sản phẩm nông sản, tạo nguồn lợi kinh tế lớn, giải quyết vấn đề việc làm cho người dân.</a:t>
            </a:r>
          </a:p>
          <a:p>
            <a:pPr algn="just"/>
            <a:r>
              <a:rPr lang="vi-VN" sz="2400">
                <a:solidFill>
                  <a:srgbClr val="FF0000"/>
                </a:solidFill>
                <a:latin typeface="Times New Roman" panose="02020603050405020304" pitchFamily="18" charset="0"/>
                <a:cs typeface="Times New Roman" panose="02020603050405020304" pitchFamily="18" charset="0"/>
              </a:rPr>
              <a:t>* Giải thích vấn đề an toàn vệ sinh thực phẩm trong chế biến thực phẩm ngày càng được quan tâm vì: thực phẩm không an toàn có thể gây ra các vấn đề </a:t>
            </a:r>
            <a:r>
              <a:rPr lang="vi-VN" sz="2400">
                <a:solidFill>
                  <a:srgbClr val="FF0000"/>
                </a:solidFill>
                <a:latin typeface="Times New Roman" panose="02020603050405020304" pitchFamily="18" charset="0"/>
                <a:cs typeface="Times New Roman" panose="02020603050405020304" pitchFamily="18" charset="0"/>
              </a:rPr>
              <a:t>sức </a:t>
            </a:r>
            <a:r>
              <a:rPr lang="vi-VN" sz="2400" smtClean="0">
                <a:solidFill>
                  <a:srgbClr val="FF0000"/>
                </a:solidFill>
                <a:latin typeface="Times New Roman" panose="02020603050405020304" pitchFamily="18" charset="0"/>
                <a:cs typeface="Times New Roman" panose="02020603050405020304" pitchFamily="18" charset="0"/>
              </a:rPr>
              <a:t>khỏe nghiêm </a:t>
            </a:r>
            <a:r>
              <a:rPr lang="vi-VN" sz="2400">
                <a:solidFill>
                  <a:srgbClr val="FF0000"/>
                </a:solidFill>
                <a:latin typeface="Times New Roman" panose="02020603050405020304" pitchFamily="18" charset="0"/>
                <a:cs typeface="Times New Roman" panose="02020603050405020304" pitchFamily="18" charset="0"/>
              </a:rPr>
              <a:t>trọng như ngộ độc thực phẩm, vi khuẩn gây bệnh, và các vấn đề tiêu hóa. Việc đảm bảo an toàn vệ sinh thực phẩm giúp bảo vệ sức khỏe của cộng đồng.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1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42596" y="74846"/>
            <a:ext cx="114953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Phân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tích mười quy tắc vàng đảm bảo an toàn vệ sinh thực phẩm.</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13131"/>
                </a:solidFill>
                <a:effectLst/>
                <a:latin typeface="Open Sans"/>
              </a:rPr>
              <a:t/>
            </a:r>
            <a:br>
              <a:rPr kumimoji="0" lang="en-US" altLang="en-US" sz="1200" b="0" i="0" u="none" strike="noStrike" cap="none" normalizeH="0" baseline="0" smtClean="0">
                <a:ln>
                  <a:noFill/>
                </a:ln>
                <a:solidFill>
                  <a:srgbClr val="313131"/>
                </a:solidFill>
                <a:effectLst/>
                <a:latin typeface="Open Sans"/>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41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42596" y="74846"/>
            <a:ext cx="114953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Phân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tích mười quy tắc vàng đảm bảo an toàn vệ sinh thực phẩm.</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13131"/>
                </a:solidFill>
                <a:effectLst/>
                <a:latin typeface="Open Sans"/>
              </a:rPr>
              <a:t/>
            </a:r>
            <a:br>
              <a:rPr kumimoji="0" lang="en-US" altLang="en-US" sz="1200" b="0" i="0" u="none" strike="noStrike" cap="none" normalizeH="0" baseline="0" smtClean="0">
                <a:ln>
                  <a:noFill/>
                </a:ln>
                <a:solidFill>
                  <a:srgbClr val="313131"/>
                </a:solidFill>
                <a:effectLst/>
                <a:latin typeface="Open Sans"/>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522514" y="536511"/>
            <a:ext cx="11669486" cy="6370975"/>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Mười quy tắc vàng đảm bảo an toàn vệ sinh thực phẩm là:</a:t>
            </a:r>
          </a:p>
          <a:p>
            <a:pPr algn="just"/>
            <a:r>
              <a:rPr lang="vi-VN" sz="2400">
                <a:solidFill>
                  <a:srgbClr val="FF0000"/>
                </a:solidFill>
                <a:latin typeface="Times New Roman" panose="02020603050405020304" pitchFamily="18" charset="0"/>
                <a:cs typeface="Times New Roman" panose="02020603050405020304" pitchFamily="18" charset="0"/>
              </a:rPr>
              <a:t>* Quy tắc 1. Chọn thực phẩm tươi, an toàn</a:t>
            </a:r>
          </a:p>
          <a:p>
            <a:pPr algn="just"/>
            <a:r>
              <a:rPr lang="vi-VN" sz="2400">
                <a:solidFill>
                  <a:srgbClr val="FF0000"/>
                </a:solidFill>
                <a:latin typeface="Times New Roman" panose="02020603050405020304" pitchFamily="18" charset="0"/>
                <a:cs typeface="Times New Roman" panose="02020603050405020304" pitchFamily="18" charset="0"/>
              </a:rPr>
              <a:t>- Thực phẩm cần biết rõ nguồn gốc xuất xứ, </a:t>
            </a:r>
            <a:r>
              <a:rPr lang="vi-VN" sz="2400">
                <a:solidFill>
                  <a:srgbClr val="FF0000"/>
                </a:solidFill>
                <a:latin typeface="Times New Roman" panose="02020603050405020304" pitchFamily="18" charset="0"/>
                <a:cs typeface="Times New Roman" panose="02020603050405020304" pitchFamily="18" charset="0"/>
              </a:rPr>
              <a:t>phải </a:t>
            </a:r>
            <a:r>
              <a:rPr lang="vi-VN" sz="2400" smtClean="0">
                <a:solidFill>
                  <a:srgbClr val="FF0000"/>
                </a:solidFill>
                <a:latin typeface="Times New Roman" panose="02020603050405020304" pitchFamily="18" charset="0"/>
                <a:cs typeface="Times New Roman" panose="02020603050405020304" pitchFamily="18" charset="0"/>
              </a:rPr>
              <a:t>được</a:t>
            </a:r>
            <a:endParaRPr lang="vi-VN" sz="2400">
              <a:solidFill>
                <a:srgbClr val="FF0000"/>
              </a:solidFill>
              <a:latin typeface="Times New Roman" panose="02020603050405020304" pitchFamily="18" charset="0"/>
              <a:cs typeface="Times New Roman" panose="02020603050405020304" pitchFamily="18" charset="0"/>
            </a:endParaRPr>
          </a:p>
          <a:p>
            <a:pPr algn="just"/>
            <a:r>
              <a:rPr lang="vi-VN" sz="2400">
                <a:solidFill>
                  <a:srgbClr val="FF0000"/>
                </a:solidFill>
                <a:latin typeface="Times New Roman" panose="02020603050405020304" pitchFamily="18" charset="0"/>
                <a:cs typeface="Times New Roman" panose="02020603050405020304" pitchFamily="18" charset="0"/>
              </a:rPr>
              <a:t>* Quy tắc 2. Nấu chín kĩ trước khi ăn</a:t>
            </a:r>
          </a:p>
          <a:p>
            <a:pPr algn="just"/>
            <a:r>
              <a:rPr lang="vi-VN" sz="2400">
                <a:solidFill>
                  <a:srgbClr val="FF0000"/>
                </a:solidFill>
                <a:latin typeface="Times New Roman" panose="02020603050405020304" pitchFamily="18" charset="0"/>
                <a:cs typeface="Times New Roman" panose="02020603050405020304" pitchFamily="18" charset="0"/>
              </a:rPr>
              <a:t>Nên nấu chín kĩ hoàn toàn thực phẩm trước khi ăn, đảm bảo nhiệt độ trung tâm thực phẩm phải đạt tới 70 °C.</a:t>
            </a:r>
          </a:p>
          <a:p>
            <a:pPr algn="just"/>
            <a:r>
              <a:rPr lang="vi-VN" sz="2400">
                <a:solidFill>
                  <a:srgbClr val="FF0000"/>
                </a:solidFill>
                <a:latin typeface="Times New Roman" panose="02020603050405020304" pitchFamily="18" charset="0"/>
                <a:cs typeface="Times New Roman" panose="02020603050405020304" pitchFamily="18" charset="0"/>
              </a:rPr>
              <a:t>* Quy tắc 3. Ăn ngay sau khi thức ăn vừa được nấu chín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4. Bảo quản cẩn thận các thức ăn đã nấu chín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5. Đun kĩ lại thực phẩm trước khi ăn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6. Không để lẫn thực phẩm sống và chín</a:t>
            </a:r>
          </a:p>
          <a:p>
            <a:pPr algn="just"/>
            <a:r>
              <a:rPr lang="vi-VN" sz="2400">
                <a:solidFill>
                  <a:srgbClr val="FF0000"/>
                </a:solidFill>
                <a:latin typeface="Times New Roman" panose="02020603050405020304" pitchFamily="18" charset="0"/>
                <a:cs typeface="Times New Roman" panose="02020603050405020304" pitchFamily="18" charset="0"/>
              </a:rPr>
              <a:t>Thực phẩm chín có thể nhiễm mầm bệnh do tiếp xúc hoặc khi dùng chung dụng cụ chế biến, chứa đựng với thực phẩm sống. Nên có riêng dụng cụ chế biến, chứa đựng thực phẩm sống, chín hoặc cần phải rửa sạch dụng cụ trước khi đổi giữa thực phẩm sống và chín.</a:t>
            </a:r>
          </a:p>
          <a:p>
            <a:pPr algn="just"/>
            <a:r>
              <a:rPr lang="vi-VN" sz="2400">
                <a:solidFill>
                  <a:srgbClr val="FF0000"/>
                </a:solidFill>
                <a:latin typeface="Times New Roman" panose="02020603050405020304" pitchFamily="18" charset="0"/>
                <a:cs typeface="Times New Roman" panose="02020603050405020304" pitchFamily="18" charset="0"/>
              </a:rPr>
              <a:t>* Quy tắc 7. Luôn giữ tay chế biến thực phẩm sạch sẽ</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8. Giữ sạch các bề mặt chế biến thức ăn, bếp luôn khô ráo, sạch sẽ</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9. Che đậy thực phẩm để tránh côn trùng và các động vật khác</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10. Sử dụng nguồn nước sạch, an toàn</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0"/>
            <a:ext cx="1174724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7.</a:t>
            </a:r>
            <a:r>
              <a:rPr lang="vi-VN" sz="2400">
                <a:latin typeface="Times New Roman" panose="02020603050405020304" pitchFamily="18" charset="0"/>
                <a:cs typeface="Times New Roman" panose="02020603050405020304" pitchFamily="18" charset="0"/>
              </a:rPr>
              <a:t> Chế biến thực phẩm trong nước có thể chia thành mấy phương pháp? Hãy phân biệt các phương pháp đó và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0"/>
            <a:ext cx="1174724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7.</a:t>
            </a:r>
            <a:r>
              <a:rPr lang="vi-VN" sz="2400">
                <a:latin typeface="Times New Roman" panose="02020603050405020304" pitchFamily="18" charset="0"/>
                <a:cs typeface="Times New Roman" panose="02020603050405020304" pitchFamily="18" charset="0"/>
              </a:rPr>
              <a:t> Chế biến thực phẩm trong nước có thể chia thành mấy phương pháp? Hãy phân biệt các phương pháp đó và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527110" y="1070617"/>
            <a:ext cx="9986866" cy="4154984"/>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Chế biến thực phẩm trong nước có thể chia thành 3 phương pháp: luộc, nấu, kho.</a:t>
            </a:r>
          </a:p>
          <a:p>
            <a:pPr algn="just"/>
            <a:r>
              <a:rPr lang="vi-VN" sz="2400">
                <a:solidFill>
                  <a:srgbClr val="FF0000"/>
                </a:solidFill>
                <a:latin typeface="Times New Roman" panose="02020603050405020304" pitchFamily="18" charset="0"/>
                <a:cs typeface="Times New Roman" panose="02020603050405020304" pitchFamily="18" charset="0"/>
              </a:rPr>
              <a:t>* Phân biệt các phương pháp trên và ví dụ:</a:t>
            </a:r>
          </a:p>
          <a:p>
            <a:pPr algn="just"/>
            <a:r>
              <a:rPr lang="vi-VN" sz="2400">
                <a:solidFill>
                  <a:srgbClr val="FF0000"/>
                </a:solidFill>
                <a:latin typeface="Times New Roman" panose="02020603050405020304" pitchFamily="18" charset="0"/>
                <a:cs typeface="Times New Roman" panose="02020603050405020304" pitchFamily="18" charset="0"/>
              </a:rPr>
              <a:t>- Luộc là phương pháp làm chín bằng cách bỏ thực phẩm ở thể trạng khối lượng nguyên cả con vào nước ( nước sôi hay nước lã ) rồi đun trong thời gian tương đối ngắn với độ nhiệt trung bình của lửa để làm thực phẩm chính tới hay chín mềm: rau luộc, trứng luộc, thịt luộc,...</a:t>
            </a:r>
          </a:p>
          <a:p>
            <a:pPr algn="just"/>
            <a:r>
              <a:rPr lang="vi-VN" sz="2400">
                <a:solidFill>
                  <a:srgbClr val="FF0000"/>
                </a:solidFill>
                <a:latin typeface="Times New Roman" panose="02020603050405020304" pitchFamily="18" charset="0"/>
                <a:cs typeface="Times New Roman" panose="02020603050405020304" pitchFamily="18" charset="0"/>
              </a:rPr>
              <a:t>- Nấu là phối hợp nhiều nguyên liệu động vật và thực vật, có cho thêm gia vị trong môi trường nước: canh cua, súp,...</a:t>
            </a:r>
          </a:p>
          <a:p>
            <a:pPr algn="just"/>
            <a:r>
              <a:rPr lang="vi-VN" sz="2400">
                <a:solidFill>
                  <a:srgbClr val="FF0000"/>
                </a:solidFill>
                <a:latin typeface="Times New Roman" panose="02020603050405020304" pitchFamily="18" charset="0"/>
                <a:cs typeface="Times New Roman" panose="02020603050405020304" pitchFamily="18" charset="0"/>
              </a:rPr>
              <a:t>- Kho là làm chín mềm thực phẩm trong lượng nước vừa phải với vị mặn đậm đà: thịt lợn kho tiêu, gà kho gừng, cá kho riềng,...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4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phương pháp hấp và nướng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5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phương pháp hấp và nướng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32791" y="710215"/>
            <a:ext cx="11582399" cy="2308324"/>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Phương pháp hấp, nướng trong chế biến thực phẩm và ví dụ:</a:t>
            </a:r>
          </a:p>
          <a:p>
            <a:pPr algn="just"/>
            <a:r>
              <a:rPr lang="vi-VN" sz="2400">
                <a:solidFill>
                  <a:srgbClr val="FF0000"/>
                </a:solidFill>
                <a:latin typeface="Times New Roman" panose="02020603050405020304" pitchFamily="18" charset="0"/>
                <a:cs typeface="Times New Roman" panose="02020603050405020304" pitchFamily="18" charset="0"/>
              </a:rPr>
              <a:t>- Phương pháp hấp (đồ) là làm chín thực phẩm bằng sức nóng của hơi nước. Lửa cần to để hơi nước bốc nhiều mới đủ làm chín thực phẩm: bánh bao hấp, đồ xôi, chưng yến,...</a:t>
            </a:r>
          </a:p>
          <a:p>
            <a:pPr algn="just"/>
            <a:r>
              <a:rPr lang="vi-VN" sz="2400">
                <a:solidFill>
                  <a:srgbClr val="FF0000"/>
                </a:solidFill>
                <a:latin typeface="Times New Roman" panose="02020603050405020304" pitchFamily="18" charset="0"/>
                <a:cs typeface="Times New Roman" panose="02020603050405020304" pitchFamily="18" charset="0"/>
              </a:rPr>
              <a:t>- Phương pháp nướng: là làm chín thực phẩm bằng sức nóng trực tiếp của lửa (chỉ dụng lửa dưới), thường là than củi. Nướng hai bên mặt của thực phẩm cho đến khi vàng đều: thịt heo nướng sả, chả nướng, gà nướng,...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a:latin typeface="Times New Roman" panose="02020603050405020304" pitchFamily="18" charset="0"/>
                <a:ea typeface="Times New Roman" panose="02020603050405020304" pitchFamily="18" charset="0"/>
                <a:cs typeface="Times New Roman" panose="02020603050405020304" pitchFamily="18" charset="0"/>
              </a:rPr>
              <a:t>9</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phương pháp rán, rang và xào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8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a:latin typeface="Times New Roman" panose="02020603050405020304" pitchFamily="18" charset="0"/>
                <a:ea typeface="Times New Roman" panose="02020603050405020304" pitchFamily="18" charset="0"/>
                <a:cs typeface="Times New Roman" panose="02020603050405020304" pitchFamily="18" charset="0"/>
              </a:rPr>
              <a:t>9</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phương pháp rán, rang và xào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209870" y="723925"/>
            <a:ext cx="10397412" cy="3785652"/>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Phương pháp rán, rang, xào trong chế biến thực phẩm và ví dụ:</a:t>
            </a:r>
          </a:p>
          <a:p>
            <a:pPr algn="just"/>
            <a:r>
              <a:rPr lang="vi-VN" sz="2400">
                <a:solidFill>
                  <a:srgbClr val="FF0000"/>
                </a:solidFill>
                <a:latin typeface="Times New Roman" panose="02020603050405020304" pitchFamily="18" charset="0"/>
                <a:cs typeface="Times New Roman" panose="02020603050405020304" pitchFamily="18" charset="0"/>
              </a:rPr>
              <a:t>- Rán (chiên) là làm chín thực phẩm trong một lượng chất béo khá nhiều, đun với lửa, trong khoảng thời gian đủ làm chín thực phẩm: đậu phụ rán, nem rán, chả cốm rán,...</a:t>
            </a:r>
          </a:p>
          <a:p>
            <a:pPr algn="just"/>
            <a:r>
              <a:rPr lang="vi-VN" sz="2400">
                <a:solidFill>
                  <a:srgbClr val="FF0000"/>
                </a:solidFill>
                <a:latin typeface="Times New Roman" panose="02020603050405020304" pitchFamily="18" charset="0"/>
                <a:cs typeface="Times New Roman" panose="02020603050405020304" pitchFamily="18" charset="0"/>
              </a:rPr>
              <a:t>- Rang là phương pháp làm chín thực phẩm với một lượng rất ít chất béo, đảo đều trong chảo, lửa vừa đủ để thực phẩm chín từ ngoài vào trong: gà rang muối, thịt rang cháy cạnh,...</a:t>
            </a:r>
          </a:p>
          <a:p>
            <a:pPr algn="just"/>
            <a:r>
              <a:rPr lang="vi-VN" sz="2400">
                <a:solidFill>
                  <a:srgbClr val="FF0000"/>
                </a:solidFill>
                <a:latin typeface="Times New Roman" panose="02020603050405020304" pitchFamily="18" charset="0"/>
                <a:cs typeface="Times New Roman" panose="02020603050405020304" pitchFamily="18" charset="0"/>
              </a:rPr>
              <a:t>- Xào là phương pháp làm chín thực phẩm với lượng chất béo vừa phải, có sự kết hợp giữa thực phẩm thực vật và động vật hoặc riêng từng loại, đun lửa to trong thời gian ngắn: rau muống xào tỏi, chim cút xào me,...</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400">
                <a:latin typeface="Times New Roman" panose="02020603050405020304" pitchFamily="18" charset="0"/>
                <a:cs typeface="Times New Roman" panose="02020603050405020304" pitchFamily="18" charset="0"/>
              </a:rPr>
              <a:t> Trình bày phương pháp trộn hỗn hợp trong chế biến thực phẩm, nêu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400">
                <a:latin typeface="Times New Roman" panose="02020603050405020304" pitchFamily="18" charset="0"/>
                <a:cs typeface="Times New Roman" panose="02020603050405020304" pitchFamily="18" charset="0"/>
              </a:rPr>
              <a:t> Trình bày phương pháp trộn hỗn hợp trong chế biến thực phẩm, nêu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96685" y="715166"/>
            <a:ext cx="10742645" cy="1938992"/>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Phương pháp trộn hỗn hợp trong chế biến thực phẩm và ví dụ:</a:t>
            </a:r>
          </a:p>
          <a:p>
            <a:pPr algn="just"/>
            <a:r>
              <a:rPr lang="vi-VN" sz="2400">
                <a:solidFill>
                  <a:srgbClr val="FF0000"/>
                </a:solidFill>
                <a:latin typeface="Times New Roman" panose="02020603050405020304" pitchFamily="18" charset="0"/>
                <a:cs typeface="Times New Roman" panose="02020603050405020304" pitchFamily="18" charset="0"/>
              </a:rPr>
              <a:t>Trộn hỗn hợp là cách trộn các thực phẩm đã được sơ chế hoặc làm chín bằng các phương pháp khác, kết hợp với các gia vị tạo thành món ăn có giá trị dinh dưỡng cao, được nhiều người ưa thích. Món này thường được dùng vào đầu bữa ăn: nộm đu đủ, nộm rau muống,...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1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11.</a:t>
            </a:r>
            <a:r>
              <a:rPr lang="vi-VN" sz="2400">
                <a:latin typeface="Times New Roman" panose="02020603050405020304" pitchFamily="18" charset="0"/>
                <a:cs typeface="Times New Roman" panose="02020603050405020304" pitchFamily="18" charset="0"/>
              </a:rPr>
              <a:t> Trình bày phương pháp muối chua trong chế biến thực phẩm, nêu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7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11.</a:t>
            </a:r>
            <a:r>
              <a:rPr lang="vi-VN" sz="2400">
                <a:latin typeface="Times New Roman" panose="02020603050405020304" pitchFamily="18" charset="0"/>
                <a:cs typeface="Times New Roman" panose="02020603050405020304" pitchFamily="18" charset="0"/>
              </a:rPr>
              <a:t> Trình bày phương pháp muối chua trong chế biến thực phẩm, nêu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816359" y="797682"/>
            <a:ext cx="9781592" cy="1569660"/>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Phương pháp muối chua trong chế biến thực phẩm và ví dụ:</a:t>
            </a:r>
          </a:p>
          <a:p>
            <a:pPr algn="just"/>
            <a:r>
              <a:rPr lang="vi-VN" sz="2400">
                <a:solidFill>
                  <a:srgbClr val="FF0000"/>
                </a:solidFill>
                <a:latin typeface="Times New Roman" panose="02020603050405020304" pitchFamily="18" charset="0"/>
                <a:cs typeface="Times New Roman" panose="02020603050405020304" pitchFamily="18" charset="0"/>
              </a:rPr>
              <a:t>Muối chua là làm thực phẩm thực vật lên men vi sinh trong một thời gian cần thiết, tạo thành món ăn có vị khác hẳn vị ban đầu của thực phẩm: cà muối, dưa muối, củ cải muối, dưa chuột muối,..</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Liệt kê các món ăn được chế biến bằng phương pháp không sử dụng nhiệt ở gia đình nhà em.</a:t>
            </a:r>
            <a:endParaRPr lang="en-US" sz="2400" b="1">
              <a:solidFill>
                <a:srgbClr val="0000FF"/>
              </a:solidFill>
              <a:latin typeface="Times New Roman" panose="02020603050405020304" pitchFamily="18" charset="0"/>
              <a:cs typeface="Times New Roman" panose="02020603050405020304" pitchFamily="18" charset="0"/>
            </a:endParaRPr>
          </a:p>
          <a:p>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3069286" y="5587570"/>
            <a:ext cx="7813357"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Rau muống luộc, thịt lợn nướng, tôm rang, lòng gà xào dứa....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1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3" y="161740"/>
            <a:ext cx="10994571" cy="1569660"/>
          </a:xfrm>
          <a:prstGeom prst="rect">
            <a:avLst/>
          </a:prstGeom>
        </p:spPr>
        <p:txBody>
          <a:bodyPr wrap="square">
            <a:spAutoFit/>
          </a:bodyPr>
          <a:lstStyle/>
          <a:p>
            <a:r>
              <a:rPr lang="nl-NL" sz="2400" b="1">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2400" b="1">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2400" b="1">
                <a:solidFill>
                  <a:srgbClr val="0000FF"/>
                </a:solidFill>
                <a:latin typeface="Times New Roman" panose="02020603050405020304" pitchFamily="18" charset="0"/>
                <a:cs typeface="Times New Roman" panose="02020603050405020304" pitchFamily="18" charset="0"/>
              </a:rPr>
              <a:t>. Thời gian là 4 phút.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4" y="161740"/>
            <a:ext cx="3184850" cy="5632311"/>
          </a:xfrm>
          <a:prstGeom prst="rect">
            <a:avLst/>
          </a:prstGeom>
        </p:spPr>
        <p:txBody>
          <a:bodyPr wrap="square">
            <a:spAutoFit/>
          </a:bodyPr>
          <a:lstStyle/>
          <a:p>
            <a:r>
              <a:rPr lang="nl-NL" sz="2400" b="1">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2400" b="1">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2400" b="1">
                <a:solidFill>
                  <a:srgbClr val="0000FF"/>
                </a:solidFill>
                <a:latin typeface="Times New Roman" panose="02020603050405020304" pitchFamily="18" charset="0"/>
                <a:cs typeface="Times New Roman" panose="02020603050405020304" pitchFamily="18" charset="0"/>
              </a:rPr>
              <a:t>. Thời gian là 4 phút.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933" y="81437"/>
            <a:ext cx="8208283" cy="664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6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6" y="195944"/>
            <a:ext cx="11470432" cy="3785652"/>
          </a:xfrm>
          <a:prstGeom prst="rect">
            <a:avLst/>
          </a:prstGeom>
        </p:spPr>
        <p:txBody>
          <a:bodyPr wrap="square">
            <a:spAutoFit/>
          </a:bodyPr>
          <a:lstStyle/>
          <a:p>
            <a:pPr algn="just"/>
            <a:r>
              <a:rPr lang="vi-VN" sz="2400" smtClean="0">
                <a:solidFill>
                  <a:srgbClr val="000000"/>
                </a:solidFill>
                <a:latin typeface="Times New Roman" panose="02020603050405020304" pitchFamily="18" charset="0"/>
                <a:cs typeface="Times New Roman" panose="02020603050405020304" pitchFamily="18" charset="0"/>
              </a:rPr>
              <a:t>1.Trong </a:t>
            </a:r>
            <a:r>
              <a:rPr lang="vi-VN" sz="2400">
                <a:solidFill>
                  <a:srgbClr val="000000"/>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2400">
                <a:solidFill>
                  <a:srgbClr val="000000"/>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2400">
                <a:solidFill>
                  <a:srgbClr val="000000"/>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2400">
                <a:solidFill>
                  <a:srgbClr val="000000"/>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2400">
                <a:solidFill>
                  <a:srgbClr val="000000"/>
                </a:solidFill>
                <a:latin typeface="Times New Roman" panose="02020603050405020304" pitchFamily="18" charset="0"/>
                <a:cs typeface="Times New Roman" panose="02020603050405020304" pitchFamily="18" charset="0"/>
              </a:rPr>
              <a:t>d) Rán cá bằng chảo có tay cầm bị lung lay.</a:t>
            </a:r>
          </a:p>
          <a:p>
            <a:pPr algn="just"/>
            <a:r>
              <a:rPr lang="vi-VN" sz="2400">
                <a:solidFill>
                  <a:srgbClr val="000000"/>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2400">
                <a:solidFill>
                  <a:srgbClr val="000000"/>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2400">
                <a:solidFill>
                  <a:srgbClr val="000000"/>
                </a:solidFill>
                <a:latin typeface="Times New Roman" panose="02020603050405020304" pitchFamily="18" charset="0"/>
                <a:cs typeface="Times New Roman" panose="02020603050405020304" pitchFamily="18" charset="0"/>
              </a:rPr>
              <a:t>h) Rửa sạch, lau khô, xếp khu riêng sau khi sử dụng dao kéo.</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9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27" y="65316"/>
            <a:ext cx="6590522" cy="6370975"/>
          </a:xfrm>
          <a:prstGeom prst="rect">
            <a:avLst/>
          </a:prstGeom>
        </p:spPr>
        <p:txBody>
          <a:bodyPr wrap="square">
            <a:spAutoFit/>
          </a:bodyPr>
          <a:lstStyle/>
          <a:p>
            <a:pPr algn="just"/>
            <a:r>
              <a:rPr lang="vi-VN" sz="2400" smtClean="0">
                <a:solidFill>
                  <a:srgbClr val="000000"/>
                </a:solidFill>
                <a:latin typeface="Times New Roman" panose="02020603050405020304" pitchFamily="18" charset="0"/>
                <a:cs typeface="Times New Roman" panose="02020603050405020304" pitchFamily="18" charset="0"/>
              </a:rPr>
              <a:t>1.Trong </a:t>
            </a:r>
            <a:r>
              <a:rPr lang="vi-VN" sz="2400">
                <a:solidFill>
                  <a:srgbClr val="000000"/>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2400">
                <a:solidFill>
                  <a:srgbClr val="000000"/>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2400">
                <a:solidFill>
                  <a:srgbClr val="000000"/>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2400">
                <a:solidFill>
                  <a:srgbClr val="000000"/>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2400">
                <a:solidFill>
                  <a:srgbClr val="000000"/>
                </a:solidFill>
                <a:latin typeface="Times New Roman" panose="02020603050405020304" pitchFamily="18" charset="0"/>
                <a:cs typeface="Times New Roman" panose="02020603050405020304" pitchFamily="18" charset="0"/>
              </a:rPr>
              <a:t>d) Rán cá bằng chảo có tay cầm bị lung lay.</a:t>
            </a:r>
          </a:p>
          <a:p>
            <a:pPr algn="just"/>
            <a:r>
              <a:rPr lang="vi-VN" sz="2400">
                <a:solidFill>
                  <a:srgbClr val="000000"/>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2400">
                <a:solidFill>
                  <a:srgbClr val="000000"/>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2400">
                <a:solidFill>
                  <a:srgbClr val="000000"/>
                </a:solidFill>
                <a:latin typeface="Times New Roman" panose="02020603050405020304" pitchFamily="18" charset="0"/>
                <a:cs typeface="Times New Roman" panose="02020603050405020304" pitchFamily="18" charset="0"/>
              </a:rPr>
              <a:t>h) Rửa sạch, lau khô, xếp khu riêng sau khi sử dụng dao kéo.</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6690049" y="251928"/>
            <a:ext cx="5299788" cy="1015663"/>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Tình huống đang tiềm ẩn nguy cơ gây mất an toàn lao động trong chế biến thực phẩm và các biện pháp khắc phục:</a:t>
            </a:r>
            <a:endParaRPr lang="en-US" sz="200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0362150"/>
              </p:ext>
            </p:extLst>
          </p:nvPr>
        </p:nvGraphicFramePr>
        <p:xfrm>
          <a:off x="7025951" y="1307703"/>
          <a:ext cx="4963886" cy="5486400"/>
        </p:xfrm>
        <a:graphic>
          <a:graphicData uri="http://schemas.openxmlformats.org/drawingml/2006/table">
            <a:tbl>
              <a:tblPr/>
              <a:tblGrid>
                <a:gridCol w="976670">
                  <a:extLst>
                    <a:ext uri="{9D8B030D-6E8A-4147-A177-3AD203B41FA5}">
                      <a16:colId xmlns:a16="http://schemas.microsoft.com/office/drawing/2014/main" val="1183203384"/>
                    </a:ext>
                  </a:extLst>
                </a:gridCol>
                <a:gridCol w="3987216">
                  <a:extLst>
                    <a:ext uri="{9D8B030D-6E8A-4147-A177-3AD203B41FA5}">
                      <a16:colId xmlns:a16="http://schemas.microsoft.com/office/drawing/2014/main" val="1710030819"/>
                    </a:ext>
                  </a:extLst>
                </a:gridCol>
              </a:tblGrid>
              <a:tr h="259080">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Tình huống</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Biện pháp khắc phục</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620624"/>
                  </a:ext>
                </a:extLst>
              </a:tr>
              <a:tr h="77724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 dụng dụng cụ như cái đũa, cái nắp chảo hoặc đảo thực phẩm bằng dụng cụ phù hợp để tránh tiếp xúc trực tiếp với nhiệt độ cao.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654474"/>
                  </a:ext>
                </a:extLst>
              </a:tr>
              <a:tr h="103632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Không nên tái sử dụng bình gas đã qua sử dụng vì có thể gây ra rủi ro về an toàn. Thay vào đó, nên sử dụng bình gas mới và tuân thủ hướng dẫn của nhà sản xuất.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213976"/>
                  </a:ext>
                </a:extLst>
              </a:tr>
              <a:tr h="129540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Sửa chữa hoặc thay thế chảo bị lung lay để đảm bảo an toàn khi sử dụng. Đồng thời, kiểm tra chảo trước khi sử dụng để đảm bảo không có hiện tượng nứt nẻ hoặc hỏng hóc nào khác.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331411"/>
                  </a:ext>
                </a:extLst>
              </a:tr>
              <a:tr h="51816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solidFill>
                            <a:srgbClr val="FF0000"/>
                          </a:solidFill>
                          <a:effectLst/>
                          <a:latin typeface="Times New Roman" panose="02020603050405020304" pitchFamily="18" charset="0"/>
                          <a:cs typeface="Times New Roman" panose="02020603050405020304" pitchFamily="18" charset="0"/>
                        </a:rPr>
                        <a:t>Thay thế bát kim loại bằng bát thủy tinh, gốm, sứ, gỗ.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670040"/>
                  </a:ext>
                </a:extLst>
              </a:tr>
            </a:tbl>
          </a:graphicData>
        </a:graphic>
      </p:graphicFrame>
    </p:spTree>
    <p:extLst>
      <p:ext uri="{BB962C8B-B14F-4D97-AF65-F5344CB8AC3E}">
        <p14:creationId xmlns:p14="http://schemas.microsoft.com/office/powerpoint/2010/main" val="16793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830997"/>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2. Với </a:t>
            </a:r>
            <a:r>
              <a:rPr lang="vi-VN" sz="2400">
                <a:solidFill>
                  <a:srgbClr val="000000"/>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0" y="999148"/>
            <a:ext cx="6077339" cy="3389734"/>
          </a:xfrm>
          <a:prstGeom prst="rect">
            <a:avLst/>
          </a:prstGeom>
        </p:spPr>
      </p:pic>
    </p:spTree>
    <p:extLst>
      <p:ext uri="{BB962C8B-B14F-4D97-AF65-F5344CB8AC3E}">
        <p14:creationId xmlns:p14="http://schemas.microsoft.com/office/powerpoint/2010/main" val="117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830997"/>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2. Với </a:t>
            </a:r>
            <a:r>
              <a:rPr lang="vi-VN" sz="2400">
                <a:solidFill>
                  <a:srgbClr val="000000"/>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1" y="999148"/>
            <a:ext cx="4836368" cy="2266566"/>
          </a:xfrm>
          <a:prstGeom prst="rect">
            <a:avLst/>
          </a:prstGeom>
        </p:spPr>
      </p:pic>
      <p:sp>
        <p:nvSpPr>
          <p:cNvPr id="4" name="Rectangle 3"/>
          <p:cNvSpPr/>
          <p:nvPr/>
        </p:nvSpPr>
        <p:spPr>
          <a:xfrm>
            <a:off x="5467739" y="999148"/>
            <a:ext cx="6400799" cy="5632311"/>
          </a:xfrm>
          <a:prstGeom prst="rect">
            <a:avLst/>
          </a:prstGeom>
        </p:spPr>
        <p:txBody>
          <a:bodyPr wrap="square">
            <a:spAutoFit/>
          </a:bodyPr>
          <a:lstStyle/>
          <a:p>
            <a:pPr algn="just"/>
            <a:r>
              <a:rPr lang="vi-VN" sz="2000">
                <a:solidFill>
                  <a:srgbClr val="FF0000"/>
                </a:solidFill>
                <a:latin typeface="Times New Roman" panose="02020603050405020304" pitchFamily="18" charset="0"/>
                <a:cs typeface="Times New Roman" panose="02020603050405020304" pitchFamily="18" charset="0"/>
              </a:rPr>
              <a:t>Lựa chọn phương án phù hợp với tình huống:</a:t>
            </a:r>
          </a:p>
          <a:p>
            <a:pPr algn="just"/>
            <a:r>
              <a:rPr lang="vi-VN" sz="2000">
                <a:solidFill>
                  <a:srgbClr val="FF0000"/>
                </a:solidFill>
                <a:latin typeface="Times New Roman" panose="02020603050405020304" pitchFamily="18" charset="0"/>
                <a:cs typeface="Times New Roman" panose="02020603050405020304" pitchFamily="18" charset="0"/>
              </a:rPr>
              <a:t>* 1 – b. Giải thích: Cần đặt bẫy chuột trong nhà bếp để ngăn chúng xâm nhập và gây hại cho thực phẩm. Chuột có thể mang các vi khuẩn, vi rút và ký sinh trùng, gây ra nguy cơ lây nhiễm cho thực phẩm, gây ra bệnh tật cho con người.</a:t>
            </a:r>
          </a:p>
          <a:p>
            <a:pPr algn="just"/>
            <a:r>
              <a:rPr lang="vi-VN" sz="2000">
                <a:solidFill>
                  <a:srgbClr val="FF0000"/>
                </a:solidFill>
                <a:latin typeface="Times New Roman" panose="02020603050405020304" pitchFamily="18" charset="0"/>
                <a:cs typeface="Times New Roman" panose="02020603050405020304" pitchFamily="18" charset="0"/>
              </a:rPr>
              <a:t>* 2 – g. Giải thích: Thức ăn sau khi nấu chín cần ăn ngay để tránh sự phát triển của vi khuẩn và vi rút trong thời gian thức ăn còn nóng.</a:t>
            </a:r>
          </a:p>
          <a:p>
            <a:pPr algn="just"/>
            <a:r>
              <a:rPr lang="vi-VN" sz="2000">
                <a:solidFill>
                  <a:srgbClr val="FF0000"/>
                </a:solidFill>
                <a:latin typeface="Times New Roman" panose="02020603050405020304" pitchFamily="18" charset="0"/>
                <a:cs typeface="Times New Roman" panose="02020603050405020304" pitchFamily="18" charset="0"/>
              </a:rPr>
              <a:t>* 3 – e. Giải thích: Bàn tay sau khi thái thịt sống cần rửa sạch với xà phòng để loại bỏ vi khuẩn có thể tồn tại trên bề mặt thịt. Thái thịt sống có thể chứa các vi khuẩn gây bệnh như Salmonella, E. coli và Campylobacter, và sử dụng bàn tay không sạch có thể làm lan truyền các vi khuẩn này đến thực phẩm khác hoặc gây nhiễm trùng cho người tiêu dùng.</a:t>
            </a:r>
          </a:p>
          <a:p>
            <a:pPr algn="just"/>
            <a:r>
              <a:rPr lang="vi-VN" sz="2000">
                <a:solidFill>
                  <a:srgbClr val="FF0000"/>
                </a:solidFill>
                <a:latin typeface="Times New Roman" panose="02020603050405020304" pitchFamily="18" charset="0"/>
                <a:cs typeface="Times New Roman" panose="02020603050405020304" pitchFamily="18" charset="0"/>
              </a:rPr>
              <a:t>* 4 – c. Giải thích: Thực phẩm có thể bị bám đất, bụi bẩn hoặc các tạp chất khác khi được bảo quản. Việc rửa sạch giúp loại bỏ những tạp chất này và làm sạch bề mặt thực phẩm.</a:t>
            </a:r>
            <a:endParaRPr lang="vi-VN" sz="20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536</TotalTime>
  <Words>2841</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Open Sans</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184</cp:revision>
  <dcterms:created xsi:type="dcterms:W3CDTF">2023-06-21T22:05:51Z</dcterms:created>
  <dcterms:modified xsi:type="dcterms:W3CDTF">2024-06-21T06:53:02Z</dcterms:modified>
</cp:coreProperties>
</file>