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437" r:id="rId4"/>
    <p:sldId id="438" r:id="rId5"/>
    <p:sldId id="439" r:id="rId6"/>
    <p:sldId id="442" r:id="rId7"/>
    <p:sldId id="353" r:id="rId8"/>
    <p:sldId id="441" r:id="rId9"/>
    <p:sldId id="440" r:id="rId10"/>
    <p:sldId id="414" r:id="rId11"/>
    <p:sldId id="444" r:id="rId12"/>
    <p:sldId id="398" r:id="rId13"/>
    <p:sldId id="445" r:id="rId14"/>
    <p:sldId id="416" r:id="rId15"/>
    <p:sldId id="446" r:id="rId16"/>
    <p:sldId id="399" r:id="rId17"/>
    <p:sldId id="448" r:id="rId18"/>
    <p:sldId id="447" r:id="rId19"/>
    <p:sldId id="417" r:id="rId20"/>
    <p:sldId id="450" r:id="rId21"/>
    <p:sldId id="449" r:id="rId22"/>
    <p:sldId id="419" r:id="rId23"/>
    <p:sldId id="451" r:id="rId24"/>
    <p:sldId id="452" r:id="rId25"/>
    <p:sldId id="420" r:id="rId26"/>
    <p:sldId id="291" r:id="rId27"/>
    <p:sldId id="453" r:id="rId28"/>
    <p:sldId id="454" r:id="rId29"/>
    <p:sldId id="421" r:id="rId30"/>
    <p:sldId id="455" r:id="rId31"/>
    <p:sldId id="456" r:id="rId32"/>
    <p:sldId id="424" r:id="rId33"/>
    <p:sldId id="457" r:id="rId34"/>
    <p:sldId id="401" r:id="rId35"/>
    <p:sldId id="458" r:id="rId36"/>
    <p:sldId id="426" r:id="rId37"/>
    <p:sldId id="459" r:id="rId38"/>
    <p:sldId id="371" r:id="rId39"/>
    <p:sldId id="460" r:id="rId40"/>
    <p:sldId id="271" r:id="rId41"/>
    <p:sldId id="461" r:id="rId42"/>
    <p:sldId id="411" r:id="rId43"/>
    <p:sldId id="462" r:id="rId44"/>
    <p:sldId id="276" r:id="rId45"/>
    <p:sldId id="463"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72" d="100"/>
          <a:sy n="72" d="100"/>
        </p:scale>
        <p:origin x="62" y="3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12-14T08:55:49.751" idx="1">
    <p:pos x="10" y="10"/>
    <p:text/>
    <p:extLst>
      <p:ext uri="{C676402C-5697-4E1C-873F-D02D1690AC5C}">
        <p15:threadingInfo xmlns:p15="http://schemas.microsoft.com/office/powerpoint/2012/main" timeZoneBias="-42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12/14/2024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12/14/2024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12/14/2024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68752" y="94423"/>
            <a:ext cx="10295792" cy="461665"/>
          </a:xfrm>
          <a:prstGeom prst="rect">
            <a:avLst/>
          </a:prstGeom>
        </p:spPr>
        <p:txBody>
          <a:bodyPr wrap="square">
            <a:spAutoFit/>
          </a:bodyPr>
          <a:lstStyle/>
          <a:p>
            <a:r>
              <a:rPr lang="vi-VN" sz="2400" b="1">
                <a:solidFill>
                  <a:srgbClr val="FF0000"/>
                </a:solidFill>
                <a:latin typeface="Times New Roman" panose="02020603050405020304" pitchFamily="18" charset="0"/>
                <a:cs typeface="Times New Roman" panose="02020603050405020304" pitchFamily="18" charset="0"/>
              </a:rPr>
              <a:t>BÀI 4. AN TOÀN LAO ĐỘNG VÀ AN TOÀN VỆ SINH THỰC PHẨM</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80209" y="624254"/>
            <a:ext cx="11484335" cy="5987561"/>
          </a:xfrm>
          <a:prstGeom prst="rect">
            <a:avLst/>
          </a:prstGeom>
        </p:spPr>
      </p:pic>
    </p:spTree>
    <p:extLst>
      <p:ext uri="{BB962C8B-B14F-4D97-AF65-F5344CB8AC3E}">
        <p14:creationId xmlns:p14="http://schemas.microsoft.com/office/powerpoint/2010/main" val="770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96131" y="140160"/>
            <a:ext cx="3209729" cy="1938992"/>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Quan sát bảng 4.1 và nêu các chú ý khi sử dụng và bảo quản dụng cụ, thiết bị nhà bếp.</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242907" y="140160"/>
            <a:ext cx="8210628" cy="1524000"/>
          </a:xfrm>
          <a:prstGeom prst="rect">
            <a:avLst/>
          </a:prstGeom>
          <a:noFill/>
          <a:ln>
            <a:noFill/>
          </a:ln>
        </p:spPr>
      </p:pic>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242907" y="1664160"/>
            <a:ext cx="8210628" cy="5128260"/>
          </a:xfrm>
          <a:prstGeom prst="rect">
            <a:avLst/>
          </a:prstGeom>
          <a:noFill/>
          <a:ln>
            <a:noFill/>
          </a:ln>
        </p:spPr>
      </p:pic>
    </p:spTree>
    <p:extLst>
      <p:ext uri="{BB962C8B-B14F-4D97-AF65-F5344CB8AC3E}">
        <p14:creationId xmlns:p14="http://schemas.microsoft.com/office/powerpoint/2010/main" val="11770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68752" y="94423"/>
            <a:ext cx="10295792" cy="461665"/>
          </a:xfrm>
          <a:prstGeom prst="rect">
            <a:avLst/>
          </a:prstGeom>
        </p:spPr>
        <p:txBody>
          <a:bodyPr wrap="square">
            <a:spAutoFit/>
          </a:bodyPr>
          <a:lstStyle/>
          <a:p>
            <a:r>
              <a:rPr lang="vi-VN" sz="2400" b="1">
                <a:solidFill>
                  <a:srgbClr val="FF0000"/>
                </a:solidFill>
                <a:latin typeface="Times New Roman" panose="02020603050405020304" pitchFamily="18" charset="0"/>
                <a:cs typeface="Times New Roman" panose="02020603050405020304" pitchFamily="18" charset="0"/>
              </a:rPr>
              <a:t>BÀI 4. AN TOÀN LAO ĐỘNG VÀ AN TOÀN VỆ SINH THỰC PHẨM</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67478" y="713134"/>
            <a:ext cx="11597066" cy="1569660"/>
          </a:xfrm>
          <a:prstGeom prst="rect">
            <a:avLst/>
          </a:prstGeom>
        </p:spPr>
        <p:txBody>
          <a:bodyPr wrap="square">
            <a:spAutoFit/>
          </a:bodyPr>
          <a:lstStyle/>
          <a:p>
            <a:pPr marL="30480" marR="30480" algn="just">
              <a:spcAft>
                <a:spcPts val="0"/>
              </a:spcAft>
            </a:pPr>
            <a:r>
              <a:rPr lang="vi-VN" sz="2400" b="1">
                <a:solidFill>
                  <a:srgbClr val="000000"/>
                </a:solidFill>
                <a:latin typeface="Times New Roman" panose="02020603050405020304" pitchFamily="18" charset="0"/>
                <a:ea typeface="Times New Roman" panose="02020603050405020304" pitchFamily="18" charset="0"/>
              </a:rPr>
              <a:t>I. An toàn lao động trong chế biến thực phẩm</a:t>
            </a:r>
            <a:endParaRPr lang="en-US" sz="2400" b="1">
              <a:latin typeface="Times New Roman" panose="02020603050405020304" pitchFamily="18" charset="0"/>
              <a:ea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2. Sử dụng và bảo quản  các dụng cụ và thiết bị nhà bếp</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 Sử dụng và bảo quản dụng cụ, thiết bị, nhà bếp</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Bảng 4.1</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524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ipe(down)">
                                      <p:cBhvr>
                                        <p:cTn id="2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824" y="65514"/>
            <a:ext cx="11703698" cy="830997"/>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Kể tên một số dụng cụ, thiết bị nhà bếp mà gia đình em đang sử dụng và các lưu ý trong quá trình sử dụng, bảo quản các dụng cụ, thiết bị đó để đảm bảo an toàn lao động.</a:t>
            </a:r>
            <a:endParaRPr lang="en-US" sz="2000" b="1">
              <a:solidFill>
                <a:srgbClr val="0000FF"/>
              </a:solidFill>
              <a:latin typeface="Times New Roman" panose="02020603050405020304" pitchFamily="18" charset="0"/>
              <a:ea typeface="Times New Roman" panose="02020603050405020304" pitchFamily="18" charset="0"/>
            </a:endParaRP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186612" y="971156"/>
            <a:ext cx="6876661" cy="5550941"/>
          </a:xfrm>
          <a:prstGeom prst="rect">
            <a:avLst/>
          </a:prstGeom>
          <a:noFill/>
          <a:ln>
            <a:noFill/>
          </a:ln>
        </p:spPr>
      </p:pic>
    </p:spTree>
    <p:extLst>
      <p:ext uri="{BB962C8B-B14F-4D97-AF65-F5344CB8AC3E}">
        <p14:creationId xmlns:p14="http://schemas.microsoft.com/office/powerpoint/2010/main" val="298147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824" y="65514"/>
            <a:ext cx="11703698" cy="830997"/>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Kể tên một số dụng cụ, thiết bị nhà bếp mà gia đình em đang sử dụng và các lưu ý trong quá trình sử dụng, bảo quản các dụng cụ, thiết bị đó để đảm bảo an toàn lao động.</a:t>
            </a:r>
            <a:endParaRPr lang="en-US" sz="2000" b="1">
              <a:solidFill>
                <a:srgbClr val="0000FF"/>
              </a:solidFill>
              <a:latin typeface="Times New Roman" panose="02020603050405020304" pitchFamily="18" charset="0"/>
              <a:ea typeface="Times New Roman" panose="02020603050405020304" pitchFamily="18" charset="0"/>
            </a:endParaRP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186612" y="971156"/>
            <a:ext cx="5318449" cy="5550941"/>
          </a:xfrm>
          <a:prstGeom prst="rect">
            <a:avLst/>
          </a:prstGeom>
          <a:noFill/>
          <a:ln>
            <a:noFill/>
          </a:ln>
        </p:spPr>
      </p:pic>
      <p:sp>
        <p:nvSpPr>
          <p:cNvPr id="2" name="Rectangle 1"/>
          <p:cNvSpPr/>
          <p:nvPr/>
        </p:nvSpPr>
        <p:spPr>
          <a:xfrm>
            <a:off x="5505061" y="1119874"/>
            <a:ext cx="6260841" cy="1569660"/>
          </a:xfrm>
          <a:prstGeom prst="rect">
            <a:avLst/>
          </a:prstGeom>
        </p:spPr>
        <p:txBody>
          <a:bodyPr wrap="square">
            <a:spAutoFit/>
          </a:bodyPr>
          <a:lstStyle/>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Một số dụng cụ, thiết bị nhà bếp mà gia đình em đang sử dụng và các lưu ý trong quá trình sử dụng, bảo quản các dụng cụ, thiết bị đó để đảm bảo an toàn lao động:</a:t>
            </a:r>
            <a:endParaRPr lang="en-US" sz="2400">
              <a:solidFill>
                <a:srgbClr val="FF0000"/>
              </a:solidFill>
              <a:effectLst/>
              <a:latin typeface="Times New Roman" panose="02020603050405020304" pitchFamily="18" charset="0"/>
              <a:ea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300884233"/>
              </p:ext>
            </p:extLst>
          </p:nvPr>
        </p:nvGraphicFramePr>
        <p:xfrm>
          <a:off x="5619345" y="2763553"/>
          <a:ext cx="6146557" cy="3684524"/>
        </p:xfrm>
        <a:graphic>
          <a:graphicData uri="http://schemas.openxmlformats.org/drawingml/2006/table">
            <a:tbl>
              <a:tblPr firstRow="1" firstCol="1" bandRow="1"/>
              <a:tblGrid>
                <a:gridCol w="1655757">
                  <a:extLst>
                    <a:ext uri="{9D8B030D-6E8A-4147-A177-3AD203B41FA5}">
                      <a16:colId xmlns:a16="http://schemas.microsoft.com/office/drawing/2014/main" val="2007133861"/>
                    </a:ext>
                  </a:extLst>
                </a:gridCol>
                <a:gridCol w="4490800">
                  <a:extLst>
                    <a:ext uri="{9D8B030D-6E8A-4147-A177-3AD203B41FA5}">
                      <a16:colId xmlns:a16="http://schemas.microsoft.com/office/drawing/2014/main" val="2817642752"/>
                    </a:ext>
                  </a:extLst>
                </a:gridCol>
              </a:tblGrid>
              <a:tr h="0">
                <a:tc>
                  <a:txBody>
                    <a:bodyPr/>
                    <a:lstStyle/>
                    <a:p>
                      <a:pPr marL="30480" marR="30480" algn="just">
                        <a:lnSpc>
                          <a:spcPct val="115000"/>
                        </a:lnSpc>
                        <a:spcAft>
                          <a:spcPts val="0"/>
                        </a:spcAft>
                      </a:pPr>
                      <a:r>
                        <a:rPr lang="en-US"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Dụng cụ, thiết bị</a:t>
                      </a:r>
                      <a:endPar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15000"/>
                        </a:lnSpc>
                        <a:spcAft>
                          <a:spcPts val="0"/>
                        </a:spcAft>
                      </a:pPr>
                      <a:r>
                        <a:rPr lang="en-US"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Lưu ý khi sử dụng</a:t>
                      </a:r>
                      <a:endPar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7953106"/>
                  </a:ext>
                </a:extLst>
              </a:tr>
              <a:tr h="0">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Thớt gỗ</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Tránh tiếp xúc trực tiếp với lửa.</a:t>
                      </a:r>
                    </a:p>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Không ngâm lâu trong nước.</a:t>
                      </a:r>
                    </a:p>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Sau khi sử dụng cần rửa sạch.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2099111"/>
                  </a:ext>
                </a:extLst>
              </a:tr>
              <a:tr h="0">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Bếp gas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Khóa bình gas sau khi sử dụng.</a:t>
                      </a:r>
                    </a:p>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Sử dụng đúng hướng dẫn của nhà sản xuất.</a:t>
                      </a:r>
                    </a:p>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Lau chùi sạch, để khô ráo sau khi sử dụng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2670154"/>
                  </a:ext>
                </a:extLst>
              </a:tr>
              <a:tr h="0">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Bếp điện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Không sử dụng khi có dấu hiệu hở điện.</a:t>
                      </a:r>
                    </a:p>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Sử dụng đúng hướng dẫn của nhà sản xuất.</a:t>
                      </a:r>
                    </a:p>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Ngắt điện, lau chùi sạch, để khô ráo khi không sử dụng.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2125249"/>
                  </a:ext>
                </a:extLst>
              </a:tr>
            </a:tbl>
          </a:graphicData>
        </a:graphic>
      </p:graphicFrame>
    </p:spTree>
    <p:extLst>
      <p:ext uri="{BB962C8B-B14F-4D97-AF65-F5344CB8AC3E}">
        <p14:creationId xmlns:p14="http://schemas.microsoft.com/office/powerpoint/2010/main" val="278228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824" y="65514"/>
            <a:ext cx="11703698" cy="1200329"/>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Tìm hiểu thông tim từ internet, sách, báo,...và cho biết, người trực tiếp sản xuất thực phẩm tại các nhà hàng, khách sạn,...cần được trang bị bảo hộ như thế nào để đảm bảo an toàn lạo động? Vai trò của mỗi trang bị đó là gì?</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672" y="1356048"/>
            <a:ext cx="5809863" cy="4746171"/>
          </a:xfrm>
          <a:prstGeom prst="rect">
            <a:avLst/>
          </a:prstGeom>
        </p:spPr>
      </p:pic>
      <p:sp>
        <p:nvSpPr>
          <p:cNvPr id="7" name="TextBox 6"/>
          <p:cNvSpPr txBox="1"/>
          <p:nvPr/>
        </p:nvSpPr>
        <p:spPr>
          <a:xfrm>
            <a:off x="357672" y="6223518"/>
            <a:ext cx="5744548" cy="369332"/>
          </a:xfrm>
          <a:prstGeom prst="rect">
            <a:avLst/>
          </a:prstGeom>
          <a:noFill/>
        </p:spPr>
        <p:txBody>
          <a:bodyPr wrap="square" rtlCol="0">
            <a:spAutoFit/>
          </a:bodyPr>
          <a:lstStyle/>
          <a:p>
            <a:r>
              <a:rPr lang="vi-VN" b="1" i="1">
                <a:latin typeface="Times New Roman" panose="02020603050405020304" pitchFamily="18" charset="0"/>
                <a:cs typeface="Times New Roman" panose="02020603050405020304" pitchFamily="18" charset="0"/>
              </a:rPr>
              <a:t>Nhân viên chế biến thực phẩm ở nhà hàng, khách sạn</a:t>
            </a:r>
            <a:endParaRPr lang="en-US"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417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824" y="65514"/>
            <a:ext cx="11703698" cy="1200329"/>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Tìm hiểu thông tim từ internet, sách, báo,...và cho biết, người trực tiếp sản xuất thực phẩm tại các nhà hàng, khách sạn,...cần được trang bị bảo hộ như thế nào để đảm bảo an toàn lạo động? Vai trò của mỗi trang bị đó là gì?</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672" y="1356048"/>
            <a:ext cx="5809863" cy="4746171"/>
          </a:xfrm>
          <a:prstGeom prst="rect">
            <a:avLst/>
          </a:prstGeom>
        </p:spPr>
      </p:pic>
      <p:sp>
        <p:nvSpPr>
          <p:cNvPr id="7" name="TextBox 6"/>
          <p:cNvSpPr txBox="1"/>
          <p:nvPr/>
        </p:nvSpPr>
        <p:spPr>
          <a:xfrm>
            <a:off x="357672" y="6223518"/>
            <a:ext cx="5744548" cy="369332"/>
          </a:xfrm>
          <a:prstGeom prst="rect">
            <a:avLst/>
          </a:prstGeom>
          <a:noFill/>
        </p:spPr>
        <p:txBody>
          <a:bodyPr wrap="square" rtlCol="0">
            <a:spAutoFit/>
          </a:bodyPr>
          <a:lstStyle/>
          <a:p>
            <a:r>
              <a:rPr lang="vi-VN" b="1" i="1">
                <a:latin typeface="Times New Roman" panose="02020603050405020304" pitchFamily="18" charset="0"/>
                <a:cs typeface="Times New Roman" panose="02020603050405020304" pitchFamily="18" charset="0"/>
              </a:rPr>
              <a:t>Nhân viên chế biến thực phẩm ở nhà hàng, khách sạn</a:t>
            </a:r>
            <a:endParaRPr lang="en-US" b="1" i="1">
              <a:latin typeface="Times New Roman" panose="02020603050405020304" pitchFamily="18" charset="0"/>
              <a:cs typeface="Times New Roman" panose="02020603050405020304" pitchFamily="18" charset="0"/>
            </a:endParaRPr>
          </a:p>
        </p:txBody>
      </p:sp>
      <p:sp>
        <p:nvSpPr>
          <p:cNvPr id="2" name="Rectangle 1"/>
          <p:cNvSpPr/>
          <p:nvPr/>
        </p:nvSpPr>
        <p:spPr>
          <a:xfrm>
            <a:off x="6288834" y="1356048"/>
            <a:ext cx="5505060" cy="1569660"/>
          </a:xfrm>
          <a:prstGeom prst="rect">
            <a:avLst/>
          </a:prstGeom>
        </p:spPr>
        <p:txBody>
          <a:bodyPr wrap="square">
            <a:spAutoFit/>
          </a:bodyPr>
          <a:lstStyle/>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Người trực tiếp sản xuất thực phẩm tại các nhà hàng, khách sạn,...cần được trang bị bảo hộ để đảm bảo an toàn lạo động và vai trò của mỗi trang bị đó là:</a:t>
            </a:r>
            <a:endParaRPr lang="en-US" sz="2400">
              <a:solidFill>
                <a:srgbClr val="FF0000"/>
              </a:solidFill>
              <a:effectLst/>
              <a:latin typeface="Times New Roman" panose="02020603050405020304" pitchFamily="18" charset="0"/>
              <a:ea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636037231"/>
              </p:ext>
            </p:extLst>
          </p:nvPr>
        </p:nvGraphicFramePr>
        <p:xfrm>
          <a:off x="6386805" y="3068838"/>
          <a:ext cx="5309118" cy="3070290"/>
        </p:xfrm>
        <a:graphic>
          <a:graphicData uri="http://schemas.openxmlformats.org/drawingml/2006/table">
            <a:tbl>
              <a:tblPr firstRow="1" firstCol="1" bandRow="1"/>
              <a:tblGrid>
                <a:gridCol w="606488">
                  <a:extLst>
                    <a:ext uri="{9D8B030D-6E8A-4147-A177-3AD203B41FA5}">
                      <a16:colId xmlns:a16="http://schemas.microsoft.com/office/drawing/2014/main" val="1847025403"/>
                    </a:ext>
                  </a:extLst>
                </a:gridCol>
                <a:gridCol w="1520890">
                  <a:extLst>
                    <a:ext uri="{9D8B030D-6E8A-4147-A177-3AD203B41FA5}">
                      <a16:colId xmlns:a16="http://schemas.microsoft.com/office/drawing/2014/main" val="3534381896"/>
                    </a:ext>
                  </a:extLst>
                </a:gridCol>
                <a:gridCol w="3181740">
                  <a:extLst>
                    <a:ext uri="{9D8B030D-6E8A-4147-A177-3AD203B41FA5}">
                      <a16:colId xmlns:a16="http://schemas.microsoft.com/office/drawing/2014/main" val="2479953901"/>
                    </a:ext>
                  </a:extLst>
                </a:gridCol>
              </a:tblGrid>
              <a:tr h="0">
                <a:tc>
                  <a:txBody>
                    <a:bodyPr/>
                    <a:lstStyle/>
                    <a:p>
                      <a:pPr marL="30480" marR="30480" algn="just">
                        <a:lnSpc>
                          <a:spcPct val="115000"/>
                        </a:lnSpc>
                        <a:spcAft>
                          <a:spcPts val="0"/>
                        </a:spcAft>
                      </a:pPr>
                      <a:r>
                        <a:rPr lang="en-US" sz="2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0480" marR="30480" algn="just">
                        <a:lnSpc>
                          <a:spcPct val="115000"/>
                        </a:lnSpc>
                        <a:spcAft>
                          <a:spcPts val="0"/>
                        </a:spcAft>
                      </a:pPr>
                      <a:r>
                        <a:rPr lang="en-US" sz="2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Vị trí việc làm</a:t>
                      </a:r>
                      <a:endPar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15000"/>
                        </a:lnSpc>
                        <a:spcAft>
                          <a:spcPts val="0"/>
                        </a:spcAft>
                      </a:pPr>
                      <a:r>
                        <a:rPr lang="en-US" sz="2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Bảo hộ cá nhân</a:t>
                      </a:r>
                      <a:endPar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0157609"/>
                  </a:ext>
                </a:extLst>
              </a:tr>
              <a:tr h="0">
                <a:tc>
                  <a:txBody>
                    <a:bodyPr/>
                    <a:lstStyle/>
                    <a:p>
                      <a:pPr marL="30480" marR="30480" algn="just">
                        <a:lnSpc>
                          <a:spcPct val="115000"/>
                        </a:lnSpc>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0480" marR="30480" algn="just">
                        <a:lnSpc>
                          <a:spcPct val="115000"/>
                        </a:lnSpc>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Nấu ăn ở bếp ăn tập thể</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15000"/>
                        </a:lnSpc>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Yếm: chống ướt, bẩn</a:t>
                      </a:r>
                    </a:p>
                    <a:p>
                      <a:pPr marL="30480" marR="30480" algn="just">
                        <a:lnSpc>
                          <a:spcPct val="115000"/>
                        </a:lnSpc>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Ủng: chống trơn trượt</a:t>
                      </a:r>
                    </a:p>
                    <a:p>
                      <a:pPr marL="30480" marR="30480" algn="just">
                        <a:lnSpc>
                          <a:spcPct val="115000"/>
                        </a:lnSpc>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Khẩu trang: lọc bụi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7872659"/>
                  </a:ext>
                </a:extLst>
              </a:tr>
              <a:tr h="0">
                <a:tc>
                  <a:txBody>
                    <a:bodyPr/>
                    <a:lstStyle/>
                    <a:p>
                      <a:pPr marL="30480" marR="30480" algn="just">
                        <a:lnSpc>
                          <a:spcPct val="115000"/>
                        </a:lnSpc>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0480" marR="30480" algn="just">
                        <a:lnSpc>
                          <a:spcPct val="115000"/>
                        </a:lnSpc>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Phục vụ bàn ăn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480" marR="30480" algn="just">
                        <a:lnSpc>
                          <a:spcPct val="115000"/>
                        </a:lnSpc>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Yếm: chống ướt, bẩn.</a:t>
                      </a:r>
                    </a:p>
                    <a:p>
                      <a:pPr marL="30480" marR="30480" algn="just">
                        <a:lnSpc>
                          <a:spcPct val="115000"/>
                        </a:lnSpc>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Khẩu trang: lọc bụi</a:t>
                      </a:r>
                    </a:p>
                    <a:p>
                      <a:pPr marL="30480" marR="30480" algn="just">
                        <a:lnSpc>
                          <a:spcPct val="115000"/>
                        </a:lnSpc>
                        <a:spcAft>
                          <a:spcPts val="0"/>
                        </a:spcAft>
                      </a:pPr>
                      <a:r>
                        <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Găng tay cao su mỏng: giữ vệ sinh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9616139"/>
                  </a:ext>
                </a:extLst>
              </a:tr>
            </a:tbl>
          </a:graphicData>
        </a:graphic>
      </p:graphicFrame>
    </p:spTree>
    <p:extLst>
      <p:ext uri="{BB962C8B-B14F-4D97-AF65-F5344CB8AC3E}">
        <p14:creationId xmlns:p14="http://schemas.microsoft.com/office/powerpoint/2010/main" val="126245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9485" y="138700"/>
            <a:ext cx="11722360"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Hãy quan sát hình dưới đây và cho viết, để đảm bảo an toàn lao động, người chế biến thực phẩm đã sử dụng những dụng cụ gì và sử dụng để tránh nguy cơ mất an toàn nào.</a:t>
            </a:r>
          </a:p>
        </p:txBody>
      </p:sp>
      <p:pic>
        <p:nvPicPr>
          <p:cNvPr id="7" name="Picture 6"/>
          <p:cNvPicPr/>
          <p:nvPr/>
        </p:nvPicPr>
        <p:blipFill>
          <a:blip r:embed="rId2"/>
          <a:stretch>
            <a:fillRect/>
          </a:stretch>
        </p:blipFill>
        <p:spPr>
          <a:xfrm>
            <a:off x="438926" y="1041522"/>
            <a:ext cx="8593107" cy="3530477"/>
          </a:xfrm>
          <a:prstGeom prst="rect">
            <a:avLst/>
          </a:prstGeom>
        </p:spPr>
      </p:pic>
    </p:spTree>
    <p:extLst>
      <p:ext uri="{BB962C8B-B14F-4D97-AF65-F5344CB8AC3E}">
        <p14:creationId xmlns:p14="http://schemas.microsoft.com/office/powerpoint/2010/main" val="56480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9485" y="138700"/>
            <a:ext cx="11722360"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Hãy quan sát hình dưới đây và cho viết, để đảm bảo an toàn lao động, người chế biến thực phẩm đã sử dụng những dụng cụ gì và sử dụng để tránh nguy cơ mất an toàn nào.</a:t>
            </a:r>
          </a:p>
        </p:txBody>
      </p:sp>
      <p:pic>
        <p:nvPicPr>
          <p:cNvPr id="7" name="Picture 6"/>
          <p:cNvPicPr/>
          <p:nvPr/>
        </p:nvPicPr>
        <p:blipFill>
          <a:blip r:embed="rId2"/>
          <a:stretch>
            <a:fillRect/>
          </a:stretch>
        </p:blipFill>
        <p:spPr>
          <a:xfrm>
            <a:off x="373611" y="969697"/>
            <a:ext cx="8593107" cy="3530477"/>
          </a:xfrm>
          <a:prstGeom prst="rect">
            <a:avLst/>
          </a:prstGeom>
        </p:spPr>
      </p:pic>
      <p:sp>
        <p:nvSpPr>
          <p:cNvPr id="3" name="Rectangle 2"/>
          <p:cNvSpPr/>
          <p:nvPr/>
        </p:nvSpPr>
        <p:spPr>
          <a:xfrm>
            <a:off x="2180252" y="4592507"/>
            <a:ext cx="8699241" cy="1938992"/>
          </a:xfrm>
          <a:prstGeom prst="rect">
            <a:avLst/>
          </a:prstGeom>
        </p:spPr>
        <p:txBody>
          <a:bodyPr wrap="square">
            <a:spAutoFit/>
          </a:bodyPr>
          <a:lstStyle/>
          <a:p>
            <a:pPr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Để đảm bảo an toàn lao động, người chế biến thực phẩm đã sử dụng những dụng cụ:</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a) Khăn lót tay/ khăn cách nhiệt.</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b) Xẻng xúc bánh và găng tay cách nhiệt.</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c) Găng tay cách nhiệt.</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1980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68752" y="94423"/>
            <a:ext cx="10295792" cy="461665"/>
          </a:xfrm>
          <a:prstGeom prst="rect">
            <a:avLst/>
          </a:prstGeom>
        </p:spPr>
        <p:txBody>
          <a:bodyPr wrap="square">
            <a:spAutoFit/>
          </a:bodyPr>
          <a:lstStyle/>
          <a:p>
            <a:r>
              <a:rPr lang="vi-VN" sz="2400" b="1">
                <a:solidFill>
                  <a:srgbClr val="FF0000"/>
                </a:solidFill>
                <a:latin typeface="Times New Roman" panose="02020603050405020304" pitchFamily="18" charset="0"/>
                <a:cs typeface="Times New Roman" panose="02020603050405020304" pitchFamily="18" charset="0"/>
              </a:rPr>
              <a:t>BÀI 4. AN TOÀN LAO ĐỘNG VÀ AN TOÀN VỆ SINH THỰC PHẨM</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67478" y="713134"/>
            <a:ext cx="11597066" cy="3046988"/>
          </a:xfrm>
          <a:prstGeom prst="rect">
            <a:avLst/>
          </a:prstGeom>
        </p:spPr>
        <p:txBody>
          <a:bodyPr wrap="square">
            <a:spAutoFit/>
          </a:bodyPr>
          <a:lstStyle/>
          <a:p>
            <a:pPr marL="30480" marR="30480" algn="just">
              <a:spcAft>
                <a:spcPts val="0"/>
              </a:spcAft>
            </a:pPr>
            <a:r>
              <a:rPr lang="vi-VN" sz="2400" b="1">
                <a:solidFill>
                  <a:srgbClr val="000000"/>
                </a:solidFill>
                <a:latin typeface="Times New Roman" panose="02020603050405020304" pitchFamily="18" charset="0"/>
                <a:ea typeface="Times New Roman" panose="02020603050405020304" pitchFamily="18" charset="0"/>
              </a:rPr>
              <a:t>I. An toàn lao động trong chế biến thực phẩm</a:t>
            </a:r>
            <a:endParaRPr lang="en-US" sz="2400" b="1">
              <a:latin typeface="Times New Roman" panose="02020603050405020304" pitchFamily="18" charset="0"/>
              <a:ea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3. An toàn lao động trong chế biến thực phẩm</a:t>
            </a:r>
            <a:endParaRPr lang="en-US" sz="2400" b="1">
              <a:latin typeface="Times New Roman" panose="02020603050405020304" pitchFamily="18" charset="0"/>
              <a:cs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a. Yêu cầu đối với người chế biến thực phẩm</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Trang bị đầy đủ các trang, thiết bị cần thiết, đáp ứng yêu cầu và đặc thù công việc.</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Thăm khám sức khỏe định kì hàng năm.</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Tập huấn, hướng dẫn cách sử dụng các dụng cụ, thiết bị trước khi làm việc.</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Tấp huấn các kĩ năng về phòng cháy chữa cháy, kĩ năng sơ cứu trong các trường hợp xảy ra tai nạn.</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190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Vertical)">
                                      <p:cBhvr>
                                        <p:cTn id="15" dur="500"/>
                                        <p:tgtEl>
                                          <p:spTgt spid="2">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barn(inVertical)">
                                      <p:cBhvr>
                                        <p:cTn id="18" dur="500"/>
                                        <p:tgtEl>
                                          <p:spTgt spid="2">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barn(inVertical)">
                                      <p:cBhvr>
                                        <p:cTn id="21" dur="500"/>
                                        <p:tgtEl>
                                          <p:spTgt spid="2">
                                            <p:txEl>
                                              <p:pRg st="4" end="4"/>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barn(inVertical)">
                                      <p:cBhvr>
                                        <p:cTn id="24" dur="500"/>
                                        <p:tgtEl>
                                          <p:spTgt spid="2">
                                            <p:txEl>
                                              <p:pRg st="5" end="5"/>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barn(inVertical)">
                                      <p:cBhvr>
                                        <p:cTn id="2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9485" y="138700"/>
            <a:ext cx="11722360" cy="830997"/>
          </a:xfrm>
          <a:prstGeom prst="rect">
            <a:avLst/>
          </a:prstGeom>
        </p:spPr>
        <p:txBody>
          <a:bodyPr wrap="square">
            <a:spAutoFit/>
          </a:bodyPr>
          <a:lstStyle/>
          <a:p>
            <a:pPr>
              <a:spcAft>
                <a:spcPts val="0"/>
              </a:spcAft>
            </a:pPr>
            <a:r>
              <a:rPr lang="vi-VN" sz="2400" b="1">
                <a:solidFill>
                  <a:srgbClr val="0000FF"/>
                </a:solidFill>
                <a:latin typeface="Times New Roman" panose="02020603050405020304" pitchFamily="18" charset="0"/>
                <a:cs typeface="Times New Roman" panose="02020603050405020304" pitchFamily="18" charset="0"/>
              </a:rPr>
              <a:t>Quan sát hình 4.4, hình 4.5 và hình 4.6 cho biết khi bố trí bếp nấu cần tuân theo yêu cầu gì để đảm bảo an toàn lao động?</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Picture 6"/>
          <p:cNvPicPr/>
          <p:nvPr/>
        </p:nvPicPr>
        <p:blipFill>
          <a:blip r:embed="rId2"/>
          <a:stretch>
            <a:fillRect/>
          </a:stretch>
        </p:blipFill>
        <p:spPr>
          <a:xfrm>
            <a:off x="348732" y="1152720"/>
            <a:ext cx="4129962" cy="2878104"/>
          </a:xfrm>
          <a:prstGeom prst="rect">
            <a:avLst/>
          </a:prstGeom>
        </p:spPr>
      </p:pic>
      <p:pic>
        <p:nvPicPr>
          <p:cNvPr id="8" name="Picture 7"/>
          <p:cNvPicPr/>
          <p:nvPr/>
        </p:nvPicPr>
        <p:blipFill>
          <a:blip r:embed="rId3"/>
          <a:stretch>
            <a:fillRect/>
          </a:stretch>
        </p:blipFill>
        <p:spPr>
          <a:xfrm>
            <a:off x="4628917" y="1236149"/>
            <a:ext cx="3768634" cy="2654715"/>
          </a:xfrm>
          <a:prstGeom prst="rect">
            <a:avLst/>
          </a:prstGeom>
        </p:spPr>
      </p:pic>
      <p:pic>
        <p:nvPicPr>
          <p:cNvPr id="9" name="Picture 8"/>
          <p:cNvPicPr/>
          <p:nvPr/>
        </p:nvPicPr>
        <p:blipFill>
          <a:blip r:embed="rId4"/>
          <a:stretch>
            <a:fillRect/>
          </a:stretch>
        </p:blipFill>
        <p:spPr>
          <a:xfrm>
            <a:off x="600152" y="4131984"/>
            <a:ext cx="4811603" cy="2483420"/>
          </a:xfrm>
          <a:prstGeom prst="rect">
            <a:avLst/>
          </a:prstGeom>
        </p:spPr>
      </p:pic>
    </p:spTree>
    <p:extLst>
      <p:ext uri="{BB962C8B-B14F-4D97-AF65-F5344CB8AC3E}">
        <p14:creationId xmlns:p14="http://schemas.microsoft.com/office/powerpoint/2010/main" val="249353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6778870" y="61118"/>
            <a:ext cx="4402016" cy="4335036"/>
          </a:xfrm>
          <a:prstGeom prst="cloudCallout">
            <a:avLst>
              <a:gd name="adj1" fmla="val -95654"/>
              <a:gd name="adj2" fmla="val 31678"/>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rgbClr val="0000FF"/>
                </a:solidFill>
                <a:latin typeface="Times New Roman" panose="02020603050405020304" pitchFamily="18" charset="0"/>
                <a:cs typeface="Times New Roman" panose="02020603050405020304" pitchFamily="18" charset="0"/>
              </a:rPr>
              <a:t>Quan sát Hình 4.1 và cho biết, người lao động đang sử dụng những trang bị bảo hộ gì trong quá trình chế biến thực phẩm?</a:t>
            </a:r>
          </a:p>
        </p:txBody>
      </p:sp>
      <p:pic>
        <p:nvPicPr>
          <p:cNvPr id="3" name="Picture 2"/>
          <p:cNvPicPr>
            <a:picLocks noChangeAspect="1"/>
          </p:cNvPicPr>
          <p:nvPr/>
        </p:nvPicPr>
        <p:blipFill>
          <a:blip r:embed="rId2"/>
          <a:stretch>
            <a:fillRect/>
          </a:stretch>
        </p:blipFill>
        <p:spPr>
          <a:xfrm>
            <a:off x="182369" y="280924"/>
            <a:ext cx="5638139" cy="3877837"/>
          </a:xfrm>
          <a:prstGeom prst="rect">
            <a:avLst/>
          </a:prstGeom>
        </p:spPr>
      </p:pic>
      <p:sp>
        <p:nvSpPr>
          <p:cNvPr id="4" name="TextBox 3"/>
          <p:cNvSpPr txBox="1"/>
          <p:nvPr/>
        </p:nvSpPr>
        <p:spPr>
          <a:xfrm>
            <a:off x="342900" y="4264269"/>
            <a:ext cx="5328138" cy="646331"/>
          </a:xfrm>
          <a:prstGeom prst="rect">
            <a:avLst/>
          </a:prstGeom>
          <a:noFill/>
        </p:spPr>
        <p:txBody>
          <a:bodyPr wrap="square" rtlCol="0">
            <a:spAutoFit/>
          </a:bodyPr>
          <a:lstStyle/>
          <a:p>
            <a:r>
              <a:rPr lang="vi-VN" b="1" i="1">
                <a:latin typeface="Times New Roman" panose="02020603050405020304" pitchFamily="18" charset="0"/>
                <a:cs typeface="Times New Roman" panose="02020603050405020304" pitchFamily="18" charset="0"/>
              </a:rPr>
              <a:t>Hình 4.1. Người lao động tại cơ sở sản xuất, kinh doanh thực phẩm</a:t>
            </a:r>
            <a:endParaRPr lang="en-US"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994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9485" y="138700"/>
            <a:ext cx="11722360" cy="830997"/>
          </a:xfrm>
          <a:prstGeom prst="rect">
            <a:avLst/>
          </a:prstGeom>
        </p:spPr>
        <p:txBody>
          <a:bodyPr wrap="square">
            <a:spAutoFit/>
          </a:bodyPr>
          <a:lstStyle/>
          <a:p>
            <a:pPr>
              <a:spcAft>
                <a:spcPts val="0"/>
              </a:spcAft>
            </a:pPr>
            <a:r>
              <a:rPr lang="vi-VN" sz="2400" b="1">
                <a:solidFill>
                  <a:srgbClr val="0000FF"/>
                </a:solidFill>
                <a:latin typeface="Times New Roman" panose="02020603050405020304" pitchFamily="18" charset="0"/>
                <a:cs typeface="Times New Roman" panose="02020603050405020304" pitchFamily="18" charset="0"/>
              </a:rPr>
              <a:t>Quan sát hình 4.4, hình 4.5 và hình 4.6 cho biết khi bố trí bếp nấu cần tuân theo yêu cầu gì để đảm bảo an toàn lao động?</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Picture 6"/>
          <p:cNvPicPr/>
          <p:nvPr/>
        </p:nvPicPr>
        <p:blipFill>
          <a:blip r:embed="rId2"/>
          <a:stretch>
            <a:fillRect/>
          </a:stretch>
        </p:blipFill>
        <p:spPr>
          <a:xfrm>
            <a:off x="339401" y="991228"/>
            <a:ext cx="4129962" cy="2878104"/>
          </a:xfrm>
          <a:prstGeom prst="rect">
            <a:avLst/>
          </a:prstGeom>
        </p:spPr>
      </p:pic>
      <p:pic>
        <p:nvPicPr>
          <p:cNvPr id="8" name="Picture 7"/>
          <p:cNvPicPr/>
          <p:nvPr/>
        </p:nvPicPr>
        <p:blipFill>
          <a:blip r:embed="rId3"/>
          <a:stretch>
            <a:fillRect/>
          </a:stretch>
        </p:blipFill>
        <p:spPr>
          <a:xfrm>
            <a:off x="4638247" y="1040744"/>
            <a:ext cx="3768634" cy="2654715"/>
          </a:xfrm>
          <a:prstGeom prst="rect">
            <a:avLst/>
          </a:prstGeom>
        </p:spPr>
      </p:pic>
      <p:pic>
        <p:nvPicPr>
          <p:cNvPr id="9" name="Picture 8"/>
          <p:cNvPicPr/>
          <p:nvPr/>
        </p:nvPicPr>
        <p:blipFill>
          <a:blip r:embed="rId4"/>
          <a:stretch>
            <a:fillRect/>
          </a:stretch>
        </p:blipFill>
        <p:spPr>
          <a:xfrm>
            <a:off x="413540" y="4015223"/>
            <a:ext cx="4811603" cy="2712147"/>
          </a:xfrm>
          <a:prstGeom prst="rect">
            <a:avLst/>
          </a:prstGeom>
        </p:spPr>
      </p:pic>
      <p:sp>
        <p:nvSpPr>
          <p:cNvPr id="3" name="Rectangle 2"/>
          <p:cNvSpPr/>
          <p:nvPr/>
        </p:nvSpPr>
        <p:spPr>
          <a:xfrm>
            <a:off x="5309118" y="3744973"/>
            <a:ext cx="6550090" cy="3170099"/>
          </a:xfrm>
          <a:prstGeom prst="rect">
            <a:avLst/>
          </a:prstGeom>
        </p:spPr>
        <p:txBody>
          <a:bodyPr wrap="square">
            <a:spAutoFit/>
          </a:bodyPr>
          <a:lstStyle/>
          <a:p>
            <a:pPr marL="30480" marR="30480" algn="just">
              <a:spcAft>
                <a:spcPts val="0"/>
              </a:spcAft>
            </a:pPr>
            <a:r>
              <a:rPr lang="vi-VN" sz="2000">
                <a:solidFill>
                  <a:srgbClr val="FF0000"/>
                </a:solidFill>
                <a:latin typeface="Times New Roman" panose="02020603050405020304" pitchFamily="18" charset="0"/>
                <a:ea typeface="Times New Roman" panose="02020603050405020304" pitchFamily="18" charset="0"/>
              </a:rPr>
              <a:t>Yêu cầu về bố trí bếp nấu</a:t>
            </a:r>
            <a:endParaRPr lang="en-US" sz="20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vi-VN" sz="2000">
                <a:solidFill>
                  <a:srgbClr val="FF0000"/>
                </a:solidFill>
                <a:latin typeface="Times New Roman" panose="02020603050405020304" pitchFamily="18" charset="0"/>
                <a:ea typeface="Times New Roman" panose="02020603050405020304" pitchFamily="18" charset="0"/>
              </a:rPr>
              <a:t>- Bề mặt bếp, bồn rửa: nên làm bằng vật liệu dễ cọ rửa, lau chùi.</a:t>
            </a:r>
            <a:endParaRPr lang="en-US" sz="20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vi-VN" sz="2000">
                <a:solidFill>
                  <a:srgbClr val="FF0000"/>
                </a:solidFill>
                <a:latin typeface="Times New Roman" panose="02020603050405020304" pitchFamily="18" charset="0"/>
                <a:ea typeface="Times New Roman" panose="02020603050405020304" pitchFamily="18" charset="0"/>
              </a:rPr>
              <a:t>- Sàn bếp: màu sáng, sử dụng các vật liệu chống thấm nước, dễ cọ rửa, không trơn trượt, không gây ngộ độ thực phẩm, vệ sinh và thoát nước tốt, cách biệt nguồn gây ô nhiễm.</a:t>
            </a:r>
            <a:endParaRPr lang="en-US" sz="20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vi-VN" sz="2000">
                <a:solidFill>
                  <a:srgbClr val="FF0000"/>
                </a:solidFill>
                <a:latin typeface="Times New Roman" panose="02020603050405020304" pitchFamily="18" charset="0"/>
                <a:ea typeface="Times New Roman" panose="02020603050405020304" pitchFamily="18" charset="0"/>
              </a:rPr>
              <a:t>- Không gian bếp: thông thoáng</a:t>
            </a:r>
            <a:endParaRPr lang="en-US" sz="20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vi-VN" sz="2000">
                <a:solidFill>
                  <a:srgbClr val="FF0000"/>
                </a:solidFill>
                <a:latin typeface="Times New Roman" panose="02020603050405020304" pitchFamily="18" charset="0"/>
                <a:ea typeface="Times New Roman" panose="02020603050405020304" pitchFamily="18" charset="0"/>
              </a:rPr>
              <a:t>- Ổ cắm điện: bố trí nơi thuận lợi, nên chọn loại ổ cắm chống nước.</a:t>
            </a:r>
            <a:endParaRPr lang="en-US" sz="20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vi-VN" sz="2000">
                <a:solidFill>
                  <a:srgbClr val="FF0000"/>
                </a:solidFill>
                <a:latin typeface="Times New Roman" panose="02020603050405020304" pitchFamily="18" charset="0"/>
                <a:ea typeface="Times New Roman" panose="02020603050405020304" pitchFamily="18" charset="0"/>
              </a:rPr>
              <a:t>- Vị trí tủ lạnh, bếp, bồn rửa cần đặt thuận lợi, dễ di chuyển.</a:t>
            </a:r>
            <a:endParaRPr lang="en-US" sz="20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4416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68752" y="94423"/>
            <a:ext cx="10295792" cy="461665"/>
          </a:xfrm>
          <a:prstGeom prst="rect">
            <a:avLst/>
          </a:prstGeom>
        </p:spPr>
        <p:txBody>
          <a:bodyPr wrap="square">
            <a:spAutoFit/>
          </a:bodyPr>
          <a:lstStyle/>
          <a:p>
            <a:r>
              <a:rPr lang="vi-VN" sz="2400" b="1">
                <a:solidFill>
                  <a:srgbClr val="FF0000"/>
                </a:solidFill>
                <a:latin typeface="Times New Roman" panose="02020603050405020304" pitchFamily="18" charset="0"/>
                <a:cs typeface="Times New Roman" panose="02020603050405020304" pitchFamily="18" charset="0"/>
              </a:rPr>
              <a:t>BÀI 4. AN TOÀN LAO ĐỘNG VÀ AN TOÀN VỆ SINH THỰC PHẨM</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67478" y="713134"/>
            <a:ext cx="11597066" cy="3416320"/>
          </a:xfrm>
          <a:prstGeom prst="rect">
            <a:avLst/>
          </a:prstGeom>
        </p:spPr>
        <p:txBody>
          <a:bodyPr wrap="square">
            <a:spAutoFit/>
          </a:bodyPr>
          <a:lstStyle/>
          <a:p>
            <a:pPr marL="30480" marR="30480" algn="just">
              <a:spcAft>
                <a:spcPts val="0"/>
              </a:spcAft>
            </a:pPr>
            <a:r>
              <a:rPr lang="vi-VN" sz="2400" b="1">
                <a:solidFill>
                  <a:srgbClr val="000000"/>
                </a:solidFill>
                <a:latin typeface="Times New Roman" panose="02020603050405020304" pitchFamily="18" charset="0"/>
                <a:ea typeface="Times New Roman" panose="02020603050405020304" pitchFamily="18" charset="0"/>
              </a:rPr>
              <a:t>I. An toàn lao động trong chế biến thực phẩm</a:t>
            </a:r>
            <a:endParaRPr lang="en-US" sz="2400" b="1">
              <a:latin typeface="Times New Roman" panose="02020603050405020304" pitchFamily="18" charset="0"/>
              <a:ea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3. An toàn lao động trong chế biến thực phẩm</a:t>
            </a:r>
            <a:endParaRPr lang="en-US" sz="2400" b="1">
              <a:latin typeface="Times New Roman" panose="02020603050405020304" pitchFamily="18" charset="0"/>
              <a:cs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b. Yêu cầu về bố trí bếp nấu</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Bề mặt bếp, bồn rửa: nên làm bằng vật liệu dễ cọ rửa, lau chùi.</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Sàn bếp: màu sáng, sử dụng các vật liệu chống thấm nước, dễ cọ rửa, không trơn trượt, không gây ngộ độ thực phẩm, vệ sinh và thoát nước tốt, cách biệt nguồn gây ô nhiễm.</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Không gian bếp: thông thoáng</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Ổ cắm điện: bố trí nơi thuận lợi, nên chọn loại ổ cắm chống nước.</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Vị trí tủ lạnh, bếp, bồn rửa cần đặt thuận lợi, dễ di chuyển.</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995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ipe(down)">
                                      <p:cBhvr>
                                        <p:cTn id="20" dur="500"/>
                                        <p:tgtEl>
                                          <p:spTgt spid="2">
                                            <p:txEl>
                                              <p:pRg st="3" end="3"/>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down)">
                                      <p:cBhvr>
                                        <p:cTn id="23" dur="500"/>
                                        <p:tgtEl>
                                          <p:spTgt spid="2">
                                            <p:txEl>
                                              <p:pRg st="4" end="4"/>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wipe(down)">
                                      <p:cBhvr>
                                        <p:cTn id="26" dur="500"/>
                                        <p:tgtEl>
                                          <p:spTgt spid="2">
                                            <p:txEl>
                                              <p:pRg st="5" end="5"/>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wipe(down)">
                                      <p:cBhvr>
                                        <p:cTn id="29" dur="500"/>
                                        <p:tgtEl>
                                          <p:spTgt spid="2">
                                            <p:txEl>
                                              <p:pRg st="6" end="6"/>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wipe(down)">
                                      <p:cBhvr>
                                        <p:cTn id="3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9485" y="138700"/>
            <a:ext cx="11722360" cy="461665"/>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Khi sử dụng vật dụng nhà bếp cần thực hiện yêu cầu gì để đảm bảo an toàn lao động?</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728" y="690853"/>
            <a:ext cx="5671847" cy="4319685"/>
          </a:xfrm>
          <a:prstGeom prst="rect">
            <a:avLst/>
          </a:prstGeom>
        </p:spPr>
      </p:pic>
      <p:sp>
        <p:nvSpPr>
          <p:cNvPr id="5" name="TextBox 4"/>
          <p:cNvSpPr txBox="1"/>
          <p:nvPr/>
        </p:nvSpPr>
        <p:spPr>
          <a:xfrm>
            <a:off x="1355075" y="5101026"/>
            <a:ext cx="2741064" cy="369332"/>
          </a:xfrm>
          <a:prstGeom prst="rect">
            <a:avLst/>
          </a:prstGeom>
          <a:noFill/>
        </p:spPr>
        <p:txBody>
          <a:bodyPr wrap="square" rtlCol="0">
            <a:spAutoFit/>
          </a:bodyPr>
          <a:lstStyle/>
          <a:p>
            <a:r>
              <a:rPr lang="vi-VN" b="1" i="1">
                <a:latin typeface="Times New Roman" panose="02020603050405020304" pitchFamily="18" charset="0"/>
                <a:cs typeface="Times New Roman" panose="02020603050405020304" pitchFamily="18" charset="0"/>
              </a:rPr>
              <a:t>Vật dụng nhà bếp</a:t>
            </a:r>
            <a:endParaRPr lang="en-US"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707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9485" y="138700"/>
            <a:ext cx="11722360" cy="461665"/>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Khi sử dụng vật dụng nhà bếp cần thực hiện yêu cầu gì để đảm bảo an toàn lao động?</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728" y="690853"/>
            <a:ext cx="5671847" cy="4319685"/>
          </a:xfrm>
          <a:prstGeom prst="rect">
            <a:avLst/>
          </a:prstGeom>
        </p:spPr>
      </p:pic>
      <p:sp>
        <p:nvSpPr>
          <p:cNvPr id="5" name="TextBox 4"/>
          <p:cNvSpPr txBox="1"/>
          <p:nvPr/>
        </p:nvSpPr>
        <p:spPr>
          <a:xfrm>
            <a:off x="1355075" y="5101026"/>
            <a:ext cx="2741064" cy="369332"/>
          </a:xfrm>
          <a:prstGeom prst="rect">
            <a:avLst/>
          </a:prstGeom>
          <a:noFill/>
        </p:spPr>
        <p:txBody>
          <a:bodyPr wrap="square" rtlCol="0">
            <a:spAutoFit/>
          </a:bodyPr>
          <a:lstStyle/>
          <a:p>
            <a:r>
              <a:rPr lang="vi-VN" b="1" i="1">
                <a:latin typeface="Times New Roman" panose="02020603050405020304" pitchFamily="18" charset="0"/>
                <a:cs typeface="Times New Roman" panose="02020603050405020304" pitchFamily="18" charset="0"/>
              </a:rPr>
              <a:t>Vật dụng nhà bếp</a:t>
            </a:r>
            <a:endParaRPr lang="en-US" b="1" i="1">
              <a:latin typeface="Times New Roman" panose="02020603050405020304" pitchFamily="18" charset="0"/>
              <a:cs typeface="Times New Roman" panose="02020603050405020304" pitchFamily="18" charset="0"/>
            </a:endParaRPr>
          </a:p>
        </p:txBody>
      </p:sp>
      <p:sp>
        <p:nvSpPr>
          <p:cNvPr id="3" name="Rectangle 2"/>
          <p:cNvSpPr/>
          <p:nvPr/>
        </p:nvSpPr>
        <p:spPr>
          <a:xfrm>
            <a:off x="6027575" y="718844"/>
            <a:ext cx="6096000" cy="5262979"/>
          </a:xfrm>
          <a:prstGeom prst="rect">
            <a:avLst/>
          </a:prstGeom>
        </p:spPr>
        <p:txBody>
          <a:bodyPr>
            <a:spAutoFit/>
          </a:bodyPr>
          <a:lstStyle/>
          <a:p>
            <a:pPr marL="30480"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Yêu cầu khi sử dụng vật dụng nhà bếp</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Dụng cụ sắc nhọn: bố trí hợp lý, thuận tiện sử dụng, xa tầm tay trẻ em</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Dụng cụ có dấu hiệu hư hỏng: không sử dụng</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Vật dụng dễ cháy: để xa bếp lửa, bếp hồng ngoại.</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Vật dụng bằng gốm, sứ, thủy tinh...: cần cẩn thận khi sử dụng</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Phích cắm, các thiết bị điện khi không sử dụng rút khỏi nguồn điện, để khô ráo.</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Bình gas khi không sử dụng: khóa van dẫn gas</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Các thiết bị điện mới: đọc kĩ hướng dẫn sử dụng của nhà sản xuất</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7463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arn(inVertical)">
                                      <p:cBhvr>
                                        <p:cTn id="25" dur="500"/>
                                        <p:tgtEl>
                                          <p:spTgt spid="3">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arn(inVertical)">
                                      <p:cBhvr>
                                        <p:cTn id="2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68752" y="94423"/>
            <a:ext cx="10295792" cy="461665"/>
          </a:xfrm>
          <a:prstGeom prst="rect">
            <a:avLst/>
          </a:prstGeom>
        </p:spPr>
        <p:txBody>
          <a:bodyPr wrap="square">
            <a:spAutoFit/>
          </a:bodyPr>
          <a:lstStyle/>
          <a:p>
            <a:r>
              <a:rPr lang="vi-VN" sz="2400" b="1">
                <a:solidFill>
                  <a:srgbClr val="FF0000"/>
                </a:solidFill>
                <a:latin typeface="Times New Roman" panose="02020603050405020304" pitchFamily="18" charset="0"/>
                <a:cs typeface="Times New Roman" panose="02020603050405020304" pitchFamily="18" charset="0"/>
              </a:rPr>
              <a:t>BÀI 4. AN TOÀN LAO ĐỘNG VÀ AN TOÀN VỆ SINH THỰC PHẨM</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67478" y="713134"/>
            <a:ext cx="11597066" cy="3785652"/>
          </a:xfrm>
          <a:prstGeom prst="rect">
            <a:avLst/>
          </a:prstGeom>
        </p:spPr>
        <p:txBody>
          <a:bodyPr wrap="square">
            <a:spAutoFit/>
          </a:bodyPr>
          <a:lstStyle/>
          <a:p>
            <a:pPr marL="30480" marR="30480" algn="just">
              <a:spcAft>
                <a:spcPts val="0"/>
              </a:spcAft>
            </a:pPr>
            <a:r>
              <a:rPr lang="vi-VN" sz="2400" b="1">
                <a:solidFill>
                  <a:srgbClr val="000000"/>
                </a:solidFill>
                <a:latin typeface="Times New Roman" panose="02020603050405020304" pitchFamily="18" charset="0"/>
                <a:ea typeface="Times New Roman" panose="02020603050405020304" pitchFamily="18" charset="0"/>
              </a:rPr>
              <a:t>I. An toàn lao động trong chế biến thực phẩm</a:t>
            </a:r>
            <a:endParaRPr lang="en-US" sz="2400" b="1">
              <a:latin typeface="Times New Roman" panose="02020603050405020304" pitchFamily="18" charset="0"/>
              <a:ea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3. An toàn lao động trong chế biến thực phẩm</a:t>
            </a:r>
            <a:endParaRPr lang="en-US" sz="2400" b="1">
              <a:latin typeface="Times New Roman" panose="02020603050405020304" pitchFamily="18" charset="0"/>
              <a:cs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c. Yêu cầu khi sử dụng vật dụng nhà bếp</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Dụng cụ sắc nhọn: bố trí hợp lý, thuận tiện sử dụng, xa tầm tay trẻ em</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Dụng cụ có dấu hiệu hư hỏng: không sử dụng</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Vật dụng dễ cháy: để xa bếp lửa, bếp hồng ngoại.</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Vật dụng bằng gốm, sứ, thủy tinh...: cần cẩn thận khi sử dụng</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Phích cắm, các thiết bị điện khi không sử dụng rút khỏi nguồn điện, để khô ráo.</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Bình gas khi không sử dụng: khóa van dẫn gas</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Các thiết bị điện mới: đọc kĩ hướng dẫn sử dụng của nhà sản xuất</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704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ipe(down)">
                                      <p:cBhvr>
                                        <p:cTn id="20" dur="500"/>
                                        <p:tgtEl>
                                          <p:spTgt spid="2">
                                            <p:txEl>
                                              <p:pRg st="3" end="3"/>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down)">
                                      <p:cBhvr>
                                        <p:cTn id="23" dur="500"/>
                                        <p:tgtEl>
                                          <p:spTgt spid="2">
                                            <p:txEl>
                                              <p:pRg st="4" end="4"/>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wipe(down)">
                                      <p:cBhvr>
                                        <p:cTn id="26" dur="500"/>
                                        <p:tgtEl>
                                          <p:spTgt spid="2">
                                            <p:txEl>
                                              <p:pRg st="5" end="5"/>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wipe(down)">
                                      <p:cBhvr>
                                        <p:cTn id="29" dur="500"/>
                                        <p:tgtEl>
                                          <p:spTgt spid="2">
                                            <p:txEl>
                                              <p:pRg st="6" end="6"/>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wipe(down)">
                                      <p:cBhvr>
                                        <p:cTn id="32" dur="500"/>
                                        <p:tgtEl>
                                          <p:spTgt spid="2">
                                            <p:txEl>
                                              <p:pRg st="7" end="7"/>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wipe(down)">
                                      <p:cBhvr>
                                        <p:cTn id="35" dur="500"/>
                                        <p:tgtEl>
                                          <p:spTgt spid="2">
                                            <p:txEl>
                                              <p:pRg st="8" end="8"/>
                                            </p:txEl>
                                          </p:spTgt>
                                        </p:tgtEl>
                                      </p:cBhvr>
                                    </p:animEffect>
                                  </p:childTnLst>
                                </p:cTn>
                              </p:par>
                              <p:par>
                                <p:cTn id="36" presetID="22" presetClass="entr" presetSubtype="4" fill="hold" nodeType="withEffect">
                                  <p:stCondLst>
                                    <p:cond delay="0"/>
                                  </p:stCondLst>
                                  <p:childTnLst>
                                    <p:set>
                                      <p:cBhvr>
                                        <p:cTn id="37" dur="1" fill="hold">
                                          <p:stCondLst>
                                            <p:cond delay="0"/>
                                          </p:stCondLst>
                                        </p:cTn>
                                        <p:tgtEl>
                                          <p:spTgt spid="2">
                                            <p:txEl>
                                              <p:pRg st="9" end="9"/>
                                            </p:txEl>
                                          </p:spTgt>
                                        </p:tgtEl>
                                        <p:attrNameLst>
                                          <p:attrName>style.visibility</p:attrName>
                                        </p:attrNameLst>
                                      </p:cBhvr>
                                      <p:to>
                                        <p:strVal val="visible"/>
                                      </p:to>
                                    </p:set>
                                    <p:animEffect transition="in" filter="wipe(down)">
                                      <p:cBhvr>
                                        <p:cTn id="38"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2122" y="140159"/>
            <a:ext cx="3977951" cy="2308324"/>
          </a:xfrm>
          <a:prstGeom prst="rect">
            <a:avLst/>
          </a:prstGeom>
        </p:spPr>
        <p:txBody>
          <a:bodyPr wrap="square">
            <a:spAutoFit/>
          </a:bodyPr>
          <a:lstStyle/>
          <a:p>
            <a:pPr>
              <a:spcAft>
                <a:spcPts val="0"/>
              </a:spcAft>
            </a:pPr>
            <a:r>
              <a:rPr lang="vi-VN" sz="2400" b="1">
                <a:solidFill>
                  <a:srgbClr val="0000FF"/>
                </a:solidFill>
                <a:latin typeface="Times New Roman" panose="02020603050405020304" pitchFamily="18" charset="0"/>
                <a:ea typeface="Times New Roman" panose="02020603050405020304" pitchFamily="18" charset="0"/>
              </a:rPr>
              <a:t>Hãy đánh giá việc đảm bảo an toàn lao động trong chế biến thực phẩm tại gia đình mình. Có thể đánh giá dựa trên các tiêu chí như bảng 4.2</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4671526" y="140159"/>
            <a:ext cx="7520474" cy="4422510"/>
          </a:xfrm>
          <a:prstGeom prst="rect">
            <a:avLst/>
          </a:prstGeom>
          <a:noFill/>
          <a:ln>
            <a:noFill/>
          </a:ln>
        </p:spPr>
      </p:pic>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4754685" y="4562669"/>
            <a:ext cx="7329274" cy="2216332"/>
          </a:xfrm>
          <a:prstGeom prst="rect">
            <a:avLst/>
          </a:prstGeom>
          <a:noFill/>
          <a:ln>
            <a:noFill/>
          </a:ln>
        </p:spPr>
      </p:pic>
    </p:spTree>
    <p:extLst>
      <p:ext uri="{BB962C8B-B14F-4D97-AF65-F5344CB8AC3E}">
        <p14:creationId xmlns:p14="http://schemas.microsoft.com/office/powerpoint/2010/main" val="193080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5137" y="239542"/>
            <a:ext cx="11476893" cy="830997"/>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An toàn vệ sinh thực phẩm có vai trò như thế nào trong quá trình chế biến thực phẩm?</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137" y="1070539"/>
            <a:ext cx="6548177" cy="4999459"/>
          </a:xfrm>
          <a:prstGeom prst="rect">
            <a:avLst/>
          </a:prstGeom>
        </p:spPr>
      </p:pic>
    </p:spTree>
    <p:extLst>
      <p:ext uri="{BB962C8B-B14F-4D97-AF65-F5344CB8AC3E}">
        <p14:creationId xmlns:p14="http://schemas.microsoft.com/office/powerpoint/2010/main" val="398066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5137" y="239542"/>
            <a:ext cx="11476893" cy="830997"/>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An toàn vệ sinh thực phẩm có vai trò như thế nào trong quá trình chế biến thực phẩm?</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137" y="1070539"/>
            <a:ext cx="6212275" cy="4999459"/>
          </a:xfrm>
          <a:prstGeom prst="rect">
            <a:avLst/>
          </a:prstGeom>
        </p:spPr>
      </p:pic>
      <p:sp>
        <p:nvSpPr>
          <p:cNvPr id="3" name="Rectangle 2"/>
          <p:cNvSpPr/>
          <p:nvPr/>
        </p:nvSpPr>
        <p:spPr>
          <a:xfrm>
            <a:off x="6745554" y="1247012"/>
            <a:ext cx="5284237" cy="4154984"/>
          </a:xfrm>
          <a:prstGeom prst="rect">
            <a:avLst/>
          </a:prstGeom>
        </p:spPr>
        <p:txBody>
          <a:bodyPr wrap="square">
            <a:spAutoFit/>
          </a:bodyPr>
          <a:lstStyle/>
          <a:p>
            <a:pPr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Giữ được tối đa các chất dinh dưỡng có trong thực phẩm.</a:t>
            </a:r>
            <a:endParaRPr lang="en-US" sz="2400">
              <a:solidFill>
                <a:srgbClr val="FF0000"/>
              </a:solidFill>
              <a:latin typeface="Times New Roman" panose="02020603050405020304" pitchFamily="18" charset="0"/>
              <a:ea typeface="Times New Roman" panose="02020603050405020304" pitchFamily="18" charset="0"/>
            </a:endParaRPr>
          </a:p>
          <a:p>
            <a:pPr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Giảm thiểu nguy cơ mắc các bệnh cấp tính, mạn tính do nhiễm khuẩn, nhiễm độc có trong thực phẩm.</a:t>
            </a:r>
            <a:endParaRPr lang="en-US" sz="2400">
              <a:solidFill>
                <a:srgbClr val="FF0000"/>
              </a:solidFill>
              <a:latin typeface="Times New Roman" panose="02020603050405020304" pitchFamily="18" charset="0"/>
              <a:ea typeface="Times New Roman" panose="02020603050405020304" pitchFamily="18" charset="0"/>
            </a:endParaRPr>
          </a:p>
          <a:p>
            <a:pPr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Hạn chế tối đa nguy cơ làm suy giảm sức khỏe giống nòi và chất lượng dân số vì sử dụng thực phẩm không an toàn.</a:t>
            </a:r>
            <a:endParaRPr lang="en-US" sz="2400">
              <a:solidFill>
                <a:srgbClr val="FF0000"/>
              </a:solidFill>
              <a:latin typeface="Times New Roman" panose="02020603050405020304" pitchFamily="18" charset="0"/>
              <a:ea typeface="Times New Roman" panose="02020603050405020304" pitchFamily="18" charset="0"/>
            </a:endParaRPr>
          </a:p>
          <a:p>
            <a:pPr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Tạo uy tín và thương hiệu cho ngành sản xuất nông nghiệp, công nghiệp chế biến thực phẩm của quốc gia.</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2696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68752" y="94423"/>
            <a:ext cx="10295792" cy="461665"/>
          </a:xfrm>
          <a:prstGeom prst="rect">
            <a:avLst/>
          </a:prstGeom>
        </p:spPr>
        <p:txBody>
          <a:bodyPr wrap="square">
            <a:spAutoFit/>
          </a:bodyPr>
          <a:lstStyle/>
          <a:p>
            <a:r>
              <a:rPr lang="vi-VN" sz="2400" b="1">
                <a:solidFill>
                  <a:srgbClr val="FF0000"/>
                </a:solidFill>
                <a:latin typeface="Times New Roman" panose="02020603050405020304" pitchFamily="18" charset="0"/>
                <a:cs typeface="Times New Roman" panose="02020603050405020304" pitchFamily="18" charset="0"/>
              </a:rPr>
              <a:t>BÀI 4. AN TOÀN LAO ĐỘNG VÀ AN TOÀN VỆ SINH THỰC PHẨM</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67478" y="713134"/>
            <a:ext cx="11597066" cy="3416320"/>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II. An toàn vệ sinh thực phẩm trong chế biến thực phẩm</a:t>
            </a:r>
            <a:endParaRPr lang="en-US" sz="2400" b="1">
              <a:latin typeface="Times New Roman" panose="02020603050405020304" pitchFamily="18" charset="0"/>
              <a:cs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1. Vai trò của an toàn vệ sinh thực phẩm</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Giữ được tối đa các chất dinh dưỡng có trong thực phẩm.</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Giảm thiểu nguy cơ mắc các bệnh cấp tính, mạn tính do nhiễm khuẩn, nhiễm độc có trong thực phẩm.</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Hạn chế tối đa nguy cơ làm suy giảm sức khỏe giống nòi và chất lượng dân số vì sử dụng thực phẩm không an toàn.</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Tạo uy tín và thương hiệu cho ngành sản xuất nông nghiệp, công nghiệp chế biến thực phẩm của quốc gia.</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890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5137" y="239542"/>
            <a:ext cx="11476893" cy="830997"/>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Thế nào là an toàn vệ sinh thực phẩm?</a:t>
            </a:r>
            <a:r>
              <a:rPr lang="en-US" sz="2400" b="1">
                <a:solidFill>
                  <a:srgbClr val="0000FF"/>
                </a:solidFill>
                <a:latin typeface="Times New Roman" panose="02020603050405020304" pitchFamily="18" charset="0"/>
                <a:cs typeface="Times New Roman" panose="02020603050405020304" pitchFamily="18" charset="0"/>
              </a:rPr>
              <a:t> Kể tên một số tác nhân gây mất an toàn thực phẩm thường gặp.</a:t>
            </a:r>
          </a:p>
        </p:txBody>
      </p:sp>
      <p:pic>
        <p:nvPicPr>
          <p:cNvPr id="6" name="Picture 5"/>
          <p:cNvPicPr>
            <a:picLocks noChangeAspect="1"/>
          </p:cNvPicPr>
          <p:nvPr/>
        </p:nvPicPr>
        <p:blipFill>
          <a:blip r:embed="rId2"/>
          <a:stretch>
            <a:fillRect/>
          </a:stretch>
        </p:blipFill>
        <p:spPr>
          <a:xfrm>
            <a:off x="609604" y="1287095"/>
            <a:ext cx="6276388" cy="4712489"/>
          </a:xfrm>
          <a:prstGeom prst="rect">
            <a:avLst/>
          </a:prstGeom>
        </p:spPr>
      </p:pic>
    </p:spTree>
    <p:extLst>
      <p:ext uri="{BB962C8B-B14F-4D97-AF65-F5344CB8AC3E}">
        <p14:creationId xmlns:p14="http://schemas.microsoft.com/office/powerpoint/2010/main" val="345896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6778870" y="61118"/>
            <a:ext cx="4402016" cy="4335036"/>
          </a:xfrm>
          <a:prstGeom prst="cloudCallout">
            <a:avLst>
              <a:gd name="adj1" fmla="val -95654"/>
              <a:gd name="adj2" fmla="val 31678"/>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rgbClr val="0000FF"/>
                </a:solidFill>
                <a:latin typeface="Times New Roman" panose="02020603050405020304" pitchFamily="18" charset="0"/>
                <a:cs typeface="Times New Roman" panose="02020603050405020304" pitchFamily="18" charset="0"/>
              </a:rPr>
              <a:t>Quan sát Hình 4.1 và cho biết, người lao động đang sử dụng những trang bị bảo hộ gì trong quá trình chế biến thực phẩm?</a:t>
            </a:r>
          </a:p>
        </p:txBody>
      </p:sp>
      <p:pic>
        <p:nvPicPr>
          <p:cNvPr id="3" name="Picture 2"/>
          <p:cNvPicPr>
            <a:picLocks noChangeAspect="1"/>
          </p:cNvPicPr>
          <p:nvPr/>
        </p:nvPicPr>
        <p:blipFill>
          <a:blip r:embed="rId2"/>
          <a:stretch>
            <a:fillRect/>
          </a:stretch>
        </p:blipFill>
        <p:spPr>
          <a:xfrm>
            <a:off x="182369" y="280924"/>
            <a:ext cx="5638139" cy="3877837"/>
          </a:xfrm>
          <a:prstGeom prst="rect">
            <a:avLst/>
          </a:prstGeom>
        </p:spPr>
      </p:pic>
      <p:sp>
        <p:nvSpPr>
          <p:cNvPr id="4" name="TextBox 3"/>
          <p:cNvSpPr txBox="1"/>
          <p:nvPr/>
        </p:nvSpPr>
        <p:spPr>
          <a:xfrm>
            <a:off x="342900" y="4264269"/>
            <a:ext cx="5328138" cy="646331"/>
          </a:xfrm>
          <a:prstGeom prst="rect">
            <a:avLst/>
          </a:prstGeom>
          <a:noFill/>
        </p:spPr>
        <p:txBody>
          <a:bodyPr wrap="square" rtlCol="0">
            <a:spAutoFit/>
          </a:bodyPr>
          <a:lstStyle/>
          <a:p>
            <a:r>
              <a:rPr lang="vi-VN" b="1" i="1">
                <a:latin typeface="Times New Roman" panose="02020603050405020304" pitchFamily="18" charset="0"/>
                <a:cs typeface="Times New Roman" panose="02020603050405020304" pitchFamily="18" charset="0"/>
              </a:rPr>
              <a:t>Hình 4.1. Người lao động tại cơ sở sản xuất, kinh doanh thực phẩm</a:t>
            </a:r>
            <a:endParaRPr lang="en-US" b="1" i="1">
              <a:latin typeface="Times New Roman" panose="02020603050405020304" pitchFamily="18" charset="0"/>
              <a:cs typeface="Times New Roman" panose="02020603050405020304" pitchFamily="18" charset="0"/>
            </a:endParaRPr>
          </a:p>
        </p:txBody>
      </p:sp>
      <p:sp>
        <p:nvSpPr>
          <p:cNvPr id="5" name="Rectangle 4"/>
          <p:cNvSpPr/>
          <p:nvPr/>
        </p:nvSpPr>
        <p:spPr>
          <a:xfrm>
            <a:off x="3001438" y="4587434"/>
            <a:ext cx="8895093" cy="2308324"/>
          </a:xfrm>
          <a:prstGeom prst="rect">
            <a:avLst/>
          </a:prstGeom>
        </p:spPr>
        <p:txBody>
          <a:bodyPr wrap="square">
            <a:spAutoFit/>
          </a:bodyPr>
          <a:lstStyle/>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Người lao động đang sử dụng những trang bị bảo hộ trong quá trình chế biến thực phẩm là:</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Tạp dề.</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Khẩu trang.</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Mũ đội che tóc.</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Găng tay.</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4890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5137" y="239542"/>
            <a:ext cx="11476893" cy="830997"/>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Thế nào là an toàn vệ sinh thực phẩm?</a:t>
            </a:r>
            <a:r>
              <a:rPr lang="en-US" sz="2400" b="1">
                <a:solidFill>
                  <a:srgbClr val="0000FF"/>
                </a:solidFill>
                <a:latin typeface="Times New Roman" panose="02020603050405020304" pitchFamily="18" charset="0"/>
                <a:cs typeface="Times New Roman" panose="02020603050405020304" pitchFamily="18" charset="0"/>
              </a:rPr>
              <a:t> Kể tên một số tác nhân gây mất an toàn thực phẩm thường gặp.</a:t>
            </a:r>
          </a:p>
        </p:txBody>
      </p:sp>
      <p:pic>
        <p:nvPicPr>
          <p:cNvPr id="6" name="Picture 5"/>
          <p:cNvPicPr>
            <a:picLocks noChangeAspect="1"/>
          </p:cNvPicPr>
          <p:nvPr/>
        </p:nvPicPr>
        <p:blipFill>
          <a:blip r:embed="rId2"/>
          <a:stretch>
            <a:fillRect/>
          </a:stretch>
        </p:blipFill>
        <p:spPr>
          <a:xfrm>
            <a:off x="609604" y="1287095"/>
            <a:ext cx="6276388" cy="4712489"/>
          </a:xfrm>
          <a:prstGeom prst="rect">
            <a:avLst/>
          </a:prstGeom>
        </p:spPr>
      </p:pic>
      <p:sp>
        <p:nvSpPr>
          <p:cNvPr id="3" name="Rectangle 2"/>
          <p:cNvSpPr/>
          <p:nvPr/>
        </p:nvSpPr>
        <p:spPr>
          <a:xfrm>
            <a:off x="6885992" y="1203278"/>
            <a:ext cx="5122506" cy="5262979"/>
          </a:xfrm>
          <a:prstGeom prst="rect">
            <a:avLst/>
          </a:prstGeom>
        </p:spPr>
        <p:txBody>
          <a:bodyPr wrap="square">
            <a:spAutoFit/>
          </a:bodyPr>
          <a:lstStyle/>
          <a:p>
            <a:pPr marL="30480"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An toàn vệ sinh thực phẩm là việc đảm bảo mọi điều kiện, biện pháp ở mọi khâu trng quá trình chế biến thực phẩm để thực phẩm không gay hại đến sức khỏe và tính mạng con người.</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a:t>
            </a:r>
            <a:r>
              <a:rPr lang="en-US" sz="2400">
                <a:solidFill>
                  <a:srgbClr val="FF0000"/>
                </a:solidFill>
                <a:latin typeface="Times New Roman" panose="02020603050405020304" pitchFamily="18" charset="0"/>
                <a:ea typeface="Times New Roman" panose="02020603050405020304" pitchFamily="18" charset="0"/>
              </a:rPr>
              <a:t>Một số tác nhân gây mất an toàn thực phẩm thường gặp:</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Tác nhân sinh học: vi nấm, giun đũa, giun móc.</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Tác nhân hóa học: tồn dư thuốc bảo vệ thực vật, thức ăn chăn nuôi, chất độc có sẵn trong thực phẩm.</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Tác nhân vật lí: dị vật lông, tóc, xương.</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35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68752" y="94423"/>
            <a:ext cx="10295792" cy="461665"/>
          </a:xfrm>
          <a:prstGeom prst="rect">
            <a:avLst/>
          </a:prstGeom>
        </p:spPr>
        <p:txBody>
          <a:bodyPr wrap="square">
            <a:spAutoFit/>
          </a:bodyPr>
          <a:lstStyle/>
          <a:p>
            <a:r>
              <a:rPr lang="vi-VN" sz="2400" b="1">
                <a:solidFill>
                  <a:srgbClr val="FF0000"/>
                </a:solidFill>
                <a:latin typeface="Times New Roman" panose="02020603050405020304" pitchFamily="18" charset="0"/>
                <a:cs typeface="Times New Roman" panose="02020603050405020304" pitchFamily="18" charset="0"/>
              </a:rPr>
              <a:t>BÀI 4. AN TOÀN LAO ĐỘNG VÀ AN TOÀN VỆ SINH THỰC PHẨM</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67478" y="713134"/>
            <a:ext cx="11597066" cy="3416320"/>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II. An toàn vệ sinh thực phẩm trong chế biến thực phẩm</a:t>
            </a:r>
            <a:endParaRPr lang="en-US" sz="2400" b="1">
              <a:latin typeface="Times New Roman" panose="02020603050405020304" pitchFamily="18" charset="0"/>
              <a:cs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2. An toàn vệ sinh thực phẩm</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An toàn vệ sinh thực phẩm là việc đảm bảo mọi điều kiện, biện pháp ở mọi khâu trng quá trình chế biến thực phẩm để thực phẩm không gay hại đến sức khỏe và tính mạng con người.</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Một số tác nhân gây mất an toàn thực phẩm thường gặp:</a:t>
            </a:r>
          </a:p>
          <a:p>
            <a:r>
              <a:rPr lang="en-US" sz="2400">
                <a:latin typeface="Times New Roman" panose="02020603050405020304" pitchFamily="18" charset="0"/>
                <a:cs typeface="Times New Roman" panose="02020603050405020304" pitchFamily="18" charset="0"/>
              </a:rPr>
              <a:t>- Tác nhân sinh học: vi nấm, giun đũa, giun móc.</a:t>
            </a:r>
          </a:p>
          <a:p>
            <a:r>
              <a:rPr lang="en-US" sz="2400">
                <a:latin typeface="Times New Roman" panose="02020603050405020304" pitchFamily="18" charset="0"/>
                <a:cs typeface="Times New Roman" panose="02020603050405020304" pitchFamily="18" charset="0"/>
              </a:rPr>
              <a:t>- Tác nhân hóa học: tồn dư thuốc bảo vệ thực vật, thức ăn chăn nuôi, chất độc có sẵn trong thực phẩm.</a:t>
            </a:r>
          </a:p>
          <a:p>
            <a:r>
              <a:rPr lang="en-US" sz="2400">
                <a:latin typeface="Times New Roman" panose="02020603050405020304" pitchFamily="18" charset="0"/>
                <a:cs typeface="Times New Roman" panose="02020603050405020304" pitchFamily="18" charset="0"/>
              </a:rPr>
              <a:t>- Tác nhân vật lí: dị vật lông, tóc, xương.</a:t>
            </a:r>
          </a:p>
        </p:txBody>
      </p:sp>
    </p:spTree>
    <p:extLst>
      <p:ext uri="{BB962C8B-B14F-4D97-AF65-F5344CB8AC3E}">
        <p14:creationId xmlns:p14="http://schemas.microsoft.com/office/powerpoint/2010/main" val="251215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down)">
                                      <p:cBhvr>
                                        <p:cTn id="15" dur="500"/>
                                        <p:tgtEl>
                                          <p:spTgt spid="2">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wipe(down)">
                                      <p:cBhvr>
                                        <p:cTn id="18" dur="500"/>
                                        <p:tgtEl>
                                          <p:spTgt spid="2">
                                            <p:txEl>
                                              <p:pRg st="3" end="3"/>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wipe(down)">
                                      <p:cBhvr>
                                        <p:cTn id="21" dur="500"/>
                                        <p:tgtEl>
                                          <p:spTgt spid="2">
                                            <p:txEl>
                                              <p:pRg st="4" end="4"/>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wipe(down)">
                                      <p:cBhvr>
                                        <p:cTn id="24" dur="500"/>
                                        <p:tgtEl>
                                          <p:spTgt spid="2">
                                            <p:txEl>
                                              <p:pRg st="5" end="5"/>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wipe(down)">
                                      <p:cBhvr>
                                        <p:cTn id="2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5470" y="129370"/>
            <a:ext cx="11657044" cy="830997"/>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Quan sát Hình 4.7 và cho biết, trường hợp nào tiềm ẩn nguy cơ mất an toàn vệ sinh thực phẩm. </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5" name="Picture 4"/>
          <p:cNvPicPr/>
          <p:nvPr/>
        </p:nvPicPr>
        <p:blipFill>
          <a:blip r:embed="rId2"/>
          <a:stretch>
            <a:fillRect/>
          </a:stretch>
        </p:blipFill>
        <p:spPr>
          <a:xfrm>
            <a:off x="459455" y="1069574"/>
            <a:ext cx="8423288" cy="3409120"/>
          </a:xfrm>
          <a:prstGeom prst="rect">
            <a:avLst/>
          </a:prstGeom>
        </p:spPr>
      </p:pic>
    </p:spTree>
    <p:extLst>
      <p:ext uri="{BB962C8B-B14F-4D97-AF65-F5344CB8AC3E}">
        <p14:creationId xmlns:p14="http://schemas.microsoft.com/office/powerpoint/2010/main" val="207584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5470" y="129370"/>
            <a:ext cx="11657044" cy="830997"/>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Quan sát Hình 4.7 và cho biết, trường hợp nào tiềm ẩn nguy cơ mất an toàn vệ sinh thực phẩm. </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5" name="Picture 4"/>
          <p:cNvPicPr/>
          <p:nvPr/>
        </p:nvPicPr>
        <p:blipFill>
          <a:blip r:embed="rId2"/>
          <a:stretch>
            <a:fillRect/>
          </a:stretch>
        </p:blipFill>
        <p:spPr>
          <a:xfrm>
            <a:off x="459455" y="1069574"/>
            <a:ext cx="8423288" cy="3409120"/>
          </a:xfrm>
          <a:prstGeom prst="rect">
            <a:avLst/>
          </a:prstGeom>
        </p:spPr>
      </p:pic>
      <p:sp>
        <p:nvSpPr>
          <p:cNvPr id="2" name="Rectangle 1"/>
          <p:cNvSpPr/>
          <p:nvPr/>
        </p:nvSpPr>
        <p:spPr>
          <a:xfrm>
            <a:off x="2786743" y="4587901"/>
            <a:ext cx="6096000" cy="830997"/>
          </a:xfrm>
          <a:prstGeom prst="rect">
            <a:avLst/>
          </a:prstGeom>
        </p:spPr>
        <p:txBody>
          <a:bodyPr>
            <a:spAutoFit/>
          </a:bodyPr>
          <a:lstStyle/>
          <a:p>
            <a:pPr>
              <a:spcAft>
                <a:spcPts val="0"/>
              </a:spcAft>
            </a:pPr>
            <a:r>
              <a:rPr lang="en-US" sz="2400">
                <a:solidFill>
                  <a:srgbClr val="FF0000"/>
                </a:solidFill>
                <a:latin typeface="Times New Roman" panose="02020603050405020304" pitchFamily="18" charset="0"/>
                <a:ea typeface="Times New Roman" panose="02020603050405020304" pitchFamily="18" charset="0"/>
              </a:rPr>
              <a:t>Trường hợp tiềm ẩn nguy cơ mất an toàn vệ sinh thực phẩm là: hình a và hình c.</a:t>
            </a:r>
            <a:r>
              <a:rPr lang="en-US" sz="2400" b="1">
                <a:solidFill>
                  <a:srgbClr val="FF0000"/>
                </a:solidFill>
                <a:latin typeface="Times New Roman" panose="02020603050405020304" pitchFamily="18" charset="0"/>
                <a:ea typeface="Times New Roman" panose="02020603050405020304" pitchFamily="18" charset="0"/>
              </a:rPr>
              <a:t> </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6569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0824" y="138700"/>
            <a:ext cx="11824995"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Hãy kể tên một vài trường hợp mất an toàn vệ sinh thực phẩm gây ra hậu quả nghiêm trọng mà em biết.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162" y="1062912"/>
            <a:ext cx="6286500" cy="4191000"/>
          </a:xfrm>
          <a:prstGeom prst="rect">
            <a:avLst/>
          </a:prstGeom>
        </p:spPr>
      </p:pic>
      <p:sp>
        <p:nvSpPr>
          <p:cNvPr id="6" name="TextBox 5"/>
          <p:cNvSpPr txBox="1"/>
          <p:nvPr/>
        </p:nvSpPr>
        <p:spPr>
          <a:xfrm>
            <a:off x="1495034" y="5347127"/>
            <a:ext cx="2741064" cy="369332"/>
          </a:xfrm>
          <a:prstGeom prst="rect">
            <a:avLst/>
          </a:prstGeom>
          <a:noFill/>
        </p:spPr>
        <p:txBody>
          <a:bodyPr wrap="square" rtlCol="0">
            <a:spAutoFit/>
          </a:bodyPr>
          <a:lstStyle/>
          <a:p>
            <a:r>
              <a:rPr lang="vi-VN" b="1" i="1">
                <a:latin typeface="Times New Roman" panose="02020603050405020304" pitchFamily="18" charset="0"/>
                <a:cs typeface="Times New Roman" panose="02020603050405020304" pitchFamily="18" charset="0"/>
              </a:rPr>
              <a:t>Ngộ độc thực phẩm</a:t>
            </a:r>
            <a:endParaRPr lang="en-US"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433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0824" y="138700"/>
            <a:ext cx="11824995"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Hãy kể tên một vài trường hợp mất an toàn vệ sinh thực phẩm gây ra hậu quả nghiêm trọng mà em biết.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162" y="1062912"/>
            <a:ext cx="6286500" cy="4191000"/>
          </a:xfrm>
          <a:prstGeom prst="rect">
            <a:avLst/>
          </a:prstGeom>
        </p:spPr>
      </p:pic>
      <p:sp>
        <p:nvSpPr>
          <p:cNvPr id="6" name="TextBox 5"/>
          <p:cNvSpPr txBox="1"/>
          <p:nvPr/>
        </p:nvSpPr>
        <p:spPr>
          <a:xfrm>
            <a:off x="1495034" y="5347127"/>
            <a:ext cx="2741064" cy="369332"/>
          </a:xfrm>
          <a:prstGeom prst="rect">
            <a:avLst/>
          </a:prstGeom>
          <a:noFill/>
        </p:spPr>
        <p:txBody>
          <a:bodyPr wrap="square" rtlCol="0">
            <a:spAutoFit/>
          </a:bodyPr>
          <a:lstStyle/>
          <a:p>
            <a:r>
              <a:rPr lang="vi-VN" b="1" i="1">
                <a:latin typeface="Times New Roman" panose="02020603050405020304" pitchFamily="18" charset="0"/>
                <a:cs typeface="Times New Roman" panose="02020603050405020304" pitchFamily="18" charset="0"/>
              </a:rPr>
              <a:t>Ngộ độc thực phẩm</a:t>
            </a:r>
            <a:endParaRPr lang="en-US" b="1" i="1">
              <a:latin typeface="Times New Roman" panose="02020603050405020304" pitchFamily="18" charset="0"/>
              <a:cs typeface="Times New Roman" panose="02020603050405020304" pitchFamily="18" charset="0"/>
            </a:endParaRPr>
          </a:p>
        </p:txBody>
      </p:sp>
      <p:sp>
        <p:nvSpPr>
          <p:cNvPr id="4" name="Rectangle 3"/>
          <p:cNvSpPr/>
          <p:nvPr/>
        </p:nvSpPr>
        <p:spPr>
          <a:xfrm>
            <a:off x="7165910" y="1404086"/>
            <a:ext cx="4777274" cy="3046988"/>
          </a:xfrm>
          <a:prstGeom prst="rect">
            <a:avLst/>
          </a:prstGeom>
        </p:spPr>
        <p:txBody>
          <a:bodyPr wrap="square">
            <a:spAutoFit/>
          </a:bodyPr>
          <a:lstStyle/>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Một vài trường hợp mất an toàn vệ sinh thực phẩm gây ra hậu quả nghiêm trọng mà em biết là:</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Sử dụng thực phẩm ôi thiu gây nguy hiểm đến tính mạng.</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Sử dụng thực phẩm nhiễm bệnh.</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Thực phẩm chín để cùng thực phẩm sống.</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6238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wipe(down)">
                                      <p:cBhvr>
                                        <p:cTn id="21" dur="500"/>
                                        <p:tgtEl>
                                          <p:spTgt spid="4">
                                            <p:txEl>
                                              <p:pRg st="0" end="0"/>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down)">
                                      <p:cBhvr>
                                        <p:cTn id="24" dur="500"/>
                                        <p:tgtEl>
                                          <p:spTgt spid="4">
                                            <p:txEl>
                                              <p:pRg st="1" end="1"/>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wipe(down)">
                                      <p:cBhvr>
                                        <p:cTn id="27" dur="500"/>
                                        <p:tgtEl>
                                          <p:spTgt spid="4">
                                            <p:txEl>
                                              <p:pRg st="2" end="2"/>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wipe(down)">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74833" y="138700"/>
            <a:ext cx="3470986" cy="1200329"/>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Trình bàyy 10 nguyên tắc vàng trong chế biến thực phẩm</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762" y="138700"/>
            <a:ext cx="7929226" cy="6840598"/>
          </a:xfrm>
          <a:prstGeom prst="rect">
            <a:avLst/>
          </a:prstGeom>
        </p:spPr>
      </p:pic>
    </p:spTree>
    <p:extLst>
      <p:ext uri="{BB962C8B-B14F-4D97-AF65-F5344CB8AC3E}">
        <p14:creationId xmlns:p14="http://schemas.microsoft.com/office/powerpoint/2010/main" val="400899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68752" y="94423"/>
            <a:ext cx="10295792" cy="461665"/>
          </a:xfrm>
          <a:prstGeom prst="rect">
            <a:avLst/>
          </a:prstGeom>
        </p:spPr>
        <p:txBody>
          <a:bodyPr wrap="square">
            <a:spAutoFit/>
          </a:bodyPr>
          <a:lstStyle/>
          <a:p>
            <a:r>
              <a:rPr lang="vi-VN" sz="2400" b="1">
                <a:solidFill>
                  <a:srgbClr val="FF0000"/>
                </a:solidFill>
                <a:latin typeface="Times New Roman" panose="02020603050405020304" pitchFamily="18" charset="0"/>
                <a:cs typeface="Times New Roman" panose="02020603050405020304" pitchFamily="18" charset="0"/>
              </a:rPr>
              <a:t>BÀI 4. AN TOÀN LAO ĐỘNG VÀ AN TOÀN VỆ SINH THỰC PHẨM</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67478" y="713134"/>
            <a:ext cx="11597066" cy="4524315"/>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II. An toàn vệ sinh thực phẩm trong chế biến thực phẩm</a:t>
            </a:r>
            <a:endParaRPr lang="en-US" sz="2400" b="1">
              <a:latin typeface="Times New Roman" panose="02020603050405020304" pitchFamily="18" charset="0"/>
              <a:cs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3. Mười quy tắc vàng đảm bảo vệ sinh an toàn thực phẩm</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Quy tắc 1. Chọn thực phẩm tươi, an toàn</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Quy tắc 2. Nấu chín kĩ trước khi ăn</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Quy tắc 3. Ăn ngay sau khi thức ăn vừa nấu chín</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Quy tắc 4. Bảo quản cẩn thận các thức ăn đã nấu chín</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Quy tắc 5. Đun kĩ lại thực phẩm trước khi ăn</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Quy tắc 6. Không để lãn thức phẩm sống và chín</a:t>
            </a:r>
          </a:p>
          <a:p>
            <a:r>
              <a:rPr lang="vi-VN" sz="2400">
                <a:latin typeface="Times New Roman" panose="02020603050405020304" pitchFamily="18" charset="0"/>
                <a:cs typeface="Times New Roman" panose="02020603050405020304" pitchFamily="18" charset="0"/>
              </a:rPr>
              <a:t>Quy tắc 7. Luôn giữ tay chế biến thực phẩm sạch sẽ</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Quy tắc 8. Giữ sạch các bề mặt chế biến thức ăn, bếp luôn khô ráo, sạch sẽ</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Quy tắc 9. Che đậy thực phẩm để tránh côn trùng và động vật khác</a:t>
            </a:r>
          </a:p>
          <a:p>
            <a:r>
              <a:rPr lang="vi-VN" sz="2400">
                <a:latin typeface="Times New Roman" panose="02020603050405020304" pitchFamily="18" charset="0"/>
                <a:cs typeface="Times New Roman" panose="02020603050405020304" pitchFamily="18" charset="0"/>
              </a:rPr>
              <a:t>Quy tắc 10. Sử dụng nguồn nước sạch, an toàn.</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898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Vertical)">
                                      <p:cBhvr>
                                        <p:cTn id="15" dur="500"/>
                                        <p:tgtEl>
                                          <p:spTgt spid="2">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barn(inVertical)">
                                      <p:cBhvr>
                                        <p:cTn id="18" dur="500"/>
                                        <p:tgtEl>
                                          <p:spTgt spid="2">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barn(inVertical)">
                                      <p:cBhvr>
                                        <p:cTn id="21" dur="500"/>
                                        <p:tgtEl>
                                          <p:spTgt spid="2">
                                            <p:txEl>
                                              <p:pRg st="4" end="4"/>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barn(inVertical)">
                                      <p:cBhvr>
                                        <p:cTn id="24" dur="500"/>
                                        <p:tgtEl>
                                          <p:spTgt spid="2">
                                            <p:txEl>
                                              <p:pRg st="5" end="5"/>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barn(inVertical)">
                                      <p:cBhvr>
                                        <p:cTn id="27" dur="500"/>
                                        <p:tgtEl>
                                          <p:spTgt spid="2">
                                            <p:txEl>
                                              <p:pRg st="6" end="6"/>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barn(inVertical)">
                                      <p:cBhvr>
                                        <p:cTn id="30" dur="500"/>
                                        <p:tgtEl>
                                          <p:spTgt spid="2">
                                            <p:txEl>
                                              <p:pRg st="7" end="7"/>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animEffect transition="in" filter="barn(inVertical)">
                                      <p:cBhvr>
                                        <p:cTn id="33" dur="500"/>
                                        <p:tgtEl>
                                          <p:spTgt spid="2">
                                            <p:txEl>
                                              <p:pRg st="8" end="8"/>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2">
                                            <p:txEl>
                                              <p:pRg st="9" end="9"/>
                                            </p:txEl>
                                          </p:spTgt>
                                        </p:tgtEl>
                                        <p:attrNameLst>
                                          <p:attrName>style.visibility</p:attrName>
                                        </p:attrNameLst>
                                      </p:cBhvr>
                                      <p:to>
                                        <p:strVal val="visible"/>
                                      </p:to>
                                    </p:set>
                                    <p:animEffect transition="in" filter="barn(inVertical)">
                                      <p:cBhvr>
                                        <p:cTn id="36" dur="500"/>
                                        <p:tgtEl>
                                          <p:spTgt spid="2">
                                            <p:txEl>
                                              <p:pRg st="9" end="9"/>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animEffect transition="in" filter="barn(inVertical)">
                                      <p:cBhvr>
                                        <p:cTn id="39" dur="500"/>
                                        <p:tgtEl>
                                          <p:spTgt spid="2">
                                            <p:txEl>
                                              <p:pRg st="10" end="10"/>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2">
                                            <p:txEl>
                                              <p:pRg st="11" end="11"/>
                                            </p:txEl>
                                          </p:spTgt>
                                        </p:tgtEl>
                                        <p:attrNameLst>
                                          <p:attrName>style.visibility</p:attrName>
                                        </p:attrNameLst>
                                      </p:cBhvr>
                                      <p:to>
                                        <p:strVal val="visible"/>
                                      </p:to>
                                    </p:set>
                                    <p:animEffect transition="in" filter="barn(inVertical)">
                                      <p:cBhvr>
                                        <p:cTn id="42"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638522" y="194684"/>
            <a:ext cx="1987420" cy="2677656"/>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Bằng hiểu của bản thân, em hãy mô tả sáu bước rửa tay theo hướng dẫn của Bộ Y tế.</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500" y="65314"/>
            <a:ext cx="8870178" cy="6867331"/>
          </a:xfrm>
          <a:prstGeom prst="rect">
            <a:avLst/>
          </a:prstGeom>
        </p:spPr>
      </p:pic>
    </p:spTree>
    <p:extLst>
      <p:ext uri="{BB962C8B-B14F-4D97-AF65-F5344CB8AC3E}">
        <p14:creationId xmlns:p14="http://schemas.microsoft.com/office/powerpoint/2010/main" val="347740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2122" y="140159"/>
            <a:ext cx="3977951" cy="2308324"/>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Hãy đánh giá việc đảm bảo an toàn vệ sinh thực phẩm trong chế biến thực phẩm tại gia đình mình. Có thể đánh giá dựa trên các tiêu chí bảng 4.3</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4441371" y="140158"/>
            <a:ext cx="7585788" cy="4355485"/>
          </a:xfrm>
          <a:prstGeom prst="rect">
            <a:avLst/>
          </a:prstGeom>
          <a:noFill/>
          <a:ln>
            <a:noFill/>
          </a:ln>
        </p:spPr>
      </p:pic>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4441371" y="4495644"/>
            <a:ext cx="7651102" cy="2270760"/>
          </a:xfrm>
          <a:prstGeom prst="rect">
            <a:avLst/>
          </a:prstGeom>
          <a:noFill/>
          <a:ln>
            <a:noFill/>
          </a:ln>
        </p:spPr>
      </p:pic>
    </p:spTree>
    <p:extLst>
      <p:ext uri="{BB962C8B-B14F-4D97-AF65-F5344CB8AC3E}">
        <p14:creationId xmlns:p14="http://schemas.microsoft.com/office/powerpoint/2010/main" val="244236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2369" y="280924"/>
            <a:ext cx="5638139" cy="3877837"/>
          </a:xfrm>
          <a:prstGeom prst="rect">
            <a:avLst/>
          </a:prstGeom>
        </p:spPr>
      </p:pic>
      <p:sp>
        <p:nvSpPr>
          <p:cNvPr id="4" name="TextBox 3"/>
          <p:cNvSpPr txBox="1"/>
          <p:nvPr/>
        </p:nvSpPr>
        <p:spPr>
          <a:xfrm>
            <a:off x="342900" y="4264269"/>
            <a:ext cx="5328138" cy="646331"/>
          </a:xfrm>
          <a:prstGeom prst="rect">
            <a:avLst/>
          </a:prstGeom>
          <a:noFill/>
        </p:spPr>
        <p:txBody>
          <a:bodyPr wrap="square" rtlCol="0">
            <a:spAutoFit/>
          </a:bodyPr>
          <a:lstStyle/>
          <a:p>
            <a:r>
              <a:rPr lang="vi-VN" b="1" i="1">
                <a:latin typeface="Times New Roman" panose="02020603050405020304" pitchFamily="18" charset="0"/>
                <a:cs typeface="Times New Roman" panose="02020603050405020304" pitchFamily="18" charset="0"/>
              </a:rPr>
              <a:t>Hình 4.1. Người lao động tại cơ sở sản xuất, kinh doanh thực phẩm</a:t>
            </a:r>
            <a:endParaRPr lang="en-US" b="1" i="1">
              <a:latin typeface="Times New Roman" panose="02020603050405020304" pitchFamily="18" charset="0"/>
              <a:cs typeface="Times New Roman" panose="02020603050405020304" pitchFamily="18" charset="0"/>
            </a:endParaRPr>
          </a:p>
        </p:txBody>
      </p:sp>
      <p:sp>
        <p:nvSpPr>
          <p:cNvPr id="5" name="Rectangle 4"/>
          <p:cNvSpPr/>
          <p:nvPr/>
        </p:nvSpPr>
        <p:spPr>
          <a:xfrm>
            <a:off x="5912498" y="280924"/>
            <a:ext cx="6096000" cy="1200329"/>
          </a:xfrm>
          <a:prstGeom prst="rect">
            <a:avLst/>
          </a:prstGeom>
        </p:spPr>
        <p:txBody>
          <a:bodyPr>
            <a:spAutoFit/>
          </a:bodyPr>
          <a:lstStyle/>
          <a:p>
            <a:pPr>
              <a:spcAft>
                <a:spcPts val="0"/>
              </a:spcAft>
            </a:pPr>
            <a:r>
              <a:rPr lang="vi-VN" sz="2400" b="1">
                <a:solidFill>
                  <a:srgbClr val="0000FF"/>
                </a:solidFill>
                <a:latin typeface="Times New Roman" panose="02020603050405020304" pitchFamily="18" charset="0"/>
                <a:ea typeface="Times New Roman" panose="02020603050405020304" pitchFamily="18" charset="0"/>
              </a:rPr>
              <a:t>Thế nào là an toàn lao động? Đảm bảo an toàn lao động có vai trò như thế nào trong quá trình chế biến thực phẩm?</a:t>
            </a:r>
            <a:endParaRPr lang="en-US" sz="2400" b="1">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4758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LUYỆN TẬP</a:t>
            </a:r>
          </a:p>
        </p:txBody>
      </p:sp>
      <p:sp>
        <p:nvSpPr>
          <p:cNvPr id="2" name="Rectangle 1"/>
          <p:cNvSpPr/>
          <p:nvPr/>
        </p:nvSpPr>
        <p:spPr>
          <a:xfrm>
            <a:off x="289249" y="466530"/>
            <a:ext cx="11756571" cy="830997"/>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1.</a:t>
            </a:r>
            <a:r>
              <a:rPr lang="en-US" sz="2400" b="1">
                <a:solidFill>
                  <a:srgbClr val="0000FF"/>
                </a:solidFill>
                <a:latin typeface="Times New Roman" panose="02020603050405020304" pitchFamily="18" charset="0"/>
                <a:cs typeface="Times New Roman" panose="02020603050405020304" pitchFamily="18" charset="0"/>
              </a:rPr>
              <a:t> Vì sao cần đảm bảo an toàn lao động và an toàn về sinh thực phẩm trong chế biến thực phẩm.</a:t>
            </a:r>
          </a:p>
        </p:txBody>
      </p:sp>
      <p:pic>
        <p:nvPicPr>
          <p:cNvPr id="5" name="Picture 4"/>
          <p:cNvPicPr>
            <a:picLocks noChangeAspect="1"/>
          </p:cNvPicPr>
          <p:nvPr/>
        </p:nvPicPr>
        <p:blipFill>
          <a:blip r:embed="rId3"/>
          <a:stretch>
            <a:fillRect/>
          </a:stretch>
        </p:blipFill>
        <p:spPr>
          <a:xfrm>
            <a:off x="289249" y="1297527"/>
            <a:ext cx="6804362" cy="4244857"/>
          </a:xfrm>
          <a:prstGeom prst="rect">
            <a:avLst/>
          </a:prstGeom>
        </p:spPr>
      </p:pic>
      <p:sp>
        <p:nvSpPr>
          <p:cNvPr id="6" name="TextBox 5"/>
          <p:cNvSpPr txBox="1"/>
          <p:nvPr/>
        </p:nvSpPr>
        <p:spPr>
          <a:xfrm>
            <a:off x="1618953" y="5537717"/>
            <a:ext cx="4477035" cy="400110"/>
          </a:xfrm>
          <a:prstGeom prst="rect">
            <a:avLst/>
          </a:prstGeom>
          <a:noFill/>
        </p:spPr>
        <p:txBody>
          <a:bodyPr wrap="square" rtlCol="0">
            <a:spAutoFit/>
          </a:bodyPr>
          <a:lstStyle/>
          <a:p>
            <a:r>
              <a:rPr lang="vi-VN" sz="2000" b="1" i="1">
                <a:latin typeface="Times New Roman" panose="02020603050405020304" pitchFamily="18" charset="0"/>
                <a:cs typeface="Times New Roman" panose="02020603050405020304" pitchFamily="18" charset="0"/>
              </a:rPr>
              <a:t>Các loại thực phẩm thường sử dụng</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786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LUYỆN TẬP</a:t>
            </a:r>
          </a:p>
        </p:txBody>
      </p:sp>
      <p:sp>
        <p:nvSpPr>
          <p:cNvPr id="2" name="Rectangle 1"/>
          <p:cNvSpPr/>
          <p:nvPr/>
        </p:nvSpPr>
        <p:spPr>
          <a:xfrm>
            <a:off x="289249" y="466530"/>
            <a:ext cx="11756571" cy="830997"/>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1.</a:t>
            </a:r>
            <a:r>
              <a:rPr lang="en-US" sz="2400" b="1">
                <a:solidFill>
                  <a:srgbClr val="0000FF"/>
                </a:solidFill>
                <a:latin typeface="Times New Roman" panose="02020603050405020304" pitchFamily="18" charset="0"/>
                <a:cs typeface="Times New Roman" panose="02020603050405020304" pitchFamily="18" charset="0"/>
              </a:rPr>
              <a:t> Vì sao cần đảm bảo an toàn lao động và an toàn về sinh thực phẩm trong chế biến thực phẩm.</a:t>
            </a:r>
          </a:p>
        </p:txBody>
      </p:sp>
      <p:pic>
        <p:nvPicPr>
          <p:cNvPr id="5" name="Picture 4"/>
          <p:cNvPicPr>
            <a:picLocks noChangeAspect="1"/>
          </p:cNvPicPr>
          <p:nvPr/>
        </p:nvPicPr>
        <p:blipFill>
          <a:blip r:embed="rId3"/>
          <a:stretch>
            <a:fillRect/>
          </a:stretch>
        </p:blipFill>
        <p:spPr>
          <a:xfrm>
            <a:off x="289249" y="1297527"/>
            <a:ext cx="6804362" cy="4244857"/>
          </a:xfrm>
          <a:prstGeom prst="rect">
            <a:avLst/>
          </a:prstGeom>
        </p:spPr>
      </p:pic>
      <p:sp>
        <p:nvSpPr>
          <p:cNvPr id="6" name="TextBox 5"/>
          <p:cNvSpPr txBox="1"/>
          <p:nvPr/>
        </p:nvSpPr>
        <p:spPr>
          <a:xfrm>
            <a:off x="1618953" y="5537717"/>
            <a:ext cx="4477035" cy="400110"/>
          </a:xfrm>
          <a:prstGeom prst="rect">
            <a:avLst/>
          </a:prstGeom>
          <a:noFill/>
        </p:spPr>
        <p:txBody>
          <a:bodyPr wrap="square" rtlCol="0">
            <a:spAutoFit/>
          </a:bodyPr>
          <a:lstStyle/>
          <a:p>
            <a:r>
              <a:rPr lang="vi-VN" sz="2000" b="1" i="1">
                <a:latin typeface="Times New Roman" panose="02020603050405020304" pitchFamily="18" charset="0"/>
                <a:cs typeface="Times New Roman" panose="02020603050405020304" pitchFamily="18" charset="0"/>
              </a:rPr>
              <a:t>Các loại thực phẩm thường sử dụng</a:t>
            </a:r>
            <a:endParaRPr lang="en-US" sz="2000" b="1" i="1">
              <a:latin typeface="Times New Roman" panose="02020603050405020304" pitchFamily="18" charset="0"/>
              <a:cs typeface="Times New Roman" panose="02020603050405020304" pitchFamily="18" charset="0"/>
            </a:endParaRPr>
          </a:p>
        </p:txBody>
      </p:sp>
      <p:sp>
        <p:nvSpPr>
          <p:cNvPr id="4" name="Rectangle 3"/>
          <p:cNvSpPr/>
          <p:nvPr/>
        </p:nvSpPr>
        <p:spPr>
          <a:xfrm>
            <a:off x="7093611" y="882028"/>
            <a:ext cx="5098389" cy="5940088"/>
          </a:xfrm>
          <a:prstGeom prst="rect">
            <a:avLst/>
          </a:prstGeom>
        </p:spPr>
        <p:txBody>
          <a:bodyPr wrap="square">
            <a:spAutoFit/>
          </a:bodyPr>
          <a:lstStyle/>
          <a:p>
            <a:pPr marL="30480" marR="30480" algn="just">
              <a:spcAft>
                <a:spcPts val="0"/>
              </a:spcAft>
            </a:pPr>
            <a:r>
              <a:rPr lang="vi-VN" sz="2000">
                <a:solidFill>
                  <a:srgbClr val="FF0000"/>
                </a:solidFill>
                <a:latin typeface="Times New Roman" panose="02020603050405020304" pitchFamily="18" charset="0"/>
                <a:ea typeface="Times New Roman" panose="02020603050405020304" pitchFamily="18" charset="0"/>
              </a:rPr>
              <a:t>1. </a:t>
            </a:r>
            <a:r>
              <a:rPr lang="en-US" sz="2000">
                <a:solidFill>
                  <a:srgbClr val="FF0000"/>
                </a:solidFill>
                <a:latin typeface="Times New Roman" panose="02020603050405020304" pitchFamily="18" charset="0"/>
                <a:ea typeface="Times New Roman" panose="02020603050405020304" pitchFamily="18" charset="0"/>
              </a:rPr>
              <a:t>Cần đảm bảo an toàn lao động và an toàn về sinh thực phẩm trong chế biến thực phẩm vì:</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Đảm bảo an toàn lao động giúp:</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Giảm thiểu nguy cơ mắc phải các tai nạn.</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Giảm thiểu nguy cơ thiệt hại về tài sản cá nhân và doanh nghiệp.</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Giúp người lao động thuận lợi, hiệu quả, yên tâm hơn trong quá trình chế biến thực phẩm, nâng cao năng suất làm việc.</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Đảm bảo an toàn vệ sinh thực phẩm giúp:</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Giữ được tối đa các chất dinh dưỡng.</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Giảm thiểu nguy cơ mắc các bệnh lí cấp tính, mạn tính.</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Hạn chế tối đa nguy cơ làm suy giảm sức khỏe giống nòi và chất lượng dân số.</a:t>
            </a:r>
          </a:p>
          <a:p>
            <a:pPr marL="30480" marR="30480" algn="just">
              <a:spcAft>
                <a:spcPts val="0"/>
              </a:spcAft>
            </a:pPr>
            <a:r>
              <a:rPr lang="en-US" sz="2000">
                <a:solidFill>
                  <a:srgbClr val="FF0000"/>
                </a:solidFill>
                <a:latin typeface="Times New Roman" panose="02020603050405020304" pitchFamily="18" charset="0"/>
                <a:ea typeface="Times New Roman" panose="02020603050405020304" pitchFamily="18" charset="0"/>
              </a:rPr>
              <a:t>+ Tạo uy tín, thương hiệu cho ngành sản xuất nông nghiệp, công nghiệp chế biến thực phẩm của quốc gia với các nước trong khu vực và trên thế giới.</a:t>
            </a:r>
            <a:endParaRPr lang="en-US" sz="20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9318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barn(inVertical)">
                                      <p:cBhvr>
                                        <p:cTn id="19" dur="500"/>
                                        <p:tgtEl>
                                          <p:spTgt spid="4">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barn(inVertical)">
                                      <p:cBhvr>
                                        <p:cTn id="22" dur="500"/>
                                        <p:tgtEl>
                                          <p:spTgt spid="4">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barn(inVertical)">
                                      <p:cBhvr>
                                        <p:cTn id="25" dur="500"/>
                                        <p:tgtEl>
                                          <p:spTgt spid="4">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barn(inVertical)">
                                      <p:cBhvr>
                                        <p:cTn id="28" dur="500"/>
                                        <p:tgtEl>
                                          <p:spTgt spid="4">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barn(inVertical)">
                                      <p:cBhvr>
                                        <p:cTn id="31" dur="500"/>
                                        <p:tgtEl>
                                          <p:spTgt spid="4">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4">
                                            <p:txEl>
                                              <p:pRg st="9" end="9"/>
                                            </p:txEl>
                                          </p:spTgt>
                                        </p:tgtEl>
                                        <p:attrNameLst>
                                          <p:attrName>style.visibility</p:attrName>
                                        </p:attrNameLst>
                                      </p:cBhvr>
                                      <p:to>
                                        <p:strVal val="visible"/>
                                      </p:to>
                                    </p:set>
                                    <p:animEffect transition="in" filter="barn(inVertical)">
                                      <p:cBhvr>
                                        <p:cTn id="34"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LUYỆN TẬP</a:t>
            </a:r>
          </a:p>
        </p:txBody>
      </p:sp>
      <p:sp>
        <p:nvSpPr>
          <p:cNvPr id="2" name="Rectangle 1"/>
          <p:cNvSpPr/>
          <p:nvPr/>
        </p:nvSpPr>
        <p:spPr>
          <a:xfrm>
            <a:off x="289250" y="466530"/>
            <a:ext cx="6251509" cy="6370975"/>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Ngành đảm bảo chất lượng và an toàn thực phẩm là ngành chuyên nghiên cứu, xử lí chế biến, bảo quản và lưu trữ các loại thực phẩm. Công việc chính của ngành đảm bảo chất lượng và an toàn thực phẩm là kiểm soát quá trình sản xuất và chất lượng thực phẩm; kiểm tra, phân tích, đánh giá chất lượng thực phẩm; xác định mối nguy trong an toàn vệ sinh thực phẩm; xây dựng hệ thống quản lí chất lượng và an toàn thực phẩm. Những người làm ngành đảm bảo chất lượng và an toàn thực phẩm có thể làm việc tại các công ty chế biến thực phẩm, siêu thị khu công nghiệp, nhà hàng, Chi cục An toàn vệ sinh thực phẩm, ... Dựa vào thông tin trên, hãy tìm hiểu rồi cho biết sự phù hợp của bản thân mình với ngành nghệ này và nêu lí do.</a:t>
            </a:r>
          </a:p>
        </p:txBody>
      </p:sp>
      <p:pic>
        <p:nvPicPr>
          <p:cNvPr id="4" name="Picture 3"/>
          <p:cNvPicPr>
            <a:picLocks noChangeAspect="1"/>
          </p:cNvPicPr>
          <p:nvPr/>
        </p:nvPicPr>
        <p:blipFill>
          <a:blip r:embed="rId3"/>
          <a:stretch>
            <a:fillRect/>
          </a:stretch>
        </p:blipFill>
        <p:spPr>
          <a:xfrm>
            <a:off x="6438122" y="584776"/>
            <a:ext cx="5589037" cy="3175462"/>
          </a:xfrm>
          <a:prstGeom prst="rect">
            <a:avLst/>
          </a:prstGeom>
        </p:spPr>
      </p:pic>
      <p:sp>
        <p:nvSpPr>
          <p:cNvPr id="6" name="TextBox 5"/>
          <p:cNvSpPr txBox="1"/>
          <p:nvPr/>
        </p:nvSpPr>
        <p:spPr>
          <a:xfrm>
            <a:off x="6438122" y="3760238"/>
            <a:ext cx="5439747" cy="400110"/>
          </a:xfrm>
          <a:prstGeom prst="rect">
            <a:avLst/>
          </a:prstGeom>
          <a:noFill/>
        </p:spPr>
        <p:txBody>
          <a:bodyPr wrap="square" rtlCol="0">
            <a:spAutoFit/>
          </a:bodyPr>
          <a:lstStyle/>
          <a:p>
            <a:r>
              <a:rPr lang="vi-VN" sz="2000" b="1" i="1">
                <a:latin typeface="Times New Roman" panose="02020603050405020304" pitchFamily="18" charset="0"/>
                <a:cs typeface="Times New Roman" panose="02020603050405020304" pitchFamily="18" charset="0"/>
              </a:rPr>
              <a:t>Ngành đảm bảo chất lượng và an toàn thực phẩm</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861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LUYỆN TẬP</a:t>
            </a:r>
          </a:p>
        </p:txBody>
      </p:sp>
      <p:sp>
        <p:nvSpPr>
          <p:cNvPr id="2" name="Rectangle 1"/>
          <p:cNvSpPr/>
          <p:nvPr/>
        </p:nvSpPr>
        <p:spPr>
          <a:xfrm>
            <a:off x="289250" y="466530"/>
            <a:ext cx="6251509" cy="6370975"/>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Ngành đảm bảo chất lượng và an toàn thực phẩm là ngành chuyên nghiên cứu, xử lí chế biến, bảo quản và lưu trữ các loại thực phẩm. Công việc chính của ngành đảm bảo chất lượng và an toàn thực phẩm là kiểm soát quá trình sản xuất và chất lượng thực phẩm; kiểm tra, phân tích, đánh giá chất lượng thực phẩm; xác định mối nguy trong an toàn vệ sinh thực phẩm; xây dựng hệ thống quản lí chất lượng và an toàn thực phẩm. Những người làm ngành đảm bảo chất lượng và an toàn thực phẩm có thể làm việc tại các công ty chế biến thực phẩm, siêu thị khu công nghiệp, nhà hàng, Chi cục An toàn vệ sinh thực phẩm, ... Dựa vào thông tin trên, hãy tìm hiểu rồi cho biết sự phù hợp của bản thân mình với ngành nghệ này và nêu lí do.</a:t>
            </a:r>
          </a:p>
        </p:txBody>
      </p:sp>
      <p:pic>
        <p:nvPicPr>
          <p:cNvPr id="4" name="Picture 3"/>
          <p:cNvPicPr>
            <a:picLocks noChangeAspect="1"/>
          </p:cNvPicPr>
          <p:nvPr/>
        </p:nvPicPr>
        <p:blipFill>
          <a:blip r:embed="rId3"/>
          <a:stretch>
            <a:fillRect/>
          </a:stretch>
        </p:blipFill>
        <p:spPr>
          <a:xfrm>
            <a:off x="6438122" y="584776"/>
            <a:ext cx="5589037" cy="3175462"/>
          </a:xfrm>
          <a:prstGeom prst="rect">
            <a:avLst/>
          </a:prstGeom>
        </p:spPr>
      </p:pic>
      <p:sp>
        <p:nvSpPr>
          <p:cNvPr id="6" name="TextBox 5"/>
          <p:cNvSpPr txBox="1"/>
          <p:nvPr/>
        </p:nvSpPr>
        <p:spPr>
          <a:xfrm>
            <a:off x="6438122" y="3760238"/>
            <a:ext cx="5439747" cy="400110"/>
          </a:xfrm>
          <a:prstGeom prst="rect">
            <a:avLst/>
          </a:prstGeom>
          <a:noFill/>
        </p:spPr>
        <p:txBody>
          <a:bodyPr wrap="square" rtlCol="0">
            <a:spAutoFit/>
          </a:bodyPr>
          <a:lstStyle/>
          <a:p>
            <a:r>
              <a:rPr lang="vi-VN" sz="2000" b="1" i="1">
                <a:latin typeface="Times New Roman" panose="02020603050405020304" pitchFamily="18" charset="0"/>
                <a:cs typeface="Times New Roman" panose="02020603050405020304" pitchFamily="18" charset="0"/>
              </a:rPr>
              <a:t>Ngành đảm bảo chất lượng và an toàn thực phẩm</a:t>
            </a:r>
            <a:endParaRPr lang="en-US" sz="2000" b="1" i="1">
              <a:latin typeface="Times New Roman" panose="02020603050405020304" pitchFamily="18" charset="0"/>
              <a:cs typeface="Times New Roman" panose="02020603050405020304" pitchFamily="18" charset="0"/>
            </a:endParaRPr>
          </a:p>
        </p:txBody>
      </p:sp>
      <p:sp>
        <p:nvSpPr>
          <p:cNvPr id="5" name="Rectangle 4"/>
          <p:cNvSpPr/>
          <p:nvPr/>
        </p:nvSpPr>
        <p:spPr>
          <a:xfrm>
            <a:off x="6438122" y="4226768"/>
            <a:ext cx="5505062" cy="2554545"/>
          </a:xfrm>
          <a:prstGeom prst="rect">
            <a:avLst/>
          </a:prstGeom>
        </p:spPr>
        <p:txBody>
          <a:bodyPr wrap="square">
            <a:spAutoFit/>
          </a:bodyPr>
          <a:lstStyle/>
          <a:p>
            <a:r>
              <a:rPr lang="en-US" sz="2000">
                <a:solidFill>
                  <a:srgbClr val="FF0000"/>
                </a:solidFill>
                <a:latin typeface="Times New Roman" panose="02020603050405020304" pitchFamily="18" charset="0"/>
                <a:ea typeface="Times New Roman" panose="02020603050405020304" pitchFamily="18" charset="0"/>
              </a:rPr>
              <a:t>Em cảm thấy mình rất phù hợp với ngành này. Lí do: Bản thân em quan tâm đến việc đảm bảo sức khỏe cho mọi người thông qua việc kiểm soát chất lượng và an toàn của thực phẩm. Em muốn đóng góp vào việc xây dựng hệ thống quản lí chất lượng và an toàn thực phẩm để người tiêu dùng có thể yên tâm hơn về những sản phẩm mình sử dụng hàng ngày.</a:t>
            </a:r>
            <a:endParaRPr lang="en-US" sz="2000">
              <a:solidFill>
                <a:srgbClr val="FF0000"/>
              </a:solidFill>
            </a:endParaRPr>
          </a:p>
        </p:txBody>
      </p:sp>
    </p:spTree>
    <p:extLst>
      <p:ext uri="{BB962C8B-B14F-4D97-AF65-F5344CB8AC3E}">
        <p14:creationId xmlns:p14="http://schemas.microsoft.com/office/powerpoint/2010/main" val="91482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VẬN DỤNG</a:t>
            </a:r>
          </a:p>
        </p:txBody>
      </p:sp>
      <p:sp>
        <p:nvSpPr>
          <p:cNvPr id="8" name="Rectangle 7"/>
          <p:cNvSpPr/>
          <p:nvPr/>
        </p:nvSpPr>
        <p:spPr>
          <a:xfrm>
            <a:off x="460916" y="584775"/>
            <a:ext cx="11537795" cy="830997"/>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Từ thực tế tại gia đình và địa phương, kết hợp với kiến thức đã học, </a:t>
            </a:r>
            <a:r>
              <a:rPr lang="en-US" sz="2400" b="1">
                <a:solidFill>
                  <a:srgbClr val="0000FF"/>
                </a:solidFill>
                <a:latin typeface="Times New Roman" panose="02020603050405020304" pitchFamily="18" charset="0"/>
                <a:cs typeface="Times New Roman" panose="02020603050405020304" pitchFamily="18" charset="0"/>
              </a:rPr>
              <a:t>xuất phương án giúp đảm bảo an toàn lao động và an toàn vệ sinh thực phẩm trong chế biến thực phẩm </a:t>
            </a:r>
          </a:p>
        </p:txBody>
      </p:sp>
    </p:spTree>
    <p:extLst>
      <p:ext uri="{BB962C8B-B14F-4D97-AF65-F5344CB8AC3E}">
        <p14:creationId xmlns:p14="http://schemas.microsoft.com/office/powerpoint/2010/main" val="83388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barn(inVertical)">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VẬN DỤNG</a:t>
            </a:r>
          </a:p>
        </p:txBody>
      </p:sp>
      <p:sp>
        <p:nvSpPr>
          <p:cNvPr id="8" name="Rectangle 7"/>
          <p:cNvSpPr/>
          <p:nvPr/>
        </p:nvSpPr>
        <p:spPr>
          <a:xfrm>
            <a:off x="460916" y="584775"/>
            <a:ext cx="11537795" cy="830997"/>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Từ thực tế tại gia đình và địa phương, kết hợp với kiến thức đã học, </a:t>
            </a:r>
            <a:r>
              <a:rPr lang="en-US" sz="2400" b="1">
                <a:solidFill>
                  <a:srgbClr val="0000FF"/>
                </a:solidFill>
                <a:latin typeface="Times New Roman" panose="02020603050405020304" pitchFamily="18" charset="0"/>
                <a:cs typeface="Times New Roman" panose="02020603050405020304" pitchFamily="18" charset="0"/>
              </a:rPr>
              <a:t>xuất phương án giúp đảm bảo an toàn lao động và an toàn vệ sinh thực phẩm trong chế biến thực phẩm </a:t>
            </a:r>
          </a:p>
        </p:txBody>
      </p:sp>
      <p:sp>
        <p:nvSpPr>
          <p:cNvPr id="2" name="Rectangle 1"/>
          <p:cNvSpPr/>
          <p:nvPr/>
        </p:nvSpPr>
        <p:spPr>
          <a:xfrm>
            <a:off x="3047999" y="1997839"/>
            <a:ext cx="8587273" cy="3785652"/>
          </a:xfrm>
          <a:prstGeom prst="rect">
            <a:avLst/>
          </a:prstGeom>
        </p:spPr>
        <p:txBody>
          <a:bodyPr wrap="square">
            <a:spAutoFit/>
          </a:bodyPr>
          <a:lstStyle/>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Đề xuất phương án giúp đảm bảo an toàn lao động và an toàn vệ sinh thực phẩm trong chế biến thực phẩm:</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Với an toàn lao động:</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Trang bị đầy đủ trang thiết bị.</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Thăm khám sức khỏe định kì hàng năm.</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Với an toàn vệ sinh thực phẩm:</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Chọn thực phẩm tươi.</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Nấu chín trước khi ăn.</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Đun kĩ lại thực phẩm trước khi ăn.</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Che đậy thực phẩm để tránh côn trùng.</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0347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2369" y="280924"/>
            <a:ext cx="5638139" cy="3877837"/>
          </a:xfrm>
          <a:prstGeom prst="rect">
            <a:avLst/>
          </a:prstGeom>
        </p:spPr>
      </p:pic>
      <p:sp>
        <p:nvSpPr>
          <p:cNvPr id="4" name="TextBox 3"/>
          <p:cNvSpPr txBox="1"/>
          <p:nvPr/>
        </p:nvSpPr>
        <p:spPr>
          <a:xfrm>
            <a:off x="342900" y="4264269"/>
            <a:ext cx="5328138" cy="646331"/>
          </a:xfrm>
          <a:prstGeom prst="rect">
            <a:avLst/>
          </a:prstGeom>
          <a:noFill/>
        </p:spPr>
        <p:txBody>
          <a:bodyPr wrap="square" rtlCol="0">
            <a:spAutoFit/>
          </a:bodyPr>
          <a:lstStyle/>
          <a:p>
            <a:r>
              <a:rPr lang="vi-VN" b="1" i="1">
                <a:latin typeface="Times New Roman" panose="02020603050405020304" pitchFamily="18" charset="0"/>
                <a:cs typeface="Times New Roman" panose="02020603050405020304" pitchFamily="18" charset="0"/>
              </a:rPr>
              <a:t>Hình 4.1. Người lao động tại cơ sở sản xuất, kinh doanh thực phẩm</a:t>
            </a:r>
            <a:endParaRPr lang="en-US" b="1" i="1">
              <a:latin typeface="Times New Roman" panose="02020603050405020304" pitchFamily="18" charset="0"/>
              <a:cs typeface="Times New Roman" panose="02020603050405020304" pitchFamily="18" charset="0"/>
            </a:endParaRPr>
          </a:p>
        </p:txBody>
      </p:sp>
      <p:sp>
        <p:nvSpPr>
          <p:cNvPr id="5" name="Rectangle 4"/>
          <p:cNvSpPr/>
          <p:nvPr/>
        </p:nvSpPr>
        <p:spPr>
          <a:xfrm>
            <a:off x="5912498" y="280924"/>
            <a:ext cx="6096000" cy="1200329"/>
          </a:xfrm>
          <a:prstGeom prst="rect">
            <a:avLst/>
          </a:prstGeom>
        </p:spPr>
        <p:txBody>
          <a:bodyPr>
            <a:spAutoFit/>
          </a:bodyPr>
          <a:lstStyle/>
          <a:p>
            <a:pPr>
              <a:spcAft>
                <a:spcPts val="0"/>
              </a:spcAft>
            </a:pPr>
            <a:r>
              <a:rPr lang="vi-VN" sz="2400" b="1">
                <a:solidFill>
                  <a:srgbClr val="0000FF"/>
                </a:solidFill>
                <a:latin typeface="Times New Roman" panose="02020603050405020304" pitchFamily="18" charset="0"/>
                <a:ea typeface="Times New Roman" panose="02020603050405020304" pitchFamily="18" charset="0"/>
              </a:rPr>
              <a:t>Thế nào là an toàn lao động? Đảm bảo an toàn lao động có vai trò như thế nào trong quá trình chế biến thực phẩm?</a:t>
            </a:r>
            <a:endParaRPr lang="en-US" sz="2400" b="1">
              <a:solidFill>
                <a:srgbClr val="0000FF"/>
              </a:solidFill>
              <a:effectLst/>
              <a:latin typeface="Times New Roman" panose="02020603050405020304" pitchFamily="18" charset="0"/>
              <a:ea typeface="Times New Roman" panose="02020603050405020304" pitchFamily="18" charset="0"/>
            </a:endParaRPr>
          </a:p>
        </p:txBody>
      </p:sp>
      <p:sp>
        <p:nvSpPr>
          <p:cNvPr id="2" name="Rectangle 1"/>
          <p:cNvSpPr/>
          <p:nvPr/>
        </p:nvSpPr>
        <p:spPr>
          <a:xfrm>
            <a:off x="5820508" y="1652606"/>
            <a:ext cx="6096000" cy="4154984"/>
          </a:xfrm>
          <a:prstGeom prst="rect">
            <a:avLst/>
          </a:prstGeom>
        </p:spPr>
        <p:txBody>
          <a:bodyPr>
            <a:spAutoFit/>
          </a:bodyPr>
          <a:lstStyle/>
          <a:p>
            <a:pPr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An toàn lao động là giải pháp phòng, chống tác động của các yếu tố nguy hiểm nhằm đảm bảo không xảy ra thương tật, tử vong đối với con người trong quá trình lao động.</a:t>
            </a:r>
            <a:endParaRPr lang="en-US" sz="2400">
              <a:solidFill>
                <a:srgbClr val="FF0000"/>
              </a:solidFill>
              <a:latin typeface="Times New Roman" panose="02020603050405020304" pitchFamily="18" charset="0"/>
              <a:ea typeface="Times New Roman" panose="02020603050405020304" pitchFamily="18" charset="0"/>
            </a:endParaRPr>
          </a:p>
          <a:p>
            <a:pPr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Vai trò của đảm bảo an toàn lao động:</a:t>
            </a:r>
            <a:endParaRPr lang="en-US" sz="2400">
              <a:solidFill>
                <a:srgbClr val="FF0000"/>
              </a:solidFill>
              <a:latin typeface="Times New Roman" panose="02020603050405020304" pitchFamily="18" charset="0"/>
              <a:ea typeface="Times New Roman" panose="02020603050405020304" pitchFamily="18" charset="0"/>
            </a:endParaRPr>
          </a:p>
          <a:p>
            <a:pPr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Giảm thiểu các nguy cơ mắc phải các tai nạn như đứt tay, bỏng nước..</a:t>
            </a:r>
            <a:endParaRPr lang="en-US" sz="2400">
              <a:solidFill>
                <a:srgbClr val="FF0000"/>
              </a:solidFill>
              <a:latin typeface="Times New Roman" panose="02020603050405020304" pitchFamily="18" charset="0"/>
              <a:ea typeface="Times New Roman" panose="02020603050405020304" pitchFamily="18" charset="0"/>
            </a:endParaRPr>
          </a:p>
          <a:p>
            <a:pPr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Giảm thiểu nguy cơ thiệt hại về tài sản của cá nhân và doanh nghiệp.</a:t>
            </a:r>
            <a:endParaRPr lang="en-US" sz="2400">
              <a:solidFill>
                <a:srgbClr val="FF0000"/>
              </a:solidFill>
              <a:latin typeface="Times New Roman" panose="02020603050405020304" pitchFamily="18" charset="0"/>
              <a:ea typeface="Times New Roman" panose="02020603050405020304" pitchFamily="18" charset="0"/>
            </a:endParaRPr>
          </a:p>
          <a:p>
            <a:pPr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Giúp người lao động thuận lợi, hiệu quả, yên tâm trong quá trình chế biến thực phẩm.</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0279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68752" y="94423"/>
            <a:ext cx="10295792" cy="461665"/>
          </a:xfrm>
          <a:prstGeom prst="rect">
            <a:avLst/>
          </a:prstGeom>
        </p:spPr>
        <p:txBody>
          <a:bodyPr wrap="square">
            <a:spAutoFit/>
          </a:bodyPr>
          <a:lstStyle/>
          <a:p>
            <a:r>
              <a:rPr lang="vi-VN" sz="2400" b="1">
                <a:solidFill>
                  <a:srgbClr val="FF0000"/>
                </a:solidFill>
                <a:latin typeface="Times New Roman" panose="02020603050405020304" pitchFamily="18" charset="0"/>
                <a:cs typeface="Times New Roman" panose="02020603050405020304" pitchFamily="18" charset="0"/>
              </a:rPr>
              <a:t>BÀI 4. AN TOÀN LAO ĐỘNG VÀ AN TOÀN VỆ SINH THỰC PHẨM</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67478" y="713134"/>
            <a:ext cx="11597066" cy="3046988"/>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I. An toàn lao động trong chế biến thực phẩm</a:t>
            </a:r>
            <a:endParaRPr lang="en-US" sz="2400" b="1">
              <a:latin typeface="Times New Roman" panose="02020603050405020304" pitchFamily="18" charset="0"/>
              <a:cs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1. Vai trò của đảm bảo an toàn lao động</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An toàn lao động là giải pháp phòng, chống tác động của các yếu tố nguy hiểm nhằm đảm bảo không xảy ra thương tật, tử vong đối với con người trong quá trình lao động.</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Vai trò của đảm bảo an toàn lao động:</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Giảm thiểu các nguy cơ mắc phải các tai nạn như đứt tay, bỏng nước..</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Giảm thiểu nguy cơ thiệt hại về tài sản của cá nhân và doanh nghiệp.</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Giúp người lao động thuận lợi, hiệu quả, yên tâm trong quá trình chế biến thực phẩm.</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046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circle(in)">
                                      <p:cBhvr>
                                        <p:cTn id="10" dur="2000"/>
                                        <p:tgtEl>
                                          <p:spTgt spid="2">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circle(in)">
                                      <p:cBhvr>
                                        <p:cTn id="13" dur="2000"/>
                                        <p:tgtEl>
                                          <p:spTgt spid="2">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circle(in)">
                                      <p:cBhvr>
                                        <p:cTn id="16" dur="2000"/>
                                        <p:tgtEl>
                                          <p:spTgt spid="2">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circle(in)">
                                      <p:cBhvr>
                                        <p:cTn id="19" dur="2000"/>
                                        <p:tgtEl>
                                          <p:spTgt spid="2">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circle(in)">
                                      <p:cBhvr>
                                        <p:cTn id="22" dur="2000"/>
                                        <p:tgtEl>
                                          <p:spTgt spid="2">
                                            <p:txEl>
                                              <p:pRg st="5" end="5"/>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circle(in)">
                                      <p:cBhvr>
                                        <p:cTn id="25"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612" y="140160"/>
            <a:ext cx="11719249"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Quan sát Hình 4.2 về các dụng cụ, thiết bị nhà bếp dưới đây, hãy sắp xếp các dụng cụ thiết bị đó vào từng nhóm theo chức năng trong quá trình sử dụng.</a:t>
            </a: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86612" y="971156"/>
            <a:ext cx="5942045" cy="5550941"/>
          </a:xfrm>
          <a:prstGeom prst="rect">
            <a:avLst/>
          </a:prstGeom>
          <a:noFill/>
          <a:ln>
            <a:noFill/>
          </a:ln>
        </p:spPr>
      </p:pic>
    </p:spTree>
    <p:extLst>
      <p:ext uri="{BB962C8B-B14F-4D97-AF65-F5344CB8AC3E}">
        <p14:creationId xmlns:p14="http://schemas.microsoft.com/office/powerpoint/2010/main" val="308091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612" y="140160"/>
            <a:ext cx="11719249"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Quan sát Hình 4.2 về các dụng cụ, thiết bị nhà bếp dưới đây, hãy sắp xếp các dụng cụ thiết bị đó vào từng nhóm theo chức năng trong quá trình sử dụng.</a:t>
            </a: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86612" y="971156"/>
            <a:ext cx="5942045" cy="5550941"/>
          </a:xfrm>
          <a:prstGeom prst="rect">
            <a:avLst/>
          </a:prstGeom>
          <a:noFill/>
          <a:ln>
            <a:noFill/>
          </a:ln>
        </p:spPr>
      </p:pic>
      <p:sp>
        <p:nvSpPr>
          <p:cNvPr id="3" name="Rectangle 2"/>
          <p:cNvSpPr/>
          <p:nvPr/>
        </p:nvSpPr>
        <p:spPr>
          <a:xfrm>
            <a:off x="6096000" y="1120761"/>
            <a:ext cx="5520612" cy="5262979"/>
          </a:xfrm>
          <a:prstGeom prst="rect">
            <a:avLst/>
          </a:prstGeom>
        </p:spPr>
        <p:txBody>
          <a:bodyPr wrap="square">
            <a:spAutoFit/>
          </a:bodyPr>
          <a:lstStyle/>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Sắp xếp các dụng cụ thiết bị đó vào từng nhóm theo chức năng trong quá trình sử dụng:</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Dụng cụ cắt thái: dao, thớt</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Dụng cụ, thiết bị chế biến: bếp từ, xoong (nồi), chảo, bếp gas.</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Dụng cụ đo lường: cân</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Dụng cụ, thiết bị làm sạch: máy rửa bát; khăn lau, găng tay, bình xịt.</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Dụng cụ, thiết bị chứa đựng – bài trí: bát, đĩa, cốc; tủ bếp.</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Dụng cụ nhào trộn: máy đánh trứng</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Dụng cụ, thiết bị bảo quản: tủ lạnh; khay và lọ để gia vị.</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0555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arn(inVertical)">
                                      <p:cBhvr>
                                        <p:cTn id="25" dur="500"/>
                                        <p:tgtEl>
                                          <p:spTgt spid="3">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arn(inVertical)">
                                      <p:cBhvr>
                                        <p:cTn id="2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68752" y="94423"/>
            <a:ext cx="10295792" cy="461665"/>
          </a:xfrm>
          <a:prstGeom prst="rect">
            <a:avLst/>
          </a:prstGeom>
        </p:spPr>
        <p:txBody>
          <a:bodyPr wrap="square">
            <a:spAutoFit/>
          </a:bodyPr>
          <a:lstStyle/>
          <a:p>
            <a:r>
              <a:rPr lang="vi-VN" sz="2400" b="1">
                <a:solidFill>
                  <a:srgbClr val="FF0000"/>
                </a:solidFill>
                <a:latin typeface="Times New Roman" panose="02020603050405020304" pitchFamily="18" charset="0"/>
                <a:cs typeface="Times New Roman" panose="02020603050405020304" pitchFamily="18" charset="0"/>
              </a:rPr>
              <a:t>BÀI 4. AN TOÀN LAO ĐỘNG VÀ AN TOÀN VỆ SINH THỰC PHẨM</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67478" y="713134"/>
            <a:ext cx="11597066" cy="3785652"/>
          </a:xfrm>
          <a:prstGeom prst="rect">
            <a:avLst/>
          </a:prstGeom>
        </p:spPr>
        <p:txBody>
          <a:bodyPr wrap="square">
            <a:spAutoFit/>
          </a:bodyPr>
          <a:lstStyle/>
          <a:p>
            <a:pPr marL="30480" marR="30480" algn="just">
              <a:spcAft>
                <a:spcPts val="0"/>
              </a:spcAft>
            </a:pPr>
            <a:r>
              <a:rPr lang="vi-VN" sz="2400" b="1">
                <a:solidFill>
                  <a:srgbClr val="000000"/>
                </a:solidFill>
                <a:latin typeface="Times New Roman" panose="02020603050405020304" pitchFamily="18" charset="0"/>
                <a:ea typeface="Times New Roman" panose="02020603050405020304" pitchFamily="18" charset="0"/>
              </a:rPr>
              <a:t>I. An toàn lao động trong chế biến thực phẩm</a:t>
            </a:r>
            <a:endParaRPr lang="en-US" sz="2400" b="1">
              <a:latin typeface="Times New Roman" panose="02020603050405020304" pitchFamily="18" charset="0"/>
              <a:ea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2. Sử dụng và bảo quản  các dụng cụ và thiết bị nhà bếp</a:t>
            </a:r>
            <a:endParaRPr lang="en-US" sz="2400" b="1">
              <a:latin typeface="Times New Roman" panose="02020603050405020304" pitchFamily="18" charset="0"/>
              <a:cs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a. Một số dụng cụ, thiết bị nhà bếp thông dụng</a:t>
            </a:r>
            <a:endParaRPr lang="en-US" sz="2400" b="1">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Dụng cụ cắt thái: dao, thớt</a:t>
            </a:r>
          </a:p>
          <a:p>
            <a:r>
              <a:rPr lang="en-US" sz="2400">
                <a:latin typeface="Times New Roman" panose="02020603050405020304" pitchFamily="18" charset="0"/>
                <a:cs typeface="Times New Roman" panose="02020603050405020304" pitchFamily="18" charset="0"/>
              </a:rPr>
              <a:t>- Dụng cụ, thiết bị chế biến: bếp từ, xoong (nồi), chảo, bếp gas.</a:t>
            </a:r>
          </a:p>
          <a:p>
            <a:r>
              <a:rPr lang="en-US" sz="2400">
                <a:latin typeface="Times New Roman" panose="02020603050405020304" pitchFamily="18" charset="0"/>
                <a:cs typeface="Times New Roman" panose="02020603050405020304" pitchFamily="18" charset="0"/>
              </a:rPr>
              <a:t>- Dụng cụ đo lường: cân</a:t>
            </a:r>
          </a:p>
          <a:p>
            <a:r>
              <a:rPr lang="en-US" sz="2400">
                <a:latin typeface="Times New Roman" panose="02020603050405020304" pitchFamily="18" charset="0"/>
                <a:cs typeface="Times New Roman" panose="02020603050405020304" pitchFamily="18" charset="0"/>
              </a:rPr>
              <a:t>- Dụng cụ, thiết bị làm sạch: máy rửa bát; khăn lau, găng tay, bình xịt.</a:t>
            </a:r>
          </a:p>
          <a:p>
            <a:r>
              <a:rPr lang="en-US" sz="2400">
                <a:latin typeface="Times New Roman" panose="02020603050405020304" pitchFamily="18" charset="0"/>
                <a:cs typeface="Times New Roman" panose="02020603050405020304" pitchFamily="18" charset="0"/>
              </a:rPr>
              <a:t>- Dụng cụ, thiết bị chứa đựng – bài trí: bát, đĩa, cốc; tủ bếp.</a:t>
            </a:r>
          </a:p>
          <a:p>
            <a:r>
              <a:rPr lang="en-US" sz="2400">
                <a:latin typeface="Times New Roman" panose="02020603050405020304" pitchFamily="18" charset="0"/>
                <a:cs typeface="Times New Roman" panose="02020603050405020304" pitchFamily="18" charset="0"/>
              </a:rPr>
              <a:t>- Dụng cụ nhào trộn: máy đánh trứng</a:t>
            </a:r>
          </a:p>
          <a:p>
            <a:r>
              <a:rPr lang="en-US" sz="2400">
                <a:latin typeface="Times New Roman" panose="02020603050405020304" pitchFamily="18" charset="0"/>
                <a:cs typeface="Times New Roman" panose="02020603050405020304" pitchFamily="18" charset="0"/>
              </a:rPr>
              <a:t>- Dụng cụ, thiết bị bảo quản: tủ lạnh; khay và lọ để gia vị.</a:t>
            </a:r>
          </a:p>
        </p:txBody>
      </p:sp>
    </p:spTree>
    <p:extLst>
      <p:ext uri="{BB962C8B-B14F-4D97-AF65-F5344CB8AC3E}">
        <p14:creationId xmlns:p14="http://schemas.microsoft.com/office/powerpoint/2010/main" val="140880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down)">
                                      <p:cBhvr>
                                        <p:cTn id="15" dur="500"/>
                                        <p:tgtEl>
                                          <p:spTgt spid="2">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wipe(down)">
                                      <p:cBhvr>
                                        <p:cTn id="18" dur="500"/>
                                        <p:tgtEl>
                                          <p:spTgt spid="2">
                                            <p:txEl>
                                              <p:pRg st="3" end="3"/>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wipe(down)">
                                      <p:cBhvr>
                                        <p:cTn id="21" dur="500"/>
                                        <p:tgtEl>
                                          <p:spTgt spid="2">
                                            <p:txEl>
                                              <p:pRg st="4" end="4"/>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wipe(down)">
                                      <p:cBhvr>
                                        <p:cTn id="24" dur="500"/>
                                        <p:tgtEl>
                                          <p:spTgt spid="2">
                                            <p:txEl>
                                              <p:pRg st="5" end="5"/>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wipe(down)">
                                      <p:cBhvr>
                                        <p:cTn id="27" dur="500"/>
                                        <p:tgtEl>
                                          <p:spTgt spid="2">
                                            <p:txEl>
                                              <p:pRg st="6" end="6"/>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wipe(down)">
                                      <p:cBhvr>
                                        <p:cTn id="30" dur="500"/>
                                        <p:tgtEl>
                                          <p:spTgt spid="2">
                                            <p:txEl>
                                              <p:pRg st="7" end="7"/>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animEffect transition="in" filter="wipe(down)">
                                      <p:cBhvr>
                                        <p:cTn id="33" dur="500"/>
                                        <p:tgtEl>
                                          <p:spTgt spid="2">
                                            <p:txEl>
                                              <p:pRg st="8" end="8"/>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2">
                                            <p:txEl>
                                              <p:pRg st="9" end="9"/>
                                            </p:txEl>
                                          </p:spTgt>
                                        </p:tgtEl>
                                        <p:attrNameLst>
                                          <p:attrName>style.visibility</p:attrName>
                                        </p:attrNameLst>
                                      </p:cBhvr>
                                      <p:to>
                                        <p:strVal val="visible"/>
                                      </p:to>
                                    </p:set>
                                    <p:animEffect transition="in" filter="wipe(down)">
                                      <p:cBhvr>
                                        <p:cTn id="36"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704</TotalTime>
  <Words>4215</Words>
  <Application>Microsoft Office PowerPoint</Application>
  <PresentationFormat>Widescreen</PresentationFormat>
  <Paragraphs>235</Paragraphs>
  <Slides>45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Century Gothic</vt:lpstr>
      <vt:lpstr>Times New Roman</vt:lpstr>
      <vt:lpstr>Wingdings 3</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195</cp:revision>
  <dcterms:created xsi:type="dcterms:W3CDTF">2023-06-21T22:05:51Z</dcterms:created>
  <dcterms:modified xsi:type="dcterms:W3CDTF">2024-12-14T03:29:50Z</dcterms:modified>
</cp:coreProperties>
</file>