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437" r:id="rId2"/>
    <p:sldId id="256" r:id="rId3"/>
    <p:sldId id="257" r:id="rId4"/>
    <p:sldId id="413" r:id="rId5"/>
    <p:sldId id="353" r:id="rId6"/>
    <p:sldId id="414" r:id="rId7"/>
    <p:sldId id="415" r:id="rId8"/>
    <p:sldId id="398" r:id="rId9"/>
    <p:sldId id="416" r:id="rId10"/>
    <p:sldId id="399" r:id="rId11"/>
    <p:sldId id="417" r:id="rId12"/>
    <p:sldId id="419" r:id="rId13"/>
    <p:sldId id="420" r:id="rId14"/>
    <p:sldId id="418" r:id="rId15"/>
    <p:sldId id="438" r:id="rId16"/>
    <p:sldId id="291" r:id="rId17"/>
    <p:sldId id="421" r:id="rId18"/>
    <p:sldId id="422" r:id="rId19"/>
    <p:sldId id="400" r:id="rId20"/>
    <p:sldId id="423" r:id="rId21"/>
    <p:sldId id="424" r:id="rId22"/>
    <p:sldId id="370" r:id="rId23"/>
    <p:sldId id="425" r:id="rId24"/>
    <p:sldId id="401" r:id="rId25"/>
    <p:sldId id="426" r:id="rId26"/>
    <p:sldId id="427" r:id="rId27"/>
    <p:sldId id="371" r:id="rId28"/>
    <p:sldId id="428" r:id="rId29"/>
    <p:sldId id="402" r:id="rId30"/>
    <p:sldId id="429" r:id="rId31"/>
    <p:sldId id="430" r:id="rId32"/>
    <p:sldId id="434" r:id="rId33"/>
    <p:sldId id="435" r:id="rId34"/>
    <p:sldId id="271" r:id="rId35"/>
    <p:sldId id="335" r:id="rId36"/>
    <p:sldId id="431" r:id="rId37"/>
    <p:sldId id="411" r:id="rId38"/>
    <p:sldId id="432" r:id="rId39"/>
    <p:sldId id="336" r:id="rId40"/>
    <p:sldId id="276" r:id="rId41"/>
    <p:sldId id="43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3" d="100"/>
          <a:sy n="83" d="100"/>
        </p:scale>
        <p:origin x="52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40C77-7935-4A5C-BD74-B923C4935FF6}" type="datetimeFigureOut">
              <a:rPr lang="vi-VN" smtClean="0"/>
              <a:t>Thứ Tư 20/11/2024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EE9B0-FB90-411D-9369-93B7915A40EB}" type="slidenum">
              <a:rPr lang="vi-VN" smtClean="0"/>
              <a:t>‹#›</a:t>
            </a:fld>
            <a:endParaRPr lang="vi-VN"/>
          </a:p>
        </p:txBody>
      </p:sp>
    </p:spTree>
    <p:extLst>
      <p:ext uri="{BB962C8B-B14F-4D97-AF65-F5344CB8AC3E}">
        <p14:creationId xmlns:p14="http://schemas.microsoft.com/office/powerpoint/2010/main" val="125095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8211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5563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7A56-A808-4835-914A-DA4B9423F4A0}"/>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3DBD4D9C-6306-4B4E-9893-09983B1B06F2}"/>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3929077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Quan sát Hình 1.3 kết hợp với hiểu biết cá nhân, hãy kể tên và phân loại một số thực phẩm cung cấp chất béo cho cơ thể người.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80" y="1091683"/>
            <a:ext cx="5427306" cy="4236098"/>
          </a:xfrm>
          <a:prstGeom prst="rect">
            <a:avLst/>
          </a:prstGeom>
        </p:spPr>
      </p:pic>
      <p:sp>
        <p:nvSpPr>
          <p:cNvPr id="6" name="TextBox 5"/>
          <p:cNvSpPr txBox="1"/>
          <p:nvPr/>
        </p:nvSpPr>
        <p:spPr>
          <a:xfrm>
            <a:off x="969303" y="5449767"/>
            <a:ext cx="4685048"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Hình 1.3. Một số thực phẩm giàu lipid</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48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Quan sát Hình 1.3 kết hợp với hiểu biết cá nhân, hãy kể tên và phân loại một số thực phẩm cung cấp chất béo cho cơ thể người.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80" y="1091683"/>
            <a:ext cx="5427306" cy="4236098"/>
          </a:xfrm>
          <a:prstGeom prst="rect">
            <a:avLst/>
          </a:prstGeom>
        </p:spPr>
      </p:pic>
      <p:sp>
        <p:nvSpPr>
          <p:cNvPr id="6" name="TextBox 5"/>
          <p:cNvSpPr txBox="1"/>
          <p:nvPr/>
        </p:nvSpPr>
        <p:spPr>
          <a:xfrm>
            <a:off x="969303" y="5449767"/>
            <a:ext cx="4685048"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Hình 1.3. Một số thực phẩm giàu lipid</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5878286" y="969697"/>
            <a:ext cx="5853404" cy="1938992"/>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Kể tên và phân loại một số thực phẩm cung cấp chất béo cho cơ thể người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Nhóm chất béo bão hòa: trứng, dầu.</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Nhóm chất béo không bão hòa: quả óc chó, đậu phộng, bơ, cá hồi.</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5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Quan sát Hình 1.4 dưới đây, hãy nêu tên một số loại quả và hạt có thể dùng sản xuất dầu ăn. Ở nhà em thường sử dụng loại dầu ăn nào ?</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9718" y="1047905"/>
            <a:ext cx="9438763" cy="3160202"/>
          </a:xfrm>
          <a:prstGeom prst="rect">
            <a:avLst/>
          </a:prstGeom>
        </p:spPr>
      </p:pic>
    </p:spTree>
    <p:extLst>
      <p:ext uri="{BB962C8B-B14F-4D97-AF65-F5344CB8AC3E}">
        <p14:creationId xmlns:p14="http://schemas.microsoft.com/office/powerpoint/2010/main" val="30770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Quan sát Hình 1.4 dưới đây, hãy nêu tên một số loại quả và hạt có thể dùng sản xuất dầu ăn. Ở nhà em thường sử dụng loại dầu ăn nào ?</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9718" y="1047905"/>
            <a:ext cx="9438763" cy="3160202"/>
          </a:xfrm>
          <a:prstGeom prst="rect">
            <a:avLst/>
          </a:prstGeom>
        </p:spPr>
      </p:pic>
      <p:sp>
        <p:nvSpPr>
          <p:cNvPr id="4" name="Rectangle 3"/>
          <p:cNvSpPr/>
          <p:nvPr/>
        </p:nvSpPr>
        <p:spPr>
          <a:xfrm>
            <a:off x="2870718" y="4286315"/>
            <a:ext cx="7728858"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số loại quả, hạt dùng để sản xuất dầu ăn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Hình a: hạt đậu lành.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Hình b: quả olive.</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Hình c: hạt hướng dương.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Hình d: hạt lạc.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Nhà em thường sử dụng loại dầu ăn sản xuất từ hạt lạc.</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0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4524315"/>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I. Các chất sinh năng lượng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Lipid</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Lipid hay còn gọi là chất béo, là một trong những chất sinh năng lượng quan trọng đối với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-Một số vai trò chính của lipid đối với cơ thể người và chế biến thực phẩm: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Cung cấp năng lượng cho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Tạo hình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Điều hòa hoạt động của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Chế biến thực phẩm: cần thiết cho chế biến nhiều loại thức ăn, tạo cảm giác ngon miệng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-Nhu cầu lipid đối với cơ thể người: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Trẻ em: chiếm 20% đến 30% tổng năng lượng cung cấp cho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Người trưởng thành: chiếm 18 đến 25% tổng năng lượng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1E9F-0C81-4A70-8576-832313536474}"/>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6E525CD5-77A3-4223-8AE2-CDDEBA716D2D}"/>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98349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I.3, hãy kể tên các loại thực phẩm giàu carbohydrate và phân tích vai trò của carbohyate đối với cơ thể người. </a:t>
            </a:r>
          </a:p>
        </p:txBody>
      </p:sp>
      <p:pic>
        <p:nvPicPr>
          <p:cNvPr id="3" name="Picture 2"/>
          <p:cNvPicPr>
            <a:picLocks noChangeAspect="1"/>
          </p:cNvPicPr>
          <p:nvPr/>
        </p:nvPicPr>
        <p:blipFill>
          <a:blip r:embed="rId2"/>
          <a:stretch>
            <a:fillRect/>
          </a:stretch>
        </p:blipFill>
        <p:spPr>
          <a:xfrm>
            <a:off x="637152" y="1239311"/>
            <a:ext cx="6276832" cy="3911187"/>
          </a:xfrm>
          <a:prstGeom prst="rect">
            <a:avLst/>
          </a:prstGeom>
        </p:spPr>
      </p:pic>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I.3, hãy kể tên các loại thực phẩm giàu carbohydrate và phân tích vai trò của carbohyate đối với cơ thể người. </a:t>
            </a:r>
          </a:p>
        </p:txBody>
      </p:sp>
      <p:pic>
        <p:nvPicPr>
          <p:cNvPr id="3" name="Picture 2"/>
          <p:cNvPicPr>
            <a:picLocks noChangeAspect="1"/>
          </p:cNvPicPr>
          <p:nvPr/>
        </p:nvPicPr>
        <p:blipFill>
          <a:blip r:embed="rId2"/>
          <a:stretch>
            <a:fillRect/>
          </a:stretch>
        </p:blipFill>
        <p:spPr>
          <a:xfrm>
            <a:off x="273258" y="1146005"/>
            <a:ext cx="6276832" cy="3911187"/>
          </a:xfrm>
          <a:prstGeom prst="rect">
            <a:avLst/>
          </a:prstGeom>
        </p:spPr>
      </p:pic>
      <p:sp>
        <p:nvSpPr>
          <p:cNvPr id="4" name="Rectangle 3"/>
          <p:cNvSpPr/>
          <p:nvPr/>
        </p:nvSpPr>
        <p:spPr>
          <a:xfrm>
            <a:off x="6481665" y="1146005"/>
            <a:ext cx="5370365" cy="4893647"/>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thực phẩm giàu carbohydrate là: gạo, ngô, khoai, sắn, chuối, bí đỏ,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Vai trò của carbohyate đối với cơ thể người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Cung cấp năng lượng: là vai trò quan trọng nhất, 1 gam carbohydrate cung cấp khoảng 4 Kcal năng lượng.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Tạo hình: Tham gia cấu tạo tế bào và các mô của cơ thể.</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Điều hòa hoạt động của cơ thể: Tham gia chuyển hoá lipid, giữ ổn định hằng số nội môi.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Cung cấp chất xơ cho cơ thể.</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89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4524315"/>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I. Các chất sinh năng lượng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Cacbonhydrate</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Cacbonhydrate bao gồm tinh bột, đường và chất xơ; là thành phần cơ bản nhất của các bữa ăn, là nguồn cung cấp năng lượng chính cho các cơ thể.</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Các thực phẩm giàu carbohydrate là: gạo, ngô, khoai, sắn, chuối, bí đỏ, ...</a:t>
            </a:r>
          </a:p>
          <a:p>
            <a:r>
              <a:rPr lang="en-US" sz="2400">
                <a:latin typeface="Times New Roman" panose="02020603050405020304" pitchFamily="18" charset="0"/>
                <a:cs typeface="Times New Roman" panose="02020603050405020304" pitchFamily="18" charset="0"/>
              </a:rPr>
              <a:t>- Vai trò của carbohyate đối với cơ thể người là:</a:t>
            </a:r>
          </a:p>
          <a:p>
            <a:r>
              <a:rPr lang="en-US" sz="2400">
                <a:latin typeface="Times New Roman" panose="02020603050405020304" pitchFamily="18" charset="0"/>
                <a:cs typeface="Times New Roman" panose="02020603050405020304" pitchFamily="18" charset="0"/>
              </a:rPr>
              <a:t>+ Cung cấp năng lượng: là vai trò quan trọng nhất, 1 gam carbohydrate cung cấp khoảng 4 Kcal năng lượng.</a:t>
            </a:r>
          </a:p>
          <a:p>
            <a:r>
              <a:rPr lang="en-US" sz="2400">
                <a:latin typeface="Times New Roman" panose="02020603050405020304" pitchFamily="18" charset="0"/>
                <a:cs typeface="Times New Roman" panose="02020603050405020304" pitchFamily="18" charset="0"/>
              </a:rPr>
              <a:t>+ Tạo hình: tham gia cấu tạo tế bào và các mô của cơ thể.</a:t>
            </a:r>
          </a:p>
          <a:p>
            <a:r>
              <a:rPr lang="en-US" sz="2400">
                <a:latin typeface="Times New Roman" panose="02020603050405020304" pitchFamily="18" charset="0"/>
                <a:cs typeface="Times New Roman" panose="02020603050405020304" pitchFamily="18" charset="0"/>
              </a:rPr>
              <a:t>+ Điều hòa hoạt động của cơ thể: tham gia chuyển hoá lipid, giữ ổn định hằng số nội môi.</a:t>
            </a:r>
          </a:p>
          <a:p>
            <a:r>
              <a:rPr lang="en-US" sz="2400">
                <a:latin typeface="Times New Roman" panose="02020603050405020304" pitchFamily="18" charset="0"/>
                <a:cs typeface="Times New Roman" panose="02020603050405020304" pitchFamily="18" charset="0"/>
              </a:rPr>
              <a:t>+ Cung cấp chất xơ cho cơ thể.</a:t>
            </a:r>
          </a:p>
          <a:p>
            <a:r>
              <a:rPr lang="vi-VN" sz="2400">
                <a:latin typeface="Times New Roman" panose="02020603050405020304" pitchFamily="18" charset="0"/>
                <a:cs typeface="Times New Roman" panose="02020603050405020304" pitchFamily="18" charset="0"/>
              </a:rPr>
              <a:t>- Nhu cầu: từ 56% đến 70% tổng nhu cầu năng lượng mỗi ngày</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14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down)">
                                      <p:cBhvr>
                                        <p:cTn id="30" dur="500"/>
                                        <p:tgtEl>
                                          <p:spTgt spid="2">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wipe(down)">
                                      <p:cBhvr>
                                        <p:cTn id="33" dur="500"/>
                                        <p:tgtEl>
                                          <p:spTgt spid="2">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wipe(down)">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154" y="90252"/>
            <a:ext cx="11476893"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Phân tích Bảng 1.1 hãy kể một số loại vitamin thiết yếu và cho biết mỗi loại thực phẩm ở Hình 1.6 cung cấp vitamin nào.</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533" y="921249"/>
            <a:ext cx="6706797" cy="1831282"/>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0533" y="2752531"/>
            <a:ext cx="6622821" cy="4035528"/>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867330" y="1051579"/>
            <a:ext cx="5029252" cy="4182894"/>
          </a:xfrm>
          <a:prstGeom prst="rect">
            <a:avLst/>
          </a:prstGeom>
          <a:noFill/>
        </p:spPr>
      </p:pic>
    </p:spTree>
    <p:extLst>
      <p:ext uri="{BB962C8B-B14F-4D97-AF65-F5344CB8AC3E}">
        <p14:creationId xmlns:p14="http://schemas.microsoft.com/office/powerpoint/2010/main" val="90564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80209" y="624254"/>
            <a:ext cx="11484335" cy="5987561"/>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154" y="90252"/>
            <a:ext cx="11476893"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Phân tích Bảng 1.1 hãy kể một số loại vitamin thiết yếu và cho biết mỗi loại thực phẩm ở Hình 1.6 cung cấp vitamin nào.</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0533" y="921249"/>
            <a:ext cx="6335677" cy="1831282"/>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0534" y="2752531"/>
            <a:ext cx="6193614" cy="4035528"/>
          </a:xfrm>
          <a:prstGeom prst="rect">
            <a:avLst/>
          </a:prstGeom>
          <a:noFill/>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512768" y="573839"/>
            <a:ext cx="5441899" cy="2178692"/>
          </a:xfrm>
          <a:prstGeom prst="rect">
            <a:avLst/>
          </a:prstGeom>
          <a:noFill/>
        </p:spPr>
      </p:pic>
      <p:sp>
        <p:nvSpPr>
          <p:cNvPr id="3" name="Rectangle 2"/>
          <p:cNvSpPr/>
          <p:nvPr/>
        </p:nvSpPr>
        <p:spPr>
          <a:xfrm>
            <a:off x="6354148" y="2752531"/>
            <a:ext cx="5710334" cy="1938992"/>
          </a:xfrm>
          <a:prstGeom prst="rect">
            <a:avLst/>
          </a:prstGeom>
        </p:spPr>
        <p:txBody>
          <a:bodyPr wrap="square">
            <a:spAutoFit/>
          </a:bodyPr>
          <a:lstStyle/>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Một số loại vitamin thiết yếu là:</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Vitamin A</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Vitamin D</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Vitamin B</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Vitamin 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Mỗi loại thực phẩm ở Hình 1.6 cung cấp vitamin:</a:t>
            </a:r>
            <a:endParaRPr lang="en-US" sz="200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6060306"/>
              </p:ext>
            </p:extLst>
          </p:nvPr>
        </p:nvGraphicFramePr>
        <p:xfrm>
          <a:off x="6512768" y="4829197"/>
          <a:ext cx="4868979" cy="2031365"/>
        </p:xfrm>
        <a:graphic>
          <a:graphicData uri="http://schemas.openxmlformats.org/drawingml/2006/table">
            <a:tbl>
              <a:tblPr firstRow="1" firstCol="1" bandRow="1"/>
              <a:tblGrid>
                <a:gridCol w="1730711">
                  <a:extLst>
                    <a:ext uri="{9D8B030D-6E8A-4147-A177-3AD203B41FA5}">
                      <a16:colId xmlns:a16="http://schemas.microsoft.com/office/drawing/2014/main" val="3859268742"/>
                    </a:ext>
                  </a:extLst>
                </a:gridCol>
                <a:gridCol w="3138268">
                  <a:extLst>
                    <a:ext uri="{9D8B030D-6E8A-4147-A177-3AD203B41FA5}">
                      <a16:colId xmlns:a16="http://schemas.microsoft.com/office/drawing/2014/main" val="2860624768"/>
                    </a:ext>
                  </a:extLst>
                </a:gridCol>
              </a:tblGrid>
              <a:tr h="165735">
                <a:tc>
                  <a:txBody>
                    <a:bodyPr/>
                    <a:lstStyle/>
                    <a:p>
                      <a:pPr marL="28575" marR="28575"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59924"/>
                  </a:ext>
                </a:extLst>
              </a:tr>
              <a:tr h="16383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550180"/>
                  </a:ext>
                </a:extLst>
              </a:tr>
              <a:tr h="13843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3228835"/>
                  </a:ext>
                </a:extLst>
              </a:tr>
              <a:tr h="19558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887604"/>
                  </a:ext>
                </a:extLst>
              </a:tr>
              <a:tr h="25273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368039"/>
                  </a:ext>
                </a:extLst>
              </a:tr>
              <a:tr h="16637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087214"/>
                  </a:ext>
                </a:extLst>
              </a:tr>
              <a:tr h="133350">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 marR="28575"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Vitamin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6088517"/>
                  </a:ext>
                </a:extLst>
              </a:tr>
            </a:tbl>
          </a:graphicData>
        </a:graphic>
      </p:graphicFrame>
    </p:spTree>
    <p:extLst>
      <p:ext uri="{BB962C8B-B14F-4D97-AF65-F5344CB8AC3E}">
        <p14:creationId xmlns:p14="http://schemas.microsoft.com/office/powerpoint/2010/main" val="5638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267765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Vitamin, chất khoáng, chất xơ và nước</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1.Vitamin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Là nhóm chất hữu cơ mà cơ thể không tự tổng hợp được, cần bổ sung từ nguồn cung cấp là các loại thực phẩm.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Vitamin đóng vai trò quan trọng trong quá trình phát triển cơ thể và sức khỏe của con người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Vitamin có 2 nhóm: Nhóm vitamin tan trong chất béo (B, C...) và nhóm vitamin tan trong nước (A, D...).</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579" y="138700"/>
            <a:ext cx="3685591" cy="3046988"/>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II.2 phân tích Bảng 1.2 và kết hợp với hiểu biết cá nhân hãy kể tên một số chất khoáng thiết yếu, các thực phẩm cung cấp, vai trò và nhu cầu cơ thể người với các chất khoáng này.</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
            <a:ext cx="7716416" cy="2174033"/>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174032"/>
            <a:ext cx="7716416" cy="4571999"/>
          </a:xfrm>
          <a:prstGeom prst="rect">
            <a:avLst/>
          </a:prstGeom>
          <a:noFill/>
          <a:ln>
            <a:noFill/>
          </a:ln>
        </p:spPr>
      </p:pic>
    </p:spTree>
    <p:extLst>
      <p:ext uri="{BB962C8B-B14F-4D97-AF65-F5344CB8AC3E}">
        <p14:creationId xmlns:p14="http://schemas.microsoft.com/office/powerpoint/2010/main" val="215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Vitamin, chất khoáng, chất xơ và nước</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Chất khoáng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Chất khoáng gồm 2 loại là chất khoáng đa lượng (Ca, Mg...)và chất khoáng vi lượng (Sắt, iodine...)</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Chất khoáng có vai trò quan trọng đối với các hệ cơ quan của cơ thể con người</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5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824" y="138700"/>
            <a:ext cx="118249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II.3,</a:t>
            </a:r>
            <a:r>
              <a:rPr lang="vi-VN" sz="2400" b="1">
                <a:solidFill>
                  <a:srgbClr val="0000FF"/>
                </a:solidFill>
                <a:latin typeface="Times New Roman" panose="02020603050405020304" pitchFamily="18" charset="0"/>
                <a:cs typeface="Times New Roman" panose="02020603050405020304" pitchFamily="18" charset="0"/>
              </a:rPr>
              <a:t> quan sát hình 1.7, </a:t>
            </a:r>
            <a:r>
              <a:rPr lang="en-US" sz="2400" b="1">
                <a:solidFill>
                  <a:srgbClr val="0000FF"/>
                </a:solidFill>
                <a:latin typeface="Times New Roman" panose="02020603050405020304" pitchFamily="18" charset="0"/>
                <a:cs typeface="Times New Roman" panose="02020603050405020304" pitchFamily="18" charset="0"/>
              </a:rPr>
              <a:t> hãy kể các thực phẩm cung cấp chất xơ và vai trò của chất xơ đối với cơ thể người.</a:t>
            </a:r>
          </a:p>
        </p:txBody>
      </p:sp>
      <p:pic>
        <p:nvPicPr>
          <p:cNvPr id="5" name="Picture 4"/>
          <p:cNvPicPr/>
          <p:nvPr/>
        </p:nvPicPr>
        <p:blipFill>
          <a:blip r:embed="rId2"/>
          <a:stretch>
            <a:fillRect/>
          </a:stretch>
        </p:blipFill>
        <p:spPr>
          <a:xfrm>
            <a:off x="289191" y="969697"/>
            <a:ext cx="6736760" cy="3873008"/>
          </a:xfrm>
          <a:prstGeom prst="rect">
            <a:avLst/>
          </a:prstGeom>
        </p:spPr>
      </p:pic>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824" y="138700"/>
            <a:ext cx="118249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II.3,</a:t>
            </a:r>
            <a:r>
              <a:rPr lang="vi-VN" sz="2400" b="1">
                <a:solidFill>
                  <a:srgbClr val="0000FF"/>
                </a:solidFill>
                <a:latin typeface="Times New Roman" panose="02020603050405020304" pitchFamily="18" charset="0"/>
                <a:cs typeface="Times New Roman" panose="02020603050405020304" pitchFamily="18" charset="0"/>
              </a:rPr>
              <a:t> quan sát hình 1.7, </a:t>
            </a:r>
            <a:r>
              <a:rPr lang="en-US" sz="2400" b="1">
                <a:solidFill>
                  <a:srgbClr val="0000FF"/>
                </a:solidFill>
                <a:latin typeface="Times New Roman" panose="02020603050405020304" pitchFamily="18" charset="0"/>
                <a:cs typeface="Times New Roman" panose="02020603050405020304" pitchFamily="18" charset="0"/>
              </a:rPr>
              <a:t> hãy kể các thực phẩm cung cấp chất xơ và vai trò của chất xơ đối với cơ thể người.</a:t>
            </a:r>
          </a:p>
        </p:txBody>
      </p:sp>
      <p:pic>
        <p:nvPicPr>
          <p:cNvPr id="5" name="Picture 4"/>
          <p:cNvPicPr/>
          <p:nvPr/>
        </p:nvPicPr>
        <p:blipFill>
          <a:blip r:embed="rId2"/>
          <a:stretch>
            <a:fillRect/>
          </a:stretch>
        </p:blipFill>
        <p:spPr>
          <a:xfrm>
            <a:off x="289191" y="969697"/>
            <a:ext cx="6736760" cy="3873008"/>
          </a:xfrm>
          <a:prstGeom prst="rect">
            <a:avLst/>
          </a:prstGeom>
        </p:spPr>
      </p:pic>
      <p:sp>
        <p:nvSpPr>
          <p:cNvPr id="2" name="Rectangle 1"/>
          <p:cNvSpPr/>
          <p:nvPr/>
        </p:nvSpPr>
        <p:spPr>
          <a:xfrm>
            <a:off x="7025951" y="969697"/>
            <a:ext cx="4752392" cy="5632311"/>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thực phẩm cung cấp chất xơ là: các loại trái cây, rau, hạt và ngũ cốc.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Vai trò của chất xơ đối với cơ thể người: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Đảm bảo hoạt động bình thường của bộ máy tiêu hóa.</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Hấp phụ những chất có hại trong đường tiêu hóa.</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Làm khối lượng thức ăn lớn hơn, tạo cảm giác no, giúp cải thiện việc tiêu thụ quá nhiều chất sinh năng lượng, thường ứng dụng trong việc giảm cơn đói với người thừa cân, béo phì.</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89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3046988"/>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Vitamin, chất khoáng, chất xơ và nước</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Chất xơ</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Các thực phẩm cung cấp chất xơ là: các loại trái cây, rau, hạt và ngũ cốc.</a:t>
            </a:r>
          </a:p>
          <a:p>
            <a:r>
              <a:rPr lang="en-US" sz="2400">
                <a:latin typeface="Times New Roman" panose="02020603050405020304" pitchFamily="18" charset="0"/>
                <a:cs typeface="Times New Roman" panose="02020603050405020304" pitchFamily="18" charset="0"/>
              </a:rPr>
              <a:t>- Vai trò của chất xơ đối với cơ thể người:</a:t>
            </a:r>
          </a:p>
          <a:p>
            <a:r>
              <a:rPr lang="en-US" sz="2400">
                <a:latin typeface="Times New Roman" panose="02020603050405020304" pitchFamily="18" charset="0"/>
                <a:cs typeface="Times New Roman" panose="02020603050405020304" pitchFamily="18" charset="0"/>
              </a:rPr>
              <a:t>+ Đảm bảo hoạt động bình thường của bộ máy tiêu hóa.</a:t>
            </a:r>
          </a:p>
          <a:p>
            <a:r>
              <a:rPr lang="en-US" sz="2400">
                <a:latin typeface="Times New Roman" panose="02020603050405020304" pitchFamily="18" charset="0"/>
                <a:cs typeface="Times New Roman" panose="02020603050405020304" pitchFamily="18" charset="0"/>
              </a:rPr>
              <a:t>+ Hấp phụ những chất có hại trong đường tiêu hóa.</a:t>
            </a:r>
          </a:p>
          <a:p>
            <a:r>
              <a:rPr lang="en-US" sz="2400">
                <a:latin typeface="Times New Roman" panose="02020603050405020304" pitchFamily="18" charset="0"/>
                <a:cs typeface="Times New Roman" panose="02020603050405020304" pitchFamily="18" charset="0"/>
              </a:rPr>
              <a:t>+ Làm khối lượng thức ăn lớn hơn, tạo cảm giác no, giúp cải thiện việc tiêu thụ quá nhiều chất sinh năng lượng, thường ứng dụng trong việc giảm cơn đói với người thừa cân, béo phì</a:t>
            </a:r>
          </a:p>
        </p:txBody>
      </p:sp>
    </p:spTree>
    <p:extLst>
      <p:ext uri="{BB962C8B-B14F-4D97-AF65-F5344CB8AC3E}">
        <p14:creationId xmlns:p14="http://schemas.microsoft.com/office/powerpoint/2010/main" val="13128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wipe(down)">
                                      <p:cBhvr>
                                        <p:cTn id="19" dur="500"/>
                                        <p:tgtEl>
                                          <p:spTgt spid="2">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493" y="194684"/>
            <a:ext cx="11414449"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nội dung mục II.4 nêu nguồn cung cấp nước và vai trò của nước đối với cơ thể</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38030" y="756274"/>
            <a:ext cx="4541914" cy="2173538"/>
          </a:xfrm>
          <a:prstGeom prst="rect">
            <a:avLst/>
          </a:prstGeom>
        </p:spPr>
      </p:pic>
      <p:sp>
        <p:nvSpPr>
          <p:cNvPr id="6" name="TextBox 5"/>
          <p:cNvSpPr txBox="1"/>
          <p:nvPr/>
        </p:nvSpPr>
        <p:spPr>
          <a:xfrm>
            <a:off x="1454495" y="3029737"/>
            <a:ext cx="207247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Uống nước</a:t>
            </a:r>
            <a:endParaRPr lang="en-US" sz="2000" b="1" i="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08509" y="3529772"/>
            <a:ext cx="4748683" cy="2605020"/>
          </a:xfrm>
          <a:prstGeom prst="rect">
            <a:avLst/>
          </a:prstGeom>
        </p:spPr>
      </p:pic>
      <p:sp>
        <p:nvSpPr>
          <p:cNvPr id="7" name="TextBox 6"/>
          <p:cNvSpPr txBox="1"/>
          <p:nvPr/>
        </p:nvSpPr>
        <p:spPr>
          <a:xfrm>
            <a:off x="1252332" y="6234717"/>
            <a:ext cx="207247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Ăn trái cây</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493" y="194684"/>
            <a:ext cx="11414449"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nội dung mục II.4 nêu nguồn cung cấp nước và vai trò của nước đối với cơ thể</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38030" y="756274"/>
            <a:ext cx="4541914" cy="2173538"/>
          </a:xfrm>
          <a:prstGeom prst="rect">
            <a:avLst/>
          </a:prstGeom>
        </p:spPr>
      </p:pic>
      <p:sp>
        <p:nvSpPr>
          <p:cNvPr id="6" name="TextBox 5"/>
          <p:cNvSpPr txBox="1"/>
          <p:nvPr/>
        </p:nvSpPr>
        <p:spPr>
          <a:xfrm>
            <a:off x="1454495" y="3029737"/>
            <a:ext cx="207247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Uống nước</a:t>
            </a:r>
            <a:endParaRPr lang="en-US" sz="2000" b="1" i="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08509" y="3529772"/>
            <a:ext cx="4748683" cy="2605020"/>
          </a:xfrm>
          <a:prstGeom prst="rect">
            <a:avLst/>
          </a:prstGeom>
        </p:spPr>
      </p:pic>
      <p:sp>
        <p:nvSpPr>
          <p:cNvPr id="7" name="TextBox 6"/>
          <p:cNvSpPr txBox="1"/>
          <p:nvPr/>
        </p:nvSpPr>
        <p:spPr>
          <a:xfrm>
            <a:off x="1252332" y="6234717"/>
            <a:ext cx="207247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Ăn trái cây</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222032" y="921468"/>
            <a:ext cx="6096000" cy="3785652"/>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rPr>
              <a:t>Cung cấp nước cho cơ thể từ việc uống trực tiếp, ăn các loại thực phẩm có chứa nước như trái cây, hoa quả</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Vai trò của nước đối với cơ thể:</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Nước đóng vai trò quan trọng trong chuyển hóa và trao đổi chất trong tế bào và giữa tế bào với môi trường.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Nước là môi trường cho các phản ứng chuyển hóa xảy ra trong cơ thể</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Nước giúp điều hòa thân nhiệt.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14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493" y="194684"/>
            <a:ext cx="114144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II.4 dựa vào nhu cầu nước của cơ thể người, hãy tính lượng nước em cần uống trong một ngày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47" y="1098058"/>
            <a:ext cx="6066453" cy="5629313"/>
          </a:xfrm>
          <a:prstGeom prst="rect">
            <a:avLst/>
          </a:prstGeom>
        </p:spPr>
      </p:pic>
    </p:spTree>
    <p:extLst>
      <p:ext uri="{BB962C8B-B14F-4D97-AF65-F5344CB8AC3E}">
        <p14:creationId xmlns:p14="http://schemas.microsoft.com/office/powerpoint/2010/main" val="24321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00FF"/>
                </a:solidFill>
                <a:latin typeface="Times New Roman" panose="02020603050405020304" pitchFamily="18" charset="0"/>
                <a:cs typeface="Times New Roman" panose="02020603050405020304" pitchFamily="18" charset="0"/>
              </a:rPr>
              <a:t>Các loại thực phẩm trong hình 1.1 được phân chia thành các nhóm chất dinh dưỡng khác nhau. Đó là những nhóm gì và đóng vai trò như thế nào đối với cơ thể?</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52877" y="280378"/>
            <a:ext cx="5431400" cy="5144476"/>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493" y="194684"/>
            <a:ext cx="114144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Đọc nội dung mục II.4 dựa vào nhu cầu nước của cơ thể người, hãy tính lượng nước em cần uống trong một ngày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47" y="1098058"/>
            <a:ext cx="6066453" cy="5629313"/>
          </a:xfrm>
          <a:prstGeom prst="rect">
            <a:avLst/>
          </a:prstGeom>
        </p:spPr>
      </p:pic>
      <p:sp>
        <p:nvSpPr>
          <p:cNvPr id="2" name="Rectangle 1"/>
          <p:cNvSpPr/>
          <p:nvPr/>
        </p:nvSpPr>
        <p:spPr>
          <a:xfrm>
            <a:off x="6400800" y="1381131"/>
            <a:ext cx="5246914" cy="1569660"/>
          </a:xfrm>
          <a:prstGeom prst="rect">
            <a:avLst/>
          </a:prstGeom>
        </p:spPr>
        <p:txBody>
          <a:bodyPr wrap="square">
            <a:spAutoFit/>
          </a:bodyPr>
          <a:lstStyle/>
          <a:p>
            <a:pPr marL="30480" marR="30480">
              <a:spcAft>
                <a:spcPts val="0"/>
              </a:spcAft>
            </a:pPr>
            <a:r>
              <a:rPr lang="vi-VN" sz="2400">
                <a:solidFill>
                  <a:srgbClr val="FF0000"/>
                </a:solidFill>
                <a:latin typeface="Times New Roman" panose="02020603050405020304" pitchFamily="18" charset="0"/>
                <a:ea typeface="Times New Roman" panose="02020603050405020304" pitchFamily="18" charset="0"/>
              </a:rPr>
              <a:t>Nếu em có trọng lượng là 45kg thì </a:t>
            </a:r>
          </a:p>
          <a:p>
            <a:pPr marL="30480" marR="30480">
              <a:spcAft>
                <a:spcPts val="0"/>
              </a:spcAft>
            </a:pPr>
            <a:r>
              <a:rPr lang="en-US" sz="2400">
                <a:solidFill>
                  <a:srgbClr val="FF0000"/>
                </a:solidFill>
                <a:latin typeface="Times New Roman" panose="02020603050405020304" pitchFamily="18" charset="0"/>
                <a:ea typeface="Times New Roman" panose="02020603050405020304" pitchFamily="18" charset="0"/>
              </a:rPr>
              <a:t>Lượng nước em cần uống trong một ngày là:</a:t>
            </a:r>
          </a:p>
          <a:p>
            <a:pPr marL="30480" marR="30480" algn="ctr">
              <a:spcAft>
                <a:spcPts val="0"/>
              </a:spcAft>
            </a:pPr>
            <a:r>
              <a:rPr lang="en-US" sz="2400">
                <a:solidFill>
                  <a:srgbClr val="FF0000"/>
                </a:solidFill>
                <a:latin typeface="Times New Roman" panose="02020603050405020304" pitchFamily="18" charset="0"/>
                <a:ea typeface="Times New Roman" panose="02020603050405020304" pitchFamily="18" charset="0"/>
              </a:rPr>
              <a:t>40 × 45 = 1 800 (ml) = 1,8 (l)</a:t>
            </a:r>
          </a:p>
        </p:txBody>
      </p:sp>
    </p:spTree>
    <p:extLst>
      <p:ext uri="{BB962C8B-B14F-4D97-AF65-F5344CB8AC3E}">
        <p14:creationId xmlns:p14="http://schemas.microsoft.com/office/powerpoint/2010/main" val="338271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11554410" cy="489364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Vitamin, chất khoáng, chất xơ và nước</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4. Nước</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Cung cấp nước cho cơ thể từ việc uống trực tiếp, ăn các loại thực phẩm có chứa nước như trái cây, hoa quả</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Vai trò của nước đối với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Nước đóng vai trò quan trọng trong chuyển hóa và trao đổi chất trong tế bào và giữa tế bào với môi trường.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Nước là môi trường cho các phản ứng chuyển hóa xảy ra trong cơ thể</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Nước giúp điều hòa thân nhiệt.</a:t>
            </a:r>
            <a:endParaRPr lang="en-US" sz="2400">
              <a:latin typeface="Times New Roman" panose="02020603050405020304" pitchFamily="18" charset="0"/>
              <a:cs typeface="Times New Roman" panose="02020603050405020304" pitchFamily="18" charset="0"/>
            </a:endParaRPr>
          </a:p>
          <a:p>
            <a:pPr lvl="0"/>
            <a:r>
              <a:rPr lang="vi-VN" sz="2400">
                <a:latin typeface="Times New Roman" panose="02020603050405020304" pitchFamily="18" charset="0"/>
                <a:cs typeface="Times New Roman" panose="02020603050405020304" pitchFamily="18" charset="0"/>
              </a:rPr>
              <a:t>Nhu cầu nước đối với cơ thể người: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Tuổi vị thành niên: khoảng 40ml/kg cân nặng/ngày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Người trưởng thành từ 35ml đến 40ml/kg cân nặng/ngày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35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arn(inVertical)">
                                      <p:cBhvr>
                                        <p:cTn id="22" dur="500"/>
                                        <p:tgtEl>
                                          <p:spTgt spid="2">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barn(inVertical)">
                                      <p:cBhvr>
                                        <p:cTn id="25" dur="500"/>
                                        <p:tgtEl>
                                          <p:spTgt spid="2">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barn(inVertical)">
                                      <p:cBhvr>
                                        <p:cTn id="28" dur="500"/>
                                        <p:tgtEl>
                                          <p:spTgt spid="2">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barn(inVertical)">
                                      <p:cBhvr>
                                        <p:cTn id="31" dur="500"/>
                                        <p:tgtEl>
                                          <p:spTgt spid="2">
                                            <p:txEl>
                                              <p:pRg st="9" end="9"/>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barn(inVertical)">
                                      <p:cBhvr>
                                        <p:cTn id="3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0628"/>
            <a:ext cx="11601061" cy="2677656"/>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trên, hãy tìm hiểu rồi cho biết sự phù hợp của bản thân mình với ngành nghề này và nêu lí do.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94" y="2808284"/>
            <a:ext cx="6120104" cy="3303037"/>
          </a:xfrm>
          <a:prstGeom prst="rect">
            <a:avLst/>
          </a:prstGeom>
        </p:spPr>
      </p:pic>
      <p:sp>
        <p:nvSpPr>
          <p:cNvPr id="6" name="TextBox 5"/>
          <p:cNvSpPr txBox="1"/>
          <p:nvPr/>
        </p:nvSpPr>
        <p:spPr>
          <a:xfrm>
            <a:off x="2228118" y="6111321"/>
            <a:ext cx="246785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Dinh dưỡng viên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25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0628"/>
            <a:ext cx="11601061" cy="2677656"/>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trên, hãy tìm hiểu rồi cho biết sự phù hợp của bản thân mình với ngành nghề này và nêu lí do.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94" y="2808284"/>
            <a:ext cx="6120104" cy="3303037"/>
          </a:xfrm>
          <a:prstGeom prst="rect">
            <a:avLst/>
          </a:prstGeom>
        </p:spPr>
      </p:pic>
      <p:sp>
        <p:nvSpPr>
          <p:cNvPr id="6" name="TextBox 5"/>
          <p:cNvSpPr txBox="1"/>
          <p:nvPr/>
        </p:nvSpPr>
        <p:spPr>
          <a:xfrm>
            <a:off x="2228118" y="6111321"/>
            <a:ext cx="246785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Dinh dưỡng viên</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6684607" y="2808284"/>
            <a:ext cx="4817706" cy="3046988"/>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Bản thân em rất quan tâm đến dinh dưỡng và sức khỏe, em có kĩ năng giao tiếp, luôn mong muốn được tìm hiểu kiến thức về dinh dưỡng và thực phẩm, cũng như mong muốn giúp đỡ người khác, sống có nguyên tắc và luôn đặt việc đảm bảo an toàn vệ sinh thực phẩm lên hàng đầu.</a:t>
            </a:r>
            <a:endParaRPr lang="en-US" sz="2400">
              <a:solidFill>
                <a:srgbClr val="FF0000"/>
              </a:solidFill>
            </a:endParaRPr>
          </a:p>
        </p:txBody>
      </p:sp>
    </p:spTree>
    <p:extLst>
      <p:ext uri="{BB962C8B-B14F-4D97-AF65-F5344CB8AC3E}">
        <p14:creationId xmlns:p14="http://schemas.microsoft.com/office/powerpoint/2010/main" val="16883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Kể tên các loại thực phẩm em thường sử dụng trong một ngày. Cho biết thành phần dinh dưỡng các loại thực phẩm đó.</a:t>
            </a:r>
          </a:p>
        </p:txBody>
      </p:sp>
      <p:pic>
        <p:nvPicPr>
          <p:cNvPr id="5" name="Picture 4"/>
          <p:cNvPicPr>
            <a:picLocks noChangeAspect="1"/>
          </p:cNvPicPr>
          <p:nvPr/>
        </p:nvPicPr>
        <p:blipFill>
          <a:blip r:embed="rId3"/>
          <a:stretch>
            <a:fillRect/>
          </a:stretch>
        </p:blipFill>
        <p:spPr>
          <a:xfrm>
            <a:off x="289249" y="1297527"/>
            <a:ext cx="6804362" cy="4244857"/>
          </a:xfrm>
          <a:prstGeom prst="rect">
            <a:avLst/>
          </a:prstGeom>
        </p:spPr>
      </p:pic>
      <p:sp>
        <p:nvSpPr>
          <p:cNvPr id="6" name="TextBox 5"/>
          <p:cNvSpPr txBox="1"/>
          <p:nvPr/>
        </p:nvSpPr>
        <p:spPr>
          <a:xfrm>
            <a:off x="1618953" y="5537717"/>
            <a:ext cx="447703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Các loại thực phẩm thường sử dụng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C9725F1-78EA-FE0C-F807-116777DB13F1}"/>
              </a:ext>
            </a:extLst>
          </p:cNvPr>
          <p:cNvGrpSpPr/>
          <p:nvPr/>
        </p:nvGrpSpPr>
        <p:grpSpPr>
          <a:xfrm>
            <a:off x="431800" y="177800"/>
            <a:ext cx="11328400" cy="1189621"/>
            <a:chOff x="457200" y="296464"/>
            <a:chExt cx="16992600" cy="1784431"/>
          </a:xfrm>
        </p:grpSpPr>
        <p:grpSp>
          <p:nvGrpSpPr>
            <p:cNvPr id="2" name="Group 1">
              <a:extLst>
                <a:ext uri="{FF2B5EF4-FFF2-40B4-BE49-F238E27FC236}">
                  <a16:creationId xmlns:a16="http://schemas.microsoft.com/office/drawing/2014/main" id="{F876C5A7-CD17-3105-E47B-C5CD4CD66F25}"/>
                </a:ext>
              </a:extLst>
            </p:cNvPr>
            <p:cNvGrpSpPr/>
            <p:nvPr/>
          </p:nvGrpSpPr>
          <p:grpSpPr>
            <a:xfrm>
              <a:off x="457200" y="693530"/>
              <a:ext cx="990600" cy="990600"/>
              <a:chOff x="1028700" y="4610433"/>
              <a:chExt cx="824190" cy="824190"/>
            </a:xfrm>
          </p:grpSpPr>
          <p:grpSp>
            <p:nvGrpSpPr>
              <p:cNvPr id="4" name="Group 14">
                <a:extLst>
                  <a:ext uri="{FF2B5EF4-FFF2-40B4-BE49-F238E27FC236}">
                    <a16:creationId xmlns:a16="http://schemas.microsoft.com/office/drawing/2014/main" id="{B874A647-9195-DB53-F5D9-C968044095D1}"/>
                  </a:ext>
                </a:extLst>
              </p:cNvPr>
              <p:cNvGrpSpPr/>
              <p:nvPr/>
            </p:nvGrpSpPr>
            <p:grpSpPr>
              <a:xfrm>
                <a:off x="1028700" y="4610433"/>
                <a:ext cx="824190" cy="824190"/>
                <a:chOff x="0" y="0"/>
                <a:chExt cx="812800" cy="812800"/>
              </a:xfrm>
            </p:grpSpPr>
            <p:sp>
              <p:nvSpPr>
                <p:cNvPr id="6" name="Freeform 15">
                  <a:extLst>
                    <a:ext uri="{FF2B5EF4-FFF2-40B4-BE49-F238E27FC236}">
                      <a16:creationId xmlns:a16="http://schemas.microsoft.com/office/drawing/2014/main" id="{273D7CA4-2697-00F3-604C-79F5886BEF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id="{0A660AEA-C13D-249F-87DC-B345AA2F78B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5" name="Freeform 26">
                <a:extLst>
                  <a:ext uri="{FF2B5EF4-FFF2-40B4-BE49-F238E27FC236}">
                    <a16:creationId xmlns:a16="http://schemas.microsoft.com/office/drawing/2014/main" id="{082AB0CE-796D-F1DB-AA56-986CBCA2C892}"/>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5" name="TextBox 14">
              <a:extLst>
                <a:ext uri="{FF2B5EF4-FFF2-40B4-BE49-F238E27FC236}">
                  <a16:creationId xmlns:a16="http://schemas.microsoft.com/office/drawing/2014/main" id="{AF7A84EC-A0EE-CAD1-26B9-A86561CDC59B}"/>
                </a:ext>
              </a:extLst>
            </p:cNvPr>
            <p:cNvSpPr txBox="1"/>
            <p:nvPr/>
          </p:nvSpPr>
          <p:spPr>
            <a:xfrm>
              <a:off x="1676400" y="296464"/>
              <a:ext cx="15773400" cy="1784431"/>
            </a:xfrm>
            <a:prstGeom prst="rect">
              <a:avLst/>
            </a:prstGeom>
            <a:noFill/>
          </p:spPr>
          <p:txBody>
            <a:bodyPr wrap="square">
              <a:spAutoFit/>
            </a:bodyPr>
            <a:lstStyle/>
            <a:p>
              <a:pPr algn="just">
                <a:lnSpc>
                  <a:spcPct val="150000"/>
                </a:lnSpc>
              </a:pPr>
              <a:r>
                <a:rPr lang="en-US" sz="2533" b="1" i="1">
                  <a:solidFill>
                    <a:srgbClr val="C00000"/>
                  </a:solidFill>
                  <a:latin typeface="Arial" panose="020B0604020202020204" pitchFamily="34" charset="0"/>
                  <a:cs typeface="Arial" panose="020B0604020202020204" pitchFamily="34" charset="0"/>
                </a:rPr>
                <a:t>Câu 1. </a:t>
              </a:r>
              <a:r>
                <a:rPr lang="vi-VN" sz="2533">
                  <a:latin typeface="Arial" panose="020B0604020202020204" pitchFamily="34" charset="0"/>
                  <a:cs typeface="Arial" panose="020B0604020202020204" pitchFamily="34" charset="0"/>
                </a:rPr>
                <a:t>Kể tên các loại thực phẩm em thường sử dụng trong một ngày. Cho biết thành phần dinh dưỡng trong các loại thực phẩm đó.</a:t>
              </a:r>
              <a:endParaRPr lang="en-US" sz="2533">
                <a:latin typeface="Arial" panose="020B0604020202020204" pitchFamily="34" charset="0"/>
                <a:cs typeface="Arial" panose="020B0604020202020204" pitchFamily="34" charset="0"/>
              </a:endParaRPr>
            </a:p>
          </p:txBody>
        </p:sp>
      </p:grpSp>
      <p:pic>
        <p:nvPicPr>
          <p:cNvPr id="21506" name="Picture 2" descr="cách kho thịt ngon, Cách làm thịt kho tàu ngon, Thịt kho tàu">
            <a:extLst>
              <a:ext uri="{FF2B5EF4-FFF2-40B4-BE49-F238E27FC236}">
                <a16:creationId xmlns:a16="http://schemas.microsoft.com/office/drawing/2014/main" id="{F2B69520-B810-C3B7-86C4-540E3AAD3C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94" t="7277" r="14161" b="8999"/>
          <a:stretch/>
        </p:blipFill>
        <p:spPr bwMode="auto">
          <a:xfrm>
            <a:off x="3048000" y="1711555"/>
            <a:ext cx="2824043" cy="2382071"/>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08" name="Picture 4" descr="Trứng luộc chín để trong tủ lạnh được bao lâu?">
            <a:extLst>
              <a:ext uri="{FF2B5EF4-FFF2-40B4-BE49-F238E27FC236}">
                <a16:creationId xmlns:a16="http://schemas.microsoft.com/office/drawing/2014/main" id="{9B8C82AB-B2F8-8F47-EB2D-25A596CABD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84" t="3455" r="9090" b="4568"/>
          <a:stretch/>
        </p:blipFill>
        <p:spPr bwMode="auto">
          <a:xfrm>
            <a:off x="6197600" y="1701800"/>
            <a:ext cx="2824043" cy="2391825"/>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10" name="Picture 6" descr="Uống sữa thời điểm nào là tốt nhất">
            <a:extLst>
              <a:ext uri="{FF2B5EF4-FFF2-40B4-BE49-F238E27FC236}">
                <a16:creationId xmlns:a16="http://schemas.microsoft.com/office/drawing/2014/main" id="{69CB2867-48B4-E6A6-4E85-716B9A844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460"/>
          <a:stretch/>
        </p:blipFill>
        <p:spPr bwMode="auto">
          <a:xfrm>
            <a:off x="3048000" y="4445000"/>
            <a:ext cx="2838209" cy="2235200"/>
          </a:xfrm>
          <a:prstGeom prst="round2DiagRect">
            <a:avLst/>
          </a:prstGeom>
          <a:noFill/>
          <a:extLst>
            <a:ext uri="{909E8E84-426E-40DD-AFC4-6F175D3DCCD1}">
              <a14:hiddenFill xmlns:a14="http://schemas.microsoft.com/office/drawing/2010/main">
                <a:solidFill>
                  <a:srgbClr val="FFFFFF"/>
                </a:solidFill>
              </a14:hiddenFill>
            </a:ext>
          </a:extLst>
        </p:spPr>
      </p:pic>
      <p:pic>
        <p:nvPicPr>
          <p:cNvPr id="21512" name="Picture 8" descr="19 sai lầm nghiêm trọng khi xào nấu, ăn rau xanh | Món Ngon Mỗi Ngày">
            <a:extLst>
              <a:ext uri="{FF2B5EF4-FFF2-40B4-BE49-F238E27FC236}">
                <a16:creationId xmlns:a16="http://schemas.microsoft.com/office/drawing/2014/main" id="{3CC69E16-C76B-6AF7-24EA-FD8677F8DEA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14" r="16702" b="8004"/>
          <a:stretch/>
        </p:blipFill>
        <p:spPr bwMode="auto">
          <a:xfrm>
            <a:off x="6211766" y="4410543"/>
            <a:ext cx="2809877" cy="2269657"/>
          </a:xfrm>
          <a:prstGeom prst="round2DiagRect">
            <a:avLst/>
          </a:prstGeom>
          <a:noFill/>
          <a:extLst>
            <a:ext uri="{909E8E84-426E-40DD-AFC4-6F175D3DCCD1}">
              <a14:hiddenFill xmlns:a14="http://schemas.microsoft.com/office/drawing/2010/main">
                <a:solidFill>
                  <a:srgbClr val="FFFFFF"/>
                </a:solidFill>
              </a14:hiddenFill>
            </a:ext>
          </a:extLst>
        </p:spPr>
      </p:pic>
      <p:sp>
        <p:nvSpPr>
          <p:cNvPr id="17" name="Freeform 9">
            <a:extLst>
              <a:ext uri="{FF2B5EF4-FFF2-40B4-BE49-F238E27FC236}">
                <a16:creationId xmlns:a16="http://schemas.microsoft.com/office/drawing/2014/main" id="{D8B64428-D0A9-821B-8E19-D89DD9823986}"/>
              </a:ext>
            </a:extLst>
          </p:cNvPr>
          <p:cNvSpPr/>
          <p:nvPr/>
        </p:nvSpPr>
        <p:spPr>
          <a:xfrm rot="9783777">
            <a:off x="2236423" y="2853506"/>
            <a:ext cx="623040" cy="269606"/>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8">
            <a:extLst>
              <a:ext uri="{FF2B5EF4-FFF2-40B4-BE49-F238E27FC236}">
                <a16:creationId xmlns:a16="http://schemas.microsoft.com/office/drawing/2014/main" id="{5366B485-F324-943C-EAFE-DE611F538D8D}"/>
              </a:ext>
            </a:extLst>
          </p:cNvPr>
          <p:cNvSpPr txBox="1"/>
          <p:nvPr/>
        </p:nvSpPr>
        <p:spPr>
          <a:xfrm>
            <a:off x="431800" y="2097177"/>
            <a:ext cx="2047021" cy="1641475"/>
          </a:xfrm>
          <a:prstGeom prst="rect">
            <a:avLst/>
          </a:prstGeom>
          <a:noFill/>
        </p:spPr>
        <p:txBody>
          <a:bodyPr wrap="square">
            <a:spAutoFit/>
          </a:bodyPr>
          <a:lstStyle/>
          <a:p>
            <a:pPr algn="ctr">
              <a:lnSpc>
                <a:spcPct val="150000"/>
              </a:lnSpc>
            </a:pPr>
            <a:r>
              <a:rPr lang="en-US" sz="2333" i="1">
                <a:latin typeface="Arial" panose="020B0604020202020204" pitchFamily="34" charset="0"/>
                <a:cs typeface="Arial" panose="020B0604020202020204" pitchFamily="34" charset="0"/>
              </a:rPr>
              <a:t>chất khoáng, vitamin, protein.</a:t>
            </a:r>
          </a:p>
        </p:txBody>
      </p:sp>
      <p:sp>
        <p:nvSpPr>
          <p:cNvPr id="20" name="Freeform 9">
            <a:extLst>
              <a:ext uri="{FF2B5EF4-FFF2-40B4-BE49-F238E27FC236}">
                <a16:creationId xmlns:a16="http://schemas.microsoft.com/office/drawing/2014/main" id="{1CF57DA6-38B3-1B3D-2AEF-073F2CA5AC81}"/>
              </a:ext>
            </a:extLst>
          </p:cNvPr>
          <p:cNvSpPr/>
          <p:nvPr/>
        </p:nvSpPr>
        <p:spPr>
          <a:xfrm rot="9783777">
            <a:off x="2236423" y="5458597"/>
            <a:ext cx="623040" cy="269606"/>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0">
            <a:extLst>
              <a:ext uri="{FF2B5EF4-FFF2-40B4-BE49-F238E27FC236}">
                <a16:creationId xmlns:a16="http://schemas.microsoft.com/office/drawing/2014/main" id="{FE6CBDD2-042D-3E4B-92D2-F49524E260F2}"/>
              </a:ext>
            </a:extLst>
          </p:cNvPr>
          <p:cNvSpPr txBox="1"/>
          <p:nvPr/>
        </p:nvSpPr>
        <p:spPr>
          <a:xfrm>
            <a:off x="431800" y="4702268"/>
            <a:ext cx="2047021" cy="1641475"/>
          </a:xfrm>
          <a:prstGeom prst="rect">
            <a:avLst/>
          </a:prstGeom>
          <a:noFill/>
        </p:spPr>
        <p:txBody>
          <a:bodyPr wrap="square">
            <a:spAutoFit/>
          </a:bodyPr>
          <a:lstStyle/>
          <a:p>
            <a:pPr algn="ctr">
              <a:lnSpc>
                <a:spcPct val="150000"/>
              </a:lnSpc>
            </a:pPr>
            <a:r>
              <a:rPr lang="en-US" sz="2333" i="1">
                <a:latin typeface="Arial" panose="020B0604020202020204" pitchFamily="34" charset="0"/>
                <a:cs typeface="Arial" panose="020B0604020202020204" pitchFamily="34" charset="0"/>
              </a:rPr>
              <a:t>chất khoáng, vitamin, protein.</a:t>
            </a:r>
          </a:p>
        </p:txBody>
      </p:sp>
      <p:sp>
        <p:nvSpPr>
          <p:cNvPr id="22" name="Freeform 9">
            <a:extLst>
              <a:ext uri="{FF2B5EF4-FFF2-40B4-BE49-F238E27FC236}">
                <a16:creationId xmlns:a16="http://schemas.microsoft.com/office/drawing/2014/main" id="{DF676133-98FC-5EE0-C5F6-C1674B814F7C}"/>
              </a:ext>
            </a:extLst>
          </p:cNvPr>
          <p:cNvSpPr/>
          <p:nvPr/>
        </p:nvSpPr>
        <p:spPr>
          <a:xfrm rot="9783777" flipH="1" flipV="1">
            <a:off x="9109878" y="2757899"/>
            <a:ext cx="671437" cy="318278"/>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2">
            <a:extLst>
              <a:ext uri="{FF2B5EF4-FFF2-40B4-BE49-F238E27FC236}">
                <a16:creationId xmlns:a16="http://schemas.microsoft.com/office/drawing/2014/main" id="{63D0F976-3A52-2B1A-19E7-000C1ED4364D}"/>
              </a:ext>
            </a:extLst>
          </p:cNvPr>
          <p:cNvSpPr txBox="1"/>
          <p:nvPr/>
        </p:nvSpPr>
        <p:spPr>
          <a:xfrm>
            <a:off x="9813114" y="2097177"/>
            <a:ext cx="2047021" cy="1641475"/>
          </a:xfrm>
          <a:prstGeom prst="rect">
            <a:avLst/>
          </a:prstGeom>
          <a:noFill/>
        </p:spPr>
        <p:txBody>
          <a:bodyPr wrap="square">
            <a:spAutoFit/>
          </a:bodyPr>
          <a:lstStyle/>
          <a:p>
            <a:pPr algn="ctr">
              <a:lnSpc>
                <a:spcPct val="150000"/>
              </a:lnSpc>
            </a:pPr>
            <a:r>
              <a:rPr lang="fi-FI" sz="2333" i="1">
                <a:latin typeface="Arial" panose="020B0604020202020204" pitchFamily="34" charset="0"/>
                <a:cs typeface="Arial" panose="020B0604020202020204" pitchFamily="34" charset="0"/>
              </a:rPr>
              <a:t>chất khoáng, vitamin, lipid, protein.</a:t>
            </a:r>
            <a:endParaRPr lang="en-US" sz="2333" i="1">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D641FEFB-7C43-E3A0-C09E-C93C4E049A60}"/>
              </a:ext>
            </a:extLst>
          </p:cNvPr>
          <p:cNvSpPr/>
          <p:nvPr/>
        </p:nvSpPr>
        <p:spPr>
          <a:xfrm rot="9783777" flipH="1" flipV="1">
            <a:off x="9109878" y="5347115"/>
            <a:ext cx="671437" cy="318278"/>
          </a:xfrm>
          <a:custGeom>
            <a:avLst/>
            <a:gdLst/>
            <a:ahLst/>
            <a:cxnLst/>
            <a:rect l="l" t="t" r="r" b="b"/>
            <a:pathLst>
              <a:path w="1673793" h="371278">
                <a:moveTo>
                  <a:pt x="0" y="0"/>
                </a:moveTo>
                <a:lnTo>
                  <a:pt x="1673792" y="0"/>
                </a:lnTo>
                <a:lnTo>
                  <a:pt x="1673792" y="371278"/>
                </a:lnTo>
                <a:lnTo>
                  <a:pt x="0" y="371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TextBox 24">
            <a:extLst>
              <a:ext uri="{FF2B5EF4-FFF2-40B4-BE49-F238E27FC236}">
                <a16:creationId xmlns:a16="http://schemas.microsoft.com/office/drawing/2014/main" id="{43F5EFCF-F045-D2A1-7E69-D3970FD5C538}"/>
              </a:ext>
            </a:extLst>
          </p:cNvPr>
          <p:cNvSpPr txBox="1"/>
          <p:nvPr/>
        </p:nvSpPr>
        <p:spPr>
          <a:xfrm>
            <a:off x="9813114" y="4953000"/>
            <a:ext cx="2047021" cy="1102931"/>
          </a:xfrm>
          <a:prstGeom prst="rect">
            <a:avLst/>
          </a:prstGeom>
          <a:noFill/>
        </p:spPr>
        <p:txBody>
          <a:bodyPr wrap="square">
            <a:spAutoFit/>
          </a:bodyPr>
          <a:lstStyle/>
          <a:p>
            <a:pPr algn="ctr">
              <a:lnSpc>
                <a:spcPct val="150000"/>
              </a:lnSpc>
            </a:pPr>
            <a:r>
              <a:rPr lang="vi-VN" sz="2333" i="1">
                <a:latin typeface="Arial" panose="020B0604020202020204" pitchFamily="34" charset="0"/>
                <a:cs typeface="Arial" panose="020B0604020202020204" pitchFamily="34" charset="0"/>
              </a:rPr>
              <a:t>chất xơ, vitamin.</a:t>
            </a:r>
            <a:endParaRPr lang="en-US" sz="2333"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79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barn(inVertical)">
                                      <p:cBhvr>
                                        <p:cTn id="12" dur="500"/>
                                        <p:tgtEl>
                                          <p:spTgt spid="21506"/>
                                        </p:tgtEl>
                                      </p:cBhvr>
                                    </p:animEffect>
                                  </p:childTnLst>
                                </p:cTn>
                              </p:par>
                              <p:par>
                                <p:cTn id="13" presetID="16" presetClass="entr" presetSubtype="21"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barn(inVertical)">
                                      <p:cBhvr>
                                        <p:cTn id="15" dur="500"/>
                                        <p:tgtEl>
                                          <p:spTgt spid="21508"/>
                                        </p:tgtEl>
                                      </p:cBhvr>
                                    </p:animEffect>
                                  </p:childTnLst>
                                </p:cTn>
                              </p:par>
                              <p:par>
                                <p:cTn id="16" presetID="16" presetClass="entr" presetSubtype="21" fill="hold" nodeType="with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barn(inVertical)">
                                      <p:cBhvr>
                                        <p:cTn id="18" dur="500"/>
                                        <p:tgtEl>
                                          <p:spTgt spid="21510"/>
                                        </p:tgtEl>
                                      </p:cBhvr>
                                    </p:animEffect>
                                  </p:childTnLst>
                                </p:cTn>
                              </p:par>
                              <p:par>
                                <p:cTn id="19" presetID="16" presetClass="entr" presetSubtype="21" fill="hold" nodeType="withEffect">
                                  <p:stCondLst>
                                    <p:cond delay="0"/>
                                  </p:stCondLst>
                                  <p:childTnLst>
                                    <p:set>
                                      <p:cBhvr>
                                        <p:cTn id="20" dur="1" fill="hold">
                                          <p:stCondLst>
                                            <p:cond delay="0"/>
                                          </p:stCondLst>
                                        </p:cTn>
                                        <p:tgtEl>
                                          <p:spTgt spid="21512"/>
                                        </p:tgtEl>
                                        <p:attrNameLst>
                                          <p:attrName>style.visibility</p:attrName>
                                        </p:attrNameLst>
                                      </p:cBhvr>
                                      <p:to>
                                        <p:strVal val="visible"/>
                                      </p:to>
                                    </p:set>
                                    <p:animEffect transition="in" filter="barn(inVertical)">
                                      <p:cBhvr>
                                        <p:cTn id="21" dur="500"/>
                                        <p:tgtEl>
                                          <p:spTgt spid="215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Kể tên các loại thực phẩm em thường sử dụng trong một ngày. Cho biết thành phần dinh dưỡng các loại thực phẩm đó.</a:t>
            </a:r>
          </a:p>
        </p:txBody>
      </p:sp>
      <p:pic>
        <p:nvPicPr>
          <p:cNvPr id="5" name="Picture 4"/>
          <p:cNvPicPr>
            <a:picLocks noChangeAspect="1"/>
          </p:cNvPicPr>
          <p:nvPr/>
        </p:nvPicPr>
        <p:blipFill>
          <a:blip r:embed="rId3"/>
          <a:stretch>
            <a:fillRect/>
          </a:stretch>
        </p:blipFill>
        <p:spPr>
          <a:xfrm>
            <a:off x="289249" y="1297527"/>
            <a:ext cx="6804362" cy="4244857"/>
          </a:xfrm>
          <a:prstGeom prst="rect">
            <a:avLst/>
          </a:prstGeom>
        </p:spPr>
      </p:pic>
      <p:sp>
        <p:nvSpPr>
          <p:cNvPr id="6" name="TextBox 5"/>
          <p:cNvSpPr txBox="1"/>
          <p:nvPr/>
        </p:nvSpPr>
        <p:spPr>
          <a:xfrm>
            <a:off x="1618953" y="5537717"/>
            <a:ext cx="447703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Các loại thực phẩm thường sử dụng</a:t>
            </a:r>
            <a:endParaRPr lang="en-US" sz="2000" b="1" i="1">
              <a:latin typeface="Times New Roman" panose="02020603050405020304" pitchFamily="18" charset="0"/>
              <a:cs typeface="Times New Roman" panose="02020603050405020304" pitchFamily="18" charset="0"/>
            </a:endParaRPr>
          </a:p>
        </p:txBody>
      </p:sp>
      <p:sp>
        <p:nvSpPr>
          <p:cNvPr id="4" name="Rectangle 3"/>
          <p:cNvSpPr/>
          <p:nvPr/>
        </p:nvSpPr>
        <p:spPr>
          <a:xfrm>
            <a:off x="7296539" y="1273709"/>
            <a:ext cx="4159516" cy="5262979"/>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en-US" sz="2400">
                <a:solidFill>
                  <a:srgbClr val="FF0000"/>
                </a:solidFill>
                <a:latin typeface="Times New Roman" panose="02020603050405020304" pitchFamily="18" charset="0"/>
                <a:ea typeface="Times New Roman" panose="02020603050405020304" pitchFamily="18" charset="0"/>
              </a:rPr>
              <a:t>- Các loại thực phẩm em thường sử dụng trong một ngày là: thịt, trứng, sữa, các loại rau xanh, cam.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Thành phần dinh dưỡng trong các thực phẩm trên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Thịt: chất khoáng, vitamin, protein.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Sữa: chất khoáng, vitamin, protein.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Trứng: chất khoáng, vitamin, lipid, protein.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loại rau xanh: chất xơ, vitamin.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609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267765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Chọn đáp án cho các câu hỏi sau:</a:t>
            </a:r>
          </a:p>
          <a:p>
            <a:r>
              <a:rPr lang="en-US" sz="2400" b="1">
                <a:solidFill>
                  <a:srgbClr val="0000FF"/>
                </a:solidFill>
                <a:latin typeface="Times New Roman" panose="02020603050405020304" pitchFamily="18" charset="0"/>
                <a:cs typeface="Times New Roman" panose="02020603050405020304" pitchFamily="18" charset="0"/>
              </a:rPr>
              <a:t>- Chất dinh dưỡng nào chiếm tỉ lệ cung cấp năng lượng cao nhất cho cơ thể con người?</a:t>
            </a:r>
          </a:p>
          <a:p>
            <a:r>
              <a:rPr lang="en-US" sz="2400" b="1">
                <a:solidFill>
                  <a:srgbClr val="0000FF"/>
                </a:solidFill>
                <a:latin typeface="Times New Roman" panose="02020603050405020304" pitchFamily="18" charset="0"/>
                <a:cs typeface="Times New Roman" panose="02020603050405020304" pitchFamily="18" charset="0"/>
              </a:rPr>
              <a:t>A. Protein.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B. Lipid.               </a:t>
            </a:r>
          </a:p>
          <a:p>
            <a:r>
              <a:rPr lang="en-US" sz="2400" b="1">
                <a:solidFill>
                  <a:srgbClr val="0000FF"/>
                </a:solidFill>
                <a:latin typeface="Times New Roman" panose="02020603050405020304" pitchFamily="18" charset="0"/>
                <a:cs typeface="Times New Roman" panose="02020603050405020304" pitchFamily="18" charset="0"/>
              </a:rPr>
              <a:t>C. Carbohydrate.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D. Vitamin.</a:t>
            </a:r>
          </a:p>
          <a:p>
            <a:r>
              <a:rPr lang="en-US" sz="2400" b="1">
                <a:solidFill>
                  <a:srgbClr val="0000FF"/>
                </a:solidFill>
                <a:latin typeface="Times New Roman" panose="02020603050405020304" pitchFamily="18" charset="0"/>
                <a:cs typeface="Times New Roman" panose="02020603050405020304" pitchFamily="18" charset="0"/>
              </a:rPr>
              <a:t>- Vitamin C có nhiều nhất trong loại thực phẩm nào sau đây ?</a:t>
            </a:r>
          </a:p>
          <a:p>
            <a:r>
              <a:rPr lang="en-US" sz="2400" b="1">
                <a:solidFill>
                  <a:srgbClr val="0000FF"/>
                </a:solidFill>
                <a:latin typeface="Times New Roman" panose="02020603050405020304" pitchFamily="18" charset="0"/>
                <a:cs typeface="Times New Roman" panose="02020603050405020304" pitchFamily="18" charset="0"/>
              </a:rPr>
              <a:t>A. Quả ổi.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B. Rau cải.                      </a:t>
            </a:r>
          </a:p>
          <a:p>
            <a:r>
              <a:rPr lang="en-US" sz="2400" b="1">
                <a:solidFill>
                  <a:srgbClr val="0000FF"/>
                </a:solidFill>
                <a:latin typeface="Times New Roman" panose="02020603050405020304" pitchFamily="18" charset="0"/>
                <a:cs typeface="Times New Roman" panose="02020603050405020304" pitchFamily="18" charset="0"/>
              </a:rPr>
              <a:t>C. Cá.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D. Gạo.</a:t>
            </a:r>
          </a:p>
        </p:txBody>
      </p:sp>
    </p:spTree>
    <p:extLst>
      <p:ext uri="{BB962C8B-B14F-4D97-AF65-F5344CB8AC3E}">
        <p14:creationId xmlns:p14="http://schemas.microsoft.com/office/powerpoint/2010/main" val="23186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267765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Chọn đáp án cho các câu hỏi sau:</a:t>
            </a:r>
          </a:p>
          <a:p>
            <a:r>
              <a:rPr lang="en-US" sz="2400" b="1">
                <a:solidFill>
                  <a:srgbClr val="0000FF"/>
                </a:solidFill>
                <a:latin typeface="Times New Roman" panose="02020603050405020304" pitchFamily="18" charset="0"/>
                <a:cs typeface="Times New Roman" panose="02020603050405020304" pitchFamily="18" charset="0"/>
              </a:rPr>
              <a:t>- Chất dinh dưỡng nào chiếm tỉ lệ cung cấp năng lượng cao nhất cho cơ thể con người?</a:t>
            </a:r>
          </a:p>
          <a:p>
            <a:r>
              <a:rPr lang="en-US" sz="2400" b="1">
                <a:solidFill>
                  <a:srgbClr val="0000FF"/>
                </a:solidFill>
                <a:latin typeface="Times New Roman" panose="02020603050405020304" pitchFamily="18" charset="0"/>
                <a:cs typeface="Times New Roman" panose="02020603050405020304" pitchFamily="18" charset="0"/>
              </a:rPr>
              <a:t>A. Protein.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B. Lipid.               </a:t>
            </a:r>
          </a:p>
          <a:p>
            <a:r>
              <a:rPr lang="en-US" sz="2400" b="1">
                <a:solidFill>
                  <a:srgbClr val="0000FF"/>
                </a:solidFill>
                <a:latin typeface="Times New Roman" panose="02020603050405020304" pitchFamily="18" charset="0"/>
                <a:cs typeface="Times New Roman" panose="02020603050405020304" pitchFamily="18" charset="0"/>
              </a:rPr>
              <a:t>C. Carbohydrate.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D. Vitamin.</a:t>
            </a:r>
          </a:p>
          <a:p>
            <a:r>
              <a:rPr lang="en-US" sz="2400" b="1">
                <a:solidFill>
                  <a:srgbClr val="0000FF"/>
                </a:solidFill>
                <a:latin typeface="Times New Roman" panose="02020603050405020304" pitchFamily="18" charset="0"/>
                <a:cs typeface="Times New Roman" panose="02020603050405020304" pitchFamily="18" charset="0"/>
              </a:rPr>
              <a:t>- Vitamin C có nhiều nhất trong loại thực phẩm nào sau đây ?</a:t>
            </a:r>
          </a:p>
          <a:p>
            <a:r>
              <a:rPr lang="en-US" sz="2400" b="1">
                <a:solidFill>
                  <a:srgbClr val="0000FF"/>
                </a:solidFill>
                <a:latin typeface="Times New Roman" panose="02020603050405020304" pitchFamily="18" charset="0"/>
                <a:cs typeface="Times New Roman" panose="02020603050405020304" pitchFamily="18" charset="0"/>
              </a:rPr>
              <a:t>A. Quả ổi.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B. Rau cải.                      </a:t>
            </a:r>
          </a:p>
          <a:p>
            <a:r>
              <a:rPr lang="en-US" sz="2400" b="1">
                <a:solidFill>
                  <a:srgbClr val="0000FF"/>
                </a:solidFill>
                <a:latin typeface="Times New Roman" panose="02020603050405020304" pitchFamily="18" charset="0"/>
                <a:cs typeface="Times New Roman" panose="02020603050405020304" pitchFamily="18" charset="0"/>
              </a:rPr>
              <a:t>C. Cá.                      </a:t>
            </a:r>
            <a:r>
              <a:rPr lang="vi-VN"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D. Gạo.</a:t>
            </a:r>
          </a:p>
        </p:txBody>
      </p:sp>
      <p:sp>
        <p:nvSpPr>
          <p:cNvPr id="4" name="Rectangle 3"/>
          <p:cNvSpPr/>
          <p:nvPr/>
        </p:nvSpPr>
        <p:spPr>
          <a:xfrm>
            <a:off x="3047989" y="3543802"/>
            <a:ext cx="7943472"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dinh dưỡng nào chiếm tỉ lệ cung cấp năng lượng cao nhất cho cơ thể con người:</a:t>
            </a:r>
          </a:p>
          <a:p>
            <a:pPr marL="30480" marR="30480" algn="just">
              <a:spcAft>
                <a:spcPts val="0"/>
              </a:spcAft>
            </a:pPr>
            <a:r>
              <a:rPr lang="en-US" sz="2400" b="1">
                <a:solidFill>
                  <a:srgbClr val="FF0000"/>
                </a:solidFill>
                <a:latin typeface="Times New Roman" panose="02020603050405020304" pitchFamily="18" charset="0"/>
                <a:ea typeface="Times New Roman" panose="02020603050405020304" pitchFamily="18" charset="0"/>
              </a:rPr>
              <a:t>Đáp án đúng là: C</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Carbohydrate chiếm tỉ lệ cung cấp năng lượng cao nhất cho cơ thể con người.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Vitamin C có nhiều nhất trong loại thực phẩm:</a:t>
            </a:r>
          </a:p>
          <a:p>
            <a:pPr marL="30480" marR="30480" algn="just">
              <a:spcAft>
                <a:spcPts val="0"/>
              </a:spcAft>
            </a:pPr>
            <a:r>
              <a:rPr lang="en-US" sz="2400" b="1">
                <a:solidFill>
                  <a:srgbClr val="FF0000"/>
                </a:solidFill>
                <a:latin typeface="Times New Roman" panose="02020603050405020304" pitchFamily="18" charset="0"/>
                <a:ea typeface="Times New Roman" panose="02020603050405020304" pitchFamily="18" charset="0"/>
              </a:rPr>
              <a:t>Đáp án đúng là: A</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Vitamin C có nhiều nhất trong quả ổi.</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6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down)">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C9725F1-78EA-FE0C-F807-116777DB13F1}"/>
              </a:ext>
            </a:extLst>
          </p:cNvPr>
          <p:cNvGrpSpPr/>
          <p:nvPr/>
        </p:nvGrpSpPr>
        <p:grpSpPr>
          <a:xfrm>
            <a:off x="431800" y="177800"/>
            <a:ext cx="11328400" cy="1189621"/>
            <a:chOff x="457200" y="296464"/>
            <a:chExt cx="16992600" cy="1784431"/>
          </a:xfrm>
        </p:grpSpPr>
        <p:grpSp>
          <p:nvGrpSpPr>
            <p:cNvPr id="2" name="Group 1">
              <a:extLst>
                <a:ext uri="{FF2B5EF4-FFF2-40B4-BE49-F238E27FC236}">
                  <a16:creationId xmlns:a16="http://schemas.microsoft.com/office/drawing/2014/main" id="{F876C5A7-CD17-3105-E47B-C5CD4CD66F25}"/>
                </a:ext>
              </a:extLst>
            </p:cNvPr>
            <p:cNvGrpSpPr/>
            <p:nvPr/>
          </p:nvGrpSpPr>
          <p:grpSpPr>
            <a:xfrm>
              <a:off x="457200" y="693530"/>
              <a:ext cx="990600" cy="990600"/>
              <a:chOff x="1028700" y="4610433"/>
              <a:chExt cx="824190" cy="824190"/>
            </a:xfrm>
          </p:grpSpPr>
          <p:grpSp>
            <p:nvGrpSpPr>
              <p:cNvPr id="4" name="Group 14">
                <a:extLst>
                  <a:ext uri="{FF2B5EF4-FFF2-40B4-BE49-F238E27FC236}">
                    <a16:creationId xmlns:a16="http://schemas.microsoft.com/office/drawing/2014/main" id="{B874A647-9195-DB53-F5D9-C968044095D1}"/>
                  </a:ext>
                </a:extLst>
              </p:cNvPr>
              <p:cNvGrpSpPr/>
              <p:nvPr/>
            </p:nvGrpSpPr>
            <p:grpSpPr>
              <a:xfrm>
                <a:off x="1028700" y="4610433"/>
                <a:ext cx="824190" cy="824190"/>
                <a:chOff x="0" y="0"/>
                <a:chExt cx="812800" cy="812800"/>
              </a:xfrm>
            </p:grpSpPr>
            <p:sp>
              <p:nvSpPr>
                <p:cNvPr id="6" name="Freeform 15">
                  <a:extLst>
                    <a:ext uri="{FF2B5EF4-FFF2-40B4-BE49-F238E27FC236}">
                      <a16:creationId xmlns:a16="http://schemas.microsoft.com/office/drawing/2014/main" id="{273D7CA4-2697-00F3-604C-79F5886BEF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id="{0A660AEA-C13D-249F-87DC-B345AA2F78B7}"/>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5" name="Freeform 26">
                <a:extLst>
                  <a:ext uri="{FF2B5EF4-FFF2-40B4-BE49-F238E27FC236}">
                    <a16:creationId xmlns:a16="http://schemas.microsoft.com/office/drawing/2014/main" id="{082AB0CE-796D-F1DB-AA56-986CBCA2C892}"/>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5" name="TextBox 14">
              <a:extLst>
                <a:ext uri="{FF2B5EF4-FFF2-40B4-BE49-F238E27FC236}">
                  <a16:creationId xmlns:a16="http://schemas.microsoft.com/office/drawing/2014/main" id="{AF7A84EC-A0EE-CAD1-26B9-A86561CDC59B}"/>
                </a:ext>
              </a:extLst>
            </p:cNvPr>
            <p:cNvSpPr txBox="1"/>
            <p:nvPr/>
          </p:nvSpPr>
          <p:spPr>
            <a:xfrm>
              <a:off x="1676400" y="296464"/>
              <a:ext cx="15773400" cy="1784431"/>
            </a:xfrm>
            <a:prstGeom prst="rect">
              <a:avLst/>
            </a:prstGeom>
            <a:noFill/>
          </p:spPr>
          <p:txBody>
            <a:bodyPr wrap="square">
              <a:spAutoFit/>
            </a:bodyPr>
            <a:lstStyle/>
            <a:p>
              <a:pPr algn="just">
                <a:lnSpc>
                  <a:spcPct val="150000"/>
                </a:lnSpc>
              </a:pPr>
              <a:r>
                <a:rPr lang="en-US" sz="2533" b="1" i="1">
                  <a:solidFill>
                    <a:srgbClr val="C00000"/>
                  </a:solidFill>
                  <a:latin typeface="Arial" panose="020B0604020202020204" pitchFamily="34" charset="0"/>
                  <a:cs typeface="Arial" panose="020B0604020202020204" pitchFamily="34" charset="0"/>
                </a:rPr>
                <a:t>Câu 2. </a:t>
              </a:r>
              <a:r>
                <a:rPr lang="vi-VN" sz="2533">
                  <a:latin typeface="Arial" panose="020B0604020202020204" pitchFamily="34" charset="0"/>
                  <a:cs typeface="Arial" panose="020B0604020202020204" pitchFamily="34" charset="0"/>
                </a:rPr>
                <a:t>Tại sao khi trời nóng hoặc sau khi luyện tập thể thao, cơ thể chúng ta cần uống nhiều nước hơn bình thường?</a:t>
              </a:r>
              <a:endParaRPr lang="en-US" sz="2533">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82496A77-F889-9705-51FC-FBD8AA023730}"/>
              </a:ext>
            </a:extLst>
          </p:cNvPr>
          <p:cNvPicPr>
            <a:picLocks noChangeAspect="1"/>
          </p:cNvPicPr>
          <p:nvPr/>
        </p:nvPicPr>
        <p:blipFill rotWithShape="1">
          <a:blip r:embed="rId5"/>
          <a:srcRect b="11111"/>
          <a:stretch/>
        </p:blipFill>
        <p:spPr>
          <a:xfrm>
            <a:off x="533400" y="1711717"/>
            <a:ext cx="5105400" cy="2722880"/>
          </a:xfrm>
          <a:prstGeom prst="rect">
            <a:avLst/>
          </a:prstGeom>
        </p:spPr>
      </p:pic>
      <p:grpSp>
        <p:nvGrpSpPr>
          <p:cNvPr id="13" name="Group 12">
            <a:extLst>
              <a:ext uri="{FF2B5EF4-FFF2-40B4-BE49-F238E27FC236}">
                <a16:creationId xmlns:a16="http://schemas.microsoft.com/office/drawing/2014/main" id="{64F1918E-2782-CF8D-3041-36DB61779995}"/>
              </a:ext>
            </a:extLst>
          </p:cNvPr>
          <p:cNvGrpSpPr/>
          <p:nvPr/>
        </p:nvGrpSpPr>
        <p:grpSpPr>
          <a:xfrm>
            <a:off x="5658465" y="1620901"/>
            <a:ext cx="5486400" cy="2813696"/>
            <a:chOff x="9144000" y="2476500"/>
            <a:chExt cx="8229600" cy="4220544"/>
          </a:xfrm>
        </p:grpSpPr>
        <p:sp>
          <p:nvSpPr>
            <p:cNvPr id="10" name="Freeform 7">
              <a:extLst>
                <a:ext uri="{FF2B5EF4-FFF2-40B4-BE49-F238E27FC236}">
                  <a16:creationId xmlns:a16="http://schemas.microsoft.com/office/drawing/2014/main" id="{A222DCEB-60BA-C942-D6FC-3C3321E8EDDF}"/>
                </a:ext>
              </a:extLst>
            </p:cNvPr>
            <p:cNvSpPr/>
            <p:nvPr/>
          </p:nvSpPr>
          <p:spPr>
            <a:xfrm>
              <a:off x="9144000" y="2476500"/>
              <a:ext cx="8229600" cy="4220544"/>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1">
              <a:extLst>
                <a:ext uri="{FF2B5EF4-FFF2-40B4-BE49-F238E27FC236}">
                  <a16:creationId xmlns:a16="http://schemas.microsoft.com/office/drawing/2014/main" id="{7A70E13B-EEDE-3D13-EA16-401783EAF9C5}"/>
                </a:ext>
              </a:extLst>
            </p:cNvPr>
            <p:cNvSpPr txBox="1"/>
            <p:nvPr/>
          </p:nvSpPr>
          <p:spPr>
            <a:xfrm>
              <a:off x="10287000" y="2476500"/>
              <a:ext cx="6934200" cy="4186724"/>
            </a:xfrm>
            <a:prstGeom prst="rect">
              <a:avLst/>
            </a:prstGeom>
            <a:noFill/>
          </p:spPr>
          <p:txBody>
            <a:bodyPr wrap="square">
              <a:spAutoFit/>
            </a:bodyPr>
            <a:lstStyle/>
            <a:p>
              <a:pPr algn="just">
                <a:lnSpc>
                  <a:spcPct val="150000"/>
                </a:lnSpc>
              </a:pPr>
              <a:r>
                <a:rPr lang="vi-VN" sz="2400"/>
                <a:t>Khi trời nóng hoặc khi vận động mạnh, cơ thể chúng ta thường ra nhiều mồ hôi để điều hòa nhiệt độ cơ thể, khi đó dẫn đến mất nước nhiều. </a:t>
              </a:r>
              <a:endParaRPr lang="en-US" sz="2400"/>
            </a:p>
          </p:txBody>
        </p:sp>
      </p:grpSp>
      <p:sp>
        <p:nvSpPr>
          <p:cNvPr id="14" name="Left Brace 13">
            <a:extLst>
              <a:ext uri="{FF2B5EF4-FFF2-40B4-BE49-F238E27FC236}">
                <a16:creationId xmlns:a16="http://schemas.microsoft.com/office/drawing/2014/main" id="{1D4E2D24-B1E3-6D2D-E9C9-D06C6D70D8AA}"/>
              </a:ext>
            </a:extLst>
          </p:cNvPr>
          <p:cNvSpPr/>
          <p:nvPr/>
        </p:nvSpPr>
        <p:spPr>
          <a:xfrm rot="16200000">
            <a:off x="5889626" y="620173"/>
            <a:ext cx="412749" cy="8439151"/>
          </a:xfrm>
          <a:prstGeom prst="leftBrace">
            <a:avLst>
              <a:gd name="adj1" fmla="val 56666"/>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18" name="TextBox 17">
            <a:extLst>
              <a:ext uri="{FF2B5EF4-FFF2-40B4-BE49-F238E27FC236}">
                <a16:creationId xmlns:a16="http://schemas.microsoft.com/office/drawing/2014/main" id="{55BEA81B-4923-7BD5-57FF-196170AE8E90}"/>
              </a:ext>
            </a:extLst>
          </p:cNvPr>
          <p:cNvSpPr txBox="1"/>
          <p:nvPr/>
        </p:nvSpPr>
        <p:spPr>
          <a:xfrm>
            <a:off x="838200" y="5305570"/>
            <a:ext cx="10515600" cy="1129155"/>
          </a:xfrm>
          <a:prstGeom prst="rect">
            <a:avLst/>
          </a:prstGeom>
          <a:noFill/>
        </p:spPr>
        <p:txBody>
          <a:bodyPr wrap="square">
            <a:spAutoFit/>
          </a:bodyPr>
          <a:lstStyle/>
          <a:p>
            <a:pPr algn="ctr">
              <a:lnSpc>
                <a:spcPct val="150000"/>
              </a:lnSpc>
            </a:pPr>
            <a:r>
              <a:rPr lang="vi-VN" sz="2400" i="1">
                <a:solidFill>
                  <a:srgbClr val="C00000"/>
                </a:solidFill>
              </a:rPr>
              <a:t>Cần bổ sung thêm nước cho cơ thể để bù đắp lại lượng nước đã mất, đảm bảo cân bằng nước cho các quá trình trao đổi chất </a:t>
            </a:r>
            <a:endParaRPr lang="en-US" sz="2400" i="1">
              <a:solidFill>
                <a:srgbClr val="C00000"/>
              </a:solidFill>
            </a:endParaRPr>
          </a:p>
        </p:txBody>
      </p:sp>
    </p:spTree>
    <p:extLst>
      <p:ext uri="{BB962C8B-B14F-4D97-AF65-F5344CB8AC3E}">
        <p14:creationId xmlns:p14="http://schemas.microsoft.com/office/powerpoint/2010/main" val="160221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00FF"/>
                </a:solidFill>
                <a:latin typeface="Times New Roman" panose="02020603050405020304" pitchFamily="18" charset="0"/>
                <a:cs typeface="Times New Roman" panose="02020603050405020304" pitchFamily="18" charset="0"/>
              </a:rPr>
              <a:t>Các loại thực phẩm trong hình 1.1 được phân chia thành các nhóm chất dinh dưỡng khác nhau. Đó là những nhóm gì và đóng vai trò như thế nào đối với cơ thể?</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685" y="61118"/>
            <a:ext cx="5431400" cy="5144476"/>
          </a:xfrm>
          <a:prstGeom prst="rect">
            <a:avLst/>
          </a:prstGeom>
          <a:noFill/>
          <a:ln>
            <a:noFill/>
          </a:ln>
        </p:spPr>
      </p:pic>
      <p:sp>
        <p:nvSpPr>
          <p:cNvPr id="3" name="Rectangle 2"/>
          <p:cNvSpPr/>
          <p:nvPr/>
        </p:nvSpPr>
        <p:spPr>
          <a:xfrm>
            <a:off x="5679232" y="4293517"/>
            <a:ext cx="6096000" cy="2554545"/>
          </a:xfrm>
          <a:prstGeom prst="rect">
            <a:avLst/>
          </a:prstGeom>
        </p:spPr>
        <p:txBody>
          <a:bodyPr>
            <a:spAutoFit/>
          </a:bodyPr>
          <a:lstStyle/>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Các loại thực phẩm trong Hình 1.1 được chia thành các nhóm chất dinh dưỡng là:</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Các chất sinh năng lượng: cung cấp năng lượng chính cho cơ thể.</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Vitamin và chất khoáng: có vai trò quan trọng trong quá trình phát triển cơ thể và sức khỏe con người.</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Chất xơ: vô cùng quan trọng đối với con người.</a:t>
            </a:r>
          </a:p>
          <a:p>
            <a:r>
              <a:rPr lang="en-US" sz="2000">
                <a:solidFill>
                  <a:srgbClr val="FF0000"/>
                </a:solidFill>
                <a:latin typeface="Times New Roman" panose="02020603050405020304" pitchFamily="18" charset="0"/>
                <a:ea typeface="Times New Roman" panose="02020603050405020304" pitchFamily="18" charset="0"/>
              </a:rPr>
              <a:t>- Nước: thành phần quan trọng đối với con người</a:t>
            </a:r>
            <a:endParaRPr lang="en-US" sz="2000">
              <a:solidFill>
                <a:srgbClr val="FF0000"/>
              </a:solidFill>
            </a:endParaRPr>
          </a:p>
        </p:txBody>
      </p:sp>
    </p:spTree>
    <p:extLst>
      <p:ext uri="{BB962C8B-B14F-4D97-AF65-F5344CB8AC3E}">
        <p14:creationId xmlns:p14="http://schemas.microsoft.com/office/powerpoint/2010/main" val="34821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938992"/>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Tìm hiểu vai trò của các chất dinh dưỡng có trong thực phẩm và xây dựng một chế độ ăn hợp lí cho bản thân. </a:t>
            </a:r>
            <a:endParaRPr lang="vi-VN" sz="2400" b="1">
              <a:solidFill>
                <a:srgbClr val="0000FF"/>
              </a:solidFill>
              <a:latin typeface="Times New Roman" panose="02020603050405020304" pitchFamily="18" charset="0"/>
              <a:cs typeface="Times New Roman" panose="02020603050405020304" pitchFamily="18" charset="0"/>
            </a:endParaRPr>
          </a:p>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Lựa chọn các loại thực phẩm hằng ngày để có một chế độ ăn ưống hợp lí , giúp phát triển thể chất và trí tuệ cho tuổi vị thành niên.</a:t>
            </a:r>
          </a:p>
          <a:p>
            <a:pPr marL="457200" indent="-457200">
              <a:buAutoNum type="arabicPeriod"/>
            </a:pP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938992"/>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cs typeface="Times New Roman" panose="02020603050405020304" pitchFamily="18" charset="0"/>
              </a:rPr>
              <a:t>Tìm hiểu vai trò của các chất dinh dưỡng có trong thực phẩm và xây dựng một chế độ ăn hợp lí cho bản thân. </a:t>
            </a:r>
            <a:endParaRPr lang="vi-VN" sz="2400" b="1">
              <a:solidFill>
                <a:srgbClr val="0000FF"/>
              </a:solidFill>
              <a:latin typeface="Times New Roman" panose="02020603050405020304" pitchFamily="18" charset="0"/>
              <a:cs typeface="Times New Roman" panose="02020603050405020304" pitchFamily="18" charset="0"/>
            </a:endParaRPr>
          </a:p>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Lựa chọn các loại thực phẩm hằng ngày để có một chế độ ăn ưống hợp lí , giúp phát triển thể chất và trí tuệ cho tuổi vị thành niên.</a:t>
            </a:r>
          </a:p>
          <a:p>
            <a:pPr marL="457200" indent="-457200">
              <a:buAutoNum type="arabicPeriod"/>
            </a:pP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91551" y="2072483"/>
            <a:ext cx="9741159" cy="4524315"/>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 </a:t>
            </a:r>
            <a:r>
              <a:rPr lang="en-US" sz="2400">
                <a:solidFill>
                  <a:srgbClr val="FF0000"/>
                </a:solidFill>
                <a:latin typeface="Times New Roman" panose="02020603050405020304" pitchFamily="18" charset="0"/>
                <a:ea typeface="Times New Roman" panose="02020603050405020304" pitchFamily="18" charset="0"/>
              </a:rPr>
              <a:t>- Vai trò của các chất dinh dưỡng trong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 chất sinh năng lượng: là nguồn cung cấp năng lượng chính cho cơ thể.</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Vitamin: đóng vai trò quan trọng trong quá trình phát triển cơ thể và sức khỏe con người.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khoáng: cung cấp sắt, kẽm,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Chất xơ: vô cung quan trọng đối với con người.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Nước: là thành phần quan trọng trong cơ thể con người.</a:t>
            </a:r>
          </a:p>
          <a:p>
            <a:pPr marL="373380" marR="30480" indent="-342900" algn="just">
              <a:spcAft>
                <a:spcPts val="0"/>
              </a:spcAft>
              <a:buFontTx/>
              <a:buChar char="-"/>
            </a:pPr>
            <a:r>
              <a:rPr lang="en-US" sz="2400">
                <a:solidFill>
                  <a:srgbClr val="FF0000"/>
                </a:solidFill>
                <a:latin typeface="Times New Roman" panose="02020603050405020304" pitchFamily="18" charset="0"/>
                <a:ea typeface="Times New Roman" panose="02020603050405020304" pitchFamily="18" charset="0"/>
              </a:rPr>
              <a:t>Xây dựng chế độ ăn hợp lí: chế độ ăn đảm bảo cung cấp đầy đủ các chất dinh dưỡng.</a:t>
            </a:r>
            <a:endParaRPr lang="vi-VN"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2.</a:t>
            </a:r>
            <a:r>
              <a:rPr lang="vi-VN"/>
              <a:t>  </a:t>
            </a:r>
            <a:r>
              <a:rPr lang="en-US" sz="2400">
                <a:solidFill>
                  <a:srgbClr val="FF0000"/>
                </a:solidFill>
                <a:latin typeface="Times New Roman" panose="02020603050405020304" pitchFamily="18" charset="0"/>
                <a:cs typeface="Times New Roman" panose="02020603050405020304" pitchFamily="18" charset="0"/>
              </a:rPr>
              <a:t>Lựa chọn các loại thực phẩm hằng ngày để có một chế độ ăn ưống hợp lí , giúp phát triển thể chất và trí tuệ cho tuổi vị thành niên: các thực phẩm có thành phần dinh dưỡng đúng với nhu cầu cơ thể cần đã được quy định.</a:t>
            </a: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8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453" y="140160"/>
            <a:ext cx="11554408" cy="1200329"/>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I.1 và quan sát Hình 1.2, kết hợp với hiểu biết cá nhân hãy kể tên một số loại thực phẩm giàu protein và phân tích vai trò của protein đối với cơ thể người.</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79124" y="1340489"/>
            <a:ext cx="5448772" cy="3421677"/>
          </a:xfrm>
          <a:prstGeom prst="rect">
            <a:avLst/>
          </a:prstGeom>
        </p:spPr>
      </p:pic>
      <p:sp>
        <p:nvSpPr>
          <p:cNvPr id="7" name="TextBox 6"/>
          <p:cNvSpPr txBox="1"/>
          <p:nvPr/>
        </p:nvSpPr>
        <p:spPr>
          <a:xfrm>
            <a:off x="914400" y="4889241"/>
            <a:ext cx="481459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Hình 1.2. Các thực phẩm giàu protein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453" y="140160"/>
            <a:ext cx="11554408" cy="1200329"/>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I.1 và quan sát Hình 1.2, kết hợp với hiểu biết cá nhân hãy kể tên một số loại thực phẩm giàu protein và phân tích vai trò của protein đối với cơ thể người.</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79124" y="1340489"/>
            <a:ext cx="5448772" cy="3421677"/>
          </a:xfrm>
          <a:prstGeom prst="rect">
            <a:avLst/>
          </a:prstGeom>
        </p:spPr>
      </p:pic>
      <p:sp>
        <p:nvSpPr>
          <p:cNvPr id="7" name="TextBox 6"/>
          <p:cNvSpPr txBox="1"/>
          <p:nvPr/>
        </p:nvSpPr>
        <p:spPr>
          <a:xfrm>
            <a:off x="914400" y="4889241"/>
            <a:ext cx="4814596"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Hình 1.2. Các thực phẩm giàu protein</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6055567" y="1362704"/>
            <a:ext cx="5850294" cy="5262979"/>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Một số loại thực phẩm giàu protein là: thịt, cá, trứng, sữa,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Vai trò của protein đối với cơ thể người: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Tạo </a:t>
            </a:r>
            <a:r>
              <a:rPr lang="vi-VN" sz="2400">
                <a:solidFill>
                  <a:srgbClr val="FF0000"/>
                </a:solidFill>
                <a:latin typeface="Times New Roman" panose="02020603050405020304" pitchFamily="18" charset="0"/>
                <a:ea typeface="Times New Roman" panose="02020603050405020304" pitchFamily="18" charset="0"/>
              </a:rPr>
              <a:t>hình: xây dựng và tái tạo tất cả các mô của cơ thể</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Tham gia vận chuyển chất dinh </a:t>
            </a:r>
            <a:r>
              <a:rPr lang="vi-VN" sz="2400">
                <a:solidFill>
                  <a:srgbClr val="FF0000"/>
                </a:solidFill>
                <a:latin typeface="Times New Roman" panose="02020603050405020304" pitchFamily="18" charset="0"/>
                <a:ea typeface="Times New Roman" panose="02020603050405020304" pitchFamily="18" charset="0"/>
              </a:rPr>
              <a:t>dưỡng: phần lớn các chất vật chuyển dinh dưỡng là protein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Điều hòa hoạt động của cơ </a:t>
            </a:r>
            <a:r>
              <a:rPr lang="vi-VN" sz="2400">
                <a:solidFill>
                  <a:srgbClr val="FF0000"/>
                </a:solidFill>
                <a:latin typeface="Times New Roman" panose="02020603050405020304" pitchFamily="18" charset="0"/>
                <a:ea typeface="Times New Roman" panose="02020603050405020304" pitchFamily="18" charset="0"/>
              </a:rPr>
              <a:t>thể: protein là thành phần cấu tạo chính của hormone, enzyme,...có chức năng điều hòa chuyển hóa, cân bằng nội môi.</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Cung cấp năng </a:t>
            </a:r>
            <a:r>
              <a:rPr lang="vi-VN" sz="2400">
                <a:solidFill>
                  <a:srgbClr val="FF0000"/>
                </a:solidFill>
                <a:latin typeface="Times New Roman" panose="02020603050405020304" pitchFamily="18" charset="0"/>
                <a:ea typeface="Times New Roman" panose="02020603050405020304" pitchFamily="18" charset="0"/>
              </a:rPr>
              <a:t>lượng: giúp cơ thể sinh trưởng và phát triển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166" y="85631"/>
            <a:ext cx="8610726"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vi-VN" sz="2400" b="1">
                <a:solidFill>
                  <a:srgbClr val="FF0000"/>
                </a:solidFill>
                <a:latin typeface="Times New Roman" panose="02020603050405020304" pitchFamily="18" charset="0"/>
                <a:cs typeface="Times New Roman" panose="02020603050405020304" pitchFamily="18" charset="0"/>
              </a:rPr>
              <a:t>1. THÀNH PHẦN DINH DƯỠNG TRONG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8774" y="547296"/>
            <a:ext cx="8568613" cy="4893647"/>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I. Các chất sinh năng lượng</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1. Protein</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Thực phẩm cung cấp</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Nguồn gốc động vật: thịt, cá, trứng, sữa...</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Nguồn gốc thực vật: đậu, hạt, rau</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Một số vai trò chính của protein đối với cơ thể con người:</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000000"/>
                </a:solidFill>
                <a:latin typeface="Times New Roman" panose="02020603050405020304" pitchFamily="18" charset="0"/>
                <a:ea typeface="Times New Roman" panose="02020603050405020304" pitchFamily="18" charset="0"/>
              </a:rPr>
              <a:t>+ Tạo hình.</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000000"/>
                </a:solidFill>
                <a:latin typeface="Times New Roman" panose="02020603050405020304" pitchFamily="18" charset="0"/>
                <a:ea typeface="Times New Roman" panose="02020603050405020304" pitchFamily="18" charset="0"/>
              </a:rPr>
              <a:t>+ Tham gia vận chuyển chất dinh dưỡng.</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000000"/>
                </a:solidFill>
                <a:latin typeface="Times New Roman" panose="02020603050405020304" pitchFamily="18" charset="0"/>
                <a:ea typeface="Times New Roman" panose="02020603050405020304" pitchFamily="18" charset="0"/>
              </a:rPr>
              <a:t>+ Điều hòa hoạt động của cơ thể.</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en-US" sz="2400">
                <a:solidFill>
                  <a:srgbClr val="000000"/>
                </a:solidFill>
                <a:latin typeface="Times New Roman" panose="02020603050405020304" pitchFamily="18" charset="0"/>
                <a:ea typeface="Times New Roman" panose="02020603050405020304" pitchFamily="18" charset="0"/>
              </a:rPr>
              <a:t>+ Cung cấp năng lượng.</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Nhu cầu protein đối với cơ thể người:</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+Trẻ em: từ 1,5g đến 2g/kg cân nặng/ngày.</a:t>
            </a:r>
            <a:endParaRPr lang="en-US" sz="2400">
              <a:latin typeface="Times New Roman" panose="02020603050405020304" pitchFamily="18" charset="0"/>
              <a:ea typeface="Times New Roman" panose="02020603050405020304" pitchFamily="18" charset="0"/>
            </a:endParaRPr>
          </a:p>
          <a:p>
            <a:r>
              <a:rPr lang="vi-VN" sz="2400">
                <a:solidFill>
                  <a:srgbClr val="000000"/>
                </a:solidFill>
                <a:latin typeface="Times New Roman" panose="02020603050405020304" pitchFamily="18" charset="0"/>
                <a:ea typeface="Times New Roman" panose="02020603050405020304" pitchFamily="18" charset="0"/>
              </a:rPr>
              <a:t>+ Người trưởng thành: 1,25g/kg cân nặng/ngày.</a:t>
            </a:r>
            <a:endParaRPr lang="en-US" sz="2400"/>
          </a:p>
        </p:txBody>
      </p:sp>
    </p:spTree>
    <p:extLst>
      <p:ext uri="{BB962C8B-B14F-4D97-AF65-F5344CB8AC3E}">
        <p14:creationId xmlns:p14="http://schemas.microsoft.com/office/powerpoint/2010/main" val="239081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circle(in)">
                                      <p:cBhvr>
                                        <p:cTn id="34" dur="2000"/>
                                        <p:tgtEl>
                                          <p:spTgt spid="2">
                                            <p:txEl>
                                              <p:pRg st="9" end="9"/>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circle(in)">
                                      <p:cBhvr>
                                        <p:cTn id="37" dur="2000"/>
                                        <p:tgtEl>
                                          <p:spTgt spid="2">
                                            <p:txEl>
                                              <p:pRg st="10" end="1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circle(in)">
                                      <p:cBhvr>
                                        <p:cTn id="40" dur="2000"/>
                                        <p:tgtEl>
                                          <p:spTgt spid="2">
                                            <p:txEl>
                                              <p:pRg st="11" end="11"/>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circle(in)">
                                      <p:cBhvr>
                                        <p:cTn id="43" dur="2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966981"/>
            <a:ext cx="5161859" cy="4702970"/>
          </a:xfrm>
          <a:prstGeom prst="rect">
            <a:avLst/>
          </a:prstGeom>
        </p:spPr>
      </p:pic>
      <p:sp>
        <p:nvSpPr>
          <p:cNvPr id="4" name="Rectangle 3"/>
          <p:cNvSpPr/>
          <p:nvPr/>
        </p:nvSpPr>
        <p:spPr>
          <a:xfrm>
            <a:off x="220824" y="65514"/>
            <a:ext cx="1170369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Tại sao trong khẩu phần ăn cần có sự kết hợp nhiều loại thực phẩm, kết hợp giữa thực phẩm có nguồn gốc động vật và thực vật ?</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568087" y="5669951"/>
            <a:ext cx="3919937"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Khẩu phần ăn của 1 người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966981"/>
            <a:ext cx="5161859" cy="4702970"/>
          </a:xfrm>
          <a:prstGeom prst="rect">
            <a:avLst/>
          </a:prstGeom>
        </p:spPr>
      </p:pic>
      <p:sp>
        <p:nvSpPr>
          <p:cNvPr id="4" name="Rectangle 3"/>
          <p:cNvSpPr/>
          <p:nvPr/>
        </p:nvSpPr>
        <p:spPr>
          <a:xfrm>
            <a:off x="220824" y="65514"/>
            <a:ext cx="1170369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Tại sao trong khẩu phần ăn cần có sự kết hợp nhiều loại thực phẩm, kết hợp giữa thực phẩm có nguồn gốc động vật và thực vật ?</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568087" y="5669951"/>
            <a:ext cx="3919937"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Khẩu phần ăn của 1 người</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5604588" y="966981"/>
            <a:ext cx="6096000" cy="3046988"/>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Trong khẩu phần ăn cần có sự kết hợp nhiều loại thực phẩm vì: mỗi loại thực phẩm sẽ cung cấp chất dinh dưỡng khác nhau.</a:t>
            </a:r>
          </a:p>
          <a:p>
            <a:r>
              <a:rPr lang="en-US" sz="2400">
                <a:solidFill>
                  <a:srgbClr val="FF0000"/>
                </a:solidFill>
                <a:latin typeface="Times New Roman" panose="02020603050405020304" pitchFamily="18" charset="0"/>
                <a:ea typeface="Times New Roman" panose="02020603050405020304" pitchFamily="18" charset="0"/>
              </a:rPr>
              <a:t>- Trong khẩu phần ăn cần có sự kết hợp giữa thực phẩm có nguồn gốc động vật và thực vật vì có chất dinh dưỡng được cung cấp từ nguồn gốc động vật, có chất dinh dưỡng được cung cấp từ nguồn gốc thực vật.</a:t>
            </a:r>
            <a:endParaRPr lang="en-US" sz="2400">
              <a:solidFill>
                <a:srgbClr val="FF0000"/>
              </a:solidFill>
            </a:endParaRPr>
          </a:p>
        </p:txBody>
      </p:sp>
    </p:spTree>
    <p:extLst>
      <p:ext uri="{BB962C8B-B14F-4D97-AF65-F5344CB8AC3E}">
        <p14:creationId xmlns:p14="http://schemas.microsoft.com/office/powerpoint/2010/main" val="103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678</TotalTime>
  <Words>3570</Words>
  <Application>Microsoft Office PowerPoint</Application>
  <PresentationFormat>Widescreen</PresentationFormat>
  <Paragraphs>226</Paragraphs>
  <Slides>41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175</cp:revision>
  <dcterms:created xsi:type="dcterms:W3CDTF">2023-06-21T22:05:51Z</dcterms:created>
  <dcterms:modified xsi:type="dcterms:W3CDTF">2024-11-20T15:36:07Z</dcterms:modified>
</cp:coreProperties>
</file>