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88" r:id="rId4"/>
    <p:sldId id="289" r:id="rId5"/>
    <p:sldId id="258" r:id="rId6"/>
    <p:sldId id="259" r:id="rId7"/>
    <p:sldId id="290" r:id="rId8"/>
    <p:sldId id="291"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306" r:id="rId25"/>
    <p:sldId id="275" r:id="rId26"/>
    <p:sldId id="292" r:id="rId27"/>
    <p:sldId id="293" r:id="rId28"/>
    <p:sldId id="294" r:id="rId29"/>
    <p:sldId id="307" r:id="rId30"/>
    <p:sldId id="295" r:id="rId31"/>
    <p:sldId id="296" r:id="rId32"/>
    <p:sldId id="297" r:id="rId33"/>
    <p:sldId id="298" r:id="rId34"/>
    <p:sldId id="308" r:id="rId35"/>
    <p:sldId id="299" r:id="rId36"/>
    <p:sldId id="300" r:id="rId37"/>
    <p:sldId id="301" r:id="rId38"/>
    <p:sldId id="302" r:id="rId39"/>
    <p:sldId id="303" r:id="rId40"/>
    <p:sldId id="286" r:id="rId41"/>
    <p:sldId id="304" r:id="rId42"/>
    <p:sldId id="305" r:id="rId43"/>
    <p:sldId id="276" r:id="rId44"/>
    <p:sldId id="277" r:id="rId45"/>
    <p:sldId id="278" r:id="rId46"/>
    <p:sldId id="279" r:id="rId47"/>
    <p:sldId id="280" r:id="rId48"/>
    <p:sldId id="284" r:id="rId49"/>
    <p:sldId id="285" r:id="rId50"/>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32FF"/>
    <a:srgbClr val="E5F4FF"/>
    <a:srgbClr val="EB8600"/>
    <a:srgbClr val="FF9300"/>
    <a:srgbClr val="D02CCD"/>
    <a:srgbClr val="AB2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94713"/>
  </p:normalViewPr>
  <p:slideViewPr>
    <p:cSldViewPr snapToGrid="0">
      <p:cViewPr varScale="1">
        <p:scale>
          <a:sx n="78" d="100"/>
          <a:sy n="78" d="100"/>
        </p:scale>
        <p:origin x="5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71E27-FCF2-C34A-AB30-CF38DF97D929}" type="datetimeFigureOut">
              <a:rPr lang="en-VN" smtClean="0"/>
              <a:t>12/13/2024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671DB-F7C6-E04F-88A3-637BF2C0AF20}" type="slidenum">
              <a:rPr lang="en-VN" smtClean="0"/>
              <a:t>‹#›</a:t>
            </a:fld>
            <a:endParaRPr lang="en-VN"/>
          </a:p>
        </p:txBody>
      </p:sp>
    </p:spTree>
    <p:extLst>
      <p:ext uri="{BB962C8B-B14F-4D97-AF65-F5344CB8AC3E}">
        <p14:creationId xmlns:p14="http://schemas.microsoft.com/office/powerpoint/2010/main" val="253643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F30D-E809-5966-DD24-AB8FF8490E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76100C3B-E415-DDBB-3F97-E805E38BD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5585F6EC-E20D-EABD-C194-B30E314577A0}"/>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5" name="Footer Placeholder 4">
            <a:extLst>
              <a:ext uri="{FF2B5EF4-FFF2-40B4-BE49-F238E27FC236}">
                <a16:creationId xmlns:a16="http://schemas.microsoft.com/office/drawing/2014/main" id="{64768FBD-73D0-77FB-3164-41FAA5E0D56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F12D345-8C33-4703-D730-467BB552CA8E}"/>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3614999971"/>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B3E8-1FA1-B604-5A2E-1D93DFE271A9}"/>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6612D484-FBAE-C5E5-5B51-9C265F429B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24CDF62-DC57-7C3F-7ACC-BD51BFC671F1}"/>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5" name="Footer Placeholder 4">
            <a:extLst>
              <a:ext uri="{FF2B5EF4-FFF2-40B4-BE49-F238E27FC236}">
                <a16:creationId xmlns:a16="http://schemas.microsoft.com/office/drawing/2014/main" id="{A885B1CA-7C4C-FAF8-F5E0-38922E7BE5B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36FD9B6-5DFE-40C3-9ED3-345DE8D306DB}"/>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1476936116"/>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6E753F-4DCA-6E03-3E3F-DAD5C49601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4E05788A-91C4-FB7F-F634-06CB3B65E4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E7C1AA5-EC30-4582-DCCD-6D5F22F6412F}"/>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5" name="Footer Placeholder 4">
            <a:extLst>
              <a:ext uri="{FF2B5EF4-FFF2-40B4-BE49-F238E27FC236}">
                <a16:creationId xmlns:a16="http://schemas.microsoft.com/office/drawing/2014/main" id="{7A4AB048-2947-21BA-2FC5-7C52B2088699}"/>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A98B70E-A244-C187-8E5A-2DF549315126}"/>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3800744191"/>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4EA1-7AAC-1A6B-F4C1-015A7DEEA39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B3A8821E-DF5A-8D8E-558F-29070EE07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9F2204C-EA2B-D64F-1734-FB29901751C7}"/>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5" name="Footer Placeholder 4">
            <a:extLst>
              <a:ext uri="{FF2B5EF4-FFF2-40B4-BE49-F238E27FC236}">
                <a16:creationId xmlns:a16="http://schemas.microsoft.com/office/drawing/2014/main" id="{0107C21F-7C3B-FC76-9222-61C6D22571B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B814D1C-0448-C72C-5F82-355B108B69E6}"/>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3773556416"/>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5874-2088-B926-232A-6599A04AA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E4299757-475D-845A-7D75-5CE782C72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4BF33-E30C-84B4-9DC6-D98C3CFB7046}"/>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5" name="Footer Placeholder 4">
            <a:extLst>
              <a:ext uri="{FF2B5EF4-FFF2-40B4-BE49-F238E27FC236}">
                <a16:creationId xmlns:a16="http://schemas.microsoft.com/office/drawing/2014/main" id="{2E6EBC0A-A3FC-2997-4571-92321575ADA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DD99C50-D1EF-D309-E4DA-39797FB74321}"/>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1232960578"/>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3268-C915-86BD-5B50-D1A02FCC0BE4}"/>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5D052C3-5859-BA5E-B5F9-2642ADB4B5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75DBF2DB-33F2-CF7B-6EA3-E558256A34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B7407372-371C-5A36-7238-2ACF81C8C18F}"/>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6" name="Footer Placeholder 5">
            <a:extLst>
              <a:ext uri="{FF2B5EF4-FFF2-40B4-BE49-F238E27FC236}">
                <a16:creationId xmlns:a16="http://schemas.microsoft.com/office/drawing/2014/main" id="{6112452D-AB54-7EB9-D487-939B1C58488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BFF7BC88-729E-E7C5-EE7E-E15B741FBCDB}"/>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2037530901"/>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0865-C783-3C75-7340-AA5FD423545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2252A65-90A0-AFDA-039E-4FAE71EA4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276A23-791D-3220-A999-510C3B0422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BBA41739-952F-B2F5-A9C2-5F9509E362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49C528-8E58-D148-5A83-B6FD9A722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EFF91C96-490A-2BBC-BAA0-CD68F3F4BF83}"/>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8" name="Footer Placeholder 7">
            <a:extLst>
              <a:ext uri="{FF2B5EF4-FFF2-40B4-BE49-F238E27FC236}">
                <a16:creationId xmlns:a16="http://schemas.microsoft.com/office/drawing/2014/main" id="{16115833-5D77-9738-BB99-AFE2BEAACD84}"/>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406F8F20-DCF2-B567-4C07-0EFC38DF2653}"/>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3250007478"/>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D8FE-FD7E-CAE0-4FED-7062338BA393}"/>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FDE8DC5B-2583-9F80-A55F-41684BFBAB3A}"/>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4" name="Footer Placeholder 3">
            <a:extLst>
              <a:ext uri="{FF2B5EF4-FFF2-40B4-BE49-F238E27FC236}">
                <a16:creationId xmlns:a16="http://schemas.microsoft.com/office/drawing/2014/main" id="{0CD391C7-9CA1-56EA-2274-53E588FB2C66}"/>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4A933372-4E5F-988A-F580-401FC5988B88}"/>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127100806"/>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4AE7C3-601C-1587-A930-DC8BC81B7972}"/>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3" name="Footer Placeholder 2">
            <a:extLst>
              <a:ext uri="{FF2B5EF4-FFF2-40B4-BE49-F238E27FC236}">
                <a16:creationId xmlns:a16="http://schemas.microsoft.com/office/drawing/2014/main" id="{C9B11978-2B85-729E-0E0C-494A4F39A113}"/>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40EF3265-0132-E4CF-B0A8-F9E02E76F9EE}"/>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688598842"/>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124B-4ED1-6601-DFB8-C778099C5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58AC65CC-BBA2-E278-312F-BB757DB62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A09D0C9F-9807-69B2-4387-CF3D5A861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46897-8947-4552-EA60-CA38B49762B2}"/>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6" name="Footer Placeholder 5">
            <a:extLst>
              <a:ext uri="{FF2B5EF4-FFF2-40B4-BE49-F238E27FC236}">
                <a16:creationId xmlns:a16="http://schemas.microsoft.com/office/drawing/2014/main" id="{69BCBCB3-7D95-4B31-8404-C6FB8B65EB44}"/>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4E67FCC5-EDBD-D080-5819-B7DF40E4504E}"/>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3361814511"/>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3C2E-7D39-0E5A-D528-D3DFE5BD5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98E3D367-B342-0DD6-9A1B-876A59D404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AC1A5EAA-B7DD-1EFA-48DC-72E86B86B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9A433-0ADA-B445-5874-FAE11BD3106E}"/>
              </a:ext>
            </a:extLst>
          </p:cNvPr>
          <p:cNvSpPr>
            <a:spLocks noGrp="1"/>
          </p:cNvSpPr>
          <p:nvPr>
            <p:ph type="dt" sz="half" idx="10"/>
          </p:nvPr>
        </p:nvSpPr>
        <p:spPr/>
        <p:txBody>
          <a:bodyPr/>
          <a:lstStyle/>
          <a:p>
            <a:fld id="{FE3E0001-49BE-D149-AD6B-D83F65DC686C}" type="datetimeFigureOut">
              <a:rPr lang="en-VN" smtClean="0"/>
              <a:t>12/13/2024</a:t>
            </a:fld>
            <a:endParaRPr lang="en-VN"/>
          </a:p>
        </p:txBody>
      </p:sp>
      <p:sp>
        <p:nvSpPr>
          <p:cNvPr id="6" name="Footer Placeholder 5">
            <a:extLst>
              <a:ext uri="{FF2B5EF4-FFF2-40B4-BE49-F238E27FC236}">
                <a16:creationId xmlns:a16="http://schemas.microsoft.com/office/drawing/2014/main" id="{30B0312A-626A-C717-899F-6F579F779C3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70889DA-8FE1-F04C-4DE5-457FBF85B179}"/>
              </a:ext>
            </a:extLst>
          </p:cNvPr>
          <p:cNvSpPr>
            <a:spLocks noGrp="1"/>
          </p:cNvSpPr>
          <p:nvPr>
            <p:ph type="sldNum" sz="quarter" idx="12"/>
          </p:nvPr>
        </p:nvSpPr>
        <p:spPr/>
        <p:txBody>
          <a:bodyPr/>
          <a:lstStyle/>
          <a:p>
            <a:fld id="{1C2F4EBC-78D1-324F-80C6-59757F9BA215}" type="slidenum">
              <a:rPr lang="en-VN" smtClean="0"/>
              <a:t>‹#›</a:t>
            </a:fld>
            <a:endParaRPr lang="en-VN"/>
          </a:p>
        </p:txBody>
      </p:sp>
    </p:spTree>
    <p:extLst>
      <p:ext uri="{BB962C8B-B14F-4D97-AF65-F5344CB8AC3E}">
        <p14:creationId xmlns:p14="http://schemas.microsoft.com/office/powerpoint/2010/main" val="554817949"/>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DBF1A-D214-E3C9-D071-ACD3AA0E1C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FB3E642A-CED7-DE22-7413-E3988C9293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2445471-EAF7-1A85-9B6C-7D13C8098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E0001-49BE-D149-AD6B-D83F65DC686C}" type="datetimeFigureOut">
              <a:rPr lang="en-VN" smtClean="0"/>
              <a:t>12/13/2024</a:t>
            </a:fld>
            <a:endParaRPr lang="en-VN"/>
          </a:p>
        </p:txBody>
      </p:sp>
      <p:sp>
        <p:nvSpPr>
          <p:cNvPr id="5" name="Footer Placeholder 4">
            <a:extLst>
              <a:ext uri="{FF2B5EF4-FFF2-40B4-BE49-F238E27FC236}">
                <a16:creationId xmlns:a16="http://schemas.microsoft.com/office/drawing/2014/main" id="{EE6BDC75-B9A3-3B4D-E999-A8791D41B6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B59EC037-CEE6-856A-BE49-4B52A2C44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F4EBC-78D1-324F-80C6-59757F9BA215}" type="slidenum">
              <a:rPr lang="en-VN" smtClean="0"/>
              <a:t>‹#›</a:t>
            </a:fld>
            <a:endParaRPr lang="en-VN"/>
          </a:p>
        </p:txBody>
      </p:sp>
    </p:spTree>
    <p:extLst>
      <p:ext uri="{BB962C8B-B14F-4D97-AF65-F5344CB8AC3E}">
        <p14:creationId xmlns:p14="http://schemas.microsoft.com/office/powerpoint/2010/main" val="48060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6.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3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7.xml"/><Relationship Id="rId6" Type="http://schemas.openxmlformats.org/officeDocument/2006/relationships/image" Target="../media/image501.png"/><Relationship Id="rId5" Type="http://schemas.openxmlformats.org/officeDocument/2006/relationships/image" Target="../media/image480.png"/><Relationship Id="rId4" Type="http://schemas.openxmlformats.org/officeDocument/2006/relationships/image" Target="../media/image47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0.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67.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B10B2-E578-3EF6-71BD-1C7E5C695E15}"/>
              </a:ext>
            </a:extLst>
          </p:cNvPr>
          <p:cNvSpPr txBox="1"/>
          <p:nvPr/>
        </p:nvSpPr>
        <p:spPr>
          <a:xfrm>
            <a:off x="785090" y="1590099"/>
            <a:ext cx="10621819" cy="3677802"/>
          </a:xfrm>
          <a:prstGeom prst="rect">
            <a:avLst/>
          </a:prstGeom>
          <a:noFill/>
        </p:spPr>
        <p:txBody>
          <a:bodyPr wrap="none" rtlCol="0">
            <a:spAutoFit/>
          </a:bodyPr>
          <a:lstStyle/>
          <a:p>
            <a:pPr algn="ctr">
              <a:lnSpc>
                <a:spcPct val="150000"/>
              </a:lnSpc>
            </a:pPr>
            <a:r>
              <a:rPr lang="en-VN" sz="5400" b="1" dirty="0">
                <a:solidFill>
                  <a:srgbClr val="00B050"/>
                </a:solidFill>
                <a:latin typeface="Arial" panose="020B0604020202020204" pitchFamily="34" charset="0"/>
                <a:cs typeface="Arial" panose="020B0604020202020204" pitchFamily="34" charset="0"/>
              </a:rPr>
              <a:t>XIN CHÀO CÁC EM HỌC SINH!</a:t>
            </a:r>
          </a:p>
          <a:p>
            <a:pPr algn="ctr">
              <a:lnSpc>
                <a:spcPct val="150000"/>
              </a:lnSpc>
            </a:pPr>
            <a:r>
              <a:rPr lang="en-VN" sz="5400" b="1" dirty="0">
                <a:solidFill>
                  <a:srgbClr val="00B050"/>
                </a:solidFill>
                <a:latin typeface="Arial" panose="020B0604020202020204" pitchFamily="34" charset="0"/>
                <a:cs typeface="Arial" panose="020B0604020202020204" pitchFamily="34" charset="0"/>
              </a:rPr>
              <a:t>CHÀO MỪNG CÁC EM ĐẾN VỚI</a:t>
            </a:r>
          </a:p>
          <a:p>
            <a:pPr algn="ctr">
              <a:lnSpc>
                <a:spcPct val="150000"/>
              </a:lnSpc>
            </a:pPr>
            <a:r>
              <a:rPr lang="en-VN" sz="5400" b="1" dirty="0">
                <a:solidFill>
                  <a:srgbClr val="00B050"/>
                </a:solidFill>
                <a:latin typeface="Arial" panose="020B0604020202020204" pitchFamily="34" charset="0"/>
                <a:cs typeface="Arial" panose="020B0604020202020204" pitchFamily="34" charset="0"/>
              </a:rPr>
              <a:t>BÀI HỌC MỚI HÔM NAY</a:t>
            </a:r>
          </a:p>
        </p:txBody>
      </p:sp>
      <p:pic>
        <p:nvPicPr>
          <p:cNvPr id="2" name="Picture 1">
            <a:extLst>
              <a:ext uri="{FF2B5EF4-FFF2-40B4-BE49-F238E27FC236}">
                <a16:creationId xmlns:a16="http://schemas.microsoft.com/office/drawing/2014/main" id="{5081E778-E715-776E-9E1A-DE3567FC8B31}"/>
              </a:ext>
            </a:extLst>
          </p:cNvPr>
          <p:cNvPicPr>
            <a:picLocks noChangeAspect="1"/>
          </p:cNvPicPr>
          <p:nvPr/>
        </p:nvPicPr>
        <p:blipFill rotWithShape="1">
          <a:blip r:embed="rId2" cstate="print">
            <a:clrChange>
              <a:clrFrom>
                <a:srgbClr val="FFEAD4"/>
              </a:clrFrom>
              <a:clrTo>
                <a:srgbClr val="FFEAD4">
                  <a:alpha val="0"/>
                </a:srgbClr>
              </a:clrTo>
            </a:clrChange>
            <a:extLst>
              <a:ext uri="{28A0092B-C50C-407E-A947-70E740481C1C}">
                <a14:useLocalDpi xmlns:a14="http://schemas.microsoft.com/office/drawing/2010/main" val="0"/>
              </a:ext>
            </a:extLst>
          </a:blip>
          <a:srcRect b="45525"/>
          <a:stretch/>
        </p:blipFill>
        <p:spPr>
          <a:xfrm>
            <a:off x="7326763" y="-265149"/>
            <a:ext cx="4865237" cy="1855248"/>
          </a:xfrm>
          <a:prstGeom prst="rect">
            <a:avLst/>
          </a:prstGeom>
        </p:spPr>
      </p:pic>
      <p:sp>
        <p:nvSpPr>
          <p:cNvPr id="3" name="Freeform 7">
            <a:extLst>
              <a:ext uri="{FF2B5EF4-FFF2-40B4-BE49-F238E27FC236}">
                <a16:creationId xmlns:a16="http://schemas.microsoft.com/office/drawing/2014/main" id="{239307A8-8B58-6325-0403-BB6A4476B202}"/>
              </a:ext>
            </a:extLst>
          </p:cNvPr>
          <p:cNvSpPr/>
          <p:nvPr/>
        </p:nvSpPr>
        <p:spPr>
          <a:xfrm>
            <a:off x="201123" y="5170640"/>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750316090"/>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1483DB-EFAC-523E-9134-3EF79BADF4A0}"/>
              </a:ext>
            </a:extLst>
          </p:cNvPr>
          <p:cNvSpPr txBox="1"/>
          <p:nvPr/>
        </p:nvSpPr>
        <p:spPr>
          <a:xfrm>
            <a:off x="294251" y="306267"/>
            <a:ext cx="3617722" cy="523220"/>
          </a:xfrm>
          <a:prstGeom prst="rect">
            <a:avLst/>
          </a:prstGeom>
          <a:solidFill>
            <a:schemeClr val="bg1"/>
          </a:solidFill>
        </p:spPr>
        <p:txBody>
          <a:bodyPr wrap="none" rtlCol="0">
            <a:spAutoFit/>
          </a:bodyPr>
          <a:lstStyle/>
          <a:p>
            <a:r>
              <a:rPr lang="en-VN" sz="2800" b="1" dirty="0">
                <a:solidFill>
                  <a:srgbClr val="EB8600"/>
                </a:solidFill>
                <a:latin typeface="Arial" panose="020B0604020202020204" pitchFamily="34" charset="0"/>
                <a:cs typeface="Arial" panose="020B0604020202020204" pitchFamily="34" charset="0"/>
              </a:rPr>
              <a:t>Ví dụ 2 (SGK – tr.96)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A7CF0E3-0D5D-CB47-3005-E32F5BADF393}"/>
                  </a:ext>
                </a:extLst>
              </p:cNvPr>
              <p:cNvSpPr txBox="1"/>
              <p:nvPr/>
            </p:nvSpPr>
            <p:spPr>
              <a:xfrm>
                <a:off x="275461" y="920509"/>
                <a:ext cx="11641075" cy="1951432"/>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Ta gọi hình giới hạn bởi một cung nhỏ của một đường tròn và dây căng cung đó là hình viên phân. Lặp công thức tính diện tích hình viên phân ứng với cung </a:t>
                </a:r>
                <a14:m>
                  <m:oMath xmlns:m="http://schemas.openxmlformats.org/officeDocument/2006/math">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800" dirty="0">
                    <a:effectLst/>
                    <a:latin typeface="Arial" panose="020B0604020202020204" pitchFamily="34" charset="0"/>
                    <a:ea typeface="Calibri" panose="020F0502020204030204" pitchFamily="34" charset="0"/>
                    <a:cs typeface="Arial" panose="020B0604020202020204" pitchFamily="34" charset="0"/>
                  </a:rPr>
                  <a:t>, biết bán kính của đường tròn là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R</m:t>
                    </m:r>
                  </m:oMath>
                </a14:m>
                <a:r>
                  <a:rPr lang="vi-VN" sz="2800" dirty="0">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EA7CF0E3-0D5D-CB47-3005-E32F5BADF393}"/>
                  </a:ext>
                </a:extLst>
              </p:cNvPr>
              <p:cNvSpPr txBox="1">
                <a:spLocks noRot="1" noChangeAspect="1" noMove="1" noResize="1" noEditPoints="1" noAdjustHandles="1" noChangeArrowheads="1" noChangeShapeType="1" noTextEdit="1"/>
              </p:cNvSpPr>
              <p:nvPr/>
            </p:nvSpPr>
            <p:spPr>
              <a:xfrm>
                <a:off x="275461" y="920509"/>
                <a:ext cx="11641075" cy="1951432"/>
              </a:xfrm>
              <a:prstGeom prst="rect">
                <a:avLst/>
              </a:prstGeom>
              <a:blipFill>
                <a:blip r:embed="rId2"/>
                <a:stretch>
                  <a:fillRect l="-1089" r="-1089" b="-7742"/>
                </a:stretch>
              </a:blipFill>
            </p:spPr>
            <p:txBody>
              <a:bodyPr/>
              <a:lstStyle/>
              <a:p>
                <a:r>
                  <a:rPr lang="en-VN">
                    <a:noFill/>
                  </a:rPr>
                  <a:t> </a:t>
                </a:r>
              </a:p>
            </p:txBody>
          </p:sp>
        </mc:Fallback>
      </mc:AlternateContent>
      <p:pic>
        <p:nvPicPr>
          <p:cNvPr id="5" name="Picture 4" descr="A circle with a triangle and a triangle in the center&#10;&#10;Description automatically generated">
            <a:extLst>
              <a:ext uri="{FF2B5EF4-FFF2-40B4-BE49-F238E27FC236}">
                <a16:creationId xmlns:a16="http://schemas.microsoft.com/office/drawing/2014/main" id="{261A13B5-39C0-FEAC-2057-8F1FE44424B7}"/>
              </a:ext>
            </a:extLst>
          </p:cNvPr>
          <p:cNvPicPr>
            <a:picLocks noChangeAspect="1"/>
          </p:cNvPicPr>
          <p:nvPr/>
        </p:nvPicPr>
        <p:blipFill>
          <a:blip r:embed="rId3"/>
          <a:stretch>
            <a:fillRect/>
          </a:stretch>
        </p:blipFill>
        <p:spPr>
          <a:xfrm>
            <a:off x="4601480" y="2871941"/>
            <a:ext cx="2989036" cy="3567415"/>
          </a:xfrm>
          <a:prstGeom prst="rect">
            <a:avLst/>
          </a:prstGeom>
        </p:spPr>
      </p:pic>
    </p:spTree>
    <p:extLst>
      <p:ext uri="{BB962C8B-B14F-4D97-AF65-F5344CB8AC3E}">
        <p14:creationId xmlns:p14="http://schemas.microsoft.com/office/powerpoint/2010/main" val="19921455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8DFCE-6588-72D7-AE08-23F3707F3FFF}"/>
              </a:ext>
            </a:extLst>
          </p:cNvPr>
          <p:cNvSpPr txBox="1"/>
          <p:nvPr/>
        </p:nvSpPr>
        <p:spPr>
          <a:xfrm>
            <a:off x="5664625" y="625345"/>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endParaRPr lang="en-VN" sz="26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C600DBC-75E7-A626-98AA-3C012CEB3AE1}"/>
                  </a:ext>
                </a:extLst>
              </p:cNvPr>
              <p:cNvSpPr txBox="1"/>
              <p:nvPr/>
            </p:nvSpPr>
            <p:spPr>
              <a:xfrm>
                <a:off x="371055" y="1410594"/>
                <a:ext cx="11449878" cy="4123693"/>
              </a:xfrm>
              <a:prstGeom prst="rect">
                <a:avLst/>
              </a:prstGeom>
              <a:noFill/>
            </p:spPr>
            <p:txBody>
              <a:bodyPr wrap="square" rtlCol="0">
                <a:spAutoFit/>
              </a:bodyPr>
              <a:lstStyle/>
              <a:p>
                <a:pPr algn="just">
                  <a:lnSpc>
                    <a:spcPct val="150000"/>
                  </a:lnSpc>
                </a:pPr>
                <a:r>
                  <a:rPr lang="en-VN" sz="2800" dirty="0">
                    <a:latin typeface="Arial" panose="020B0604020202020204" pitchFamily="34" charset="0"/>
                    <a:cs typeface="Arial" panose="020B0604020202020204" pitchFamily="34" charset="0"/>
                  </a:rPr>
                  <a:t>Giả sử AB là cung có số đo </a:t>
                </a:r>
                <a14:m>
                  <m:oMath xmlns:m="http://schemas.openxmlformats.org/officeDocument/2006/math">
                    <m:sSup>
                      <m:sSupPr>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800" dirty="0">
                    <a:latin typeface="Arial" panose="020B0604020202020204" pitchFamily="34" charset="0"/>
                    <a:cs typeface="Arial" panose="020B0604020202020204" pitchFamily="34" charset="0"/>
                  </a:rPr>
                  <a:t>; S là diện tích hình viên phân (phần tô màu) và S</a:t>
                </a:r>
                <a:r>
                  <a:rPr lang="en-VN" sz="2800" baseline="-25000" dirty="0">
                    <a:latin typeface="Arial" panose="020B0604020202020204" pitchFamily="34" charset="0"/>
                    <a:cs typeface="Arial" panose="020B0604020202020204" pitchFamily="34" charset="0"/>
                  </a:rPr>
                  <a:t>q</a:t>
                </a:r>
                <a:r>
                  <a:rPr lang="en-VN" sz="2800" dirty="0">
                    <a:latin typeface="Arial" panose="020B0604020202020204" pitchFamily="34" charset="0"/>
                    <a:cs typeface="Arial" panose="020B0604020202020204" pitchFamily="34" charset="0"/>
                  </a:rPr>
                  <a:t> là diện tích của hình quạt ứng với cung đól S</a:t>
                </a:r>
                <a:r>
                  <a:rPr lang="en-VN" sz="2800" baseline="-25000" dirty="0">
                    <a:latin typeface="Arial" panose="020B0604020202020204" pitchFamily="34" charset="0"/>
                    <a:cs typeface="Arial" panose="020B0604020202020204" pitchFamily="34" charset="0"/>
                  </a:rPr>
                  <a:t>T</a:t>
                </a:r>
                <a:r>
                  <a:rPr lang="en-VN" sz="2800" dirty="0">
                    <a:latin typeface="Arial" panose="020B0604020202020204" pitchFamily="34" charset="0"/>
                    <a:cs typeface="Arial" panose="020B0604020202020204" pitchFamily="34" charset="0"/>
                  </a:rPr>
                  <a:t> là diện tích hình tam giác OAB.</a:t>
                </a:r>
              </a:p>
              <a:p>
                <a:pPr algn="just">
                  <a:lnSpc>
                    <a:spcPct val="150000"/>
                  </a:lnSpc>
                </a:pPr>
                <a:r>
                  <a:rPr lang="en-VN" sz="2800" dirty="0">
                    <a:latin typeface="Arial" panose="020B0604020202020204" pitchFamily="34" charset="0"/>
                    <a:cs typeface="Arial" panose="020B0604020202020204" pitchFamily="34" charset="0"/>
                  </a:rPr>
                  <a:t>Ta có S</a:t>
                </a:r>
                <a:r>
                  <a:rPr lang="en-VN" sz="2800" baseline="-25000" dirty="0">
                    <a:latin typeface="Arial" panose="020B0604020202020204" pitchFamily="34" charset="0"/>
                    <a:cs typeface="Arial" panose="020B0604020202020204" pitchFamily="34" charset="0"/>
                  </a:rPr>
                  <a:t>q</a:t>
                </a:r>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90</m:t>
                        </m:r>
                      </m:num>
                      <m:den>
                        <m:r>
                          <a:rPr lang="en-US" sz="3200" b="0" i="0" smtClean="0">
                            <a:latin typeface="Cambria Math" panose="02040503050406030204" pitchFamily="18" charset="0"/>
                            <a:cs typeface="Arial" panose="020B0604020202020204" pitchFamily="34" charset="0"/>
                          </a:rPr>
                          <m:t>360</m:t>
                        </m:r>
                      </m:den>
                    </m:f>
                  </m:oMath>
                </a14:m>
                <a:r>
                  <a:rPr lang="en-VN" sz="2800" dirty="0">
                    <a:latin typeface="Arial" panose="020B0604020202020204" pitchFamily="34" charset="0"/>
                    <a:cs typeface="Arial" panose="020B0604020202020204" pitchFamily="34" charset="0"/>
                  </a:rPr>
                  <a:t> </a:t>
                </a:r>
                <a14:m>
                  <m:oMath xmlns:m="http://schemas.openxmlformats.org/officeDocument/2006/math">
                    <m:r>
                      <m:rPr>
                        <m:sty m:val="p"/>
                      </m:rPr>
                      <a:rPr lang="en-US" sz="2800" i="0">
                        <a:latin typeface="Cambria Math" panose="02040503050406030204" pitchFamily="18" charset="0"/>
                        <a:ea typeface="Arial" panose="020B0604020202020204" pitchFamily="34" charset="0"/>
                        <a:cs typeface="Times New Roman" panose="02020603050405020304" pitchFamily="18" charset="0"/>
                      </a:rPr>
                      <m:t>π</m:t>
                    </m:r>
                    <m:r>
                      <a:rPr lang="en-US" sz="2800" i="0">
                        <a:latin typeface="Cambria Math" panose="02040503050406030204" pitchFamily="18" charset="0"/>
                        <a:ea typeface="Arial" panose="020B0604020202020204" pitchFamily="34" charset="0"/>
                        <a:cs typeface="Times New Roman" panose="02020603050405020304" pitchFamily="18" charset="0"/>
                      </a:rPr>
                      <m:t>.</m:t>
                    </m:r>
                    <m:sSup>
                      <m:sSupPr>
                        <m:ctrlPr>
                          <a:rPr lang="en-VN" sz="28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800" b="0" i="0" smtClean="0">
                            <a:latin typeface="Cambria Math" panose="02040503050406030204" pitchFamily="18" charset="0"/>
                            <a:ea typeface="Arial" panose="020B0604020202020204" pitchFamily="34" charset="0"/>
                            <a:cs typeface="Times New Roman" panose="02020603050405020304" pitchFamily="18" charset="0"/>
                          </a:rPr>
                          <m:t>R</m:t>
                        </m:r>
                      </m:e>
                      <m:sup>
                        <m:r>
                          <a:rPr lang="en-US" sz="2800" i="0">
                            <a:latin typeface="Cambria Math" panose="02040503050406030204" pitchFamily="18" charset="0"/>
                            <a:ea typeface="Arial" panose="020B0604020202020204" pitchFamily="34" charset="0"/>
                            <a:cs typeface="Times New Roman" panose="02020603050405020304" pitchFamily="18" charset="0"/>
                          </a:rPr>
                          <m:t>2</m:t>
                        </m:r>
                      </m:sup>
                    </m:sSup>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a:rPr lang="en-US" sz="3200" b="0" i="0" smtClean="0">
                            <a:latin typeface="Cambria Math" panose="02040503050406030204" pitchFamily="18" charset="0"/>
                            <a:cs typeface="Arial" panose="020B0604020202020204" pitchFamily="34" charset="0"/>
                          </a:rPr>
                          <m:t>4</m:t>
                        </m:r>
                      </m:den>
                    </m:f>
                  </m:oMath>
                </a14:m>
                <a:r>
                  <a:rPr lang="en-VN" sz="2800" dirty="0">
                    <a:latin typeface="Arial" panose="020B0604020202020204" pitchFamily="34" charset="0"/>
                    <a:cs typeface="Arial" panose="020B0604020202020204" pitchFamily="34" charset="0"/>
                  </a:rPr>
                  <a:t> </a:t>
                </a:r>
                <a14:m>
                  <m:oMath xmlns:m="http://schemas.openxmlformats.org/officeDocument/2006/math">
                    <m:r>
                      <m:rPr>
                        <m:sty m:val="p"/>
                      </m:rPr>
                      <a:rPr lang="en-US" sz="2800" i="0">
                        <a:latin typeface="Cambria Math" panose="02040503050406030204" pitchFamily="18" charset="0"/>
                        <a:ea typeface="Arial" panose="020B0604020202020204" pitchFamily="34" charset="0"/>
                        <a:cs typeface="Times New Roman" panose="02020603050405020304" pitchFamily="18" charset="0"/>
                      </a:rPr>
                      <m:t>π</m:t>
                    </m:r>
                    <m:r>
                      <a:rPr lang="en-US" sz="2800" i="0">
                        <a:latin typeface="Cambria Math" panose="02040503050406030204" pitchFamily="18" charset="0"/>
                        <a:ea typeface="Arial" panose="020B0604020202020204" pitchFamily="34" charset="0"/>
                        <a:cs typeface="Times New Roman" panose="02020603050405020304" pitchFamily="18" charset="0"/>
                      </a:rPr>
                      <m:t>.</m:t>
                    </m:r>
                    <m:sSup>
                      <m:sSupPr>
                        <m:ctrlPr>
                          <a:rPr lang="en-VN" sz="28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800" b="0" i="0" smtClean="0">
                            <a:latin typeface="Cambria Math" panose="02040503050406030204" pitchFamily="18" charset="0"/>
                            <a:ea typeface="Arial" panose="020B0604020202020204" pitchFamily="34" charset="0"/>
                            <a:cs typeface="Times New Roman" panose="02020603050405020304" pitchFamily="18" charset="0"/>
                          </a:rPr>
                          <m:t>R</m:t>
                        </m:r>
                      </m:e>
                      <m:sup>
                        <m:r>
                          <a:rPr lang="en-US" sz="2800" i="0">
                            <a:latin typeface="Cambria Math" panose="02040503050406030204" pitchFamily="18" charset="0"/>
                            <a:ea typeface="Arial" panose="020B0604020202020204" pitchFamily="34" charset="0"/>
                            <a:cs typeface="Times New Roman" panose="02020603050405020304" pitchFamily="18" charset="0"/>
                          </a:rPr>
                          <m:t>2</m:t>
                        </m:r>
                      </m:sup>
                    </m:sSup>
                  </m:oMath>
                </a14:m>
                <a:r>
                  <a:rPr lang="en-VN" sz="2800" dirty="0">
                    <a:latin typeface="Arial" panose="020B0604020202020204" pitchFamily="34" charset="0"/>
                    <a:cs typeface="Arial" panose="020B0604020202020204" pitchFamily="34" charset="0"/>
                  </a:rPr>
                  <a:t> ; S</a:t>
                </a:r>
                <a:r>
                  <a:rPr lang="en-VN" sz="2800" baseline="-25000" dirty="0">
                    <a:latin typeface="Arial" panose="020B0604020202020204" pitchFamily="34" charset="0"/>
                    <a:cs typeface="Arial" panose="020B0604020202020204" pitchFamily="34" charset="0"/>
                  </a:rPr>
                  <a:t>t</a:t>
                </a:r>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a:rPr lang="en-US" sz="3200" i="0">
                            <a:latin typeface="Cambria Math" panose="02040503050406030204" pitchFamily="18" charset="0"/>
                            <a:cs typeface="Arial" panose="020B0604020202020204" pitchFamily="34" charset="0"/>
                          </a:rPr>
                          <m:t>2</m:t>
                        </m:r>
                      </m:den>
                    </m:f>
                  </m:oMath>
                </a14:m>
                <a:r>
                  <a:rPr lang="en-VN" sz="2800" dirty="0">
                    <a:latin typeface="Arial" panose="020B0604020202020204" pitchFamily="34" charset="0"/>
                    <a:cs typeface="Arial" panose="020B0604020202020204" pitchFamily="34" charset="0"/>
                  </a:rPr>
                  <a:t> . OA . </a:t>
                </a:r>
                <a:r>
                  <a:rPr lang="en-VN" sz="2800">
                    <a:latin typeface="Arial" panose="020B0604020202020204" pitchFamily="34" charset="0"/>
                    <a:cs typeface="Arial" panose="020B0604020202020204" pitchFamily="34" charset="0"/>
                  </a:rPr>
                  <a:t>OB </a:t>
                </a:r>
                <a:r>
                  <a:rPr lang="en-US" sz="2800">
                    <a:latin typeface="Arial" panose="020B0604020202020204" pitchFamily="34" charset="0"/>
                    <a:cs typeface="Arial" panose="020B0604020202020204" pitchFamily="34" charset="0"/>
                  </a:rPr>
                  <a:t>=</a:t>
                </a:r>
                <a:r>
                  <a:rPr lang="en-VN" sz="2800">
                    <a:latin typeface="Arial" panose="020B0604020202020204" pitchFamily="34" charset="0"/>
                    <a:cs typeface="Arial" panose="020B0604020202020204" pitchFamily="34" charset="0"/>
                  </a:rPr>
                  <a:t> </a:t>
                </a:r>
                <a14:m>
                  <m:oMath xmlns:m="http://schemas.openxmlformats.org/officeDocument/2006/math">
                    <m:f>
                      <m:fPr>
                        <m:ctrlPr>
                          <a:rPr lang="en-VN" sz="3200" i="1" smtClean="0">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a:rPr lang="en-US" sz="3200" i="0">
                            <a:latin typeface="Cambria Math" panose="02040503050406030204" pitchFamily="18" charset="0"/>
                            <a:cs typeface="Arial" panose="020B0604020202020204" pitchFamily="34" charset="0"/>
                          </a:rPr>
                          <m:t>2</m:t>
                        </m:r>
                      </m:den>
                    </m:f>
                  </m:oMath>
                </a14:m>
                <a:r>
                  <a:rPr lang="en-VN" sz="2800" dirty="0">
                    <a:latin typeface="Arial" panose="020B0604020202020204" pitchFamily="34" charset="0"/>
                    <a:cs typeface="Arial" panose="020B0604020202020204" pitchFamily="34" charset="0"/>
                  </a:rPr>
                  <a:t> R</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 . Do đó:</a:t>
                </a:r>
              </a:p>
              <a:p>
                <a:pPr algn="ctr">
                  <a:lnSpc>
                    <a:spcPct val="150000"/>
                  </a:lnSpc>
                </a:pPr>
                <a:r>
                  <a:rPr lang="en-VN" sz="2800" dirty="0">
                    <a:latin typeface="Arial" panose="020B0604020202020204" pitchFamily="34" charset="0"/>
                    <a:cs typeface="Arial" panose="020B0604020202020204" pitchFamily="34" charset="0"/>
                  </a:rPr>
                  <a:t>S = S</a:t>
                </a:r>
                <a:r>
                  <a:rPr lang="en-VN" sz="2800" baseline="-25000" dirty="0">
                    <a:latin typeface="Arial" panose="020B0604020202020204" pitchFamily="34" charset="0"/>
                    <a:cs typeface="Arial" panose="020B0604020202020204" pitchFamily="34" charset="0"/>
                  </a:rPr>
                  <a:t>q</a:t>
                </a:r>
                <a:r>
                  <a:rPr lang="en-VN" sz="2800" dirty="0">
                    <a:latin typeface="Arial" panose="020B0604020202020204" pitchFamily="34" charset="0"/>
                    <a:cs typeface="Arial" panose="020B0604020202020204" pitchFamily="34" charset="0"/>
                  </a:rPr>
                  <a:t> - S</a:t>
                </a:r>
                <a:r>
                  <a:rPr lang="en-VN" sz="2800" baseline="-25000" dirty="0">
                    <a:latin typeface="Arial" panose="020B0604020202020204" pitchFamily="34" charset="0"/>
                    <a:cs typeface="Arial" panose="020B0604020202020204" pitchFamily="34" charset="0"/>
                  </a:rPr>
                  <a:t>t</a:t>
                </a:r>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a:rPr lang="en-US" sz="3200" b="0" i="0" smtClean="0">
                            <a:latin typeface="Cambria Math" panose="02040503050406030204" pitchFamily="18" charset="0"/>
                            <a:cs typeface="Arial" panose="020B0604020202020204" pitchFamily="34" charset="0"/>
                          </a:rPr>
                          <m:t>4</m:t>
                        </m:r>
                      </m:den>
                    </m:f>
                  </m:oMath>
                </a14:m>
                <a:r>
                  <a:rPr lang="en-VN" sz="2800" dirty="0">
                    <a:latin typeface="Arial" panose="020B0604020202020204" pitchFamily="34" charset="0"/>
                    <a:cs typeface="Arial" panose="020B0604020202020204" pitchFamily="34" charset="0"/>
                  </a:rPr>
                  <a:t> </a:t>
                </a:r>
                <a14:m>
                  <m:oMath xmlns:m="http://schemas.openxmlformats.org/officeDocument/2006/math">
                    <m:r>
                      <m:rPr>
                        <m:sty m:val="p"/>
                      </m:rPr>
                      <a:rPr lang="en-US" sz="2800" i="0" smtClean="0">
                        <a:latin typeface="Cambria Math" panose="02040503050406030204" pitchFamily="18" charset="0"/>
                        <a:ea typeface="Arial" panose="020B0604020202020204" pitchFamily="34" charset="0"/>
                        <a:cs typeface="Times New Roman" panose="02020603050405020304" pitchFamily="18" charset="0"/>
                      </a:rPr>
                      <m:t>π</m:t>
                    </m:r>
                    <m:r>
                      <a:rPr lang="en-US" sz="2800" i="0" smtClean="0">
                        <a:latin typeface="Cambria Math" panose="02040503050406030204" pitchFamily="18" charset="0"/>
                        <a:ea typeface="Arial" panose="020B0604020202020204" pitchFamily="34" charset="0"/>
                        <a:cs typeface="Times New Roman" panose="02020603050405020304" pitchFamily="18" charset="0"/>
                      </a:rPr>
                      <m:t>.</m:t>
                    </m:r>
                    <m:sSup>
                      <m:sSupPr>
                        <m:ctrlPr>
                          <a:rPr lang="en-VN" sz="28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800" b="0" i="0" smtClean="0">
                            <a:latin typeface="Cambria Math" panose="02040503050406030204" pitchFamily="18" charset="0"/>
                            <a:ea typeface="Arial" panose="020B0604020202020204" pitchFamily="34" charset="0"/>
                            <a:cs typeface="Times New Roman" panose="02020603050405020304" pitchFamily="18" charset="0"/>
                          </a:rPr>
                          <m:t>R</m:t>
                        </m:r>
                      </m:e>
                      <m:sup>
                        <m:r>
                          <a:rPr lang="en-US" sz="2800" i="0">
                            <a:latin typeface="Cambria Math" panose="02040503050406030204" pitchFamily="18" charset="0"/>
                            <a:ea typeface="Arial" panose="020B0604020202020204" pitchFamily="34" charset="0"/>
                            <a:cs typeface="Times New Roman" panose="02020603050405020304" pitchFamily="18" charset="0"/>
                          </a:rPr>
                          <m:t>2</m:t>
                        </m:r>
                      </m:sup>
                    </m:sSup>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a:rPr lang="en-US" sz="3200" i="0">
                            <a:latin typeface="Cambria Math" panose="02040503050406030204" pitchFamily="18" charset="0"/>
                            <a:cs typeface="Arial" panose="020B0604020202020204" pitchFamily="34" charset="0"/>
                          </a:rPr>
                          <m:t>2</m:t>
                        </m:r>
                      </m:den>
                    </m:f>
                  </m:oMath>
                </a14:m>
                <a:r>
                  <a:rPr lang="en-VN" sz="2800" dirty="0">
                    <a:latin typeface="Arial" panose="020B0604020202020204" pitchFamily="34" charset="0"/>
                    <a:cs typeface="Arial" panose="020B0604020202020204" pitchFamily="34" charset="0"/>
                  </a:rPr>
                  <a:t> </a:t>
                </a:r>
                <a14:m>
                  <m:oMath xmlns:m="http://schemas.openxmlformats.org/officeDocument/2006/math">
                    <m:sSup>
                      <m:sSupPr>
                        <m:ctrlPr>
                          <a:rPr lang="en-VN" sz="28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800" b="0" i="0" smtClean="0">
                            <a:latin typeface="Cambria Math" panose="02040503050406030204" pitchFamily="18" charset="0"/>
                            <a:ea typeface="Arial" panose="020B0604020202020204" pitchFamily="34" charset="0"/>
                            <a:cs typeface="Times New Roman" panose="02020603050405020304" pitchFamily="18" charset="0"/>
                          </a:rPr>
                          <m:t>R</m:t>
                        </m:r>
                      </m:e>
                      <m:sup>
                        <m:r>
                          <a:rPr lang="en-US" sz="2800" i="0">
                            <a:latin typeface="Cambria Math" panose="02040503050406030204" pitchFamily="18" charset="0"/>
                            <a:ea typeface="Arial" panose="020B0604020202020204" pitchFamily="34" charset="0"/>
                            <a:cs typeface="Times New Roman" panose="02020603050405020304" pitchFamily="18" charset="0"/>
                          </a:rPr>
                          <m:t>2</m:t>
                        </m:r>
                      </m:sup>
                    </m:sSup>
                  </m:oMath>
                </a14:m>
                <a:r>
                  <a:rPr lang="en-VN" sz="2800" dirty="0">
                    <a:latin typeface="Arial" panose="020B0604020202020204" pitchFamily="34" charset="0"/>
                    <a:cs typeface="Arial" panose="020B0604020202020204" pitchFamily="34" charset="0"/>
                  </a:rPr>
                  <a:t> = R</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 (</a:t>
                </a:r>
                <a14:m>
                  <m:oMath xmlns:m="http://schemas.openxmlformats.org/officeDocument/2006/math">
                    <m:f>
                      <m:fPr>
                        <m:ctrlPr>
                          <a:rPr lang="en-VN" sz="3200" i="1" smtClean="0">
                            <a:latin typeface="Cambria Math" panose="02040503050406030204" pitchFamily="18" charset="0"/>
                            <a:cs typeface="Arial" panose="020B0604020202020204" pitchFamily="34" charset="0"/>
                          </a:rPr>
                        </m:ctrlPr>
                      </m:fPr>
                      <m:num>
                        <m:r>
                          <m:rPr>
                            <m:sty m:val="p"/>
                          </m:rPr>
                          <a:rPr lang="en-US" sz="3200" i="0" smtClean="0">
                            <a:latin typeface="Cambria Math" panose="02040503050406030204" pitchFamily="18" charset="0"/>
                            <a:ea typeface="Arial" panose="020B0604020202020204" pitchFamily="34" charset="0"/>
                            <a:cs typeface="Times New Roman" panose="02020603050405020304" pitchFamily="18" charset="0"/>
                          </a:rPr>
                          <m:t>π</m:t>
                        </m:r>
                      </m:num>
                      <m:den>
                        <m:r>
                          <a:rPr lang="en-US" sz="3200" b="0" i="0" smtClean="0">
                            <a:latin typeface="Cambria Math" panose="02040503050406030204" pitchFamily="18" charset="0"/>
                            <a:cs typeface="Arial" panose="020B0604020202020204" pitchFamily="34" charset="0"/>
                          </a:rPr>
                          <m:t>4</m:t>
                        </m:r>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a:rPr lang="en-US" sz="3200" i="0">
                            <a:latin typeface="Cambria Math" panose="02040503050406030204" pitchFamily="18" charset="0"/>
                            <a:cs typeface="Arial" panose="020B0604020202020204" pitchFamily="34" charset="0"/>
                          </a:rPr>
                          <m:t>2</m:t>
                        </m:r>
                      </m:den>
                    </m:f>
                  </m:oMath>
                </a14:m>
                <a:r>
                  <a:rPr lang="en-VN" sz="2800" dirty="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CC600DBC-75E7-A626-98AA-3C012CEB3AE1}"/>
                  </a:ext>
                </a:extLst>
              </p:cNvPr>
              <p:cNvSpPr txBox="1">
                <a:spLocks noRot="1" noChangeAspect="1" noMove="1" noResize="1" noEditPoints="1" noAdjustHandles="1" noChangeArrowheads="1" noChangeShapeType="1" noTextEdit="1"/>
              </p:cNvSpPr>
              <p:nvPr/>
            </p:nvSpPr>
            <p:spPr>
              <a:xfrm>
                <a:off x="371055" y="1410594"/>
                <a:ext cx="11449878" cy="4123693"/>
              </a:xfrm>
              <a:prstGeom prst="rect">
                <a:avLst/>
              </a:prstGeom>
              <a:blipFill>
                <a:blip r:embed="rId2"/>
                <a:stretch>
                  <a:fillRect l="-1118" r="-1065"/>
                </a:stretch>
              </a:blipFill>
            </p:spPr>
            <p:txBody>
              <a:bodyPr/>
              <a:lstStyle/>
              <a:p>
                <a:r>
                  <a:rPr lang="en-US">
                    <a:noFill/>
                  </a:rPr>
                  <a:t> </a:t>
                </a:r>
              </a:p>
            </p:txBody>
          </p:sp>
        </mc:Fallback>
      </mc:AlternateContent>
    </p:spTree>
    <p:extLst>
      <p:ext uri="{BB962C8B-B14F-4D97-AF65-F5344CB8AC3E}">
        <p14:creationId xmlns:p14="http://schemas.microsoft.com/office/powerpoint/2010/main" val="255304577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708069-1474-A60E-D48E-F29CB3E6E35A}"/>
              </a:ext>
            </a:extLst>
          </p:cNvPr>
          <p:cNvSpPr txBox="1"/>
          <p:nvPr/>
        </p:nvSpPr>
        <p:spPr>
          <a:xfrm>
            <a:off x="187536" y="240494"/>
            <a:ext cx="3280706" cy="461665"/>
          </a:xfrm>
          <a:prstGeom prst="rect">
            <a:avLst/>
          </a:prstGeom>
          <a:solidFill>
            <a:schemeClr val="bg1"/>
          </a:solidFill>
        </p:spPr>
        <p:txBody>
          <a:bodyPr wrap="none" rtlCol="0">
            <a:spAutoFit/>
          </a:bodyPr>
          <a:lstStyle/>
          <a:p>
            <a:r>
              <a:rPr lang="en-VN" sz="2400" b="1" dirty="0">
                <a:solidFill>
                  <a:srgbClr val="EB8600"/>
                </a:solidFill>
                <a:latin typeface="Arial" panose="020B0604020202020204" pitchFamily="34" charset="0"/>
                <a:cs typeface="Arial" panose="020B0604020202020204" pitchFamily="34" charset="0"/>
              </a:rPr>
              <a:t>Bài 5.14 (SGK – tr.97)</a:t>
            </a:r>
          </a:p>
        </p:txBody>
      </p:sp>
      <p:sp>
        <p:nvSpPr>
          <p:cNvPr id="4" name="TextBox 3">
            <a:extLst>
              <a:ext uri="{FF2B5EF4-FFF2-40B4-BE49-F238E27FC236}">
                <a16:creationId xmlns:a16="http://schemas.microsoft.com/office/drawing/2014/main" id="{1753ABE6-F062-6F55-C570-0979A465FA62}"/>
              </a:ext>
            </a:extLst>
          </p:cNvPr>
          <p:cNvSpPr txBox="1"/>
          <p:nvPr/>
        </p:nvSpPr>
        <p:spPr>
          <a:xfrm>
            <a:off x="276247" y="697980"/>
            <a:ext cx="11639506" cy="1685846"/>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dây AB không qua tâm của đường tròn (O). Gọi A’ và B’ là hai điểm lần lượt đối xứng với A và B qua (O). Hỏi đường trung trực của A’B’ có phải là trục đối xứng của (O) hay không? Tại sao? </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A circle with a line and a line in the center&#10;&#10;Description automatically generated">
            <a:extLst>
              <a:ext uri="{FF2B5EF4-FFF2-40B4-BE49-F238E27FC236}">
                <a16:creationId xmlns:a16="http://schemas.microsoft.com/office/drawing/2014/main" id="{D5E2D619-0854-DF29-91BD-B7718850A83B}"/>
              </a:ext>
            </a:extLst>
          </p:cNvPr>
          <p:cNvPicPr>
            <a:picLocks noChangeAspect="1"/>
          </p:cNvPicPr>
          <p:nvPr/>
        </p:nvPicPr>
        <p:blipFill>
          <a:blip r:embed="rId2"/>
          <a:stretch>
            <a:fillRect/>
          </a:stretch>
        </p:blipFill>
        <p:spPr>
          <a:xfrm>
            <a:off x="8494899" y="3288712"/>
            <a:ext cx="3255892" cy="2991678"/>
          </a:xfrm>
          <a:prstGeom prst="rect">
            <a:avLst/>
          </a:prstGeom>
        </p:spPr>
      </p:pic>
      <p:sp>
        <p:nvSpPr>
          <p:cNvPr id="6" name="TextBox 5">
            <a:extLst>
              <a:ext uri="{FF2B5EF4-FFF2-40B4-BE49-F238E27FC236}">
                <a16:creationId xmlns:a16="http://schemas.microsoft.com/office/drawing/2014/main" id="{3F12FC4D-5D98-1768-5857-8F67EF5E7A96}"/>
              </a:ext>
            </a:extLst>
          </p:cNvPr>
          <p:cNvSpPr txBox="1"/>
          <p:nvPr/>
        </p:nvSpPr>
        <p:spPr>
          <a:xfrm>
            <a:off x="276247" y="2478131"/>
            <a:ext cx="764953" cy="461665"/>
          </a:xfrm>
          <a:prstGeom prst="rect">
            <a:avLst/>
          </a:prstGeom>
          <a:noFill/>
        </p:spPr>
        <p:txBody>
          <a:bodyPr wrap="none" rtlCol="0">
            <a:spAutoFit/>
          </a:bodyPr>
          <a:lstStyle/>
          <a:p>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3B31A60-F11E-64A2-3677-76C326AA3090}"/>
                  </a:ext>
                </a:extLst>
              </p:cNvPr>
              <p:cNvSpPr txBox="1"/>
              <p:nvPr/>
            </p:nvSpPr>
            <p:spPr>
              <a:xfrm>
                <a:off x="276247" y="2939796"/>
                <a:ext cx="8218652" cy="3655616"/>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Do tính đối xứng tâm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Có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nên hai điểm </a:t>
                </a:r>
                <a14:m>
                  <m:oMath xmlns:m="http://schemas.openxmlformats.org/officeDocument/2006/math">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hai điểm đối xứng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 </a:t>
                </a:r>
                <a:r>
                  <a:rPr lang="vi-VN" sz="2400" dirty="0">
                    <a:effectLst/>
                    <a:latin typeface="Arial" panose="020B0604020202020204" pitchFamily="34" charset="0"/>
                    <a:ea typeface="Calibri" panose="020F0502020204030204" pitchFamily="34" charset="0"/>
                    <a:cs typeface="Arial" panose="020B0604020202020204" pitchFamily="34" charset="0"/>
                  </a:rPr>
                  <a:t>Trung trực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400" dirty="0">
                    <a:effectLst/>
                    <a:latin typeface="Arial" panose="020B0604020202020204" pitchFamily="34" charset="0"/>
                    <a:ea typeface="Calibri" panose="020F0502020204030204" pitchFamily="34" charset="0"/>
                    <a:cs typeface="Arial" panose="020B0604020202020204" pitchFamily="34" charset="0"/>
                  </a:rPr>
                  <a:t> đi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một trục đối xứng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TextBox 7">
                <a:extLst>
                  <a:ext uri="{FF2B5EF4-FFF2-40B4-BE49-F238E27FC236}">
                    <a16:creationId xmlns:a16="http://schemas.microsoft.com/office/drawing/2014/main" id="{D3B31A60-F11E-64A2-3677-76C326AA3090}"/>
                  </a:ext>
                </a:extLst>
              </p:cNvPr>
              <p:cNvSpPr txBox="1">
                <a:spLocks noRot="1" noChangeAspect="1" noMove="1" noResize="1" noEditPoints="1" noAdjustHandles="1" noChangeArrowheads="1" noChangeShapeType="1" noTextEdit="1"/>
              </p:cNvSpPr>
              <p:nvPr/>
            </p:nvSpPr>
            <p:spPr>
              <a:xfrm>
                <a:off x="276247" y="2939796"/>
                <a:ext cx="8218652" cy="3655616"/>
              </a:xfrm>
              <a:prstGeom prst="rect">
                <a:avLst/>
              </a:prstGeom>
              <a:blipFill>
                <a:blip r:embed="rId3"/>
                <a:stretch>
                  <a:fillRect l="-1112" r="-1112" b="-3000"/>
                </a:stretch>
              </a:blipFill>
            </p:spPr>
            <p:txBody>
              <a:bodyPr/>
              <a:lstStyle/>
              <a:p>
                <a:r>
                  <a:rPr lang="vi-VN">
                    <a:noFill/>
                  </a:rPr>
                  <a:t> </a:t>
                </a:r>
              </a:p>
            </p:txBody>
          </p:sp>
        </mc:Fallback>
      </mc:AlternateContent>
    </p:spTree>
    <p:extLst>
      <p:ext uri="{BB962C8B-B14F-4D97-AF65-F5344CB8AC3E}">
        <p14:creationId xmlns:p14="http://schemas.microsoft.com/office/powerpoint/2010/main" val="34900093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strips(downLeft)">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strips(downLeft)">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strips(downLeft)">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strips(downLeft)">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6EC1F-8D9D-B18A-CEDF-BBBD9ABD04FA}"/>
              </a:ext>
            </a:extLst>
          </p:cNvPr>
          <p:cNvSpPr txBox="1"/>
          <p:nvPr/>
        </p:nvSpPr>
        <p:spPr>
          <a:xfrm>
            <a:off x="159812" y="323814"/>
            <a:ext cx="3280706" cy="461665"/>
          </a:xfrm>
          <a:prstGeom prst="rect">
            <a:avLst/>
          </a:prstGeom>
          <a:solidFill>
            <a:schemeClr val="bg1"/>
          </a:solidFill>
        </p:spPr>
        <p:txBody>
          <a:bodyPr wrap="none" rtlCol="0">
            <a:spAutoFit/>
          </a:bodyPr>
          <a:lstStyle/>
          <a:p>
            <a:r>
              <a:rPr lang="en-VN" sz="2400" b="1" dirty="0">
                <a:solidFill>
                  <a:srgbClr val="EB8600"/>
                </a:solidFill>
                <a:latin typeface="Arial" panose="020B0604020202020204" pitchFamily="34" charset="0"/>
                <a:cs typeface="Arial" panose="020B0604020202020204" pitchFamily="34" charset="0"/>
              </a:rPr>
              <a:t>Bài 5.15 (SGK – tr.97)</a:t>
            </a:r>
          </a:p>
        </p:txBody>
      </p:sp>
      <p:sp>
        <p:nvSpPr>
          <p:cNvPr id="4" name="TextBox 3">
            <a:extLst>
              <a:ext uri="{FF2B5EF4-FFF2-40B4-BE49-F238E27FC236}">
                <a16:creationId xmlns:a16="http://schemas.microsoft.com/office/drawing/2014/main" id="{A8855CB0-7B83-4388-321D-B2D75C57457C}"/>
              </a:ext>
            </a:extLst>
          </p:cNvPr>
          <p:cNvSpPr txBox="1"/>
          <p:nvPr/>
        </p:nvSpPr>
        <p:spPr>
          <a:xfrm>
            <a:off x="448921" y="782572"/>
            <a:ext cx="11294155" cy="2395849"/>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tam giác ABC không là tam giác vuông. Gọi H và K là chân các đường vuông góc lần lượt hạ từ B và C xuống AC và AB. Chứng minh rằng:</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Đường tròn đường kính BC đi qua các điểm H và K;</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KH &lt; BC.</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A triangle with letters and numbers&#10;&#10;Description automatically generated">
            <a:extLst>
              <a:ext uri="{FF2B5EF4-FFF2-40B4-BE49-F238E27FC236}">
                <a16:creationId xmlns:a16="http://schemas.microsoft.com/office/drawing/2014/main" id="{23C4A898-5EE7-C3EF-1FF3-805CDFC0CE53}"/>
              </a:ext>
            </a:extLst>
          </p:cNvPr>
          <p:cNvPicPr>
            <a:picLocks noChangeAspect="1"/>
          </p:cNvPicPr>
          <p:nvPr/>
        </p:nvPicPr>
        <p:blipFill>
          <a:blip r:embed="rId2"/>
          <a:stretch>
            <a:fillRect/>
          </a:stretch>
        </p:blipFill>
        <p:spPr>
          <a:xfrm>
            <a:off x="9266831" y="1453111"/>
            <a:ext cx="2333625" cy="2571987"/>
          </a:xfrm>
          <a:prstGeom prst="rect">
            <a:avLst/>
          </a:prstGeom>
        </p:spPr>
      </p:pic>
      <p:sp>
        <p:nvSpPr>
          <p:cNvPr id="6" name="TextBox 5">
            <a:extLst>
              <a:ext uri="{FF2B5EF4-FFF2-40B4-BE49-F238E27FC236}">
                <a16:creationId xmlns:a16="http://schemas.microsoft.com/office/drawing/2014/main" id="{9E86533F-2345-F9FA-DCAC-CB20486972A8}"/>
              </a:ext>
            </a:extLst>
          </p:cNvPr>
          <p:cNvSpPr txBox="1"/>
          <p:nvPr/>
        </p:nvSpPr>
        <p:spPr>
          <a:xfrm>
            <a:off x="5713523" y="3563433"/>
            <a:ext cx="764953" cy="461665"/>
          </a:xfrm>
          <a:prstGeom prst="rect">
            <a:avLst/>
          </a:prstGeom>
          <a:noFill/>
        </p:spPr>
        <p:txBody>
          <a:bodyPr wrap="none" rtlCol="0">
            <a:spAutoFit/>
          </a:bodyPr>
          <a:lstStyle/>
          <a:p>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4577F35-D1F8-F350-53BF-C03F138126C1}"/>
                  </a:ext>
                </a:extLst>
              </p:cNvPr>
              <p:cNvSpPr txBox="1"/>
              <p:nvPr/>
            </p:nvSpPr>
            <p:spPr>
              <a:xfrm>
                <a:off x="448921" y="3951763"/>
                <a:ext cx="11386928" cy="2676502"/>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vi-VN" sz="2400" dirty="0">
                    <a:effectLst/>
                    <a:latin typeface="Arial" panose="020B0604020202020204" pitchFamily="34" charset="0"/>
                    <a:ea typeface="Times New Roman" panose="02020603050405020304" pitchFamily="18" charset="0"/>
                    <a:cs typeface="Arial" panose="020B0604020202020204" pitchFamily="34" charset="0"/>
                  </a:rPr>
                  <a:t>Do </a:t>
                </a:r>
                <a14:m>
                  <m:oMath xmlns:m="http://schemas.openxmlformats.org/officeDocument/2006/math">
                    <m:acc>
                      <m:accPr>
                        <m:chr m:val="̂"/>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BHC</m:t>
                        </m:r>
                      </m:e>
                    </m:acc>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BKC</m:t>
                        </m:r>
                      </m:e>
                    </m:acc>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trong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KBC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HBC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vuông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OH</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OK</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a:effectLst/>
                    <a:latin typeface="Arial" panose="020B0604020202020204" pitchFamily="34" charset="0"/>
                    <a:ea typeface="Times New Roman" panose="02020603050405020304" pitchFamily="18" charset="0"/>
                    <a:cs typeface="Arial" panose="020B0604020202020204" pitchFamily="34" charset="0"/>
                  </a:rPr>
                  <a:t> </a:t>
                </a:r>
                <a:r>
                  <a:rPr lang="vi-VN" sz="2400" dirty="0">
                    <a:effectLst/>
                    <a:latin typeface="Arial" panose="020B0604020202020204" pitchFamily="34" charset="0"/>
                    <a:ea typeface="Times New Roman" panose="02020603050405020304" pitchFamily="18" charset="0"/>
                    <a:cs typeface="Arial" panose="020B0604020202020204" pitchFamily="34" charset="0"/>
                  </a:rPr>
                  <a:t>Đường tròn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đi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K</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vi-VN" sz="2400" dirty="0">
                    <a:effectLst/>
                    <a:latin typeface="Arial" panose="020B0604020202020204" pitchFamily="34" charset="0"/>
                    <a:ea typeface="Times New Roman" panose="02020603050405020304" pitchFamily="18" charset="0"/>
                    <a:cs typeface="Arial" panose="020B0604020202020204" pitchFamily="34" charset="0"/>
                  </a:rPr>
                  <a:t>Theo câu 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HK</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một dây (không phải là đường kính) của đường tròn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KH</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en-VN" sz="2400" dirty="0">
                    <a:effectLst/>
                    <a:latin typeface="Arial" panose="020B0604020202020204" pitchFamily="34" charset="0"/>
                    <a:cs typeface="Arial" panose="020B0604020202020204" pitchFamily="34" charset="0"/>
                  </a:rPr>
                  <a:t> </a:t>
                </a:r>
                <a:endParaRPr lang="en-VN" sz="2400" dirty="0">
                  <a:latin typeface="Arial" panose="020B0604020202020204" pitchFamily="34" charset="0"/>
                  <a:cs typeface="Arial" panose="020B0604020202020204" pitchFamily="34" charset="0"/>
                </a:endParaRPr>
              </a:p>
            </p:txBody>
          </p:sp>
        </mc:Choice>
        <mc:Fallback>
          <p:sp>
            <p:nvSpPr>
              <p:cNvPr id="8" name="TextBox 7">
                <a:extLst>
                  <a:ext uri="{FF2B5EF4-FFF2-40B4-BE49-F238E27FC236}">
                    <a16:creationId xmlns:a16="http://schemas.microsoft.com/office/drawing/2014/main" id="{74577F35-D1F8-F350-53BF-C03F138126C1}"/>
                  </a:ext>
                </a:extLst>
              </p:cNvPr>
              <p:cNvSpPr txBox="1">
                <a:spLocks noRot="1" noChangeAspect="1" noMove="1" noResize="1" noEditPoints="1" noAdjustHandles="1" noChangeArrowheads="1" noChangeShapeType="1" noTextEdit="1"/>
              </p:cNvSpPr>
              <p:nvPr/>
            </p:nvSpPr>
            <p:spPr>
              <a:xfrm>
                <a:off x="448921" y="3951763"/>
                <a:ext cx="11386928" cy="2676502"/>
              </a:xfrm>
              <a:prstGeom prst="rect">
                <a:avLst/>
              </a:prstGeom>
              <a:blipFill>
                <a:blip r:embed="rId3"/>
                <a:stretch>
                  <a:fillRect l="-857"/>
                </a:stretch>
              </a:blipFill>
            </p:spPr>
            <p:txBody>
              <a:bodyPr/>
              <a:lstStyle/>
              <a:p>
                <a:r>
                  <a:rPr lang="vi-VN">
                    <a:noFill/>
                  </a:rPr>
                  <a:t> </a:t>
                </a:r>
              </a:p>
            </p:txBody>
          </p:sp>
        </mc:Fallback>
      </mc:AlternateContent>
    </p:spTree>
    <p:extLst>
      <p:ext uri="{BB962C8B-B14F-4D97-AF65-F5344CB8AC3E}">
        <p14:creationId xmlns:p14="http://schemas.microsoft.com/office/powerpoint/2010/main" val="152957656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strips(downLeft)">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trips(downLeft)">
                                      <p:cBhvr>
                                        <p:cTn id="31" dur="500"/>
                                        <p:tgtEl>
                                          <p:spTgt spid="8">
                                            <p:txEl>
                                              <p:pRg st="2" end="2"/>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strips(downLeft)">
                                      <p:cBhvr>
                                        <p:cTn id="3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0D6D0-8469-69E3-2C48-ACDBBE65859B}"/>
              </a:ext>
            </a:extLst>
          </p:cNvPr>
          <p:cNvSpPr txBox="1"/>
          <p:nvPr/>
        </p:nvSpPr>
        <p:spPr>
          <a:xfrm>
            <a:off x="3609742" y="321232"/>
            <a:ext cx="4972515" cy="646331"/>
          </a:xfrm>
          <a:prstGeom prst="rect">
            <a:avLst/>
          </a:prstGeom>
          <a:solidFill>
            <a:schemeClr val="bg1"/>
          </a:solidFill>
        </p:spPr>
        <p:txBody>
          <a:bodyPr wrap="none" rtlCol="0">
            <a:spAutoFit/>
          </a:bodyPr>
          <a:lstStyle/>
          <a:p>
            <a:r>
              <a:rPr lang="en-VN" sz="3600" b="1" dirty="0">
                <a:solidFill>
                  <a:srgbClr val="EB8600"/>
                </a:solidFill>
                <a:latin typeface="Arial" panose="020B0604020202020204" pitchFamily="34" charset="0"/>
                <a:cs typeface="Arial" panose="020B0604020202020204" pitchFamily="34" charset="0"/>
              </a:rPr>
              <a:t>PHIẾU HỌC TẬP SỐ 1</a:t>
            </a:r>
          </a:p>
        </p:txBody>
      </p:sp>
      <p:sp>
        <p:nvSpPr>
          <p:cNvPr id="3" name="Rounded Rectangle 2">
            <a:extLst>
              <a:ext uri="{FF2B5EF4-FFF2-40B4-BE49-F238E27FC236}">
                <a16:creationId xmlns:a16="http://schemas.microsoft.com/office/drawing/2014/main" id="{96638F71-58F2-CAA0-B39B-B93CFC1136AE}"/>
              </a:ext>
            </a:extLst>
          </p:cNvPr>
          <p:cNvSpPr/>
          <p:nvPr/>
        </p:nvSpPr>
        <p:spPr>
          <a:xfrm>
            <a:off x="1212111" y="1291616"/>
            <a:ext cx="9767778" cy="195969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1:</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Cho</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(O;R)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M. </a:t>
            </a:r>
          </a:p>
          <a:p>
            <a:pPr algn="ctr">
              <a:lnSpc>
                <a:spcPct val="150000"/>
              </a:lnSpc>
              <a:spcBef>
                <a:spcPts val="300"/>
              </a:spcBef>
              <a:spcAft>
                <a:spcPts val="300"/>
              </a:spcAft>
            </a:pP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nằm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trên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khi</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238A3C6E-8090-4D6E-2F1B-ACE7A32F2E90}"/>
              </a:ext>
            </a:extLst>
          </p:cNvPr>
          <p:cNvSpPr/>
          <p:nvPr/>
        </p:nvSpPr>
        <p:spPr>
          <a:xfrm>
            <a:off x="1410582" y="3575362"/>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OM &lt; 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BB88CBC9-83D9-864B-CFC7-646C40F59728}"/>
              </a:ext>
            </a:extLst>
          </p:cNvPr>
          <p:cNvSpPr/>
          <p:nvPr/>
        </p:nvSpPr>
        <p:spPr>
          <a:xfrm>
            <a:off x="1410582" y="5078505"/>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OM = 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F882326B-FA49-D47A-2A1E-0EAD30143E61}"/>
              </a:ext>
            </a:extLst>
          </p:cNvPr>
          <p:cNvSpPr/>
          <p:nvPr/>
        </p:nvSpPr>
        <p:spPr>
          <a:xfrm>
            <a:off x="6500046" y="3575362"/>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OM &gt; 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DD2F80CE-7E75-642A-1E2E-2490EB0DF424}"/>
              </a:ext>
            </a:extLst>
          </p:cNvPr>
          <p:cNvSpPr/>
          <p:nvPr/>
        </p:nvSpPr>
        <p:spPr>
          <a:xfrm>
            <a:off x="6500044" y="5078505"/>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OM = 2R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9433429C-1BA1-8CC7-BF13-B18E1636C446}"/>
              </a:ext>
            </a:extLst>
          </p:cNvPr>
          <p:cNvSpPr/>
          <p:nvPr/>
        </p:nvSpPr>
        <p:spPr>
          <a:xfrm>
            <a:off x="1410582" y="5078505"/>
            <a:ext cx="4281374" cy="117909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OM = R</a:t>
            </a:r>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8060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C3BC81B-FEC2-6903-A37F-A599CD58D711}"/>
              </a:ext>
            </a:extLst>
          </p:cNvPr>
          <p:cNvSpPr/>
          <p:nvPr/>
        </p:nvSpPr>
        <p:spPr>
          <a:xfrm>
            <a:off x="1212111" y="799648"/>
            <a:ext cx="9767778" cy="195969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2:</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Cho</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(O;R)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M. </a:t>
            </a:r>
          </a:p>
          <a:p>
            <a:pPr algn="ctr">
              <a:lnSpc>
                <a:spcPct val="150000"/>
              </a:lnSpc>
              <a:spcBef>
                <a:spcPts val="300"/>
              </a:spcBef>
              <a:spcAft>
                <a:spcPts val="300"/>
              </a:spcAft>
            </a:pP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M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nằm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trong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khi</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4C36E350-583B-ADDA-B9A8-54AEA368D705}"/>
              </a:ext>
            </a:extLst>
          </p:cNvPr>
          <p:cNvSpPr/>
          <p:nvPr/>
        </p:nvSpPr>
        <p:spPr>
          <a:xfrm>
            <a:off x="1410582" y="3329378"/>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OM &lt; 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1DBD8B00-F2E6-E7F9-4913-B8CC973A85E6}"/>
              </a:ext>
            </a:extLst>
          </p:cNvPr>
          <p:cNvSpPr/>
          <p:nvPr/>
        </p:nvSpPr>
        <p:spPr>
          <a:xfrm>
            <a:off x="1410582" y="5078505"/>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OM = 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6C523589-26FE-98AE-A9D5-16697534D763}"/>
              </a:ext>
            </a:extLst>
          </p:cNvPr>
          <p:cNvSpPr/>
          <p:nvPr/>
        </p:nvSpPr>
        <p:spPr>
          <a:xfrm>
            <a:off x="6500044" y="3329378"/>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OM &gt; 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5C8DC8AD-2CE7-7E9B-B357-C1B4E8A231AC}"/>
              </a:ext>
            </a:extLst>
          </p:cNvPr>
          <p:cNvSpPr/>
          <p:nvPr/>
        </p:nvSpPr>
        <p:spPr>
          <a:xfrm>
            <a:off x="6500044" y="5078505"/>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OM = 2R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6BB52BC4-74D9-318B-904F-4F6780EC7D95}"/>
              </a:ext>
            </a:extLst>
          </p:cNvPr>
          <p:cNvSpPr/>
          <p:nvPr/>
        </p:nvSpPr>
        <p:spPr>
          <a:xfrm>
            <a:off x="1410582" y="3329378"/>
            <a:ext cx="4281374" cy="117909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OM &lt; R</a:t>
            </a:r>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07138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0CA388C-C12A-F92B-D768-B3AC411BD09A}"/>
              </a:ext>
            </a:extLst>
          </p:cNvPr>
          <p:cNvSpPr/>
          <p:nvPr/>
        </p:nvSpPr>
        <p:spPr>
          <a:xfrm>
            <a:off x="1212111" y="799648"/>
            <a:ext cx="9767778" cy="195969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3:</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Cho</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(O;R)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M. </a:t>
            </a:r>
          </a:p>
          <a:p>
            <a:pPr algn="ctr">
              <a:lnSpc>
                <a:spcPct val="150000"/>
              </a:lnSpc>
              <a:spcBef>
                <a:spcPts val="300"/>
              </a:spcBef>
              <a:spcAft>
                <a:spcPts val="300"/>
              </a:spcAft>
            </a:pP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M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nằm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ngoài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khi</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1AC80D39-8F74-7661-F38E-D6C325C08D9E}"/>
              </a:ext>
            </a:extLst>
          </p:cNvPr>
          <p:cNvSpPr/>
          <p:nvPr/>
        </p:nvSpPr>
        <p:spPr>
          <a:xfrm>
            <a:off x="1410582" y="3329378"/>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OM &lt; 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6034452A-72D9-C94E-8082-BECDC894C059}"/>
              </a:ext>
            </a:extLst>
          </p:cNvPr>
          <p:cNvSpPr/>
          <p:nvPr/>
        </p:nvSpPr>
        <p:spPr>
          <a:xfrm>
            <a:off x="1410582" y="5078505"/>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OM = 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3F0DDB5C-3909-CC0B-28F1-C9B953BA10CB}"/>
              </a:ext>
            </a:extLst>
          </p:cNvPr>
          <p:cNvSpPr/>
          <p:nvPr/>
        </p:nvSpPr>
        <p:spPr>
          <a:xfrm>
            <a:off x="6500044" y="3329378"/>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OM &gt; 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0E3A2FB1-5E11-E1AF-9ECF-0F75E2FA08E8}"/>
              </a:ext>
            </a:extLst>
          </p:cNvPr>
          <p:cNvSpPr/>
          <p:nvPr/>
        </p:nvSpPr>
        <p:spPr>
          <a:xfrm>
            <a:off x="6500044" y="5078505"/>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OM = 2R</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5783D86D-7747-9253-07FC-F3EEF10C5C18}"/>
              </a:ext>
            </a:extLst>
          </p:cNvPr>
          <p:cNvSpPr/>
          <p:nvPr/>
        </p:nvSpPr>
        <p:spPr>
          <a:xfrm>
            <a:off x="6500044" y="3329378"/>
            <a:ext cx="4281374" cy="117909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OM &gt; R</a:t>
            </a:r>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0839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41D0AF6-B1AF-11C2-CA34-AE3A00643520}"/>
              </a:ext>
            </a:extLst>
          </p:cNvPr>
          <p:cNvSpPr/>
          <p:nvPr/>
        </p:nvSpPr>
        <p:spPr>
          <a:xfrm>
            <a:off x="1212111" y="415144"/>
            <a:ext cx="9767778" cy="195969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4:</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bao</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nhiêu</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tâm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những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nào</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51626434-2424-8019-75EE-BA60EDDAE4FF}"/>
              </a:ext>
            </a:extLst>
          </p:cNvPr>
          <p:cNvSpPr/>
          <p:nvPr/>
        </p:nvSpPr>
        <p:spPr>
          <a:xfrm>
            <a:off x="395013" y="2642786"/>
            <a:ext cx="5493506" cy="1725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1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tâm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4E4D45E7-750C-EED9-36AF-472D50946D66}"/>
              </a:ext>
            </a:extLst>
          </p:cNvPr>
          <p:cNvSpPr/>
          <p:nvPr/>
        </p:nvSpPr>
        <p:spPr>
          <a:xfrm>
            <a:off x="395013" y="4636265"/>
            <a:ext cx="4281374" cy="1725528"/>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không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tâm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FBC596B2-55DC-A202-5CA8-BCA99101EE77}"/>
              </a:ext>
            </a:extLst>
          </p:cNvPr>
          <p:cNvSpPr/>
          <p:nvPr/>
        </p:nvSpPr>
        <p:spPr>
          <a:xfrm>
            <a:off x="6303483" y="2635975"/>
            <a:ext cx="5089462" cy="1725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Vô</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tâm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nằm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trên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0395D9BA-D074-3306-E18D-C1DCB6E5C854}"/>
              </a:ext>
            </a:extLst>
          </p:cNvPr>
          <p:cNvSpPr/>
          <p:nvPr/>
        </p:nvSpPr>
        <p:spPr>
          <a:xfrm>
            <a:off x="5015591" y="4636265"/>
            <a:ext cx="6377354" cy="1725529"/>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vô</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tâm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nằm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trên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a:t>
            </a:r>
            <a:endParaRPr lang="en-VN" sz="2800" dirty="0">
              <a:solidFill>
                <a:schemeClr val="tx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226D884E-4B52-D816-9266-9490947A4429}"/>
              </a:ext>
            </a:extLst>
          </p:cNvPr>
          <p:cNvSpPr/>
          <p:nvPr/>
        </p:nvSpPr>
        <p:spPr>
          <a:xfrm>
            <a:off x="395013" y="2635975"/>
            <a:ext cx="5493506" cy="172553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Có</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1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tâm</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đối</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xứng</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O</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00835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B049364-4FF5-9D3A-6BFF-CB4199DD60C1}"/>
              </a:ext>
            </a:extLst>
          </p:cNvPr>
          <p:cNvSpPr/>
          <p:nvPr/>
        </p:nvSpPr>
        <p:spPr>
          <a:xfrm>
            <a:off x="289532" y="455702"/>
            <a:ext cx="11612935" cy="160366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da-DK" sz="26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6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5:</a:t>
            </a:r>
            <a:r>
              <a:rPr lang="da-DK" sz="26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bao</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nhiêu</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trục</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những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nào</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VN" sz="2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0C072F11-9CDC-3309-D47A-EC6509F2665D}"/>
              </a:ext>
            </a:extLst>
          </p:cNvPr>
          <p:cNvSpPr/>
          <p:nvPr/>
        </p:nvSpPr>
        <p:spPr>
          <a:xfrm>
            <a:off x="289534" y="2323175"/>
            <a:ext cx="5670157" cy="195969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vô</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trục</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thẳng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hai</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bất</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kì</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trên</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endParaRPr lang="en-VN" sz="2600" dirty="0">
              <a:solidFill>
                <a:schemeClr val="tx1"/>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3716D005-6892-E8CB-E09B-AF1F5507437F}"/>
              </a:ext>
            </a:extLst>
          </p:cNvPr>
          <p:cNvSpPr/>
          <p:nvPr/>
        </p:nvSpPr>
        <p:spPr>
          <a:xfrm>
            <a:off x="289531" y="4546680"/>
            <a:ext cx="5670157" cy="195969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p>
          <a:p>
            <a:pPr algn="ctr">
              <a:lnSpc>
                <a:spcPct val="150000"/>
              </a:lnSpc>
            </a:pP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không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trục</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endParaRPr lang="en-VN" sz="2600"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50C57D9B-153A-5B67-F67C-B5D343068F26}"/>
              </a:ext>
            </a:extLst>
          </p:cNvPr>
          <p:cNvSpPr/>
          <p:nvPr/>
        </p:nvSpPr>
        <p:spPr>
          <a:xfrm>
            <a:off x="6232310" y="2323175"/>
            <a:ext cx="5670157" cy="195969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vô</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trục</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thẳng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một</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bất</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kì</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trên</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endParaRPr lang="en-VN" sz="26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0EF1C3DB-719D-24AD-8A76-A463CE8AAA1E}"/>
              </a:ext>
            </a:extLst>
          </p:cNvPr>
          <p:cNvSpPr/>
          <p:nvPr/>
        </p:nvSpPr>
        <p:spPr>
          <a:xfrm>
            <a:off x="6232310" y="4546680"/>
            <a:ext cx="5670157" cy="195969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vô</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trục</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đối</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xứng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thẳng</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 </a:t>
            </a:r>
            <a:r>
              <a:rPr lang="da-DK" sz="2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 O</a:t>
            </a:r>
            <a:endParaRPr lang="en-VN" sz="2600" dirty="0">
              <a:solidFill>
                <a:schemeClr val="tx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29A85DEF-CEA6-15D1-8D7F-F1E7C4D1E1AC}"/>
              </a:ext>
            </a:extLst>
          </p:cNvPr>
          <p:cNvSpPr/>
          <p:nvPr/>
        </p:nvSpPr>
        <p:spPr>
          <a:xfrm>
            <a:off x="6232309" y="4546680"/>
            <a:ext cx="5670157" cy="195969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D.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Có</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vô</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số</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trục</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đối</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xứng</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là</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các</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đường</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thẳng</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đi</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qua </a:t>
            </a:r>
            <a:r>
              <a:rPr lang="da-DK" sz="26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điểm</a:t>
            </a: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O</a:t>
            </a:r>
            <a:endParaRPr lang="en-VN" sz="2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3996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AC2BF4E-2B73-E4BC-1FCE-B84F86DC4B87}"/>
              </a:ext>
            </a:extLst>
          </p:cNvPr>
          <p:cNvSpPr/>
          <p:nvPr/>
        </p:nvSpPr>
        <p:spPr>
          <a:xfrm>
            <a:off x="2490750" y="466402"/>
            <a:ext cx="7210500" cy="1179091"/>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6:</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Phát</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biểu</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nào</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sau</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đây</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ĐÚNG?</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25F0474F-D1F0-AAD1-52CD-0381B531A7F7}"/>
              </a:ext>
            </a:extLst>
          </p:cNvPr>
          <p:cNvSpPr/>
          <p:nvPr/>
        </p:nvSpPr>
        <p:spPr>
          <a:xfrm>
            <a:off x="586155" y="1958543"/>
            <a:ext cx="4281374" cy="229366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kính</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dây</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cung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nhỏ</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nhất</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3ED380CD-CB42-7D68-21A4-D24DD0E146D5}"/>
              </a:ext>
            </a:extLst>
          </p:cNvPr>
          <p:cNvSpPr/>
          <p:nvPr/>
        </p:nvSpPr>
        <p:spPr>
          <a:xfrm>
            <a:off x="586155" y="4565256"/>
            <a:ext cx="4281374" cy="1795461"/>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kính</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dây</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cung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lớn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nhất</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VN" sz="2800"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9EFF29F9-A357-E29C-2280-0A5330BD1500}"/>
              </a:ext>
            </a:extLst>
          </p:cNvPr>
          <p:cNvSpPr/>
          <p:nvPr/>
        </p:nvSpPr>
        <p:spPr>
          <a:xfrm>
            <a:off x="5022936" y="1958543"/>
            <a:ext cx="6582909" cy="229366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thẳng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nối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hai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tùy</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ý</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một</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gọi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kính</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CC32DB89-221E-211B-ED02-7446C2F84CB7}"/>
              </a:ext>
            </a:extLst>
          </p:cNvPr>
          <p:cNvSpPr/>
          <p:nvPr/>
        </p:nvSpPr>
        <p:spPr>
          <a:xfrm>
            <a:off x="5022936" y="4550514"/>
            <a:ext cx="6582909" cy="181020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Mỗi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dây</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cung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tâm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độ</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dài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bán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kính</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B5E60CC2-2DD7-C511-60BB-0EC80702E230}"/>
              </a:ext>
            </a:extLst>
          </p:cNvPr>
          <p:cNvSpPr/>
          <p:nvPr/>
        </p:nvSpPr>
        <p:spPr>
          <a:xfrm>
            <a:off x="586155" y="4565256"/>
            <a:ext cx="4281374" cy="182634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kính</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dây</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cung</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lớn</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nhất</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en-VN"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35854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D03CD95A-D11A-062D-F353-37FE2CC31412}"/>
              </a:ext>
            </a:extLst>
          </p:cNvPr>
          <p:cNvSpPr/>
          <p:nvPr/>
        </p:nvSpPr>
        <p:spPr>
          <a:xfrm>
            <a:off x="3849756" y="377688"/>
            <a:ext cx="4492487" cy="993911"/>
          </a:xfrm>
          <a:prstGeom prst="snip2DiagRect">
            <a:avLst/>
          </a:prstGeom>
          <a:solidFill>
            <a:schemeClr val="bg1"/>
          </a:solidFill>
          <a:ln>
            <a:solidFill>
              <a:srgbClr val="D02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AB23A8"/>
                </a:solidFill>
                <a:latin typeface="Arial" panose="020B0604020202020204" pitchFamily="34" charset="0"/>
                <a:cs typeface="Arial" panose="020B0604020202020204" pitchFamily="34" charset="0"/>
              </a:rPr>
              <a:t>KHỞI ĐỘNG</a:t>
            </a:r>
          </a:p>
        </p:txBody>
      </p:sp>
      <p:sp>
        <p:nvSpPr>
          <p:cNvPr id="6" name="TextBox 5">
            <a:extLst>
              <a:ext uri="{FF2B5EF4-FFF2-40B4-BE49-F238E27FC236}">
                <a16:creationId xmlns:a16="http://schemas.microsoft.com/office/drawing/2014/main" id="{EB8D4C92-5E04-8D38-9E2A-EF9E41CB8541}"/>
              </a:ext>
            </a:extLst>
          </p:cNvPr>
          <p:cNvSpPr txBox="1"/>
          <p:nvPr/>
        </p:nvSpPr>
        <p:spPr>
          <a:xfrm>
            <a:off x="613741" y="1639953"/>
            <a:ext cx="10964517" cy="1685846"/>
          </a:xfrm>
          <a:prstGeom prst="rect">
            <a:avLst/>
          </a:prstGeom>
          <a:noFill/>
        </p:spPr>
        <p:txBody>
          <a:bodyPr wrap="square">
            <a:spAutoFit/>
          </a:bodyPr>
          <a:lstStyle/>
          <a:p>
            <a:pPr algn="just">
              <a:lnSpc>
                <a:spcPct val="150000"/>
              </a:lnSpc>
              <a:spcBef>
                <a:spcPts val="300"/>
              </a:spcBef>
              <a:spcAft>
                <a:spcPts val="300"/>
              </a:spcAft>
            </a:pPr>
            <a:r>
              <a:rPr lang="da-DK" sz="2400" b="1" dirty="0" err="1">
                <a:solidFill>
                  <a:srgbClr val="EB8600"/>
                </a:solidFill>
                <a:effectLst/>
                <a:latin typeface="Arial" panose="020B0604020202020204" pitchFamily="34" charset="0"/>
                <a:ea typeface="Arial" panose="020B0604020202020204" pitchFamily="34" charset="0"/>
                <a:cs typeface="Arial" panose="020B0604020202020204" pitchFamily="34" charset="0"/>
              </a:rPr>
              <a:t>Bài</a:t>
            </a:r>
            <a:r>
              <a:rPr lang="da-DK" sz="2400" b="1" dirty="0">
                <a:solidFill>
                  <a:srgbClr val="EB8600"/>
                </a:solidFill>
                <a:effectLst/>
                <a:latin typeface="Arial" panose="020B0604020202020204" pitchFamily="34" charset="0"/>
                <a:ea typeface="Arial" panose="020B0604020202020204" pitchFamily="34" charset="0"/>
                <a:cs typeface="Arial" panose="020B0604020202020204" pitchFamily="34" charset="0"/>
              </a:rPr>
              <a:t> </a:t>
            </a:r>
            <a:r>
              <a:rPr lang="da-DK" sz="2400" b="1" dirty="0" err="1">
                <a:solidFill>
                  <a:srgbClr val="EB8600"/>
                </a:solidFill>
                <a:effectLst/>
                <a:latin typeface="Arial" panose="020B0604020202020204" pitchFamily="34" charset="0"/>
                <a:ea typeface="Arial" panose="020B0604020202020204" pitchFamily="34" charset="0"/>
                <a:cs typeface="Arial" panose="020B0604020202020204" pitchFamily="34" charset="0"/>
              </a:rPr>
              <a:t>toán</a:t>
            </a:r>
            <a:r>
              <a:rPr lang="da-DK" sz="2400" b="1" dirty="0">
                <a:solidFill>
                  <a:srgbClr val="EB8600"/>
                </a:solidFill>
                <a:effectLst/>
                <a:latin typeface="Arial" panose="020B0604020202020204" pitchFamily="34" charset="0"/>
                <a:ea typeface="Arial" panose="020B0604020202020204" pitchFamily="34" charset="0"/>
                <a:cs typeface="Arial" panose="020B0604020202020204" pitchFamily="34" charset="0"/>
              </a:rPr>
              <a:t> 1:</a:t>
            </a:r>
            <a:r>
              <a:rPr lang="da-DK" sz="2400" dirty="0">
                <a:solidFill>
                  <a:srgbClr val="EB86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Cho</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đường</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tròn</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tâm</a:t>
            </a:r>
            <a:r>
              <a:rPr lang="da-DK" sz="2400" dirty="0">
                <a:effectLst/>
                <a:latin typeface="Arial" panose="020B0604020202020204" pitchFamily="34" charset="0"/>
                <a:ea typeface="Arial" panose="020B0604020202020204" pitchFamily="34" charset="0"/>
                <a:cs typeface="Arial" panose="020B0604020202020204" pitchFamily="34" charset="0"/>
              </a:rPr>
              <a:t> O </a:t>
            </a:r>
            <a:r>
              <a:rPr lang="da-DK" sz="2400" dirty="0" err="1">
                <a:effectLst/>
                <a:latin typeface="Arial" panose="020B0604020202020204" pitchFamily="34" charset="0"/>
                <a:ea typeface="Arial" panose="020B0604020202020204" pitchFamily="34" charset="0"/>
                <a:cs typeface="Arial" panose="020B0604020202020204" pitchFamily="34" charset="0"/>
              </a:rPr>
              <a:t>bán</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kính</a:t>
            </a:r>
            <a:r>
              <a:rPr lang="da-DK" sz="2400" dirty="0">
                <a:effectLst/>
                <a:latin typeface="Arial" panose="020B0604020202020204" pitchFamily="34" charset="0"/>
                <a:ea typeface="Arial" panose="020B0604020202020204" pitchFamily="34" charset="0"/>
                <a:cs typeface="Arial" panose="020B0604020202020204" pitchFamily="34" charset="0"/>
              </a:rPr>
              <a:t> 25cm. Hai </a:t>
            </a:r>
            <a:r>
              <a:rPr lang="da-DK" sz="2400" dirty="0" err="1">
                <a:effectLst/>
                <a:latin typeface="Arial" panose="020B0604020202020204" pitchFamily="34" charset="0"/>
                <a:ea typeface="Arial" panose="020B0604020202020204" pitchFamily="34" charset="0"/>
                <a:cs typeface="Arial" panose="020B0604020202020204" pitchFamily="34" charset="0"/>
              </a:rPr>
              <a:t>dây</a:t>
            </a:r>
            <a:r>
              <a:rPr lang="da-DK" sz="2400" dirty="0">
                <a:effectLst/>
                <a:latin typeface="Arial" panose="020B0604020202020204" pitchFamily="34" charset="0"/>
                <a:ea typeface="Arial" panose="020B0604020202020204" pitchFamily="34" charset="0"/>
                <a:cs typeface="Arial" panose="020B0604020202020204" pitchFamily="34" charset="0"/>
              </a:rPr>
              <a:t> AB, CD </a:t>
            </a:r>
            <a:r>
              <a:rPr lang="da-DK" sz="2400" dirty="0" err="1">
                <a:effectLst/>
                <a:latin typeface="Arial" panose="020B0604020202020204" pitchFamily="34" charset="0"/>
                <a:ea typeface="Arial" panose="020B0604020202020204" pitchFamily="34" charset="0"/>
                <a:cs typeface="Arial" panose="020B0604020202020204" pitchFamily="34" charset="0"/>
              </a:rPr>
              <a:t>song</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song</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với</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nhau</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và</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có</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độ</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dài</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lần</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lượt</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là</a:t>
            </a:r>
            <a:r>
              <a:rPr lang="da-DK" sz="2400" dirty="0">
                <a:effectLst/>
                <a:latin typeface="Arial" panose="020B0604020202020204" pitchFamily="34" charset="0"/>
                <a:ea typeface="Arial" panose="020B0604020202020204" pitchFamily="34" charset="0"/>
                <a:cs typeface="Arial" panose="020B0604020202020204" pitchFamily="34" charset="0"/>
              </a:rPr>
              <a:t> 40cm, 48cm. </a:t>
            </a:r>
            <a:r>
              <a:rPr lang="da-DK" sz="2400" dirty="0" err="1">
                <a:effectLst/>
                <a:latin typeface="Arial" panose="020B0604020202020204" pitchFamily="34" charset="0"/>
                <a:ea typeface="Arial" panose="020B0604020202020204" pitchFamily="34" charset="0"/>
                <a:cs typeface="Arial" panose="020B0604020202020204" pitchFamily="34" charset="0"/>
              </a:rPr>
              <a:t>Tính</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khoảng</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cách</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giữa</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hai</a:t>
            </a:r>
            <a:r>
              <a:rPr lang="da-DK" sz="2400" dirty="0">
                <a:effectLst/>
                <a:latin typeface="Arial" panose="020B0604020202020204" pitchFamily="34" charset="0"/>
                <a:ea typeface="Arial" panose="020B0604020202020204" pitchFamily="34" charset="0"/>
                <a:cs typeface="Arial" panose="020B0604020202020204" pitchFamily="34" charset="0"/>
              </a:rPr>
              <a:t> </a:t>
            </a:r>
            <a:r>
              <a:rPr lang="da-DK" sz="2400" dirty="0" err="1">
                <a:effectLst/>
                <a:latin typeface="Arial" panose="020B0604020202020204" pitchFamily="34" charset="0"/>
                <a:ea typeface="Arial" panose="020B0604020202020204" pitchFamily="34" charset="0"/>
                <a:cs typeface="Arial" panose="020B0604020202020204" pitchFamily="34" charset="0"/>
              </a:rPr>
              <a:t>dây</a:t>
            </a:r>
            <a:r>
              <a:rPr lang="da-DK" sz="2400" dirty="0">
                <a:effectLst/>
                <a:latin typeface="Arial" panose="020B0604020202020204" pitchFamily="34" charset="0"/>
                <a:ea typeface="Arial" panose="020B0604020202020204" pitchFamily="34" charset="0"/>
                <a:cs typeface="Arial" panose="020B0604020202020204" pitchFamily="34" charset="0"/>
              </a:rPr>
              <a:t> AB, CD.</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D7BA708-B171-7616-094B-D07A8BE4554C}"/>
                  </a:ext>
                </a:extLst>
              </p:cNvPr>
              <p:cNvSpPr txBox="1"/>
              <p:nvPr/>
            </p:nvSpPr>
            <p:spPr>
              <a:xfrm>
                <a:off x="613741" y="3292917"/>
                <a:ext cx="10964516" cy="2956963"/>
              </a:xfrm>
              <a:prstGeom prst="rect">
                <a:avLst/>
              </a:prstGeom>
              <a:noFill/>
            </p:spPr>
            <p:txBody>
              <a:bodyPr wrap="square">
                <a:spAutoFit/>
              </a:bodyPr>
              <a:lstStyle/>
              <a:p>
                <a:pPr>
                  <a:lnSpc>
                    <a:spcPct val="150000"/>
                  </a:lnSpc>
                  <a:spcBef>
                    <a:spcPts val="300"/>
                  </a:spcBef>
                  <a:spcAft>
                    <a:spcPts val="300"/>
                  </a:spcAft>
                </a:pPr>
                <a:r>
                  <a:rPr lang="da-DK" sz="2400" b="1" dirty="0" err="1">
                    <a:solidFill>
                      <a:srgbClr val="EB8600"/>
                    </a:solidFill>
                    <a:effectLst/>
                    <a:latin typeface="Arial" panose="020B0604020202020204" pitchFamily="34" charset="0"/>
                    <a:ea typeface="Arial" panose="020B0604020202020204" pitchFamily="34" charset="0"/>
                    <a:cs typeface="Arial" panose="020B0604020202020204" pitchFamily="34" charset="0"/>
                  </a:rPr>
                  <a:t>Bài</a:t>
                </a:r>
                <a:r>
                  <a:rPr lang="da-DK" sz="2400" b="1" dirty="0">
                    <a:solidFill>
                      <a:srgbClr val="EB8600"/>
                    </a:solidFill>
                    <a:effectLst/>
                    <a:latin typeface="Arial" panose="020B0604020202020204" pitchFamily="34" charset="0"/>
                    <a:ea typeface="Arial" panose="020B0604020202020204" pitchFamily="34" charset="0"/>
                    <a:cs typeface="Arial" panose="020B0604020202020204" pitchFamily="34" charset="0"/>
                  </a:rPr>
                  <a:t> </a:t>
                </a:r>
                <a:r>
                  <a:rPr lang="da-DK" sz="2400" b="1" dirty="0" err="1">
                    <a:solidFill>
                      <a:srgbClr val="EB8600"/>
                    </a:solidFill>
                    <a:effectLst/>
                    <a:latin typeface="Arial" panose="020B0604020202020204" pitchFamily="34" charset="0"/>
                    <a:ea typeface="Arial" panose="020B0604020202020204" pitchFamily="34" charset="0"/>
                    <a:cs typeface="Arial" panose="020B0604020202020204" pitchFamily="34" charset="0"/>
                  </a:rPr>
                  <a:t>toán</a:t>
                </a:r>
                <a:r>
                  <a:rPr lang="da-DK" sz="2400" b="1" dirty="0">
                    <a:solidFill>
                      <a:srgbClr val="EB8600"/>
                    </a:solidFill>
                    <a:effectLst/>
                    <a:latin typeface="Arial" panose="020B0604020202020204" pitchFamily="34" charset="0"/>
                    <a:ea typeface="Arial" panose="020B0604020202020204" pitchFamily="34" charset="0"/>
                    <a:cs typeface="Arial" panose="020B0604020202020204" pitchFamily="34" charset="0"/>
                  </a:rPr>
                  <a:t> 2:</a:t>
                </a:r>
                <a:r>
                  <a:rPr lang="da-DK" sz="2400" dirty="0">
                    <a:solidFill>
                      <a:srgbClr val="EB86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một</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tấm</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ván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hình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vuông</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cạnh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1m,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một</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người</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thợ</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mộc</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vẽ</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r>
                          <a:rPr lang="da-DK" sz="28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da-DK" sz="28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có</a:t>
                </a:r>
                <a:r>
                  <a:rPr lang="en-VN" sz="2400" dirty="0">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bán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kính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cạnh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hình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vuông</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xem</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hình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rồi</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cắt</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bỏ</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phần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ván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nằm</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ngoài</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r>
                          <a:rPr lang="da-DK" sz="28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da-DK" sz="28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hình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phần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gạch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chéo</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trên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hình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vẽ</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Tính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diện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tích</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phần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ván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cắt</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bỏ</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đó</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làm</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chữ</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số</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thập</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phân</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thứ</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da-DK"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nhất</a:t>
                </a:r>
                <a:r>
                  <a:rPr lang="da-DK"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D7BA708-B171-7616-094B-D07A8BE4554C}"/>
                  </a:ext>
                </a:extLst>
              </p:cNvPr>
              <p:cNvSpPr txBox="1">
                <a:spLocks noRot="1" noChangeAspect="1" noMove="1" noResize="1" noEditPoints="1" noAdjustHandles="1" noChangeArrowheads="1" noChangeShapeType="1" noTextEdit="1"/>
              </p:cNvSpPr>
              <p:nvPr/>
            </p:nvSpPr>
            <p:spPr>
              <a:xfrm>
                <a:off x="613741" y="3292917"/>
                <a:ext cx="10964516" cy="2956963"/>
              </a:xfrm>
              <a:prstGeom prst="rect">
                <a:avLst/>
              </a:prstGeom>
              <a:blipFill>
                <a:blip r:embed="rId2"/>
                <a:stretch>
                  <a:fillRect l="-926" b="-3419"/>
                </a:stretch>
              </a:blipFill>
            </p:spPr>
            <p:txBody>
              <a:bodyPr/>
              <a:lstStyle/>
              <a:p>
                <a:r>
                  <a:rPr lang="en-VN">
                    <a:noFill/>
                  </a:rPr>
                  <a:t> </a:t>
                </a:r>
              </a:p>
            </p:txBody>
          </p:sp>
        </mc:Fallback>
      </mc:AlternateContent>
    </p:spTree>
    <p:extLst>
      <p:ext uri="{BB962C8B-B14F-4D97-AF65-F5344CB8AC3E}">
        <p14:creationId xmlns:p14="http://schemas.microsoft.com/office/powerpoint/2010/main" val="49012135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E3F6D3C-93BB-C0BC-7B3A-213F9B8B9B0B}"/>
              </a:ext>
            </a:extLst>
          </p:cNvPr>
          <p:cNvSpPr/>
          <p:nvPr/>
        </p:nvSpPr>
        <p:spPr>
          <a:xfrm>
            <a:off x="746732" y="319258"/>
            <a:ext cx="10698535" cy="3105366"/>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7:</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Cho</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điểm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300"/>
              </a:spcBef>
              <a:spcAft>
                <a:spcPts val="300"/>
              </a:spcAft>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B, C, D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như</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hình</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vẽ</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300"/>
              </a:spcBef>
              <a:spcAft>
                <a:spcPts val="300"/>
              </a:spcAft>
            </a:pPr>
            <a:r>
              <a:rPr lang="da-DK" sz="2800">
                <a:solidFill>
                  <a:schemeClr val="tx1"/>
                </a:solidFill>
                <a:effectLst/>
                <a:latin typeface="Arial" panose="020B0604020202020204" pitchFamily="34" charset="0"/>
                <a:ea typeface="Calibri" panose="020F0502020204030204" pitchFamily="34" charset="0"/>
                <a:cs typeface="Arial" panose="020B0604020202020204" pitchFamily="34" charset="0"/>
              </a:rPr>
              <a:t>Góc nào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góc</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ở</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tâm</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(O)?</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700FE024-3204-5D1D-676E-68B677D6AE28}"/>
              </a:ext>
            </a:extLst>
          </p:cNvPr>
          <p:cNvSpPr/>
          <p:nvPr/>
        </p:nvSpPr>
        <p:spPr>
          <a:xfrm>
            <a:off x="1410580" y="3656231"/>
            <a:ext cx="4281374" cy="132545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Góc</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BOC</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36855A81-6FAD-32B4-219A-DE69F42F2511}"/>
              </a:ext>
            </a:extLst>
          </p:cNvPr>
          <p:cNvSpPr/>
          <p:nvPr/>
        </p:nvSpPr>
        <p:spPr>
          <a:xfrm>
            <a:off x="1410580" y="5213290"/>
            <a:ext cx="4281374" cy="132545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Góc</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COD</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91C9BDEE-8072-9C25-B3E1-494D7A75559E}"/>
              </a:ext>
            </a:extLst>
          </p:cNvPr>
          <p:cNvSpPr/>
          <p:nvPr/>
        </p:nvSpPr>
        <p:spPr>
          <a:xfrm>
            <a:off x="6500046" y="3656231"/>
            <a:ext cx="4281374" cy="132545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Góc</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AOB</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62C58811-FE1A-3056-1FF5-0A3916D060B9}"/>
              </a:ext>
            </a:extLst>
          </p:cNvPr>
          <p:cNvSpPr/>
          <p:nvPr/>
        </p:nvSpPr>
        <p:spPr>
          <a:xfrm>
            <a:off x="6500046" y="5213290"/>
            <a:ext cx="4281374" cy="132545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Góc</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COD</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pic>
        <p:nvPicPr>
          <p:cNvPr id="7" name="Picture 6" descr="A circle with lines and dots&#10;&#10;Description automatically generated">
            <a:extLst>
              <a:ext uri="{FF2B5EF4-FFF2-40B4-BE49-F238E27FC236}">
                <a16:creationId xmlns:a16="http://schemas.microsoft.com/office/drawing/2014/main" id="{9165B30F-9E93-00E6-0F54-AE20416C7512}"/>
              </a:ext>
            </a:extLst>
          </p:cNvPr>
          <p:cNvPicPr>
            <a:picLocks noChangeAspect="1"/>
          </p:cNvPicPr>
          <p:nvPr/>
        </p:nvPicPr>
        <p:blipFill>
          <a:blip r:embed="rId2"/>
          <a:stretch>
            <a:fillRect/>
          </a:stretch>
        </p:blipFill>
        <p:spPr>
          <a:xfrm>
            <a:off x="8440615" y="496480"/>
            <a:ext cx="2723298" cy="2750922"/>
          </a:xfrm>
          <a:prstGeom prst="rect">
            <a:avLst/>
          </a:prstGeom>
        </p:spPr>
      </p:pic>
      <p:sp>
        <p:nvSpPr>
          <p:cNvPr id="8" name="Rounded Rectangle 7">
            <a:extLst>
              <a:ext uri="{FF2B5EF4-FFF2-40B4-BE49-F238E27FC236}">
                <a16:creationId xmlns:a16="http://schemas.microsoft.com/office/drawing/2014/main" id="{3F1AD7EE-8EE3-D28A-3E12-9EED925E5E87}"/>
              </a:ext>
            </a:extLst>
          </p:cNvPr>
          <p:cNvSpPr/>
          <p:nvPr/>
        </p:nvSpPr>
        <p:spPr>
          <a:xfrm>
            <a:off x="1410580" y="3656231"/>
            <a:ext cx="4281374" cy="132545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da-DK"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Góc</a:t>
            </a: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BOC</a:t>
            </a:r>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0654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3D927B39-4033-93AC-40B2-9DCAFD51134B}"/>
                  </a:ext>
                </a:extLst>
              </p:cNvPr>
              <p:cNvSpPr/>
              <p:nvPr/>
            </p:nvSpPr>
            <p:spPr>
              <a:xfrm>
                <a:off x="1212111" y="600405"/>
                <a:ext cx="9767778" cy="224312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8:</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Độ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dài</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cung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28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da-DK" sz="28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của</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bán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kính</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5 cm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3D927B39-4033-93AC-40B2-9DCAFD51134B}"/>
                  </a:ext>
                </a:extLst>
              </p:cNvPr>
              <p:cNvSpPr>
                <a:spLocks noRot="1" noChangeAspect="1" noMove="1" noResize="1" noEditPoints="1" noAdjustHandles="1" noChangeArrowheads="1" noChangeShapeType="1" noTextEdit="1"/>
              </p:cNvSpPr>
              <p:nvPr/>
            </p:nvSpPr>
            <p:spPr>
              <a:xfrm>
                <a:off x="1212111" y="600405"/>
                <a:ext cx="9767778" cy="2243124"/>
              </a:xfrm>
              <a:prstGeom prst="roundRect">
                <a:avLst/>
              </a:prstGeom>
              <a:blipFill>
                <a:blip r:embed="rId2"/>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6CE35037-C03A-6314-D65B-35CDAF622BDD}"/>
                  </a:ext>
                </a:extLst>
              </p:cNvPr>
              <p:cNvSpPr/>
              <p:nvPr/>
            </p:nvSpPr>
            <p:spPr>
              <a:xfrm>
                <a:off x="1410582" y="3200940"/>
                <a:ext cx="4281374" cy="134962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VN" sz="3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m:rPr>
                        <m:sty m:val="p"/>
                      </m:rP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6CE35037-C03A-6314-D65B-35CDAF622BDD}"/>
                  </a:ext>
                </a:extLst>
              </p:cNvPr>
              <p:cNvSpPr>
                <a:spLocks noRot="1" noChangeAspect="1" noMove="1" noResize="1" noEditPoints="1" noAdjustHandles="1" noChangeArrowheads="1" noChangeShapeType="1" noTextEdit="1"/>
              </p:cNvSpPr>
              <p:nvPr/>
            </p:nvSpPr>
            <p:spPr>
              <a:xfrm>
                <a:off x="1410582" y="3200940"/>
                <a:ext cx="4281374" cy="1349622"/>
              </a:xfrm>
              <a:prstGeom prst="roundRect">
                <a:avLst/>
              </a:prstGeom>
              <a:blipFill>
                <a:blip r:embed="rId3"/>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E7AF4AB0-EB00-33DC-74FD-CDDD06AD140C}"/>
                  </a:ext>
                </a:extLst>
              </p:cNvPr>
              <p:cNvSpPr/>
              <p:nvPr/>
            </p:nvSpPr>
            <p:spPr>
              <a:xfrm>
                <a:off x="1410582" y="4907973"/>
                <a:ext cx="4281374" cy="134962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VN" sz="3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m:rPr>
                        <m:sty m:val="p"/>
                      </m:rP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E7AF4AB0-EB00-33DC-74FD-CDDD06AD140C}"/>
                  </a:ext>
                </a:extLst>
              </p:cNvPr>
              <p:cNvSpPr>
                <a:spLocks noRot="1" noChangeAspect="1" noMove="1" noResize="1" noEditPoints="1" noAdjustHandles="1" noChangeArrowheads="1" noChangeShapeType="1" noTextEdit="1"/>
              </p:cNvSpPr>
              <p:nvPr/>
            </p:nvSpPr>
            <p:spPr>
              <a:xfrm>
                <a:off x="1410582" y="4907973"/>
                <a:ext cx="4281374" cy="1349622"/>
              </a:xfrm>
              <a:prstGeom prst="roundRect">
                <a:avLst/>
              </a:prstGeom>
              <a:blipFill>
                <a:blip r:embed="rId4"/>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3CDF7AE1-10BE-AC4D-A903-AA5D3E3B227D}"/>
                  </a:ext>
                </a:extLst>
              </p:cNvPr>
              <p:cNvSpPr/>
              <p:nvPr/>
            </p:nvSpPr>
            <p:spPr>
              <a:xfrm>
                <a:off x="6500044" y="3200940"/>
                <a:ext cx="4281374" cy="134962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VN" sz="3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m:t>
                        </m:r>
                      </m:den>
                    </m:f>
                    <m:r>
                      <m:rPr>
                        <m:sty m:val="p"/>
                      </m:rP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3CDF7AE1-10BE-AC4D-A903-AA5D3E3B227D}"/>
                  </a:ext>
                </a:extLst>
              </p:cNvPr>
              <p:cNvSpPr>
                <a:spLocks noRot="1" noChangeAspect="1" noMove="1" noResize="1" noEditPoints="1" noAdjustHandles="1" noChangeArrowheads="1" noChangeShapeType="1" noTextEdit="1"/>
              </p:cNvSpPr>
              <p:nvPr/>
            </p:nvSpPr>
            <p:spPr>
              <a:xfrm>
                <a:off x="6500044" y="3200940"/>
                <a:ext cx="4281374" cy="1349622"/>
              </a:xfrm>
              <a:prstGeom prst="roundRect">
                <a:avLst/>
              </a:prstGeom>
              <a:blipFill>
                <a:blip r:embed="rId5"/>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91ADBB5E-60B6-8097-0216-8EE03E942F02}"/>
                  </a:ext>
                </a:extLst>
              </p:cNvPr>
              <p:cNvSpPr/>
              <p:nvPr/>
            </p:nvSpPr>
            <p:spPr>
              <a:xfrm>
                <a:off x="6500044" y="4907973"/>
                <a:ext cx="4281374" cy="134962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VN" sz="3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num>
                      <m:den>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m:rPr>
                        <m:sty m:val="p"/>
                      </m:rP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91ADBB5E-60B6-8097-0216-8EE03E942F02}"/>
                  </a:ext>
                </a:extLst>
              </p:cNvPr>
              <p:cNvSpPr>
                <a:spLocks noRot="1" noChangeAspect="1" noMove="1" noResize="1" noEditPoints="1" noAdjustHandles="1" noChangeArrowheads="1" noChangeShapeType="1" noTextEdit="1"/>
              </p:cNvSpPr>
              <p:nvPr/>
            </p:nvSpPr>
            <p:spPr>
              <a:xfrm>
                <a:off x="6500044" y="4907973"/>
                <a:ext cx="4281374" cy="1349622"/>
              </a:xfrm>
              <a:prstGeom prst="roundRect">
                <a:avLst/>
              </a:prstGeom>
              <a:blipFill>
                <a:blip r:embed="rId6"/>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03039552-57DD-FD15-8716-5BC36CEA32DD}"/>
                  </a:ext>
                </a:extLst>
              </p:cNvPr>
              <p:cNvSpPr/>
              <p:nvPr/>
            </p:nvSpPr>
            <p:spPr>
              <a:xfrm>
                <a:off x="6500044" y="3200940"/>
                <a:ext cx="4281374" cy="134962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VN"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da-DK" sz="36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den>
                    </m:f>
                    <m:r>
                      <m:rPr>
                        <m:sty m:val="p"/>
                      </m:rPr>
                      <a:rPr lang="da-DK" sz="36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03039552-57DD-FD15-8716-5BC36CEA32DD}"/>
                  </a:ext>
                </a:extLst>
              </p:cNvPr>
              <p:cNvSpPr>
                <a:spLocks noRot="1" noChangeAspect="1" noMove="1" noResize="1" noEditPoints="1" noAdjustHandles="1" noChangeArrowheads="1" noChangeShapeType="1" noTextEdit="1"/>
              </p:cNvSpPr>
              <p:nvPr/>
            </p:nvSpPr>
            <p:spPr>
              <a:xfrm>
                <a:off x="6500044" y="3200940"/>
                <a:ext cx="4281374" cy="1349622"/>
              </a:xfrm>
              <a:prstGeom prst="roundRect">
                <a:avLst/>
              </a:prstGeom>
              <a:blipFill>
                <a:blip r:embed="rId7"/>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16348861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273A9571-4159-D4A5-75B1-BE347126D32F}"/>
                  </a:ext>
                </a:extLst>
              </p:cNvPr>
              <p:cNvSpPr/>
              <p:nvPr/>
            </p:nvSpPr>
            <p:spPr>
              <a:xfrm>
                <a:off x="887409" y="600405"/>
                <a:ext cx="10417181" cy="2102447"/>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9:</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Diện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tích</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hình</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quạt</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đo</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cung</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28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40</m:t>
                        </m:r>
                      </m:e>
                      <m:sup>
                        <m:r>
                          <m:rPr>
                            <m:sty m:val="p"/>
                          </m:rPr>
                          <a:rPr lang="da-DK" sz="28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bán</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kính</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2 cm </a:t>
                </a:r>
                <a:r>
                  <a:rPr lang="da-DK" sz="2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là</a:t>
                </a: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273A9571-4159-D4A5-75B1-BE347126D32F}"/>
                  </a:ext>
                </a:extLst>
              </p:cNvPr>
              <p:cNvSpPr>
                <a:spLocks noRot="1" noChangeAspect="1" noMove="1" noResize="1" noEditPoints="1" noAdjustHandles="1" noChangeArrowheads="1" noChangeShapeType="1" noTextEdit="1"/>
              </p:cNvSpPr>
              <p:nvPr/>
            </p:nvSpPr>
            <p:spPr>
              <a:xfrm>
                <a:off x="887409" y="600405"/>
                <a:ext cx="10417181" cy="2102447"/>
              </a:xfrm>
              <a:prstGeom prst="roundRect">
                <a:avLst/>
              </a:prstGeom>
              <a:blipFill>
                <a:blip r:embed="rId2"/>
                <a:stretch>
                  <a:fillRect l="-243" r="-122"/>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F3A553F6-E544-C142-201D-B9875683D834}"/>
                  </a:ext>
                </a:extLst>
              </p:cNvPr>
              <p:cNvSpPr/>
              <p:nvPr/>
            </p:nvSpPr>
            <p:spPr>
              <a:xfrm>
                <a:off x="1410582" y="3154771"/>
                <a:ext cx="4281374" cy="132545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VN" sz="3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m:rPr>
                        <m:sty m:val="p"/>
                      </m:rPr>
                      <a:rPr lang="da-DK" sz="36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latin typeface="Arial" panose="020B0604020202020204" pitchFamily="34" charset="0"/>
                    <a:cs typeface="Arial" panose="020B0604020202020204" pitchFamily="34" charset="0"/>
                  </a:rPr>
                  <a:t> (cm</a:t>
                </a:r>
                <a:r>
                  <a:rPr lang="en-VN" sz="2800" baseline="30000" dirty="0">
                    <a:solidFill>
                      <a:schemeClr val="tx1"/>
                    </a:solidFill>
                    <a:latin typeface="Arial" panose="020B0604020202020204" pitchFamily="34" charset="0"/>
                    <a:cs typeface="Arial" panose="020B0604020202020204" pitchFamily="34" charset="0"/>
                  </a:rPr>
                  <a:t>2</a:t>
                </a:r>
                <a:r>
                  <a:rPr lang="en-VN" sz="2800" dirty="0">
                    <a:solidFill>
                      <a:schemeClr val="tx1"/>
                    </a:solidFill>
                    <a:latin typeface="Arial" panose="020B0604020202020204" pitchFamily="34" charset="0"/>
                    <a:cs typeface="Arial" panose="020B0604020202020204" pitchFamily="34" charset="0"/>
                  </a:rPr>
                  <a:t>)</a:t>
                </a:r>
              </a:p>
            </p:txBody>
          </p:sp>
        </mc:Choice>
        <mc:Fallback xmlns="">
          <p:sp>
            <p:nvSpPr>
              <p:cNvPr id="3" name="Rounded Rectangle 2">
                <a:extLst>
                  <a:ext uri="{FF2B5EF4-FFF2-40B4-BE49-F238E27FC236}">
                    <a16:creationId xmlns:a16="http://schemas.microsoft.com/office/drawing/2014/main" id="{F3A553F6-E544-C142-201D-B9875683D834}"/>
                  </a:ext>
                </a:extLst>
              </p:cNvPr>
              <p:cNvSpPr>
                <a:spLocks noRot="1" noChangeAspect="1" noMove="1" noResize="1" noEditPoints="1" noAdjustHandles="1" noChangeArrowheads="1" noChangeShapeType="1" noTextEdit="1"/>
              </p:cNvSpPr>
              <p:nvPr/>
            </p:nvSpPr>
            <p:spPr>
              <a:xfrm>
                <a:off x="1410582" y="3154771"/>
                <a:ext cx="4281374" cy="1325452"/>
              </a:xfrm>
              <a:prstGeom prst="roundRect">
                <a:avLst/>
              </a:prstGeom>
              <a:blipFill>
                <a:blip r:embed="rId3"/>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478C65C6-3C8F-1D3A-79EE-C5181173CB41}"/>
                  </a:ext>
                </a:extLst>
              </p:cNvPr>
              <p:cNvSpPr/>
              <p:nvPr/>
            </p:nvSpPr>
            <p:spPr>
              <a:xfrm>
                <a:off x="1410582" y="4932143"/>
                <a:ext cx="4281374" cy="132545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VN" sz="3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m:rPr>
                        <m:sty m:val="p"/>
                      </m:rP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latin typeface="Arial" panose="020B0604020202020204" pitchFamily="34" charset="0"/>
                    <a:cs typeface="Arial" panose="020B0604020202020204" pitchFamily="34" charset="0"/>
                  </a:rPr>
                  <a:t> (cm</a:t>
                </a:r>
                <a:r>
                  <a:rPr lang="en-VN" sz="2800" baseline="30000" dirty="0">
                    <a:solidFill>
                      <a:schemeClr val="tx1"/>
                    </a:solidFill>
                    <a:latin typeface="Arial" panose="020B0604020202020204" pitchFamily="34" charset="0"/>
                    <a:cs typeface="Arial" panose="020B0604020202020204" pitchFamily="34" charset="0"/>
                  </a:rPr>
                  <a:t>2</a:t>
                </a:r>
                <a:r>
                  <a:rPr lang="en-VN" sz="2800" dirty="0">
                    <a:solidFill>
                      <a:schemeClr val="tx1"/>
                    </a:solidFill>
                    <a:latin typeface="Arial" panose="020B0604020202020204" pitchFamily="34" charset="0"/>
                    <a:cs typeface="Arial" panose="020B0604020202020204" pitchFamily="34" charset="0"/>
                  </a:rPr>
                  <a:t>)</a:t>
                </a:r>
              </a:p>
            </p:txBody>
          </p:sp>
        </mc:Choice>
        <mc:Fallback xmlns="">
          <p:sp>
            <p:nvSpPr>
              <p:cNvPr id="4" name="Rounded Rectangle 3">
                <a:extLst>
                  <a:ext uri="{FF2B5EF4-FFF2-40B4-BE49-F238E27FC236}">
                    <a16:creationId xmlns:a16="http://schemas.microsoft.com/office/drawing/2014/main" id="{478C65C6-3C8F-1D3A-79EE-C5181173CB41}"/>
                  </a:ext>
                </a:extLst>
              </p:cNvPr>
              <p:cNvSpPr>
                <a:spLocks noRot="1" noChangeAspect="1" noMove="1" noResize="1" noEditPoints="1" noAdjustHandles="1" noChangeArrowheads="1" noChangeShapeType="1" noTextEdit="1"/>
              </p:cNvSpPr>
              <p:nvPr/>
            </p:nvSpPr>
            <p:spPr>
              <a:xfrm>
                <a:off x="1410582" y="4932143"/>
                <a:ext cx="4281374" cy="1325452"/>
              </a:xfrm>
              <a:prstGeom prst="roundRect">
                <a:avLst/>
              </a:prstGeom>
              <a:blipFill>
                <a:blip r:embed="rId4"/>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05D66E67-2C04-7C46-2D16-474ED4275875}"/>
                  </a:ext>
                </a:extLst>
              </p:cNvPr>
              <p:cNvSpPr/>
              <p:nvPr/>
            </p:nvSpPr>
            <p:spPr>
              <a:xfrm>
                <a:off x="6500044" y="3154771"/>
                <a:ext cx="4281374" cy="132545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VN" sz="3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m:rPr>
                        <m:sty m:val="p"/>
                      </m:rP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latin typeface="Arial" panose="020B0604020202020204" pitchFamily="34" charset="0"/>
                    <a:cs typeface="Arial" panose="020B0604020202020204" pitchFamily="34" charset="0"/>
                  </a:rPr>
                  <a:t> (cm</a:t>
                </a:r>
                <a:r>
                  <a:rPr lang="en-VN" sz="2800" baseline="30000" dirty="0">
                    <a:solidFill>
                      <a:schemeClr val="tx1"/>
                    </a:solidFill>
                    <a:latin typeface="Arial" panose="020B0604020202020204" pitchFamily="34" charset="0"/>
                    <a:cs typeface="Arial" panose="020B0604020202020204" pitchFamily="34" charset="0"/>
                  </a:rPr>
                  <a:t>2</a:t>
                </a:r>
                <a:r>
                  <a:rPr lang="en-VN" sz="2800" dirty="0">
                    <a:solidFill>
                      <a:schemeClr val="tx1"/>
                    </a:solidFill>
                    <a:latin typeface="Arial" panose="020B0604020202020204" pitchFamily="34" charset="0"/>
                    <a:cs typeface="Arial" panose="020B0604020202020204" pitchFamily="34" charset="0"/>
                  </a:rPr>
                  <a:t>)</a:t>
                </a:r>
              </a:p>
            </p:txBody>
          </p:sp>
        </mc:Choice>
        <mc:Fallback xmlns="">
          <p:sp>
            <p:nvSpPr>
              <p:cNvPr id="5" name="Rounded Rectangle 4">
                <a:extLst>
                  <a:ext uri="{FF2B5EF4-FFF2-40B4-BE49-F238E27FC236}">
                    <a16:creationId xmlns:a16="http://schemas.microsoft.com/office/drawing/2014/main" id="{05D66E67-2C04-7C46-2D16-474ED4275875}"/>
                  </a:ext>
                </a:extLst>
              </p:cNvPr>
              <p:cNvSpPr>
                <a:spLocks noRot="1" noChangeAspect="1" noMove="1" noResize="1" noEditPoints="1" noAdjustHandles="1" noChangeArrowheads="1" noChangeShapeType="1" noTextEdit="1"/>
              </p:cNvSpPr>
              <p:nvPr/>
            </p:nvSpPr>
            <p:spPr>
              <a:xfrm>
                <a:off x="6500044" y="3154771"/>
                <a:ext cx="4281374" cy="1325452"/>
              </a:xfrm>
              <a:prstGeom prst="roundRect">
                <a:avLst/>
              </a:prstGeom>
              <a:blipFill>
                <a:blip r:embed="rId5"/>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6AFC27CF-62F0-028C-A54D-6BACFAF095FF}"/>
                  </a:ext>
                </a:extLst>
              </p:cNvPr>
              <p:cNvSpPr/>
              <p:nvPr/>
            </p:nvSpPr>
            <p:spPr>
              <a:xfrm>
                <a:off x="6500044" y="4932143"/>
                <a:ext cx="4281374" cy="1325452"/>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VN" sz="3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da-DK" sz="3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latin typeface="Arial" panose="020B0604020202020204" pitchFamily="34" charset="0"/>
                    <a:cs typeface="Arial" panose="020B0604020202020204" pitchFamily="34" charset="0"/>
                  </a:rPr>
                  <a:t> (cm</a:t>
                </a:r>
                <a:r>
                  <a:rPr lang="en-VN" sz="2800" baseline="30000" dirty="0">
                    <a:solidFill>
                      <a:schemeClr val="tx1"/>
                    </a:solidFill>
                    <a:latin typeface="Arial" panose="020B0604020202020204" pitchFamily="34" charset="0"/>
                    <a:cs typeface="Arial" panose="020B0604020202020204" pitchFamily="34" charset="0"/>
                  </a:rPr>
                  <a:t>2</a:t>
                </a:r>
                <a:r>
                  <a:rPr lang="en-VN" sz="2800" dirty="0">
                    <a:solidFill>
                      <a:schemeClr val="tx1"/>
                    </a:solidFill>
                    <a:latin typeface="Arial" panose="020B0604020202020204" pitchFamily="34" charset="0"/>
                    <a:cs typeface="Arial" panose="020B0604020202020204" pitchFamily="34" charset="0"/>
                  </a:rPr>
                  <a:t>)</a:t>
                </a:r>
              </a:p>
            </p:txBody>
          </p:sp>
        </mc:Choice>
        <mc:Fallback xmlns="">
          <p:sp>
            <p:nvSpPr>
              <p:cNvPr id="6" name="Rounded Rectangle 5">
                <a:extLst>
                  <a:ext uri="{FF2B5EF4-FFF2-40B4-BE49-F238E27FC236}">
                    <a16:creationId xmlns:a16="http://schemas.microsoft.com/office/drawing/2014/main" id="{6AFC27CF-62F0-028C-A54D-6BACFAF095FF}"/>
                  </a:ext>
                </a:extLst>
              </p:cNvPr>
              <p:cNvSpPr>
                <a:spLocks noRot="1" noChangeAspect="1" noMove="1" noResize="1" noEditPoints="1" noAdjustHandles="1" noChangeArrowheads="1" noChangeShapeType="1" noTextEdit="1"/>
              </p:cNvSpPr>
              <p:nvPr/>
            </p:nvSpPr>
            <p:spPr>
              <a:xfrm>
                <a:off x="6500044" y="4932143"/>
                <a:ext cx="4281374" cy="1325452"/>
              </a:xfrm>
              <a:prstGeom prst="roundRect">
                <a:avLst/>
              </a:prstGeom>
              <a:blipFill>
                <a:blip r:embed="rId6"/>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A034E90F-975F-4449-954C-2EC502DDF707}"/>
                  </a:ext>
                </a:extLst>
              </p:cNvPr>
              <p:cNvSpPr/>
              <p:nvPr/>
            </p:nvSpPr>
            <p:spPr>
              <a:xfrm>
                <a:off x="1410582" y="3154771"/>
                <a:ext cx="4281374" cy="132545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VN"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6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da-DK" sz="36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den>
                    </m:f>
                    <m:r>
                      <m:rPr>
                        <m:sty m:val="p"/>
                      </m:rPr>
                      <a:rPr lang="da-DK" sz="36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rgbClr val="FF0000"/>
                    </a:solidFill>
                    <a:latin typeface="Arial" panose="020B0604020202020204" pitchFamily="34" charset="0"/>
                    <a:cs typeface="Arial" panose="020B0604020202020204" pitchFamily="34" charset="0"/>
                  </a:rPr>
                  <a:t> (cm</a:t>
                </a:r>
                <a:r>
                  <a:rPr lang="en-VN" sz="2800" baseline="30000" dirty="0">
                    <a:solidFill>
                      <a:srgbClr val="FF0000"/>
                    </a:solidFill>
                    <a:latin typeface="Arial" panose="020B0604020202020204" pitchFamily="34" charset="0"/>
                    <a:cs typeface="Arial" panose="020B0604020202020204" pitchFamily="34" charset="0"/>
                  </a:rPr>
                  <a:t>2</a:t>
                </a:r>
                <a:r>
                  <a:rPr lang="en-VN" sz="2800" dirty="0">
                    <a:solidFill>
                      <a:srgbClr val="FF0000"/>
                    </a:solidFill>
                    <a:latin typeface="Arial" panose="020B0604020202020204" pitchFamily="34" charset="0"/>
                    <a:cs typeface="Arial" panose="020B0604020202020204" pitchFamily="34" charset="0"/>
                  </a:rPr>
                  <a:t>)</a:t>
                </a:r>
              </a:p>
            </p:txBody>
          </p:sp>
        </mc:Choice>
        <mc:Fallback xmlns="">
          <p:sp>
            <p:nvSpPr>
              <p:cNvPr id="7" name="Rounded Rectangle 6">
                <a:extLst>
                  <a:ext uri="{FF2B5EF4-FFF2-40B4-BE49-F238E27FC236}">
                    <a16:creationId xmlns:a16="http://schemas.microsoft.com/office/drawing/2014/main" id="{A034E90F-975F-4449-954C-2EC502DDF707}"/>
                  </a:ext>
                </a:extLst>
              </p:cNvPr>
              <p:cNvSpPr>
                <a:spLocks noRot="1" noChangeAspect="1" noMove="1" noResize="1" noEditPoints="1" noAdjustHandles="1" noChangeArrowheads="1" noChangeShapeType="1" noTextEdit="1"/>
              </p:cNvSpPr>
              <p:nvPr/>
            </p:nvSpPr>
            <p:spPr>
              <a:xfrm>
                <a:off x="1410582" y="3154771"/>
                <a:ext cx="4281374" cy="1325452"/>
              </a:xfrm>
              <a:prstGeom prst="roundRect">
                <a:avLst/>
              </a:prstGeom>
              <a:blipFill>
                <a:blip r:embed="rId7"/>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47433740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400302-74A9-79D1-F107-125EF24C9212}"/>
              </a:ext>
            </a:extLst>
          </p:cNvPr>
          <p:cNvSpPr txBox="1"/>
          <p:nvPr/>
        </p:nvSpPr>
        <p:spPr>
          <a:xfrm>
            <a:off x="3049771" y="423690"/>
            <a:ext cx="6092456" cy="523220"/>
          </a:xfrm>
          <a:prstGeom prst="rect">
            <a:avLst/>
          </a:prstGeom>
          <a:solidFill>
            <a:schemeClr val="bg1"/>
          </a:solidFill>
        </p:spPr>
        <p:txBody>
          <a:bodyPr wrap="square">
            <a:spAutoFit/>
          </a:bodyPr>
          <a:lstStyle/>
          <a:p>
            <a:pPr algn="ctr">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Điền</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từ</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còn</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thiếu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vào</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chỗ</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chấm</a:t>
            </a:r>
            <a:endParaRPr lang="en-VN" sz="2800" dirty="0">
              <a:solidFill>
                <a:srgbClr val="EB8600"/>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755B44-572F-9F04-69DC-C7C9DC105D00}"/>
                  </a:ext>
                </a:extLst>
              </p:cNvPr>
              <p:cNvSpPr txBox="1"/>
              <p:nvPr/>
            </p:nvSpPr>
            <p:spPr>
              <a:xfrm>
                <a:off x="559095" y="1027830"/>
                <a:ext cx="11073809" cy="5406480"/>
              </a:xfrm>
              <a:prstGeom prst="rect">
                <a:avLst/>
              </a:prstGeom>
              <a:noFill/>
            </p:spPr>
            <p:txBody>
              <a:bodyPr wrap="square">
                <a:spAutoFit/>
              </a:bodyPr>
              <a:lstStyle/>
              <a:p>
                <a:pPr algn="just">
                  <a:lnSpc>
                    <a:spcPct val="200000"/>
                  </a:lnSpc>
                  <a:spcBef>
                    <a:spcPts val="300"/>
                  </a:spcBef>
                  <a:spcAft>
                    <a:spcPts val="300"/>
                  </a:spcAft>
                </a:pPr>
                <a:r>
                  <a:rPr lang="da-DK" sz="2400" dirty="0">
                    <a:effectLst/>
                    <a:latin typeface="Arial" panose="020B0604020202020204" pitchFamily="34" charset="0"/>
                    <a:ea typeface="Calibri" panose="020F0502020204030204" pitchFamily="34" charset="0"/>
                    <a:cs typeface="Arial" panose="020B0604020202020204" pitchFamily="34" charset="0"/>
                  </a:rPr>
                  <a:t>1. ........................... </a:t>
                </a:r>
                <a:r>
                  <a:rPr lang="da-DK" sz="2400" dirty="0" err="1">
                    <a:effectLst/>
                    <a:latin typeface="Arial" panose="020B0604020202020204" pitchFamily="34" charset="0"/>
                    <a:ea typeface="Calibri" panose="020F0502020204030204" pitchFamily="34" charset="0"/>
                    <a:cs typeface="Arial" panose="020B0604020202020204" pitchFamily="34" charset="0"/>
                  </a:rPr>
                  <a:t>là</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phần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hình</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tròn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giớ</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hạn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bởi</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một</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cung</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tròn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và</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hai</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bán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kính</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đi</a:t>
                </a:r>
                <a:r>
                  <a:rPr lang="da-DK" sz="2400" dirty="0">
                    <a:effectLst/>
                    <a:latin typeface="Arial" panose="020B0604020202020204" pitchFamily="34" charset="0"/>
                    <a:ea typeface="Calibri" panose="020F0502020204030204" pitchFamily="34" charset="0"/>
                    <a:cs typeface="Arial" panose="020B0604020202020204" pitchFamily="34" charset="0"/>
                  </a:rPr>
                  <a:t> qua </a:t>
                </a:r>
                <a:r>
                  <a:rPr lang="da-DK" sz="2400" dirty="0" err="1">
                    <a:effectLst/>
                    <a:latin typeface="Arial" panose="020B0604020202020204" pitchFamily="34" charset="0"/>
                    <a:ea typeface="Calibri" panose="020F0502020204030204" pitchFamily="34" charset="0"/>
                    <a:cs typeface="Arial" panose="020B0604020202020204" pitchFamily="34" charset="0"/>
                  </a:rPr>
                  <a:t>hai</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đầu</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mút</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của</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cung</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đó</a:t>
                </a:r>
                <a:r>
                  <a:rPr lang="da-DK"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400" dirty="0">
                    <a:effectLst/>
                    <a:latin typeface="Arial" panose="020B0604020202020204" pitchFamily="34" charset="0"/>
                    <a:ea typeface="Calibri" panose="020F0502020204030204" pitchFamily="34" charset="0"/>
                    <a:cs typeface="Arial" panose="020B0604020202020204" pitchFamily="34" charset="0"/>
                  </a:rPr>
                  <a:t>2. ................................. </a:t>
                </a:r>
                <a:r>
                  <a:rPr lang="da-DK" sz="2400" dirty="0" err="1">
                    <a:effectLst/>
                    <a:latin typeface="Arial" panose="020B0604020202020204" pitchFamily="34" charset="0"/>
                    <a:ea typeface="Calibri" panose="020F0502020204030204" pitchFamily="34" charset="0"/>
                    <a:cs typeface="Arial" panose="020B0604020202020204" pitchFamily="34" charset="0"/>
                  </a:rPr>
                  <a:t>là</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phần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nằm</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giữa</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hai</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đường</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tròn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có</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cùng</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tâm</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và</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bán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kính</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khác</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nhau</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còn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gọi</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là</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hai</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đường</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tròn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đồng</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tâm</a:t>
                </a:r>
                <a:r>
                  <a:rPr lang="da-DK"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400" dirty="0">
                    <a:effectLst/>
                    <a:latin typeface="Arial" panose="020B0604020202020204" pitchFamily="34" charset="0"/>
                    <a:ea typeface="Calibri" panose="020F0502020204030204" pitchFamily="34" charset="0"/>
                    <a:cs typeface="Arial" panose="020B0604020202020204" pitchFamily="34" charset="0"/>
                  </a:rPr>
                  <a:t>3. </a:t>
                </a:r>
                <a:r>
                  <a:rPr lang="da-DK" sz="2400" dirty="0" err="1">
                    <a:effectLst/>
                    <a:latin typeface="Arial" panose="020B0604020202020204" pitchFamily="34" charset="0"/>
                    <a:ea typeface="Calibri" panose="020F0502020204030204" pitchFamily="34" charset="0"/>
                    <a:cs typeface="Arial" panose="020B0604020202020204" pitchFamily="34" charset="0"/>
                  </a:rPr>
                  <a:t>Diện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tích</a:t>
                </a:r>
                <a:r>
                  <a:rPr lang="da-DK" sz="2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da-DK" sz="2400" i="0" smtClean="0">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da-DK" sz="2400" i="0" smtClean="0">
                            <a:effectLst/>
                            <a:latin typeface="Cambria Math" panose="02040503050406030204" pitchFamily="18" charset="0"/>
                            <a:ea typeface="Calibri" panose="020F0502020204030204" pitchFamily="34" charset="0"/>
                            <a:cs typeface="Times New Roman" panose="02020603050405020304" pitchFamily="18" charset="0"/>
                          </a:rPr>
                          <m:t>q</m:t>
                        </m:r>
                      </m:sub>
                    </m:sSub>
                  </m:oMath>
                </a14:m>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của</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hình</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quạt</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tròn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bán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kính</a:t>
                </a:r>
                <a:r>
                  <a:rPr lang="da-DK" sz="2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400" i="0" smtClean="0">
                        <a:effectLst/>
                        <a:latin typeface="Cambria Math" panose="02040503050406030204" pitchFamily="18" charset="0"/>
                        <a:ea typeface="Calibri" panose="020F0502020204030204" pitchFamily="34" charset="0"/>
                        <a:cs typeface="Times New Roman" panose="02020603050405020304" pitchFamily="18" charset="0"/>
                      </a:rPr>
                      <m:t>R</m:t>
                    </m:r>
                  </m:oMath>
                </a14:m>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ứng</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với</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cung</a:t>
                </a:r>
                <a:r>
                  <a:rPr lang="da-DK" sz="2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400" i="0" smtClean="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da-DK" sz="2400" i="0" smtClean="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là</a:t>
                </a:r>
                <a:r>
                  <a:rPr lang="da-DK" sz="2400" dirty="0">
                    <a:effectLst/>
                    <a:latin typeface="Arial" panose="020B0604020202020204" pitchFamily="34" charset="0"/>
                    <a:ea typeface="Calibri" panose="020F0502020204030204" pitchFamily="34"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pPr>
                <a:r>
                  <a:rPr lang="da-DK" sz="2400" dirty="0">
                    <a:effectLst/>
                    <a:latin typeface="Arial" panose="020B0604020202020204" pitchFamily="34" charset="0"/>
                    <a:ea typeface="Calibri" panose="020F0502020204030204" pitchFamily="34" charset="0"/>
                    <a:cs typeface="Arial" panose="020B0604020202020204" pitchFamily="34" charset="0"/>
                  </a:rPr>
                  <a:t>4. </a:t>
                </a:r>
                <a:r>
                  <a:rPr lang="da-DK" sz="2400" dirty="0" err="1">
                    <a:effectLst/>
                    <a:latin typeface="Arial" panose="020B0604020202020204" pitchFamily="34" charset="0"/>
                    <a:ea typeface="Calibri" panose="020F0502020204030204" pitchFamily="34" charset="0"/>
                    <a:cs typeface="Arial" panose="020B0604020202020204" pitchFamily="34" charset="0"/>
                  </a:rPr>
                  <a:t>Diện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tích</a:t>
                </a:r>
                <a:r>
                  <a:rPr lang="da-DK" sz="2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da-DK" sz="2400" i="0" smtClean="0">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da-DK" sz="2400" i="0" smtClean="0">
                            <a:effectLst/>
                            <a:latin typeface="Cambria Math" panose="02040503050406030204" pitchFamily="18" charset="0"/>
                            <a:ea typeface="Calibri" panose="020F0502020204030204" pitchFamily="34" charset="0"/>
                            <a:cs typeface="Times New Roman" panose="02020603050405020304" pitchFamily="18" charset="0"/>
                          </a:rPr>
                          <m:t>v</m:t>
                        </m:r>
                      </m:sub>
                    </m:sSub>
                  </m:oMath>
                </a14:m>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của</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hình</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vành</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khuyên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tạo</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bởi</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hai</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đường</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tròn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đồng</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tâm</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có</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bán</a:t>
                </a:r>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kính</a:t>
                </a:r>
                <a:r>
                  <a:rPr lang="da-DK" sz="2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400" i="0" smtClean="0">
                        <a:effectLst/>
                        <a:latin typeface="Cambria Math" panose="02040503050406030204" pitchFamily="18" charset="0"/>
                        <a:ea typeface="Calibri" panose="020F0502020204030204" pitchFamily="34" charset="0"/>
                        <a:cs typeface="Times New Roman" panose="02020603050405020304" pitchFamily="18" charset="0"/>
                      </a:rPr>
                      <m:t>R</m:t>
                    </m:r>
                  </m:oMath>
                </a14:m>
                <a:r>
                  <a:rPr lang="da-DK" sz="2400" dirty="0">
                    <a:effectLst/>
                    <a:latin typeface="Arial" panose="020B0604020202020204" pitchFamily="34" charset="0"/>
                    <a:ea typeface="Calibri" panose="020F0502020204030204" pitchFamily="34" charset="0"/>
                    <a:cs typeface="Arial" panose="020B0604020202020204" pitchFamily="34" charset="0"/>
                  </a:rPr>
                  <a:t> </a:t>
                </a:r>
                <a:r>
                  <a:rPr lang="da-DK" sz="2400" dirty="0" err="1">
                    <a:effectLst/>
                    <a:latin typeface="Arial" panose="020B0604020202020204" pitchFamily="34" charset="0"/>
                    <a:ea typeface="Calibri" panose="020F0502020204030204" pitchFamily="34" charset="0"/>
                    <a:cs typeface="Arial" panose="020B0604020202020204" pitchFamily="34" charset="0"/>
                  </a:rPr>
                  <a:t>và</a:t>
                </a:r>
                <a:r>
                  <a:rPr lang="da-DK" sz="2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400" i="0" smtClean="0">
                        <a:effectLst/>
                        <a:latin typeface="Cambria Math" panose="02040503050406030204" pitchFamily="18" charset="0"/>
                        <a:ea typeface="Calibri" panose="020F0502020204030204" pitchFamily="34" charset="0"/>
                        <a:cs typeface="Times New Roman" panose="02020603050405020304" pitchFamily="18" charset="0"/>
                      </a:rPr>
                      <m:t>r</m:t>
                    </m:r>
                  </m:oMath>
                </a14:m>
                <a:r>
                  <a:rPr lang="da-DK" sz="2400" dirty="0">
                    <a:effectLst/>
                    <a:latin typeface="Arial" panose="020B0604020202020204" pitchFamily="34" charset="0"/>
                    <a:ea typeface="Calibri" panose="020F0502020204030204" pitchFamily="34" charset="0"/>
                    <a:cs typeface="Arial" panose="020B0604020202020204" pitchFamily="34" charset="0"/>
                  </a:rPr>
                  <a:t> là ............</a:t>
                </a:r>
                <a:r>
                  <a:rPr lang="en-VN" sz="2400" dirty="0">
                    <a:effectLst/>
                    <a:latin typeface="Arial" panose="020B0604020202020204" pitchFamily="34" charset="0"/>
                    <a:cs typeface="Arial" panose="020B0604020202020204" pitchFamily="34" charset="0"/>
                  </a:rPr>
                  <a:t> </a:t>
                </a:r>
                <a:endParaRPr lang="en-VN" sz="24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17755B44-572F-9F04-69DC-C7C9DC105D00}"/>
                  </a:ext>
                </a:extLst>
              </p:cNvPr>
              <p:cNvSpPr txBox="1">
                <a:spLocks noRot="1" noChangeAspect="1" noMove="1" noResize="1" noEditPoints="1" noAdjustHandles="1" noChangeArrowheads="1" noChangeShapeType="1" noTextEdit="1"/>
              </p:cNvSpPr>
              <p:nvPr/>
            </p:nvSpPr>
            <p:spPr>
              <a:xfrm>
                <a:off x="559095" y="1027830"/>
                <a:ext cx="11073809" cy="5406480"/>
              </a:xfrm>
              <a:prstGeom prst="rect">
                <a:avLst/>
              </a:prstGeom>
              <a:blipFill>
                <a:blip r:embed="rId2"/>
                <a:stretch>
                  <a:fillRect l="-917" r="-917" b="-1643"/>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ED60B206-6A2C-B8A4-0C50-D879589D08CB}"/>
              </a:ext>
            </a:extLst>
          </p:cNvPr>
          <p:cNvSpPr txBox="1"/>
          <p:nvPr/>
        </p:nvSpPr>
        <p:spPr>
          <a:xfrm>
            <a:off x="975574" y="1243540"/>
            <a:ext cx="2284600" cy="461665"/>
          </a:xfrm>
          <a:prstGeom prst="rect">
            <a:avLst/>
          </a:prstGeom>
          <a:solidFill>
            <a:schemeClr val="bg1"/>
          </a:solidFill>
        </p:spPr>
        <p:txBody>
          <a:bodyPr wrap="none" rtlCol="0">
            <a:spAutoFit/>
          </a:bodyPr>
          <a:lstStyle/>
          <a:p>
            <a:r>
              <a:rPr lang="en-VN" sz="2400" b="1" dirty="0">
                <a:solidFill>
                  <a:srgbClr val="FF0000"/>
                </a:solidFill>
                <a:latin typeface="Arial" panose="020B0604020202020204" pitchFamily="34" charset="0"/>
                <a:cs typeface="Arial" panose="020B0604020202020204" pitchFamily="34" charset="0"/>
              </a:rPr>
              <a:t>Hình quạt tròn</a:t>
            </a:r>
          </a:p>
        </p:txBody>
      </p:sp>
      <p:sp>
        <p:nvSpPr>
          <p:cNvPr id="7" name="TextBox 6">
            <a:extLst>
              <a:ext uri="{FF2B5EF4-FFF2-40B4-BE49-F238E27FC236}">
                <a16:creationId xmlns:a16="http://schemas.microsoft.com/office/drawing/2014/main" id="{E688E24D-9A98-A77D-0340-EEE89B490221}"/>
              </a:ext>
            </a:extLst>
          </p:cNvPr>
          <p:cNvSpPr txBox="1"/>
          <p:nvPr/>
        </p:nvSpPr>
        <p:spPr>
          <a:xfrm>
            <a:off x="975574" y="2849797"/>
            <a:ext cx="2832827" cy="461665"/>
          </a:xfrm>
          <a:prstGeom prst="rect">
            <a:avLst/>
          </a:prstGeom>
          <a:solidFill>
            <a:schemeClr val="bg1"/>
          </a:solidFill>
        </p:spPr>
        <p:txBody>
          <a:bodyPr wrap="none" rtlCol="0">
            <a:spAutoFit/>
          </a:bodyPr>
          <a:lstStyle/>
          <a:p>
            <a:r>
              <a:rPr lang="en-VN" sz="2400" b="1" dirty="0">
                <a:solidFill>
                  <a:srgbClr val="FF0000"/>
                </a:solidFill>
                <a:latin typeface="Arial" panose="020B0604020202020204" pitchFamily="34" charset="0"/>
                <a:cs typeface="Arial" panose="020B0604020202020204" pitchFamily="34" charset="0"/>
              </a:rPr>
              <a:t>Hình vành khuyên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A88F832-C0ED-F96C-D13D-818E9ABDD1B9}"/>
                  </a:ext>
                </a:extLst>
              </p:cNvPr>
              <p:cNvSpPr txBox="1"/>
              <p:nvPr/>
            </p:nvSpPr>
            <p:spPr>
              <a:xfrm>
                <a:off x="9349677" y="4330230"/>
                <a:ext cx="1376681" cy="749179"/>
              </a:xfrm>
              <a:prstGeom prst="rect">
                <a:avLst/>
              </a:prstGeom>
              <a:solidFill>
                <a:schemeClr val="bg1"/>
              </a:solidFill>
            </p:spPr>
            <p:txBody>
              <a:bodyPr wrap="square" rtlCol="0">
                <a:spAutoFit/>
              </a:bodyPr>
              <a:lstStyle/>
              <a:p>
                <a:pPr algn="ctr"/>
                <a14:m>
                  <m:oMath xmlns:m="http://schemas.openxmlformats.org/officeDocument/2006/math">
                    <m:f>
                      <m:fPr>
                        <m:ctrlPr>
                          <a:rPr lang="en-VN"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num>
                      <m:den>
                        <m:r>
                          <a:rPr lang="da-DK" sz="32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𝟑𝟔𝟎</m:t>
                        </m:r>
                      </m:den>
                    </m:f>
                  </m:oMath>
                </a14:m>
                <a:r>
                  <a:rPr lang="da-DK" sz="2400" b="1"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da-DK" sz="24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𝛑</m:t>
                    </m:r>
                    <m:sSup>
                      <m:sSupPr>
                        <m:ctrlPr>
                          <a:rPr lang="en-VN"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24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𝐑</m:t>
                        </m:r>
                      </m:e>
                      <m:sup>
                        <m:r>
                          <a:rPr lang="da-DK" sz="24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VN" sz="2400" b="1" dirty="0">
                    <a:solidFill>
                      <a:srgbClr val="FF0000"/>
                    </a:solidFill>
                    <a:effectLst/>
                    <a:latin typeface="Arial" panose="020B0604020202020204" pitchFamily="34" charset="0"/>
                    <a:cs typeface="Arial" panose="020B0604020202020204" pitchFamily="34" charset="0"/>
                  </a:rPr>
                  <a:t> </a:t>
                </a:r>
                <a:endParaRPr lang="en-VN" sz="2400" b="1" dirty="0">
                  <a:solidFill>
                    <a:srgbClr val="FF0000"/>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A88F832-C0ED-F96C-D13D-818E9ABDD1B9}"/>
                  </a:ext>
                </a:extLst>
              </p:cNvPr>
              <p:cNvSpPr txBox="1">
                <a:spLocks noRot="1" noChangeAspect="1" noMove="1" noResize="1" noEditPoints="1" noAdjustHandles="1" noChangeArrowheads="1" noChangeShapeType="1" noTextEdit="1"/>
              </p:cNvSpPr>
              <p:nvPr/>
            </p:nvSpPr>
            <p:spPr>
              <a:xfrm>
                <a:off x="9349677" y="4330230"/>
                <a:ext cx="1376681" cy="749179"/>
              </a:xfrm>
              <a:prstGeom prst="rect">
                <a:avLst/>
              </a:prstGeom>
              <a:blipFill>
                <a:blip r:embed="rId3"/>
                <a:stretch>
                  <a:fillRect b="-666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CDD398C-F9D6-F3D0-AC08-0C5BC122D085}"/>
                  </a:ext>
                </a:extLst>
              </p:cNvPr>
              <p:cNvSpPr txBox="1"/>
              <p:nvPr/>
            </p:nvSpPr>
            <p:spPr>
              <a:xfrm>
                <a:off x="2542299" y="5925132"/>
                <a:ext cx="1781703" cy="509178"/>
              </a:xfrm>
              <a:prstGeom prst="rect">
                <a:avLst/>
              </a:prstGeom>
              <a:solidFill>
                <a:schemeClr val="bg1"/>
              </a:solidFill>
            </p:spPr>
            <p:txBody>
              <a:bodyPr wrap="square" rtlCol="0">
                <a:spAutoFit/>
              </a:bodyPr>
              <a:lstStyle/>
              <a:p>
                <a:pPr algn="ctr"/>
                <a14:m>
                  <m:oMath xmlns:m="http://schemas.openxmlformats.org/officeDocument/2006/math">
                    <m:r>
                      <a:rPr lang="da-DK" sz="2400" b="1" i="0" smtClean="0">
                        <a:solidFill>
                          <a:srgbClr val="FF0000"/>
                        </a:solidFill>
                        <a:latin typeface="Cambria Math" panose="02040503050406030204" pitchFamily="18" charset="0"/>
                      </a:rPr>
                      <m:t>𝛑</m:t>
                    </m:r>
                    <m:d>
                      <m:dPr>
                        <m:ctrlPr>
                          <a:rPr lang="en-VN" sz="2400" b="1" i="1">
                            <a:solidFill>
                              <a:srgbClr val="FF0000"/>
                            </a:solidFill>
                            <a:latin typeface="Cambria Math" panose="02040503050406030204" pitchFamily="18" charset="0"/>
                          </a:rPr>
                        </m:ctrlPr>
                      </m:dPr>
                      <m:e>
                        <m:sSup>
                          <m:sSupPr>
                            <m:ctrlPr>
                              <a:rPr lang="en-VN" sz="2400" b="1" i="1">
                                <a:solidFill>
                                  <a:srgbClr val="FF0000"/>
                                </a:solidFill>
                                <a:latin typeface="Cambria Math" panose="02040503050406030204" pitchFamily="18" charset="0"/>
                              </a:rPr>
                            </m:ctrlPr>
                          </m:sSupPr>
                          <m:e>
                            <m:r>
                              <a:rPr lang="da-DK" sz="2400" b="1" i="0">
                                <a:solidFill>
                                  <a:srgbClr val="FF0000"/>
                                </a:solidFill>
                                <a:latin typeface="Cambria Math" panose="02040503050406030204" pitchFamily="18" charset="0"/>
                              </a:rPr>
                              <m:t>𝐑</m:t>
                            </m:r>
                          </m:e>
                          <m:sup>
                            <m:r>
                              <a:rPr lang="da-DK" sz="2400" b="1" i="0">
                                <a:solidFill>
                                  <a:srgbClr val="FF0000"/>
                                </a:solidFill>
                                <a:latin typeface="Cambria Math" panose="02040503050406030204" pitchFamily="18" charset="0"/>
                              </a:rPr>
                              <m:t>𝟐</m:t>
                            </m:r>
                          </m:sup>
                        </m:sSup>
                        <m:r>
                          <a:rPr lang="da-DK" sz="2400" b="1" i="0">
                            <a:solidFill>
                              <a:srgbClr val="FF0000"/>
                            </a:solidFill>
                            <a:latin typeface="Cambria Math" panose="02040503050406030204" pitchFamily="18" charset="0"/>
                          </a:rPr>
                          <m:t>−</m:t>
                        </m:r>
                        <m:sSup>
                          <m:sSupPr>
                            <m:ctrlPr>
                              <a:rPr lang="en-VN" sz="2400" b="1" i="1">
                                <a:solidFill>
                                  <a:srgbClr val="FF0000"/>
                                </a:solidFill>
                                <a:latin typeface="Cambria Math" panose="02040503050406030204" pitchFamily="18" charset="0"/>
                              </a:rPr>
                            </m:ctrlPr>
                          </m:sSupPr>
                          <m:e>
                            <m:r>
                              <a:rPr lang="da-DK" sz="2400" b="1" i="0">
                                <a:solidFill>
                                  <a:srgbClr val="FF0000"/>
                                </a:solidFill>
                                <a:latin typeface="Cambria Math" panose="02040503050406030204" pitchFamily="18" charset="0"/>
                              </a:rPr>
                              <m:t>𝐫</m:t>
                            </m:r>
                          </m:e>
                          <m:sup>
                            <m:r>
                              <a:rPr lang="da-DK" sz="2400" b="1" i="0">
                                <a:solidFill>
                                  <a:srgbClr val="FF0000"/>
                                </a:solidFill>
                                <a:latin typeface="Cambria Math" panose="02040503050406030204" pitchFamily="18" charset="0"/>
                              </a:rPr>
                              <m:t>𝟐</m:t>
                            </m:r>
                          </m:sup>
                        </m:sSup>
                      </m:e>
                    </m:d>
                  </m:oMath>
                </a14:m>
                <a:r>
                  <a:rPr lang="en-VN" sz="2400" b="1" dirty="0">
                    <a:solidFill>
                      <a:srgbClr val="FF0000"/>
                    </a:solidFill>
                    <a:effectLst/>
                    <a:latin typeface="Arial" panose="020B0604020202020204" pitchFamily="34" charset="0"/>
                    <a:cs typeface="Arial" panose="020B0604020202020204" pitchFamily="34" charset="0"/>
                  </a:rPr>
                  <a:t> </a:t>
                </a:r>
                <a:endParaRPr lang="en-VN" sz="2400" b="1" dirty="0">
                  <a:solidFill>
                    <a:srgbClr val="FF0000"/>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DCDD398C-F9D6-F3D0-AC08-0C5BC122D085}"/>
                  </a:ext>
                </a:extLst>
              </p:cNvPr>
              <p:cNvSpPr txBox="1">
                <a:spLocks noRot="1" noChangeAspect="1" noMove="1" noResize="1" noEditPoints="1" noAdjustHandles="1" noChangeArrowheads="1" noChangeShapeType="1" noTextEdit="1"/>
              </p:cNvSpPr>
              <p:nvPr/>
            </p:nvSpPr>
            <p:spPr>
              <a:xfrm>
                <a:off x="2542299" y="5925132"/>
                <a:ext cx="1781703" cy="509178"/>
              </a:xfrm>
              <a:prstGeom prst="rect">
                <a:avLst/>
              </a:prstGeom>
              <a:blipFill>
                <a:blip r:embed="rId4"/>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16930260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dissolve">
                                      <p:cBhvr>
                                        <p:cTn id="18" dur="500"/>
                                        <p:tgtEl>
                                          <p:spTgt spid="5">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dissolv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Left)">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6E67121-BBCB-AF02-9F16-F271B9F525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1241" y="584230"/>
            <a:ext cx="2069518" cy="2069518"/>
          </a:xfrm>
          <a:prstGeom prst="rect">
            <a:avLst/>
          </a:prstGeom>
        </p:spPr>
      </p:pic>
      <p:sp>
        <p:nvSpPr>
          <p:cNvPr id="3" name="TextBox 2">
            <a:extLst>
              <a:ext uri="{FF2B5EF4-FFF2-40B4-BE49-F238E27FC236}">
                <a16:creationId xmlns:a16="http://schemas.microsoft.com/office/drawing/2014/main" id="{F3F04B82-E1B1-7483-2A80-515F30106C2E}"/>
              </a:ext>
            </a:extLst>
          </p:cNvPr>
          <p:cNvSpPr txBox="1"/>
          <p:nvPr/>
        </p:nvSpPr>
        <p:spPr>
          <a:xfrm>
            <a:off x="1604225" y="2903091"/>
            <a:ext cx="8983550" cy="830997"/>
          </a:xfrm>
          <a:prstGeom prst="rect">
            <a:avLst/>
          </a:prstGeom>
          <a:noFill/>
        </p:spPr>
        <p:txBody>
          <a:bodyPr wrap="none" rtlCol="0">
            <a:spAutoFit/>
          </a:bodyPr>
          <a:lstStyle/>
          <a:p>
            <a:r>
              <a:rPr lang="en-VN" sz="4800" b="1" dirty="0">
                <a:solidFill>
                  <a:srgbClr val="D02CCD"/>
                </a:solidFill>
                <a:latin typeface="Arial" panose="020B0604020202020204" pitchFamily="34" charset="0"/>
                <a:cs typeface="Arial" panose="020B0604020202020204" pitchFamily="34" charset="0"/>
              </a:rPr>
              <a:t>HÌNH THÀNH KIẾN THỨC MỚI</a:t>
            </a:r>
          </a:p>
        </p:txBody>
      </p:sp>
      <p:sp>
        <p:nvSpPr>
          <p:cNvPr id="4" name="Rectangle 3">
            <a:extLst>
              <a:ext uri="{FF2B5EF4-FFF2-40B4-BE49-F238E27FC236}">
                <a16:creationId xmlns:a16="http://schemas.microsoft.com/office/drawing/2014/main" id="{135B2DB7-30B2-FDBF-21F2-A98DFDCC0529}"/>
              </a:ext>
            </a:extLst>
          </p:cNvPr>
          <p:cNvSpPr/>
          <p:nvPr/>
        </p:nvSpPr>
        <p:spPr>
          <a:xfrm>
            <a:off x="1126435" y="3983431"/>
            <a:ext cx="9939130" cy="186855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3600" b="1" dirty="0">
                <a:solidFill>
                  <a:srgbClr val="0432FF"/>
                </a:solidFill>
                <a:effectLst/>
                <a:latin typeface="Arial" panose="020B0604020202020204" pitchFamily="34" charset="0"/>
                <a:ea typeface="Arial" panose="020B0604020202020204" pitchFamily="34" charset="0"/>
                <a:cs typeface="Arial" panose="020B0604020202020204" pitchFamily="34" charset="0"/>
              </a:rPr>
              <a:t>TIẾT 2: </a:t>
            </a:r>
            <a:r>
              <a:rPr lang="da-DK" sz="3600" b="1" dirty="0">
                <a:solidFill>
                  <a:srgbClr val="0432FF"/>
                </a:solidFill>
                <a:effectLst/>
                <a:latin typeface="Arial" panose="020B0604020202020204" pitchFamily="34" charset="0"/>
                <a:ea typeface="Arial" panose="020B0604020202020204" pitchFamily="34" charset="0"/>
                <a:cs typeface="Arial" panose="020B0604020202020204" pitchFamily="34" charset="0"/>
              </a:rPr>
              <a:t>ÔN TẬP LÍ THUYẾT (TIẾP THEO).</a:t>
            </a:r>
          </a:p>
          <a:p>
            <a:pPr algn="ctr">
              <a:lnSpc>
                <a:spcPct val="150000"/>
              </a:lnSpc>
              <a:spcBef>
                <a:spcPts val="300"/>
              </a:spcBef>
              <a:spcAft>
                <a:spcPts val="300"/>
              </a:spcAft>
            </a:pPr>
            <a:r>
              <a:rPr lang="da-DK" sz="3600" b="1" dirty="0">
                <a:solidFill>
                  <a:srgbClr val="0432FF"/>
                </a:solidFill>
                <a:effectLst/>
                <a:latin typeface="Arial" panose="020B0604020202020204" pitchFamily="34" charset="0"/>
                <a:ea typeface="Arial" panose="020B0604020202020204" pitchFamily="34" charset="0"/>
                <a:cs typeface="Arial" panose="020B0604020202020204" pitchFamily="34" charset="0"/>
              </a:rPr>
              <a:t>CHỮA CÁC BÀI TẬP CUỐI BÀI</a:t>
            </a:r>
            <a:endParaRPr lang="en-VN" sz="3600" dirty="0">
              <a:solidFill>
                <a:srgbClr val="0432FF"/>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171882"/>
      </p:ext>
    </p:extLst>
  </p:cSld>
  <p:clrMapOvr>
    <a:masterClrMapping/>
  </p:clrMapOvr>
  <p:transition spd="med">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2CCBD-0A5E-4197-B5ED-C93F0A915ABB}"/>
              </a:ext>
            </a:extLst>
          </p:cNvPr>
          <p:cNvSpPr txBox="1"/>
          <p:nvPr/>
        </p:nvSpPr>
        <p:spPr>
          <a:xfrm>
            <a:off x="192897" y="179786"/>
            <a:ext cx="3280706" cy="461665"/>
          </a:xfrm>
          <a:prstGeom prst="rect">
            <a:avLst/>
          </a:prstGeom>
          <a:solidFill>
            <a:schemeClr val="bg1"/>
          </a:solidFill>
        </p:spPr>
        <p:txBody>
          <a:bodyPr wrap="none" rtlCol="0">
            <a:spAutoFit/>
          </a:bodyPr>
          <a:lstStyle/>
          <a:p>
            <a:r>
              <a:rPr lang="en-VN" sz="2400" b="1" dirty="0">
                <a:solidFill>
                  <a:srgbClr val="EB8600"/>
                </a:solidFill>
                <a:latin typeface="Arial" panose="020B0604020202020204" pitchFamily="34" charset="0"/>
                <a:cs typeface="Arial" panose="020B0604020202020204" pitchFamily="34" charset="0"/>
              </a:rPr>
              <a:t>Bài 5.16 (SGK – tr.97)</a:t>
            </a:r>
          </a:p>
        </p:txBody>
      </p:sp>
      <p:sp>
        <p:nvSpPr>
          <p:cNvPr id="4" name="TextBox 3">
            <a:extLst>
              <a:ext uri="{FF2B5EF4-FFF2-40B4-BE49-F238E27FC236}">
                <a16:creationId xmlns:a16="http://schemas.microsoft.com/office/drawing/2014/main" id="{37CC1F6A-6CB5-A9A8-0C5D-A8BE19270B36}"/>
              </a:ext>
            </a:extLst>
          </p:cNvPr>
          <p:cNvSpPr txBox="1"/>
          <p:nvPr/>
        </p:nvSpPr>
        <p:spPr>
          <a:xfrm>
            <a:off x="289879" y="641451"/>
            <a:ext cx="11612241" cy="4601260"/>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Có thể xem guồng nước (còn gọi là cọn nước) là một công cụ hay cỗ máy có dạng hình tròn, quay được nhờ sức nước chảy (H.5.22a). Guồng nước thường thấy ở các vùng miền núi. Nhiều guồng nước được làm bằng tre, dùng để đưa nước lên ruộng cao, giã gạo hoặc làm một số việc khác.</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Giả sử ngấn nước ngăn cách giữa phần trên và phần dưới của một guồng nước được biểu thị bởi cung ứng với một dây dài 4 m và điểm ngập sâu nhất là 0,5 m (trên hình 5.22b, điểm ngập sâu nhất là điểm C, ta có AB = 4 m và HC </a:t>
            </a:r>
            <a:r>
              <a:rPr lang="vi-VN" sz="2400">
                <a:effectLst/>
                <a:latin typeface="Arial" panose="020B0604020202020204" pitchFamily="34" charset="0"/>
                <a:ea typeface="Calibri" panose="020F0502020204030204" pitchFamily="34" charset="0"/>
                <a:cs typeface="Arial" panose="020B0604020202020204" pitchFamily="34" charset="0"/>
              </a:rPr>
              <a:t>= 0,5 </a:t>
            </a:r>
            <a:r>
              <a:rPr lang="vi-VN" sz="2400" dirty="0">
                <a:effectLst/>
                <a:latin typeface="Arial" panose="020B0604020202020204" pitchFamily="34" charset="0"/>
                <a:ea typeface="Calibri" panose="020F0502020204030204" pitchFamily="34" charset="0"/>
                <a:cs typeface="Arial" panose="020B0604020202020204" pitchFamily="34" charset="0"/>
              </a:rPr>
              <a:t>m). Dựa vào đó, em hãy tính bán kính của guồng nước.</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121185D-F776-357C-347C-834C8DC591C4}"/>
              </a:ext>
            </a:extLst>
          </p:cNvPr>
          <p:cNvPicPr>
            <a:picLocks noChangeAspect="1"/>
          </p:cNvPicPr>
          <p:nvPr/>
        </p:nvPicPr>
        <p:blipFill>
          <a:blip r:embed="rId2"/>
          <a:stretch>
            <a:fillRect/>
          </a:stretch>
        </p:blipFill>
        <p:spPr>
          <a:xfrm>
            <a:off x="7947964" y="4696290"/>
            <a:ext cx="2988601" cy="2090965"/>
          </a:xfrm>
          <a:prstGeom prst="rect">
            <a:avLst/>
          </a:prstGeom>
        </p:spPr>
      </p:pic>
    </p:spTree>
    <p:extLst>
      <p:ext uri="{BB962C8B-B14F-4D97-AF65-F5344CB8AC3E}">
        <p14:creationId xmlns:p14="http://schemas.microsoft.com/office/powerpoint/2010/main" val="28613586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DED168-1207-5DBA-167C-144A93180679}"/>
              </a:ext>
            </a:extLst>
          </p:cNvPr>
          <p:cNvSpPr txBox="1"/>
          <p:nvPr/>
        </p:nvSpPr>
        <p:spPr>
          <a:xfrm>
            <a:off x="5664627" y="421316"/>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C16407A-32A1-1032-07DB-2F47AABFB74D}"/>
                  </a:ext>
                </a:extLst>
              </p:cNvPr>
              <p:cNvSpPr txBox="1"/>
              <p:nvPr/>
            </p:nvSpPr>
            <p:spPr>
              <a:xfrm>
                <a:off x="1208309" y="892538"/>
                <a:ext cx="7361533" cy="5547096"/>
              </a:xfrm>
              <a:prstGeom prst="rect">
                <a:avLst/>
              </a:prstGeom>
              <a:noFill/>
            </p:spPr>
            <p:txBody>
              <a:bodyPr wrap="square">
                <a:spAutoFit/>
              </a:bodyPr>
              <a:lstStyle/>
              <a:p>
                <a:pPr algn="just">
                  <a:lnSpc>
                    <a:spcPct val="150000"/>
                  </a:lnSpc>
                </a:pPr>
                <a:r>
                  <a:rPr lang="vi-VN" sz="28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R</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(m) là bán kính guồng nước. </a:t>
                </a:r>
              </a:p>
              <a:p>
                <a:pPr algn="just">
                  <a:lnSpc>
                    <a:spcPct val="150000"/>
                  </a:lnSpc>
                </a:pPr>
                <a:r>
                  <a:rPr lang="vi-VN" sz="2800" dirty="0">
                    <a:effectLst/>
                    <a:latin typeface="Arial" panose="020B0604020202020204" pitchFamily="34" charset="0"/>
                    <a:ea typeface="Times New Roman" panose="02020603050405020304" pitchFamily="18" charset="0"/>
                    <a:cs typeface="Arial" panose="020B0604020202020204" pitchFamily="34" charset="0"/>
                  </a:rPr>
                  <a:t>Trên hình vẽ cho thấy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OH</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HC</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−0,5</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(m)</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800" dirty="0">
                    <a:effectLst/>
                    <a:latin typeface="Arial" panose="020B0604020202020204" pitchFamily="34" charset="0"/>
                    <a:ea typeface="Arial" panose="020B0604020202020204" pitchFamily="34" charset="0"/>
                    <a:cs typeface="Arial" panose="020B0604020202020204" pitchFamily="34" charset="0"/>
                  </a:rPr>
                  <a:t>Do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OH</m:t>
                    </m:r>
                    <m:r>
                      <a:rPr lang="vi-VN" sz="2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AB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HA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HB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AB</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(m)</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800" dirty="0">
                    <a:effectLst/>
                    <a:latin typeface="Arial" panose="020B0604020202020204" pitchFamily="34" charset="0"/>
                    <a:ea typeface="Arial" panose="020B0604020202020204" pitchFamily="34" charset="0"/>
                    <a:cs typeface="Arial" panose="020B0604020202020204" pitchFamily="34" charset="0"/>
                  </a:rPr>
                  <a:t>Trong </a:t>
                </a: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AOH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có:</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O</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H</m:t>
                        </m:r>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H</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A</m:t>
                        </m:r>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O</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A</m:t>
                        </m:r>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−0,5</m:t>
                            </m:r>
                          </m:e>
                        </m:d>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2800">
                    <a:effectLst/>
                    <a:latin typeface="Arial" panose="020B0604020202020204" pitchFamily="34" charset="0"/>
                    <a:ea typeface="Arial" panose="020B0604020202020204" pitchFamily="34" charset="0"/>
                    <a:cs typeface="Arial" panose="020B0604020202020204" pitchFamily="34" charset="0"/>
                  </a:rPr>
                  <a:t>Suy ra</a:t>
                </a:r>
                <a:r>
                  <a:rPr lang="vi-VN" sz="28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R</m:t>
                    </m:r>
                    <m:r>
                      <a:rPr lang="vi-VN" sz="2800" i="0">
                        <a:effectLst/>
                        <a:latin typeface="Cambria Math" panose="02040503050406030204" pitchFamily="18" charset="0"/>
                        <a:ea typeface="Arial" panose="020B0604020202020204" pitchFamily="34" charset="0"/>
                        <a:cs typeface="Times New Roman" panose="02020603050405020304" pitchFamily="18" charset="0"/>
                      </a:rPr>
                      <m:t>+0,25+4=</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800" i="0">
                            <a:effectLst/>
                            <a:latin typeface="Cambria Math" panose="02040503050406030204" pitchFamily="18" charset="0"/>
                            <a:ea typeface="Arial" panose="020B0604020202020204" pitchFamily="34" charset="0"/>
                            <a:cs typeface="Times New Roman" panose="02020603050405020304" pitchFamily="18" charset="0"/>
                          </a:rPr>
                          <m:t>2</m:t>
                        </m:r>
                      </m:sup>
                    </m:sSup>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2800">
                    <a:latin typeface="Arial" panose="020B0604020202020204" pitchFamily="34" charset="0"/>
                    <a:ea typeface="Arial" panose="020B0604020202020204" pitchFamily="34" charset="0"/>
                    <a:cs typeface="Arial" panose="020B0604020202020204" pitchFamily="34" charset="0"/>
                  </a:rPr>
                  <a:t>Suy ra</a:t>
                </a:r>
                <a:r>
                  <a:rPr lang="vi-VN" sz="28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4,25−</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R</m:t>
                    </m:r>
                    <m:r>
                      <a:rPr lang="vi-VN" sz="2800" i="0">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=4,25</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(m)</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C16407A-32A1-1032-07DB-2F47AABFB74D}"/>
                  </a:ext>
                </a:extLst>
              </p:cNvPr>
              <p:cNvSpPr txBox="1">
                <a:spLocks noRot="1" noChangeAspect="1" noMove="1" noResize="1" noEditPoints="1" noAdjustHandles="1" noChangeArrowheads="1" noChangeShapeType="1" noTextEdit="1"/>
              </p:cNvSpPr>
              <p:nvPr/>
            </p:nvSpPr>
            <p:spPr>
              <a:xfrm>
                <a:off x="1208309" y="892538"/>
                <a:ext cx="7361533" cy="5547096"/>
              </a:xfrm>
              <a:prstGeom prst="rect">
                <a:avLst/>
              </a:prstGeom>
              <a:blipFill>
                <a:blip r:embed="rId2"/>
                <a:stretch>
                  <a:fillRect l="-1656" b="-659"/>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8313940" y="1027017"/>
            <a:ext cx="3330706" cy="3426416"/>
          </a:xfrm>
          <a:prstGeom prst="rect">
            <a:avLst/>
          </a:prstGeom>
        </p:spPr>
      </p:pic>
    </p:spTree>
    <p:extLst>
      <p:ext uri="{BB962C8B-B14F-4D97-AF65-F5344CB8AC3E}">
        <p14:creationId xmlns:p14="http://schemas.microsoft.com/office/powerpoint/2010/main" val="131207640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strips(down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strips(down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strips(down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strips(downLeft)">
                                      <p:cBhvr>
                                        <p:cTn id="37" dur="500"/>
                                        <p:tgtEl>
                                          <p:spTgt spid="4">
                                            <p:txEl>
                                              <p:pRg st="4" end="4"/>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strips(downLeft)">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strips(downLeft)">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strips(downLeft)">
                                      <p:cBhvr>
                                        <p:cTn id="5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AE4C79-F466-2CFC-E7D7-7285CDA6F1F3}"/>
              </a:ext>
            </a:extLst>
          </p:cNvPr>
          <p:cNvSpPr txBox="1"/>
          <p:nvPr/>
        </p:nvSpPr>
        <p:spPr>
          <a:xfrm>
            <a:off x="447973" y="600445"/>
            <a:ext cx="3800464" cy="523220"/>
          </a:xfrm>
          <a:prstGeom prst="rect">
            <a:avLst/>
          </a:prstGeom>
          <a:solidFill>
            <a:schemeClr val="bg1"/>
          </a:solidFill>
        </p:spPr>
        <p:txBody>
          <a:bodyPr wrap="none" rtlCol="0">
            <a:spAutoFit/>
          </a:bodyPr>
          <a:lstStyle/>
          <a:p>
            <a:r>
              <a:rPr lang="en-VN" sz="2800" b="1" dirty="0">
                <a:solidFill>
                  <a:srgbClr val="EB8600"/>
                </a:solidFill>
                <a:latin typeface="Arial" panose="020B0604020202020204" pitchFamily="34" charset="0"/>
                <a:cs typeface="Arial" panose="020B0604020202020204" pitchFamily="34" charset="0"/>
              </a:rPr>
              <a:t>Bài 5.17 (SGK – tr.98)</a:t>
            </a:r>
          </a:p>
        </p:txBody>
      </p:sp>
      <p:sp>
        <p:nvSpPr>
          <p:cNvPr id="4" name="TextBox 3">
            <a:extLst>
              <a:ext uri="{FF2B5EF4-FFF2-40B4-BE49-F238E27FC236}">
                <a16:creationId xmlns:a16="http://schemas.microsoft.com/office/drawing/2014/main" id="{583162A9-2972-1CC9-900E-CB0F033DAC9E}"/>
              </a:ext>
            </a:extLst>
          </p:cNvPr>
          <p:cNvSpPr txBox="1"/>
          <p:nvPr/>
        </p:nvSpPr>
        <p:spPr>
          <a:xfrm>
            <a:off x="289300" y="1329899"/>
            <a:ext cx="11613399" cy="4198201"/>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Cho đường tròn (O; 5 cm).</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Hãy nêu cách vẽ dây AB sao cho khoảng cách từ điểm O đến dây AB bằng 2,5 cm.</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b) Tính độ dài của dây AB trong câu a (làm tròn đến hàng phần trăm).</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Tính số đo và độ dài của cung nhỏ AB.</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d) Tính diện tích hình quạt tròn ứng với cung nhỏ AB.</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6575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B727CC-E0B0-BB75-7013-E82E7560CC0A}"/>
              </a:ext>
            </a:extLst>
          </p:cNvPr>
          <p:cNvSpPr txBox="1"/>
          <p:nvPr/>
        </p:nvSpPr>
        <p:spPr>
          <a:xfrm>
            <a:off x="5664631" y="288591"/>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endParaRPr lang="en-VN" sz="26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57132E-5779-A2B4-31F3-93D11F8D41A5}"/>
                  </a:ext>
                </a:extLst>
              </p:cNvPr>
              <p:cNvSpPr txBox="1"/>
              <p:nvPr/>
            </p:nvSpPr>
            <p:spPr>
              <a:xfrm>
                <a:off x="711627" y="870286"/>
                <a:ext cx="9906007" cy="5117427"/>
              </a:xfrm>
              <a:prstGeom prst="rect">
                <a:avLst/>
              </a:prstGeom>
              <a:noFill/>
            </p:spPr>
            <p:txBody>
              <a:bodyPr wrap="square">
                <a:spAutoFit/>
              </a:bodyPr>
              <a:lstStyle/>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vi-VN" sz="2800" dirty="0">
                    <a:effectLst/>
                    <a:latin typeface="Arial" panose="020B0604020202020204" pitchFamily="34" charset="0"/>
                    <a:ea typeface="Arial" panose="020B0604020202020204" pitchFamily="34" charset="0"/>
                    <a:cs typeface="Arial" panose="020B0604020202020204" pitchFamily="34" charset="0"/>
                  </a:rPr>
                  <a:t>Vẽ dây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AB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cách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một khoảng 2,5 cm:</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Arial" panose="020B0604020202020204" pitchFamily="34" charset="0"/>
                    <a:cs typeface="Arial" panose="020B0604020202020204" pitchFamily="34" charset="0"/>
                  </a:rPr>
                  <a:t>Lấy điểm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tùy ý sao cho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OH</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=2,5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Times New Roman" panose="02020603050405020304" pitchFamily="18" charset="0"/>
                    <a:cs typeface="Arial" panose="020B0604020202020204" pitchFamily="34" charset="0"/>
                  </a:rPr>
                  <a:t>Vẽ đường thẳng vuông góc với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cắt </a:t>
                </a:r>
                <a14:m>
                  <m:oMath xmlns:m="http://schemas.openxmlformats.org/officeDocument/2006/math">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Ta có dây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cần vẽ</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effectLst/>
                    <a:latin typeface="Arial" panose="020B0604020202020204" pitchFamily="34" charset="0"/>
                    <a:ea typeface="Times New Roman" panose="02020603050405020304" pitchFamily="18" charset="0"/>
                    <a:cs typeface="Arial" panose="020B0604020202020204" pitchFamily="34" charset="0"/>
                  </a:rPr>
                  <a:t>Trong </a:t>
                </a:r>
                <a14:m>
                  <m:oMath xmlns:m="http://schemas.openxmlformats.org/officeDocument/2006/math">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AOH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ta có:</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H</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H</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2,5</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=18,75</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18,75</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≈8,6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C757132E-5779-A2B4-31F3-93D11F8D41A5}"/>
                  </a:ext>
                </a:extLst>
              </p:cNvPr>
              <p:cNvSpPr txBox="1">
                <a:spLocks noRot="1" noChangeAspect="1" noMove="1" noResize="1" noEditPoints="1" noAdjustHandles="1" noChangeArrowheads="1" noChangeShapeType="1" noTextEdit="1"/>
              </p:cNvSpPr>
              <p:nvPr/>
            </p:nvSpPr>
            <p:spPr>
              <a:xfrm>
                <a:off x="711627" y="870286"/>
                <a:ext cx="9906007" cy="5117427"/>
              </a:xfrm>
              <a:prstGeom prst="rect">
                <a:avLst/>
              </a:prstGeom>
              <a:blipFill>
                <a:blip r:embed="rId2"/>
                <a:stretch>
                  <a:fillRect l="-1280" b="-1980"/>
                </a:stretch>
              </a:blipFill>
            </p:spPr>
            <p:txBody>
              <a:bodyPr/>
              <a:lstStyle/>
              <a:p>
                <a:r>
                  <a:rPr lang="en-VN">
                    <a:noFill/>
                  </a:rPr>
                  <a:t> </a:t>
                </a:r>
              </a:p>
            </p:txBody>
          </p:sp>
        </mc:Fallback>
      </mc:AlternateContent>
      <p:pic>
        <p:nvPicPr>
          <p:cNvPr id="6" name="Picture 5" descr="A circle with a triangle and a triangle with blue circles&#10;&#10;Description automatically generated">
            <a:extLst>
              <a:ext uri="{FF2B5EF4-FFF2-40B4-BE49-F238E27FC236}">
                <a16:creationId xmlns:a16="http://schemas.microsoft.com/office/drawing/2014/main" id="{9E8823B6-8E57-FEDA-38FC-9821B6212B3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63047" y="3189538"/>
            <a:ext cx="3288248" cy="3262920"/>
          </a:xfrm>
          <a:prstGeom prst="rect">
            <a:avLst/>
          </a:prstGeom>
          <a:noFill/>
        </p:spPr>
      </p:pic>
    </p:spTree>
    <p:extLst>
      <p:ext uri="{BB962C8B-B14F-4D97-AF65-F5344CB8AC3E}">
        <p14:creationId xmlns:p14="http://schemas.microsoft.com/office/powerpoint/2010/main" val="150895415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strips(downLeft)">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strips(downLeft)">
                                      <p:cBhvr>
                                        <p:cTn id="35" dur="500"/>
                                        <p:tgtEl>
                                          <p:spTgt spid="5">
                                            <p:txEl>
                                              <p:pRg st="4" end="4"/>
                                            </p:txEl>
                                          </p:spTgt>
                                        </p:tgtEl>
                                      </p:cBhvr>
                                    </p:animEffect>
                                  </p:childTnLst>
                                </p:cTn>
                              </p:par>
                              <p:par>
                                <p:cTn id="36" presetID="18" presetClass="entr" presetSubtype="12"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strips(downLeft)">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strips(downLeft)">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57132E-5779-A2B4-31F3-93D11F8D41A5}"/>
                  </a:ext>
                </a:extLst>
              </p:cNvPr>
              <p:cNvSpPr txBox="1"/>
              <p:nvPr/>
            </p:nvSpPr>
            <p:spPr>
              <a:xfrm>
                <a:off x="810983" y="404261"/>
                <a:ext cx="10570033" cy="6049477"/>
              </a:xfrm>
              <a:prstGeom prst="rect">
                <a:avLst/>
              </a:prstGeom>
              <a:noFill/>
            </p:spPr>
            <p:txBody>
              <a:bodyPr wrap="square">
                <a:spAutoFit/>
              </a:bodyPr>
              <a:lstStyle/>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vi-VN" sz="28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OAH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có:</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func>
                      <m:func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sin</m:t>
                        </m:r>
                      </m:fName>
                      <m:e>
                        <m:acc>
                          <m:accPr>
                            <m:chr m:val="̂"/>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AOH</m:t>
                            </m:r>
                          </m:e>
                        </m:acc>
                      </m:e>
                    </m:func>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OH</m:t>
                        </m:r>
                      </m:num>
                      <m:den>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OA</m:t>
                        </m:r>
                      </m:den>
                    </m:f>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3</m:t>
                            </m:r>
                          </m:e>
                        </m:rad>
                      </m:num>
                      <m:den>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suy</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ra</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AOH</m:t>
                        </m:r>
                      </m:e>
                    </m:acc>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=60°</m:t>
                    </m:r>
                  </m:oMath>
                </a14:m>
                <a:r>
                  <a:rPr lang="en-US" sz="2800" dirty="0">
                    <a:effectLst/>
                    <a:latin typeface="Arial" panose="020B0604020202020204" pitchFamily="34" charset="0"/>
                    <a:ea typeface="Times New Roman" panose="02020603050405020304" pitchFamily="18"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M</a:t>
                </a:r>
                <a:r>
                  <a:rPr lang="en-US" sz="2800" dirty="0" err="1">
                    <a:effectLst/>
                    <a:latin typeface="Arial" panose="020B0604020202020204" pitchFamily="34" charset="0"/>
                    <a:ea typeface="Times New Roman" panose="02020603050405020304" pitchFamily="18" charset="0"/>
                    <a:cs typeface="Arial" panose="020B0604020202020204" pitchFamily="34" charset="0"/>
                  </a:rPr>
                  <a:t>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OAH</m:t>
                    </m:r>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OBH</m:t>
                    </m:r>
                  </m:oMath>
                </a14:m>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suy</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ra</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OAH</m:t>
                        </m:r>
                      </m:e>
                    </m:acc>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OBH</m:t>
                        </m:r>
                      </m:e>
                    </m:acc>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=60°</m:t>
                    </m:r>
                  </m:oMath>
                </a14:m>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hai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góc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tương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ứng</a:t>
                </a:r>
                <a:r>
                  <a:rPr lang="en-US" sz="2800" dirty="0">
                    <a:effectLst/>
                    <a:latin typeface="Arial" panose="020B0604020202020204" pitchFamily="34" charset="0"/>
                    <a:ea typeface="Times New Roman" panose="02020603050405020304" pitchFamily="18"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acc>
                        <m:accPr>
                          <m:chr m:val="̂"/>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AO</m:t>
                          </m:r>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B</m:t>
                          </m:r>
                        </m:e>
                      </m:acc>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BOH</m:t>
                          </m:r>
                        </m:e>
                      </m:acc>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AOH</m:t>
                          </m:r>
                        </m:e>
                      </m:acc>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=120°</m:t>
                      </m:r>
                    </m:oMath>
                  </m:oMathPara>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Suy </a:t>
                </a:r>
                <a:r>
                  <a:rPr lang="en-US" sz="2800" dirty="0" err="1">
                    <a:effectLst/>
                    <a:latin typeface="Arial" panose="020B0604020202020204" pitchFamily="34" charset="0"/>
                    <a:ea typeface="Times New Roman" panose="02020603050405020304" pitchFamily="18" charset="0"/>
                    <a:cs typeface="Arial" panose="020B0604020202020204" pitchFamily="34" charset="0"/>
                  </a:rPr>
                  <a:t>ra</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800" i="0">
                        <a:effectLst/>
                        <a:latin typeface="Cambria Math" panose="02040503050406030204" pitchFamily="18" charset="0"/>
                        <a:ea typeface="Times New Roman" panose="02020603050405020304" pitchFamily="18" charset="0"/>
                        <a:cs typeface="Times New Roman" panose="02020603050405020304" pitchFamily="18" charset="0"/>
                      </a:rPr>
                      <m:t>s</m:t>
                    </m:r>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đ</m:t>
                    </m:r>
                    <m:groupChr>
                      <m:groupChrPr>
                        <m:chr m:val="⏜"/>
                        <m:pos m:val="top"/>
                        <m:vertJc m:val="bot"/>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AB</m:t>
                        </m:r>
                      </m:e>
                    </m:groupCh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800" i="0">
                        <a:effectLst/>
                        <a:latin typeface="Cambria Math" panose="02040503050406030204" pitchFamily="18" charset="0"/>
                        <a:ea typeface="Times New Roman" panose="02020603050405020304" pitchFamily="18" charset="0"/>
                        <a:cs typeface="Times New Roman" panose="02020603050405020304" pitchFamily="18" charset="0"/>
                      </a:rPr>
                      <m:t>20°</m:t>
                    </m:r>
                  </m:oMath>
                </a14:m>
                <a:r>
                  <a:rPr lang="en-US" sz="2800" dirty="0">
                    <a:effectLst/>
                    <a:latin typeface="Arial" panose="020B0604020202020204" pitchFamily="34" charset="0"/>
                    <a:ea typeface="Times New Roman" panose="02020603050405020304" pitchFamily="18"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 Độ dài </a:t>
                </a:r>
                <a14:m>
                  <m:oMath xmlns:m="http://schemas.openxmlformats.org/officeDocument/2006/math">
                    <m:groupChr>
                      <m:groupChrPr>
                        <m:chr m:val="⏜"/>
                        <m:pos m:val="top"/>
                        <m:vertJc m:val="bot"/>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AB</m:t>
                        </m:r>
                      </m:e>
                    </m:groupCh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nhỏ bằng: </a:t>
                </a: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120</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180</m:t>
                        </m:r>
                      </m:den>
                    </m:f>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π</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.5=</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den>
                    </m:f>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t>
                </a:r>
                <a:r>
                  <a:rPr lang="vi-VN" sz="2800" dirty="0">
                    <a:effectLst/>
                    <a:latin typeface="Arial" panose="020B0604020202020204" pitchFamily="34" charset="0"/>
                    <a:ea typeface="Times New Roman" panose="02020603050405020304" pitchFamily="18" charset="0"/>
                    <a:cs typeface="Arial" panose="020B0604020202020204" pitchFamily="34" charset="0"/>
                  </a:rPr>
                  <a:t>Diện tích hình quạt ứng với </a:t>
                </a:r>
                <a14:m>
                  <m:oMath xmlns:m="http://schemas.openxmlformats.org/officeDocument/2006/math">
                    <m:groupChr>
                      <m:groupChrPr>
                        <m:chr m:val="⏜"/>
                        <m:pos m:val="top"/>
                        <m:vertJc m:val="bot"/>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AB</m:t>
                        </m:r>
                      </m:e>
                    </m:groupCh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r>
                  <a:rPr lang="en-VN" sz="2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120</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360</m:t>
                        </m:r>
                      </m:den>
                    </m:f>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π</m:t>
                    </m:r>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25</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C757132E-5779-A2B4-31F3-93D11F8D41A5}"/>
                  </a:ext>
                </a:extLst>
              </p:cNvPr>
              <p:cNvSpPr txBox="1">
                <a:spLocks noRot="1" noChangeAspect="1" noMove="1" noResize="1" noEditPoints="1" noAdjustHandles="1" noChangeArrowheads="1" noChangeShapeType="1" noTextEdit="1"/>
              </p:cNvSpPr>
              <p:nvPr/>
            </p:nvSpPr>
            <p:spPr>
              <a:xfrm>
                <a:off x="810983" y="404261"/>
                <a:ext cx="10570033" cy="6049477"/>
              </a:xfrm>
              <a:prstGeom prst="rect">
                <a:avLst/>
              </a:prstGeom>
              <a:blipFill>
                <a:blip r:embed="rId2"/>
                <a:stretch>
                  <a:fillRect l="-1153" r="-923" b="-101"/>
                </a:stretch>
              </a:blipFill>
            </p:spPr>
            <p:txBody>
              <a:bodyPr/>
              <a:lstStyle/>
              <a:p>
                <a:r>
                  <a:rPr lang="en-US">
                    <a:noFill/>
                  </a:rPr>
                  <a:t> </a:t>
                </a:r>
              </a:p>
            </p:txBody>
          </p:sp>
        </mc:Fallback>
      </mc:AlternateContent>
    </p:spTree>
    <p:extLst>
      <p:ext uri="{BB962C8B-B14F-4D97-AF65-F5344CB8AC3E}">
        <p14:creationId xmlns:p14="http://schemas.microsoft.com/office/powerpoint/2010/main" val="286694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trips(down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trips(down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strips(down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2AD808-EA31-64DC-C693-474DE707533A}"/>
              </a:ext>
            </a:extLst>
          </p:cNvPr>
          <p:cNvSpPr txBox="1"/>
          <p:nvPr/>
        </p:nvSpPr>
        <p:spPr>
          <a:xfrm>
            <a:off x="501927" y="395620"/>
            <a:ext cx="982961" cy="492443"/>
          </a:xfrm>
          <a:prstGeom prst="rect">
            <a:avLst/>
          </a:prstGeom>
          <a:solidFill>
            <a:schemeClr val="bg1"/>
          </a:solidFill>
        </p:spPr>
        <p:txBody>
          <a:bodyPr wrap="none" rtlCol="0">
            <a:spAutoFit/>
          </a:bodyPr>
          <a:lstStyle/>
          <a:p>
            <a:r>
              <a:rPr lang="en-VN" sz="2600" b="1" dirty="0">
                <a:solidFill>
                  <a:srgbClr val="EB8600"/>
                </a:solidFill>
                <a:latin typeface="Arial" panose="020B0604020202020204" pitchFamily="34" charset="0"/>
                <a:cs typeface="Arial" panose="020B0604020202020204" pitchFamily="34" charset="0"/>
              </a:rPr>
              <a:t>Bài 1</a:t>
            </a:r>
          </a:p>
        </p:txBody>
      </p:sp>
      <p:pic>
        <p:nvPicPr>
          <p:cNvPr id="3" name="Picture 2" descr="A diagram of a circle with lines and letters&#10;&#10;Description automatically generated">
            <a:extLst>
              <a:ext uri="{FF2B5EF4-FFF2-40B4-BE49-F238E27FC236}">
                <a16:creationId xmlns:a16="http://schemas.microsoft.com/office/drawing/2014/main" id="{DE1EB2D5-4161-675E-7E02-94D7BC1694E4}"/>
              </a:ext>
            </a:extLst>
          </p:cNvPr>
          <p:cNvPicPr>
            <a:picLocks noChangeAspect="1"/>
          </p:cNvPicPr>
          <p:nvPr/>
        </p:nvPicPr>
        <p:blipFill>
          <a:blip r:embed="rId2"/>
          <a:stretch>
            <a:fillRect/>
          </a:stretch>
        </p:blipFill>
        <p:spPr>
          <a:xfrm>
            <a:off x="8277227" y="455029"/>
            <a:ext cx="3571872" cy="307685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7E4A42-9B22-0ABA-883C-08DA9D63607F}"/>
                  </a:ext>
                </a:extLst>
              </p:cNvPr>
              <p:cNvSpPr txBox="1"/>
              <p:nvPr/>
            </p:nvSpPr>
            <p:spPr>
              <a:xfrm>
                <a:off x="795130" y="888063"/>
                <a:ext cx="8368748" cy="5589094"/>
              </a:xfrm>
              <a:prstGeom prst="rect">
                <a:avLst/>
              </a:prstGeom>
              <a:noFill/>
            </p:spPr>
            <p:txBody>
              <a:bodyPr wrap="square">
                <a:spAutoFit/>
              </a:bodyPr>
              <a:lstStyle/>
              <a:p>
                <a:pPr marL="228600" indent="-228600">
                  <a:lnSpc>
                    <a:spcPct val="150000"/>
                  </a:lnSpc>
                  <a:spcBef>
                    <a:spcPts val="300"/>
                  </a:spcBef>
                  <a:spcAft>
                    <a:spcPts val="300"/>
                  </a:spcAft>
                </a:pPr>
                <a:r>
                  <a:rPr lang="en-US" sz="2600" dirty="0" err="1">
                    <a:effectLst/>
                    <a:latin typeface="Arial" panose="020B0604020202020204" pitchFamily="34" charset="0"/>
                    <a:ea typeface="Arial" panose="020B0604020202020204" pitchFamily="34" charset="0"/>
                    <a:cs typeface="Arial" panose="020B0604020202020204" pitchFamily="34" charset="0"/>
                  </a:rPr>
                  <a:t>Kẻ</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OM</m:t>
                    </m:r>
                    <m:r>
                      <a:rPr lang="en-US"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AB</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tại</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M</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và</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ON</m:t>
                    </m:r>
                    <m:r>
                      <a:rPr lang="en-US"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CD</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tại</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N</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marL="228600" indent="-228600">
                  <a:lnSpc>
                    <a:spcPct val="150000"/>
                  </a:lnSpc>
                  <a:spcBef>
                    <a:spcPts val="300"/>
                  </a:spcBef>
                  <a:spcAft>
                    <a:spcPts val="300"/>
                  </a:spcAft>
                </a:pPr>
                <a:r>
                  <a:rPr lang="en-US" sz="2600" dirty="0" err="1">
                    <a:effectLst/>
                    <a:latin typeface="Arial" panose="020B0604020202020204" pitchFamily="34" charset="0"/>
                    <a:ea typeface="Arial" panose="020B0604020202020204" pitchFamily="34" charset="0"/>
                    <a:cs typeface="Arial" panose="020B0604020202020204" pitchFamily="34" charset="0"/>
                  </a:rPr>
                  <a:t>Vì</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AB</m:t>
                    </m:r>
                  </m:oMath>
                </a14:m>
                <a:r>
                  <a:rPr lang="en-US" sz="26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CD</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nên</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M</m:t>
                    </m:r>
                    <m:r>
                      <a:rPr lang="en-US" sz="26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m:t>
                    </m:r>
                    <m:r>
                      <a:rPr lang="en-US" sz="26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N</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thẳng</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hàng</a:t>
                </a:r>
                <a:r>
                  <a:rPr lang="en-US" sz="2600" dirty="0">
                    <a:effectLst/>
                    <a:latin typeface="Arial" panose="020B0604020202020204" pitchFamily="34" charset="0"/>
                    <a:ea typeface="Arial" panose="020B060402020202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en-US" sz="2600" dirty="0" err="1">
                    <a:effectLst/>
                    <a:latin typeface="Arial" panose="020B0604020202020204" pitchFamily="34" charset="0"/>
                    <a:ea typeface="Arial" panose="020B0604020202020204" pitchFamily="34" charset="0"/>
                    <a:cs typeface="Arial" panose="020B0604020202020204" pitchFamily="34" charset="0"/>
                  </a:rPr>
                  <a:t>Áp</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dụng</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định</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lí</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Pythagore</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vào</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OMB</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có</a:t>
                </a:r>
                <a:r>
                  <a:rPr lang="en-US" sz="2600" dirty="0">
                    <a:effectLst/>
                    <a:latin typeface="Arial" panose="020B0604020202020204" pitchFamily="34" charset="0"/>
                    <a:ea typeface="Arial" panose="020B060402020202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OM</m:t>
                    </m:r>
                    <m:r>
                      <a:rPr lang="en-US" sz="26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B</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M</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B</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en-US" sz="26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600" i="0">
                                <a:effectLst/>
                                <a:latin typeface="Cambria Math" panose="02040503050406030204" pitchFamily="18" charset="0"/>
                                <a:ea typeface="Arial" panose="020B0604020202020204" pitchFamily="34" charset="0"/>
                                <a:cs typeface="Times New Roman" panose="02020603050405020304" pitchFamily="18" charset="0"/>
                              </a:rPr>
                              <m:t>25</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60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600" i="0">
                                <a:effectLst/>
                                <a:latin typeface="Cambria Math" panose="02040503050406030204" pitchFamily="18" charset="0"/>
                                <a:ea typeface="Arial" panose="020B0604020202020204" pitchFamily="34" charset="0"/>
                                <a:cs typeface="Times New Roman" panose="02020603050405020304" pitchFamily="18" charset="0"/>
                              </a:rPr>
                              <m:t>20</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en-US" sz="2600" i="0">
                        <a:effectLst/>
                        <a:latin typeface="Cambria Math" panose="02040503050406030204" pitchFamily="18" charset="0"/>
                        <a:ea typeface="Arial" panose="020B0604020202020204" pitchFamily="34" charset="0"/>
                        <a:cs typeface="Times New Roman" panose="02020603050405020304" pitchFamily="18" charset="0"/>
                      </a:rPr>
                      <m:t>=15</m:t>
                    </m:r>
                  </m:oMath>
                </a14:m>
                <a:r>
                  <a:rPr lang="en-US" sz="2600" dirty="0">
                    <a:effectLst/>
                    <a:latin typeface="Arial" panose="020B0604020202020204" pitchFamily="34" charset="0"/>
                    <a:ea typeface="Times New Roman" panose="02020603050405020304" pitchFamily="18" charset="0"/>
                    <a:cs typeface="Arial" panose="020B0604020202020204" pitchFamily="34" charset="0"/>
                  </a:rPr>
                  <a:t> cm</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en-US" sz="2600" dirty="0" err="1">
                    <a:effectLst/>
                    <a:latin typeface="Arial" panose="020B0604020202020204" pitchFamily="34" charset="0"/>
                    <a:ea typeface="Arial" panose="020B0604020202020204" pitchFamily="34" charset="0"/>
                    <a:cs typeface="Arial" panose="020B0604020202020204" pitchFamily="34" charset="0"/>
                  </a:rPr>
                  <a:t>Áp</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dụng</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định</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lí</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Pythagore</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vào</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ONC</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có</a:t>
                </a:r>
                <a:r>
                  <a:rPr lang="en-US" sz="2600" dirty="0">
                    <a:effectLst/>
                    <a:latin typeface="Arial" panose="020B0604020202020204" pitchFamily="34" charset="0"/>
                    <a:ea typeface="Arial" panose="020B060402020202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ON</m:t>
                    </m:r>
                    <m:r>
                      <a:rPr lang="en-US" sz="26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C</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N</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C</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en-US" sz="26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600" i="0">
                                <a:effectLst/>
                                <a:latin typeface="Cambria Math" panose="02040503050406030204" pitchFamily="18" charset="0"/>
                                <a:ea typeface="Arial" panose="020B0604020202020204" pitchFamily="34" charset="0"/>
                                <a:cs typeface="Times New Roman" panose="02020603050405020304" pitchFamily="18" charset="0"/>
                              </a:rPr>
                              <m:t>25</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60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600" i="0">
                                <a:effectLst/>
                                <a:latin typeface="Cambria Math" panose="02040503050406030204" pitchFamily="18" charset="0"/>
                                <a:ea typeface="Arial" panose="020B0604020202020204" pitchFamily="34" charset="0"/>
                                <a:cs typeface="Times New Roman" panose="02020603050405020304" pitchFamily="18" charset="0"/>
                              </a:rPr>
                              <m:t>24</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en-US" sz="26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600" i="0">
                                <a:effectLst/>
                                <a:latin typeface="Cambria Math" panose="02040503050406030204" pitchFamily="18" charset="0"/>
                                <a:ea typeface="Arial" panose="020B0604020202020204" pitchFamily="34" charset="0"/>
                                <a:cs typeface="Times New Roman" panose="02020603050405020304" pitchFamily="18" charset="0"/>
                              </a:rPr>
                              <m:t>25</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60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600" i="0">
                                <a:effectLst/>
                                <a:latin typeface="Cambria Math" panose="02040503050406030204" pitchFamily="18" charset="0"/>
                                <a:ea typeface="Arial" panose="020B0604020202020204" pitchFamily="34" charset="0"/>
                                <a:cs typeface="Times New Roman" panose="02020603050405020304" pitchFamily="18" charset="0"/>
                              </a:rPr>
                              <m:t>24</m:t>
                            </m:r>
                          </m:e>
                          <m:sup>
                            <m:r>
                              <a:rPr lang="en-US" sz="2600" i="0">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en-US" sz="2600" i="0">
                        <a:effectLst/>
                        <a:latin typeface="Cambria Math" panose="02040503050406030204" pitchFamily="18" charset="0"/>
                        <a:ea typeface="Arial" panose="020B0604020202020204" pitchFamily="34" charset="0"/>
                        <a:cs typeface="Times New Roman" panose="02020603050405020304" pitchFamily="18" charset="0"/>
                      </a:rPr>
                      <m:t>=7</m:t>
                    </m:r>
                  </m:oMath>
                </a14:m>
                <a:r>
                  <a:rPr lang="en-US" sz="2600" dirty="0">
                    <a:effectLst/>
                    <a:latin typeface="Arial" panose="020B0604020202020204" pitchFamily="34" charset="0"/>
                    <a:ea typeface="Times New Roman" panose="02020603050405020304" pitchFamily="18" charset="0"/>
                    <a:cs typeface="Arial" panose="020B0604020202020204" pitchFamily="34" charset="0"/>
                  </a:rPr>
                  <a:t> cm</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en-US" sz="2600" dirty="0" err="1">
                    <a:effectLst/>
                    <a:latin typeface="Arial" panose="020B0604020202020204" pitchFamily="34" charset="0"/>
                    <a:ea typeface="Arial" panose="020B0604020202020204" pitchFamily="34" charset="0"/>
                    <a:cs typeface="Arial" panose="020B0604020202020204" pitchFamily="34" charset="0"/>
                  </a:rPr>
                  <a:t>Khoảng</a:t>
                </a:r>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cách</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d</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giữa</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AB</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và</a:t>
                </a:r>
                <a:r>
                  <a:rPr lang="en-US" sz="26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CD</m:t>
                    </m:r>
                  </m:oMath>
                </a14:m>
                <a:r>
                  <a:rPr lang="en-US" sz="2600" dirty="0">
                    <a:effectLst/>
                    <a:latin typeface="Arial" panose="020B0604020202020204" pitchFamily="34" charset="0"/>
                    <a:ea typeface="Arial" panose="020B0604020202020204" pitchFamily="34" charset="0"/>
                    <a:cs typeface="Arial" panose="020B0604020202020204" pitchFamily="34" charset="0"/>
                  </a:rPr>
                  <a:t> </a:t>
                </a:r>
                <a:r>
                  <a:rPr lang="en-US" sz="2600" dirty="0" err="1">
                    <a:effectLst/>
                    <a:latin typeface="Arial" panose="020B0604020202020204" pitchFamily="34" charset="0"/>
                    <a:ea typeface="Arial" panose="020B0604020202020204" pitchFamily="34" charset="0"/>
                    <a:cs typeface="Arial" panose="020B0604020202020204" pitchFamily="34" charset="0"/>
                  </a:rPr>
                  <a:t>là</a:t>
                </a:r>
                <a:r>
                  <a:rPr lang="en-US" sz="2600" dirty="0">
                    <a:effectLst/>
                    <a:latin typeface="Arial" panose="020B0604020202020204" pitchFamily="34" charset="0"/>
                    <a:ea typeface="Arial" panose="020B060402020202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d</m:t>
                    </m:r>
                    <m:r>
                      <a:rPr lang="en-US"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OM</m:t>
                    </m:r>
                    <m:r>
                      <a:rPr lang="en-US"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600" i="0">
                        <a:effectLst/>
                        <a:latin typeface="Cambria Math" panose="02040503050406030204" pitchFamily="18" charset="0"/>
                        <a:ea typeface="Arial" panose="020B0604020202020204" pitchFamily="34" charset="0"/>
                        <a:cs typeface="Times New Roman" panose="02020603050405020304" pitchFamily="18" charset="0"/>
                      </a:rPr>
                      <m:t>ON</m:t>
                    </m:r>
                    <m:r>
                      <a:rPr lang="en-US" sz="2600" i="0">
                        <a:effectLst/>
                        <a:latin typeface="Cambria Math" panose="02040503050406030204" pitchFamily="18" charset="0"/>
                        <a:ea typeface="Arial" panose="020B0604020202020204" pitchFamily="34" charset="0"/>
                        <a:cs typeface="Times New Roman" panose="02020603050405020304" pitchFamily="18" charset="0"/>
                      </a:rPr>
                      <m:t>=15+7=22</m:t>
                    </m:r>
                  </m:oMath>
                </a14:m>
                <a:r>
                  <a:rPr lang="en-US" sz="2600" dirty="0">
                    <a:effectLst/>
                    <a:latin typeface="Arial" panose="020B0604020202020204" pitchFamily="34" charset="0"/>
                    <a:ea typeface="Times New Roman" panose="02020603050405020304" pitchFamily="18" charset="0"/>
                    <a:cs typeface="Arial" panose="020B0604020202020204" pitchFamily="34" charset="0"/>
                  </a:rPr>
                  <a:t> (cm)</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27E4A42-9B22-0ABA-883C-08DA9D63607F}"/>
                  </a:ext>
                </a:extLst>
              </p:cNvPr>
              <p:cNvSpPr txBox="1">
                <a:spLocks noRot="1" noChangeAspect="1" noMove="1" noResize="1" noEditPoints="1" noAdjustHandles="1" noChangeArrowheads="1" noChangeShapeType="1" noTextEdit="1"/>
              </p:cNvSpPr>
              <p:nvPr/>
            </p:nvSpPr>
            <p:spPr>
              <a:xfrm>
                <a:off x="795130" y="888063"/>
                <a:ext cx="8368748" cy="5589094"/>
              </a:xfrm>
              <a:prstGeom prst="rect">
                <a:avLst/>
              </a:prstGeom>
              <a:blipFill>
                <a:blip r:embed="rId3"/>
                <a:stretch>
                  <a:fillRect l="-1311" b="-436"/>
                </a:stretch>
              </a:blipFill>
            </p:spPr>
            <p:txBody>
              <a:bodyPr/>
              <a:lstStyle/>
              <a:p>
                <a:r>
                  <a:rPr lang="en-US">
                    <a:noFill/>
                  </a:rPr>
                  <a:t> </a:t>
                </a:r>
              </a:p>
            </p:txBody>
          </p:sp>
        </mc:Fallback>
      </mc:AlternateContent>
    </p:spTree>
    <p:extLst>
      <p:ext uri="{BB962C8B-B14F-4D97-AF65-F5344CB8AC3E}">
        <p14:creationId xmlns:p14="http://schemas.microsoft.com/office/powerpoint/2010/main" val="28790988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Left)">
                                      <p:cBhvr>
                                        <p:cTn id="25" dur="500"/>
                                        <p:tgtEl>
                                          <p:spTgt spid="5">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Left)">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strips(downLeft)">
                                      <p:cBhvr>
                                        <p:cTn id="33" dur="500"/>
                                        <p:tgtEl>
                                          <p:spTgt spid="5">
                                            <p:txEl>
                                              <p:pRg st="4" end="4"/>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strips(downLeft)">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strips(downLeft)">
                                      <p:cBhvr>
                                        <p:cTn id="41" dur="500"/>
                                        <p:tgtEl>
                                          <p:spTgt spid="5">
                                            <p:txEl>
                                              <p:pRg st="6" end="6"/>
                                            </p:txEl>
                                          </p:spTgt>
                                        </p:tgtEl>
                                      </p:cBhvr>
                                    </p:animEffect>
                                  </p:childTnLst>
                                </p:cTn>
                              </p:par>
                              <p:par>
                                <p:cTn id="42" presetID="18" presetClass="entr" presetSubtype="12"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strips(downLeft)">
                                      <p:cBhvr>
                                        <p:cTn id="4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15448A-B4BA-953E-0155-4089DEDE6F78}"/>
              </a:ext>
            </a:extLst>
          </p:cNvPr>
          <p:cNvSpPr txBox="1"/>
          <p:nvPr/>
        </p:nvSpPr>
        <p:spPr>
          <a:xfrm>
            <a:off x="252030" y="360960"/>
            <a:ext cx="3543791" cy="492443"/>
          </a:xfrm>
          <a:prstGeom prst="rect">
            <a:avLst/>
          </a:prstGeom>
          <a:solidFill>
            <a:schemeClr val="bg1"/>
          </a:solidFill>
        </p:spPr>
        <p:txBody>
          <a:bodyPr wrap="none" rtlCol="0">
            <a:spAutoFit/>
          </a:bodyPr>
          <a:lstStyle/>
          <a:p>
            <a:r>
              <a:rPr lang="en-VN" sz="2600" b="1" dirty="0">
                <a:solidFill>
                  <a:srgbClr val="EB8600"/>
                </a:solidFill>
                <a:latin typeface="Arial" panose="020B0604020202020204" pitchFamily="34" charset="0"/>
                <a:cs typeface="Arial" panose="020B0604020202020204" pitchFamily="34" charset="0"/>
              </a:rPr>
              <a:t>Bài 5.18 (SGK – tr.98)</a:t>
            </a:r>
          </a:p>
        </p:txBody>
      </p:sp>
      <p:sp>
        <p:nvSpPr>
          <p:cNvPr id="4" name="TextBox 3">
            <a:extLst>
              <a:ext uri="{FF2B5EF4-FFF2-40B4-BE49-F238E27FC236}">
                <a16:creationId xmlns:a16="http://schemas.microsoft.com/office/drawing/2014/main" id="{828374CC-71D1-549E-B1AE-C8160D9893EF}"/>
              </a:ext>
            </a:extLst>
          </p:cNvPr>
          <p:cNvSpPr txBox="1"/>
          <p:nvPr/>
        </p:nvSpPr>
        <p:spPr>
          <a:xfrm>
            <a:off x="409043" y="853403"/>
            <a:ext cx="11373913" cy="3619132"/>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Ba bộ phận truyền chuyển động của một chiếc xe đạp gồm một giò đĩa (bánh răng gắn với bàn đạp), một chiếc líp (cũng có dạng bánh răng) gắn với bánh xe và bộ xích (H.5.23). Biết rằng giò đĩa có bán kính 15 cm, líp có bán kính 4 cm và bánh xe có đường kính 65 cm. Hỏi khi người đi xe đạp một vòng thì xe chạy được quãng đường dài bao nhiêu mét (làm tròn kết quả đến hàng phần chục)?</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A blue bicycle with red arrows&#10;&#10;Description automatically generated">
            <a:extLst>
              <a:ext uri="{FF2B5EF4-FFF2-40B4-BE49-F238E27FC236}">
                <a16:creationId xmlns:a16="http://schemas.microsoft.com/office/drawing/2014/main" id="{9CED99B5-6CFE-A200-479A-18AA4427C0B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166343" y="3950482"/>
            <a:ext cx="3024172" cy="2602718"/>
          </a:xfrm>
          <a:prstGeom prst="rect">
            <a:avLst/>
          </a:prstGeom>
        </p:spPr>
      </p:pic>
    </p:spTree>
    <p:extLst>
      <p:ext uri="{BB962C8B-B14F-4D97-AF65-F5344CB8AC3E}">
        <p14:creationId xmlns:p14="http://schemas.microsoft.com/office/powerpoint/2010/main" val="14358782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EA09C-31A4-9854-126D-ACEE1D5B54EB}"/>
              </a:ext>
            </a:extLst>
          </p:cNvPr>
          <p:cNvSpPr txBox="1"/>
          <p:nvPr/>
        </p:nvSpPr>
        <p:spPr>
          <a:xfrm>
            <a:off x="1148900" y="895334"/>
            <a:ext cx="984565" cy="461665"/>
          </a:xfrm>
          <a:prstGeom prst="rect">
            <a:avLst/>
          </a:prstGeom>
          <a:solidFill>
            <a:schemeClr val="bg1"/>
          </a:solidFill>
        </p:spPr>
        <p:txBody>
          <a:bodyPr wrap="none" rtlCol="0">
            <a:spAutoFit/>
          </a:bodyPr>
          <a:lstStyle/>
          <a:p>
            <a:r>
              <a:rPr lang="en-VN" sz="2400" b="1" i="1" dirty="0">
                <a:solidFill>
                  <a:srgbClr val="C00000"/>
                </a:solidFill>
                <a:latin typeface="Arial" panose="020B0604020202020204" pitchFamily="34" charset="0"/>
                <a:cs typeface="Arial" panose="020B0604020202020204" pitchFamily="34" charset="0"/>
              </a:rPr>
              <a:t>Gợi ý</a:t>
            </a:r>
          </a:p>
        </p:txBody>
      </p:sp>
      <p:sp>
        <p:nvSpPr>
          <p:cNvPr id="4" name="TextBox 3">
            <a:extLst>
              <a:ext uri="{FF2B5EF4-FFF2-40B4-BE49-F238E27FC236}">
                <a16:creationId xmlns:a16="http://schemas.microsoft.com/office/drawing/2014/main" id="{273CE3B8-1C76-C6D8-E953-B2441CFA9487}"/>
              </a:ext>
            </a:extLst>
          </p:cNvPr>
          <p:cNvSpPr txBox="1"/>
          <p:nvPr/>
        </p:nvSpPr>
        <p:spPr>
          <a:xfrm>
            <a:off x="2572378" y="244772"/>
            <a:ext cx="8860971" cy="1762790"/>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Bán kính tỉ lệ nghịch với số vòng quay được của líp và giò đĩa.</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Ta tính số vòng líp quay được khi đạp một vòng xe sau đó đem nhân với chu vi bánh xe.</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48CF5B6-3564-37BF-689D-96D61CAA28FD}"/>
              </a:ext>
            </a:extLst>
          </p:cNvPr>
          <p:cNvSpPr txBox="1"/>
          <p:nvPr/>
        </p:nvSpPr>
        <p:spPr>
          <a:xfrm>
            <a:off x="5713522" y="2049628"/>
            <a:ext cx="764953" cy="461665"/>
          </a:xfrm>
          <a:prstGeom prst="rect">
            <a:avLst/>
          </a:prstGeom>
          <a:noFill/>
        </p:spPr>
        <p:txBody>
          <a:bodyPr wrap="none" rtlCol="0">
            <a:spAutoFit/>
          </a:bodyPr>
          <a:lstStyle/>
          <a:p>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5D7EDA-C585-4836-BE18-9E5C503DA4AD}"/>
                  </a:ext>
                </a:extLst>
              </p:cNvPr>
              <p:cNvSpPr txBox="1"/>
              <p:nvPr/>
            </p:nvSpPr>
            <p:spPr>
              <a:xfrm>
                <a:off x="1148899" y="2400215"/>
                <a:ext cx="9894198" cy="4213013"/>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Chu vi một vòng chiếc líp là: </a:t>
                </a:r>
                <a14:m>
                  <m:oMath xmlns:m="http://schemas.openxmlformats.org/officeDocument/2006/math">
                    <m:r>
                      <a:rPr lang="vi-VN" sz="2400" i="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π</m:t>
                    </m:r>
                    <m:r>
                      <a:rPr lang="vi-VN" sz="2400" i="0">
                        <a:effectLst/>
                        <a:latin typeface="Cambria Math" panose="02040503050406030204" pitchFamily="18" charset="0"/>
                        <a:ea typeface="Arial" panose="020B0604020202020204" pitchFamily="34" charset="0"/>
                        <a:cs typeface="Times New Roman" panose="02020603050405020304" pitchFamily="18" charset="0"/>
                      </a:rPr>
                      <m:t>.4=8</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π</m:t>
                    </m:r>
                    <m:r>
                      <a:rPr lang="vi-VN" sz="24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cm</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Bán kính tỉ lệ nghịch với số vòng quay được của líp và giò đĩa.</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Khi đạp 1 vòng thì bánh xe (hoặc líp) quay được số vòng là: </a:t>
                </a:r>
                <a14:m>
                  <m:oMath xmlns:m="http://schemas.openxmlformats.org/officeDocument/2006/math">
                    <m:f>
                      <m:f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0">
                            <a:effectLst/>
                            <a:latin typeface="Cambria Math" panose="02040503050406030204" pitchFamily="18" charset="0"/>
                            <a:ea typeface="Arial" panose="020B0604020202020204" pitchFamily="34" charset="0"/>
                            <a:cs typeface="Times New Roman" panose="02020603050405020304" pitchFamily="18" charset="0"/>
                          </a:rPr>
                          <m:t>15</m:t>
                        </m:r>
                      </m:num>
                      <m:den>
                        <m:r>
                          <a:rPr lang="vi-VN" sz="2400" i="0">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(vòng)</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Chu vi bánh xe là: </a:t>
                </a:r>
                <a14:m>
                  <m:oMath xmlns:m="http://schemas.openxmlformats.org/officeDocument/2006/math">
                    <m:r>
                      <a:rPr lang="vi-VN" sz="2400" i="0">
                        <a:effectLst/>
                        <a:latin typeface="Cambria Math" panose="02040503050406030204" pitchFamily="18" charset="0"/>
                        <a:ea typeface="Arial" panose="020B0604020202020204" pitchFamily="34" charset="0"/>
                        <a:cs typeface="Times New Roman" panose="02020603050405020304" pitchFamily="18" charset="0"/>
                      </a:rPr>
                      <m:t>0,65</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π</m:t>
                    </m:r>
                    <m:r>
                      <a:rPr lang="vi-VN" sz="2400" i="0">
                        <a:effectLst/>
                        <a:latin typeface="Cambria Math" panose="02040503050406030204" pitchFamily="18" charset="0"/>
                        <a:ea typeface="Arial" panose="020B0604020202020204" pitchFamily="34" charset="0"/>
                        <a:cs typeface="Times New Roman" panose="02020603050405020304" pitchFamily="18" charset="0"/>
                      </a:rPr>
                      <m:t> </m:t>
                    </m:r>
                    <m:d>
                      <m:d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cm</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Khi người đi xe đạp một vòng thì xe chạy được quãng đường là:</a:t>
                </a:r>
              </a:p>
              <a:p>
                <a:pPr algn="ctr">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0,65.</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π</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39</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16</m:t>
                        </m:r>
                      </m:den>
                    </m:f>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π</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≈7,7 </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85D7EDA-C585-4836-BE18-9E5C503DA4AD}"/>
                  </a:ext>
                </a:extLst>
              </p:cNvPr>
              <p:cNvSpPr txBox="1">
                <a:spLocks noRot="1" noChangeAspect="1" noMove="1" noResize="1" noEditPoints="1" noAdjustHandles="1" noChangeArrowheads="1" noChangeShapeType="1" noTextEdit="1"/>
              </p:cNvSpPr>
              <p:nvPr/>
            </p:nvSpPr>
            <p:spPr>
              <a:xfrm>
                <a:off x="1148899" y="2400215"/>
                <a:ext cx="9894198" cy="4213013"/>
              </a:xfrm>
              <a:prstGeom prst="rect">
                <a:avLst/>
              </a:prstGeom>
              <a:blipFill>
                <a:blip r:embed="rId2"/>
                <a:stretch>
                  <a:fillRect l="-897"/>
                </a:stretch>
              </a:blipFill>
            </p:spPr>
            <p:txBody>
              <a:bodyPr/>
              <a:lstStyle/>
              <a:p>
                <a:r>
                  <a:rPr lang="en-VN">
                    <a:noFill/>
                  </a:rPr>
                  <a:t> </a:t>
                </a:r>
              </a:p>
            </p:txBody>
          </p:sp>
        </mc:Fallback>
      </mc:AlternateContent>
    </p:spTree>
    <p:extLst>
      <p:ext uri="{BB962C8B-B14F-4D97-AF65-F5344CB8AC3E}">
        <p14:creationId xmlns:p14="http://schemas.microsoft.com/office/powerpoint/2010/main" val="1244402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strips(downLef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strips(downLeft)">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strips(downLeft)">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strips(downLeft)">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strips(downLeft)">
                                      <p:cBhvr>
                                        <p:cTn id="40" dur="500"/>
                                        <p:tgtEl>
                                          <p:spTgt spid="7">
                                            <p:txEl>
                                              <p:pRg st="4" end="4"/>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strips(downLeft)">
                                      <p:cBhvr>
                                        <p:cTn id="4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8A70F-F085-6D36-39F1-1978B0A749A4}"/>
              </a:ext>
            </a:extLst>
          </p:cNvPr>
          <p:cNvSpPr txBox="1"/>
          <p:nvPr/>
        </p:nvSpPr>
        <p:spPr>
          <a:xfrm>
            <a:off x="174992" y="505873"/>
            <a:ext cx="3543791" cy="492443"/>
          </a:xfrm>
          <a:prstGeom prst="rect">
            <a:avLst/>
          </a:prstGeom>
          <a:solidFill>
            <a:schemeClr val="bg1"/>
          </a:solidFill>
        </p:spPr>
        <p:txBody>
          <a:bodyPr wrap="none" rtlCol="0">
            <a:spAutoFit/>
          </a:bodyPr>
          <a:lstStyle/>
          <a:p>
            <a:r>
              <a:rPr lang="en-VN" sz="2600" b="1" dirty="0">
                <a:solidFill>
                  <a:srgbClr val="EB8600"/>
                </a:solidFill>
                <a:latin typeface="Arial" panose="020B0604020202020204" pitchFamily="34" charset="0"/>
                <a:cs typeface="Arial" panose="020B0604020202020204" pitchFamily="34" charset="0"/>
              </a:rPr>
              <a:t>Bài 5.19 (SGK – tr.98)</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593ED0E-DD6F-2719-1164-EE0DBC6BE8B0}"/>
                  </a:ext>
                </a:extLst>
              </p:cNvPr>
              <p:cNvSpPr txBox="1"/>
              <p:nvPr/>
            </p:nvSpPr>
            <p:spPr>
              <a:xfrm>
                <a:off x="327392" y="1016476"/>
                <a:ext cx="11537216" cy="3906454"/>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Cho tam giác đều ABC có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AB</m:t>
                    </m:r>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600" dirty="0">
                    <a:effectLst/>
                    <a:latin typeface="Arial" panose="020B0604020202020204" pitchFamily="34" charset="0"/>
                    <a:ea typeface="Calibri" panose="020F0502020204030204" pitchFamily="34" charset="0"/>
                    <a:cs typeface="Arial" panose="020B0604020202020204" pitchFamily="34" charset="0"/>
                  </a:rPr>
                  <a:t> cm. Nửa đường tròn đường kính BC cắt hai cạnh AB và AC lần lượt tại D và E (khác B và C) (H.5.24).</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a) Chứng tỏ rằng ba cung nhỏ BD, DE và EC bằng nhau. Tính số đo mỗi cung ấy.</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 Tính diện tích của hình viên phân (xem ví dụ 2) </a:t>
                </a: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giới hạn bởi dây BD và cung nhỏ BD.</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593ED0E-DD6F-2719-1164-EE0DBC6BE8B0}"/>
                  </a:ext>
                </a:extLst>
              </p:cNvPr>
              <p:cNvSpPr txBox="1">
                <a:spLocks noRot="1" noChangeAspect="1" noMove="1" noResize="1" noEditPoints="1" noAdjustHandles="1" noChangeArrowheads="1" noChangeShapeType="1" noTextEdit="1"/>
              </p:cNvSpPr>
              <p:nvPr/>
            </p:nvSpPr>
            <p:spPr>
              <a:xfrm>
                <a:off x="327392" y="1016476"/>
                <a:ext cx="11537216" cy="3906454"/>
              </a:xfrm>
              <a:prstGeom prst="rect">
                <a:avLst/>
              </a:prstGeom>
              <a:blipFill>
                <a:blip r:embed="rId2"/>
                <a:stretch>
                  <a:fillRect l="-879" r="-879" b="-3247"/>
                </a:stretch>
              </a:blipFill>
            </p:spPr>
            <p:txBody>
              <a:bodyPr/>
              <a:lstStyle/>
              <a:p>
                <a:r>
                  <a:rPr lang="en-VN">
                    <a:noFill/>
                  </a:rPr>
                  <a:t> </a:t>
                </a:r>
              </a:p>
            </p:txBody>
          </p:sp>
        </mc:Fallback>
      </mc:AlternateContent>
      <p:pic>
        <p:nvPicPr>
          <p:cNvPr id="5" name="Picture 4" descr="A triangle with lines and circles&#10;&#10;Description automatically generated">
            <a:extLst>
              <a:ext uri="{FF2B5EF4-FFF2-40B4-BE49-F238E27FC236}">
                <a16:creationId xmlns:a16="http://schemas.microsoft.com/office/drawing/2014/main" id="{A84FF42F-9312-A8BC-7DC6-B8FFD276591B}"/>
              </a:ext>
            </a:extLst>
          </p:cNvPr>
          <p:cNvPicPr>
            <a:picLocks noChangeAspect="1"/>
          </p:cNvPicPr>
          <p:nvPr/>
        </p:nvPicPr>
        <p:blipFill>
          <a:blip r:embed="rId3"/>
          <a:stretch>
            <a:fillRect/>
          </a:stretch>
        </p:blipFill>
        <p:spPr>
          <a:xfrm>
            <a:off x="7794171" y="3163454"/>
            <a:ext cx="3862197" cy="3518951"/>
          </a:xfrm>
          <a:prstGeom prst="rect">
            <a:avLst/>
          </a:prstGeom>
        </p:spPr>
      </p:pic>
    </p:spTree>
    <p:extLst>
      <p:ext uri="{BB962C8B-B14F-4D97-AF65-F5344CB8AC3E}">
        <p14:creationId xmlns:p14="http://schemas.microsoft.com/office/powerpoint/2010/main" val="12957058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4BDDDB-5D0F-585E-BBD0-3087761276F4}"/>
              </a:ext>
            </a:extLst>
          </p:cNvPr>
          <p:cNvSpPr txBox="1"/>
          <p:nvPr/>
        </p:nvSpPr>
        <p:spPr>
          <a:xfrm>
            <a:off x="5664630" y="326581"/>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endParaRPr lang="en-VN" sz="26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A1E289-A8E5-4A23-7012-3C4BA0876ABA}"/>
                  </a:ext>
                </a:extLst>
              </p:cNvPr>
              <p:cNvSpPr txBox="1"/>
              <p:nvPr/>
            </p:nvSpPr>
            <p:spPr>
              <a:xfrm>
                <a:off x="286018" y="903872"/>
                <a:ext cx="11619962" cy="5446235"/>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vi-VN" sz="24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trung tuyến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400" dirty="0">
                    <a:effectLst/>
                    <a:latin typeface="Arial" panose="020B0604020202020204" pitchFamily="34" charset="0"/>
                    <a:ea typeface="Arial" panose="020B0604020202020204" pitchFamily="34" charset="0"/>
                    <a:cs typeface="Arial" panose="020B0604020202020204" pitchFamily="34" charset="0"/>
                  </a:rPr>
                  <a:t> =&gt; </a:t>
                </a:r>
                <a14:m>
                  <m:oMath xmlns:m="http://schemas.openxmlformats.org/officeDocument/2006/math">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vuông (Tính chất của tam giác vuông)</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Times New Roman" panose="02020603050405020304" pitchFamily="18"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CD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đường cao của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đều</a:t>
                </a:r>
                <a:r>
                  <a:rPr lang="en-VN" sz="2400" dirty="0">
                    <a:latin typeface="Arial" panose="020B0604020202020204" pitchFamily="34" charset="0"/>
                    <a:ea typeface="Times New Roman" panose="02020603050405020304" pitchFamily="18" charset="0"/>
                    <a:cs typeface="Arial" panose="020B0604020202020204" pitchFamily="34" charset="0"/>
                  </a:rPr>
                  <a:t> </a:t>
                </a:r>
                <a:r>
                  <a:rPr lang="vi-VN" sz="2400" dirty="0">
                    <a:effectLst/>
                    <a:latin typeface="Arial" panose="020B0604020202020204" pitchFamily="34" charset="0"/>
                    <a:ea typeface="Times New Roman" panose="02020603050405020304" pitchFamily="18" charset="0"/>
                    <a:cs typeface="Arial" panose="020B0604020202020204" pitchFamily="34" charset="0"/>
                  </a:rPr>
                  <a:t>=&gt;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Tương tự,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EA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EC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Times New Roman" panose="02020603050405020304" pitchFamily="18"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ADE</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DBO</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EOC</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DOE</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những tam giác đều với độ dài cạnh bằng nửa cạnh của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(bằng </a:t>
                </a:r>
                <a14:m>
                  <m:oMath xmlns:m="http://schemas.openxmlformats.org/officeDocument/2006/math">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Các cung nhỏ </a:t>
                </a:r>
                <a14:m>
                  <m:oMath xmlns:m="http://schemas.openxmlformats.org/officeDocument/2006/math">
                    <m:groupChr>
                      <m:groupChrPr>
                        <m:chr m:val="⏜"/>
                        <m:pos m:val="top"/>
                        <m:vertJc m:val="bot"/>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BD</m:t>
                        </m:r>
                      </m:e>
                    </m:groupCh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groupChr>
                      <m:groupChrPr>
                        <m:chr m:val="⏜"/>
                        <m:pos m:val="top"/>
                        <m:vertJc m:val="bot"/>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DE</m:t>
                        </m:r>
                      </m:e>
                    </m:groupCh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groupChr>
                      <m:groupChrPr>
                        <m:chr m:val="⏜"/>
                        <m:pos m:val="top"/>
                        <m:vertJc m:val="bot"/>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EC</m:t>
                        </m:r>
                      </m:e>
                    </m:groupCh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lần lượt bị chắn bởi ba góc bằng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60</m:t>
                        </m:r>
                      </m:e>
                      <m:sup>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BOD</m:t>
                        </m:r>
                      </m:e>
                    </m:acc>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DOE</m:t>
                        </m:r>
                      </m:e>
                    </m:acc>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EOC</m:t>
                        </m:r>
                      </m:e>
                    </m:acc>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Times New Roman" panose="02020603050405020304" pitchFamily="18"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groupChr>
                      <m:groupChrPr>
                        <m:chr m:val="⏜"/>
                        <m:pos m:val="top"/>
                        <m:vertJc m:val="bot"/>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BD</m:t>
                        </m:r>
                      </m:e>
                    </m:groupCh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groupChr>
                      <m:groupChrPr>
                        <m:chr m:val="⏜"/>
                        <m:pos m:val="top"/>
                        <m:vertJc m:val="bot"/>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DE</m:t>
                        </m:r>
                      </m:e>
                    </m:groupCh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groupChr>
                      <m:groupChrPr>
                        <m:chr m:val="⏜"/>
                        <m:pos m:val="top"/>
                        <m:vertJc m:val="bot"/>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EC</m:t>
                        </m:r>
                      </m:e>
                    </m:groupCh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1A1E289-A8E5-4A23-7012-3C4BA0876ABA}"/>
                  </a:ext>
                </a:extLst>
              </p:cNvPr>
              <p:cNvSpPr txBox="1">
                <a:spLocks noRot="1" noChangeAspect="1" noMove="1" noResize="1" noEditPoints="1" noAdjustHandles="1" noChangeArrowheads="1" noChangeShapeType="1" noTextEdit="1"/>
              </p:cNvSpPr>
              <p:nvPr/>
            </p:nvSpPr>
            <p:spPr>
              <a:xfrm>
                <a:off x="286018" y="903872"/>
                <a:ext cx="11619962" cy="5446235"/>
              </a:xfrm>
              <a:prstGeom prst="rect">
                <a:avLst/>
              </a:prstGeom>
              <a:blipFill>
                <a:blip r:embed="rId2"/>
                <a:stretch>
                  <a:fillRect l="-839" r="-787"/>
                </a:stretch>
              </a:blipFill>
            </p:spPr>
            <p:txBody>
              <a:bodyPr/>
              <a:lstStyle/>
              <a:p>
                <a:r>
                  <a:rPr lang="en-US">
                    <a:noFill/>
                  </a:rPr>
                  <a:t> </a:t>
                </a:r>
              </a:p>
            </p:txBody>
          </p:sp>
        </mc:Fallback>
      </mc:AlternateContent>
    </p:spTree>
    <p:extLst>
      <p:ext uri="{BB962C8B-B14F-4D97-AF65-F5344CB8AC3E}">
        <p14:creationId xmlns:p14="http://schemas.microsoft.com/office/powerpoint/2010/main" val="77388683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strips(downLeft)">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strips(downLeft)">
                                      <p:cBhvr>
                                        <p:cTn id="33" dur="500"/>
                                        <p:tgtEl>
                                          <p:spTgt spid="4">
                                            <p:txEl>
                                              <p:pRg st="5" end="5"/>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strips(downLeft)">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A1E289-A8E5-4A23-7012-3C4BA0876ABA}"/>
                  </a:ext>
                </a:extLst>
              </p:cNvPr>
              <p:cNvSpPr txBox="1"/>
              <p:nvPr/>
            </p:nvSpPr>
            <p:spPr>
              <a:xfrm>
                <a:off x="793811" y="504719"/>
                <a:ext cx="6913273" cy="5474191"/>
              </a:xfrm>
              <a:prstGeom prst="rect">
                <a:avLst/>
              </a:prstGeom>
              <a:noFill/>
            </p:spPr>
            <p:txBody>
              <a:bodyPr wrap="square">
                <a:spAutoFit/>
              </a:bodyPr>
              <a:lstStyle/>
              <a:p>
                <a:pPr algn="just">
                  <a:lnSpc>
                    <a:spcPct val="200000"/>
                  </a:lnSpc>
                  <a:spcBef>
                    <a:spcPts val="300"/>
                  </a:spcBef>
                  <a:spcAft>
                    <a:spcPts val="300"/>
                  </a:spcAft>
                </a:pPr>
                <a:r>
                  <a:rPr lang="vi-VN" sz="24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r>
                  <a:rPr lang="vi-VN" sz="24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sSub>
                      <m:sSub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S</m:t>
                        </m:r>
                      </m:e>
                      <m:sub>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q</m:t>
                        </m:r>
                      </m:sub>
                    </m:sSub>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diện tích hình quạt tròn ứng với </a:t>
                </a:r>
                <a14:m>
                  <m:oMath xmlns:m="http://schemas.openxmlformats.org/officeDocument/2006/math">
                    <m:groupChr>
                      <m:groupChrPr>
                        <m:chr m:val="⏜"/>
                        <m:pos m:val="top"/>
                        <m:vertJc m:val="bot"/>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BD</m:t>
                        </m:r>
                      </m:e>
                    </m:groupCh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sSub>
                      <m:sSub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S</m:t>
                        </m:r>
                      </m:e>
                      <m:sub>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t</m:t>
                        </m:r>
                      </m:sub>
                    </m:sSub>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diện tích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BOD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Ta có:</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S</m:t>
                        </m:r>
                      </m:e>
                      <m:sub>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q</m:t>
                        </m:r>
                      </m:sub>
                    </m:sSub>
                    <m:r>
                      <a:rPr lang="vi-VN" sz="240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0">
                            <a:effectLst/>
                            <a:latin typeface="Cambria Math" panose="02040503050406030204" pitchFamily="18" charset="0"/>
                            <a:ea typeface="Arial" panose="020B0604020202020204" pitchFamily="34" charset="0"/>
                            <a:cs typeface="Times New Roman" panose="02020603050405020304" pitchFamily="18" charset="0"/>
                          </a:rPr>
                          <m:t>60</m:t>
                        </m:r>
                      </m:num>
                      <m:den>
                        <m:r>
                          <a:rPr lang="vi-VN" sz="2400" i="0">
                            <a:effectLst/>
                            <a:latin typeface="Cambria Math" panose="02040503050406030204" pitchFamily="18" charset="0"/>
                            <a:ea typeface="Arial" panose="020B0604020202020204" pitchFamily="34" charset="0"/>
                            <a:cs typeface="Times New Roman" panose="02020603050405020304" pitchFamily="18" charset="0"/>
                          </a:rPr>
                          <m:t>360</m:t>
                        </m:r>
                      </m:den>
                    </m:f>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π</m:t>
                    </m:r>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i="0">
                                    <a:effectLst/>
                                    <a:latin typeface="Cambria Math" panose="02040503050406030204" pitchFamily="18" charset="0"/>
                                    <a:ea typeface="Arial" panose="020B0604020202020204" pitchFamily="34" charset="0"/>
                                    <a:cs typeface="Times New Roman" panose="02020603050405020304" pitchFamily="18" charset="0"/>
                                  </a:rPr>
                                  <m:t>3</m:t>
                                </m:r>
                              </m:e>
                            </m:rad>
                          </m:e>
                        </m:d>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400" i="1">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a:latin typeface="Cambria Math" panose="02040503050406030204" pitchFamily="18" charset="0"/>
                            <a:ea typeface="Times New Roman" panose="02020603050405020304" pitchFamily="18" charset="0"/>
                            <a:cs typeface="Times New Roman" panose="02020603050405020304" pitchFamily="18" charset="0"/>
                          </a:rPr>
                          <m:t>π</m:t>
                        </m:r>
                      </m:num>
                      <m:den>
                        <m:r>
                          <a:rPr lang="vi-VN" sz="2400">
                            <a:latin typeface="Cambria Math" panose="02040503050406030204" pitchFamily="18" charset="0"/>
                            <a:ea typeface="Times New Roman" panose="02020603050405020304" pitchFamily="18" charset="0"/>
                            <a:cs typeface="Times New Roman" panose="02020603050405020304" pitchFamily="18" charset="0"/>
                          </a:rPr>
                          <m:t>2</m:t>
                        </m:r>
                      </m:den>
                    </m:f>
                    <m:d>
                      <m:d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c</m:t>
                        </m:r>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t</m:t>
                        </m:r>
                      </m:sub>
                    </m:sSub>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e>
                            </m:rad>
                          </m:e>
                        </m:d>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sin</m:t>
                        </m:r>
                      </m:fName>
                      <m:e>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60</m:t>
                            </m:r>
                          </m:e>
                          <m:sup>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up>
                        </m:sSup>
                      </m:e>
                    </m:func>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e>
                        </m:rad>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effectLst/>
                    <a:latin typeface="Arial" panose="020B0604020202020204" pitchFamily="34" charset="0"/>
                    <a:ea typeface="Times New Roman" panose="02020603050405020304" pitchFamily="18"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v</m:t>
                        </m:r>
                      </m:sub>
                    </m:sSub>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q</m:t>
                        </m:r>
                      </m:sub>
                    </m:sSub>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t</m:t>
                        </m:r>
                      </m:sub>
                    </m:sSub>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e>
                        </m:rad>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1A1E289-A8E5-4A23-7012-3C4BA0876ABA}"/>
                  </a:ext>
                </a:extLst>
              </p:cNvPr>
              <p:cNvSpPr txBox="1">
                <a:spLocks noRot="1" noChangeAspect="1" noMove="1" noResize="1" noEditPoints="1" noAdjustHandles="1" noChangeArrowheads="1" noChangeShapeType="1" noTextEdit="1"/>
              </p:cNvSpPr>
              <p:nvPr/>
            </p:nvSpPr>
            <p:spPr>
              <a:xfrm>
                <a:off x="793811" y="504719"/>
                <a:ext cx="6913273" cy="5474191"/>
              </a:xfrm>
              <a:prstGeom prst="rect">
                <a:avLst/>
              </a:prstGeom>
              <a:blipFill>
                <a:blip r:embed="rId2"/>
                <a:stretch>
                  <a:fillRect l="-1323"/>
                </a:stretch>
              </a:blipFill>
            </p:spPr>
            <p:txBody>
              <a:bodyPr/>
              <a:lstStyle/>
              <a:p>
                <a:r>
                  <a:rPr lang="en-US">
                    <a:noFill/>
                  </a:rPr>
                  <a:t> </a:t>
                </a:r>
              </a:p>
            </p:txBody>
          </p:sp>
        </mc:Fallback>
      </mc:AlternateContent>
      <p:sp>
        <p:nvSpPr>
          <p:cNvPr id="2" name="Freeform 8">
            <a:extLst>
              <a:ext uri="{FF2B5EF4-FFF2-40B4-BE49-F238E27FC236}">
                <a16:creationId xmlns:a16="http://schemas.microsoft.com/office/drawing/2014/main" id="{BDE1D6DB-E93D-D3DA-4C2D-9B9255726392}"/>
              </a:ext>
            </a:extLst>
          </p:cNvPr>
          <p:cNvSpPr/>
          <p:nvPr/>
        </p:nvSpPr>
        <p:spPr>
          <a:xfrm>
            <a:off x="9470737" y="2920999"/>
            <a:ext cx="1927452" cy="2230621"/>
          </a:xfrm>
          <a:custGeom>
            <a:avLst/>
            <a:gdLst/>
            <a:ahLst/>
            <a:cxnLst/>
            <a:rect l="l" t="t" r="r" b="b"/>
            <a:pathLst>
              <a:path w="1701018" h="1795701">
                <a:moveTo>
                  <a:pt x="0" y="0"/>
                </a:moveTo>
                <a:lnTo>
                  <a:pt x="1701018" y="0"/>
                </a:lnTo>
                <a:lnTo>
                  <a:pt x="1701018" y="1795700"/>
                </a:lnTo>
                <a:lnTo>
                  <a:pt x="0" y="1795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26">
            <a:extLst>
              <a:ext uri="{FF2B5EF4-FFF2-40B4-BE49-F238E27FC236}">
                <a16:creationId xmlns:a16="http://schemas.microsoft.com/office/drawing/2014/main" id="{A0491AE6-CC05-237C-5F48-48FDB073377E}"/>
              </a:ext>
            </a:extLst>
          </p:cNvPr>
          <p:cNvSpPr/>
          <p:nvPr/>
        </p:nvSpPr>
        <p:spPr>
          <a:xfrm>
            <a:off x="6632215" y="2116470"/>
            <a:ext cx="2149737" cy="1609059"/>
          </a:xfrm>
          <a:custGeom>
            <a:avLst/>
            <a:gdLst/>
            <a:ahLst/>
            <a:cxnLst/>
            <a:rect l="l" t="t" r="r" b="b"/>
            <a:pathLst>
              <a:path w="1525885" h="1115283">
                <a:moveTo>
                  <a:pt x="0" y="0"/>
                </a:moveTo>
                <a:lnTo>
                  <a:pt x="1525884" y="0"/>
                </a:lnTo>
                <a:lnTo>
                  <a:pt x="1525884" y="1115283"/>
                </a:lnTo>
                <a:lnTo>
                  <a:pt x="0" y="11152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522157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Left)">
                                      <p:cBhvr>
                                        <p:cTn id="15" dur="500"/>
                                        <p:tgtEl>
                                          <p:spTgt spid="4">
                                            <p:txEl>
                                              <p:pRg st="2" end="2"/>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strips(downLeft)">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trips(downLeft)">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96CA2E2-9A3A-90FF-CE3E-6032043E41FF}"/>
              </a:ext>
            </a:extLst>
          </p:cNvPr>
          <p:cNvSpPr/>
          <p:nvPr/>
        </p:nvSpPr>
        <p:spPr>
          <a:xfrm>
            <a:off x="344795" y="1647162"/>
            <a:ext cx="11502403" cy="195969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4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4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1:</a:t>
            </a:r>
            <a:r>
              <a:rPr lang="da-DK" sz="24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Cho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tròn</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thẳng</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d qua O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cắt</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tại</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 B,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đường</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thẳng</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d’ qua O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vuông</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góc</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với</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d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tại</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cắt</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(O)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tại</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C, D.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Tính</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đo</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cung</a:t>
            </a:r>
            <a:r>
              <a:rPr lang="fr-FR"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AOC</a:t>
            </a:r>
            <a:endParaRPr lang="en-VN"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ABEE7C90-D474-4735-B157-FDFC4F78AC02}"/>
                  </a:ext>
                </a:extLst>
              </p:cNvPr>
              <p:cNvSpPr/>
              <p:nvPr/>
            </p:nvSpPr>
            <p:spPr>
              <a:xfrm>
                <a:off x="1212113" y="3838661"/>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e>
                      <m:sup>
                        <m:r>
                          <m:rPr>
                            <m:sty m:val="p"/>
                          </m:rPr>
                          <a:rPr lang="fr-FR"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400" dirty="0">
                    <a:solidFill>
                      <a:schemeClr val="tx1"/>
                    </a:solidFill>
                    <a:effectLst/>
                    <a:latin typeface="Arial" panose="020B0604020202020204" pitchFamily="34" charset="0"/>
                    <a:cs typeface="Arial" panose="020B0604020202020204" pitchFamily="34" charset="0"/>
                  </a:rPr>
                  <a:t> </a:t>
                </a:r>
                <a:endParaRPr lang="en-VN" sz="2400" dirty="0">
                  <a:solidFill>
                    <a:schemeClr val="tx1"/>
                  </a:solidFill>
                  <a:latin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ABEE7C90-D474-4735-B157-FDFC4F78AC02}"/>
                  </a:ext>
                </a:extLst>
              </p:cNvPr>
              <p:cNvSpPr>
                <a:spLocks noRot="1" noChangeAspect="1" noMove="1" noResize="1" noEditPoints="1" noAdjustHandles="1" noChangeArrowheads="1" noChangeShapeType="1" noTextEdit="1"/>
              </p:cNvSpPr>
              <p:nvPr/>
            </p:nvSpPr>
            <p:spPr>
              <a:xfrm>
                <a:off x="1212113" y="3838661"/>
                <a:ext cx="4281374" cy="1179090"/>
              </a:xfrm>
              <a:prstGeom prst="roundRect">
                <a:avLst/>
              </a:prstGeom>
              <a:blipFill>
                <a:blip r:embed="rId2"/>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B96ABC7-32FE-8D0A-E80B-009AD51EFE6B}"/>
                  </a:ext>
                </a:extLst>
              </p:cNvPr>
              <p:cNvSpPr/>
              <p:nvPr/>
            </p:nvSpPr>
            <p:spPr>
              <a:xfrm>
                <a:off x="1212113" y="5249557"/>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sSup>
                      <m:sSupPr>
                        <m:ctrlPr>
                          <a:rPr lang="en-VN"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400" dirty="0">
                    <a:solidFill>
                      <a:schemeClr val="tx1"/>
                    </a:solidFill>
                    <a:effectLst/>
                    <a:latin typeface="Arial" panose="020B0604020202020204" pitchFamily="34" charset="0"/>
                    <a:cs typeface="Arial" panose="020B0604020202020204" pitchFamily="34" charset="0"/>
                  </a:rPr>
                  <a:t> </a:t>
                </a:r>
                <a:endParaRPr lang="en-VN" sz="2400" dirty="0">
                  <a:solidFill>
                    <a:schemeClr val="tx1"/>
                  </a:solidFill>
                  <a:latin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CB96ABC7-32FE-8D0A-E80B-009AD51EFE6B}"/>
                  </a:ext>
                </a:extLst>
              </p:cNvPr>
              <p:cNvSpPr>
                <a:spLocks noRot="1" noChangeAspect="1" noMove="1" noResize="1" noEditPoints="1" noAdjustHandles="1" noChangeArrowheads="1" noChangeShapeType="1" noTextEdit="1"/>
              </p:cNvSpPr>
              <p:nvPr/>
            </p:nvSpPr>
            <p:spPr>
              <a:xfrm>
                <a:off x="1212113" y="5249557"/>
                <a:ext cx="4281374" cy="1179090"/>
              </a:xfrm>
              <a:prstGeom prst="roundRect">
                <a:avLst/>
              </a:prstGeom>
              <a:blipFill>
                <a:blip r:embed="rId3"/>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B0AA621-2AA7-3FA7-0D6A-02FC277F56A0}"/>
                  </a:ext>
                </a:extLst>
              </p:cNvPr>
              <p:cNvSpPr/>
              <p:nvPr/>
            </p:nvSpPr>
            <p:spPr>
              <a:xfrm>
                <a:off x="6698513" y="3838661"/>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VN"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fr-FR"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400" dirty="0">
                    <a:solidFill>
                      <a:schemeClr val="tx1"/>
                    </a:solidFill>
                    <a:effectLst/>
                    <a:latin typeface="Arial" panose="020B0604020202020204" pitchFamily="34" charset="0"/>
                    <a:cs typeface="Arial" panose="020B0604020202020204" pitchFamily="34" charset="0"/>
                  </a:rPr>
                  <a:t> </a:t>
                </a:r>
                <a:endParaRPr lang="en-VN" sz="2400" dirty="0">
                  <a:solidFill>
                    <a:schemeClr val="tx1"/>
                  </a:solidFill>
                  <a:latin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B0AA621-2AA7-3FA7-0D6A-02FC277F56A0}"/>
                  </a:ext>
                </a:extLst>
              </p:cNvPr>
              <p:cNvSpPr>
                <a:spLocks noRot="1" noChangeAspect="1" noMove="1" noResize="1" noEditPoints="1" noAdjustHandles="1" noChangeArrowheads="1" noChangeShapeType="1" noTextEdit="1"/>
              </p:cNvSpPr>
              <p:nvPr/>
            </p:nvSpPr>
            <p:spPr>
              <a:xfrm>
                <a:off x="6698513" y="3838661"/>
                <a:ext cx="4281374" cy="1179090"/>
              </a:xfrm>
              <a:prstGeom prst="roundRect">
                <a:avLst/>
              </a:prstGeom>
              <a:blipFill>
                <a:blip r:embed="rId4"/>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9BDE0860-C32A-3179-0621-945C88C21A5D}"/>
                  </a:ext>
                </a:extLst>
              </p:cNvPr>
              <p:cNvSpPr/>
              <p:nvPr/>
            </p:nvSpPr>
            <p:spPr>
              <a:xfrm>
                <a:off x="6698513" y="5249557"/>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sSup>
                      <m:sSupPr>
                        <m:ctrlPr>
                          <a:rPr lang="en-VN"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m:rPr>
                            <m:sty m:val="p"/>
                          </m:rPr>
                          <a:rPr lang="fr-FR"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400" dirty="0">
                    <a:solidFill>
                      <a:schemeClr val="tx1"/>
                    </a:solidFill>
                    <a:effectLst/>
                    <a:latin typeface="Arial" panose="020B0604020202020204" pitchFamily="34" charset="0"/>
                    <a:cs typeface="Arial" panose="020B0604020202020204" pitchFamily="34" charset="0"/>
                  </a:rPr>
                  <a:t> </a:t>
                </a:r>
                <a:endParaRPr lang="en-VN" sz="2400" dirty="0">
                  <a:solidFill>
                    <a:schemeClr val="tx1"/>
                  </a:solidFill>
                  <a:latin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9BDE0860-C32A-3179-0621-945C88C21A5D}"/>
                  </a:ext>
                </a:extLst>
              </p:cNvPr>
              <p:cNvSpPr>
                <a:spLocks noRot="1" noChangeAspect="1" noMove="1" noResize="1" noEditPoints="1" noAdjustHandles="1" noChangeArrowheads="1" noChangeShapeType="1" noTextEdit="1"/>
              </p:cNvSpPr>
              <p:nvPr/>
            </p:nvSpPr>
            <p:spPr>
              <a:xfrm>
                <a:off x="6698513" y="5249557"/>
                <a:ext cx="4281374" cy="1179090"/>
              </a:xfrm>
              <a:prstGeom prst="roundRect">
                <a:avLst/>
              </a:prstGeom>
              <a:blipFill>
                <a:blip r:embed="rId5"/>
                <a:stretch>
                  <a:fillRect/>
                </a:stretch>
              </a:blipFill>
              <a:ln>
                <a:solidFill>
                  <a:schemeClr val="accent2">
                    <a:lumMod val="75000"/>
                  </a:schemeClr>
                </a:solidFill>
              </a:ln>
            </p:spPr>
            <p:txBody>
              <a:bodyPr/>
              <a:lstStyle/>
              <a:p>
                <a:r>
                  <a:rPr lang="en-VN">
                    <a:noFill/>
                  </a:rPr>
                  <a:t> </a:t>
                </a:r>
              </a:p>
            </p:txBody>
          </p:sp>
        </mc:Fallback>
      </mc:AlternateContent>
      <p:sp>
        <p:nvSpPr>
          <p:cNvPr id="7" name="TextBox 6">
            <a:extLst>
              <a:ext uri="{FF2B5EF4-FFF2-40B4-BE49-F238E27FC236}">
                <a16:creationId xmlns:a16="http://schemas.microsoft.com/office/drawing/2014/main" id="{9A72E2DD-F606-ED81-4C80-57ACCF1BC09B}"/>
              </a:ext>
            </a:extLst>
          </p:cNvPr>
          <p:cNvSpPr txBox="1"/>
          <p:nvPr/>
        </p:nvSpPr>
        <p:spPr>
          <a:xfrm>
            <a:off x="3609740" y="332820"/>
            <a:ext cx="4972515" cy="646331"/>
          </a:xfrm>
          <a:prstGeom prst="rect">
            <a:avLst/>
          </a:prstGeom>
          <a:solidFill>
            <a:schemeClr val="bg1"/>
          </a:solidFill>
        </p:spPr>
        <p:txBody>
          <a:bodyPr wrap="none" rtlCol="0">
            <a:spAutoFit/>
          </a:bodyPr>
          <a:lstStyle/>
          <a:p>
            <a:r>
              <a:rPr lang="en-VN" sz="3600" b="1" dirty="0">
                <a:solidFill>
                  <a:srgbClr val="EB8600"/>
                </a:solidFill>
                <a:latin typeface="Arial" panose="020B0604020202020204" pitchFamily="34" charset="0"/>
                <a:cs typeface="Arial" panose="020B0604020202020204" pitchFamily="34" charset="0"/>
              </a:rPr>
              <a:t>PHIẾU HỌC TẬP SỐ 2</a:t>
            </a:r>
          </a:p>
        </p:txBody>
      </p:sp>
      <p:sp>
        <p:nvSpPr>
          <p:cNvPr id="9" name="TextBox 8">
            <a:extLst>
              <a:ext uri="{FF2B5EF4-FFF2-40B4-BE49-F238E27FC236}">
                <a16:creationId xmlns:a16="http://schemas.microsoft.com/office/drawing/2014/main" id="{49D26A7B-9464-A826-4C29-9C2CB3AF2E9A}"/>
              </a:ext>
            </a:extLst>
          </p:cNvPr>
          <p:cNvSpPr txBox="1"/>
          <p:nvPr/>
        </p:nvSpPr>
        <p:spPr>
          <a:xfrm>
            <a:off x="344795" y="946484"/>
            <a:ext cx="3122778" cy="584775"/>
          </a:xfrm>
          <a:prstGeom prst="rect">
            <a:avLst/>
          </a:prstGeom>
          <a:noFill/>
        </p:spPr>
        <p:txBody>
          <a:bodyPr wrap="none" rtlCol="0">
            <a:spAutoFit/>
          </a:bodyPr>
          <a:lstStyle/>
          <a:p>
            <a:r>
              <a:rPr lang="en-VN" sz="3200" b="1" dirty="0">
                <a:latin typeface="Arial" panose="020B0604020202020204" pitchFamily="34" charset="0"/>
                <a:cs typeface="Arial" panose="020B0604020202020204" pitchFamily="34" charset="0"/>
              </a:rPr>
              <a:t>A. Trắc nghiệm</a:t>
            </a:r>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5230ADAD-10FE-0FF8-40EC-27629D55CBF7}"/>
                  </a:ext>
                </a:extLst>
              </p:cNvPr>
              <p:cNvSpPr/>
              <p:nvPr/>
            </p:nvSpPr>
            <p:spPr>
              <a:xfrm>
                <a:off x="1212113" y="5249557"/>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sSup>
                      <m:sSupPr>
                        <m:ctrlPr>
                          <a:rPr lang="en-VN"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4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𝟗𝟎</m:t>
                        </m:r>
                      </m:e>
                      <m:sup>
                        <m:r>
                          <a:rPr lang="fr-FR" sz="24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𝐨</m:t>
                        </m:r>
                      </m:sup>
                    </m:sSup>
                  </m:oMath>
                </a14:m>
                <a:r>
                  <a:rPr lang="en-VN" sz="2400" b="1" dirty="0">
                    <a:solidFill>
                      <a:srgbClr val="FF0000"/>
                    </a:solidFill>
                    <a:effectLst/>
                    <a:latin typeface="Arial" panose="020B0604020202020204" pitchFamily="34" charset="0"/>
                    <a:cs typeface="Arial" panose="020B0604020202020204" pitchFamily="34" charset="0"/>
                  </a:rPr>
                  <a:t> </a:t>
                </a:r>
                <a:endParaRPr lang="en-VN" sz="2400" b="1" dirty="0">
                  <a:solidFill>
                    <a:srgbClr val="FF0000"/>
                  </a:solidFill>
                  <a:latin typeface="Arial" panose="020B0604020202020204" pitchFamily="34" charset="0"/>
                  <a:cs typeface="Arial" panose="020B0604020202020204" pitchFamily="34" charset="0"/>
                </a:endParaRPr>
              </a:p>
            </p:txBody>
          </p:sp>
        </mc:Choice>
        <mc:Fallback xmlns="">
          <p:sp>
            <p:nvSpPr>
              <p:cNvPr id="10" name="Rounded Rectangle 9">
                <a:extLst>
                  <a:ext uri="{FF2B5EF4-FFF2-40B4-BE49-F238E27FC236}">
                    <a16:creationId xmlns:a16="http://schemas.microsoft.com/office/drawing/2014/main" id="{5230ADAD-10FE-0FF8-40EC-27629D55CBF7}"/>
                  </a:ext>
                </a:extLst>
              </p:cNvPr>
              <p:cNvSpPr>
                <a:spLocks noRot="1" noChangeAspect="1" noMove="1" noResize="1" noEditPoints="1" noAdjustHandles="1" noChangeArrowheads="1" noChangeShapeType="1" noTextEdit="1"/>
              </p:cNvSpPr>
              <p:nvPr/>
            </p:nvSpPr>
            <p:spPr>
              <a:xfrm>
                <a:off x="1212113" y="5249557"/>
                <a:ext cx="4281374" cy="1179090"/>
              </a:xfrm>
              <a:prstGeom prst="roundRect">
                <a:avLst/>
              </a:prstGeom>
              <a:blipFill>
                <a:blip r:embed="rId6"/>
                <a:stretch>
                  <a:fillRect/>
                </a:stretch>
              </a:blipFill>
              <a:ln>
                <a:solidFill>
                  <a:schemeClr val="accent2">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81689771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F80B9E6-191F-BF3B-1904-FE3CE8D93459}"/>
              </a:ext>
            </a:extLst>
          </p:cNvPr>
          <p:cNvSpPr/>
          <p:nvPr/>
        </p:nvSpPr>
        <p:spPr>
          <a:xfrm>
            <a:off x="1012371" y="600405"/>
            <a:ext cx="10167257" cy="195969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2:</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vi-VN"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Giả sử đường tròn (O) ở Câu 1 có bán kính R = 2 cm, độ dài cung AC là:</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0C0B33C9-C5C6-79B7-3945-93311899862C}"/>
                  </a:ext>
                </a:extLst>
              </p:cNvPr>
              <p:cNvSpPr/>
              <p:nvPr/>
            </p:nvSpPr>
            <p:spPr>
              <a:xfrm>
                <a:off x="1475896" y="2910294"/>
                <a:ext cx="4281374" cy="1387609"/>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VN" sz="32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num>
                      <m:den>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0C0B33C9-C5C6-79B7-3945-93311899862C}"/>
                  </a:ext>
                </a:extLst>
              </p:cNvPr>
              <p:cNvSpPr>
                <a:spLocks noRot="1" noChangeAspect="1" noMove="1" noResize="1" noEditPoints="1" noAdjustHandles="1" noChangeArrowheads="1" noChangeShapeType="1" noTextEdit="1"/>
              </p:cNvSpPr>
              <p:nvPr/>
            </p:nvSpPr>
            <p:spPr>
              <a:xfrm>
                <a:off x="1475896" y="2910294"/>
                <a:ext cx="4281374" cy="1387609"/>
              </a:xfrm>
              <a:prstGeom prst="roundRect">
                <a:avLst/>
              </a:prstGeom>
              <a:blipFill>
                <a:blip r:embed="rId2"/>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FE99E5C-AAE3-8C3F-8DE0-71DE09EEACFF}"/>
                  </a:ext>
                </a:extLst>
              </p:cNvPr>
              <p:cNvSpPr/>
              <p:nvPr/>
            </p:nvSpPr>
            <p:spPr>
              <a:xfrm>
                <a:off x="1475896" y="4650980"/>
                <a:ext cx="4281374" cy="1387609"/>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vi-VN" sz="28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2FE99E5C-AAE3-8C3F-8DE0-71DE09EEACFF}"/>
                  </a:ext>
                </a:extLst>
              </p:cNvPr>
              <p:cNvSpPr>
                <a:spLocks noRot="1" noChangeAspect="1" noMove="1" noResize="1" noEditPoints="1" noAdjustHandles="1" noChangeArrowheads="1" noChangeShapeType="1" noTextEdit="1"/>
              </p:cNvSpPr>
              <p:nvPr/>
            </p:nvSpPr>
            <p:spPr>
              <a:xfrm>
                <a:off x="1475896" y="4650980"/>
                <a:ext cx="4281374" cy="1387609"/>
              </a:xfrm>
              <a:prstGeom prst="roundRect">
                <a:avLst/>
              </a:prstGeom>
              <a:blipFill>
                <a:blip r:embed="rId3"/>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4CBCC295-7F71-D8C9-ED52-29F2B9EA8E45}"/>
                  </a:ext>
                </a:extLst>
              </p:cNvPr>
              <p:cNvSpPr/>
              <p:nvPr/>
            </p:nvSpPr>
            <p:spPr>
              <a:xfrm>
                <a:off x="6434730" y="2910293"/>
                <a:ext cx="4281374" cy="1387609"/>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4CBCC295-7F71-D8C9-ED52-29F2B9EA8E45}"/>
                  </a:ext>
                </a:extLst>
              </p:cNvPr>
              <p:cNvSpPr>
                <a:spLocks noRot="1" noChangeAspect="1" noMove="1" noResize="1" noEditPoints="1" noAdjustHandles="1" noChangeArrowheads="1" noChangeShapeType="1" noTextEdit="1"/>
              </p:cNvSpPr>
              <p:nvPr/>
            </p:nvSpPr>
            <p:spPr>
              <a:xfrm>
                <a:off x="6434730" y="2910293"/>
                <a:ext cx="4281374" cy="1387609"/>
              </a:xfrm>
              <a:prstGeom prst="roundRect">
                <a:avLst/>
              </a:prstGeom>
              <a:blipFill>
                <a:blip r:embed="rId4"/>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6437BEC5-E0D9-01DF-B2E7-B2137496A174}"/>
                  </a:ext>
                </a:extLst>
              </p:cNvPr>
              <p:cNvSpPr/>
              <p:nvPr/>
            </p:nvSpPr>
            <p:spPr>
              <a:xfrm>
                <a:off x="6434730" y="4648097"/>
                <a:ext cx="4281374" cy="1387609"/>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VN" sz="32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6437BEC5-E0D9-01DF-B2E7-B2137496A174}"/>
                  </a:ext>
                </a:extLst>
              </p:cNvPr>
              <p:cNvSpPr>
                <a:spLocks noRot="1" noChangeAspect="1" noMove="1" noResize="1" noEditPoints="1" noAdjustHandles="1" noChangeArrowheads="1" noChangeShapeType="1" noTextEdit="1"/>
              </p:cNvSpPr>
              <p:nvPr/>
            </p:nvSpPr>
            <p:spPr>
              <a:xfrm>
                <a:off x="6434730" y="4648097"/>
                <a:ext cx="4281374" cy="1387609"/>
              </a:xfrm>
              <a:prstGeom prst="roundRect">
                <a:avLst/>
              </a:prstGeom>
              <a:blipFill>
                <a:blip r:embed="rId5"/>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AEFA0869-E112-6F7B-033A-4917ED52B097}"/>
                  </a:ext>
                </a:extLst>
              </p:cNvPr>
              <p:cNvSpPr/>
              <p:nvPr/>
            </p:nvSpPr>
            <p:spPr>
              <a:xfrm>
                <a:off x="6434730" y="2910292"/>
                <a:ext cx="4281374" cy="1387609"/>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800" b="1" dirty="0">
                    <a:solidFill>
                      <a:srgbClr val="FF0000"/>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vi-VN"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𝛑</m:t>
                    </m:r>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AEFA0869-E112-6F7B-033A-4917ED52B097}"/>
                  </a:ext>
                </a:extLst>
              </p:cNvPr>
              <p:cNvSpPr>
                <a:spLocks noRot="1" noChangeAspect="1" noMove="1" noResize="1" noEditPoints="1" noAdjustHandles="1" noChangeArrowheads="1" noChangeShapeType="1" noTextEdit="1"/>
              </p:cNvSpPr>
              <p:nvPr/>
            </p:nvSpPr>
            <p:spPr>
              <a:xfrm>
                <a:off x="6434730" y="2910292"/>
                <a:ext cx="4281374" cy="1387609"/>
              </a:xfrm>
              <a:prstGeom prst="roundRect">
                <a:avLst/>
              </a:prstGeom>
              <a:blipFill>
                <a:blip r:embed="rId6"/>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86264365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9EDBB7A-6FF6-D38A-0D7D-C81458E59359}"/>
              </a:ext>
            </a:extLst>
          </p:cNvPr>
          <p:cNvSpPr/>
          <p:nvPr/>
        </p:nvSpPr>
        <p:spPr>
          <a:xfrm>
            <a:off x="965284" y="799649"/>
            <a:ext cx="10261432" cy="1959693"/>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3:</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Giả sử đường tròn (O) ở Câu 1 có bán kính R = 3 cm. Diện tích hình quạt tròn AOC là:</a:t>
            </a:r>
            <a:endParaRPr lang="en-VN" sz="2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3B8807A3-0583-8C1D-B98B-FF9569999953}"/>
                  </a:ext>
                </a:extLst>
              </p:cNvPr>
              <p:cNvSpPr/>
              <p:nvPr/>
            </p:nvSpPr>
            <p:spPr>
              <a:xfrm>
                <a:off x="1410582" y="3086551"/>
                <a:ext cx="4281374" cy="1322295"/>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VN" sz="3200" i="1" smtClean="0">
                            <a:solidFill>
                              <a:schemeClr val="tx1"/>
                            </a:solidFill>
                            <a:effectLst/>
                            <a:latin typeface="Cambria Math" panose="02040503050406030204" pitchFamily="18" charset="0"/>
                            <a:cs typeface="Times New Roman" panose="02020603050405020304" pitchFamily="18" charset="0"/>
                          </a:rPr>
                        </m:ctrlPr>
                      </m:fPr>
                      <m:num>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9</m:t>
                        </m:r>
                      </m:num>
                      <m:den>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den>
                    </m:f>
                    <m:r>
                      <m:rPr>
                        <m:sty m:val="p"/>
                      </m:rP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3B8807A3-0583-8C1D-B98B-FF9569999953}"/>
                  </a:ext>
                </a:extLst>
              </p:cNvPr>
              <p:cNvSpPr>
                <a:spLocks noRot="1" noChangeAspect="1" noMove="1" noResize="1" noEditPoints="1" noAdjustHandles="1" noChangeArrowheads="1" noChangeShapeType="1" noTextEdit="1"/>
              </p:cNvSpPr>
              <p:nvPr/>
            </p:nvSpPr>
            <p:spPr>
              <a:xfrm>
                <a:off x="1410582" y="3086551"/>
                <a:ext cx="4281374" cy="1322295"/>
              </a:xfrm>
              <a:prstGeom prst="roundRect">
                <a:avLst/>
              </a:prstGeom>
              <a:blipFill>
                <a:blip r:embed="rId2"/>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398534E7-E652-523A-6B94-B8EDCDF3DA04}"/>
                  </a:ext>
                </a:extLst>
              </p:cNvPr>
              <p:cNvSpPr/>
              <p:nvPr/>
            </p:nvSpPr>
            <p:spPr>
              <a:xfrm>
                <a:off x="1410582" y="4736056"/>
                <a:ext cx="4281374" cy="1322295"/>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VN" sz="3200" i="1" smtClean="0">
                            <a:solidFill>
                              <a:schemeClr val="tx1"/>
                            </a:solidFill>
                            <a:effectLst/>
                            <a:latin typeface="Cambria Math" panose="02040503050406030204" pitchFamily="18" charset="0"/>
                            <a:cs typeface="Times New Roman" panose="02020603050405020304" pitchFamily="18" charset="0"/>
                          </a:rPr>
                        </m:ctrlPr>
                      </m:fPr>
                      <m:num>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9</m:t>
                        </m:r>
                      </m:num>
                      <m:den>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8</m:t>
                        </m:r>
                      </m:den>
                    </m:f>
                    <m:r>
                      <m:rPr>
                        <m:sty m:val="p"/>
                      </m:rP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398534E7-E652-523A-6B94-B8EDCDF3DA04}"/>
                  </a:ext>
                </a:extLst>
              </p:cNvPr>
              <p:cNvSpPr>
                <a:spLocks noRot="1" noChangeAspect="1" noMove="1" noResize="1" noEditPoints="1" noAdjustHandles="1" noChangeArrowheads="1" noChangeShapeType="1" noTextEdit="1"/>
              </p:cNvSpPr>
              <p:nvPr/>
            </p:nvSpPr>
            <p:spPr>
              <a:xfrm>
                <a:off x="1410582" y="4736056"/>
                <a:ext cx="4281374" cy="1322295"/>
              </a:xfrm>
              <a:prstGeom prst="roundRect">
                <a:avLst/>
              </a:prstGeom>
              <a:blipFill>
                <a:blip r:embed="rId3"/>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59AEEF21-41D1-264B-95CB-AF74551C3599}"/>
                  </a:ext>
                </a:extLst>
              </p:cNvPr>
              <p:cNvSpPr/>
              <p:nvPr/>
            </p:nvSpPr>
            <p:spPr>
              <a:xfrm>
                <a:off x="6500044" y="3086550"/>
                <a:ext cx="4281374" cy="1322295"/>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VN" sz="3200" i="1" smtClean="0">
                            <a:solidFill>
                              <a:schemeClr val="tx1"/>
                            </a:solidFill>
                            <a:effectLst/>
                            <a:latin typeface="Cambria Math" panose="02040503050406030204" pitchFamily="18" charset="0"/>
                            <a:cs typeface="Times New Roman" panose="02020603050405020304" pitchFamily="18" charset="0"/>
                          </a:rPr>
                        </m:ctrlPr>
                      </m:fPr>
                      <m:num>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9</m:t>
                        </m:r>
                      </m:num>
                      <m:den>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59AEEF21-41D1-264B-95CB-AF74551C3599}"/>
                  </a:ext>
                </a:extLst>
              </p:cNvPr>
              <p:cNvSpPr>
                <a:spLocks noRot="1" noChangeAspect="1" noMove="1" noResize="1" noEditPoints="1" noAdjustHandles="1" noChangeArrowheads="1" noChangeShapeType="1" noTextEdit="1"/>
              </p:cNvSpPr>
              <p:nvPr/>
            </p:nvSpPr>
            <p:spPr>
              <a:xfrm>
                <a:off x="6500044" y="3086550"/>
                <a:ext cx="4281374" cy="1322295"/>
              </a:xfrm>
              <a:prstGeom prst="roundRect">
                <a:avLst/>
              </a:prstGeom>
              <a:blipFill>
                <a:blip r:embed="rId4"/>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83AC714-7DE8-EC7A-1473-4F5F08A896C9}"/>
                  </a:ext>
                </a:extLst>
              </p:cNvPr>
              <p:cNvSpPr/>
              <p:nvPr/>
            </p:nvSpPr>
            <p:spPr>
              <a:xfrm>
                <a:off x="6500044" y="4736056"/>
                <a:ext cx="4281374" cy="1322295"/>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9</m:t>
                    </m:r>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783AC714-7DE8-EC7A-1473-4F5F08A896C9}"/>
                  </a:ext>
                </a:extLst>
              </p:cNvPr>
              <p:cNvSpPr>
                <a:spLocks noRot="1" noChangeAspect="1" noMove="1" noResize="1" noEditPoints="1" noAdjustHandles="1" noChangeArrowheads="1" noChangeShapeType="1" noTextEdit="1"/>
              </p:cNvSpPr>
              <p:nvPr/>
            </p:nvSpPr>
            <p:spPr>
              <a:xfrm>
                <a:off x="6500044" y="4736056"/>
                <a:ext cx="4281374" cy="1322295"/>
              </a:xfrm>
              <a:prstGeom prst="roundRect">
                <a:avLst/>
              </a:prstGeom>
              <a:blipFill>
                <a:blip r:embed="rId5"/>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295959AA-A222-7FD0-6079-87A3620D88F3}"/>
                  </a:ext>
                </a:extLst>
              </p:cNvPr>
              <p:cNvSpPr/>
              <p:nvPr/>
            </p:nvSpPr>
            <p:spPr>
              <a:xfrm>
                <a:off x="6500044" y="3086549"/>
                <a:ext cx="4281374" cy="1322295"/>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VN" sz="3200" b="1" i="1" smtClean="0">
                            <a:solidFill>
                              <a:srgbClr val="FF0000"/>
                            </a:solidFill>
                            <a:effectLst/>
                            <a:latin typeface="Cambria Math" panose="02040503050406030204" pitchFamily="18" charset="0"/>
                            <a:cs typeface="Times New Roman" panose="02020603050405020304" pitchFamily="18" charset="0"/>
                          </a:rPr>
                        </m:ctrlPr>
                      </m:fPr>
                      <m:num>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𝟗</m:t>
                        </m:r>
                      </m:num>
                      <m:den>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𝟒</m:t>
                        </m:r>
                      </m:den>
                    </m:f>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𝛑</m:t>
                    </m:r>
                  </m:oMath>
                </a14:m>
                <a:r>
                  <a:rPr lang="en-VN" sz="2800" b="1" dirty="0">
                    <a:solidFill>
                      <a:srgbClr val="FF0000"/>
                    </a:solidFill>
                    <a:effectLst/>
                    <a:latin typeface="Arial" panose="020B0604020202020204" pitchFamily="34" charset="0"/>
                    <a:cs typeface="Arial" panose="020B0604020202020204" pitchFamily="34" charset="0"/>
                  </a:rPr>
                  <a:t> </a:t>
                </a:r>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295959AA-A222-7FD0-6079-87A3620D88F3}"/>
                  </a:ext>
                </a:extLst>
              </p:cNvPr>
              <p:cNvSpPr>
                <a:spLocks noRot="1" noChangeAspect="1" noMove="1" noResize="1" noEditPoints="1" noAdjustHandles="1" noChangeArrowheads="1" noChangeShapeType="1" noTextEdit="1"/>
              </p:cNvSpPr>
              <p:nvPr/>
            </p:nvSpPr>
            <p:spPr>
              <a:xfrm>
                <a:off x="6500044" y="3086549"/>
                <a:ext cx="4281374" cy="1322295"/>
              </a:xfrm>
              <a:prstGeom prst="roundRect">
                <a:avLst/>
              </a:prstGeom>
              <a:blipFill>
                <a:blip r:embed="rId6"/>
                <a:stretch>
                  <a:fillRect/>
                </a:stretch>
              </a:blipFill>
              <a:ln>
                <a:solidFill>
                  <a:schemeClr val="accent2">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386207201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6BC5BC6C-0A43-63B3-3612-43A2E9522FF1}"/>
                  </a:ext>
                </a:extLst>
              </p:cNvPr>
              <p:cNvSpPr/>
              <p:nvPr/>
            </p:nvSpPr>
            <p:spPr>
              <a:xfrm>
                <a:off x="388341" y="399252"/>
                <a:ext cx="11415318" cy="2852057"/>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800" b="1" dirty="0" err="1">
                    <a:solidFill>
                      <a:srgbClr val="EB8600"/>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EB8600"/>
                    </a:solidFill>
                    <a:effectLst/>
                    <a:latin typeface="Arial" panose="020B0604020202020204" pitchFamily="34" charset="0"/>
                    <a:ea typeface="Calibri" panose="020F0502020204030204" pitchFamily="34" charset="0"/>
                    <a:cs typeface="Arial" panose="020B0604020202020204" pitchFamily="34" charset="0"/>
                  </a:rPr>
                  <a:t> 4:</a:t>
                </a:r>
                <a:r>
                  <a:rPr lang="da-DK" sz="2800" dirty="0">
                    <a:solidFill>
                      <a:srgbClr val="EB8600"/>
                    </a:solidFill>
                    <a:effectLst/>
                    <a:latin typeface="Arial" panose="020B0604020202020204" pitchFamily="34" charset="0"/>
                    <a:ea typeface="Calibri" panose="020F0502020204030204" pitchFamily="34"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Giả sử đường tròn </a:t>
                </a:r>
                <a14:m>
                  <m:oMath xmlns:m="http://schemas.openxmlformats.org/officeDocument/2006/math">
                    <m:sSub>
                      <m:sSubPr>
                        <m:ctrlPr>
                          <a:rPr lang="en-VN" sz="28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bPr>
                      <m:e>
                        <m:d>
                          <m:dPr>
                            <m:ctrlPr>
                              <a:rPr lang="en-VN" sz="28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e>
                        </m:d>
                      </m:e>
                      <m:sub>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sub>
                    </m:sSub>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sSub>
                      <m:sSub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d>
                      </m:e>
                      <m:sub>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 hai đường tròn đồng tâm với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sub>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có bán kính 6 cm,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sub>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có bán kính 4 cm. Diện tích hình vành khuyên tạo bởi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sub>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sub>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6BC5BC6C-0A43-63B3-3612-43A2E9522FF1}"/>
                  </a:ext>
                </a:extLst>
              </p:cNvPr>
              <p:cNvSpPr>
                <a:spLocks noRot="1" noChangeAspect="1" noMove="1" noResize="1" noEditPoints="1" noAdjustHandles="1" noChangeArrowheads="1" noChangeShapeType="1" noTextEdit="1"/>
              </p:cNvSpPr>
              <p:nvPr/>
            </p:nvSpPr>
            <p:spPr>
              <a:xfrm>
                <a:off x="388341" y="399252"/>
                <a:ext cx="11415318" cy="2852057"/>
              </a:xfrm>
              <a:prstGeom prst="roundRect">
                <a:avLst/>
              </a:prstGeom>
              <a:blipFill>
                <a:blip r:embed="rId2"/>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D6BA9390-8384-1E1E-0B17-6E37EFDF22DE}"/>
                  </a:ext>
                </a:extLst>
              </p:cNvPr>
              <p:cNvSpPr/>
              <p:nvPr/>
            </p:nvSpPr>
            <p:spPr>
              <a:xfrm>
                <a:off x="1410582" y="3606692"/>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25</m:t>
                    </m:r>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D6BA9390-8384-1E1E-0B17-6E37EFDF22DE}"/>
                  </a:ext>
                </a:extLst>
              </p:cNvPr>
              <p:cNvSpPr>
                <a:spLocks noRot="1" noChangeAspect="1" noMove="1" noResize="1" noEditPoints="1" noAdjustHandles="1" noChangeArrowheads="1" noChangeShapeType="1" noTextEdit="1"/>
              </p:cNvSpPr>
              <p:nvPr/>
            </p:nvSpPr>
            <p:spPr>
              <a:xfrm>
                <a:off x="1410582" y="3606692"/>
                <a:ext cx="4281374" cy="1179090"/>
              </a:xfrm>
              <a:prstGeom prst="roundRect">
                <a:avLst/>
              </a:prstGeom>
              <a:blipFill>
                <a:blip r:embed="rId3"/>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F427E008-7CF8-3EC3-2CC8-4E8A6EB19F37}"/>
                  </a:ext>
                </a:extLst>
              </p:cNvPr>
              <p:cNvSpPr/>
              <p:nvPr/>
            </p:nvSpPr>
            <p:spPr>
              <a:xfrm>
                <a:off x="1410582" y="5141165"/>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15</m:t>
                    </m:r>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F427E008-7CF8-3EC3-2CC8-4E8A6EB19F37}"/>
                  </a:ext>
                </a:extLst>
              </p:cNvPr>
              <p:cNvSpPr>
                <a:spLocks noRot="1" noChangeAspect="1" noMove="1" noResize="1" noEditPoints="1" noAdjustHandles="1" noChangeArrowheads="1" noChangeShapeType="1" noTextEdit="1"/>
              </p:cNvSpPr>
              <p:nvPr/>
            </p:nvSpPr>
            <p:spPr>
              <a:xfrm>
                <a:off x="1410582" y="5141165"/>
                <a:ext cx="4281374" cy="1179090"/>
              </a:xfrm>
              <a:prstGeom prst="roundRect">
                <a:avLst/>
              </a:prstGeom>
              <a:blipFill>
                <a:blip r:embed="rId4"/>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00EC5F6F-A3D1-D27C-2D9F-60D668FB1EF0}"/>
                  </a:ext>
                </a:extLst>
              </p:cNvPr>
              <p:cNvSpPr/>
              <p:nvPr/>
            </p:nvSpPr>
            <p:spPr>
              <a:xfrm>
                <a:off x="6500044" y="3606692"/>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30</m:t>
                    </m:r>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00EC5F6F-A3D1-D27C-2D9F-60D668FB1EF0}"/>
                  </a:ext>
                </a:extLst>
              </p:cNvPr>
              <p:cNvSpPr>
                <a:spLocks noRot="1" noChangeAspect="1" noMove="1" noResize="1" noEditPoints="1" noAdjustHandles="1" noChangeArrowheads="1" noChangeShapeType="1" noTextEdit="1"/>
              </p:cNvSpPr>
              <p:nvPr/>
            </p:nvSpPr>
            <p:spPr>
              <a:xfrm>
                <a:off x="6500044" y="3606692"/>
                <a:ext cx="4281374" cy="1179090"/>
              </a:xfrm>
              <a:prstGeom prst="roundRect">
                <a:avLst/>
              </a:prstGeom>
              <a:blipFill>
                <a:blip r:embed="rId5"/>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1A8D34ED-4985-13E9-CEF8-6812A157A167}"/>
                  </a:ext>
                </a:extLst>
              </p:cNvPr>
              <p:cNvSpPr/>
              <p:nvPr/>
            </p:nvSpPr>
            <p:spPr>
              <a:xfrm>
                <a:off x="6500044" y="5141165"/>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20</m:t>
                    </m:r>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1A8D34ED-4985-13E9-CEF8-6812A157A167}"/>
                  </a:ext>
                </a:extLst>
              </p:cNvPr>
              <p:cNvSpPr>
                <a:spLocks noRot="1" noChangeAspect="1" noMove="1" noResize="1" noEditPoints="1" noAdjustHandles="1" noChangeArrowheads="1" noChangeShapeType="1" noTextEdit="1"/>
              </p:cNvSpPr>
              <p:nvPr/>
            </p:nvSpPr>
            <p:spPr>
              <a:xfrm>
                <a:off x="6500044" y="5141165"/>
                <a:ext cx="4281374" cy="1179090"/>
              </a:xfrm>
              <a:prstGeom prst="roundRect">
                <a:avLst/>
              </a:prstGeom>
              <a:blipFill>
                <a:blip r:embed="rId6"/>
                <a:stretch>
                  <a:fillRect/>
                </a:stretch>
              </a:blipFill>
              <a:ln>
                <a:solidFill>
                  <a:schemeClr val="accent2">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6313A998-EDD4-D935-EB13-FBDE48D068D7}"/>
                  </a:ext>
                </a:extLst>
              </p:cNvPr>
              <p:cNvSpPr/>
              <p:nvPr/>
            </p:nvSpPr>
            <p:spPr>
              <a:xfrm>
                <a:off x="6500044" y="5141165"/>
                <a:ext cx="4281374" cy="117909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vi-VN" sz="2800" b="1"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𝟐𝟎</m:t>
                    </m:r>
                    <m:r>
                      <a:rPr lang="vi-VN" sz="2800" b="1"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𝛑</m:t>
                    </m:r>
                  </m:oMath>
                </a14:m>
                <a:r>
                  <a:rPr lang="en-VN" sz="2800" b="1" dirty="0">
                    <a:solidFill>
                      <a:srgbClr val="FF0000"/>
                    </a:solidFill>
                    <a:effectLst/>
                    <a:latin typeface="Arial" panose="020B0604020202020204" pitchFamily="34" charset="0"/>
                    <a:cs typeface="Arial" panose="020B0604020202020204" pitchFamily="34" charset="0"/>
                  </a:rPr>
                  <a:t> </a:t>
                </a:r>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6313A998-EDD4-D935-EB13-FBDE48D068D7}"/>
                  </a:ext>
                </a:extLst>
              </p:cNvPr>
              <p:cNvSpPr>
                <a:spLocks noRot="1" noChangeAspect="1" noMove="1" noResize="1" noEditPoints="1" noAdjustHandles="1" noChangeArrowheads="1" noChangeShapeType="1" noTextEdit="1"/>
              </p:cNvSpPr>
              <p:nvPr/>
            </p:nvSpPr>
            <p:spPr>
              <a:xfrm>
                <a:off x="6500044" y="5141165"/>
                <a:ext cx="4281374" cy="1179090"/>
              </a:xfrm>
              <a:prstGeom prst="roundRect">
                <a:avLst/>
              </a:prstGeom>
              <a:blipFill>
                <a:blip r:embed="rId7"/>
                <a:stretch>
                  <a:fillRect/>
                </a:stretch>
              </a:blipFill>
              <a:ln>
                <a:solidFill>
                  <a:schemeClr val="accent2">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222605807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6876D0-847A-1A68-1541-0C65FBCD3100}"/>
              </a:ext>
            </a:extLst>
          </p:cNvPr>
          <p:cNvSpPr txBox="1"/>
          <p:nvPr/>
        </p:nvSpPr>
        <p:spPr>
          <a:xfrm>
            <a:off x="286734" y="327613"/>
            <a:ext cx="2755883" cy="584775"/>
          </a:xfrm>
          <a:prstGeom prst="rect">
            <a:avLst/>
          </a:prstGeom>
          <a:noFill/>
        </p:spPr>
        <p:txBody>
          <a:bodyPr wrap="none" rtlCol="0">
            <a:spAutoFit/>
          </a:bodyPr>
          <a:lstStyle/>
          <a:p>
            <a:r>
              <a:rPr lang="en-VN" sz="3200" b="1" dirty="0">
                <a:latin typeface="Arial" panose="020B0604020202020204" pitchFamily="34" charset="0"/>
                <a:cs typeface="Arial" panose="020B0604020202020204" pitchFamily="34" charset="0"/>
              </a:rPr>
              <a:t>b. Nối đáp án</a:t>
            </a:r>
          </a:p>
        </p:txBody>
      </p:sp>
      <p:sp>
        <p:nvSpPr>
          <p:cNvPr id="4" name="TextBox 3">
            <a:extLst>
              <a:ext uri="{FF2B5EF4-FFF2-40B4-BE49-F238E27FC236}">
                <a16:creationId xmlns:a16="http://schemas.microsoft.com/office/drawing/2014/main" id="{9B89EB53-92E9-523C-A5B7-8F857A7BC803}"/>
              </a:ext>
            </a:extLst>
          </p:cNvPr>
          <p:cNvSpPr txBox="1"/>
          <p:nvPr/>
        </p:nvSpPr>
        <p:spPr>
          <a:xfrm>
            <a:off x="3164883" y="297250"/>
            <a:ext cx="8217877" cy="1045223"/>
          </a:xfrm>
          <a:prstGeom prst="rect">
            <a:avLst/>
          </a:prstGeom>
          <a:noFill/>
        </p:spPr>
        <p:txBody>
          <a:bodyPr wrap="square">
            <a:spAutoFit/>
          </a:bodyPr>
          <a:lstStyle/>
          <a:p>
            <a:pPr>
              <a:lnSpc>
                <a:spcPct val="150000"/>
              </a:lnSpc>
              <a:spcBef>
                <a:spcPts val="300"/>
              </a:spcBef>
              <a:spcAft>
                <a:spcPts val="300"/>
              </a:spcAft>
            </a:pPr>
            <a:r>
              <a:rPr lang="vi-VN" sz="2200" dirty="0">
                <a:effectLst/>
                <a:latin typeface="Arial" panose="020B0604020202020204" pitchFamily="34" charset="0"/>
                <a:ea typeface="Arial" panose="020B0604020202020204" pitchFamily="34" charset="0"/>
                <a:cs typeface="Arial" panose="020B0604020202020204" pitchFamily="34" charset="0"/>
              </a:rPr>
              <a:t>Nối các cột ở bên trái với các cột ở bên phải sao cho được một phát biểu đúng</a:t>
            </a:r>
            <a:endParaRPr lang="en-VN" sz="2200" dirty="0">
              <a:effectLst/>
              <a:latin typeface="Arial" panose="020B0604020202020204" pitchFamily="34" charset="0"/>
              <a:ea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862FBCC-03BA-D71D-B269-8909687246DF}"/>
              </a:ext>
            </a:extLst>
          </p:cNvPr>
          <p:cNvGraphicFramePr>
            <a:graphicFrameLocks noGrp="1"/>
          </p:cNvGraphicFramePr>
          <p:nvPr>
            <p:extLst>
              <p:ext uri="{D42A27DB-BD31-4B8C-83A1-F6EECF244321}">
                <p14:modId xmlns:p14="http://schemas.microsoft.com/office/powerpoint/2010/main" val="1947610092"/>
              </p:ext>
            </p:extLst>
          </p:nvPr>
        </p:nvGraphicFramePr>
        <p:xfrm>
          <a:off x="404624" y="1430895"/>
          <a:ext cx="11382751" cy="5285990"/>
        </p:xfrm>
        <a:graphic>
          <a:graphicData uri="http://schemas.openxmlformats.org/drawingml/2006/table">
            <a:tbl>
              <a:tblPr firstRow="1" firstCol="1" bandRow="1">
                <a:tableStyleId>{5C22544A-7EE6-4342-B048-85BDC9FD1C3A}</a:tableStyleId>
              </a:tblPr>
              <a:tblGrid>
                <a:gridCol w="4719313">
                  <a:extLst>
                    <a:ext uri="{9D8B030D-6E8A-4147-A177-3AD203B41FA5}">
                      <a16:colId xmlns:a16="http://schemas.microsoft.com/office/drawing/2014/main" val="383356379"/>
                    </a:ext>
                  </a:extLst>
                </a:gridCol>
                <a:gridCol w="980537">
                  <a:extLst>
                    <a:ext uri="{9D8B030D-6E8A-4147-A177-3AD203B41FA5}">
                      <a16:colId xmlns:a16="http://schemas.microsoft.com/office/drawing/2014/main" val="210878043"/>
                    </a:ext>
                  </a:extLst>
                </a:gridCol>
                <a:gridCol w="5682901">
                  <a:extLst>
                    <a:ext uri="{9D8B030D-6E8A-4147-A177-3AD203B41FA5}">
                      <a16:colId xmlns:a16="http://schemas.microsoft.com/office/drawing/2014/main" val="3773075477"/>
                    </a:ext>
                  </a:extLst>
                </a:gridCol>
              </a:tblGrid>
              <a:tr h="748489">
                <a:tc>
                  <a:txBody>
                    <a:bodyPr/>
                    <a:lstStyle/>
                    <a:p>
                      <a:pPr>
                        <a:lnSpc>
                          <a:spcPct val="10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1. Đường tròn tâm O bán kính R</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300"/>
                        </a:spcBef>
                        <a:spcAft>
                          <a:spcPts val="300"/>
                        </a:spcAft>
                      </a:pPr>
                      <a:r>
                        <a:rPr lang="vi-VN" sz="2200" b="0" i="0">
                          <a:solidFill>
                            <a:schemeClr val="tx1"/>
                          </a:solidFill>
                          <a:effectLst/>
                          <a:latin typeface="Arial" panose="020B0604020202020204" pitchFamily="34" charset="0"/>
                          <a:cs typeface="Arial" panose="020B0604020202020204" pitchFamily="34" charset="0"/>
                        </a:rPr>
                        <a:t> </a:t>
                      </a:r>
                      <a:endParaRPr lang="en-VN" sz="2200" b="0" i="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a. Là góc có đỉnh trùng với tâm đường tròn</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5405"/>
                  </a:ext>
                </a:extLst>
              </a:tr>
              <a:tr h="748489">
                <a:tc>
                  <a:txBody>
                    <a:bodyPr/>
                    <a:lstStyle/>
                    <a:p>
                      <a:pPr>
                        <a:lnSpc>
                          <a:spcPct val="10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2. Dây cung</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 </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Bef>
                          <a:spcPts val="300"/>
                        </a:spcBef>
                        <a:spcAft>
                          <a:spcPts val="300"/>
                        </a:spcAft>
                      </a:pPr>
                      <a:r>
                        <a:rPr lang="vi-VN" sz="2200" b="0" i="0">
                          <a:solidFill>
                            <a:schemeClr val="tx1"/>
                          </a:solidFill>
                          <a:effectLst/>
                          <a:latin typeface="Arial" panose="020B0604020202020204" pitchFamily="34" charset="0"/>
                          <a:cs typeface="Arial" panose="020B0604020202020204" pitchFamily="34" charset="0"/>
                        </a:rPr>
                        <a:t>b. Gồm tất cả các điểm cách O một khoảng bằng R</a:t>
                      </a:r>
                      <a:endParaRPr lang="en-VN" sz="2200" b="0" i="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7051723"/>
                  </a:ext>
                </a:extLst>
              </a:tr>
              <a:tr h="748489">
                <a:tc>
                  <a:txBody>
                    <a:bodyPr/>
                    <a:lstStyle/>
                    <a:p>
                      <a:pPr>
                        <a:lnSpc>
                          <a:spcPct val="100000"/>
                        </a:lnSpc>
                        <a:spcBef>
                          <a:spcPts val="300"/>
                        </a:spcBef>
                        <a:spcAft>
                          <a:spcPts val="300"/>
                        </a:spcAft>
                      </a:pPr>
                      <a:r>
                        <a:rPr lang="vi-VN" sz="2200" b="0" i="0">
                          <a:solidFill>
                            <a:schemeClr val="tx1"/>
                          </a:solidFill>
                          <a:effectLst/>
                          <a:latin typeface="Arial" panose="020B0604020202020204" pitchFamily="34" charset="0"/>
                          <a:cs typeface="Arial" panose="020B0604020202020204" pitchFamily="34" charset="0"/>
                        </a:rPr>
                        <a:t>3. Góc ở tâm</a:t>
                      </a:r>
                      <a:endParaRPr lang="en-VN" sz="2200" b="0" i="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 </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c. Đoạn thẳng nối hai điểm tùy ý của một đường tròn.</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2164482"/>
                  </a:ext>
                </a:extLst>
              </a:tr>
              <a:tr h="748489">
                <a:tc>
                  <a:txBody>
                    <a:bodyPr/>
                    <a:lstStyle/>
                    <a:p>
                      <a:pPr>
                        <a:lnSpc>
                          <a:spcPct val="100000"/>
                        </a:lnSpc>
                        <a:spcBef>
                          <a:spcPts val="300"/>
                        </a:spcBef>
                        <a:spcAft>
                          <a:spcPts val="300"/>
                        </a:spcAft>
                      </a:pPr>
                      <a:r>
                        <a:rPr lang="vi-VN" sz="2200" b="0" i="0">
                          <a:solidFill>
                            <a:schemeClr val="tx1"/>
                          </a:solidFill>
                          <a:effectLst/>
                          <a:latin typeface="Arial" panose="020B0604020202020204" pitchFamily="34" charset="0"/>
                          <a:cs typeface="Arial" panose="020B0604020202020204" pitchFamily="34" charset="0"/>
                        </a:rPr>
                        <a:t>4. Hình quạt tròn</a:t>
                      </a:r>
                      <a:endParaRPr lang="en-VN" sz="2200" b="0" i="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 </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d. Là phần nằm giữa hai đường tròn có cùng tâm và bán kính khác nhau.</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171042"/>
                  </a:ext>
                </a:extLst>
              </a:tr>
              <a:tr h="1519981">
                <a:tc>
                  <a:txBody>
                    <a:bodyPr/>
                    <a:lstStyle/>
                    <a:p>
                      <a:pPr>
                        <a:lnSpc>
                          <a:spcPct val="10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5. Hình vành khuyên</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300"/>
                        </a:spcBef>
                        <a:spcAft>
                          <a:spcPts val="300"/>
                        </a:spcAft>
                      </a:pPr>
                      <a:r>
                        <a:rPr lang="vi-VN" sz="2200" b="0" i="0">
                          <a:solidFill>
                            <a:schemeClr val="tx1"/>
                          </a:solidFill>
                          <a:effectLst/>
                          <a:latin typeface="Arial" panose="020B0604020202020204" pitchFamily="34" charset="0"/>
                          <a:cs typeface="Arial" panose="020B0604020202020204" pitchFamily="34" charset="0"/>
                        </a:rPr>
                        <a:t> </a:t>
                      </a:r>
                      <a:endParaRPr lang="en-VN" sz="2200" b="0" i="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Bef>
                          <a:spcPts val="300"/>
                        </a:spcBef>
                        <a:spcAft>
                          <a:spcPts val="300"/>
                        </a:spcAft>
                      </a:pPr>
                      <a:r>
                        <a:rPr lang="vi-VN" sz="2200" b="0" i="0" dirty="0">
                          <a:solidFill>
                            <a:schemeClr val="tx1"/>
                          </a:solidFill>
                          <a:effectLst/>
                          <a:latin typeface="Arial" panose="020B0604020202020204" pitchFamily="34" charset="0"/>
                          <a:cs typeface="Arial" panose="020B0604020202020204" pitchFamily="34" charset="0"/>
                        </a:rPr>
                        <a:t>e. Là phần hình tròn giới hạn bởi một cung tròn và hai bán kính đi qua hai đầu mút của cung đó.</a:t>
                      </a:r>
                      <a:endParaRPr lang="en-VN" sz="2200" b="0" i="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159549"/>
                  </a:ext>
                </a:extLst>
              </a:tr>
            </a:tbl>
          </a:graphicData>
        </a:graphic>
      </p:graphicFrame>
      <p:cxnSp>
        <p:nvCxnSpPr>
          <p:cNvPr id="7" name="Straight Arrow Connector 6">
            <a:extLst>
              <a:ext uri="{FF2B5EF4-FFF2-40B4-BE49-F238E27FC236}">
                <a16:creationId xmlns:a16="http://schemas.microsoft.com/office/drawing/2014/main" id="{0568A3B2-1838-C89F-F325-7A14ECD2F58F}"/>
              </a:ext>
            </a:extLst>
          </p:cNvPr>
          <p:cNvCxnSpPr/>
          <p:nvPr/>
        </p:nvCxnSpPr>
        <p:spPr>
          <a:xfrm>
            <a:off x="5138057" y="1894114"/>
            <a:ext cx="957943" cy="8490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5924364-67E7-BE60-FD26-DA97F54161C3}"/>
              </a:ext>
            </a:extLst>
          </p:cNvPr>
          <p:cNvCxnSpPr/>
          <p:nvPr/>
        </p:nvCxnSpPr>
        <p:spPr>
          <a:xfrm>
            <a:off x="5138056" y="2743200"/>
            <a:ext cx="957943" cy="8490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C17F813-C5FB-4756-C3F4-3D6BBA5CEC75}"/>
              </a:ext>
            </a:extLst>
          </p:cNvPr>
          <p:cNvCxnSpPr>
            <a:cxnSpLocks/>
          </p:cNvCxnSpPr>
          <p:nvPr/>
        </p:nvCxnSpPr>
        <p:spPr>
          <a:xfrm flipV="1">
            <a:off x="5138056" y="1836055"/>
            <a:ext cx="957943" cy="17200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5CC286C-9978-3EE2-F02A-5B60874957E1}"/>
              </a:ext>
            </a:extLst>
          </p:cNvPr>
          <p:cNvCxnSpPr>
            <a:cxnSpLocks/>
          </p:cNvCxnSpPr>
          <p:nvPr/>
        </p:nvCxnSpPr>
        <p:spPr>
          <a:xfrm>
            <a:off x="5138056" y="4501819"/>
            <a:ext cx="957943" cy="13764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D2FB2B-F9AC-321D-6711-20ABBB1A3E24}"/>
              </a:ext>
            </a:extLst>
          </p:cNvPr>
          <p:cNvCxnSpPr>
            <a:cxnSpLocks/>
          </p:cNvCxnSpPr>
          <p:nvPr/>
        </p:nvCxnSpPr>
        <p:spPr>
          <a:xfrm flipV="1">
            <a:off x="5138056" y="4499431"/>
            <a:ext cx="957943" cy="1378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01479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ppt_y</p:attrName>
                                        </p:attrNameLst>
                                      </p:cBhvr>
                                      <p:tavLst>
                                        <p:tav tm="0">
                                          <p:val>
                                            <p:strVal val="#ppt_y+#ppt_h*1.125000"/>
                                          </p:val>
                                        </p:tav>
                                        <p:tav tm="100000">
                                          <p:val>
                                            <p:strVal val="#ppt_y"/>
                                          </p:val>
                                        </p:tav>
                                      </p:tavLst>
                                    </p:anim>
                                    <p:animEffect transition="in" filter="wipe(up)">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ppt_y</p:attrName>
                                        </p:attrNameLst>
                                      </p:cBhvr>
                                      <p:tavLst>
                                        <p:tav tm="0">
                                          <p:val>
                                            <p:strVal val="#ppt_y+#ppt_h*1.125000"/>
                                          </p:val>
                                        </p:tav>
                                        <p:tav tm="100000">
                                          <p:val>
                                            <p:strVal val="#ppt_y"/>
                                          </p:val>
                                        </p:tav>
                                      </p:tavLst>
                                    </p:anim>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879C75-2F0F-B60B-B7B7-9A7A14FF142A}"/>
              </a:ext>
            </a:extLst>
          </p:cNvPr>
          <p:cNvSpPr txBox="1"/>
          <p:nvPr/>
        </p:nvSpPr>
        <p:spPr>
          <a:xfrm>
            <a:off x="708909" y="684591"/>
            <a:ext cx="1043876" cy="523220"/>
          </a:xfrm>
          <a:prstGeom prst="rect">
            <a:avLst/>
          </a:prstGeom>
          <a:solidFill>
            <a:schemeClr val="bg1"/>
          </a:solidFill>
        </p:spPr>
        <p:txBody>
          <a:bodyPr wrap="none" rtlCol="0">
            <a:spAutoFit/>
          </a:bodyPr>
          <a:lstStyle/>
          <a:p>
            <a:r>
              <a:rPr lang="en-VN" sz="2800" b="1" dirty="0">
                <a:solidFill>
                  <a:srgbClr val="EB8600"/>
                </a:solidFill>
                <a:latin typeface="Arial" panose="020B0604020202020204" pitchFamily="34" charset="0"/>
                <a:cs typeface="Arial" panose="020B0604020202020204" pitchFamily="34" charset="0"/>
              </a:rPr>
              <a:t>Bài 2</a:t>
            </a:r>
          </a:p>
        </p:txBody>
      </p:sp>
      <p:pic>
        <p:nvPicPr>
          <p:cNvPr id="3" name="Picture 2" descr="A red and blue square&#10;&#10;Description automatically generated">
            <a:extLst>
              <a:ext uri="{FF2B5EF4-FFF2-40B4-BE49-F238E27FC236}">
                <a16:creationId xmlns:a16="http://schemas.microsoft.com/office/drawing/2014/main" id="{45EA472A-A59B-594E-5873-5620F7D35A7B}"/>
              </a:ext>
            </a:extLst>
          </p:cNvPr>
          <p:cNvPicPr>
            <a:picLocks noChangeAspect="1"/>
          </p:cNvPicPr>
          <p:nvPr/>
        </p:nvPicPr>
        <p:blipFill>
          <a:blip r:embed="rId2"/>
          <a:stretch>
            <a:fillRect/>
          </a:stretch>
        </p:blipFill>
        <p:spPr>
          <a:xfrm>
            <a:off x="7974369" y="946201"/>
            <a:ext cx="3508722" cy="358285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5D9027-0425-26BF-F4AE-D273B522B4CA}"/>
                  </a:ext>
                </a:extLst>
              </p:cNvPr>
              <p:cNvSpPr txBox="1"/>
              <p:nvPr/>
            </p:nvSpPr>
            <p:spPr>
              <a:xfrm>
                <a:off x="2040418" y="946201"/>
                <a:ext cx="4936851" cy="5405326"/>
              </a:xfrm>
              <a:prstGeom prst="rect">
                <a:avLst/>
              </a:prstGeom>
              <a:noFill/>
            </p:spPr>
            <p:txBody>
              <a:bodyPr wrap="square">
                <a:spAutoFit/>
              </a:bodyPr>
              <a:lstStyle/>
              <a:p>
                <a:pPr marL="228600" indent="-228600">
                  <a:lnSpc>
                    <a:spcPct val="150000"/>
                  </a:lnSpc>
                  <a:spcBef>
                    <a:spcPts val="300"/>
                  </a:spcBef>
                  <a:spcAft>
                    <a:spcPts val="300"/>
                  </a:spcAft>
                </a:pPr>
                <a:r>
                  <a:rPr lang="en-US" sz="2800" dirty="0" err="1">
                    <a:effectLst/>
                    <a:latin typeface="Arial" panose="020B0604020202020204" pitchFamily="34" charset="0"/>
                    <a:ea typeface="Arial" panose="020B0604020202020204" pitchFamily="34" charset="0"/>
                    <a:cs typeface="Arial" panose="020B0604020202020204" pitchFamily="34" charset="0"/>
                  </a:rPr>
                  <a:t>Diện</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tích</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hình</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vuông</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là</a:t>
                </a:r>
                <a:r>
                  <a:rPr lang="en-US" sz="2800" dirty="0">
                    <a:effectLst/>
                    <a:latin typeface="Arial" panose="020B0604020202020204" pitchFamily="34" charset="0"/>
                    <a:ea typeface="Arial" panose="020B0604020202020204" pitchFamily="34" charset="0"/>
                    <a:cs typeface="Arial" panose="020B0604020202020204" pitchFamily="34" charset="0"/>
                  </a:rPr>
                  <a:t>: </a:t>
                </a:r>
              </a:p>
              <a:p>
                <a:pPr marL="228600" indent="-228600">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800" i="0">
                              <a:effectLst/>
                              <a:latin typeface="Cambria Math" panose="02040503050406030204" pitchFamily="18" charset="0"/>
                              <a:ea typeface="Arial" panose="020B0604020202020204" pitchFamily="34" charset="0"/>
                              <a:cs typeface="Times New Roman" panose="02020603050405020304" pitchFamily="18" charset="0"/>
                            </a:rPr>
                            <m:t>1</m:t>
                          </m:r>
                        </m:e>
                        <m:sup>
                          <m:r>
                            <a:rPr lang="en-US" sz="28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800" i="0">
                          <a:effectLst/>
                          <a:latin typeface="Cambria Math" panose="02040503050406030204" pitchFamily="18" charset="0"/>
                          <a:ea typeface="Arial" panose="020B0604020202020204" pitchFamily="34" charset="0"/>
                          <a:cs typeface="Times New Roman" panose="02020603050405020304" pitchFamily="18" charset="0"/>
                        </a:rPr>
                        <m:t>=1 </m:t>
                      </m:r>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800" i="0">
                                  <a:effectLst/>
                                  <a:latin typeface="Cambria Math" panose="02040503050406030204" pitchFamily="18" charset="0"/>
                                  <a:ea typeface="Arial" panose="020B0604020202020204" pitchFamily="34" charset="0"/>
                                  <a:cs typeface="Times New Roman" panose="02020603050405020304" pitchFamily="18" charset="0"/>
                                </a:rPr>
                                <m:t>m</m:t>
                              </m:r>
                            </m:e>
                            <m:sup>
                              <m:r>
                                <a:rPr lang="en-US" sz="2800" i="0">
                                  <a:effectLst/>
                                  <a:latin typeface="Cambria Math" panose="02040503050406030204" pitchFamily="18" charset="0"/>
                                  <a:ea typeface="Arial" panose="020B0604020202020204" pitchFamily="34" charset="0"/>
                                  <a:cs typeface="Times New Roman" panose="02020603050405020304" pitchFamily="18" charset="0"/>
                                </a:rPr>
                                <m:t>2</m:t>
                              </m:r>
                            </m:sup>
                          </m:sSup>
                        </m:e>
                      </m:d>
                    </m:oMath>
                  </m:oMathPara>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228600" indent="-228600">
                  <a:lnSpc>
                    <a:spcPct val="150000"/>
                  </a:lnSpc>
                  <a:spcBef>
                    <a:spcPts val="300"/>
                  </a:spcBef>
                  <a:spcAft>
                    <a:spcPts val="300"/>
                  </a:spcAft>
                </a:pPr>
                <a:r>
                  <a:rPr lang="en-US" sz="2800" dirty="0" err="1">
                    <a:effectLst/>
                    <a:latin typeface="Arial" panose="020B0604020202020204" pitchFamily="34" charset="0"/>
                    <a:ea typeface="Arial" panose="020B0604020202020204" pitchFamily="34" charset="0"/>
                    <a:cs typeface="Arial" panose="020B0604020202020204" pitchFamily="34" charset="0"/>
                  </a:rPr>
                  <a:t>Diện</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tích</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hình</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quạt</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tròn</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là</a:t>
                </a:r>
                <a:r>
                  <a:rPr lang="en-US" sz="2800" dirty="0">
                    <a:effectLst/>
                    <a:latin typeface="Arial" panose="020B0604020202020204" pitchFamily="34" charset="0"/>
                    <a:ea typeface="Arial" panose="020B0604020202020204" pitchFamily="34" charset="0"/>
                    <a:cs typeface="Arial" panose="020B0604020202020204" pitchFamily="34" charset="0"/>
                  </a:rPr>
                  <a:t>: </a:t>
                </a:r>
              </a:p>
              <a:p>
                <a:pPr marL="228600" indent="-228600">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800" i="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800" i="0">
                              <a:effectLst/>
                              <a:latin typeface="Cambria Math" panose="02040503050406030204" pitchFamily="18" charset="0"/>
                              <a:ea typeface="Arial" panose="020B0604020202020204" pitchFamily="34" charset="0"/>
                              <a:cs typeface="Times New Roman" panose="02020603050405020304" pitchFamily="18" charset="0"/>
                            </a:rPr>
                            <m:t>4</m:t>
                          </m:r>
                        </m:den>
                      </m:f>
                      <m:r>
                        <a:rPr lang="en-US" sz="2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2800" i="0">
                          <a:effectLst/>
                          <a:latin typeface="Cambria Math" panose="02040503050406030204" pitchFamily="18" charset="0"/>
                          <a:ea typeface="Arial" panose="020B0604020202020204" pitchFamily="34" charset="0"/>
                          <a:cs typeface="Times New Roman" panose="02020603050405020304" pitchFamily="18" charset="0"/>
                        </a:rPr>
                        <m:t>π</m:t>
                      </m:r>
                      <m:r>
                        <a:rPr lang="en-US" sz="280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800" i="0">
                              <a:effectLst/>
                              <a:latin typeface="Cambria Math" panose="02040503050406030204" pitchFamily="18" charset="0"/>
                              <a:ea typeface="Arial" panose="020B0604020202020204" pitchFamily="34" charset="0"/>
                              <a:cs typeface="Times New Roman" panose="02020603050405020304" pitchFamily="18" charset="0"/>
                            </a:rPr>
                            <m:t>1</m:t>
                          </m:r>
                        </m:e>
                        <m:sup>
                          <m:r>
                            <a:rPr lang="en-US" sz="28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80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800" i="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800" i="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2800" i="0">
                          <a:effectLst/>
                          <a:latin typeface="Cambria Math" panose="02040503050406030204" pitchFamily="18" charset="0"/>
                          <a:ea typeface="Arial" panose="020B0604020202020204" pitchFamily="34" charset="0"/>
                          <a:cs typeface="Times New Roman" panose="02020603050405020304" pitchFamily="18" charset="0"/>
                        </a:rPr>
                        <m:t>π</m:t>
                      </m:r>
                      <m:r>
                        <a:rPr lang="en-US" sz="2800" i="0">
                          <a:effectLst/>
                          <a:latin typeface="Cambria Math" panose="02040503050406030204" pitchFamily="18" charset="0"/>
                          <a:ea typeface="Arial" panose="020B0604020202020204" pitchFamily="34" charset="0"/>
                          <a:cs typeface="Times New Roman" panose="02020603050405020304" pitchFamily="18" charset="0"/>
                        </a:rPr>
                        <m:t> </m:t>
                      </m:r>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800" i="0">
                                  <a:effectLst/>
                                  <a:latin typeface="Cambria Math" panose="02040503050406030204" pitchFamily="18" charset="0"/>
                                  <a:ea typeface="Arial" panose="020B0604020202020204" pitchFamily="34" charset="0"/>
                                  <a:cs typeface="Times New Roman" panose="02020603050405020304" pitchFamily="18" charset="0"/>
                                </a:rPr>
                                <m:t>m</m:t>
                              </m:r>
                            </m:e>
                            <m:sup>
                              <m:r>
                                <a:rPr lang="en-US" sz="2800" i="0">
                                  <a:effectLst/>
                                  <a:latin typeface="Cambria Math" panose="02040503050406030204" pitchFamily="18" charset="0"/>
                                  <a:ea typeface="Arial" panose="020B0604020202020204" pitchFamily="34" charset="0"/>
                                  <a:cs typeface="Times New Roman" panose="02020603050405020304" pitchFamily="18" charset="0"/>
                                </a:rPr>
                                <m:t>2</m:t>
                              </m:r>
                            </m:sup>
                          </m:sSup>
                        </m:e>
                      </m:d>
                    </m:oMath>
                  </m:oMathPara>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228600" indent="-228600">
                  <a:lnSpc>
                    <a:spcPct val="150000"/>
                  </a:lnSpc>
                  <a:spcBef>
                    <a:spcPts val="300"/>
                  </a:spcBef>
                  <a:spcAft>
                    <a:spcPts val="300"/>
                  </a:spcAft>
                </a:pPr>
                <a:r>
                  <a:rPr lang="en-US" sz="2800" dirty="0" err="1">
                    <a:effectLst/>
                    <a:latin typeface="Arial" panose="020B0604020202020204" pitchFamily="34" charset="0"/>
                    <a:ea typeface="Arial" panose="020B0604020202020204" pitchFamily="34" charset="0"/>
                    <a:cs typeface="Arial" panose="020B0604020202020204" pitchFamily="34" charset="0"/>
                  </a:rPr>
                  <a:t>Diện</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tích</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phần</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ván</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cắt</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bỏ</a:t>
                </a:r>
                <a:r>
                  <a:rPr lang="en-US" sz="2800" dirty="0">
                    <a:effectLst/>
                    <a:latin typeface="Arial" panose="020B0604020202020204" pitchFamily="34" charset="0"/>
                    <a:ea typeface="Arial" panose="020B0604020202020204" pitchFamily="34" charset="0"/>
                    <a:cs typeface="Arial" panose="020B0604020202020204" pitchFamily="34" charset="0"/>
                  </a:rPr>
                  <a:t> </a:t>
                </a:r>
                <a:r>
                  <a:rPr lang="en-US" sz="2800" dirty="0" err="1">
                    <a:effectLst/>
                    <a:latin typeface="Arial" panose="020B0604020202020204" pitchFamily="34" charset="0"/>
                    <a:ea typeface="Arial" panose="020B0604020202020204" pitchFamily="34" charset="0"/>
                    <a:cs typeface="Arial" panose="020B0604020202020204" pitchFamily="34" charset="0"/>
                  </a:rPr>
                  <a:t>là</a:t>
                </a:r>
                <a:r>
                  <a:rPr lang="en-US" sz="2800" dirty="0">
                    <a:effectLst/>
                    <a:latin typeface="Arial" panose="020B0604020202020204" pitchFamily="34" charset="0"/>
                    <a:ea typeface="Arial" panose="020B0604020202020204" pitchFamily="34" charset="0"/>
                    <a:cs typeface="Arial" panose="020B0604020202020204" pitchFamily="34" charset="0"/>
                  </a:rPr>
                  <a:t>: </a:t>
                </a:r>
              </a:p>
              <a:p>
                <a:pPr marL="228600" indent="-228600">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i="0">
                          <a:effectLst/>
                          <a:latin typeface="Cambria Math" panose="02040503050406030204" pitchFamily="18" charset="0"/>
                          <a:ea typeface="Arial" panose="020B0604020202020204" pitchFamily="34" charset="0"/>
                          <a:cs typeface="Times New Roman" panose="02020603050405020304" pitchFamily="18" charset="0"/>
                        </a:rPr>
                        <m:t>1−</m:t>
                      </m:r>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800" i="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800" i="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2800" i="0">
                          <a:effectLst/>
                          <a:latin typeface="Cambria Math" panose="02040503050406030204" pitchFamily="18" charset="0"/>
                          <a:ea typeface="Arial" panose="020B0604020202020204" pitchFamily="34" charset="0"/>
                          <a:cs typeface="Times New Roman" panose="02020603050405020304" pitchFamily="18" charset="0"/>
                        </a:rPr>
                        <m:t>π</m:t>
                      </m:r>
                      <m:r>
                        <a:rPr lang="en-US" sz="2800" i="0">
                          <a:effectLst/>
                          <a:latin typeface="Cambria Math" panose="02040503050406030204" pitchFamily="18" charset="0"/>
                          <a:ea typeface="Arial" panose="020B0604020202020204" pitchFamily="34" charset="0"/>
                          <a:cs typeface="Times New Roman" panose="02020603050405020304" pitchFamily="18" charset="0"/>
                        </a:rPr>
                        <m:t>≈0,2 </m:t>
                      </m:r>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2800" i="0">
                                  <a:effectLst/>
                                  <a:latin typeface="Cambria Math" panose="02040503050406030204" pitchFamily="18" charset="0"/>
                                  <a:ea typeface="Arial" panose="020B0604020202020204" pitchFamily="34" charset="0"/>
                                  <a:cs typeface="Times New Roman" panose="02020603050405020304" pitchFamily="18" charset="0"/>
                                </a:rPr>
                                <m:t>m</m:t>
                              </m:r>
                            </m:e>
                            <m:sup>
                              <m:r>
                                <a:rPr lang="en-US" sz="2800" i="0">
                                  <a:effectLst/>
                                  <a:latin typeface="Cambria Math" panose="02040503050406030204" pitchFamily="18" charset="0"/>
                                  <a:ea typeface="Arial" panose="020B0604020202020204" pitchFamily="34" charset="0"/>
                                  <a:cs typeface="Times New Roman" panose="02020603050405020304" pitchFamily="18" charset="0"/>
                                </a:rPr>
                                <m:t>2</m:t>
                              </m:r>
                            </m:sup>
                          </m:sSup>
                        </m:e>
                      </m:d>
                    </m:oMath>
                  </m:oMathPara>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55D9027-0425-26BF-F4AE-D273B522B4CA}"/>
                  </a:ext>
                </a:extLst>
              </p:cNvPr>
              <p:cNvSpPr txBox="1">
                <a:spLocks noRot="1" noChangeAspect="1" noMove="1" noResize="1" noEditPoints="1" noAdjustHandles="1" noChangeArrowheads="1" noChangeShapeType="1" noTextEdit="1"/>
              </p:cNvSpPr>
              <p:nvPr/>
            </p:nvSpPr>
            <p:spPr>
              <a:xfrm>
                <a:off x="2040418" y="946201"/>
                <a:ext cx="4936851" cy="5405326"/>
              </a:xfrm>
              <a:prstGeom prst="rect">
                <a:avLst/>
              </a:prstGeom>
              <a:blipFill>
                <a:blip r:embed="rId3"/>
                <a:stretch>
                  <a:fillRect l="-2564"/>
                </a:stretch>
              </a:blipFill>
            </p:spPr>
            <p:txBody>
              <a:bodyPr/>
              <a:lstStyle/>
              <a:p>
                <a:r>
                  <a:rPr lang="en-VN">
                    <a:noFill/>
                  </a:rPr>
                  <a:t> </a:t>
                </a:r>
              </a:p>
            </p:txBody>
          </p:sp>
        </mc:Fallback>
      </mc:AlternateContent>
    </p:spTree>
    <p:extLst>
      <p:ext uri="{BB962C8B-B14F-4D97-AF65-F5344CB8AC3E}">
        <p14:creationId xmlns:p14="http://schemas.microsoft.com/office/powerpoint/2010/main" val="16121242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Left)">
                                      <p:cBhvr>
                                        <p:cTn id="15" dur="500"/>
                                        <p:tgtEl>
                                          <p:spTgt spid="5">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trips(down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strips(downLeft)">
                                      <p:cBhvr>
                                        <p:cTn id="23" dur="500"/>
                                        <p:tgtEl>
                                          <p:spTgt spid="5">
                                            <p:txEl>
                                              <p:pRg st="2" end="2"/>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strips(downLeft)">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strips(downLeft)">
                                      <p:cBhvr>
                                        <p:cTn id="31" dur="500"/>
                                        <p:tgtEl>
                                          <p:spTgt spid="5">
                                            <p:txEl>
                                              <p:pRg st="4" end="4"/>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strips(downLeft)">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F10A9-82D9-87D6-F6C2-4F0FEF41C9C0}"/>
              </a:ext>
            </a:extLst>
          </p:cNvPr>
          <p:cNvSpPr txBox="1"/>
          <p:nvPr/>
        </p:nvSpPr>
        <p:spPr>
          <a:xfrm>
            <a:off x="4259600" y="3627782"/>
            <a:ext cx="3672800" cy="830997"/>
          </a:xfrm>
          <a:prstGeom prst="rect">
            <a:avLst/>
          </a:prstGeom>
          <a:noFill/>
        </p:spPr>
        <p:txBody>
          <a:bodyPr wrap="none" rtlCol="0">
            <a:spAutoFit/>
          </a:bodyPr>
          <a:lstStyle/>
          <a:p>
            <a:r>
              <a:rPr lang="en-VN" sz="4800" b="1" dirty="0">
                <a:solidFill>
                  <a:srgbClr val="D02CCD"/>
                </a:solidFill>
                <a:latin typeface="Arial" panose="020B0604020202020204" pitchFamily="34" charset="0"/>
                <a:cs typeface="Arial" panose="020B0604020202020204" pitchFamily="34" charset="0"/>
              </a:rPr>
              <a:t>LUYỆN TẬP</a:t>
            </a:r>
          </a:p>
        </p:txBody>
      </p:sp>
      <p:pic>
        <p:nvPicPr>
          <p:cNvPr id="3" name="Picture 3">
            <a:extLst>
              <a:ext uri="{FF2B5EF4-FFF2-40B4-BE49-F238E27FC236}">
                <a16:creationId xmlns:a16="http://schemas.microsoft.com/office/drawing/2014/main" id="{77E3DC04-3E70-1374-6DBF-650F2AABF7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1241" y="1160700"/>
            <a:ext cx="2069518" cy="2069518"/>
          </a:xfrm>
          <a:prstGeom prst="rect">
            <a:avLst/>
          </a:prstGeom>
        </p:spPr>
      </p:pic>
    </p:spTree>
    <p:extLst>
      <p:ext uri="{BB962C8B-B14F-4D97-AF65-F5344CB8AC3E}">
        <p14:creationId xmlns:p14="http://schemas.microsoft.com/office/powerpoint/2010/main" val="2145713930"/>
      </p:ext>
    </p:extLst>
  </p:cSld>
  <p:clrMapOvr>
    <a:masterClrMapping/>
  </p:clrMapOvr>
  <p:transition spd="med">
    <p:push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373059D-A19B-9228-B82E-98C0D897AD60}"/>
              </a:ext>
            </a:extLst>
          </p:cNvPr>
          <p:cNvSpPr/>
          <p:nvPr/>
        </p:nvSpPr>
        <p:spPr>
          <a:xfrm>
            <a:off x="388341" y="537745"/>
            <a:ext cx="11415318" cy="245280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800" b="1"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0432FF"/>
                </a:solidFill>
                <a:effectLst/>
                <a:latin typeface="Arial" panose="020B0604020202020204" pitchFamily="34" charset="0"/>
                <a:ea typeface="Calibri" panose="020F0502020204030204" pitchFamily="34" charset="0"/>
                <a:cs typeface="Arial" panose="020B0604020202020204" pitchFamily="34" charset="0"/>
              </a:rPr>
              <a:t> 1:</a:t>
            </a:r>
            <a:r>
              <a:rPr lang="da-DK"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vi-VN" sz="2800" dirty="0">
                <a:solidFill>
                  <a:schemeClr val="tx1"/>
                </a:solidFill>
                <a:latin typeface="Arial" panose="020B0604020202020204" pitchFamily="34" charset="0"/>
                <a:cs typeface="Arial" panose="020B0604020202020204" pitchFamily="34" charset="0"/>
              </a:rPr>
              <a:t>Cho đường tròn (O), đường kính AB. Kẻ hai dây AC và BD song song. So sánh độ dài AC và BD</a:t>
            </a:r>
            <a:endParaRPr lang="en-VN" sz="2800" dirty="0">
              <a:solidFill>
                <a:schemeClr val="tx1"/>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F65F88B6-D2EC-9585-8C1A-06EFDC8373D3}"/>
              </a:ext>
            </a:extLst>
          </p:cNvPr>
          <p:cNvSpPr/>
          <p:nvPr/>
        </p:nvSpPr>
        <p:spPr>
          <a:xfrm>
            <a:off x="1410582" y="3298620"/>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AC = BD</a:t>
            </a:r>
            <a:endParaRPr lang="en-VN" sz="2800" dirty="0">
              <a:solidFill>
                <a:schemeClr val="tx1"/>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0D946DFF-DCA0-377D-FC30-D945B6BA0E6B}"/>
              </a:ext>
            </a:extLst>
          </p:cNvPr>
          <p:cNvSpPr/>
          <p:nvPr/>
        </p:nvSpPr>
        <p:spPr>
          <a:xfrm>
            <a:off x="1410582" y="4963473"/>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AC &gt; BD</a:t>
            </a:r>
            <a:endParaRPr lang="en-VN" sz="2800"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1281A230-60FA-958C-D236-59FBB27CAA23}"/>
              </a:ext>
            </a:extLst>
          </p:cNvPr>
          <p:cNvSpPr/>
          <p:nvPr/>
        </p:nvSpPr>
        <p:spPr>
          <a:xfrm>
            <a:off x="6500044" y="3298620"/>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AC &lt; BD</a:t>
            </a:r>
            <a:endParaRPr lang="en-VN" sz="28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C5132DFC-978E-5F04-2B36-1E6FFD33DE3A}"/>
              </a:ext>
            </a:extLst>
          </p:cNvPr>
          <p:cNvSpPr/>
          <p:nvPr/>
        </p:nvSpPr>
        <p:spPr>
          <a:xfrm>
            <a:off x="6500044" y="4963473"/>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AC = 2BD</a:t>
            </a:r>
            <a:endParaRPr lang="en-VN" sz="2800" dirty="0">
              <a:solidFill>
                <a:schemeClr val="tx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4226D8D2-499D-61E2-430F-CADB99025324}"/>
              </a:ext>
            </a:extLst>
          </p:cNvPr>
          <p:cNvSpPr/>
          <p:nvPr/>
        </p:nvSpPr>
        <p:spPr>
          <a:xfrm>
            <a:off x="1410582" y="3298620"/>
            <a:ext cx="4281374" cy="135678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AC = BD</a:t>
            </a:r>
            <a:endParaRPr lang="en-VN"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8939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74CAB26-4C2B-8563-99C8-44BB6980E583}"/>
              </a:ext>
            </a:extLst>
          </p:cNvPr>
          <p:cNvSpPr/>
          <p:nvPr/>
        </p:nvSpPr>
        <p:spPr>
          <a:xfrm>
            <a:off x="1184770" y="370115"/>
            <a:ext cx="9822459" cy="2423169"/>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800" b="1"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0432FF"/>
                </a:solidFill>
                <a:effectLst/>
                <a:latin typeface="Arial" panose="020B0604020202020204" pitchFamily="34" charset="0"/>
                <a:ea typeface="Calibri" panose="020F0502020204030204" pitchFamily="34" charset="0"/>
                <a:cs typeface="Arial" panose="020B0604020202020204" pitchFamily="34" charset="0"/>
              </a:rPr>
              <a:t> 2:</a:t>
            </a:r>
            <a:r>
              <a:rPr lang="da-DK"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mặt</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phẳng</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tọa</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Oxy,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xác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vị</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trí</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tương</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đối</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 (−3; −4)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tròn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tâm</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gốc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tọa</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bán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kính</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 = 3</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id="{80E51A58-49AE-D95C-3253-DB1396EA9E6C}"/>
              </a:ext>
            </a:extLst>
          </p:cNvPr>
          <p:cNvSpPr/>
          <p:nvPr/>
        </p:nvSpPr>
        <p:spPr>
          <a:xfrm>
            <a:off x="1184770" y="3054126"/>
            <a:ext cx="4472756" cy="152441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Không</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xác</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định</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được</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vị</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trí</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của</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điểm</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a:t>
            </a:r>
            <a:endParaRPr lang="en-VN" sz="2800" dirty="0">
              <a:solidFill>
                <a:schemeClr val="tx1"/>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549C8C20-17ED-D419-F4C1-A7BAEC74597D}"/>
              </a:ext>
            </a:extLst>
          </p:cNvPr>
          <p:cNvSpPr/>
          <p:nvPr/>
        </p:nvSpPr>
        <p:spPr>
          <a:xfrm>
            <a:off x="1184770" y="4839381"/>
            <a:ext cx="4472756" cy="152441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nằm</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0935E19C-CDCA-DEF6-38E6-7256BB76E305}"/>
              </a:ext>
            </a:extLst>
          </p:cNvPr>
          <p:cNvSpPr/>
          <p:nvPr/>
        </p:nvSpPr>
        <p:spPr>
          <a:xfrm>
            <a:off x="6534473" y="3054125"/>
            <a:ext cx="4472756" cy="152441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Điểm</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nằm</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trong</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đường</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tròn</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4D48216E-A49B-F71F-519E-DB8D41D37048}"/>
              </a:ext>
            </a:extLst>
          </p:cNvPr>
          <p:cNvSpPr/>
          <p:nvPr/>
        </p:nvSpPr>
        <p:spPr>
          <a:xfrm>
            <a:off x="6534473" y="4839381"/>
            <a:ext cx="4472756" cy="152441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Điểm</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nằm</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ngoài</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đường</a:t>
            </a:r>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tròn</a:t>
            </a:r>
            <a:endParaRPr lang="en-VN" sz="2800" dirty="0">
              <a:solidFill>
                <a:schemeClr val="tx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81A28B61-825A-7695-3CDB-F2A6B6BF7F50}"/>
              </a:ext>
            </a:extLst>
          </p:cNvPr>
          <p:cNvSpPr/>
          <p:nvPr/>
        </p:nvSpPr>
        <p:spPr>
          <a:xfrm>
            <a:off x="6534473" y="4839379"/>
            <a:ext cx="4472756" cy="152441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D. </a:t>
            </a:r>
            <a:r>
              <a:rPr lang="en-US" sz="28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Điểm</a:t>
            </a:r>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A </a:t>
            </a:r>
            <a:r>
              <a:rPr lang="en-US" sz="28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nằm</a:t>
            </a:r>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ngoài</a:t>
            </a:r>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đường</a:t>
            </a:r>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tròn</a:t>
            </a:r>
            <a:endParaRPr lang="en-VN"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2876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4AA32E2-14D0-87ED-8A13-3C6284E8C845}"/>
              </a:ext>
            </a:extLst>
          </p:cNvPr>
          <p:cNvSpPr/>
          <p:nvPr/>
        </p:nvSpPr>
        <p:spPr>
          <a:xfrm>
            <a:off x="629599" y="385344"/>
            <a:ext cx="10932802" cy="286596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da-DK" sz="2600" b="1"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Câu</a:t>
            </a:r>
            <a:r>
              <a:rPr lang="da-DK" sz="2600" b="1" dirty="0">
                <a:solidFill>
                  <a:srgbClr val="0432FF"/>
                </a:solidFill>
                <a:effectLst/>
                <a:latin typeface="Arial" panose="020B0604020202020204" pitchFamily="34" charset="0"/>
                <a:ea typeface="Calibri" panose="020F0502020204030204" pitchFamily="34" charset="0"/>
                <a:cs typeface="Arial" panose="020B0604020202020204" pitchFamily="34" charset="0"/>
              </a:rPr>
              <a:t> 3:</a:t>
            </a:r>
            <a:r>
              <a:rPr lang="da-DK" sz="26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Cho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tròn</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kính</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AB = 20cm, </a:t>
            </a:r>
          </a:p>
          <a:p>
            <a:pPr algn="just">
              <a:lnSpc>
                <a:spcPct val="150000"/>
              </a:lnSpc>
              <a:spcBef>
                <a:spcPts val="300"/>
              </a:spcBef>
              <a:spcAft>
                <a:spcPts val="300"/>
              </a:spcAft>
            </a:pP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dây</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CD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dài</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16 cm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vuông</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góc</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AB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tại</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nằm</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Bef>
                <a:spcPts val="300"/>
              </a:spcBef>
              <a:spcAft>
                <a:spcPts val="300"/>
              </a:spcAft>
            </a:pP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dài</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HA </a:t>
            </a:r>
            <a:r>
              <a:rPr lang="en-US" sz="2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VN"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id="{D130114C-9441-6CF2-CA69-466A0B16E07C}"/>
              </a:ext>
            </a:extLst>
          </p:cNvPr>
          <p:cNvSpPr/>
          <p:nvPr/>
        </p:nvSpPr>
        <p:spPr>
          <a:xfrm>
            <a:off x="1894114" y="3606692"/>
            <a:ext cx="3776070" cy="11507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A. 12 cm</a:t>
            </a:r>
            <a:endParaRPr lang="en-VN" sz="2600" dirty="0">
              <a:solidFill>
                <a:schemeClr val="tx1"/>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24ACCAE5-D328-A3AE-565A-0E67ACBE59C4}"/>
              </a:ext>
            </a:extLst>
          </p:cNvPr>
          <p:cNvSpPr/>
          <p:nvPr/>
        </p:nvSpPr>
        <p:spPr>
          <a:xfrm>
            <a:off x="1894114" y="5112853"/>
            <a:ext cx="3776070" cy="11507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C. 16 cm</a:t>
            </a:r>
            <a:endParaRPr lang="en-VN" sz="2600" dirty="0">
              <a:solidFill>
                <a:schemeClr val="tx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1F943B19-87AE-F3D0-D0B9-A5EF58DA7BBA}"/>
              </a:ext>
            </a:extLst>
          </p:cNvPr>
          <p:cNvSpPr/>
          <p:nvPr/>
        </p:nvSpPr>
        <p:spPr>
          <a:xfrm>
            <a:off x="6521816" y="3606692"/>
            <a:ext cx="3776070" cy="11507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B. 18 cm</a:t>
            </a:r>
            <a:endParaRPr lang="en-VN" sz="26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D0AF3E27-DFD2-D56F-22EC-5925E684878E}"/>
              </a:ext>
            </a:extLst>
          </p:cNvPr>
          <p:cNvSpPr/>
          <p:nvPr/>
        </p:nvSpPr>
        <p:spPr>
          <a:xfrm>
            <a:off x="6521816" y="5112853"/>
            <a:ext cx="3776070" cy="11507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D. 15 cm</a:t>
            </a:r>
            <a:endParaRPr lang="en-VN" sz="2600" dirty="0">
              <a:solidFill>
                <a:schemeClr val="tx1"/>
              </a:solidFill>
              <a:latin typeface="Arial" panose="020B0604020202020204" pitchFamily="34" charset="0"/>
              <a:cs typeface="Arial" panose="020B0604020202020204" pitchFamily="34" charset="0"/>
            </a:endParaRPr>
          </a:p>
        </p:txBody>
      </p:sp>
      <p:pic>
        <p:nvPicPr>
          <p:cNvPr id="7" name="Picture 6" descr="A circle with a triangle and a triangle in the center&#10;&#10;Description automatically generated">
            <a:extLst>
              <a:ext uri="{FF2B5EF4-FFF2-40B4-BE49-F238E27FC236}">
                <a16:creationId xmlns:a16="http://schemas.microsoft.com/office/drawing/2014/main" id="{1B820BF1-FD87-6033-D062-72D8C684D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1099" y="626513"/>
            <a:ext cx="2573589" cy="2383625"/>
          </a:xfrm>
          <a:prstGeom prst="rect">
            <a:avLst/>
          </a:prstGeom>
          <a:noFill/>
        </p:spPr>
      </p:pic>
      <p:sp>
        <p:nvSpPr>
          <p:cNvPr id="8" name="Rounded Rectangle 7">
            <a:extLst>
              <a:ext uri="{FF2B5EF4-FFF2-40B4-BE49-F238E27FC236}">
                <a16:creationId xmlns:a16="http://schemas.microsoft.com/office/drawing/2014/main" id="{CF81FA86-3846-D385-D921-1EAB0FD19D51}"/>
              </a:ext>
            </a:extLst>
          </p:cNvPr>
          <p:cNvSpPr/>
          <p:nvPr/>
        </p:nvSpPr>
        <p:spPr>
          <a:xfrm>
            <a:off x="1894114" y="5112853"/>
            <a:ext cx="3776070" cy="115077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16 cm</a:t>
            </a:r>
            <a:endParaRPr lang="en-VN" sz="2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71124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AA4B1F8B-31AC-780F-C10D-000B20E5E7CF}"/>
                  </a:ext>
                </a:extLst>
              </p:cNvPr>
              <p:cNvSpPr/>
              <p:nvPr/>
            </p:nvSpPr>
            <p:spPr>
              <a:xfrm>
                <a:off x="1410582" y="537744"/>
                <a:ext cx="9370836" cy="245280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da-DK" sz="2800" b="1"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0432FF"/>
                    </a:solidFill>
                    <a:effectLst/>
                    <a:latin typeface="Arial" panose="020B0604020202020204" pitchFamily="34" charset="0"/>
                    <a:ea typeface="Calibri" panose="020F0502020204030204" pitchFamily="34" charset="0"/>
                    <a:cs typeface="Arial" panose="020B0604020202020204" pitchFamily="34" charset="0"/>
                  </a:rPr>
                  <a:t> 4:</a:t>
                </a:r>
                <a:r>
                  <a:rPr lang="da-DK"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Cho đường </a:t>
                </a:r>
                <a14:m>
                  <m:oMath xmlns:m="http://schemas.openxmlformats.org/officeDocument/2006/math">
                    <m:d>
                      <m:dPr>
                        <m:ctrlPr>
                          <a:rPr lang="en-VN" sz="2800" i="1">
                            <a:solidFill>
                              <a:schemeClr val="tx1"/>
                            </a:solidFill>
                            <a:effectLst/>
                            <a:latin typeface="Cambria Math" panose="020405030504060302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R</m:t>
                        </m:r>
                      </m:e>
                    </m:d>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và dây </a:t>
                </a:r>
                <a14:m>
                  <m:oMath xmlns:m="http://schemas.openxmlformats.org/officeDocument/2006/math">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AB</m:t>
                    </m:r>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R</m:t>
                    </m:r>
                    <m:rad>
                      <m:radPr>
                        <m:degHide m:val="on"/>
                        <m:ctrlPr>
                          <a:rPr lang="en-VN" sz="2800" i="1">
                            <a:solidFill>
                              <a:schemeClr val="tx1"/>
                            </a:solidFill>
                            <a:effectLst/>
                            <a:latin typeface="Cambria Math" panose="02040503050406030204" pitchFamily="18" charset="0"/>
                            <a:cs typeface="Times New Roman" panose="02020603050405020304" pitchFamily="18" charset="0"/>
                          </a:rPr>
                        </m:ctrlPr>
                      </m:radPr>
                      <m:deg/>
                      <m:e>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e>
                    </m:rad>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algn="ctr">
                  <a:lnSpc>
                    <a:spcPct val="150000"/>
                  </a:lnSpc>
                  <a:spcBef>
                    <a:spcPts val="300"/>
                  </a:spcBef>
                  <a:spcAft>
                    <a:spcPts val="300"/>
                  </a:spcAft>
                </a:pP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Số đo của cung nhỏ </a:t>
                </a:r>
                <a14:m>
                  <m:oMath xmlns:m="http://schemas.openxmlformats.org/officeDocument/2006/math">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AB</m:t>
                    </m:r>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bằng:</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AA4B1F8B-31AC-780F-C10D-000B20E5E7CF}"/>
                  </a:ext>
                </a:extLst>
              </p:cNvPr>
              <p:cNvSpPr>
                <a:spLocks noRot="1" noChangeAspect="1" noMove="1" noResize="1" noEditPoints="1" noAdjustHandles="1" noChangeArrowheads="1" noChangeShapeType="1" noTextEdit="1"/>
              </p:cNvSpPr>
              <p:nvPr/>
            </p:nvSpPr>
            <p:spPr>
              <a:xfrm>
                <a:off x="1410582" y="537744"/>
                <a:ext cx="9370836" cy="2452805"/>
              </a:xfrm>
              <a:prstGeom prst="roundRect">
                <a:avLst/>
              </a:prstGeom>
              <a:blipFill>
                <a:blip r:embed="rId2"/>
                <a:stretch>
                  <a:fillRect/>
                </a:stretch>
              </a:blipFill>
              <a:ln>
                <a:solidFill>
                  <a:srgbClr val="0070C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9A780E14-FC8F-D143-53BB-F90EFE3659DF}"/>
                  </a:ext>
                </a:extLst>
              </p:cNvPr>
              <p:cNvSpPr/>
              <p:nvPr/>
            </p:nvSpPr>
            <p:spPr>
              <a:xfrm>
                <a:off x="1410582" y="3298620"/>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800" i="1" smtClean="0">
                            <a:solidFill>
                              <a:schemeClr val="tx1"/>
                            </a:solidFill>
                            <a:effectLst/>
                            <a:latin typeface="Cambria Math" panose="02040503050406030204" pitchFamily="18" charset="0"/>
                            <a:cs typeface="Times New Roman" panose="02020603050405020304" pitchFamily="18" charset="0"/>
                          </a:rPr>
                        </m:ctrlPr>
                      </m:sSupPr>
                      <m:e>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9A780E14-FC8F-D143-53BB-F90EFE3659DF}"/>
                  </a:ext>
                </a:extLst>
              </p:cNvPr>
              <p:cNvSpPr>
                <a:spLocks noRot="1" noChangeAspect="1" noMove="1" noResize="1" noEditPoints="1" noAdjustHandles="1" noChangeArrowheads="1" noChangeShapeType="1" noTextEdit="1"/>
              </p:cNvSpPr>
              <p:nvPr/>
            </p:nvSpPr>
            <p:spPr>
              <a:xfrm>
                <a:off x="1410582" y="3298620"/>
                <a:ext cx="4281374" cy="1356782"/>
              </a:xfrm>
              <a:prstGeom prst="roundRect">
                <a:avLst/>
              </a:prstGeom>
              <a:blipFill>
                <a:blip r:embed="rId3"/>
                <a:stretch>
                  <a:fillRect/>
                </a:stretch>
              </a:blipFill>
              <a:ln>
                <a:solidFill>
                  <a:srgbClr val="0070C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16CDD9CE-3905-37CC-3E52-2CB822F1AEA7}"/>
                  </a:ext>
                </a:extLst>
              </p:cNvPr>
              <p:cNvSpPr/>
              <p:nvPr/>
            </p:nvSpPr>
            <p:spPr>
              <a:xfrm>
                <a:off x="1410582" y="4963473"/>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sSup>
                      <m:sSupPr>
                        <m:ctrlPr>
                          <a:rPr lang="en-VN" sz="2800" i="1" smtClean="0">
                            <a:solidFill>
                              <a:schemeClr val="tx1"/>
                            </a:solidFill>
                            <a:effectLst/>
                            <a:latin typeface="Cambria Math" panose="02040503050406030204" pitchFamily="18" charset="0"/>
                            <a:cs typeface="Times New Roman" panose="02020603050405020304" pitchFamily="18" charset="0"/>
                          </a:rPr>
                        </m:ctrlPr>
                      </m:sSupPr>
                      <m:e>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100</m:t>
                        </m:r>
                      </m:e>
                      <m:sup>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16CDD9CE-3905-37CC-3E52-2CB822F1AEA7}"/>
                  </a:ext>
                </a:extLst>
              </p:cNvPr>
              <p:cNvSpPr>
                <a:spLocks noRot="1" noChangeAspect="1" noMove="1" noResize="1" noEditPoints="1" noAdjustHandles="1" noChangeArrowheads="1" noChangeShapeType="1" noTextEdit="1"/>
              </p:cNvSpPr>
              <p:nvPr/>
            </p:nvSpPr>
            <p:spPr>
              <a:xfrm>
                <a:off x="1410582" y="4963473"/>
                <a:ext cx="4281374" cy="1356782"/>
              </a:xfrm>
              <a:prstGeom prst="roundRect">
                <a:avLst/>
              </a:prstGeom>
              <a:blipFill>
                <a:blip r:embed="rId4"/>
                <a:stretch>
                  <a:fillRect/>
                </a:stretch>
              </a:blipFill>
              <a:ln>
                <a:solidFill>
                  <a:srgbClr val="0070C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44A4BA1-BFC0-E3F1-7657-B4A5BB15E586}"/>
                  </a:ext>
                </a:extLst>
              </p:cNvPr>
              <p:cNvSpPr/>
              <p:nvPr/>
            </p:nvSpPr>
            <p:spPr>
              <a:xfrm>
                <a:off x="6500044" y="3298620"/>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VN" sz="2800" i="1" smtClean="0">
                            <a:solidFill>
                              <a:schemeClr val="tx1"/>
                            </a:solidFill>
                            <a:effectLst/>
                            <a:latin typeface="Cambria Math" panose="02040503050406030204" pitchFamily="18" charset="0"/>
                            <a:cs typeface="Times New Roman" panose="02020603050405020304" pitchFamily="18" charset="0"/>
                          </a:rPr>
                        </m:ctrlPr>
                      </m:sSupPr>
                      <m:e>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60</m:t>
                        </m:r>
                      </m:e>
                      <m:sup>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44A4BA1-BFC0-E3F1-7657-B4A5BB15E586}"/>
                  </a:ext>
                </a:extLst>
              </p:cNvPr>
              <p:cNvSpPr>
                <a:spLocks noRot="1" noChangeAspect="1" noMove="1" noResize="1" noEditPoints="1" noAdjustHandles="1" noChangeArrowheads="1" noChangeShapeType="1" noTextEdit="1"/>
              </p:cNvSpPr>
              <p:nvPr/>
            </p:nvSpPr>
            <p:spPr>
              <a:xfrm>
                <a:off x="6500044" y="3298620"/>
                <a:ext cx="4281374" cy="1356782"/>
              </a:xfrm>
              <a:prstGeom prst="roundRect">
                <a:avLst/>
              </a:prstGeom>
              <a:blipFill>
                <a:blip r:embed="rId5"/>
                <a:stretch>
                  <a:fillRect/>
                </a:stretch>
              </a:blipFill>
              <a:ln>
                <a:solidFill>
                  <a:srgbClr val="0070C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8214A64B-6D4E-DCB4-4A65-694CDF0A5DEE}"/>
                  </a:ext>
                </a:extLst>
              </p:cNvPr>
              <p:cNvSpPr/>
              <p:nvPr/>
            </p:nvSpPr>
            <p:spPr>
              <a:xfrm>
                <a:off x="6500044" y="4963473"/>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sSup>
                      <m:sSupPr>
                        <m:ctrlPr>
                          <a:rPr lang="en-VN" sz="2800" i="1" smtClean="0">
                            <a:solidFill>
                              <a:schemeClr val="tx1"/>
                            </a:solidFill>
                            <a:effectLst/>
                            <a:latin typeface="Cambria Math" panose="02040503050406030204" pitchFamily="18" charset="0"/>
                            <a:cs typeface="Times New Roman" panose="02020603050405020304" pitchFamily="18" charset="0"/>
                          </a:rPr>
                        </m:ctrlPr>
                      </m:sSupPr>
                      <m:e>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120</m:t>
                        </m:r>
                      </m:e>
                      <m:sup>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8214A64B-6D4E-DCB4-4A65-694CDF0A5DEE}"/>
                  </a:ext>
                </a:extLst>
              </p:cNvPr>
              <p:cNvSpPr>
                <a:spLocks noRot="1" noChangeAspect="1" noMove="1" noResize="1" noEditPoints="1" noAdjustHandles="1" noChangeArrowheads="1" noChangeShapeType="1" noTextEdit="1"/>
              </p:cNvSpPr>
              <p:nvPr/>
            </p:nvSpPr>
            <p:spPr>
              <a:xfrm>
                <a:off x="6500044" y="4963473"/>
                <a:ext cx="4281374" cy="1356782"/>
              </a:xfrm>
              <a:prstGeom prst="roundRect">
                <a:avLst/>
              </a:prstGeom>
              <a:blipFill>
                <a:blip r:embed="rId6"/>
                <a:stretch>
                  <a:fillRect/>
                </a:stretch>
              </a:blipFill>
              <a:ln>
                <a:solidFill>
                  <a:srgbClr val="0070C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6D373CF5-2CFE-6EB4-1269-0FA2333DB5E1}"/>
                  </a:ext>
                </a:extLst>
              </p:cNvPr>
              <p:cNvSpPr/>
              <p:nvPr/>
            </p:nvSpPr>
            <p:spPr>
              <a:xfrm>
                <a:off x="1410582" y="3298620"/>
                <a:ext cx="4281374" cy="135678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800" i="1" smtClean="0">
                            <a:solidFill>
                              <a:srgbClr val="FF0000"/>
                            </a:solidFill>
                            <a:effectLst/>
                            <a:latin typeface="Cambria Math" panose="02040503050406030204" pitchFamily="18" charset="0"/>
                            <a:cs typeface="Times New Roman" panose="02020603050405020304" pitchFamily="18" charset="0"/>
                          </a:rPr>
                        </m:ctrlPr>
                      </m:sSupPr>
                      <m:e>
                        <m:r>
                          <a:rPr lang="vi-VN"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vi-VN" sz="28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6D373CF5-2CFE-6EB4-1269-0FA2333DB5E1}"/>
                  </a:ext>
                </a:extLst>
              </p:cNvPr>
              <p:cNvSpPr>
                <a:spLocks noRot="1" noChangeAspect="1" noMove="1" noResize="1" noEditPoints="1" noAdjustHandles="1" noChangeArrowheads="1" noChangeShapeType="1" noTextEdit="1"/>
              </p:cNvSpPr>
              <p:nvPr/>
            </p:nvSpPr>
            <p:spPr>
              <a:xfrm>
                <a:off x="1410582" y="3298620"/>
                <a:ext cx="4281374" cy="1356782"/>
              </a:xfrm>
              <a:prstGeom prst="roundRect">
                <a:avLst/>
              </a:prstGeom>
              <a:blipFill>
                <a:blip r:embed="rId7"/>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3496886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B3B2CE7-2BCA-FBFF-C370-D52AC49AFF6B}"/>
              </a:ext>
            </a:extLst>
          </p:cNvPr>
          <p:cNvSpPr/>
          <p:nvPr/>
        </p:nvSpPr>
        <p:spPr>
          <a:xfrm>
            <a:off x="388341" y="690145"/>
            <a:ext cx="11415318" cy="203128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da-DK" sz="2800" b="1" dirty="0" err="1">
                <a:solidFill>
                  <a:srgbClr val="0432FF"/>
                </a:solidFill>
                <a:effectLst/>
                <a:latin typeface="Arial" panose="020B0604020202020204" pitchFamily="34" charset="0"/>
                <a:ea typeface="Calibri" panose="020F0502020204030204" pitchFamily="34" charset="0"/>
                <a:cs typeface="Arial" panose="020B0604020202020204" pitchFamily="34" charset="0"/>
              </a:rPr>
              <a:t>Câu</a:t>
            </a:r>
            <a:r>
              <a:rPr lang="da-DK" sz="2800" b="1" dirty="0">
                <a:solidFill>
                  <a:srgbClr val="0432FF"/>
                </a:solidFill>
                <a:effectLst/>
                <a:latin typeface="Arial" panose="020B0604020202020204" pitchFamily="34" charset="0"/>
                <a:ea typeface="Calibri" panose="020F0502020204030204" pitchFamily="34" charset="0"/>
                <a:cs typeface="Arial" panose="020B0604020202020204" pitchFamily="34" charset="0"/>
              </a:rPr>
              <a:t> 5:</a:t>
            </a:r>
            <a:r>
              <a:rPr lang="da-DK" sz="2800" dirty="0">
                <a:solidFill>
                  <a:srgbClr val="0432FF"/>
                </a:solidFill>
                <a:effectLst/>
                <a:latin typeface="Arial" panose="020B0604020202020204" pitchFamily="34" charset="0"/>
                <a:ea typeface="Calibri" panose="020F0502020204030204" pitchFamily="34"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Tính độ dài cung 30° của một đường tròn có bán kính 4 dm</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B1F68BCE-C558-35E1-4833-611F6D97E083}"/>
                  </a:ext>
                </a:extLst>
              </p:cNvPr>
              <p:cNvSpPr/>
              <p:nvPr/>
            </p:nvSpPr>
            <p:spPr>
              <a:xfrm>
                <a:off x="1420195" y="3131197"/>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VN" sz="3200" i="1" smtClean="0">
                            <a:solidFill>
                              <a:schemeClr val="tx1"/>
                            </a:solidFill>
                            <a:effectLst/>
                            <a:latin typeface="Cambria Math" panose="02040503050406030204" pitchFamily="18" charset="0"/>
                            <a:cs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num>
                      <m:den>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dm</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B1F68BCE-C558-35E1-4833-611F6D97E083}"/>
                  </a:ext>
                </a:extLst>
              </p:cNvPr>
              <p:cNvSpPr>
                <a:spLocks noRot="1" noChangeAspect="1" noMove="1" noResize="1" noEditPoints="1" noAdjustHandles="1" noChangeArrowheads="1" noChangeShapeType="1" noTextEdit="1"/>
              </p:cNvSpPr>
              <p:nvPr/>
            </p:nvSpPr>
            <p:spPr>
              <a:xfrm>
                <a:off x="1420195" y="3131197"/>
                <a:ext cx="4281374" cy="1356782"/>
              </a:xfrm>
              <a:prstGeom prst="roundRect">
                <a:avLst/>
              </a:prstGeom>
              <a:blipFill>
                <a:blip r:embed="rId2"/>
                <a:stretch>
                  <a:fillRect/>
                </a:stretch>
              </a:blipFill>
              <a:ln>
                <a:solidFill>
                  <a:srgbClr val="0070C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801DD877-3B2C-F9AC-2F0C-75309910B532}"/>
                  </a:ext>
                </a:extLst>
              </p:cNvPr>
              <p:cNvSpPr/>
              <p:nvPr/>
            </p:nvSpPr>
            <p:spPr>
              <a:xfrm>
                <a:off x="1420195" y="4897747"/>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VN" sz="3200" i="1" smtClean="0">
                            <a:solidFill>
                              <a:schemeClr val="tx1"/>
                            </a:solidFill>
                            <a:effectLst/>
                            <a:latin typeface="Cambria Math" panose="02040503050406030204" pitchFamily="18" charset="0"/>
                            <a:cs typeface="Times New Roman" panose="02020603050405020304" pitchFamily="18" charset="0"/>
                          </a:rPr>
                        </m:ctrlPr>
                      </m:fPr>
                      <m:num>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num>
                      <m:den>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dm</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801DD877-3B2C-F9AC-2F0C-75309910B532}"/>
                  </a:ext>
                </a:extLst>
              </p:cNvPr>
              <p:cNvSpPr>
                <a:spLocks noRot="1" noChangeAspect="1" noMove="1" noResize="1" noEditPoints="1" noAdjustHandles="1" noChangeArrowheads="1" noChangeShapeType="1" noTextEdit="1"/>
              </p:cNvSpPr>
              <p:nvPr/>
            </p:nvSpPr>
            <p:spPr>
              <a:xfrm>
                <a:off x="1420195" y="4897747"/>
                <a:ext cx="4281374" cy="1356782"/>
              </a:xfrm>
              <a:prstGeom prst="roundRect">
                <a:avLst/>
              </a:prstGeom>
              <a:blipFill>
                <a:blip r:embed="rId3"/>
                <a:stretch>
                  <a:fillRect/>
                </a:stretch>
              </a:blipFill>
              <a:ln>
                <a:solidFill>
                  <a:srgbClr val="0070C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1E7BCD3-9773-0091-F065-5C348A0C6462}"/>
                  </a:ext>
                </a:extLst>
              </p:cNvPr>
              <p:cNvSpPr/>
              <p:nvPr/>
            </p:nvSpPr>
            <p:spPr>
              <a:xfrm>
                <a:off x="6490431" y="3131197"/>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VN" sz="3200" i="1" smtClean="0">
                            <a:solidFill>
                              <a:schemeClr val="tx1"/>
                            </a:solidFill>
                            <a:effectLst/>
                            <a:latin typeface="Cambria Math" panose="02040503050406030204" pitchFamily="18" charset="0"/>
                            <a:cs typeface="Times New Roman" panose="02020603050405020304" pitchFamily="18" charset="0"/>
                          </a:rPr>
                        </m:ctrlPr>
                      </m:fPr>
                      <m:num>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num>
                      <m:den>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dm</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1E7BCD3-9773-0091-F065-5C348A0C6462}"/>
                  </a:ext>
                </a:extLst>
              </p:cNvPr>
              <p:cNvSpPr>
                <a:spLocks noRot="1" noChangeAspect="1" noMove="1" noResize="1" noEditPoints="1" noAdjustHandles="1" noChangeArrowheads="1" noChangeShapeType="1" noTextEdit="1"/>
              </p:cNvSpPr>
              <p:nvPr/>
            </p:nvSpPr>
            <p:spPr>
              <a:xfrm>
                <a:off x="6490431" y="3131197"/>
                <a:ext cx="4281374" cy="1356782"/>
              </a:xfrm>
              <a:prstGeom prst="roundRect">
                <a:avLst/>
              </a:prstGeom>
              <a:blipFill>
                <a:blip r:embed="rId4"/>
                <a:stretch>
                  <a:fillRect/>
                </a:stretch>
              </a:blipFill>
              <a:ln>
                <a:solidFill>
                  <a:srgbClr val="0070C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B17C1838-55DF-6DCF-E763-A765E611547D}"/>
                  </a:ext>
                </a:extLst>
              </p:cNvPr>
              <p:cNvSpPr/>
              <p:nvPr/>
            </p:nvSpPr>
            <p:spPr>
              <a:xfrm>
                <a:off x="6490431" y="4897747"/>
                <a:ext cx="4281374" cy="135678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VN" sz="3200" i="1" smtClean="0">
                            <a:solidFill>
                              <a:schemeClr val="tx1"/>
                            </a:solidFill>
                            <a:effectLst/>
                            <a:latin typeface="Cambria Math" panose="02040503050406030204" pitchFamily="18" charset="0"/>
                            <a:cs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num>
                      <m:den>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6</m:t>
                        </m:r>
                      </m:den>
                    </m:f>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dm</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B17C1838-55DF-6DCF-E763-A765E611547D}"/>
                  </a:ext>
                </a:extLst>
              </p:cNvPr>
              <p:cNvSpPr>
                <a:spLocks noRot="1" noChangeAspect="1" noMove="1" noResize="1" noEditPoints="1" noAdjustHandles="1" noChangeArrowheads="1" noChangeShapeType="1" noTextEdit="1"/>
              </p:cNvSpPr>
              <p:nvPr/>
            </p:nvSpPr>
            <p:spPr>
              <a:xfrm>
                <a:off x="6490431" y="4897747"/>
                <a:ext cx="4281374" cy="1356782"/>
              </a:xfrm>
              <a:prstGeom prst="roundRect">
                <a:avLst/>
              </a:prstGeom>
              <a:blipFill>
                <a:blip r:embed="rId5"/>
                <a:stretch>
                  <a:fillRect/>
                </a:stretch>
              </a:blipFill>
              <a:ln>
                <a:solidFill>
                  <a:srgbClr val="0070C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3E373513-DA5C-EADB-E47B-8226DD858874}"/>
                  </a:ext>
                </a:extLst>
              </p:cNvPr>
              <p:cNvSpPr/>
              <p:nvPr/>
            </p:nvSpPr>
            <p:spPr>
              <a:xfrm>
                <a:off x="6490431" y="3131197"/>
                <a:ext cx="4281374" cy="135678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VN" sz="3200" i="1" smtClean="0">
                            <a:solidFill>
                              <a:srgbClr val="FF0000"/>
                            </a:solidFill>
                            <a:effectLst/>
                            <a:latin typeface="Cambria Math" panose="02040503050406030204" pitchFamily="18"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π</m:t>
                        </m:r>
                      </m:num>
                      <m:den>
                        <m:r>
                          <a:rPr lang="vi-VN" sz="32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dm</a:t>
                </a:r>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3E373513-DA5C-EADB-E47B-8226DD858874}"/>
                  </a:ext>
                </a:extLst>
              </p:cNvPr>
              <p:cNvSpPr>
                <a:spLocks noRot="1" noChangeAspect="1" noMove="1" noResize="1" noEditPoints="1" noAdjustHandles="1" noChangeArrowheads="1" noChangeShapeType="1" noTextEdit="1"/>
              </p:cNvSpPr>
              <p:nvPr/>
            </p:nvSpPr>
            <p:spPr>
              <a:xfrm>
                <a:off x="6490431" y="3131197"/>
                <a:ext cx="4281374" cy="1356782"/>
              </a:xfrm>
              <a:prstGeom prst="roundRect">
                <a:avLst/>
              </a:prstGeom>
              <a:blipFill>
                <a:blip r:embed="rId6"/>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16629354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7EC740-24A1-8930-FF66-00054FDCDA30}"/>
              </a:ext>
            </a:extLst>
          </p:cNvPr>
          <p:cNvSpPr txBox="1"/>
          <p:nvPr/>
        </p:nvSpPr>
        <p:spPr>
          <a:xfrm>
            <a:off x="501563" y="456419"/>
            <a:ext cx="1383712" cy="523220"/>
          </a:xfrm>
          <a:prstGeom prst="rect">
            <a:avLst/>
          </a:prstGeom>
          <a:solidFill>
            <a:schemeClr val="bg1"/>
          </a:solidFill>
        </p:spPr>
        <p:txBody>
          <a:bodyPr wrap="none" rtlCol="0">
            <a:spAutoFit/>
          </a:bodyPr>
          <a:lstStyle/>
          <a:p>
            <a:r>
              <a:rPr lang="en-VN" sz="2800" b="1" dirty="0">
                <a:solidFill>
                  <a:srgbClr val="EB8600"/>
                </a:solidFill>
                <a:latin typeface="Arial" panose="020B0604020202020204" pitchFamily="34" charset="0"/>
                <a:cs typeface="Arial" panose="020B0604020202020204" pitchFamily="34" charset="0"/>
              </a:rPr>
              <a:t>Bài tập</a:t>
            </a:r>
          </a:p>
        </p:txBody>
      </p:sp>
      <p:pic>
        <p:nvPicPr>
          <p:cNvPr id="5" name="Picture 4" descr="A circle with lines and letters&#10;&#10;Description automatically generated">
            <a:extLst>
              <a:ext uri="{FF2B5EF4-FFF2-40B4-BE49-F238E27FC236}">
                <a16:creationId xmlns:a16="http://schemas.microsoft.com/office/drawing/2014/main" id="{658698DD-10C9-DE27-3A5D-08A3264504C1}"/>
              </a:ext>
            </a:extLst>
          </p:cNvPr>
          <p:cNvPicPr>
            <a:picLocks noChangeAspect="1"/>
          </p:cNvPicPr>
          <p:nvPr/>
        </p:nvPicPr>
        <p:blipFill>
          <a:blip r:embed="rId2"/>
          <a:stretch>
            <a:fillRect/>
          </a:stretch>
        </p:blipFill>
        <p:spPr>
          <a:xfrm>
            <a:off x="7430836" y="3115645"/>
            <a:ext cx="3336949" cy="3172669"/>
          </a:xfrm>
          <a:prstGeom prst="rect">
            <a:avLst/>
          </a:prstGeom>
        </p:spPr>
      </p:pic>
      <p:sp>
        <p:nvSpPr>
          <p:cNvPr id="9" name="TextBox 8">
            <a:extLst>
              <a:ext uri="{FF2B5EF4-FFF2-40B4-BE49-F238E27FC236}">
                <a16:creationId xmlns:a16="http://schemas.microsoft.com/office/drawing/2014/main" id="{4DC69C7E-090D-7092-0293-6FD03D6A831F}"/>
              </a:ext>
            </a:extLst>
          </p:cNvPr>
          <p:cNvSpPr txBox="1"/>
          <p:nvPr/>
        </p:nvSpPr>
        <p:spPr>
          <a:xfrm>
            <a:off x="648985" y="979639"/>
            <a:ext cx="10894030" cy="2597762"/>
          </a:xfrm>
          <a:prstGeom prst="rect">
            <a:avLst/>
          </a:prstGeom>
          <a:noFill/>
        </p:spPr>
        <p:txBody>
          <a:bodyPr wrap="square" rtlCol="0">
            <a:spAutoFit/>
          </a:bodyPr>
          <a:lstStyle/>
          <a:p>
            <a:pPr algn="just">
              <a:lnSpc>
                <a:spcPct val="150000"/>
              </a:lnSpc>
            </a:pPr>
            <a:r>
              <a:rPr lang="en-VN" sz="2800" dirty="0">
                <a:latin typeface="Arial" panose="020B0604020202020204" pitchFamily="34" charset="0"/>
                <a:cs typeface="Arial" panose="020B0604020202020204" pitchFamily="34" charset="0"/>
              </a:rPr>
              <a:t>Cho đường tròn (O; OA) và đường kính AD = 12,5 cm. Lấy điểm B thuộc đường tròn (O; OA) sao cho AB = 10 cm. Kẻ dây BC vuông góc với đường kính AD. Tính các khoảng cách từ tâm O đến các dây AB và BC.</a:t>
            </a:r>
          </a:p>
        </p:txBody>
      </p:sp>
    </p:spTree>
    <p:extLst>
      <p:ext uri="{BB962C8B-B14F-4D97-AF65-F5344CB8AC3E}">
        <p14:creationId xmlns:p14="http://schemas.microsoft.com/office/powerpoint/2010/main" val="36996133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747062-B530-3323-0CE7-D887129B8C57}"/>
              </a:ext>
            </a:extLst>
          </p:cNvPr>
          <p:cNvSpPr txBox="1"/>
          <p:nvPr/>
        </p:nvSpPr>
        <p:spPr>
          <a:xfrm>
            <a:off x="5713521" y="217105"/>
            <a:ext cx="764953" cy="461665"/>
          </a:xfrm>
          <a:prstGeom prst="rect">
            <a:avLst/>
          </a:prstGeom>
          <a:noFill/>
        </p:spPr>
        <p:txBody>
          <a:bodyPr wrap="none" rtlCol="0">
            <a:spAutoFit/>
          </a:bodyPr>
          <a:lstStyle/>
          <a:p>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B55AA2-2468-F145-A68F-AD78D1E4047C}"/>
                  </a:ext>
                </a:extLst>
              </p:cNvPr>
              <p:cNvSpPr txBox="1"/>
              <p:nvPr/>
            </p:nvSpPr>
            <p:spPr>
              <a:xfrm>
                <a:off x="527955" y="465294"/>
                <a:ext cx="11136087" cy="6241517"/>
              </a:xfrm>
              <a:prstGeom prst="rect">
                <a:avLst/>
              </a:prstGeom>
              <a:noFill/>
            </p:spPr>
            <p:txBody>
              <a:bodyPr wrap="square">
                <a:spAutoFit/>
              </a:bodyPr>
              <a:lstStyle/>
              <a:p>
                <a:pPr>
                  <a:lnSpc>
                    <a:spcPct val="150000"/>
                  </a:lnSpc>
                  <a:spcAft>
                    <a:spcPts val="8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tuyến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OD</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AD</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ABD</m:t>
                    </m:r>
                  </m:oMath>
                </a14:m>
                <a:r>
                  <a:rPr lang="vi-VN" sz="2400" dirty="0">
                    <a:effectLst/>
                    <a:latin typeface="Arial" panose="020B0604020202020204" pitchFamily="34" charset="0"/>
                    <a:ea typeface="Arial" panose="020B0604020202020204" pitchFamily="34" charset="0"/>
                    <a:cs typeface="Arial" panose="020B0604020202020204" pitchFamily="34" charset="0"/>
                  </a:rPr>
                  <a:t> vuông tại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m:t>
                    </m:r>
                  </m:oMath>
                </a14:m>
                <a:r>
                  <a:rPr lang="vi-VN" sz="2400" dirty="0">
                    <a:effectLst/>
                    <a:latin typeface="Arial" panose="020B0604020202020204" pitchFamily="34" charset="0"/>
                    <a:ea typeface="Arial" panose="020B0604020202020204" pitchFamily="34" charset="0"/>
                    <a:cs typeface="Arial" panose="020B0604020202020204" pitchFamily="34" charset="0"/>
                  </a:rPr>
                  <a:t> (tính chất đường trung tuyến ứng với cạnh huyền trong tam giác vuông)</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28600" indent="-228600">
                  <a:lnSpc>
                    <a:spcPct val="150000"/>
                  </a:lnSpc>
                  <a:spcBef>
                    <a:spcPts val="300"/>
                  </a:spcBef>
                  <a:spcAft>
                    <a:spcPts val="300"/>
                  </a:spcAft>
                </a:pPr>
                <a:r>
                  <a:rPr lang="en-US" sz="2400">
                    <a:effectLst/>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BD</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radPr>
                      <m:deg/>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4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0">
                                <a:effectLst/>
                                <a:latin typeface="Cambria Math" panose="02040503050406030204" pitchFamily="18" charset="0"/>
                                <a:ea typeface="Arial" panose="020B0604020202020204" pitchFamily="34" charset="0"/>
                                <a:cs typeface="Times New Roman" panose="02020603050405020304" pitchFamily="18" charset="0"/>
                              </a:rPr>
                              <m:t>12,5</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0">
                                <a:effectLst/>
                                <a:latin typeface="Cambria Math" panose="02040503050406030204" pitchFamily="18" charset="0"/>
                                <a:ea typeface="Arial" panose="020B0604020202020204" pitchFamily="34" charset="0"/>
                                <a:cs typeface="Times New Roman" panose="02020603050405020304" pitchFamily="18" charset="0"/>
                              </a:rPr>
                              <m:t>10</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400" i="0">
                        <a:effectLst/>
                        <a:latin typeface="Cambria Math" panose="02040503050406030204" pitchFamily="18" charset="0"/>
                        <a:ea typeface="Arial" panose="020B0604020202020204" pitchFamily="34" charset="0"/>
                        <a:cs typeface="Times New Roman" panose="02020603050405020304" pitchFamily="18" charset="0"/>
                      </a:rPr>
                      <m:t>=7,5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dirty="0">
                    <a:effectLst/>
                    <a:latin typeface="Arial" panose="020B0604020202020204" pitchFamily="34" charset="0"/>
                    <a:ea typeface="Arial" panose="020B0604020202020204" pitchFamily="34"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28600" indent="-228600">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Kẻ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OH</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AB</m:t>
                    </m:r>
                  </m:oMath>
                </a14:m>
                <a:r>
                  <a:rPr lang="vi-VN" sz="2400" dirty="0">
                    <a:effectLst/>
                    <a:latin typeface="Arial" panose="020B0604020202020204" pitchFamily="34" charset="0"/>
                    <a:ea typeface="Arial" panose="020B0604020202020204" pitchFamily="34" charset="0"/>
                    <a:cs typeface="Arial" panose="020B0604020202020204" pitchFamily="34" charset="0"/>
                  </a:rPr>
                  <a:t> tại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H</m:t>
                    </m:r>
                  </m:oMath>
                </a14:m>
                <a:r>
                  <a:rPr lang="vi-VN" sz="2400" dirty="0">
                    <a:effectLst/>
                    <a:latin typeface="Arial" panose="020B0604020202020204" pitchFamily="34" charset="0"/>
                    <a:ea typeface="Arial" panose="020B0604020202020204" pitchFamily="34" charset="0"/>
                    <a:cs typeface="Arial" panose="020B0604020202020204" pitchFamily="34" charset="0"/>
                  </a:rPr>
                  <a:t> </a:t>
                </a:r>
                <a:r>
                  <a:rPr lang="en-US" sz="2400" dirty="0">
                    <a:latin typeface="Arial" panose="020B0604020202020204" pitchFamily="34" charset="0"/>
                    <a:ea typeface="Arial" panose="020B0604020202020204" pitchFamily="34" charset="0"/>
                    <a:cs typeface="Arial" panose="020B0604020202020204" pitchFamily="34" charset="0"/>
                  </a:rPr>
                  <a:t>s</a:t>
                </a:r>
                <a:r>
                  <a:rPr lang="en-US" sz="2400">
                    <a:latin typeface="Arial" panose="020B0604020202020204" pitchFamily="34" charset="0"/>
                    <a:ea typeface="Arial" panose="020B0604020202020204" pitchFamily="34" charset="0"/>
                    <a:cs typeface="Arial" panose="020B0604020202020204" pitchFamily="34" charset="0"/>
                  </a:rPr>
                  <a:t>uy ra</a:t>
                </a:r>
                <a:r>
                  <a:rPr lang="vi-VN" sz="24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OH</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fPr>
                      <m:num>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BD</m:t>
                        </m:r>
                      </m:num>
                      <m:den>
                        <m:r>
                          <a:rPr lang="vi-VN" sz="2400" i="0">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i="0">
                        <a:effectLst/>
                        <a:latin typeface="Cambria Math" panose="02040503050406030204" pitchFamily="18" charset="0"/>
                        <a:ea typeface="Arial" panose="020B0604020202020204" pitchFamily="34" charset="0"/>
                        <a:cs typeface="Times New Roman" panose="02020603050405020304" pitchFamily="18" charset="0"/>
                      </a:rPr>
                      <m:t>=3,75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dirty="0">
                    <a:effectLst/>
                    <a:latin typeface="Arial" panose="020B0604020202020204" pitchFamily="34" charset="0"/>
                    <a:ea typeface="Arial" panose="020B0604020202020204" pitchFamily="34"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28600" indent="-228600">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AD</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BC</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K</m:t>
                    </m:r>
                  </m:oMath>
                </a14:m>
                <a:r>
                  <a:rPr lang="vi-VN" sz="2400" dirty="0">
                    <a:effectLst/>
                    <a:latin typeface="Arial" panose="020B0604020202020204" pitchFamily="34" charset="0"/>
                    <a:ea typeface="Arial" panose="020B0604020202020204" pitchFamily="34" charset="0"/>
                    <a:cs typeface="Arial" panose="020B0604020202020204" pitchFamily="34" charset="0"/>
                  </a:rPr>
                  <a:t>, khí đó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OK</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ABD</m:t>
                    </m:r>
                  </m:oMath>
                </a14:m>
                <a:r>
                  <a:rPr lang="vi-VN" sz="2400" dirty="0">
                    <a:effectLst/>
                    <a:latin typeface="Arial" panose="020B0604020202020204" pitchFamily="34" charset="0"/>
                    <a:ea typeface="Arial" panose="020B0604020202020204" pitchFamily="34" charset="0"/>
                    <a:cs typeface="Arial" panose="020B0604020202020204" pitchFamily="34" charset="0"/>
                  </a:rPr>
                  <a:t> vuông tại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m:t>
                    </m:r>
                  </m:oMath>
                </a14:m>
                <a:r>
                  <a:rPr lang="vi-VN" sz="2400" dirty="0">
                    <a:effectLst/>
                    <a:latin typeface="Arial" panose="020B0604020202020204" pitchFamily="34" charset="0"/>
                    <a:ea typeface="Arial" panose="020B0604020202020204" pitchFamily="34" charset="0"/>
                    <a:cs typeface="Arial" panose="020B0604020202020204" pitchFamily="34" charset="0"/>
                  </a:rPr>
                  <a:t> ta có: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AK</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AD</m:t>
                    </m:r>
                  </m:oMath>
                </a14:m>
                <a:r>
                  <a:rPr lang="vi-VN" sz="2400" dirty="0">
                    <a:effectLst/>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suy ra</a:t>
                </a:r>
                <a:r>
                  <a:rPr lang="vi-VN" sz="24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AK</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0">
                                <a:effectLst/>
                                <a:latin typeface="Cambria Math" panose="02040503050406030204" pitchFamily="18" charset="0"/>
                                <a:ea typeface="Arial" panose="020B0604020202020204" pitchFamily="34" charset="0"/>
                                <a:cs typeface="Times New Roman" panose="02020603050405020304" pitchFamily="18" charset="0"/>
                              </a:rPr>
                              <m:t>10</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vi-VN" sz="2400" i="0">
                            <a:effectLst/>
                            <a:latin typeface="Cambria Math" panose="02040503050406030204" pitchFamily="18" charset="0"/>
                            <a:ea typeface="Arial" panose="020B0604020202020204" pitchFamily="34" charset="0"/>
                            <a:cs typeface="Times New Roman" panose="02020603050405020304" pitchFamily="18" charset="0"/>
                          </a:rPr>
                          <m:t>12,5</m:t>
                        </m:r>
                      </m:den>
                    </m:f>
                    <m:r>
                      <a:rPr lang="vi-VN" sz="2400" i="0">
                        <a:effectLst/>
                        <a:latin typeface="Cambria Math" panose="02040503050406030204" pitchFamily="18" charset="0"/>
                        <a:ea typeface="Arial" panose="020B0604020202020204" pitchFamily="34" charset="0"/>
                        <a:cs typeface="Times New Roman" panose="02020603050405020304" pitchFamily="18" charset="0"/>
                      </a:rPr>
                      <m:t>=8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Do đó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OK</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AK</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AO</m:t>
                    </m:r>
                    <m:r>
                      <a:rPr lang="vi-VN" sz="2400" i="0">
                        <a:effectLst/>
                        <a:latin typeface="Cambria Math" panose="02040503050406030204" pitchFamily="18" charset="0"/>
                        <a:ea typeface="Arial" panose="020B0604020202020204" pitchFamily="34" charset="0"/>
                        <a:cs typeface="Times New Roman" panose="02020603050405020304" pitchFamily="18" charset="0"/>
                      </a:rPr>
                      <m:t>=8−</m:t>
                    </m:r>
                    <m:f>
                      <m:f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0">
                            <a:effectLst/>
                            <a:latin typeface="Cambria Math" panose="02040503050406030204" pitchFamily="18" charset="0"/>
                            <a:ea typeface="Arial" panose="020B0604020202020204" pitchFamily="34" charset="0"/>
                            <a:cs typeface="Times New Roman" panose="02020603050405020304" pitchFamily="18" charset="0"/>
                          </a:rPr>
                          <m:t>12,5</m:t>
                        </m:r>
                      </m:num>
                      <m:den>
                        <m:r>
                          <a:rPr lang="vi-VN" sz="2400" i="0">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i="0">
                        <a:effectLst/>
                        <a:latin typeface="Cambria Math" panose="02040503050406030204" pitchFamily="18" charset="0"/>
                        <a:ea typeface="Arial" panose="020B0604020202020204" pitchFamily="34" charset="0"/>
                        <a:cs typeface="Times New Roman" panose="02020603050405020304" pitchFamily="18" charset="0"/>
                      </a:rPr>
                      <m:t>=1,75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89B55AA2-2468-F145-A68F-AD78D1E4047C}"/>
                  </a:ext>
                </a:extLst>
              </p:cNvPr>
              <p:cNvSpPr txBox="1">
                <a:spLocks noRot="1" noChangeAspect="1" noMove="1" noResize="1" noEditPoints="1" noAdjustHandles="1" noChangeArrowheads="1" noChangeShapeType="1" noTextEdit="1"/>
              </p:cNvSpPr>
              <p:nvPr/>
            </p:nvSpPr>
            <p:spPr>
              <a:xfrm>
                <a:off x="527955" y="465294"/>
                <a:ext cx="11136087" cy="6241517"/>
              </a:xfrm>
              <a:prstGeom prst="rect">
                <a:avLst/>
              </a:prstGeom>
              <a:blipFill>
                <a:blip r:embed="rId2"/>
                <a:stretch>
                  <a:fillRect l="-876" r="-657"/>
                </a:stretch>
              </a:blipFill>
            </p:spPr>
            <p:txBody>
              <a:bodyPr/>
              <a:lstStyle/>
              <a:p>
                <a:r>
                  <a:rPr lang="en-US">
                    <a:noFill/>
                  </a:rPr>
                  <a:t> </a:t>
                </a:r>
              </a:p>
            </p:txBody>
          </p:sp>
        </mc:Fallback>
      </mc:AlternateContent>
    </p:spTree>
    <p:extLst>
      <p:ext uri="{BB962C8B-B14F-4D97-AF65-F5344CB8AC3E}">
        <p14:creationId xmlns:p14="http://schemas.microsoft.com/office/powerpoint/2010/main" val="16531288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strips(downLeft)">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strips(downLeft)">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strips(downLeft)">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strips(downLeft)">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strips(downLeft)">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202345B2-6CC8-111A-603D-7EC7A8979A1E}"/>
              </a:ext>
            </a:extLst>
          </p:cNvPr>
          <p:cNvSpPr/>
          <p:nvPr/>
        </p:nvSpPr>
        <p:spPr>
          <a:xfrm>
            <a:off x="2475863" y="359266"/>
            <a:ext cx="7240274" cy="993911"/>
          </a:xfrm>
          <a:prstGeom prst="snip2DiagRect">
            <a:avLst/>
          </a:prstGeom>
          <a:solidFill>
            <a:schemeClr val="bg1"/>
          </a:solidFill>
          <a:ln>
            <a:solidFill>
              <a:srgbClr val="D02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AB23A8"/>
                </a:solidFill>
                <a:latin typeface="Arial" panose="020B0604020202020204" pitchFamily="34" charset="0"/>
                <a:cs typeface="Arial" panose="020B0604020202020204" pitchFamily="34" charset="0"/>
              </a:rPr>
              <a:t>HƯỚNG DẪN VỀ NHÀ</a:t>
            </a:r>
          </a:p>
        </p:txBody>
      </p:sp>
      <p:sp>
        <p:nvSpPr>
          <p:cNvPr id="3" name="Rectangle 2">
            <a:extLst>
              <a:ext uri="{FF2B5EF4-FFF2-40B4-BE49-F238E27FC236}">
                <a16:creationId xmlns:a16="http://schemas.microsoft.com/office/drawing/2014/main" id="{EEC85BBC-3772-DC0D-8829-2CD09A8C0C4F}"/>
              </a:ext>
            </a:extLst>
          </p:cNvPr>
          <p:cNvSpPr/>
          <p:nvPr/>
        </p:nvSpPr>
        <p:spPr>
          <a:xfrm>
            <a:off x="1019908" y="1704036"/>
            <a:ext cx="10152184" cy="123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Ghi</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nhớ</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kiến</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thức</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trong</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bài</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47807C5-7803-F268-2BA2-1F4BAB892DDA}"/>
              </a:ext>
            </a:extLst>
          </p:cNvPr>
          <p:cNvSpPr/>
          <p:nvPr/>
        </p:nvSpPr>
        <p:spPr>
          <a:xfrm>
            <a:off x="1019908" y="3284981"/>
            <a:ext cx="10152184" cy="123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Hoàn</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thành</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bài</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tập</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trong</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SBT</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0482482-E6CC-82D2-7D29-AEE9218B96A7}"/>
              </a:ext>
            </a:extLst>
          </p:cNvPr>
          <p:cNvSpPr/>
          <p:nvPr/>
        </p:nvSpPr>
        <p:spPr>
          <a:xfrm>
            <a:off x="1019908" y="4865926"/>
            <a:ext cx="10152184" cy="163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Chuẩn</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bị</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bài</a:t>
            </a:r>
            <a:r>
              <a:rPr lang="pt-BR"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sau</a:t>
            </a:r>
            <a:r>
              <a:rPr lang="pt-BR" sz="2800" b="1"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pt-BR" sz="2800" b="1" i="1" dirty="0">
                <a:solidFill>
                  <a:schemeClr val="tx1"/>
                </a:solidFill>
                <a:effectLst/>
                <a:latin typeface="Arial" panose="020B0604020202020204" pitchFamily="34" charset="0"/>
                <a:ea typeface="Arial" panose="020B0604020202020204" pitchFamily="34" charset="0"/>
                <a:cs typeface="Arial" panose="020B0604020202020204" pitchFamily="34" charset="0"/>
              </a:rPr>
              <a:t>“</a:t>
            </a:r>
            <a:r>
              <a:rPr lang="vi-VN" sz="2800" b="1" i="1" dirty="0">
                <a:solidFill>
                  <a:schemeClr val="tx1"/>
                </a:solidFill>
                <a:effectLst/>
                <a:latin typeface="Arial" panose="020B0604020202020204" pitchFamily="34" charset="0"/>
                <a:ea typeface="Arial" panose="020B0604020202020204" pitchFamily="34" charset="0"/>
                <a:cs typeface="Arial" panose="020B0604020202020204" pitchFamily="34" charset="0"/>
              </a:rPr>
              <a:t>Vị trí tương đối của đường thẳng và đường tròn</a:t>
            </a:r>
            <a:r>
              <a:rPr lang="pt-BR" sz="2800" b="1" i="1" dirty="0">
                <a:solidFill>
                  <a:schemeClr val="tx1"/>
                </a:solidFill>
                <a:effectLst/>
                <a:latin typeface="Arial" panose="020B0604020202020204" pitchFamily="34" charset="0"/>
                <a:ea typeface="Arial" panose="020B0604020202020204" pitchFamily="34" charset="0"/>
                <a:cs typeface="Arial" panose="020B0604020202020204" pitchFamily="34" charset="0"/>
              </a:rPr>
              <a:t>”</a:t>
            </a:r>
            <a:endParaRPr lang="en-VN" sz="2800"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5782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6071F-C842-5B6F-D5D5-CD70C5F20F6B}"/>
              </a:ext>
            </a:extLst>
          </p:cNvPr>
          <p:cNvSpPr txBox="1"/>
          <p:nvPr/>
        </p:nvSpPr>
        <p:spPr>
          <a:xfrm>
            <a:off x="1754106" y="1590099"/>
            <a:ext cx="8683787" cy="3677802"/>
          </a:xfrm>
          <a:prstGeom prst="rect">
            <a:avLst/>
          </a:prstGeom>
          <a:noFill/>
        </p:spPr>
        <p:txBody>
          <a:bodyPr wrap="none" rtlCol="0">
            <a:spAutoFit/>
          </a:bodyPr>
          <a:lstStyle/>
          <a:p>
            <a:pPr algn="ctr">
              <a:lnSpc>
                <a:spcPct val="150000"/>
              </a:lnSpc>
            </a:pPr>
            <a:r>
              <a:rPr lang="en-VN" sz="5400" b="1" dirty="0">
                <a:solidFill>
                  <a:srgbClr val="00B050"/>
                </a:solidFill>
                <a:latin typeface="Arial" panose="020B0604020202020204" pitchFamily="34" charset="0"/>
                <a:cs typeface="Arial" panose="020B0604020202020204" pitchFamily="34" charset="0"/>
              </a:rPr>
              <a:t>TRÂN TRỌNG CẢM ƠN</a:t>
            </a:r>
          </a:p>
          <a:p>
            <a:pPr algn="ctr">
              <a:lnSpc>
                <a:spcPct val="150000"/>
              </a:lnSpc>
            </a:pPr>
            <a:r>
              <a:rPr lang="en-VN" sz="5400" b="1" dirty="0">
                <a:solidFill>
                  <a:srgbClr val="00B050"/>
                </a:solidFill>
                <a:latin typeface="Arial" panose="020B0604020202020204" pitchFamily="34" charset="0"/>
                <a:cs typeface="Arial" panose="020B0604020202020204" pitchFamily="34" charset="0"/>
              </a:rPr>
              <a:t>SỰ QUAN TÂM THEO DÕI</a:t>
            </a:r>
          </a:p>
          <a:p>
            <a:pPr algn="ctr">
              <a:lnSpc>
                <a:spcPct val="150000"/>
              </a:lnSpc>
            </a:pPr>
            <a:r>
              <a:rPr lang="en-VN" sz="5400" b="1" dirty="0">
                <a:solidFill>
                  <a:srgbClr val="00B050"/>
                </a:solidFill>
                <a:latin typeface="Arial" panose="020B0604020202020204" pitchFamily="34" charset="0"/>
                <a:cs typeface="Arial" panose="020B0604020202020204" pitchFamily="34" charset="0"/>
              </a:rPr>
              <a:t>CỦA CÁC EM</a:t>
            </a:r>
          </a:p>
        </p:txBody>
      </p:sp>
      <p:sp>
        <p:nvSpPr>
          <p:cNvPr id="3" name="Freeform 28">
            <a:extLst>
              <a:ext uri="{FF2B5EF4-FFF2-40B4-BE49-F238E27FC236}">
                <a16:creationId xmlns:a16="http://schemas.microsoft.com/office/drawing/2014/main" id="{C13C993D-1106-CA27-EBE6-924F5D2007BD}"/>
              </a:ext>
            </a:extLst>
          </p:cNvPr>
          <p:cNvSpPr/>
          <p:nvPr/>
        </p:nvSpPr>
        <p:spPr>
          <a:xfrm>
            <a:off x="8628620" y="4143593"/>
            <a:ext cx="3563380" cy="2714407"/>
          </a:xfrm>
          <a:custGeom>
            <a:avLst/>
            <a:gdLst/>
            <a:ahLst/>
            <a:cxnLst/>
            <a:rect l="l" t="t" r="r" b="b"/>
            <a:pathLst>
              <a:path w="1595156" h="1146518">
                <a:moveTo>
                  <a:pt x="0" y="0"/>
                </a:moveTo>
                <a:lnTo>
                  <a:pt x="1595155" y="0"/>
                </a:lnTo>
                <a:lnTo>
                  <a:pt x="1595155" y="1146518"/>
                </a:lnTo>
                <a:lnTo>
                  <a:pt x="0" y="1146518"/>
                </a:lnTo>
                <a:lnTo>
                  <a:pt x="0" y="0"/>
                </a:lnTo>
                <a:close/>
              </a:path>
            </a:pathLst>
          </a:custGeom>
          <a:blipFill>
            <a:blip r:embed="rId2"/>
            <a:stretch>
              <a:fillRect/>
            </a:stretch>
          </a:blipFill>
        </p:spPr>
      </p:sp>
      <p:sp>
        <p:nvSpPr>
          <p:cNvPr id="4" name="Freeform 12">
            <a:extLst>
              <a:ext uri="{FF2B5EF4-FFF2-40B4-BE49-F238E27FC236}">
                <a16:creationId xmlns:a16="http://schemas.microsoft.com/office/drawing/2014/main" id="{CAF59A21-8DA4-FDEF-F320-F94EDDC2671D}"/>
              </a:ext>
            </a:extLst>
          </p:cNvPr>
          <p:cNvSpPr/>
          <p:nvPr/>
        </p:nvSpPr>
        <p:spPr>
          <a:xfrm>
            <a:off x="291975" y="431122"/>
            <a:ext cx="2061081" cy="2068238"/>
          </a:xfrm>
          <a:custGeom>
            <a:avLst/>
            <a:gdLst/>
            <a:ahLst/>
            <a:cxnLst/>
            <a:rect l="l" t="t" r="r" b="b"/>
            <a:pathLst>
              <a:path w="1637503" h="1554139">
                <a:moveTo>
                  <a:pt x="0" y="0"/>
                </a:moveTo>
                <a:lnTo>
                  <a:pt x="1637503" y="0"/>
                </a:lnTo>
                <a:lnTo>
                  <a:pt x="1637503" y="1554139"/>
                </a:lnTo>
                <a:lnTo>
                  <a:pt x="0" y="1554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5891339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896F9B-F7F5-4598-911F-389A0BE6D9A3}"/>
              </a:ext>
            </a:extLst>
          </p:cNvPr>
          <p:cNvSpPr txBox="1"/>
          <p:nvPr/>
        </p:nvSpPr>
        <p:spPr>
          <a:xfrm>
            <a:off x="2682084" y="2967335"/>
            <a:ext cx="6827831" cy="923330"/>
          </a:xfrm>
          <a:prstGeom prst="rect">
            <a:avLst/>
          </a:prstGeom>
          <a:solidFill>
            <a:srgbClr val="FFFFFF"/>
          </a:solidFill>
        </p:spPr>
        <p:txBody>
          <a:bodyPr wrap="none" rtlCol="0">
            <a:spAutoFit/>
          </a:bodyPr>
          <a:lstStyle/>
          <a:p>
            <a:r>
              <a:rPr lang="en-VN" sz="5400" b="1" dirty="0">
                <a:solidFill>
                  <a:srgbClr val="00B050"/>
                </a:solidFill>
                <a:latin typeface="Arial" panose="020B0604020202020204" pitchFamily="34" charset="0"/>
                <a:cs typeface="Arial" panose="020B0604020202020204" pitchFamily="34" charset="0"/>
              </a:rPr>
              <a:t>LUYỆN TẬP CHUNG</a:t>
            </a:r>
          </a:p>
        </p:txBody>
      </p:sp>
      <p:pic>
        <p:nvPicPr>
          <p:cNvPr id="3" name="Picture 2">
            <a:extLst>
              <a:ext uri="{FF2B5EF4-FFF2-40B4-BE49-F238E27FC236}">
                <a16:creationId xmlns:a16="http://schemas.microsoft.com/office/drawing/2014/main" id="{9ECC98E8-4AFE-9CF5-9B62-E288F1453D1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1460" y="3890665"/>
            <a:ext cx="6136909" cy="3218680"/>
          </a:xfrm>
          <a:prstGeom prst="rect">
            <a:avLst/>
          </a:prstGeom>
        </p:spPr>
      </p:pic>
      <p:sp>
        <p:nvSpPr>
          <p:cNvPr id="4" name="Freeform 11">
            <a:extLst>
              <a:ext uri="{FF2B5EF4-FFF2-40B4-BE49-F238E27FC236}">
                <a16:creationId xmlns:a16="http://schemas.microsoft.com/office/drawing/2014/main" id="{2027C1A7-B59A-3B9C-6AF7-16F8AA9EB95B}"/>
              </a:ext>
            </a:extLst>
          </p:cNvPr>
          <p:cNvSpPr/>
          <p:nvPr/>
        </p:nvSpPr>
        <p:spPr>
          <a:xfrm>
            <a:off x="840988" y="600075"/>
            <a:ext cx="2045087" cy="1757362"/>
          </a:xfrm>
          <a:custGeom>
            <a:avLst/>
            <a:gdLst/>
            <a:ahLst/>
            <a:cxnLst/>
            <a:rect l="l" t="t" r="r" b="b"/>
            <a:pathLst>
              <a:path w="1305342" h="1146328">
                <a:moveTo>
                  <a:pt x="0" y="0"/>
                </a:moveTo>
                <a:lnTo>
                  <a:pt x="1305343" y="0"/>
                </a:lnTo>
                <a:lnTo>
                  <a:pt x="1305343" y="1146328"/>
                </a:lnTo>
                <a:lnTo>
                  <a:pt x="0" y="11463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7">
            <a:extLst>
              <a:ext uri="{FF2B5EF4-FFF2-40B4-BE49-F238E27FC236}">
                <a16:creationId xmlns:a16="http://schemas.microsoft.com/office/drawing/2014/main" id="{B3C0BDE6-EE5F-6617-B223-46F184952E6A}"/>
              </a:ext>
            </a:extLst>
          </p:cNvPr>
          <p:cNvSpPr/>
          <p:nvPr/>
        </p:nvSpPr>
        <p:spPr>
          <a:xfrm>
            <a:off x="2201754" y="4500563"/>
            <a:ext cx="2455971" cy="1757362"/>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18">
            <a:extLst>
              <a:ext uri="{FF2B5EF4-FFF2-40B4-BE49-F238E27FC236}">
                <a16:creationId xmlns:a16="http://schemas.microsoft.com/office/drawing/2014/main" id="{699B41AB-751A-6C30-413B-311DA23223E4}"/>
              </a:ext>
            </a:extLst>
          </p:cNvPr>
          <p:cNvSpPr/>
          <p:nvPr/>
        </p:nvSpPr>
        <p:spPr>
          <a:xfrm>
            <a:off x="8456917" y="1582340"/>
            <a:ext cx="1052997" cy="923330"/>
          </a:xfrm>
          <a:custGeom>
            <a:avLst/>
            <a:gdLst/>
            <a:ahLst/>
            <a:cxnLst/>
            <a:rect l="l" t="t" r="r" b="b"/>
            <a:pathLst>
              <a:path w="766007" h="760436">
                <a:moveTo>
                  <a:pt x="0" y="0"/>
                </a:moveTo>
                <a:lnTo>
                  <a:pt x="766007" y="0"/>
                </a:lnTo>
                <a:lnTo>
                  <a:pt x="766007" y="760436"/>
                </a:lnTo>
                <a:lnTo>
                  <a:pt x="0" y="7604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2046337719"/>
      </p:ext>
    </p:extLst>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6E67121-BBCB-AF02-9F16-F271B9F525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1241" y="584230"/>
            <a:ext cx="2069518" cy="2069518"/>
          </a:xfrm>
          <a:prstGeom prst="rect">
            <a:avLst/>
          </a:prstGeom>
        </p:spPr>
      </p:pic>
      <p:sp>
        <p:nvSpPr>
          <p:cNvPr id="3" name="TextBox 2">
            <a:extLst>
              <a:ext uri="{FF2B5EF4-FFF2-40B4-BE49-F238E27FC236}">
                <a16:creationId xmlns:a16="http://schemas.microsoft.com/office/drawing/2014/main" id="{F3F04B82-E1B1-7483-2A80-515F30106C2E}"/>
              </a:ext>
            </a:extLst>
          </p:cNvPr>
          <p:cNvSpPr txBox="1"/>
          <p:nvPr/>
        </p:nvSpPr>
        <p:spPr>
          <a:xfrm>
            <a:off x="1604225" y="2903091"/>
            <a:ext cx="8983550" cy="830997"/>
          </a:xfrm>
          <a:prstGeom prst="rect">
            <a:avLst/>
          </a:prstGeom>
          <a:noFill/>
        </p:spPr>
        <p:txBody>
          <a:bodyPr wrap="none" rtlCol="0">
            <a:spAutoFit/>
          </a:bodyPr>
          <a:lstStyle/>
          <a:p>
            <a:r>
              <a:rPr lang="en-VN" sz="4800" b="1" dirty="0">
                <a:solidFill>
                  <a:srgbClr val="D02CCD"/>
                </a:solidFill>
                <a:latin typeface="Arial" panose="020B0604020202020204" pitchFamily="34" charset="0"/>
                <a:cs typeface="Arial" panose="020B0604020202020204" pitchFamily="34" charset="0"/>
              </a:rPr>
              <a:t>HÌNH THÀNH KIẾN THỨC MỚI</a:t>
            </a:r>
          </a:p>
        </p:txBody>
      </p:sp>
      <p:sp>
        <p:nvSpPr>
          <p:cNvPr id="4" name="Rectangle 3">
            <a:extLst>
              <a:ext uri="{FF2B5EF4-FFF2-40B4-BE49-F238E27FC236}">
                <a16:creationId xmlns:a16="http://schemas.microsoft.com/office/drawing/2014/main" id="{135B2DB7-30B2-FDBF-21F2-A98DFDCC0529}"/>
              </a:ext>
            </a:extLst>
          </p:cNvPr>
          <p:cNvSpPr/>
          <p:nvPr/>
        </p:nvSpPr>
        <p:spPr>
          <a:xfrm>
            <a:off x="1126435" y="3983431"/>
            <a:ext cx="9939130" cy="186855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3600" b="1" dirty="0">
                <a:solidFill>
                  <a:srgbClr val="0432FF"/>
                </a:solidFill>
                <a:effectLst/>
                <a:latin typeface="Arial" panose="020B0604020202020204" pitchFamily="34" charset="0"/>
                <a:ea typeface="Arial" panose="020B0604020202020204" pitchFamily="34" charset="0"/>
                <a:cs typeface="Arial" panose="020B0604020202020204" pitchFamily="34" charset="0"/>
              </a:rPr>
              <a:t>TIẾT 1: </a:t>
            </a:r>
            <a:r>
              <a:rPr lang="da-DK" sz="3600" b="1" dirty="0">
                <a:solidFill>
                  <a:srgbClr val="0432FF"/>
                </a:solidFill>
                <a:effectLst/>
                <a:latin typeface="Arial" panose="020B0604020202020204" pitchFamily="34" charset="0"/>
                <a:ea typeface="Arial" panose="020B0604020202020204" pitchFamily="34" charset="0"/>
                <a:cs typeface="Arial" panose="020B0604020202020204" pitchFamily="34" charset="0"/>
              </a:rPr>
              <a:t>ÔN TẬP LÍ THUYẾT. </a:t>
            </a:r>
          </a:p>
          <a:p>
            <a:pPr algn="ctr">
              <a:lnSpc>
                <a:spcPct val="150000"/>
              </a:lnSpc>
              <a:spcBef>
                <a:spcPts val="300"/>
              </a:spcBef>
              <a:spcAft>
                <a:spcPts val="300"/>
              </a:spcAft>
            </a:pPr>
            <a:r>
              <a:rPr lang="da-DK" sz="3600" b="1" dirty="0">
                <a:solidFill>
                  <a:srgbClr val="0432FF"/>
                </a:solidFill>
                <a:effectLst/>
                <a:latin typeface="Arial" panose="020B0604020202020204" pitchFamily="34" charset="0"/>
                <a:ea typeface="Arial" panose="020B0604020202020204" pitchFamily="34" charset="0"/>
                <a:cs typeface="Arial" panose="020B0604020202020204" pitchFamily="34" charset="0"/>
              </a:rPr>
              <a:t>CHỮA VÍ DỤ VÀ CÁC BÀI TẬP CUỐI BÀI</a:t>
            </a:r>
            <a:endParaRPr lang="en-VN" sz="3600" dirty="0">
              <a:solidFill>
                <a:srgbClr val="0432FF"/>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23745"/>
      </p:ext>
    </p:extLst>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7E678B-1AA9-44C3-6641-56DB072A5E9C}"/>
              </a:ext>
            </a:extLst>
          </p:cNvPr>
          <p:cNvSpPr txBox="1"/>
          <p:nvPr/>
        </p:nvSpPr>
        <p:spPr>
          <a:xfrm>
            <a:off x="382658" y="665760"/>
            <a:ext cx="3375476" cy="492443"/>
          </a:xfrm>
          <a:prstGeom prst="rect">
            <a:avLst/>
          </a:prstGeom>
          <a:solidFill>
            <a:schemeClr val="bg1"/>
          </a:solidFill>
        </p:spPr>
        <p:txBody>
          <a:bodyPr wrap="none" rtlCol="0">
            <a:spAutoFit/>
          </a:bodyPr>
          <a:lstStyle/>
          <a:p>
            <a:r>
              <a:rPr lang="en-VN" sz="2600" b="1" dirty="0">
                <a:solidFill>
                  <a:srgbClr val="EB8600"/>
                </a:solidFill>
                <a:latin typeface="Arial" panose="020B0604020202020204" pitchFamily="34" charset="0"/>
                <a:cs typeface="Arial" panose="020B0604020202020204" pitchFamily="34" charset="0"/>
              </a:rPr>
              <a:t>Ví dụ 1 (SGK – tr.96)</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D9CA540-1EFA-5310-9AC7-50D320390719}"/>
                  </a:ext>
                </a:extLst>
              </p:cNvPr>
              <p:cNvSpPr txBox="1"/>
              <p:nvPr/>
            </p:nvSpPr>
            <p:spPr>
              <a:xfrm>
                <a:off x="382658" y="1458332"/>
                <a:ext cx="11262688" cy="3941335"/>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Cho tam giác nhọn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vi-VN" sz="2600" dirty="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600" dirty="0">
                    <a:effectLst/>
                    <a:latin typeface="Arial" panose="020B0604020202020204" pitchFamily="34" charset="0"/>
                    <a:ea typeface="Calibri" panose="020F0502020204030204" pitchFamily="34" charset="0"/>
                    <a:cs typeface="Arial" panose="020B0604020202020204" pitchFamily="34" charset="0"/>
                  </a:rPr>
                  <a:t>. Từ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6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vi-VN" sz="2600" dirty="0">
                    <a:effectLst/>
                    <a:latin typeface="Arial" panose="020B0604020202020204" pitchFamily="34" charset="0"/>
                    <a:ea typeface="Calibri" panose="020F0502020204030204" pitchFamily="34" charset="0"/>
                    <a:cs typeface="Arial" panose="020B0604020202020204" pitchFamily="34" charset="0"/>
                  </a:rPr>
                  <a:t> kẻ lần lượt hai đường cao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BH</m:t>
                    </m:r>
                  </m:oMath>
                </a14:m>
                <a:r>
                  <a:rPr lang="vi-VN" sz="26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CK</m:t>
                    </m:r>
                  </m:oMath>
                </a14:m>
                <a:r>
                  <a:rPr lang="vi-VN" sz="2600" dirty="0">
                    <a:effectLst/>
                    <a:latin typeface="Arial" panose="020B0604020202020204" pitchFamily="34" charset="0"/>
                    <a:ea typeface="Calibri" panose="020F0502020204030204" pitchFamily="34" charset="0"/>
                    <a:cs typeface="Arial" panose="020B0604020202020204" pitchFamily="34" charset="0"/>
                  </a:rPr>
                  <a:t> của tam giác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ABC</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a) Chứng minh rằng đường tròn tâm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600" dirty="0">
                    <a:effectLst/>
                    <a:latin typeface="Arial" panose="020B0604020202020204" pitchFamily="34" charset="0"/>
                    <a:ea typeface="Calibri" panose="020F0502020204030204" pitchFamily="34" charset="0"/>
                    <a:cs typeface="Arial" panose="020B0604020202020204" pitchFamily="34" charset="0"/>
                  </a:rPr>
                  <a:t> đường kính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BC</m:t>
                    </m:r>
                  </m:oMath>
                </a14:m>
                <a:r>
                  <a:rPr lang="vi-VN" sz="2600" dirty="0">
                    <a:effectLst/>
                    <a:latin typeface="Arial" panose="020B0604020202020204" pitchFamily="34" charset="0"/>
                    <a:ea typeface="Calibri" panose="020F0502020204030204" pitchFamily="34" charset="0"/>
                    <a:cs typeface="Arial" panose="020B0604020202020204" pitchFamily="34" charset="0"/>
                  </a:rPr>
                  <a:t> đi </a:t>
                </a: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qua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K</m:t>
                    </m:r>
                  </m:oMath>
                </a14:m>
                <a:r>
                  <a:rPr lang="vi-VN" sz="26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H</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 Chứng minh rằng hai cung nhỏ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BH</m:t>
                    </m:r>
                  </m:oMath>
                </a14:m>
                <a:r>
                  <a:rPr lang="vi-VN" sz="26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CK</m:t>
                    </m:r>
                  </m:oMath>
                </a14:m>
                <a:r>
                  <a:rPr lang="vi-VN" sz="2600" dirty="0">
                    <a:effectLst/>
                    <a:latin typeface="Arial" panose="020B0604020202020204" pitchFamily="34" charset="0"/>
                    <a:ea typeface="Calibri" panose="020F0502020204030204" pitchFamily="34" charset="0"/>
                    <a:cs typeface="Arial" panose="020B0604020202020204" pitchFamily="34" charset="0"/>
                  </a:rPr>
                  <a:t> bằng nhau.</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c) Tính số đo của cung nhỏ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KH</m:t>
                    </m:r>
                  </m:oMath>
                </a14:m>
                <a:r>
                  <a:rPr lang="vi-VN" sz="2600" dirty="0">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acc>
                      <m:accPr>
                        <m:chr m:val="̂"/>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BAC</m:t>
                        </m:r>
                      </m:e>
                    </m:acc>
                    <m:r>
                      <a:rPr lang="vi-VN" sz="2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40</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D9CA540-1EFA-5310-9AC7-50D320390719}"/>
                  </a:ext>
                </a:extLst>
              </p:cNvPr>
              <p:cNvSpPr txBox="1">
                <a:spLocks noRot="1" noChangeAspect="1" noMove="1" noResize="1" noEditPoints="1" noAdjustHandles="1" noChangeArrowheads="1" noChangeShapeType="1" noTextEdit="1"/>
              </p:cNvSpPr>
              <p:nvPr/>
            </p:nvSpPr>
            <p:spPr>
              <a:xfrm>
                <a:off x="382658" y="1458332"/>
                <a:ext cx="11262688" cy="3941335"/>
              </a:xfrm>
              <a:prstGeom prst="rect">
                <a:avLst/>
              </a:prstGeom>
              <a:blipFill>
                <a:blip r:embed="rId2"/>
                <a:stretch>
                  <a:fillRect l="-1015" r="-225" b="-2885"/>
                </a:stretch>
              </a:blipFill>
            </p:spPr>
            <p:txBody>
              <a:bodyPr/>
              <a:lstStyle/>
              <a:p>
                <a:r>
                  <a:rPr lang="en-VN">
                    <a:noFill/>
                  </a:rPr>
                  <a:t> </a:t>
                </a:r>
              </a:p>
            </p:txBody>
          </p:sp>
        </mc:Fallback>
      </mc:AlternateContent>
      <p:pic>
        <p:nvPicPr>
          <p:cNvPr id="9" name="Picture 8">
            <a:extLst>
              <a:ext uri="{FF2B5EF4-FFF2-40B4-BE49-F238E27FC236}">
                <a16:creationId xmlns:a16="http://schemas.microsoft.com/office/drawing/2014/main" id="{3040E4BA-5461-7A6E-4BCA-9C6628AEE65F}"/>
              </a:ext>
            </a:extLst>
          </p:cNvPr>
          <p:cNvPicPr>
            <a:picLocks noChangeAspect="1"/>
          </p:cNvPicPr>
          <p:nvPr/>
        </p:nvPicPr>
        <p:blipFill>
          <a:blip r:embed="rId3"/>
          <a:stretch>
            <a:fillRect/>
          </a:stretch>
        </p:blipFill>
        <p:spPr>
          <a:xfrm>
            <a:off x="8984974" y="2362825"/>
            <a:ext cx="2481468" cy="4023208"/>
          </a:xfrm>
          <a:prstGeom prst="rect">
            <a:avLst/>
          </a:prstGeom>
        </p:spPr>
      </p:pic>
    </p:spTree>
    <p:extLst>
      <p:ext uri="{BB962C8B-B14F-4D97-AF65-F5344CB8AC3E}">
        <p14:creationId xmlns:p14="http://schemas.microsoft.com/office/powerpoint/2010/main" val="23509793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77B35C-CFBB-8BC3-B1DE-7278E63C6A1B}"/>
              </a:ext>
            </a:extLst>
          </p:cNvPr>
          <p:cNvSpPr txBox="1"/>
          <p:nvPr/>
        </p:nvSpPr>
        <p:spPr>
          <a:xfrm>
            <a:off x="5687871" y="267536"/>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4C50E39-4008-D304-F8EB-1508426780A5}"/>
                  </a:ext>
                </a:extLst>
              </p:cNvPr>
              <p:cNvSpPr txBox="1"/>
              <p:nvPr/>
            </p:nvSpPr>
            <p:spPr>
              <a:xfrm>
                <a:off x="407498" y="531449"/>
                <a:ext cx="11376993" cy="3521733"/>
              </a:xfrm>
              <a:prstGeom prst="rect">
                <a:avLst/>
              </a:prstGeom>
              <a:noFill/>
            </p:spPr>
            <p:txBody>
              <a:bodyPr wrap="square" rtlCol="0">
                <a:spAutoFit/>
              </a:bodyPr>
              <a:lstStyle/>
              <a:p>
                <a:pPr algn="just">
                  <a:lnSpc>
                    <a:spcPct val="150000"/>
                  </a:lnSpc>
                </a:pPr>
                <a:r>
                  <a:rPr lang="en-VN" sz="2400" dirty="0">
                    <a:solidFill>
                      <a:srgbClr val="FF0000"/>
                    </a:solidFill>
                    <a:latin typeface="Arial" panose="020B0604020202020204" pitchFamily="34" charset="0"/>
                    <a:cs typeface="Arial" panose="020B0604020202020204" pitchFamily="34" charset="0"/>
                  </a:rPr>
                  <a:t>a) </a:t>
                </a:r>
                <a:r>
                  <a:rPr lang="en-VN" sz="2400" dirty="0">
                    <a:latin typeface="Arial" panose="020B0604020202020204" pitchFamily="34" charset="0"/>
                    <a:cs typeface="Arial" panose="020B0604020202020204" pitchFamily="34" charset="0"/>
                  </a:rPr>
                  <a:t>Đặt R = </a:t>
                </a:r>
                <a14:m>
                  <m:oMath xmlns:m="http://schemas.openxmlformats.org/officeDocument/2006/math">
                    <m:f>
                      <m:fPr>
                        <m:ctrlPr>
                          <a:rPr lang="en-VN" sz="2800" i="1" smtClean="0">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BC</m:t>
                        </m:r>
                      </m:num>
                      <m:den>
                        <m:r>
                          <a:rPr lang="en-US" sz="2800" b="0" i="0" smtClean="0">
                            <a:latin typeface="Cambria Math" panose="02040503050406030204" pitchFamily="18" charset="0"/>
                            <a:cs typeface="Arial" panose="020B0604020202020204" pitchFamily="34" charset="0"/>
                          </a:rPr>
                          <m:t>2</m:t>
                        </m:r>
                      </m:den>
                    </m:f>
                  </m:oMath>
                </a14:m>
                <a:r>
                  <a:rPr lang="en-VN" sz="2400" dirty="0">
                    <a:latin typeface="Arial" panose="020B0604020202020204" pitchFamily="34" charset="0"/>
                    <a:cs typeface="Arial" panose="020B0604020202020204" pitchFamily="34" charset="0"/>
                  </a:rPr>
                  <a:t> = OB = OC. Khi đó (O; R) là đường tròn đường kính BC. Dễ thấy HO là đường trung tuyến ứng với cạnh huyền của tam giác vuông HBC 	</a:t>
                </a:r>
              </a:p>
              <a:p>
                <a:pPr algn="just">
                  <a:lnSpc>
                    <a:spcPct val="150000"/>
                  </a:lnSpc>
                </a:pPr>
                <a:r>
                  <a:rPr lang="en-VN" sz="2400" dirty="0">
                    <a:latin typeface="Arial" panose="020B0604020202020204" pitchFamily="34" charset="0"/>
                    <a:cs typeface="Arial" panose="020B0604020202020204" pitchFamily="34" charset="0"/>
                  </a:rPr>
                  <a:t>Nên OH = </a:t>
                </a:r>
                <a14:m>
                  <m:oMath xmlns:m="http://schemas.openxmlformats.org/officeDocument/2006/math">
                    <m:f>
                      <m:fPr>
                        <m:ctrlPr>
                          <a:rPr lang="en-VN" sz="2800" i="1" smtClean="0">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BC</m:t>
                        </m:r>
                      </m:num>
                      <m:den>
                        <m:r>
                          <a:rPr lang="en-US" sz="2800" b="0" i="0" smtClean="0">
                            <a:latin typeface="Cambria Math" panose="02040503050406030204" pitchFamily="18" charset="0"/>
                            <a:cs typeface="Arial" panose="020B0604020202020204" pitchFamily="34" charset="0"/>
                          </a:rPr>
                          <m:t>2</m:t>
                        </m:r>
                      </m:den>
                    </m:f>
                  </m:oMath>
                </a14:m>
                <a:r>
                  <a:rPr lang="en-VN" sz="2400" dirty="0">
                    <a:latin typeface="Arial" panose="020B0604020202020204" pitchFamily="34" charset="0"/>
                    <a:cs typeface="Arial" panose="020B0604020202020204" pitchFamily="34" charset="0"/>
                  </a:rPr>
                  <a:t> = R. Do đó H (O; R). </a:t>
                </a:r>
              </a:p>
              <a:p>
                <a:pPr algn="just">
                  <a:lnSpc>
                    <a:spcPct val="150000"/>
                  </a:lnSpc>
                </a:pPr>
                <a:r>
                  <a:rPr lang="en-VN" sz="2400" dirty="0">
                    <a:latin typeface="Arial" panose="020B0604020202020204" pitchFamily="34" charset="0"/>
                    <a:cs typeface="Arial" panose="020B0604020202020204" pitchFamily="34" charset="0"/>
                  </a:rPr>
                  <a:t>Tương tự, ta cũng có K (O; R).</a:t>
                </a:r>
              </a:p>
              <a:p>
                <a:pPr algn="just">
                  <a:lnSpc>
                    <a:spcPct val="150000"/>
                  </a:lnSpc>
                </a:pPr>
                <a:r>
                  <a:rPr lang="en-VN" sz="2400" dirty="0">
                    <a:latin typeface="Arial" panose="020B0604020202020204" pitchFamily="34" charset="0"/>
                    <a:cs typeface="Arial" panose="020B0604020202020204" pitchFamily="34" charset="0"/>
                  </a:rPr>
                  <a:t>Vậy đường tròn (O; R) đi qua các điểm K và H.</a:t>
                </a:r>
              </a:p>
            </p:txBody>
          </p:sp>
        </mc:Choice>
        <mc:Fallback xmlns="">
          <p:sp>
            <p:nvSpPr>
              <p:cNvPr id="3" name="TextBox 2">
                <a:extLst>
                  <a:ext uri="{FF2B5EF4-FFF2-40B4-BE49-F238E27FC236}">
                    <a16:creationId xmlns:a16="http://schemas.microsoft.com/office/drawing/2014/main" id="{34C50E39-4008-D304-F8EB-1508426780A5}"/>
                  </a:ext>
                </a:extLst>
              </p:cNvPr>
              <p:cNvSpPr txBox="1">
                <a:spLocks noRot="1" noChangeAspect="1" noMove="1" noResize="1" noEditPoints="1" noAdjustHandles="1" noChangeArrowheads="1" noChangeShapeType="1" noTextEdit="1"/>
              </p:cNvSpPr>
              <p:nvPr/>
            </p:nvSpPr>
            <p:spPr>
              <a:xfrm>
                <a:off x="407498" y="531449"/>
                <a:ext cx="11376993" cy="3521733"/>
              </a:xfrm>
              <a:prstGeom prst="rect">
                <a:avLst/>
              </a:prstGeom>
              <a:blipFill>
                <a:blip r:embed="rId2"/>
                <a:stretch>
                  <a:fillRect l="-893" r="-893" b="-3584"/>
                </a:stretch>
              </a:blipFill>
            </p:spPr>
            <p:txBody>
              <a:bodyPr/>
              <a:lstStyle/>
              <a:p>
                <a:r>
                  <a:rPr lang="en-VN">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42C6A2F-4850-08FA-E576-0DF2DC07F990}"/>
                  </a:ext>
                </a:extLst>
              </p:cNvPr>
              <p:cNvSpPr txBox="1"/>
              <p:nvPr/>
            </p:nvSpPr>
            <p:spPr>
              <a:xfrm>
                <a:off x="407499" y="4063753"/>
                <a:ext cx="11376992" cy="2363339"/>
              </a:xfrm>
              <a:prstGeom prst="rect">
                <a:avLst/>
              </a:prstGeom>
              <a:noFill/>
            </p:spPr>
            <p:txBody>
              <a:bodyPr wrap="square" rtlCol="0">
                <a:spAutoFit/>
              </a:bodyPr>
              <a:lstStyle/>
              <a:p>
                <a:pPr algn="just">
                  <a:lnSpc>
                    <a:spcPct val="150000"/>
                  </a:lnSpc>
                </a:pPr>
                <a:r>
                  <a:rPr lang="en-VN" sz="2400" dirty="0">
                    <a:solidFill>
                      <a:srgbClr val="FF0000"/>
                    </a:solidFill>
                    <a:latin typeface="Arial" panose="020B0604020202020204" pitchFamily="34" charset="0"/>
                    <a:cs typeface="Arial" panose="020B0604020202020204" pitchFamily="34" charset="0"/>
                  </a:rPr>
                  <a:t>b) </a:t>
                </a:r>
                <a:r>
                  <a:rPr lang="en-VN" sz="2400" dirty="0">
                    <a:latin typeface="Arial" panose="020B0604020202020204" pitchFamily="34" charset="0"/>
                    <a:cs typeface="Arial" panose="020B0604020202020204" pitchFamily="34" charset="0"/>
                  </a:rPr>
                  <a:t>Hai tam giác vuông HBC và KCB có chung cạnh huyền BC và </a:t>
                </a:r>
                <a14:m>
                  <m:oMath xmlns:m="http://schemas.openxmlformats.org/officeDocument/2006/math">
                    <m:acc>
                      <m:accPr>
                        <m:chr m:val="̂"/>
                        <m:ctrlPr>
                          <a:rPr lang="en-VN" sz="2400" i="1" smtClean="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AB</m:t>
                        </m:r>
                        <m:r>
                          <m:rPr>
                            <m:sty m:val="p"/>
                          </m:rPr>
                          <a:rPr lang="vi-VN" sz="2400" i="0" smtClean="0">
                            <a:effectLst/>
                            <a:latin typeface="Cambria Math" panose="02040503050406030204" pitchFamily="18" charset="0"/>
                            <a:ea typeface="Calibri" panose="020F0502020204030204" pitchFamily="34" charset="0"/>
                            <a:cs typeface="Times New Roman" panose="02020603050405020304" pitchFamily="18" charset="0"/>
                          </a:rPr>
                          <m:t>C</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400" i="0" smtClean="0">
                            <a:latin typeface="Cambria Math" panose="02040503050406030204" pitchFamily="18" charset="0"/>
                            <a:ea typeface="Calibri" panose="020F0502020204030204" pitchFamily="34" charset="0"/>
                            <a:cs typeface="Times New Roman" panose="02020603050405020304" pitchFamily="18" charset="0"/>
                          </a:rPr>
                          <m:t>AC</m:t>
                        </m:r>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m:t>
                        </m:r>
                      </m:e>
                    </m:acc>
                  </m:oMath>
                </a14:m>
                <a:r>
                  <a:rPr lang="en-VN" sz="2400" dirty="0">
                    <a:latin typeface="Arial" panose="020B0604020202020204" pitchFamily="34" charset="0"/>
                    <a:cs typeface="Arial" panose="020B0604020202020204" pitchFamily="34" charset="0"/>
                  </a:rPr>
                  <a:t> (do tam giác ABC cân tại A</a:t>
                </a:r>
                <a:r>
                  <a:rPr lang="en-VN" sz="2400">
                    <a:latin typeface="Arial" panose="020B0604020202020204" pitchFamily="34" charset="0"/>
                    <a:cs typeface="Arial" panose="020B0604020202020204" pitchFamily="34" charset="0"/>
                  </a:rPr>
                  <a:t>) nên</a:t>
                </a:r>
                <a:r>
                  <a:rPr lang="en-VN" sz="2400">
                    <a:ea typeface="Cambria Math" panose="02040503050406030204" pitchFamily="18" charset="0"/>
                  </a:rPr>
                  <a:t> </a:t>
                </a:r>
                <a14:m>
                  <m:oMath xmlns:m="http://schemas.openxmlformats.org/officeDocument/2006/math">
                    <m:r>
                      <a:rPr lang="en-VN" sz="2400">
                        <a:latin typeface="Cambria Math" panose="02040503050406030204" pitchFamily="18" charset="0"/>
                        <a:ea typeface="Cambria Math" panose="02040503050406030204" pitchFamily="18" charset="0"/>
                      </a:rPr>
                      <m:t>∆</m:t>
                    </m:r>
                  </m:oMath>
                </a14:m>
                <a:r>
                  <a:rPr lang="en-US" sz="2400">
                    <a:latin typeface="Arial" panose="020B0604020202020204" pitchFamily="34" charset="0"/>
                    <a:cs typeface="Arial" panose="020B0604020202020204" pitchFamily="34" charset="0"/>
                  </a:rPr>
                  <a:t>H</a:t>
                </a:r>
                <a:r>
                  <a:rPr lang="en-VN" sz="2400">
                    <a:latin typeface="Arial" panose="020B0604020202020204" pitchFamily="34" charset="0"/>
                    <a:cs typeface="Arial" panose="020B0604020202020204" pitchFamily="34" charset="0"/>
                  </a:rPr>
                  <a:t>B</a:t>
                </a:r>
                <a:r>
                  <a:rPr lang="en-US" sz="2400">
                    <a:latin typeface="Arial" panose="020B0604020202020204" pitchFamily="34" charset="0"/>
                    <a:cs typeface="Arial" panose="020B0604020202020204" pitchFamily="34" charset="0"/>
                  </a:rPr>
                  <a:t>C</a:t>
                </a:r>
                <a:r>
                  <a:rPr lang="en-VN" sz="2400">
                    <a:latin typeface="Arial" panose="020B0604020202020204" pitchFamily="34" charset="0"/>
                    <a:cs typeface="Arial" panose="020B0604020202020204" pitchFamily="34" charset="0"/>
                  </a:rPr>
                  <a:t> </a:t>
                </a:r>
                <a:r>
                  <a:rPr lang="en-VN" sz="2400" dirty="0">
                    <a:latin typeface="Arial" panose="020B0604020202020204" pitchFamily="34" charset="0"/>
                    <a:cs typeface="Arial" panose="020B0604020202020204" pitchFamily="34" charset="0"/>
                  </a:rPr>
                  <a:t>= </a:t>
                </a:r>
                <a14:m>
                  <m:oMath xmlns:m="http://schemas.openxmlformats.org/officeDocument/2006/math">
                    <m:r>
                      <a:rPr lang="en-VN" sz="2400">
                        <a:latin typeface="Cambria Math" panose="02040503050406030204" pitchFamily="18" charset="0"/>
                        <a:ea typeface="Cambria Math" panose="02040503050406030204" pitchFamily="18" charset="0"/>
                      </a:rPr>
                      <m:t>∆</m:t>
                    </m:r>
                  </m:oMath>
                </a14:m>
                <a:r>
                  <a:rPr lang="en-VN" sz="2400">
                    <a:latin typeface="Arial" panose="020B0604020202020204" pitchFamily="34" charset="0"/>
                    <a:cs typeface="Arial" panose="020B0604020202020204" pitchFamily="34" charset="0"/>
                  </a:rPr>
                  <a:t>K</a:t>
                </a:r>
                <a:r>
                  <a:rPr lang="en-US" sz="2400">
                    <a:latin typeface="Arial" panose="020B0604020202020204" pitchFamily="34" charset="0"/>
                    <a:cs typeface="Arial" panose="020B0604020202020204" pitchFamily="34" charset="0"/>
                  </a:rPr>
                  <a:t>CB, suy ra BH = CK. </a:t>
                </a:r>
              </a:p>
              <a:p>
                <a:pPr algn="just">
                  <a:lnSpc>
                    <a:spcPct val="150000"/>
                  </a:lnSpc>
                </a:pPr>
                <a:r>
                  <a:rPr lang="en-US" sz="2400">
                    <a:latin typeface="Arial" panose="020B0604020202020204" pitchFamily="34" charset="0"/>
                    <a:cs typeface="Arial" panose="020B0604020202020204" pitchFamily="34" charset="0"/>
                  </a:rPr>
                  <a:t>Do đó</a:t>
                </a:r>
                <a:r>
                  <a:rPr lang="en-VN" sz="2400">
                    <a:latin typeface="Arial" panose="020B0604020202020204" pitchFamily="34" charset="0"/>
                    <a:cs typeface="Arial" panose="020B0604020202020204" pitchFamily="34" charset="0"/>
                  </a:rPr>
                  <a:t> </a:t>
                </a:r>
                <a14:m>
                  <m:oMath xmlns:m="http://schemas.openxmlformats.org/officeDocument/2006/math">
                    <m:r>
                      <a:rPr lang="en-VN" sz="2400" i="0" smtClean="0">
                        <a:latin typeface="Cambria Math" panose="02040503050406030204" pitchFamily="18" charset="0"/>
                        <a:ea typeface="Cambria Math" panose="02040503050406030204" pitchFamily="18" charset="0"/>
                      </a:rPr>
                      <m:t>∆</m:t>
                    </m:r>
                  </m:oMath>
                </a14:m>
                <a:r>
                  <a:rPr lang="en-VN" sz="2400" dirty="0">
                    <a:latin typeface="Arial" panose="020B0604020202020204" pitchFamily="34" charset="0"/>
                    <a:cs typeface="Arial" panose="020B0604020202020204" pitchFamily="34" charset="0"/>
                  </a:rPr>
                  <a:t>BOH = </a:t>
                </a:r>
                <a14:m>
                  <m:oMath xmlns:m="http://schemas.openxmlformats.org/officeDocument/2006/math">
                    <m:r>
                      <a:rPr lang="en-VN" sz="2400" i="0" smtClean="0">
                        <a:latin typeface="Cambria Math" panose="02040503050406030204" pitchFamily="18" charset="0"/>
                        <a:ea typeface="Cambria Math" panose="02040503050406030204" pitchFamily="18" charset="0"/>
                      </a:rPr>
                      <m:t>∆</m:t>
                    </m:r>
                  </m:oMath>
                </a14:m>
                <a:r>
                  <a:rPr lang="en-VN" sz="2400" dirty="0">
                    <a:latin typeface="Arial" panose="020B0604020202020204" pitchFamily="34" charset="0"/>
                    <a:cs typeface="Arial" panose="020B0604020202020204" pitchFamily="34" charset="0"/>
                  </a:rPr>
                  <a:t>COK (vì BO = CO, OH = OK, BH = CK). Từ đó ta có </a:t>
                </a:r>
                <a14:m>
                  <m:oMath xmlns:m="http://schemas.openxmlformats.org/officeDocument/2006/math">
                    <m:acc>
                      <m:accPr>
                        <m:chr m:val="̂"/>
                        <m:ctrlPr>
                          <a:rPr lang="en-VN"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BOH</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COK</m:t>
                        </m:r>
                      </m:e>
                    </m:acc>
                  </m:oMath>
                </a14:m>
                <a:r>
                  <a:rPr lang="en-VN" sz="2400" dirty="0">
                    <a:latin typeface="Arial" panose="020B0604020202020204" pitchFamily="34" charset="0"/>
                    <a:cs typeface="Arial" panose="020B0604020202020204" pitchFamily="34" charset="0"/>
                  </a:rPr>
                  <a:t>.</a:t>
                </a:r>
              </a:p>
              <a:p>
                <a:pPr algn="just">
                  <a:lnSpc>
                    <a:spcPct val="150000"/>
                  </a:lnSpc>
                </a:pPr>
                <a:r>
                  <a:rPr lang="en-VN" sz="2400" dirty="0">
                    <a:latin typeface="Arial" panose="020B0604020202020204" pitchFamily="34" charset="0"/>
                    <a:cs typeface="Arial" panose="020B0604020202020204" pitchFamily="34" charset="0"/>
                  </a:rPr>
                  <a:t>Mặt khác, sđ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BH</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BOH</m:t>
                        </m:r>
                      </m:e>
                    </m:acc>
                  </m:oMath>
                </a14:m>
                <a:r>
                  <a:rPr lang="en-VN" sz="2400" dirty="0">
                    <a:latin typeface="Arial" panose="020B0604020202020204" pitchFamily="34" charset="0"/>
                    <a:cs typeface="Arial" panose="020B0604020202020204" pitchFamily="34" charset="0"/>
                  </a:rPr>
                  <a:t>, sđ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CK</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COK</m:t>
                        </m:r>
                      </m:e>
                    </m:acc>
                  </m:oMath>
                </a14:m>
                <a:r>
                  <a:rPr lang="en-VN" sz="2400" dirty="0">
                    <a:latin typeface="Arial" panose="020B0604020202020204" pitchFamily="34" charset="0"/>
                    <a:cs typeface="Arial" panose="020B0604020202020204" pitchFamily="34" charset="0"/>
                  </a:rPr>
                  <a:t> , do đó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BH</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CK</m:t>
                        </m:r>
                      </m:e>
                    </m:acc>
                  </m:oMath>
                </a14:m>
                <a:r>
                  <a:rPr lang="en-VN" sz="2400" dirty="0">
                    <a:latin typeface="Arial" panose="020B0604020202020204" pitchFamily="34" charset="0"/>
                    <a:cs typeface="Arial" panose="020B0604020202020204" pitchFamily="34" charset="0"/>
                  </a:rPr>
                  <a:t>.</a:t>
                </a:r>
              </a:p>
            </p:txBody>
          </p:sp>
        </mc:Choice>
        <mc:Fallback>
          <p:sp>
            <p:nvSpPr>
              <p:cNvPr id="4" name="TextBox 3">
                <a:extLst>
                  <a:ext uri="{FF2B5EF4-FFF2-40B4-BE49-F238E27FC236}">
                    <a16:creationId xmlns:a16="http://schemas.microsoft.com/office/drawing/2014/main" id="{742C6A2F-4850-08FA-E576-0DF2DC07F990}"/>
                  </a:ext>
                </a:extLst>
              </p:cNvPr>
              <p:cNvSpPr txBox="1">
                <a:spLocks noRot="1" noChangeAspect="1" noMove="1" noResize="1" noEditPoints="1" noAdjustHandles="1" noChangeArrowheads="1" noChangeShapeType="1" noTextEdit="1"/>
              </p:cNvSpPr>
              <p:nvPr/>
            </p:nvSpPr>
            <p:spPr>
              <a:xfrm>
                <a:off x="407499" y="4063753"/>
                <a:ext cx="11376992" cy="2363339"/>
              </a:xfrm>
              <a:prstGeom prst="rect">
                <a:avLst/>
              </a:prstGeom>
              <a:blipFill>
                <a:blip r:embed="rId3"/>
                <a:stretch>
                  <a:fillRect l="-857" r="-11629" b="-2326"/>
                </a:stretch>
              </a:blipFill>
            </p:spPr>
            <p:txBody>
              <a:bodyPr/>
              <a:lstStyle/>
              <a:p>
                <a:r>
                  <a:rPr lang="vi-VN">
                    <a:noFill/>
                  </a:rPr>
                  <a:t> </a:t>
                </a:r>
              </a:p>
            </p:txBody>
          </p:sp>
        </mc:Fallback>
      </mc:AlternateContent>
    </p:spTree>
    <p:extLst>
      <p:ext uri="{BB962C8B-B14F-4D97-AF65-F5344CB8AC3E}">
        <p14:creationId xmlns:p14="http://schemas.microsoft.com/office/powerpoint/2010/main" val="245279320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strips(down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strips(down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strips(downLeft)">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F4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77B35C-CFBB-8BC3-B1DE-7278E63C6A1B}"/>
              </a:ext>
            </a:extLst>
          </p:cNvPr>
          <p:cNvSpPr txBox="1"/>
          <p:nvPr/>
        </p:nvSpPr>
        <p:spPr>
          <a:xfrm>
            <a:off x="5687874" y="518043"/>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BC4871-B9F6-38D7-72EA-D5E991E4D0DB}"/>
                  </a:ext>
                </a:extLst>
              </p:cNvPr>
              <p:cNvSpPr txBox="1"/>
              <p:nvPr/>
            </p:nvSpPr>
            <p:spPr>
              <a:xfrm>
                <a:off x="400877" y="1178159"/>
                <a:ext cx="11390244" cy="4198072"/>
              </a:xfrm>
              <a:prstGeom prst="rect">
                <a:avLst/>
              </a:prstGeom>
              <a:noFill/>
            </p:spPr>
            <p:txBody>
              <a:bodyPr wrap="square" rtlCol="0">
                <a:spAutoFit/>
              </a:bodyPr>
              <a:lstStyle/>
              <a:p>
                <a:pPr algn="just">
                  <a:lnSpc>
                    <a:spcPct val="150000"/>
                  </a:lnSpc>
                </a:pPr>
                <a:r>
                  <a:rPr lang="en-VN" sz="2400" dirty="0">
                    <a:solidFill>
                      <a:srgbClr val="FF0000"/>
                    </a:solidFill>
                    <a:latin typeface="Arial" panose="020B0604020202020204" pitchFamily="34" charset="0"/>
                    <a:cs typeface="Arial" panose="020B0604020202020204" pitchFamily="34" charset="0"/>
                  </a:rPr>
                  <a:t>c) </a:t>
                </a:r>
                <a:r>
                  <a:rPr lang="en-VN" sz="2400" dirty="0">
                    <a:latin typeface="Arial" panose="020B0604020202020204" pitchFamily="34" charset="0"/>
                    <a:cs typeface="Arial" panose="020B0604020202020204" pitchFamily="34" charset="0"/>
                  </a:rPr>
                  <a:t>Ba tam giác cân ABC, OCH và OBK có các góc ở đáy bằng nhau nên ba góc ở đỉnh cũng bằng nhau. Bởi vậy ta có:</a:t>
                </a:r>
              </a:p>
              <a:p>
                <a:pPr algn="ctr">
                  <a:lnSpc>
                    <a:spcPct val="150000"/>
                  </a:lnSpc>
                </a:pPr>
                <a:r>
                  <a:rPr lang="en-VN" sz="2400" dirty="0">
                    <a:latin typeface="Arial" panose="020B0604020202020204" pitchFamily="34" charset="0"/>
                    <a:cs typeface="Arial" panose="020B0604020202020204" pitchFamily="34" charset="0"/>
                  </a:rPr>
                  <a:t>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BOK</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HOC</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BAC</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sSup>
                      <m:sSupPr>
                        <m:ctrlPr>
                          <a:rPr lang="en-VN" sz="2400" i="1">
                            <a:latin typeface="Cambria Math" panose="02040503050406030204" pitchFamily="18" charset="0"/>
                            <a:ea typeface="Calibri" panose="020F0502020204030204" pitchFamily="34" charset="0"/>
                            <a:cs typeface="Times New Roman" panose="02020603050405020304" pitchFamily="18" charset="0"/>
                          </a:rPr>
                        </m:ctrlPr>
                      </m:sSupPr>
                      <m:e>
                        <m:r>
                          <a:rPr lang="vi-VN" sz="2400" i="0" smtClean="0">
                            <a:latin typeface="Cambria Math" panose="02040503050406030204" pitchFamily="18" charset="0"/>
                            <a:ea typeface="Calibri" panose="020F0502020204030204" pitchFamily="34" charset="0"/>
                            <a:cs typeface="Times New Roman" panose="02020603050405020304" pitchFamily="18" charset="0"/>
                          </a:rPr>
                          <m:t>40</m:t>
                        </m:r>
                      </m:e>
                      <m:sup>
                        <m:r>
                          <m:rPr>
                            <m:sty m:val="p"/>
                          </m:rPr>
                          <a:rPr lang="vi-VN" sz="2400" i="0" smtClean="0">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400" dirty="0">
                    <a:latin typeface="Arial" panose="020B0604020202020204" pitchFamily="34" charset="0"/>
                    <a:cs typeface="Arial" panose="020B0604020202020204" pitchFamily="34" charset="0"/>
                  </a:rPr>
                  <a:t>.</a:t>
                </a:r>
              </a:p>
              <a:p>
                <a:pPr algn="just">
                  <a:lnSpc>
                    <a:spcPct val="150000"/>
                  </a:lnSpc>
                </a:pPr>
                <a:r>
                  <a:rPr lang="en-VN" sz="2400" dirty="0">
                    <a:latin typeface="Arial" panose="020B0604020202020204" pitchFamily="34" charset="0"/>
                    <a:cs typeface="Arial" panose="020B0604020202020204" pitchFamily="34" charset="0"/>
                  </a:rPr>
                  <a:t>Mặt khác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BOK</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KOH</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HOC</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BOC</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sSup>
                      <m:sSupPr>
                        <m:ctrlPr>
                          <a:rPr lang="en-VN"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b="0" i="0" smtClean="0">
                            <a:latin typeface="Cambria Math" panose="02040503050406030204" pitchFamily="18" charset="0"/>
                            <a:ea typeface="Calibri" panose="020F0502020204030204" pitchFamily="34" charset="0"/>
                            <a:cs typeface="Times New Roman" panose="02020603050405020304" pitchFamily="18" charset="0"/>
                          </a:rPr>
                          <m:t>18</m:t>
                        </m:r>
                        <m:r>
                          <a:rPr lang="vi-VN" sz="2400" i="0" smtClean="0">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vi-VN" sz="2400" i="0" smtClean="0">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400" dirty="0">
                    <a:latin typeface="Arial" panose="020B0604020202020204" pitchFamily="34" charset="0"/>
                    <a:cs typeface="Arial" panose="020B0604020202020204" pitchFamily="34" charset="0"/>
                  </a:rPr>
                  <a:t>. Do đó:</a:t>
                </a:r>
              </a:p>
              <a:p>
                <a:pPr algn="ctr">
                  <a:lnSpc>
                    <a:spcPct val="150000"/>
                  </a:lnSpc>
                </a:pP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KOK</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sSup>
                      <m:sSupPr>
                        <m:ctrlPr>
                          <a:rPr lang="en-VN"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b="0" i="0" smtClean="0">
                            <a:latin typeface="Cambria Math" panose="02040503050406030204" pitchFamily="18" charset="0"/>
                            <a:ea typeface="Calibri" panose="020F0502020204030204" pitchFamily="34" charset="0"/>
                            <a:cs typeface="Times New Roman" panose="02020603050405020304" pitchFamily="18" charset="0"/>
                          </a:rPr>
                          <m:t>18</m:t>
                        </m:r>
                        <m:r>
                          <a:rPr lang="vi-VN" sz="2400" i="0" smtClean="0">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vi-VN" sz="2400" i="0" smtClean="0">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BOK</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HOC</m:t>
                        </m:r>
                      </m:e>
                    </m:acc>
                  </m:oMath>
                </a14:m>
                <a:r>
                  <a:rPr lang="en-VN" sz="2400" dirty="0">
                    <a:latin typeface="Arial" panose="020B0604020202020204" pitchFamily="34" charset="0"/>
                    <a:cs typeface="Arial" panose="020B0604020202020204" pitchFamily="34" charset="0"/>
                  </a:rPr>
                  <a:t> = </a:t>
                </a:r>
                <a14:m>
                  <m:oMath xmlns:m="http://schemas.openxmlformats.org/officeDocument/2006/math">
                    <m:sSup>
                      <m:sSupPr>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400" b="0" i="0" smtClean="0">
                            <a:latin typeface="Cambria Math" panose="02040503050406030204" pitchFamily="18" charset="0"/>
                            <a:ea typeface="Calibri" panose="020F0502020204030204" pitchFamily="34" charset="0"/>
                            <a:cs typeface="Times New Roman" panose="02020603050405020304" pitchFamily="18" charset="0"/>
                          </a:rPr>
                          <m:t>10</m:t>
                        </m:r>
                        <m:r>
                          <a:rPr lang="vi-VN" sz="2400" i="0" smtClean="0">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vi-VN" sz="2400" i="0" smtClean="0">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400" dirty="0">
                    <a:latin typeface="Arial" panose="020B0604020202020204" pitchFamily="34" charset="0"/>
                    <a:cs typeface="Arial" panose="020B0604020202020204" pitchFamily="34" charset="0"/>
                  </a:rPr>
                  <a:t> .</a:t>
                </a:r>
              </a:p>
              <a:p>
                <a:pPr lvl="0">
                  <a:lnSpc>
                    <a:spcPct val="150000"/>
                  </a:lnSpc>
                </a:pPr>
                <a:r>
                  <a:rPr lang="en-VN" sz="2400" dirty="0">
                    <a:latin typeface="Arial" panose="020B0604020202020204" pitchFamily="34" charset="0"/>
                    <a:cs typeface="Arial" panose="020B0604020202020204" pitchFamily="34" charset="0"/>
                  </a:rPr>
                  <a:t>Do </a:t>
                </a:r>
                <a14:m>
                  <m:oMath xmlns:m="http://schemas.openxmlformats.org/officeDocument/2006/math">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KOH</m:t>
                        </m:r>
                      </m:e>
                    </m:acc>
                  </m:oMath>
                </a14:m>
                <a:r>
                  <a:rPr lang="en-VN" sz="2400" dirty="0">
                    <a:latin typeface="Arial" panose="020B0604020202020204" pitchFamily="34" charset="0"/>
                    <a:cs typeface="Arial" panose="020B0604020202020204" pitchFamily="34" charset="0"/>
                  </a:rPr>
                  <a:t> là góc ở tâm khác góc </a:t>
                </a:r>
                <a:r>
                  <a:rPr lang="en-VN" sz="2400">
                    <a:latin typeface="Arial" panose="020B0604020202020204" pitchFamily="34" charset="0"/>
                    <a:cs typeface="Arial" panose="020B0604020202020204" pitchFamily="34" charset="0"/>
                  </a:rPr>
                  <a:t>bẹt nên</a:t>
                </a:r>
                <a:r>
                  <a:rPr lang="en-US" sz="2400">
                    <a:latin typeface="Arial" panose="020B0604020202020204" pitchFamily="34" charset="0"/>
                    <a:cs typeface="Arial" panose="020B0604020202020204" pitchFamily="34" charset="0"/>
                  </a:rPr>
                  <a:t> </a:t>
                </a:r>
                <a14:m>
                  <m:oMath xmlns:m="http://schemas.openxmlformats.org/officeDocument/2006/math">
                    <m:groupChr>
                      <m:groupChrPr>
                        <m:chr m:val="⏜"/>
                        <m:pos m:val="top"/>
                        <m:vertJc m:val="bot"/>
                        <m:ctrlPr>
                          <a:rPr lang="en-US" sz="2400" i="1">
                            <a:solidFill>
                              <a:prstClr val="black"/>
                            </a:solidFill>
                            <a:latin typeface="Cambria Math" panose="02040503050406030204" pitchFamily="18" charset="0"/>
                          </a:rPr>
                        </m:ctrlPr>
                      </m:groupChrPr>
                      <m:e>
                        <m:r>
                          <m:rPr>
                            <m:brk/>
                          </m:rPr>
                          <a:rPr lang="en-US" sz="2400" b="0" i="1" smtClean="0">
                            <a:solidFill>
                              <a:prstClr val="black"/>
                            </a:solidFill>
                            <a:latin typeface="Cambria Math" panose="02040503050406030204" pitchFamily="18" charset="0"/>
                          </a:rPr>
                          <m:t>𝐾</m:t>
                        </m:r>
                        <m:r>
                          <a:rPr lang="en-US" sz="2400" b="0" i="1" smtClean="0">
                            <a:solidFill>
                              <a:prstClr val="black"/>
                            </a:solidFill>
                            <a:latin typeface="Cambria Math" panose="02040503050406030204" pitchFamily="18" charset="0"/>
                          </a:rPr>
                          <m:t>𝐻</m:t>
                        </m:r>
                      </m:e>
                    </m:groupChr>
                  </m:oMath>
                </a14:m>
                <a:r>
                  <a:rPr lang="en-US" sz="2400">
                    <a:latin typeface="Arial" panose="020B0604020202020204" pitchFamily="34" charset="0"/>
                    <a:cs typeface="Arial" panose="020B0604020202020204" pitchFamily="34" charset="0"/>
                  </a:rPr>
                  <a:t> </a:t>
                </a:r>
                <a:r>
                  <a:rPr lang="en-VN" sz="2400">
                    <a:latin typeface="Arial" panose="020B0604020202020204" pitchFamily="34" charset="0"/>
                    <a:cs typeface="Arial" panose="020B0604020202020204" pitchFamily="34" charset="0"/>
                  </a:rPr>
                  <a:t>là </a:t>
                </a:r>
                <a:r>
                  <a:rPr lang="en-VN" sz="2400" dirty="0">
                    <a:latin typeface="Arial" panose="020B0604020202020204" pitchFamily="34" charset="0"/>
                    <a:cs typeface="Arial" panose="020B0604020202020204" pitchFamily="34" charset="0"/>
                  </a:rPr>
                  <a:t>cung nhỏ</a:t>
                </a:r>
                <a:r>
                  <a:rPr lang="en-VN" sz="2400">
                    <a:latin typeface="Arial" panose="020B0604020202020204" pitchFamily="34" charset="0"/>
                    <a:cs typeface="Arial" panose="020B0604020202020204" pitchFamily="34" charset="0"/>
                  </a:rPr>
                  <a:t>. </a:t>
                </a:r>
                <a:endParaRPr lang="en-US" sz="2400">
                  <a:latin typeface="Arial" panose="020B0604020202020204" pitchFamily="34" charset="0"/>
                  <a:cs typeface="Arial" panose="020B0604020202020204" pitchFamily="34" charset="0"/>
                </a:endParaRPr>
              </a:p>
              <a:p>
                <a:pPr lvl="0">
                  <a:lnSpc>
                    <a:spcPct val="150000"/>
                  </a:lnSpc>
                </a:pPr>
                <a:r>
                  <a:rPr lang="en-VN" sz="2400">
                    <a:latin typeface="Arial" panose="020B0604020202020204" pitchFamily="34" charset="0"/>
                    <a:cs typeface="Arial" panose="020B0604020202020204" pitchFamily="34" charset="0"/>
                  </a:rPr>
                  <a:t>Do </a:t>
                </a:r>
                <a:r>
                  <a:rPr lang="en-VN" sz="2400" dirty="0">
                    <a:latin typeface="Arial" panose="020B0604020202020204" pitchFamily="34" charset="0"/>
                    <a:cs typeface="Arial" panose="020B0604020202020204" pitchFamily="34" charset="0"/>
                  </a:rPr>
                  <a:t>đó sđ </a:t>
                </a:r>
                <a14:m>
                  <m:oMath xmlns:m="http://schemas.openxmlformats.org/officeDocument/2006/math">
                    <m:groupChr>
                      <m:groupChrPr>
                        <m:chr m:val="⏜"/>
                        <m:pos m:val="top"/>
                        <m:vertJc m:val="bot"/>
                        <m:ctrlPr>
                          <a:rPr lang="en-US" sz="2400" i="1">
                            <a:solidFill>
                              <a:prstClr val="black"/>
                            </a:solidFill>
                            <a:latin typeface="Cambria Math" panose="02040503050406030204" pitchFamily="18" charset="0"/>
                          </a:rPr>
                        </m:ctrlPr>
                      </m:groupChrPr>
                      <m:e>
                        <m:r>
                          <m:rPr>
                            <m:brk/>
                          </m:rPr>
                          <a:rPr lang="en-US" sz="2400" i="1">
                            <a:solidFill>
                              <a:prstClr val="black"/>
                            </a:solidFill>
                            <a:latin typeface="Cambria Math" panose="02040503050406030204" pitchFamily="18" charset="0"/>
                          </a:rPr>
                          <m:t>𝐾</m:t>
                        </m:r>
                        <m:r>
                          <a:rPr lang="en-US" sz="2400" i="1">
                            <a:solidFill>
                              <a:prstClr val="black"/>
                            </a:solidFill>
                            <a:latin typeface="Cambria Math" panose="02040503050406030204" pitchFamily="18" charset="0"/>
                          </a:rPr>
                          <m:t>𝐻</m:t>
                        </m:r>
                      </m:e>
                    </m:groupChr>
                    <m:r>
                      <a:rPr lang="en-US" sz="2400" b="0" i="1" smtClean="0">
                        <a:solidFill>
                          <a:prstClr val="black"/>
                        </a:solidFill>
                        <a:latin typeface="Cambria Math" panose="02040503050406030204" pitchFamily="18" charset="0"/>
                      </a:rPr>
                      <m:t>=</m:t>
                    </m:r>
                    <m:acc>
                      <m:accPr>
                        <m:chr m:val="̂"/>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400" b="0" i="0" smtClean="0">
                            <a:latin typeface="Cambria Math" panose="02040503050406030204" pitchFamily="18" charset="0"/>
                            <a:ea typeface="Calibri" panose="020F0502020204030204" pitchFamily="34" charset="0"/>
                            <a:cs typeface="Times New Roman" panose="02020603050405020304" pitchFamily="18" charset="0"/>
                          </a:rPr>
                          <m:t>KOH</m:t>
                        </m:r>
                      </m:e>
                    </m:acc>
                    <m:r>
                      <a:rPr lang="en-US" sz="2400" b="0" i="0"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VN" sz="24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400" b="0" i="0" smtClean="0">
                            <a:latin typeface="Cambria Math" panose="02040503050406030204" pitchFamily="18" charset="0"/>
                            <a:ea typeface="Calibri" panose="020F0502020204030204" pitchFamily="34" charset="0"/>
                            <a:cs typeface="Times New Roman" panose="02020603050405020304" pitchFamily="18" charset="0"/>
                          </a:rPr>
                          <m:t>10</m:t>
                        </m:r>
                        <m:r>
                          <a:rPr lang="vi-VN" sz="2400" i="0" smtClean="0">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vi-VN" sz="2400" i="0" smtClean="0">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400" dirty="0">
                    <a:latin typeface="Arial" panose="020B0604020202020204" pitchFamily="34" charset="0"/>
                    <a:cs typeface="Arial" panose="020B0604020202020204" pitchFamily="34" charset="0"/>
                  </a:rPr>
                  <a:t> </a:t>
                </a:r>
              </a:p>
            </p:txBody>
          </p:sp>
        </mc:Choice>
        <mc:Fallback xmlns="">
          <p:sp>
            <p:nvSpPr>
              <p:cNvPr id="6" name="TextBox 5">
                <a:extLst>
                  <a:ext uri="{FF2B5EF4-FFF2-40B4-BE49-F238E27FC236}">
                    <a16:creationId xmlns:a16="http://schemas.microsoft.com/office/drawing/2014/main" id="{4EBC4871-B9F6-38D7-72EA-D5E991E4D0DB}"/>
                  </a:ext>
                </a:extLst>
              </p:cNvPr>
              <p:cNvSpPr txBox="1">
                <a:spLocks noRot="1" noChangeAspect="1" noMove="1" noResize="1" noEditPoints="1" noAdjustHandles="1" noChangeArrowheads="1" noChangeShapeType="1" noTextEdit="1"/>
              </p:cNvSpPr>
              <p:nvPr/>
            </p:nvSpPr>
            <p:spPr>
              <a:xfrm>
                <a:off x="400877" y="1178159"/>
                <a:ext cx="11390244" cy="4198072"/>
              </a:xfrm>
              <a:prstGeom prst="rect">
                <a:avLst/>
              </a:prstGeom>
              <a:blipFill>
                <a:blip r:embed="rId2"/>
                <a:stretch>
                  <a:fillRect l="-857" r="-803" b="-290"/>
                </a:stretch>
              </a:blipFill>
            </p:spPr>
            <p:txBody>
              <a:bodyPr/>
              <a:lstStyle/>
              <a:p>
                <a:r>
                  <a:rPr lang="en-US">
                    <a:noFill/>
                  </a:rPr>
                  <a:t> </a:t>
                </a:r>
              </a:p>
            </p:txBody>
          </p:sp>
        </mc:Fallback>
      </mc:AlternateContent>
    </p:spTree>
    <p:extLst>
      <p:ext uri="{BB962C8B-B14F-4D97-AF65-F5344CB8AC3E}">
        <p14:creationId xmlns:p14="http://schemas.microsoft.com/office/powerpoint/2010/main" val="429084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trips(down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trips(down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1228</TotalTime>
  <Words>3588</Words>
  <Application>Microsoft Office PowerPoint</Application>
  <PresentationFormat>Widescreen</PresentationFormat>
  <Paragraphs>300</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tailieugiaoven.edu.vn</dc:creator>
  <cp:lastModifiedBy>ADMIN</cp:lastModifiedBy>
  <cp:revision>2</cp:revision>
  <dcterms:created xsi:type="dcterms:W3CDTF">2024-08-23T02:47:07Z</dcterms:created>
  <dcterms:modified xsi:type="dcterms:W3CDTF">2024-12-13T15:30:40Z</dcterms:modified>
</cp:coreProperties>
</file>