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7" r:id="rId2"/>
    <p:sldId id="258" r:id="rId3"/>
    <p:sldId id="260" r:id="rId4"/>
    <p:sldId id="261" r:id="rId5"/>
    <p:sldId id="262" r:id="rId6"/>
    <p:sldId id="263" r:id="rId7"/>
    <p:sldId id="265" r:id="rId8"/>
    <p:sldId id="266" r:id="rId9"/>
    <p:sldId id="264" r:id="rId10"/>
    <p:sldId id="259" r:id="rId11"/>
    <p:sldId id="267" r:id="rId12"/>
    <p:sldId id="268" r:id="rId13"/>
    <p:sldId id="294" r:id="rId14"/>
    <p:sldId id="269" r:id="rId15"/>
    <p:sldId id="270" r:id="rId16"/>
    <p:sldId id="295" r:id="rId17"/>
    <p:sldId id="271" r:id="rId18"/>
    <p:sldId id="272" r:id="rId19"/>
    <p:sldId id="296" r:id="rId20"/>
    <p:sldId id="273" r:id="rId21"/>
    <p:sldId id="297" r:id="rId22"/>
    <p:sldId id="274" r:id="rId23"/>
    <p:sldId id="298" r:id="rId24"/>
    <p:sldId id="275" r:id="rId25"/>
    <p:sldId id="277" r:id="rId26"/>
    <p:sldId id="276" r:id="rId27"/>
    <p:sldId id="278" r:id="rId28"/>
    <p:sldId id="279" r:id="rId29"/>
    <p:sldId id="280" r:id="rId30"/>
    <p:sldId id="281" r:id="rId31"/>
    <p:sldId id="282" r:id="rId32"/>
    <p:sldId id="283" r:id="rId33"/>
    <p:sldId id="284" r:id="rId34"/>
    <p:sldId id="285" r:id="rId35"/>
    <p:sldId id="299" r:id="rId36"/>
    <p:sldId id="286" r:id="rId37"/>
    <p:sldId id="287" r:id="rId38"/>
    <p:sldId id="288" r:id="rId39"/>
    <p:sldId id="28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5E9"/>
    <a:srgbClr val="0432FF"/>
    <a:srgbClr val="F07215"/>
    <a:srgbClr val="AE23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94715"/>
  </p:normalViewPr>
  <p:slideViewPr>
    <p:cSldViewPr snapToGrid="0">
      <p:cViewPr varScale="1">
        <p:scale>
          <a:sx n="82" d="100"/>
          <a:sy n="82" d="100"/>
        </p:scale>
        <p:origin x="41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B0B6C-7CC2-A944-9ED7-05C4185D5B5C}" type="datetimeFigureOut">
              <a:rPr lang="en-VN" smtClean="0"/>
              <a:t>10/07/2024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8DC0A-3B81-064B-B3A5-5AAD48E2DA12}" type="slidenum">
              <a:rPr lang="en-VN" smtClean="0"/>
              <a:t>‹#›</a:t>
            </a:fld>
            <a:endParaRPr lang="en-VN"/>
          </a:p>
        </p:txBody>
      </p:sp>
    </p:spTree>
    <p:extLst>
      <p:ext uri="{BB962C8B-B14F-4D97-AF65-F5344CB8AC3E}">
        <p14:creationId xmlns:p14="http://schemas.microsoft.com/office/powerpoint/2010/main" val="377225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8DC0A-3B81-064B-B3A5-5AAD48E2DA12}" type="slidenum">
              <a:rPr lang="en-VN" smtClean="0"/>
              <a:t>21</a:t>
            </a:fld>
            <a:endParaRPr lang="en-VN"/>
          </a:p>
        </p:txBody>
      </p:sp>
    </p:spTree>
    <p:extLst>
      <p:ext uri="{BB962C8B-B14F-4D97-AF65-F5344CB8AC3E}">
        <p14:creationId xmlns:p14="http://schemas.microsoft.com/office/powerpoint/2010/main" val="8587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F200862-AE36-374F-9199-7C77274C9899}" type="datetimeFigureOut">
              <a:rPr lang="en-VN" smtClean="0"/>
              <a:t>10/07/2024</a:t>
            </a:fld>
            <a:endParaRPr lang="en-VN"/>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VN"/>
          </a:p>
        </p:txBody>
      </p:sp>
      <p:sp>
        <p:nvSpPr>
          <p:cNvPr id="6" name="Slide Number Placeholder 5"/>
          <p:cNvSpPr>
            <a:spLocks noGrp="1"/>
          </p:cNvSpPr>
          <p:nvPr>
            <p:ph type="sldNum" sz="quarter" idx="12"/>
          </p:nvPr>
        </p:nvSpPr>
        <p:spPr>
          <a:xfrm>
            <a:off x="10469880" y="320040"/>
            <a:ext cx="914400" cy="320040"/>
          </a:xfrm>
        </p:spPr>
        <p:txBody>
          <a:bodyPr/>
          <a:lstStyle/>
          <a:p>
            <a:fld id="{81A90E94-478E-8546-B07A-B5495C91486B}" type="slidenum">
              <a:rPr lang="en-VN" smtClean="0"/>
              <a:t>‹#›</a:t>
            </a:fld>
            <a:endParaRPr lang="en-VN"/>
          </a:p>
        </p:txBody>
      </p:sp>
    </p:spTree>
    <p:extLst>
      <p:ext uri="{BB962C8B-B14F-4D97-AF65-F5344CB8AC3E}">
        <p14:creationId xmlns:p14="http://schemas.microsoft.com/office/powerpoint/2010/main" val="1532026117"/>
      </p:ext>
    </p:extLst>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00862-AE36-374F-9199-7C77274C9899}" type="datetimeFigureOut">
              <a:rPr lang="en-VN" smtClean="0"/>
              <a:t>10/07/2024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81A90E94-478E-8546-B07A-B5495C91486B}" type="slidenum">
              <a:rPr lang="en-VN" smtClean="0"/>
              <a:t>‹#›</a:t>
            </a:fld>
            <a:endParaRPr lang="en-VN"/>
          </a:p>
        </p:txBody>
      </p:sp>
    </p:spTree>
    <p:extLst>
      <p:ext uri="{BB962C8B-B14F-4D97-AF65-F5344CB8AC3E}">
        <p14:creationId xmlns:p14="http://schemas.microsoft.com/office/powerpoint/2010/main" val="123681335"/>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F200862-AE36-374F-9199-7C77274C9899}" type="datetimeFigureOut">
              <a:rPr lang="en-VN" smtClean="0"/>
              <a:t>10/07/2024</a:t>
            </a:fld>
            <a:endParaRPr lang="en-VN"/>
          </a:p>
        </p:txBody>
      </p:sp>
      <p:sp>
        <p:nvSpPr>
          <p:cNvPr id="5" name="Footer Placeholder 4"/>
          <p:cNvSpPr>
            <a:spLocks noGrp="1"/>
          </p:cNvSpPr>
          <p:nvPr>
            <p:ph type="ftr" sz="quarter" idx="11"/>
          </p:nvPr>
        </p:nvSpPr>
        <p:spPr>
          <a:xfrm>
            <a:off x="804672" y="6227064"/>
            <a:ext cx="10588752" cy="320040"/>
          </a:xfrm>
        </p:spPr>
        <p:txBody>
          <a:bodyPr/>
          <a:lstStyle/>
          <a:p>
            <a:endParaRPr lang="en-VN"/>
          </a:p>
        </p:txBody>
      </p:sp>
      <p:sp>
        <p:nvSpPr>
          <p:cNvPr id="6" name="Slide Number Placeholder 5"/>
          <p:cNvSpPr>
            <a:spLocks noGrp="1"/>
          </p:cNvSpPr>
          <p:nvPr>
            <p:ph type="sldNum" sz="quarter" idx="12"/>
          </p:nvPr>
        </p:nvSpPr>
        <p:spPr>
          <a:xfrm>
            <a:off x="10469880" y="320040"/>
            <a:ext cx="914400" cy="320040"/>
          </a:xfrm>
        </p:spPr>
        <p:txBody>
          <a:bodyPr/>
          <a:lstStyle/>
          <a:p>
            <a:fld id="{81A90E94-478E-8546-B07A-B5495C91486B}" type="slidenum">
              <a:rPr lang="en-VN" smtClean="0"/>
              <a:t>‹#›</a:t>
            </a:fld>
            <a:endParaRPr lang="en-VN"/>
          </a:p>
        </p:txBody>
      </p:sp>
    </p:spTree>
    <p:extLst>
      <p:ext uri="{BB962C8B-B14F-4D97-AF65-F5344CB8AC3E}">
        <p14:creationId xmlns:p14="http://schemas.microsoft.com/office/powerpoint/2010/main" val="2589934258"/>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00862-AE36-374F-9199-7C77274C9899}" type="datetimeFigureOut">
              <a:rPr lang="en-VN" smtClean="0"/>
              <a:t>10/07/2024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81A90E94-478E-8546-B07A-B5495C91486B}" type="slidenum">
              <a:rPr lang="en-VN" smtClean="0"/>
              <a:t>‹#›</a:t>
            </a:fld>
            <a:endParaRPr lang="en-VN"/>
          </a:p>
        </p:txBody>
      </p:sp>
    </p:spTree>
    <p:extLst>
      <p:ext uri="{BB962C8B-B14F-4D97-AF65-F5344CB8AC3E}">
        <p14:creationId xmlns:p14="http://schemas.microsoft.com/office/powerpoint/2010/main" val="3145982225"/>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F200862-AE36-374F-9199-7C77274C9899}" type="datetimeFigureOut">
              <a:rPr lang="en-VN" smtClean="0"/>
              <a:t>10/07/2024</a:t>
            </a:fld>
            <a:endParaRPr lang="en-VN"/>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VN"/>
          </a:p>
        </p:txBody>
      </p:sp>
      <p:sp>
        <p:nvSpPr>
          <p:cNvPr id="6" name="Slide Number Placeholder 5"/>
          <p:cNvSpPr>
            <a:spLocks noGrp="1"/>
          </p:cNvSpPr>
          <p:nvPr>
            <p:ph type="sldNum" sz="quarter" idx="12"/>
          </p:nvPr>
        </p:nvSpPr>
        <p:spPr>
          <a:xfrm>
            <a:off x="10469880" y="320040"/>
            <a:ext cx="914400" cy="320040"/>
          </a:xfrm>
        </p:spPr>
        <p:txBody>
          <a:bodyPr/>
          <a:lstStyle/>
          <a:p>
            <a:fld id="{81A90E94-478E-8546-B07A-B5495C91486B}" type="slidenum">
              <a:rPr lang="en-VN" smtClean="0"/>
              <a:t>‹#›</a:t>
            </a:fld>
            <a:endParaRPr lang="en-VN"/>
          </a:p>
        </p:txBody>
      </p:sp>
    </p:spTree>
    <p:extLst>
      <p:ext uri="{BB962C8B-B14F-4D97-AF65-F5344CB8AC3E}">
        <p14:creationId xmlns:p14="http://schemas.microsoft.com/office/powerpoint/2010/main" val="429937241"/>
      </p:ext>
    </p:extLst>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F200862-AE36-374F-9199-7C77274C9899}" type="datetimeFigureOut">
              <a:rPr lang="en-VN" smtClean="0"/>
              <a:t>10/07/2024</a:t>
            </a:fld>
            <a:endParaRPr lang="en-VN"/>
          </a:p>
        </p:txBody>
      </p:sp>
      <p:sp>
        <p:nvSpPr>
          <p:cNvPr id="6" name="Footer Placeholder 5"/>
          <p:cNvSpPr>
            <a:spLocks noGrp="1"/>
          </p:cNvSpPr>
          <p:nvPr>
            <p:ph type="ftr" sz="quarter" idx="11"/>
          </p:nvPr>
        </p:nvSpPr>
        <p:spPr>
          <a:xfrm>
            <a:off x="804672" y="6227064"/>
            <a:ext cx="10588752" cy="320040"/>
          </a:xfrm>
        </p:spPr>
        <p:txBody>
          <a:bodyPr/>
          <a:lstStyle/>
          <a:p>
            <a:endParaRPr lang="en-VN"/>
          </a:p>
        </p:txBody>
      </p:sp>
      <p:sp>
        <p:nvSpPr>
          <p:cNvPr id="7" name="Slide Number Placeholder 6"/>
          <p:cNvSpPr>
            <a:spLocks noGrp="1"/>
          </p:cNvSpPr>
          <p:nvPr>
            <p:ph type="sldNum" sz="quarter" idx="12"/>
          </p:nvPr>
        </p:nvSpPr>
        <p:spPr>
          <a:xfrm>
            <a:off x="10469880" y="320040"/>
            <a:ext cx="914400" cy="320040"/>
          </a:xfrm>
        </p:spPr>
        <p:txBody>
          <a:bodyPr/>
          <a:lstStyle/>
          <a:p>
            <a:fld id="{81A90E94-478E-8546-B07A-B5495C91486B}" type="slidenum">
              <a:rPr lang="en-VN" smtClean="0"/>
              <a:t>‹#›</a:t>
            </a:fld>
            <a:endParaRPr lang="en-VN"/>
          </a:p>
        </p:txBody>
      </p:sp>
    </p:spTree>
    <p:extLst>
      <p:ext uri="{BB962C8B-B14F-4D97-AF65-F5344CB8AC3E}">
        <p14:creationId xmlns:p14="http://schemas.microsoft.com/office/powerpoint/2010/main" val="1906752580"/>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F200862-AE36-374F-9199-7C77274C9899}" type="datetimeFigureOut">
              <a:rPr lang="en-VN" smtClean="0"/>
              <a:t>10/07/2024</a:t>
            </a:fld>
            <a:endParaRPr lang="en-VN"/>
          </a:p>
        </p:txBody>
      </p:sp>
      <p:sp>
        <p:nvSpPr>
          <p:cNvPr id="8" name="Footer Placeholder 7"/>
          <p:cNvSpPr>
            <a:spLocks noGrp="1"/>
          </p:cNvSpPr>
          <p:nvPr>
            <p:ph type="ftr" sz="quarter" idx="11"/>
          </p:nvPr>
        </p:nvSpPr>
        <p:spPr>
          <a:xfrm>
            <a:off x="804672" y="6227064"/>
            <a:ext cx="10588752" cy="320040"/>
          </a:xfrm>
        </p:spPr>
        <p:txBody>
          <a:bodyPr/>
          <a:lstStyle/>
          <a:p>
            <a:endParaRPr lang="en-VN"/>
          </a:p>
        </p:txBody>
      </p:sp>
      <p:sp>
        <p:nvSpPr>
          <p:cNvPr id="9" name="Slide Number Placeholder 8"/>
          <p:cNvSpPr>
            <a:spLocks noGrp="1"/>
          </p:cNvSpPr>
          <p:nvPr>
            <p:ph type="sldNum" sz="quarter" idx="12"/>
          </p:nvPr>
        </p:nvSpPr>
        <p:spPr>
          <a:xfrm>
            <a:off x="10469880" y="320040"/>
            <a:ext cx="914400" cy="320040"/>
          </a:xfrm>
        </p:spPr>
        <p:txBody>
          <a:bodyPr/>
          <a:lstStyle/>
          <a:p>
            <a:fld id="{81A90E94-478E-8546-B07A-B5495C91486B}" type="slidenum">
              <a:rPr lang="en-VN" smtClean="0"/>
              <a:t>‹#›</a:t>
            </a:fld>
            <a:endParaRPr lang="en-VN"/>
          </a:p>
        </p:txBody>
      </p:sp>
    </p:spTree>
    <p:extLst>
      <p:ext uri="{BB962C8B-B14F-4D97-AF65-F5344CB8AC3E}">
        <p14:creationId xmlns:p14="http://schemas.microsoft.com/office/powerpoint/2010/main" val="2790373776"/>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200862-AE36-374F-9199-7C77274C9899}" type="datetimeFigureOut">
              <a:rPr lang="en-VN" smtClean="0"/>
              <a:t>10/07/2024</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81A90E94-478E-8546-B07A-B5495C91486B}" type="slidenum">
              <a:rPr lang="en-VN" smtClean="0"/>
              <a:t>‹#›</a:t>
            </a:fld>
            <a:endParaRPr lang="en-VN"/>
          </a:p>
        </p:txBody>
      </p:sp>
    </p:spTree>
    <p:extLst>
      <p:ext uri="{BB962C8B-B14F-4D97-AF65-F5344CB8AC3E}">
        <p14:creationId xmlns:p14="http://schemas.microsoft.com/office/powerpoint/2010/main" val="3957642152"/>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F200862-AE36-374F-9199-7C77274C9899}" type="datetimeFigureOut">
              <a:rPr lang="en-VN" smtClean="0"/>
              <a:t>10/07/2024</a:t>
            </a:fld>
            <a:endParaRPr lang="en-VN"/>
          </a:p>
        </p:txBody>
      </p:sp>
      <p:sp>
        <p:nvSpPr>
          <p:cNvPr id="3" name="Footer Placeholder 2"/>
          <p:cNvSpPr>
            <a:spLocks noGrp="1"/>
          </p:cNvSpPr>
          <p:nvPr>
            <p:ph type="ftr" sz="quarter" idx="11"/>
          </p:nvPr>
        </p:nvSpPr>
        <p:spPr>
          <a:xfrm>
            <a:off x="804672" y="6227064"/>
            <a:ext cx="10588752" cy="320040"/>
          </a:xfrm>
        </p:spPr>
        <p:txBody>
          <a:bodyPr/>
          <a:lstStyle/>
          <a:p>
            <a:endParaRPr lang="en-VN"/>
          </a:p>
        </p:txBody>
      </p:sp>
      <p:sp>
        <p:nvSpPr>
          <p:cNvPr id="4" name="Slide Number Placeholder 3"/>
          <p:cNvSpPr>
            <a:spLocks noGrp="1"/>
          </p:cNvSpPr>
          <p:nvPr>
            <p:ph type="sldNum" sz="quarter" idx="12"/>
          </p:nvPr>
        </p:nvSpPr>
        <p:spPr>
          <a:xfrm>
            <a:off x="10469880" y="320040"/>
            <a:ext cx="914400" cy="320040"/>
          </a:xfrm>
        </p:spPr>
        <p:txBody>
          <a:bodyPr/>
          <a:lstStyle/>
          <a:p>
            <a:fld id="{81A90E94-478E-8546-B07A-B5495C91486B}" type="slidenum">
              <a:rPr lang="en-VN" smtClean="0"/>
              <a:t>‹#›</a:t>
            </a:fld>
            <a:endParaRPr lang="en-VN"/>
          </a:p>
        </p:txBody>
      </p:sp>
    </p:spTree>
    <p:extLst>
      <p:ext uri="{BB962C8B-B14F-4D97-AF65-F5344CB8AC3E}">
        <p14:creationId xmlns:p14="http://schemas.microsoft.com/office/powerpoint/2010/main" val="4049154620"/>
      </p:ext>
    </p:extLst>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200862-AE36-374F-9199-7C77274C9899}" type="datetimeFigureOut">
              <a:rPr lang="en-VN" smtClean="0"/>
              <a:t>10/07/2024</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81A90E94-478E-8546-B07A-B5495C91486B}" type="slidenum">
              <a:rPr lang="en-VN" smtClean="0"/>
              <a:t>‹#›</a:t>
            </a:fld>
            <a:endParaRPr lang="en-VN"/>
          </a:p>
        </p:txBody>
      </p:sp>
    </p:spTree>
    <p:extLst>
      <p:ext uri="{BB962C8B-B14F-4D97-AF65-F5344CB8AC3E}">
        <p14:creationId xmlns:p14="http://schemas.microsoft.com/office/powerpoint/2010/main" val="77660267"/>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F200862-AE36-374F-9199-7C77274C9899}" type="datetimeFigureOut">
              <a:rPr lang="en-VN" smtClean="0"/>
              <a:t>10/07/2024</a:t>
            </a:fld>
            <a:endParaRPr lang="en-VN"/>
          </a:p>
        </p:txBody>
      </p:sp>
      <p:sp>
        <p:nvSpPr>
          <p:cNvPr id="6" name="Footer Placeholder 5"/>
          <p:cNvSpPr>
            <a:spLocks noGrp="1"/>
          </p:cNvSpPr>
          <p:nvPr>
            <p:ph type="ftr" sz="quarter" idx="11"/>
          </p:nvPr>
        </p:nvSpPr>
        <p:spPr>
          <a:xfrm>
            <a:off x="804672" y="6227064"/>
            <a:ext cx="5942203" cy="320040"/>
          </a:xfrm>
        </p:spPr>
        <p:txBody>
          <a:bodyPr/>
          <a:lstStyle/>
          <a:p>
            <a:endParaRPr lang="en-VN"/>
          </a:p>
        </p:txBody>
      </p:sp>
      <p:sp>
        <p:nvSpPr>
          <p:cNvPr id="7" name="Slide Number Placeholder 6"/>
          <p:cNvSpPr>
            <a:spLocks noGrp="1"/>
          </p:cNvSpPr>
          <p:nvPr>
            <p:ph type="sldNum" sz="quarter" idx="12"/>
          </p:nvPr>
        </p:nvSpPr>
        <p:spPr>
          <a:xfrm>
            <a:off x="5828377" y="320040"/>
            <a:ext cx="914400" cy="320040"/>
          </a:xfrm>
        </p:spPr>
        <p:txBody>
          <a:bodyPr/>
          <a:lstStyle/>
          <a:p>
            <a:fld id="{81A90E94-478E-8546-B07A-B5495C91486B}" type="slidenum">
              <a:rPr lang="en-VN" smtClean="0"/>
              <a:t>‹#›</a:t>
            </a:fld>
            <a:endParaRPr lang="en-VN"/>
          </a:p>
        </p:txBody>
      </p:sp>
    </p:spTree>
    <p:extLst>
      <p:ext uri="{BB962C8B-B14F-4D97-AF65-F5344CB8AC3E}">
        <p14:creationId xmlns:p14="http://schemas.microsoft.com/office/powerpoint/2010/main" val="1372909534"/>
      </p:ext>
    </p:extLst>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F200862-AE36-374F-9199-7C77274C9899}" type="datetimeFigureOut">
              <a:rPr lang="en-VN" smtClean="0"/>
              <a:t>10/07/2024</a:t>
            </a:fld>
            <a:endParaRPr lang="en-VN"/>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VN"/>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81A90E94-478E-8546-B07A-B5495C91486B}" type="slidenum">
              <a:rPr lang="en-VN" smtClean="0"/>
              <a:t>‹#›</a:t>
            </a:fld>
            <a:endParaRPr lang="en-VN"/>
          </a:p>
        </p:txBody>
      </p:sp>
    </p:spTree>
    <p:extLst>
      <p:ext uri="{BB962C8B-B14F-4D97-AF65-F5344CB8AC3E}">
        <p14:creationId xmlns:p14="http://schemas.microsoft.com/office/powerpoint/2010/main" val="2300949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sh dir="u"/>
  </p:transition>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0.pn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76.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46.sv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40.sv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81.png"/><Relationship Id="rId5" Type="http://schemas.openxmlformats.org/officeDocument/2006/relationships/image" Target="../media/image46.svg"/><Relationship Id="rId10" Type="http://schemas.openxmlformats.org/officeDocument/2006/relationships/image" Target="../media/image80.png"/><Relationship Id="rId4" Type="http://schemas.openxmlformats.org/officeDocument/2006/relationships/image" Target="../media/image45.png"/><Relationship Id="rId9" Type="http://schemas.openxmlformats.org/officeDocument/2006/relationships/image" Target="../media/image79.png"/></Relationships>
</file>

<file path=ppt/slides/_rels/slide2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40.sv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87.png"/><Relationship Id="rId5" Type="http://schemas.openxmlformats.org/officeDocument/2006/relationships/image" Target="../media/image46.svg"/><Relationship Id="rId10" Type="http://schemas.openxmlformats.org/officeDocument/2006/relationships/image" Target="../media/image86.png"/><Relationship Id="rId4" Type="http://schemas.openxmlformats.org/officeDocument/2006/relationships/image" Target="../media/image45.png"/><Relationship Id="rId9" Type="http://schemas.openxmlformats.org/officeDocument/2006/relationships/image" Target="../media/image85.png"/></Relationships>
</file>

<file path=ppt/slides/_rels/slide2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40.sv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93.png"/><Relationship Id="rId5" Type="http://schemas.openxmlformats.org/officeDocument/2006/relationships/image" Target="../media/image46.svg"/><Relationship Id="rId10" Type="http://schemas.openxmlformats.org/officeDocument/2006/relationships/image" Target="../media/image92.png"/><Relationship Id="rId4" Type="http://schemas.openxmlformats.org/officeDocument/2006/relationships/image" Target="../media/image45.png"/><Relationship Id="rId9" Type="http://schemas.openxmlformats.org/officeDocument/2006/relationships/image" Target="../media/image9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95.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46.sv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CB5C06-9111-ED04-B51F-CF96077A0EF5}"/>
              </a:ext>
            </a:extLst>
          </p:cNvPr>
          <p:cNvSpPr txBox="1"/>
          <p:nvPr/>
        </p:nvSpPr>
        <p:spPr>
          <a:xfrm>
            <a:off x="770283" y="1590099"/>
            <a:ext cx="10651434" cy="3677802"/>
          </a:xfrm>
          <a:prstGeom prst="rect">
            <a:avLst/>
          </a:prstGeom>
          <a:noFill/>
        </p:spPr>
        <p:txBody>
          <a:bodyPr wrap="square" rtlCol="0">
            <a:spAutoFit/>
          </a:bodyPr>
          <a:lstStyle/>
          <a:p>
            <a:pPr algn="ctr">
              <a:lnSpc>
                <a:spcPct val="150000"/>
              </a:lnSpc>
            </a:pPr>
            <a:r>
              <a:rPr lang="en-VN" sz="5400" b="1" dirty="0">
                <a:solidFill>
                  <a:srgbClr val="F07215"/>
                </a:solidFill>
                <a:latin typeface="Arial" panose="020B0604020202020204" pitchFamily="34" charset="0"/>
                <a:cs typeface="Arial" panose="020B0604020202020204" pitchFamily="34" charset="0"/>
              </a:rPr>
              <a:t>XIN CHÀO CÁC EM HỌC SINH! CHÀO MỪNG CÁC EM ĐẾN VỚI BÀI HỌC MỚI HÔM NAY</a:t>
            </a:r>
          </a:p>
        </p:txBody>
      </p:sp>
      <p:pic>
        <p:nvPicPr>
          <p:cNvPr id="6" name="Picture 2">
            <a:extLst>
              <a:ext uri="{FF2B5EF4-FFF2-40B4-BE49-F238E27FC236}">
                <a16:creationId xmlns:a16="http://schemas.microsoft.com/office/drawing/2014/main" id="{C4FBD484-EECD-5555-FDAE-A928937B3114}"/>
              </a:ext>
            </a:extLst>
          </p:cNvPr>
          <p:cNvPicPr>
            <a:picLocks noChangeAspect="1"/>
          </p:cNvPicPr>
          <p:nvPr/>
        </p:nvPicPr>
        <p:blipFill>
          <a:blip r:embed="rId2"/>
          <a:srcRect/>
          <a:stretch>
            <a:fillRect/>
          </a:stretch>
        </p:blipFill>
        <p:spPr>
          <a:xfrm>
            <a:off x="6675552" y="5267901"/>
            <a:ext cx="5516448" cy="1648038"/>
          </a:xfrm>
          <a:prstGeom prst="rect">
            <a:avLst/>
          </a:prstGeom>
        </p:spPr>
      </p:pic>
      <p:pic>
        <p:nvPicPr>
          <p:cNvPr id="8" name="Picture 26" descr="https://encrypted-tbn0.gstatic.com/images?q=tbn:ANd9GcT_WYytvkInSIBE4eEADtZDl3fn7KMUYPwm16fx6kplq5-eL4lwBjNIAbNlLYzdeaqDMOg&amp;usqp=CAU">
            <a:extLst>
              <a:ext uri="{FF2B5EF4-FFF2-40B4-BE49-F238E27FC236}">
                <a16:creationId xmlns:a16="http://schemas.microsoft.com/office/drawing/2014/main" id="{5803A97F-BDDE-CA8B-1F39-5204632441B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191" y="-200438"/>
            <a:ext cx="2148644" cy="179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574990"/>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F440B3-CD65-1AE1-CD91-1085AB1DF9A5}"/>
              </a:ext>
            </a:extLst>
          </p:cNvPr>
          <p:cNvSpPr txBox="1"/>
          <p:nvPr/>
        </p:nvSpPr>
        <p:spPr>
          <a:xfrm>
            <a:off x="1789372" y="2343286"/>
            <a:ext cx="8613255" cy="2171428"/>
          </a:xfrm>
          <a:prstGeom prst="rect">
            <a:avLst/>
          </a:prstGeom>
          <a:solidFill>
            <a:schemeClr val="bg1"/>
          </a:solidFill>
        </p:spPr>
        <p:txBody>
          <a:bodyPr wrap="none" rtlCol="0">
            <a:spAutoFit/>
          </a:bodyPr>
          <a:lstStyle/>
          <a:p>
            <a:pPr algn="ctr">
              <a:lnSpc>
                <a:spcPct val="150000"/>
              </a:lnSpc>
            </a:pPr>
            <a:r>
              <a:rPr lang="en-VN" sz="4800" b="1" dirty="0">
                <a:solidFill>
                  <a:schemeClr val="accent4"/>
                </a:solidFill>
                <a:latin typeface="Arial" panose="020B0604020202020204" pitchFamily="34" charset="0"/>
                <a:cs typeface="Arial" panose="020B0604020202020204" pitchFamily="34" charset="0"/>
              </a:rPr>
              <a:t>TIẾT 1. Ôn tập lí thuyết.</a:t>
            </a:r>
          </a:p>
          <a:p>
            <a:pPr algn="ctr">
              <a:lnSpc>
                <a:spcPct val="150000"/>
              </a:lnSpc>
            </a:pPr>
            <a:r>
              <a:rPr lang="en-VN" sz="4800" b="1" dirty="0">
                <a:solidFill>
                  <a:schemeClr val="accent4"/>
                </a:solidFill>
                <a:latin typeface="Arial" panose="020B0604020202020204" pitchFamily="34" charset="0"/>
                <a:cs typeface="Arial" panose="020B0604020202020204" pitchFamily="34" charset="0"/>
              </a:rPr>
              <a:t>Chữa ví dụ và một số bài tập</a:t>
            </a:r>
          </a:p>
        </p:txBody>
      </p:sp>
      <p:sp>
        <p:nvSpPr>
          <p:cNvPr id="4" name="Freeform 3">
            <a:extLst>
              <a:ext uri="{FF2B5EF4-FFF2-40B4-BE49-F238E27FC236}">
                <a16:creationId xmlns:a16="http://schemas.microsoft.com/office/drawing/2014/main" id="{3E8D5A38-5201-7DD9-4857-7E1BEAAF2152}"/>
              </a:ext>
            </a:extLst>
          </p:cNvPr>
          <p:cNvSpPr/>
          <p:nvPr/>
        </p:nvSpPr>
        <p:spPr>
          <a:xfrm>
            <a:off x="0" y="0"/>
            <a:ext cx="4326753" cy="2171428"/>
          </a:xfrm>
          <a:custGeom>
            <a:avLst/>
            <a:gdLst/>
            <a:ahLst/>
            <a:cxnLst/>
            <a:rect l="l" t="t" r="r" b="b"/>
            <a:pathLst>
              <a:path w="7315200" h="3913632">
                <a:moveTo>
                  <a:pt x="0" y="0"/>
                </a:moveTo>
                <a:lnTo>
                  <a:pt x="7315200" y="0"/>
                </a:lnTo>
                <a:lnTo>
                  <a:pt x="7315200" y="3913632"/>
                </a:lnTo>
                <a:lnTo>
                  <a:pt x="0" y="39136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2700"/>
          </a:p>
        </p:txBody>
      </p:sp>
      <p:pic>
        <p:nvPicPr>
          <p:cNvPr id="5" name="Picture 4">
            <a:extLst>
              <a:ext uri="{FF2B5EF4-FFF2-40B4-BE49-F238E27FC236}">
                <a16:creationId xmlns:a16="http://schemas.microsoft.com/office/drawing/2014/main" id="{3E3A952F-BACD-B785-33C0-B9BC63AC84C7}"/>
              </a:ext>
            </a:extLst>
          </p:cNvPr>
          <p:cNvPicPr>
            <a:picLocks noChangeAspect="1"/>
          </p:cNvPicPr>
          <p:nvPr/>
        </p:nvPicPr>
        <p:blipFill rotWithShape="1">
          <a:blip r:embed="rId4" cstate="print">
            <a:clrChange>
              <a:clrFrom>
                <a:srgbClr val="FFEAD4"/>
              </a:clrFrom>
              <a:clrTo>
                <a:srgbClr val="FFEAD4">
                  <a:alpha val="0"/>
                </a:srgbClr>
              </a:clrTo>
            </a:clrChange>
            <a:extLst>
              <a:ext uri="{28A0092B-C50C-407E-A947-70E740481C1C}">
                <a14:useLocalDpi xmlns:a14="http://schemas.microsoft.com/office/drawing/2010/main" val="0"/>
              </a:ext>
            </a:extLst>
          </a:blip>
          <a:srcRect b="45525"/>
          <a:stretch/>
        </p:blipFill>
        <p:spPr>
          <a:xfrm>
            <a:off x="6889898" y="4836163"/>
            <a:ext cx="5302102" cy="2021837"/>
          </a:xfrm>
          <a:prstGeom prst="rect">
            <a:avLst/>
          </a:prstGeom>
        </p:spPr>
      </p:pic>
    </p:spTree>
    <p:extLst>
      <p:ext uri="{BB962C8B-B14F-4D97-AF65-F5344CB8AC3E}">
        <p14:creationId xmlns:p14="http://schemas.microsoft.com/office/powerpoint/2010/main" val="107654703"/>
      </p:ext>
    </p:extLst>
  </p:cSld>
  <p:clrMapOvr>
    <a:masterClrMapping/>
  </p:clrMapOvr>
  <p:transition spd="med">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0E300B-9B57-10EE-0CAE-3573CD084913}"/>
              </a:ext>
            </a:extLst>
          </p:cNvPr>
          <p:cNvSpPr txBox="1"/>
          <p:nvPr/>
        </p:nvSpPr>
        <p:spPr>
          <a:xfrm>
            <a:off x="641196" y="418777"/>
            <a:ext cx="3617722" cy="523220"/>
          </a:xfrm>
          <a:prstGeom prst="rect">
            <a:avLst/>
          </a:prstGeom>
          <a:solidFill>
            <a:schemeClr val="bg1"/>
          </a:solidFill>
        </p:spPr>
        <p:txBody>
          <a:bodyPr wrap="none" rtlCol="0">
            <a:spAutoFit/>
          </a:bodyPr>
          <a:lstStyle/>
          <a:p>
            <a:r>
              <a:rPr lang="en-VN" sz="2800" b="1" dirty="0">
                <a:solidFill>
                  <a:schemeClr val="accent6">
                    <a:lumMod val="75000"/>
                  </a:schemeClr>
                </a:solidFill>
                <a:latin typeface="Arial" panose="020B0604020202020204" pitchFamily="34" charset="0"/>
                <a:cs typeface="Arial" panose="020B0604020202020204" pitchFamily="34" charset="0"/>
              </a:rPr>
              <a:t>Ví dụ 1 (SGK – tr.52)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AF6C9B-2736-0E54-F11C-9EBA41E97C73}"/>
                  </a:ext>
                </a:extLst>
              </p:cNvPr>
              <p:cNvSpPr txBox="1"/>
              <p:nvPr/>
            </p:nvSpPr>
            <p:spPr>
              <a:xfrm>
                <a:off x="4055147" y="246042"/>
                <a:ext cx="7755873" cy="1944378"/>
              </a:xfrm>
              <a:prstGeom prst="rect">
                <a:avLst/>
              </a:prstGeom>
              <a:noFill/>
            </p:spPr>
            <p:txBody>
              <a:bodyPr wrap="square">
                <a:spAutoFit/>
              </a:bodyPr>
              <a:lstStyle/>
              <a:p>
                <a:pPr algn="ct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Không dùng MTCT, tính giá trị của biểu thức: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e>
                            </m:d>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54AF6C9B-2736-0E54-F11C-9EBA41E97C73}"/>
                  </a:ext>
                </a:extLst>
              </p:cNvPr>
              <p:cNvSpPr txBox="1">
                <a:spLocks noRot="1" noChangeAspect="1" noMove="1" noResize="1" noEditPoints="1" noAdjustHandles="1" noChangeArrowheads="1" noChangeShapeType="1" noTextEdit="1"/>
              </p:cNvSpPr>
              <p:nvPr/>
            </p:nvSpPr>
            <p:spPr>
              <a:xfrm>
                <a:off x="4055147" y="246042"/>
                <a:ext cx="7755873" cy="1944378"/>
              </a:xfrm>
              <a:prstGeom prst="rect">
                <a:avLst/>
              </a:prstGeom>
              <a:blipFill>
                <a:blip r:embed="rId2"/>
                <a:stretch>
                  <a:fillRect/>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2DFEAF9A-D4CD-32F9-E3B5-7AF89BA1A105}"/>
              </a:ext>
            </a:extLst>
          </p:cNvPr>
          <p:cNvSpPr txBox="1"/>
          <p:nvPr/>
        </p:nvSpPr>
        <p:spPr>
          <a:xfrm>
            <a:off x="5364870" y="2350510"/>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D1D5103-5C3D-ED90-6DF9-F9723C8FD417}"/>
                  </a:ext>
                </a:extLst>
              </p:cNvPr>
              <p:cNvSpPr txBox="1"/>
              <p:nvPr/>
            </p:nvSpPr>
            <p:spPr>
              <a:xfrm>
                <a:off x="2742131" y="3029157"/>
                <a:ext cx="6707738" cy="2063385"/>
              </a:xfrm>
              <a:prstGeom prst="rect">
                <a:avLst/>
              </a:prstGeom>
              <a:noFill/>
            </p:spPr>
            <p:txBody>
              <a:bodyPr wrap="square">
                <a:spAutoFit/>
              </a:bodyPr>
              <a:lstStyle/>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Ta có:</a:t>
                </a:r>
              </a:p>
              <a:p>
                <a:pPr algn="just">
                  <a:lnSpc>
                    <a:spcPct val="200000"/>
                  </a:lnSpc>
                  <a:spcBef>
                    <a:spcPts val="300"/>
                  </a:spcBef>
                  <a:spcAft>
                    <a:spcPts val="300"/>
                  </a:spcAft>
                </a:pPr>
                <a14:m>
                  <m:oMathPara xmlns:m="http://schemas.openxmlformats.org/officeDocument/2006/math">
                    <m:oMathParaPr>
                      <m:jc m:val="centerGroup"/>
                    </m:oMathParaPr>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e>
                      </m: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e>
                      </m: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DD1D5103-5C3D-ED90-6DF9-F9723C8FD417}"/>
                  </a:ext>
                </a:extLst>
              </p:cNvPr>
              <p:cNvSpPr txBox="1">
                <a:spLocks noRot="1" noChangeAspect="1" noMove="1" noResize="1" noEditPoints="1" noAdjustHandles="1" noChangeArrowheads="1" noChangeShapeType="1" noTextEdit="1"/>
              </p:cNvSpPr>
              <p:nvPr/>
            </p:nvSpPr>
            <p:spPr>
              <a:xfrm>
                <a:off x="2742131" y="3029157"/>
                <a:ext cx="6707738" cy="2063385"/>
              </a:xfrm>
              <a:prstGeom prst="rect">
                <a:avLst/>
              </a:prstGeom>
              <a:blipFill>
                <a:blip r:embed="rId3"/>
                <a:stretch>
                  <a:fillRect l="-1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C57684-884A-4ADA-940B-77F55F287ADA}"/>
                  </a:ext>
                </a:extLst>
              </p:cNvPr>
              <p:cNvSpPr txBox="1"/>
              <p:nvPr/>
            </p:nvSpPr>
            <p:spPr>
              <a:xfrm>
                <a:off x="5364870" y="5773422"/>
                <a:ext cx="4511235" cy="580928"/>
              </a:xfrm>
              <a:prstGeom prst="rect">
                <a:avLst/>
              </a:prstGeom>
              <a:noFill/>
            </p:spPr>
            <p:txBody>
              <a:bodyPr wrap="none" rtlCol="0">
                <a:spAutoFit/>
              </a:bodyPr>
              <a:lstStyle/>
              <a:p>
                <a:r>
                  <a:rPr lang="en-US" sz="2800" i="1" dirty="0">
                    <a:solidFill>
                      <a:srgbClr val="C00000"/>
                    </a:solidFill>
                    <a:latin typeface="Arial" panose="020B0604020202020204" pitchFamily="34" charset="0"/>
                    <a:cs typeface="Arial" panose="020B0604020202020204" pitchFamily="34" charset="0"/>
                  </a:rPr>
                  <a:t>H</a:t>
                </a:r>
                <a:r>
                  <a:rPr lang="en-VN" sz="2800" i="1" dirty="0">
                    <a:solidFill>
                      <a:srgbClr val="C00000"/>
                    </a:solidFill>
                    <a:latin typeface="Arial" panose="020B0604020202020204" pitchFamily="34" charset="0"/>
                    <a:cs typeface="Arial" panose="020B0604020202020204" pitchFamily="34" charset="0"/>
                  </a:rPr>
                  <a:t>ằng đẳng thức </a:t>
                </a:r>
                <a14:m>
                  <m:oMath xmlns:m="http://schemas.openxmlformats.org/officeDocument/2006/math">
                    <m:rad>
                      <m:radPr>
                        <m:degHide m:val="on"/>
                        <m:ctrlPr>
                          <a:rPr lang="en-VN" sz="28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e>
                          <m:sup>
                            <m:r>
                              <a:rPr lang="vi-VN" sz="2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vi-VN" sz="2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VN" sz="2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e>
                    </m:d>
                  </m:oMath>
                </a14:m>
                <a:r>
                  <a:rPr lang="en-VN" sz="2800" i="1" dirty="0">
                    <a:solidFill>
                      <a:srgbClr val="C00000"/>
                    </a:solidFill>
                    <a:effectLst/>
                    <a:latin typeface="Arial" panose="020B0604020202020204" pitchFamily="34" charset="0"/>
                    <a:cs typeface="Arial" panose="020B0604020202020204" pitchFamily="34" charset="0"/>
                  </a:rPr>
                  <a:t> </a:t>
                </a:r>
                <a:endParaRPr lang="en-VN" sz="2800" i="1" dirty="0">
                  <a:solidFill>
                    <a:srgbClr val="C00000"/>
                  </a:solidFill>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BFC57684-884A-4ADA-940B-77F55F287ADA}"/>
                  </a:ext>
                </a:extLst>
              </p:cNvPr>
              <p:cNvSpPr txBox="1">
                <a:spLocks noRot="1" noChangeAspect="1" noMove="1" noResize="1" noEditPoints="1" noAdjustHandles="1" noChangeArrowheads="1" noChangeShapeType="1" noTextEdit="1"/>
              </p:cNvSpPr>
              <p:nvPr/>
            </p:nvSpPr>
            <p:spPr>
              <a:xfrm>
                <a:off x="5364870" y="5773422"/>
                <a:ext cx="4511235" cy="580928"/>
              </a:xfrm>
              <a:prstGeom prst="rect">
                <a:avLst/>
              </a:prstGeom>
              <a:blipFill>
                <a:blip r:embed="rId4"/>
                <a:stretch>
                  <a:fillRect l="-2809" b="-27660"/>
                </a:stretch>
              </a:blipFill>
            </p:spPr>
            <p:txBody>
              <a:bodyPr/>
              <a:lstStyle/>
              <a:p>
                <a:r>
                  <a:rPr lang="en-VN">
                    <a:noFill/>
                  </a:rPr>
                  <a:t> </a:t>
                </a:r>
              </a:p>
            </p:txBody>
          </p:sp>
        </mc:Fallback>
      </mc:AlternateContent>
      <p:cxnSp>
        <p:nvCxnSpPr>
          <p:cNvPr id="10" name="Straight Arrow Connector 9">
            <a:extLst>
              <a:ext uri="{FF2B5EF4-FFF2-40B4-BE49-F238E27FC236}">
                <a16:creationId xmlns:a16="http://schemas.microsoft.com/office/drawing/2014/main" id="{7C5B912D-B60F-3175-D9FC-6AAC765B2335}"/>
              </a:ext>
            </a:extLst>
          </p:cNvPr>
          <p:cNvCxnSpPr>
            <a:cxnSpLocks/>
          </p:cNvCxnSpPr>
          <p:nvPr/>
        </p:nvCxnSpPr>
        <p:spPr>
          <a:xfrm flipH="1" flipV="1">
            <a:off x="6096000" y="4960890"/>
            <a:ext cx="1257871" cy="81253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724322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par>
                                <p:cTn id="27" presetID="1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up)">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9E3F5E-4A1A-CE51-D696-53C93FAB3202}"/>
              </a:ext>
            </a:extLst>
          </p:cNvPr>
          <p:cNvSpPr txBox="1"/>
          <p:nvPr/>
        </p:nvSpPr>
        <p:spPr>
          <a:xfrm>
            <a:off x="708683" y="544721"/>
            <a:ext cx="3617722" cy="523220"/>
          </a:xfrm>
          <a:prstGeom prst="rect">
            <a:avLst/>
          </a:prstGeom>
          <a:solidFill>
            <a:schemeClr val="bg1"/>
          </a:solidFill>
        </p:spPr>
        <p:txBody>
          <a:bodyPr wrap="none" rtlCol="0">
            <a:spAutoFit/>
          </a:bodyPr>
          <a:lstStyle/>
          <a:p>
            <a:r>
              <a:rPr lang="en-VN" sz="2800" b="1" dirty="0">
                <a:solidFill>
                  <a:schemeClr val="accent6">
                    <a:lumMod val="75000"/>
                  </a:schemeClr>
                </a:solidFill>
                <a:latin typeface="Arial" panose="020B0604020202020204" pitchFamily="34" charset="0"/>
                <a:cs typeface="Arial" panose="020B0604020202020204" pitchFamily="34" charset="0"/>
              </a:rPr>
              <a:t>Ví dụ 2 (SGK – tr.52)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5F1E88-267B-C2F8-47B4-66145EE98A75}"/>
                  </a:ext>
                </a:extLst>
              </p:cNvPr>
              <p:cNvSpPr txBox="1"/>
              <p:nvPr/>
            </p:nvSpPr>
            <p:spPr>
              <a:xfrm>
                <a:off x="1209887" y="429993"/>
                <a:ext cx="9371703" cy="1504130"/>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Tính:</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rad>
                      </m:e>
                    </m:d>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rad>
                      </m:e>
                    </m:d>
                  </m:oMath>
                </a14:m>
                <a:r>
                  <a:rPr lang="vi-VN" sz="28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e>
                    </m:d>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e>
                    </m: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B5F1E88-267B-C2F8-47B4-66145EE98A75}"/>
                  </a:ext>
                </a:extLst>
              </p:cNvPr>
              <p:cNvSpPr txBox="1">
                <a:spLocks noRot="1" noChangeAspect="1" noMove="1" noResize="1" noEditPoints="1" noAdjustHandles="1" noChangeArrowheads="1" noChangeShapeType="1" noTextEdit="1"/>
              </p:cNvSpPr>
              <p:nvPr/>
            </p:nvSpPr>
            <p:spPr>
              <a:xfrm>
                <a:off x="1209887" y="429993"/>
                <a:ext cx="9371703" cy="1504130"/>
              </a:xfrm>
              <a:prstGeom prst="rect">
                <a:avLst/>
              </a:prstGeom>
              <a:blipFill>
                <a:blip r:embed="rId2"/>
                <a:stretch>
                  <a:fillRect l="-1353" b="-7563"/>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9AE2E2E7-D82F-F219-19C6-4CB20E0C48D1}"/>
              </a:ext>
            </a:extLst>
          </p:cNvPr>
          <p:cNvSpPr txBox="1"/>
          <p:nvPr/>
        </p:nvSpPr>
        <p:spPr>
          <a:xfrm>
            <a:off x="5364870" y="2197882"/>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40298DD-338F-9E19-9C03-2882A047F05B}"/>
                  </a:ext>
                </a:extLst>
              </p:cNvPr>
              <p:cNvSpPr txBox="1"/>
              <p:nvPr/>
            </p:nvSpPr>
            <p:spPr>
              <a:xfrm>
                <a:off x="1209887" y="2851653"/>
                <a:ext cx="9956572" cy="2854820"/>
              </a:xfrm>
              <a:prstGeom prst="rect">
                <a:avLst/>
              </a:prstGeom>
              <a:noFill/>
            </p:spPr>
            <p:txBody>
              <a:bodyPr wrap="none" rtlCol="0">
                <a:spAutoFit/>
              </a:bodyPr>
              <a:lstStyle/>
              <a:p>
                <a:pPr>
                  <a:lnSpc>
                    <a:spcPct val="200000"/>
                  </a:lnSpc>
                </a:pPr>
                <a:r>
                  <a:rPr lang="en-VN" sz="2800" dirty="0">
                    <a:latin typeface="Arial" panose="020B0604020202020204" pitchFamily="34" charset="0"/>
                    <a:cs typeface="Arial" panose="020B0604020202020204" pitchFamily="34" charset="0"/>
                  </a:rPr>
                  <a:t>Sử dụng hằng đẳng thức hiệu của hai bình phương, ta được:</a:t>
                </a:r>
              </a:p>
              <a:p>
                <a:pPr>
                  <a:lnSpc>
                    <a:spcPct val="200000"/>
                  </a:lnSpc>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rad>
                      </m:e>
                    </m:d>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rad>
                      </m:e>
                    </m: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p>
              <a:p>
                <a:pPr>
                  <a:lnSpc>
                    <a:spcPct val="200000"/>
                  </a:lnSpc>
                </a:pPr>
                <a:r>
                  <a:rPr lang="vi-VN" sz="28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e>
                    </m:d>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e>
                    </m:d>
                  </m:oMath>
                </a14:m>
                <a:endParaRPr lang="en-VN" sz="28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D40298DD-338F-9E19-9C03-2882A047F05B}"/>
                  </a:ext>
                </a:extLst>
              </p:cNvPr>
              <p:cNvSpPr txBox="1">
                <a:spLocks noRot="1" noChangeAspect="1" noMove="1" noResize="1" noEditPoints="1" noAdjustHandles="1" noChangeArrowheads="1" noChangeShapeType="1" noTextEdit="1"/>
              </p:cNvSpPr>
              <p:nvPr/>
            </p:nvSpPr>
            <p:spPr>
              <a:xfrm>
                <a:off x="1209887" y="2851653"/>
                <a:ext cx="9956572" cy="2854820"/>
              </a:xfrm>
              <a:prstGeom prst="rect">
                <a:avLst/>
              </a:prstGeom>
              <a:blipFill>
                <a:blip r:embed="rId3"/>
                <a:stretch>
                  <a:fillRect l="-1274" r="-255" b="-3982"/>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55C4EEE-48D8-69B2-1963-164FB47406D3}"/>
                  </a:ext>
                </a:extLst>
              </p:cNvPr>
              <p:cNvSpPr txBox="1"/>
              <p:nvPr/>
            </p:nvSpPr>
            <p:spPr>
              <a:xfrm>
                <a:off x="4499037" y="4080530"/>
                <a:ext cx="4088170" cy="568169"/>
              </a:xfrm>
              <a:prstGeom prst="rect">
                <a:avLst/>
              </a:prstGeom>
              <a:solidFill>
                <a:schemeClr val="bg1"/>
              </a:solid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 2</a:t>
                </a:r>
                <a:r>
                  <a:rPr lang="en-VN" sz="2800" b="1" baseline="30000" dirty="0">
                    <a:solidFill>
                      <a:srgbClr val="FF0000"/>
                    </a:solidFill>
                    <a:latin typeface="Arial" panose="020B0604020202020204" pitchFamily="34" charset="0"/>
                    <a:cs typeface="Arial" panose="020B0604020202020204" pitchFamily="34" charset="0"/>
                  </a:rPr>
                  <a:t>2</a:t>
                </a:r>
                <a:r>
                  <a:rPr lang="en-VN" sz="2800" b="1" dirty="0">
                    <a:solidFill>
                      <a:srgbClr val="FF0000"/>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b="1"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e>
                    </m:rad>
                  </m:oMath>
                </a14:m>
                <a:r>
                  <a:rPr lang="en-VN" sz="2800" b="1" dirty="0">
                    <a:solidFill>
                      <a:srgbClr val="FF0000"/>
                    </a:solidFill>
                    <a:latin typeface="Arial" panose="020B0604020202020204" pitchFamily="34" charset="0"/>
                    <a:cs typeface="Arial" panose="020B0604020202020204" pitchFamily="34" charset="0"/>
                  </a:rPr>
                  <a:t>)</a:t>
                </a:r>
                <a:r>
                  <a:rPr lang="en-VN" sz="2800" b="1" baseline="30000" dirty="0">
                    <a:solidFill>
                      <a:srgbClr val="FF0000"/>
                    </a:solidFill>
                    <a:latin typeface="Arial" panose="020B0604020202020204" pitchFamily="34" charset="0"/>
                    <a:cs typeface="Arial" panose="020B0604020202020204" pitchFamily="34" charset="0"/>
                  </a:rPr>
                  <a:t>2</a:t>
                </a:r>
                <a:r>
                  <a:rPr lang="en-VN" sz="2800" b="1" dirty="0">
                    <a:solidFill>
                      <a:srgbClr val="FF0000"/>
                    </a:solidFill>
                    <a:latin typeface="Arial" panose="020B0604020202020204" pitchFamily="34" charset="0"/>
                    <a:cs typeface="Arial" panose="020B0604020202020204" pitchFamily="34" charset="0"/>
                  </a:rPr>
                  <a:t> = 4 – 5 = -1.</a:t>
                </a:r>
              </a:p>
            </p:txBody>
          </p:sp>
        </mc:Choice>
        <mc:Fallback xmlns="">
          <p:sp>
            <p:nvSpPr>
              <p:cNvPr id="7" name="TextBox 6">
                <a:extLst>
                  <a:ext uri="{FF2B5EF4-FFF2-40B4-BE49-F238E27FC236}">
                    <a16:creationId xmlns:a16="http://schemas.microsoft.com/office/drawing/2014/main" id="{255C4EEE-48D8-69B2-1963-164FB47406D3}"/>
                  </a:ext>
                </a:extLst>
              </p:cNvPr>
              <p:cNvSpPr txBox="1">
                <a:spLocks noRot="1" noChangeAspect="1" noMove="1" noResize="1" noEditPoints="1" noAdjustHandles="1" noChangeArrowheads="1" noChangeShapeType="1" noTextEdit="1"/>
              </p:cNvSpPr>
              <p:nvPr/>
            </p:nvSpPr>
            <p:spPr>
              <a:xfrm>
                <a:off x="4499037" y="4080530"/>
                <a:ext cx="4088170" cy="568169"/>
              </a:xfrm>
              <a:prstGeom prst="rect">
                <a:avLst/>
              </a:prstGeom>
              <a:blipFill>
                <a:blip r:embed="rId4"/>
                <a:stretch>
                  <a:fillRect l="-3096" t="-2174" r="-2167" b="-28261"/>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753CA3-13D6-25B2-2A25-2014BB9E1624}"/>
                  </a:ext>
                </a:extLst>
              </p:cNvPr>
              <p:cNvSpPr txBox="1"/>
              <p:nvPr/>
            </p:nvSpPr>
            <p:spPr>
              <a:xfrm>
                <a:off x="5127803" y="5096213"/>
                <a:ext cx="4458656" cy="568169"/>
              </a:xfrm>
              <a:prstGeom prst="rect">
                <a:avLst/>
              </a:prstGeom>
              <a:solidFill>
                <a:schemeClr val="bg1"/>
              </a:solid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VN"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28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𝟓</m:t>
                        </m:r>
                      </m:e>
                    </m:rad>
                  </m:oMath>
                </a14:m>
                <a:r>
                  <a:rPr lang="en-VN" sz="2800" b="1" dirty="0">
                    <a:solidFill>
                      <a:srgbClr val="FF0000"/>
                    </a:solidFill>
                    <a:latin typeface="Arial" panose="020B0604020202020204" pitchFamily="34" charset="0"/>
                    <a:cs typeface="Arial" panose="020B0604020202020204" pitchFamily="34" charset="0"/>
                  </a:rPr>
                  <a:t>)</a:t>
                </a:r>
                <a:r>
                  <a:rPr lang="en-VN" sz="2800" b="1" baseline="30000" dirty="0">
                    <a:solidFill>
                      <a:srgbClr val="FF0000"/>
                    </a:solidFill>
                    <a:latin typeface="Arial" panose="020B0604020202020204" pitchFamily="34" charset="0"/>
                    <a:cs typeface="Arial" panose="020B0604020202020204" pitchFamily="34" charset="0"/>
                  </a:rPr>
                  <a:t>2</a:t>
                </a:r>
                <a:r>
                  <a:rPr lang="en-VN" sz="2800" b="1" dirty="0">
                    <a:solidFill>
                      <a:srgbClr val="FF0000"/>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VN" sz="2800" b="1" dirty="0">
                    <a:solidFill>
                      <a:srgbClr val="FF0000"/>
                    </a:solidFill>
                    <a:latin typeface="Arial" panose="020B0604020202020204" pitchFamily="34" charset="0"/>
                    <a:cs typeface="Arial" panose="020B0604020202020204" pitchFamily="34" charset="0"/>
                  </a:rPr>
                  <a:t>)</a:t>
                </a:r>
                <a:r>
                  <a:rPr lang="en-VN" sz="2800" b="1" baseline="30000" dirty="0">
                    <a:solidFill>
                      <a:srgbClr val="FF0000"/>
                    </a:solidFill>
                    <a:latin typeface="Arial" panose="020B0604020202020204" pitchFamily="34" charset="0"/>
                    <a:cs typeface="Arial" panose="020B0604020202020204" pitchFamily="34" charset="0"/>
                  </a:rPr>
                  <a:t>2</a:t>
                </a:r>
                <a:r>
                  <a:rPr lang="en-VN" sz="2800" b="1" dirty="0">
                    <a:solidFill>
                      <a:srgbClr val="FF0000"/>
                    </a:solidFill>
                    <a:latin typeface="Arial" panose="020B0604020202020204" pitchFamily="34" charset="0"/>
                    <a:cs typeface="Arial" panose="020B0604020202020204" pitchFamily="34" charset="0"/>
                  </a:rPr>
                  <a:t> = 5 – 2 = 3.</a:t>
                </a:r>
              </a:p>
            </p:txBody>
          </p:sp>
        </mc:Choice>
        <mc:Fallback xmlns="">
          <p:sp>
            <p:nvSpPr>
              <p:cNvPr id="8" name="TextBox 7">
                <a:extLst>
                  <a:ext uri="{FF2B5EF4-FFF2-40B4-BE49-F238E27FC236}">
                    <a16:creationId xmlns:a16="http://schemas.microsoft.com/office/drawing/2014/main" id="{7C753CA3-13D6-25B2-2A25-2014BB9E1624}"/>
                  </a:ext>
                </a:extLst>
              </p:cNvPr>
              <p:cNvSpPr txBox="1">
                <a:spLocks noRot="1" noChangeAspect="1" noMove="1" noResize="1" noEditPoints="1" noAdjustHandles="1" noChangeArrowheads="1" noChangeShapeType="1" noTextEdit="1"/>
              </p:cNvSpPr>
              <p:nvPr/>
            </p:nvSpPr>
            <p:spPr>
              <a:xfrm>
                <a:off x="5127803" y="5096213"/>
                <a:ext cx="4458656" cy="568169"/>
              </a:xfrm>
              <a:prstGeom prst="rect">
                <a:avLst/>
              </a:prstGeom>
              <a:blipFill>
                <a:blip r:embed="rId5"/>
                <a:stretch>
                  <a:fillRect l="-2833" t="-2222" r="-1700" b="-28889"/>
                </a:stretch>
              </a:blipFill>
            </p:spPr>
            <p:txBody>
              <a:bodyPr/>
              <a:lstStyle/>
              <a:p>
                <a:r>
                  <a:rPr lang="en-VN">
                    <a:noFill/>
                  </a:rPr>
                  <a:t> </a:t>
                </a:r>
              </a:p>
            </p:txBody>
          </p:sp>
        </mc:Fallback>
      </mc:AlternateContent>
    </p:spTree>
    <p:extLst>
      <p:ext uri="{BB962C8B-B14F-4D97-AF65-F5344CB8AC3E}">
        <p14:creationId xmlns:p14="http://schemas.microsoft.com/office/powerpoint/2010/main" val="105987999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3" dur="500"/>
                                        <p:tgtEl>
                                          <p:spTgt spid="6">
                                            <p:txEl>
                                              <p:pRg st="1" end="1"/>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down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Left)">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9B2D9C-66F9-BE15-3B39-82186843629B}"/>
              </a:ext>
            </a:extLst>
          </p:cNvPr>
          <p:cNvSpPr txBox="1"/>
          <p:nvPr/>
        </p:nvSpPr>
        <p:spPr>
          <a:xfrm>
            <a:off x="5362465" y="383941"/>
            <a:ext cx="1322798" cy="584775"/>
          </a:xfrm>
          <a:prstGeom prst="rect">
            <a:avLst/>
          </a:prstGeom>
          <a:solidFill>
            <a:schemeClr val="bg1"/>
          </a:solidFill>
          <a:ln>
            <a:solidFill>
              <a:srgbClr val="C00000"/>
            </a:solidFill>
          </a:ln>
        </p:spPr>
        <p:txBody>
          <a:bodyPr wrap="none" rtlCol="0">
            <a:spAutoFit/>
          </a:bodyPr>
          <a:lstStyle/>
          <a:p>
            <a:r>
              <a:rPr lang="en-VN" sz="3200" b="1" i="1" dirty="0">
                <a:solidFill>
                  <a:srgbClr val="C00000"/>
                </a:solidFill>
                <a:latin typeface="Arial" panose="020B0604020202020204" pitchFamily="34" charset="0"/>
                <a:cs typeface="Arial" panose="020B0604020202020204" pitchFamily="34" charset="0"/>
              </a:rPr>
              <a:t>Chú ý</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08D127D-3FD2-3601-5798-DF272A9851EA}"/>
                  </a:ext>
                </a:extLst>
              </p:cNvPr>
              <p:cNvSpPr txBox="1"/>
              <p:nvPr/>
            </p:nvSpPr>
            <p:spPr>
              <a:xfrm>
                <a:off x="570170" y="968716"/>
                <a:ext cx="11285132" cy="5354799"/>
              </a:xfrm>
              <a:prstGeom prst="rect">
                <a:avLst/>
              </a:prstGeom>
              <a:noFill/>
            </p:spPr>
            <p:txBody>
              <a:bodyPr wrap="square">
                <a:spAutoFit/>
              </a:bodyPr>
              <a:lstStyle/>
              <a:p>
                <a:pPr algn="just">
                  <a:lnSpc>
                    <a:spcPct val="200000"/>
                  </a:lnSpc>
                  <a:spcBef>
                    <a:spcPts val="300"/>
                  </a:spcBef>
                  <a:spcAft>
                    <a:spcPts val="300"/>
                  </a:spcAft>
                </a:pPr>
                <a:r>
                  <a:rPr lang="vi-VN" sz="3000" dirty="0">
                    <a:effectLst/>
                    <a:latin typeface="Arial" panose="020B0604020202020204" pitchFamily="34" charset="0"/>
                    <a:ea typeface="Calibri" panose="020F0502020204030204" pitchFamily="34" charset="0"/>
                    <a:cs typeface="Arial" panose="020B0604020202020204" pitchFamily="34" charset="0"/>
                  </a:rPr>
                  <a:t>Tổng quát, ta có:</a:t>
                </a:r>
                <a:endParaRPr lang="en-VN" sz="3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14:m>
                  <m:oMath xmlns:m="http://schemas.openxmlformats.org/officeDocument/2006/math">
                    <m:d>
                      <m:dPr>
                        <m:ctrlPr>
                          <a:rPr lang="en-VN" sz="3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da-DK"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da-DK"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da-DK"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B</m:t>
                            </m:r>
                          </m:e>
                        </m:rad>
                      </m:e>
                    </m:d>
                    <m:d>
                      <m:dPr>
                        <m:ctrlPr>
                          <a:rPr lang="en-VN" sz="3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da-DK"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da-DK"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da-DK"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B</m:t>
                            </m:r>
                          </m:e>
                        </m:rad>
                      </m:e>
                    </m:d>
                    <m:r>
                      <a:rPr lang="da-DK"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3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da-DK"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da-DK"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da-DK"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3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vi-VN" sz="3000" dirty="0">
                    <a:effectLst/>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m:rPr>
                        <m:sty m:val="p"/>
                      </m:rPr>
                      <a:rPr lang="vi-VN" sz="30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300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3000" i="0" smtClean="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3000" dirty="0">
                    <a:effectLst/>
                    <a:latin typeface="Arial" panose="020B0604020202020204" pitchFamily="34" charset="0"/>
                    <a:ea typeface="Calibri" panose="020F0502020204030204" pitchFamily="34" charset="0"/>
                    <a:cs typeface="Arial" panose="020B0604020202020204" pitchFamily="34" charset="0"/>
                  </a:rPr>
                  <a:t> là hai biểu thức, </a:t>
                </a:r>
                <a14:m>
                  <m:oMath xmlns:m="http://schemas.openxmlformats.org/officeDocument/2006/math">
                    <m:r>
                      <m:rPr>
                        <m:sty m:val="p"/>
                      </m:rPr>
                      <a:rPr lang="vi-VN" sz="3000" i="0" smtClean="0">
                        <a:effectLst/>
                        <a:latin typeface="Cambria Math" panose="02040503050406030204" pitchFamily="18" charset="0"/>
                        <a:ea typeface="Calibri" panose="020F0502020204030204" pitchFamily="34" charset="0"/>
                        <a:cs typeface="Times New Roman" panose="02020603050405020304" pitchFamily="18" charset="0"/>
                      </a:rPr>
                      <m:t>B</m:t>
                    </m:r>
                    <m:r>
                      <a:rPr lang="vi-VN" sz="3000" i="0" smtClean="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VN" sz="3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14:m>
                  <m:oMath xmlns:m="http://schemas.openxmlformats.org/officeDocument/2006/math">
                    <m:d>
                      <m:dPr>
                        <m:ctrlPr>
                          <a:rPr lang="en-VN" sz="3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3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t>
                            </m:r>
                          </m:e>
                        </m:rad>
                        <m: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B</m:t>
                            </m:r>
                          </m:e>
                        </m:rad>
                      </m:e>
                    </m:d>
                    <m:d>
                      <m:dPr>
                        <m:ctrlPr>
                          <a:rPr lang="en-VN" sz="3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3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t>
                            </m:r>
                          </m:e>
                        </m:rad>
                        <m: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B</m:t>
                            </m:r>
                          </m:e>
                        </m:rad>
                      </m:e>
                    </m:d>
                    <m: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B</m:t>
                    </m:r>
                  </m:oMath>
                </a14:m>
                <a:r>
                  <a:rPr lang="en-US" sz="3000" dirty="0">
                    <a:effectLst/>
                    <a:latin typeface="Arial" panose="020B0604020202020204" pitchFamily="34" charset="0"/>
                    <a:ea typeface="Calibri" panose="020F0502020204030204" pitchFamily="34" charset="0"/>
                    <a:cs typeface="Arial" panose="020B0604020202020204" pitchFamily="34" charset="0"/>
                  </a:rPr>
                  <a:t> </a:t>
                </a:r>
                <a:r>
                  <a:rPr lang="vi-VN" sz="3000" dirty="0">
                    <a:effectLst/>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m:rPr>
                        <m:sty m:val="p"/>
                      </m:rPr>
                      <a:rPr lang="vi-VN" sz="30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300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3000" i="0" smtClean="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3000" dirty="0">
                    <a:effectLst/>
                    <a:latin typeface="Arial" panose="020B0604020202020204" pitchFamily="34" charset="0"/>
                    <a:ea typeface="Calibri" panose="020F0502020204030204" pitchFamily="34" charset="0"/>
                    <a:cs typeface="Arial" panose="020B0604020202020204" pitchFamily="34" charset="0"/>
                  </a:rPr>
                  <a:t> là hai biểu thức không âm.</a:t>
                </a:r>
                <a:endParaRPr lang="en-VN" sz="3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3000" dirty="0">
                    <a:effectLst/>
                    <a:latin typeface="Arial" panose="020B0604020202020204" pitchFamily="34" charset="0"/>
                    <a:ea typeface="Calibri" panose="020F0502020204030204" pitchFamily="34" charset="0"/>
                    <a:cs typeface="Arial" panose="020B0604020202020204" pitchFamily="34" charset="0"/>
                  </a:rPr>
                  <a:t>Ta nói </a:t>
                </a:r>
                <a14:m>
                  <m:oMath xmlns:m="http://schemas.openxmlformats.org/officeDocument/2006/math">
                    <m:r>
                      <m:rPr>
                        <m:sty m:val="p"/>
                      </m:rP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B</m:t>
                        </m:r>
                      </m:e>
                    </m:rad>
                  </m:oMath>
                </a14:m>
                <a:r>
                  <a:rPr lang="vi-VN" sz="3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B</m:t>
                        </m:r>
                      </m:e>
                    </m:rad>
                  </m:oMath>
                </a14:m>
                <a:r>
                  <a:rPr lang="vi-VN" sz="3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VN" sz="3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t>
                        </m:r>
                      </m:e>
                    </m:rad>
                    <m: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B</m:t>
                        </m:r>
                      </m:e>
                    </m:rad>
                  </m:oMath>
                </a14:m>
                <a:r>
                  <a:rPr lang="vi-VN" sz="3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ad>
                      <m:radPr>
                        <m:degHide m:val="on"/>
                        <m:ctrlPr>
                          <a:rPr lang="en-VN" sz="3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t>
                        </m:r>
                      </m:e>
                    </m:rad>
                    <m: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00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B</m:t>
                        </m:r>
                      </m:e>
                    </m:rad>
                  </m:oMath>
                </a14:m>
                <a:r>
                  <a:rPr lang="vi-VN" sz="3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vi-VN" sz="3000" dirty="0">
                    <a:effectLst/>
                    <a:latin typeface="Arial" panose="020B0604020202020204" pitchFamily="34" charset="0"/>
                    <a:ea typeface="Calibri" panose="020F0502020204030204" pitchFamily="34" charset="0"/>
                    <a:cs typeface="Arial" panose="020B0604020202020204" pitchFamily="34" charset="0"/>
                  </a:rPr>
                  <a:t>là những </a:t>
                </a:r>
                <a:r>
                  <a:rPr lang="vi-VN" sz="3000" dirty="0">
                    <a:solidFill>
                      <a:srgbClr val="C00000"/>
                    </a:solidFill>
                    <a:effectLst/>
                    <a:latin typeface="Arial" panose="020B0604020202020204" pitchFamily="34" charset="0"/>
                    <a:ea typeface="Calibri" panose="020F0502020204030204" pitchFamily="34" charset="0"/>
                    <a:cs typeface="Arial" panose="020B0604020202020204" pitchFamily="34" charset="0"/>
                  </a:rPr>
                  <a:t>cặp biểu thức liên hợp</a:t>
                </a:r>
                <a:r>
                  <a:rPr lang="vi-VN" sz="3000" dirty="0">
                    <a:effectLst/>
                    <a:latin typeface="Arial" panose="020B0604020202020204" pitchFamily="34" charset="0"/>
                    <a:ea typeface="Calibri" panose="020F0502020204030204" pitchFamily="34" charset="0"/>
                    <a:cs typeface="Arial" panose="020B0604020202020204" pitchFamily="34" charset="0"/>
                  </a:rPr>
                  <a:t>.</a:t>
                </a:r>
                <a:endParaRPr lang="en-VN" sz="3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B08D127D-3FD2-3601-5798-DF272A9851EA}"/>
                  </a:ext>
                </a:extLst>
              </p:cNvPr>
              <p:cNvSpPr txBox="1">
                <a:spLocks noRot="1" noChangeAspect="1" noMove="1" noResize="1" noEditPoints="1" noAdjustHandles="1" noChangeArrowheads="1" noChangeShapeType="1" noTextEdit="1"/>
              </p:cNvSpPr>
              <p:nvPr/>
            </p:nvSpPr>
            <p:spPr>
              <a:xfrm>
                <a:off x="570170" y="968716"/>
                <a:ext cx="11285132" cy="5354799"/>
              </a:xfrm>
              <a:prstGeom prst="rect">
                <a:avLst/>
              </a:prstGeom>
              <a:blipFill>
                <a:blip r:embed="rId2"/>
                <a:stretch>
                  <a:fillRect l="-1297" r="-1243"/>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430F8744-B6F6-65DE-8431-CC9197994F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32894" y="383941"/>
            <a:ext cx="1288936" cy="1909536"/>
          </a:xfrm>
          <a:prstGeom prst="rect">
            <a:avLst/>
          </a:prstGeom>
        </p:spPr>
      </p:pic>
    </p:spTree>
    <p:extLst>
      <p:ext uri="{BB962C8B-B14F-4D97-AF65-F5344CB8AC3E}">
        <p14:creationId xmlns:p14="http://schemas.microsoft.com/office/powerpoint/2010/main" val="356382235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09A1BC-5E3F-6890-5269-3C8E934629DE}"/>
              </a:ext>
            </a:extLst>
          </p:cNvPr>
          <p:cNvSpPr txBox="1"/>
          <p:nvPr/>
        </p:nvSpPr>
        <p:spPr>
          <a:xfrm>
            <a:off x="2005855" y="437631"/>
            <a:ext cx="3141629" cy="523220"/>
          </a:xfrm>
          <a:prstGeom prst="rect">
            <a:avLst/>
          </a:prstGeom>
          <a:solidFill>
            <a:schemeClr val="bg1"/>
          </a:solidFill>
        </p:spPr>
        <p:txBody>
          <a:bodyPr wrap="none" rtlCol="0">
            <a:spAutoFit/>
          </a:bodyPr>
          <a:lstStyle/>
          <a:p>
            <a:r>
              <a:rPr lang="en-VN" sz="2800" b="1" dirty="0">
                <a:solidFill>
                  <a:schemeClr val="accent6">
                    <a:lumMod val="75000"/>
                  </a:schemeClr>
                </a:solidFill>
                <a:latin typeface="Arial" panose="020B0604020202020204" pitchFamily="34" charset="0"/>
                <a:cs typeface="Arial" panose="020B0604020202020204" pitchFamily="34" charset="0"/>
              </a:rPr>
              <a:t>3.12 (SGK – tr.53)</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8169B09-F664-B60B-9B63-3FDC2B8A20E7}"/>
                  </a:ext>
                </a:extLst>
              </p:cNvPr>
              <p:cNvSpPr txBox="1"/>
              <p:nvPr/>
            </p:nvSpPr>
            <p:spPr>
              <a:xfrm>
                <a:off x="497072" y="1038211"/>
                <a:ext cx="11197856" cy="969176"/>
              </a:xfrm>
              <a:prstGeom prst="rect">
                <a:avLst/>
              </a:prstGeom>
              <a:noFill/>
            </p:spPr>
            <p:txBody>
              <a:bodyPr wrap="square">
                <a:spAutoFit/>
              </a:bodyPr>
              <a:lstStyle/>
              <a:p>
                <a:pPr algn="just">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e>
                            </m:d>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e>
                            </m:d>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VN" sz="2800" dirty="0">
                    <a:effectLst/>
                    <a:latin typeface="Arial" panose="020B0604020202020204" pitchFamily="34" charset="0"/>
                    <a:ea typeface="Arial" panose="020B0604020202020204" pitchFamily="34" charset="0"/>
                    <a:cs typeface="Arial" panose="020B0604020202020204" pitchFamily="34" charset="0"/>
                  </a:rPr>
                  <a:t>		</a:t>
                </a:r>
                <a:r>
                  <a:rPr lang="en-VN" sz="2800" dirty="0">
                    <a:latin typeface="Arial" panose="020B0604020202020204" pitchFamily="34" charset="0"/>
                    <a:ea typeface="Arial" panose="020B0604020202020204" pitchFamily="34" charset="0"/>
                    <a:cs typeface="Arial" panose="020B0604020202020204" pitchFamily="34" charset="0"/>
                  </a:rPr>
                  <a:t>	</a:t>
                </a:r>
                <a:r>
                  <a:rPr lang="vi-VN" sz="28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d>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d>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38169B09-F664-B60B-9B63-3FDC2B8A20E7}"/>
                  </a:ext>
                </a:extLst>
              </p:cNvPr>
              <p:cNvSpPr txBox="1">
                <a:spLocks noRot="1" noChangeAspect="1" noMove="1" noResize="1" noEditPoints="1" noAdjustHandles="1" noChangeArrowheads="1" noChangeShapeType="1" noTextEdit="1"/>
              </p:cNvSpPr>
              <p:nvPr/>
            </p:nvSpPr>
            <p:spPr>
              <a:xfrm>
                <a:off x="497072" y="1038211"/>
                <a:ext cx="11197856" cy="969176"/>
              </a:xfrm>
              <a:prstGeom prst="rect">
                <a:avLst/>
              </a:prstGeom>
              <a:blipFill>
                <a:blip r:embed="rId2"/>
                <a:stretch>
                  <a:fillRect l="-1144" b="-188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92F436A-1164-17FA-5CE9-FDB8B4CC07A2}"/>
              </a:ext>
            </a:extLst>
          </p:cNvPr>
          <p:cNvSpPr txBox="1"/>
          <p:nvPr/>
        </p:nvSpPr>
        <p:spPr>
          <a:xfrm>
            <a:off x="5485372" y="437631"/>
            <a:ext cx="4032398" cy="523220"/>
          </a:xfrm>
          <a:prstGeom prst="rect">
            <a:avLst/>
          </a:prstGeom>
          <a:noFill/>
        </p:spPr>
        <p:txBody>
          <a:bodyPr wrap="square">
            <a:spAutoFit/>
          </a:bodyPr>
          <a:lstStyle/>
          <a:p>
            <a:pPr algn="just">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Rút gọn biểu thức sau:</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2F489A9-378E-2E03-A489-8DAA4D2C715B}"/>
              </a:ext>
            </a:extLst>
          </p:cNvPr>
          <p:cNvSpPr txBox="1"/>
          <p:nvPr/>
        </p:nvSpPr>
        <p:spPr>
          <a:xfrm>
            <a:off x="5364870" y="2007387"/>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2E678F6-5979-E375-E35C-1829547464B1}"/>
                  </a:ext>
                </a:extLst>
              </p:cNvPr>
              <p:cNvSpPr txBox="1"/>
              <p:nvPr/>
            </p:nvSpPr>
            <p:spPr>
              <a:xfrm>
                <a:off x="826239" y="2407481"/>
                <a:ext cx="10539524" cy="2169761"/>
              </a:xfrm>
              <a:prstGeom prst="rect">
                <a:avLst/>
              </a:prstGeom>
              <a:noFill/>
            </p:spPr>
            <p:txBody>
              <a:bodyPr wrap="square">
                <a:spAutoFit/>
              </a:bodyPr>
              <a:lstStyle/>
              <a:p>
                <a:pPr algn="just">
                  <a:lnSpc>
                    <a:spcPct val="150000"/>
                  </a:lnSpc>
                  <a:spcBef>
                    <a:spcPts val="300"/>
                  </a:spcBef>
                  <a:spcAft>
                    <a:spcPts val="300"/>
                  </a:spcAft>
                </a:pPr>
                <a:r>
                  <a:rPr lang="vi-VN"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2</m:t>
                                    </m:r>
                                  </m:e>
                                </m:rad>
                              </m:e>
                            </m:d>
                          </m:e>
                          <m:sup>
                            <m:r>
                              <a:rPr lang="vi-VN" sz="28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1">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2</m:t>
                                    </m:r>
                                  </m:e>
                                </m:rad>
                              </m:e>
                            </m:d>
                          </m:e>
                          <m:sup>
                            <m:r>
                              <a:rPr lang="vi-VN" sz="28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vi-VN" sz="2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e>
                    </m:d>
                    <m:r>
                      <a:rPr lang="en-US" sz="28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e>
                    </m:d>
                  </m:oMath>
                </a14:m>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solidFill>
                      <a:srgbClr val="FF0000"/>
                    </a:solidFill>
                    <a:effectLst/>
                    <a:ea typeface="Calibri" panose="020F0502020204030204" pitchFamily="34" charset="0"/>
                    <a:cs typeface="Times New Roman" panose="02020603050405020304" pitchFamily="18" charset="0"/>
                  </a:rPr>
                  <a:t>										  </a:t>
                </a:r>
                <a14:m>
                  <m:oMath xmlns:m="http://schemas.openxmlformats.org/officeDocument/2006/math">
                    <m:r>
                      <a:rPr lang="vi-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e>
                    </m:d>
                    <m:r>
                      <a:rPr lang="en-US" sz="28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r>
                          <a:rPr lang="en-US" sz="28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e>
                    </m:d>
                    <m:r>
                      <a:rPr lang="vi-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en-US" sz="28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vi-VN"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22E678F6-5979-E375-E35C-1829547464B1}"/>
                  </a:ext>
                </a:extLst>
              </p:cNvPr>
              <p:cNvSpPr txBox="1">
                <a:spLocks noRot="1" noChangeAspect="1" noMove="1" noResize="1" noEditPoints="1" noAdjustHandles="1" noChangeArrowheads="1" noChangeShapeType="1" noTextEdit="1"/>
              </p:cNvSpPr>
              <p:nvPr/>
            </p:nvSpPr>
            <p:spPr>
              <a:xfrm>
                <a:off x="826239" y="2407481"/>
                <a:ext cx="10539524" cy="2169761"/>
              </a:xfrm>
              <a:prstGeom prst="rect">
                <a:avLst/>
              </a:prstGeom>
              <a:blipFill>
                <a:blip r:embed="rId3"/>
                <a:stretch>
                  <a:fillRect l="-12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2DEB88A-A725-CF4F-3BD9-D2542ECDE5DA}"/>
                  </a:ext>
                </a:extLst>
              </p:cNvPr>
              <p:cNvSpPr txBox="1"/>
              <p:nvPr/>
            </p:nvSpPr>
            <p:spPr>
              <a:xfrm>
                <a:off x="826237" y="4250034"/>
                <a:ext cx="9295957" cy="2167453"/>
              </a:xfrm>
              <a:prstGeom prst="rect">
                <a:avLst/>
              </a:prstGeom>
              <a:noFill/>
            </p:spPr>
            <p:txBody>
              <a:bodyPr wrap="square">
                <a:spAutoFit/>
              </a:bodyPr>
              <a:lstStyle/>
              <a:p>
                <a:pPr algn="just">
                  <a:lnSpc>
                    <a:spcPct val="150000"/>
                  </a:lnSpc>
                  <a:spcBef>
                    <a:spcPts val="300"/>
                  </a:spcBef>
                  <a:spcAft>
                    <a:spcPts val="300"/>
                  </a:spcAft>
                </a:pPr>
                <a:r>
                  <a:rPr lang="vi-VN"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da-DK"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da-DK"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e>
                        </m:rad>
                        <m:r>
                          <a:rPr lang="da-DK"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d>
                    <m:r>
                      <a:rPr lang="da-DK"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VN" sz="2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da-DK"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e>
                        </m:rad>
                        <m:r>
                          <a:rPr lang="da-DK"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d>
                  </m:oMath>
                </a14:m>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solidFill>
                      <a:srgbClr val="FF0000"/>
                    </a:solidFill>
                    <a:effectLst/>
                    <a:ea typeface="Calibri" panose="020F0502020204030204" pitchFamily="34" charset="0"/>
                    <a:cs typeface="Times New Roman" panose="02020603050405020304" pitchFamily="18" charset="0"/>
                  </a:rPr>
                  <a:t>										</a:t>
                </a:r>
                <a14:m>
                  <m:oMath xmlns:m="http://schemas.openxmlformats.org/officeDocument/2006/math">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oMath>
                </a14:m>
                <a:r>
                  <a:rPr lang="vi-VN"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E2DEB88A-A725-CF4F-3BD9-D2542ECDE5DA}"/>
                  </a:ext>
                </a:extLst>
              </p:cNvPr>
              <p:cNvSpPr txBox="1">
                <a:spLocks noRot="1" noChangeAspect="1" noMove="1" noResize="1" noEditPoints="1" noAdjustHandles="1" noChangeArrowheads="1" noChangeShapeType="1" noTextEdit="1"/>
              </p:cNvSpPr>
              <p:nvPr/>
            </p:nvSpPr>
            <p:spPr>
              <a:xfrm>
                <a:off x="826237" y="4250034"/>
                <a:ext cx="9295957" cy="2167453"/>
              </a:xfrm>
              <a:prstGeom prst="rect">
                <a:avLst/>
              </a:prstGeom>
              <a:blipFill>
                <a:blip r:embed="rId4"/>
                <a:stretch>
                  <a:fillRect l="-1378"/>
                </a:stretch>
              </a:blipFill>
            </p:spPr>
            <p:txBody>
              <a:bodyPr/>
              <a:lstStyle/>
              <a:p>
                <a:r>
                  <a:rPr lang="en-US">
                    <a:noFill/>
                  </a:rPr>
                  <a:t> </a:t>
                </a:r>
              </a:p>
            </p:txBody>
          </p:sp>
        </mc:Fallback>
      </mc:AlternateContent>
    </p:spTree>
    <p:extLst>
      <p:ext uri="{BB962C8B-B14F-4D97-AF65-F5344CB8AC3E}">
        <p14:creationId xmlns:p14="http://schemas.microsoft.com/office/powerpoint/2010/main" val="266716604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strips(downLeft)">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strips(downLeft)">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strips(downLeft)">
                                      <p:cBhvr>
                                        <p:cTn id="33" dur="500"/>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Effect transition="in" filter="strips(downLeft)">
                                      <p:cBhvr>
                                        <p:cTn id="3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A6BD01-95CE-13BC-6715-C7C9B52FA68C}"/>
              </a:ext>
            </a:extLst>
          </p:cNvPr>
          <p:cNvSpPr txBox="1"/>
          <p:nvPr/>
        </p:nvSpPr>
        <p:spPr>
          <a:xfrm>
            <a:off x="829119" y="680538"/>
            <a:ext cx="3141629" cy="523220"/>
          </a:xfrm>
          <a:prstGeom prst="rect">
            <a:avLst/>
          </a:prstGeom>
          <a:solidFill>
            <a:schemeClr val="bg1"/>
          </a:solidFill>
        </p:spPr>
        <p:txBody>
          <a:bodyPr wrap="none" rtlCol="0">
            <a:spAutoFit/>
          </a:bodyPr>
          <a:lstStyle/>
          <a:p>
            <a:r>
              <a:rPr lang="en-VN" sz="2800" b="1" dirty="0">
                <a:solidFill>
                  <a:schemeClr val="accent6">
                    <a:lumMod val="75000"/>
                  </a:schemeClr>
                </a:solidFill>
                <a:latin typeface="Arial" panose="020B0604020202020204" pitchFamily="34" charset="0"/>
                <a:cs typeface="Arial" panose="020B0604020202020204" pitchFamily="34" charset="0"/>
              </a:rPr>
              <a:t>3.14 (SGK – tr.52)</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DEED821-3A5C-B285-CF0D-04A1FEE4075C}"/>
                  </a:ext>
                </a:extLst>
              </p:cNvPr>
              <p:cNvSpPr txBox="1"/>
              <p:nvPr/>
            </p:nvSpPr>
            <p:spPr>
              <a:xfrm>
                <a:off x="644156" y="1440984"/>
                <a:ext cx="10903688" cy="684803"/>
              </a:xfrm>
              <a:prstGeom prst="rect">
                <a:avLst/>
              </a:prstGeom>
              <a:noFill/>
            </p:spPr>
            <p:txBody>
              <a:bodyPr wrap="square">
                <a:spAutoFit/>
              </a:bodyPr>
              <a:lstStyle/>
              <a:p>
                <a:pPr algn="just">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e>
                        </m:d>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en-VN" sz="2800" dirty="0">
                    <a:effectLst/>
                    <a:latin typeface="Arial" panose="020B0604020202020204" pitchFamily="34" charset="0"/>
                    <a:ea typeface="Arial" panose="020B0604020202020204" pitchFamily="34" charset="0"/>
                    <a:cs typeface="Arial" panose="020B0604020202020204" pitchFamily="34" charset="0"/>
                  </a:rPr>
                  <a:t>	</a:t>
                </a:r>
                <a:r>
                  <a:rPr lang="en-VN" sz="2800" dirty="0">
                    <a:latin typeface="Arial" panose="020B0604020202020204" pitchFamily="34" charset="0"/>
                    <a:ea typeface="Arial" panose="020B0604020202020204" pitchFamily="34" charset="0"/>
                    <a:cs typeface="Arial" panose="020B0604020202020204" pitchFamily="34" charset="0"/>
                  </a:rPr>
                  <a:t>					</a:t>
                </a:r>
                <a:r>
                  <a:rPr lang="vi-VN" sz="28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  </m:t>
                            </m:r>
                          </m:e>
                        </m:d>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6</m:t>
                        </m:r>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BDEED821-3A5C-B285-CF0D-04A1FEE4075C}"/>
                  </a:ext>
                </a:extLst>
              </p:cNvPr>
              <p:cNvSpPr txBox="1">
                <a:spLocks noRot="1" noChangeAspect="1" noMove="1" noResize="1" noEditPoints="1" noAdjustHandles="1" noChangeArrowheads="1" noChangeShapeType="1" noTextEdit="1"/>
              </p:cNvSpPr>
              <p:nvPr/>
            </p:nvSpPr>
            <p:spPr>
              <a:xfrm>
                <a:off x="644156" y="1440984"/>
                <a:ext cx="10903688" cy="684803"/>
              </a:xfrm>
              <a:prstGeom prst="rect">
                <a:avLst/>
              </a:prstGeom>
              <a:blipFill>
                <a:blip r:embed="rId2"/>
                <a:stretch>
                  <a:fillRect l="-1163" b="-18182"/>
                </a:stretch>
              </a:blipFill>
            </p:spPr>
            <p:txBody>
              <a:bodyPr/>
              <a:lstStyle/>
              <a:p>
                <a:r>
                  <a:rPr lang="en-VN">
                    <a:noFill/>
                  </a:rPr>
                  <a:t> </a:t>
                </a:r>
              </a:p>
            </p:txBody>
          </p:sp>
        </mc:Fallback>
      </mc:AlternateContent>
      <p:sp>
        <p:nvSpPr>
          <p:cNvPr id="8" name="TextBox 7">
            <a:extLst>
              <a:ext uri="{FF2B5EF4-FFF2-40B4-BE49-F238E27FC236}">
                <a16:creationId xmlns:a16="http://schemas.microsoft.com/office/drawing/2014/main" id="{A715464C-CD98-F489-AC7D-27D881C9C9F8}"/>
              </a:ext>
            </a:extLst>
          </p:cNvPr>
          <p:cNvSpPr txBox="1"/>
          <p:nvPr/>
        </p:nvSpPr>
        <p:spPr>
          <a:xfrm>
            <a:off x="3578742" y="680538"/>
            <a:ext cx="4055435" cy="523220"/>
          </a:xfrm>
          <a:prstGeom prst="rect">
            <a:avLst/>
          </a:prstGeom>
          <a:noFill/>
        </p:spPr>
        <p:txBody>
          <a:bodyPr wrap="square">
            <a:spAutoFit/>
          </a:bodyPr>
          <a:lstStyle/>
          <a:p>
            <a:pPr algn="ctr">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Chứng minh rằng:</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921B151-5354-F1A0-B262-5B88E02C57F1}"/>
              </a:ext>
            </a:extLst>
          </p:cNvPr>
          <p:cNvSpPr txBox="1"/>
          <p:nvPr/>
        </p:nvSpPr>
        <p:spPr>
          <a:xfrm>
            <a:off x="644156" y="2536592"/>
            <a:ext cx="1103187" cy="523220"/>
          </a:xfrm>
          <a:prstGeom prst="rect">
            <a:avLst/>
          </a:prstGeom>
          <a:solidFill>
            <a:schemeClr val="bg1"/>
          </a:solidFill>
          <a:ln>
            <a:noFill/>
          </a:ln>
        </p:spPr>
        <p:txBody>
          <a:bodyPr wrap="none" rtlCol="0">
            <a:spAutoFit/>
          </a:bodyPr>
          <a:lstStyle/>
          <a:p>
            <a:r>
              <a:rPr lang="en-VN" sz="2800" b="1" i="1" dirty="0">
                <a:solidFill>
                  <a:srgbClr val="C00000"/>
                </a:solidFill>
                <a:latin typeface="Arial" panose="020B0604020202020204" pitchFamily="34" charset="0"/>
                <a:cs typeface="Arial" panose="020B0604020202020204" pitchFamily="34" charset="0"/>
              </a:rPr>
              <a:t>Gợi ý</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693FE86-21F5-984C-8231-D9270228B011}"/>
                  </a:ext>
                </a:extLst>
              </p:cNvPr>
              <p:cNvSpPr txBox="1"/>
              <p:nvPr/>
            </p:nvSpPr>
            <p:spPr>
              <a:xfrm>
                <a:off x="644156" y="3179734"/>
                <a:ext cx="10903688" cy="2751522"/>
              </a:xfrm>
              <a:prstGeom prst="rect">
                <a:avLst/>
              </a:prstGeom>
              <a:noFill/>
            </p:spPr>
            <p:txBody>
              <a:bodyPr wrap="square">
                <a:spAutoFit/>
              </a:bodyPr>
              <a:lstStyle/>
              <a:p>
                <a:pPr algn="just">
                  <a:lnSpc>
                    <a:spcPct val="150000"/>
                  </a:lnSpc>
                  <a:spcBef>
                    <a:spcPts val="300"/>
                  </a:spcBef>
                  <a:spcAft>
                    <a:spcPts val="300"/>
                  </a:spcAft>
                </a:pPr>
                <a:r>
                  <a:rPr lang="vi-VN" sz="2800" dirty="0">
                    <a:latin typeface="Arial" panose="020B0604020202020204" pitchFamily="34" charset="0"/>
                    <a:ea typeface="Calibri" panose="020F0502020204030204" pitchFamily="34" charset="0"/>
                    <a:cs typeface="Arial" panose="020B0604020202020204" pitchFamily="34" charset="0"/>
                  </a:rPr>
                  <a:t>B</a:t>
                </a:r>
                <a:r>
                  <a:rPr lang="vi-VN" sz="2800" dirty="0">
                    <a:effectLst/>
                    <a:latin typeface="Arial" panose="020B0604020202020204" pitchFamily="34" charset="0"/>
                    <a:ea typeface="Calibri" panose="020F0502020204030204" pitchFamily="34" charset="0"/>
                    <a:cs typeface="Arial" panose="020B0604020202020204" pitchFamily="34" charset="0"/>
                  </a:rPr>
                  <a:t>iến đổi một biểu thức chứa căn bậc hai về dạng bình phương của một tổng hoặc một hiệu:</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Áp dụng hằng đẳng thức </a:t>
                </a:r>
                <a14:m>
                  <m:oMath xmlns:m="http://schemas.openxmlformats.org/officeDocument/2006/math">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b</m:t>
                            </m:r>
                          </m:e>
                        </m:d>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ab</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b</m:t>
                        </m:r>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vi-VN" sz="2800" dirty="0">
                    <a:effectLst/>
                    <a:latin typeface="Arial" panose="020B0604020202020204" pitchFamily="34" charset="0"/>
                    <a:ea typeface="Calibri" panose="020F0502020204030204" pitchFamily="34" charset="0"/>
                    <a:cs typeface="Arial" panose="020B0604020202020204" pitchFamily="34" charset="0"/>
                  </a:rPr>
                  <a:t> cho ý a).</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Áp dụng hằng đẳng thức </a:t>
                </a:r>
                <a14:m>
                  <m:oMath xmlns:m="http://schemas.openxmlformats.org/officeDocument/2006/math">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b</m:t>
                            </m:r>
                          </m:e>
                        </m:d>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ab</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b</m:t>
                        </m:r>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vi-VN" sz="2800" dirty="0">
                    <a:effectLst/>
                    <a:latin typeface="Arial" panose="020B0604020202020204" pitchFamily="34" charset="0"/>
                    <a:ea typeface="Calibri" panose="020F0502020204030204" pitchFamily="34" charset="0"/>
                    <a:cs typeface="Arial" panose="020B0604020202020204" pitchFamily="34" charset="0"/>
                  </a:rPr>
                  <a:t> cho ý b).</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0693FE86-21F5-984C-8231-D9270228B011}"/>
                  </a:ext>
                </a:extLst>
              </p:cNvPr>
              <p:cNvSpPr txBox="1">
                <a:spLocks noRot="1" noChangeAspect="1" noMove="1" noResize="1" noEditPoints="1" noAdjustHandles="1" noChangeArrowheads="1" noChangeShapeType="1" noTextEdit="1"/>
              </p:cNvSpPr>
              <p:nvPr/>
            </p:nvSpPr>
            <p:spPr>
              <a:xfrm>
                <a:off x="644156" y="3179734"/>
                <a:ext cx="10903688" cy="2751522"/>
              </a:xfrm>
              <a:prstGeom prst="rect">
                <a:avLst/>
              </a:prstGeom>
              <a:blipFill>
                <a:blip r:embed="rId3"/>
                <a:stretch>
                  <a:fillRect l="-1163" r="-1163" b="-5046"/>
                </a:stretch>
              </a:blipFill>
            </p:spPr>
            <p:txBody>
              <a:bodyPr/>
              <a:lstStyle/>
              <a:p>
                <a:r>
                  <a:rPr lang="en-VN">
                    <a:noFill/>
                  </a:rPr>
                  <a:t> </a:t>
                </a:r>
              </a:p>
            </p:txBody>
          </p:sp>
        </mc:Fallback>
      </mc:AlternateContent>
    </p:spTree>
    <p:extLst>
      <p:ext uri="{BB962C8B-B14F-4D97-AF65-F5344CB8AC3E}">
        <p14:creationId xmlns:p14="http://schemas.microsoft.com/office/powerpoint/2010/main" val="387334368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ppt_y</p:attrName>
                                        </p:attrNameLst>
                                      </p:cBhvr>
                                      <p:tavLst>
                                        <p:tav tm="0">
                                          <p:val>
                                            <p:strVal val="#ppt_y+#ppt_h*1.125000"/>
                                          </p:val>
                                        </p:tav>
                                        <p:tav tm="100000">
                                          <p:val>
                                            <p:strVal val="#ppt_y"/>
                                          </p:val>
                                        </p:tav>
                                      </p:tavLst>
                                    </p:anim>
                                    <p:animEffect transition="in" filter="wipe(u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12"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2F19B03-1722-8EA6-4BF1-8CE8B48E88A3}"/>
                  </a:ext>
                </a:extLst>
              </p:cNvPr>
              <p:cNvSpPr txBox="1"/>
              <p:nvPr/>
            </p:nvSpPr>
            <p:spPr>
              <a:xfrm>
                <a:off x="822767" y="3638128"/>
                <a:ext cx="11026331" cy="2622128"/>
              </a:xfrm>
              <a:prstGeom prst="rect">
                <a:avLst/>
              </a:prstGeom>
              <a:noFill/>
            </p:spPr>
            <p:txBody>
              <a:bodyPr wrap="square">
                <a:spAutoFit/>
              </a:bodyPr>
              <a:lstStyle/>
              <a:p>
                <a:pPr algn="just">
                  <a:lnSpc>
                    <a:spcPct val="150000"/>
                  </a:lnSpc>
                  <a:spcBef>
                    <a:spcPts val="300"/>
                  </a:spcBef>
                  <a:spcAft>
                    <a:spcPts val="300"/>
                  </a:spcAft>
                </a:pPr>
                <a:r>
                  <a:rPr lang="vi-VN" sz="2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6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600" i="1">
                                <a:effectLst/>
                                <a:latin typeface="Cambria Math" panose="02040503050406030204" pitchFamily="18" charset="0"/>
                                <a:ea typeface="Calibri" panose="020F0502020204030204" pitchFamily="34" charset="0"/>
                                <a:cs typeface="Times New Roman" panose="02020603050405020304" pitchFamily="18" charset="0"/>
                              </a:rPr>
                              <m:t>  </m:t>
                            </m:r>
                          </m:e>
                        </m:d>
                      </m:e>
                      <m:sup>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600" i="1">
                        <a:effectLst/>
                        <a:latin typeface="Cambria Math" panose="02040503050406030204" pitchFamily="18" charset="0"/>
                        <a:ea typeface="Calibri" panose="020F0502020204030204" pitchFamily="34" charset="0"/>
                        <a:cs typeface="Times New Roman" panose="02020603050405020304" pitchFamily="18" charset="0"/>
                      </a:rPr>
                      <m:t>=5+2</m:t>
                    </m:r>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effectLst/>
                            <a:latin typeface="Cambria Math" panose="02040503050406030204" pitchFamily="18" charset="0"/>
                            <a:ea typeface="Calibri" panose="020F0502020204030204" pitchFamily="34" charset="0"/>
                            <a:cs typeface="Times New Roman" panose="02020603050405020304" pitchFamily="18" charset="0"/>
                          </a:rPr>
                          <m:t>6</m:t>
                        </m:r>
                      </m:e>
                    </m:rad>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6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600" i="1">
                                <a:effectLst/>
                                <a:latin typeface="Cambria Math" panose="02040503050406030204" pitchFamily="18" charset="0"/>
                                <a:ea typeface="Calibri" panose="020F0502020204030204" pitchFamily="34" charset="0"/>
                                <a:cs typeface="Times New Roman" panose="02020603050405020304" pitchFamily="18" charset="0"/>
                              </a:rPr>
                              <m:t>  </m:t>
                            </m:r>
                          </m:e>
                        </m:d>
                      </m:e>
                      <m:sup>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effectLst/>
                                    <a:latin typeface="Cambria Math" panose="02040503050406030204" pitchFamily="18" charset="0"/>
                                    <a:ea typeface="Calibri" panose="020F0502020204030204" pitchFamily="34" charset="0"/>
                                    <a:cs typeface="Times New Roman" panose="02020603050405020304" pitchFamily="18" charset="0"/>
                                  </a:rPr>
                                  <m:t>3</m:t>
                                </m:r>
                              </m:e>
                            </m:rad>
                          </m:e>
                        </m:d>
                      </m:e>
                      <m:sup>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6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e>
                            </m:rad>
                          </m:e>
                        </m:d>
                      </m:e>
                      <m:sup>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vi-VN" sz="26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vi-VN" sz="2600" i="1">
                        <a:effectLst/>
                        <a:latin typeface="Cambria Math" panose="02040503050406030204" pitchFamily="18" charset="0"/>
                        <a:ea typeface="Times New Roman" panose="02020603050405020304" pitchFamily="18" charset="0"/>
                        <a:cs typeface="Times New Roman" panose="02020603050405020304" pitchFamily="18" charset="0"/>
                      </a:rPr>
                      <m:t>=3+2</m:t>
                    </m:r>
                    <m:rad>
                      <m:radPr>
                        <m:degHide m:val="on"/>
                        <m:ctrlPr>
                          <a:rPr lang="en-VN" sz="26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600" i="1">
                            <a:effectLst/>
                            <a:latin typeface="Cambria Math" panose="02040503050406030204" pitchFamily="18" charset="0"/>
                            <a:ea typeface="Times New Roman" panose="02020603050405020304" pitchFamily="18" charset="0"/>
                            <a:cs typeface="Times New Roman" panose="02020603050405020304" pitchFamily="18" charset="0"/>
                          </a:rPr>
                          <m:t>6</m:t>
                        </m:r>
                      </m:e>
                    </m:rad>
                    <m:r>
                      <a:rPr lang="vi-VN" sz="2600" i="1">
                        <a:effectLst/>
                        <a:latin typeface="Cambria Math" panose="02040503050406030204" pitchFamily="18" charset="0"/>
                        <a:ea typeface="Times New Roman" panose="02020603050405020304" pitchFamily="18" charset="0"/>
                        <a:cs typeface="Times New Roman" panose="02020603050405020304" pitchFamily="18" charset="0"/>
                      </a:rPr>
                      <m:t>+2=5+2</m:t>
                    </m:r>
                    <m:rad>
                      <m:radPr>
                        <m:degHide m:val="on"/>
                        <m:ctrlPr>
                          <a:rPr lang="en-VN" sz="26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600" i="1">
                            <a:effectLst/>
                            <a:latin typeface="Cambria Math" panose="02040503050406030204" pitchFamily="18" charset="0"/>
                            <a:ea typeface="Times New Roman" panose="02020603050405020304" pitchFamily="18" charset="0"/>
                            <a:cs typeface="Times New Roman" panose="02020603050405020304" pitchFamily="18" charset="0"/>
                          </a:rPr>
                          <m:t>6</m:t>
                        </m:r>
                      </m:e>
                    </m:rad>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sSup>
                      <m:sSupPr>
                        <m:ctrlPr>
                          <a:rPr lang="en-VN" sz="2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e>
                        </m:d>
                      </m:e>
                      <m:sup>
                        <m:r>
                          <a:rPr lang="vi-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=5+2</m:t>
                    </m:r>
                    <m:rad>
                      <m:radPr>
                        <m:degHide m:val="on"/>
                        <m:ctrlPr>
                          <a:rPr lang="en-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e>
                    </m:rad>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2F19B03-1722-8EA6-4BF1-8CE8B48E88A3}"/>
                  </a:ext>
                </a:extLst>
              </p:cNvPr>
              <p:cNvSpPr txBox="1">
                <a:spLocks noRot="1" noChangeAspect="1" noMove="1" noResize="1" noEditPoints="1" noAdjustHandles="1" noChangeArrowheads="1" noChangeShapeType="1" noTextEdit="1"/>
              </p:cNvSpPr>
              <p:nvPr/>
            </p:nvSpPr>
            <p:spPr>
              <a:xfrm>
                <a:off x="822767" y="3638128"/>
                <a:ext cx="11026331" cy="2622128"/>
              </a:xfrm>
              <a:prstGeom prst="rect">
                <a:avLst/>
              </a:prstGeom>
              <a:blipFill>
                <a:blip r:embed="rId2"/>
                <a:stretch>
                  <a:fillRect l="-920" b="-3865"/>
                </a:stretch>
              </a:blipFill>
            </p:spPr>
            <p:txBody>
              <a:bodyPr/>
              <a:lstStyle/>
              <a:p>
                <a:r>
                  <a:rPr lang="en-VN">
                    <a:noFill/>
                  </a:rPr>
                  <a:t> </a:t>
                </a:r>
              </a:p>
            </p:txBody>
          </p:sp>
        </mc:Fallback>
      </mc:AlternateContent>
      <p:sp>
        <p:nvSpPr>
          <p:cNvPr id="4" name="TextBox 3">
            <a:extLst>
              <a:ext uri="{FF2B5EF4-FFF2-40B4-BE49-F238E27FC236}">
                <a16:creationId xmlns:a16="http://schemas.microsoft.com/office/drawing/2014/main" id="{BDE2FCBE-1A9C-CC7B-A5C1-7F83D4BF8E37}"/>
              </a:ext>
            </a:extLst>
          </p:cNvPr>
          <p:cNvSpPr txBox="1"/>
          <p:nvPr/>
        </p:nvSpPr>
        <p:spPr>
          <a:xfrm>
            <a:off x="5409754" y="397435"/>
            <a:ext cx="1372492" cy="492443"/>
          </a:xfrm>
          <a:prstGeom prst="rect">
            <a:avLst/>
          </a:prstGeom>
          <a:noFill/>
        </p:spPr>
        <p:txBody>
          <a:bodyPr wrap="none" rtlCol="0">
            <a:spAutoFit/>
          </a:bodyPr>
          <a:lstStyle/>
          <a:p>
            <a:r>
              <a:rPr lang="en-VN" sz="26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6B83BDF-1481-1D7D-464E-14649C9F3BA4}"/>
                  </a:ext>
                </a:extLst>
              </p:cNvPr>
              <p:cNvSpPr txBox="1"/>
              <p:nvPr/>
            </p:nvSpPr>
            <p:spPr>
              <a:xfrm>
                <a:off x="822767" y="931919"/>
                <a:ext cx="11026331" cy="2622128"/>
              </a:xfrm>
              <a:prstGeom prst="rect">
                <a:avLst/>
              </a:prstGeom>
              <a:noFill/>
            </p:spPr>
            <p:txBody>
              <a:bodyPr wrap="square">
                <a:spAutoFit/>
              </a:bodyPr>
              <a:lstStyle/>
              <a:p>
                <a:pPr algn="just">
                  <a:lnSpc>
                    <a:spcPct val="150000"/>
                  </a:lnSpc>
                  <a:spcBef>
                    <a:spcPts val="300"/>
                  </a:spcBef>
                  <a:spcAft>
                    <a:spcPts val="300"/>
                  </a:spcAft>
                </a:pPr>
                <a:r>
                  <a:rPr lang="vi-VN" sz="2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600" i="1">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e>
                            </m:rad>
                          </m:e>
                        </m:d>
                      </m:e>
                      <m:sup>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600" i="1">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e>
                    </m:rad>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600" i="1">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e>
                            </m:rad>
                          </m:e>
                        </m:d>
                      </m:e>
                      <m:sup>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600" i="1">
                            <a:effectLst/>
                            <a:latin typeface="Cambria Math" panose="02040503050406030204" pitchFamily="18" charset="0"/>
                            <a:ea typeface="Calibri" panose="020F0502020204030204" pitchFamily="34" charset="0"/>
                            <a:cs typeface="Times New Roman" panose="02020603050405020304" pitchFamily="18" charset="0"/>
                          </a:rPr>
                          <m:t>1</m:t>
                        </m:r>
                      </m:e>
                      <m:sup>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600" i="1">
                        <a:effectLst/>
                        <a:latin typeface="Cambria Math" panose="02040503050406030204" pitchFamily="18" charset="0"/>
                        <a:ea typeface="Calibri" panose="020F0502020204030204" pitchFamily="34" charset="0"/>
                        <a:cs typeface="Times New Roman" panose="02020603050405020304" pitchFamily="18" charset="0"/>
                      </a:rPr>
                      <m:t>−2.1.</m:t>
                    </m:r>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e>
                            </m:rad>
                          </m:e>
                        </m:d>
                      </m:e>
                      <m:sup>
                        <m:r>
                          <a:rPr lang="vi-VN" sz="2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600" i="1">
                        <a:effectLst/>
                        <a:latin typeface="Cambria Math" panose="02040503050406030204" pitchFamily="18" charset="0"/>
                        <a:ea typeface="Times New Roman" panose="02020603050405020304" pitchFamily="18" charset="0"/>
                        <a:cs typeface="Times New Roman" panose="02020603050405020304" pitchFamily="18" charset="0"/>
                      </a:rPr>
                      <m:t>=1−2</m:t>
                    </m:r>
                    <m:rad>
                      <m:radPr>
                        <m:degHide m:val="on"/>
                        <m:ctrlPr>
                          <a:rPr lang="en-VN" sz="26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600" i="1">
                            <a:effectLst/>
                            <a:latin typeface="Cambria Math" panose="02040503050406030204" pitchFamily="18" charset="0"/>
                            <a:ea typeface="Times New Roman" panose="02020603050405020304" pitchFamily="18" charset="0"/>
                            <a:cs typeface="Times New Roman" panose="02020603050405020304" pitchFamily="18" charset="0"/>
                          </a:rPr>
                          <m:t>2</m:t>
                        </m:r>
                      </m:e>
                    </m:rad>
                    <m:r>
                      <a:rPr lang="vi-VN" sz="2600" i="1">
                        <a:effectLst/>
                        <a:latin typeface="Cambria Math" panose="02040503050406030204" pitchFamily="18" charset="0"/>
                        <a:ea typeface="Times New Roman" panose="02020603050405020304" pitchFamily="18" charset="0"/>
                        <a:cs typeface="Times New Roman" panose="02020603050405020304" pitchFamily="18" charset="0"/>
                      </a:rPr>
                      <m:t>+2=3−2</m:t>
                    </m:r>
                    <m:rad>
                      <m:radPr>
                        <m:degHide m:val="on"/>
                        <m:ctrlPr>
                          <a:rPr lang="en-VN" sz="26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600" i="1">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sSup>
                      <m:sSupPr>
                        <m:ctrlPr>
                          <a:rPr lang="en-VN" sz="2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e>
                        </m:d>
                      </m:e>
                      <m:sup>
                        <m:r>
                          <a:rPr lang="vi-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C6B83BDF-1481-1D7D-464E-14649C9F3BA4}"/>
                  </a:ext>
                </a:extLst>
              </p:cNvPr>
              <p:cNvSpPr txBox="1">
                <a:spLocks noRot="1" noChangeAspect="1" noMove="1" noResize="1" noEditPoints="1" noAdjustHandles="1" noChangeArrowheads="1" noChangeShapeType="1" noTextEdit="1"/>
              </p:cNvSpPr>
              <p:nvPr/>
            </p:nvSpPr>
            <p:spPr>
              <a:xfrm>
                <a:off x="822767" y="931919"/>
                <a:ext cx="11026331" cy="2622128"/>
              </a:xfrm>
              <a:prstGeom prst="rect">
                <a:avLst/>
              </a:prstGeom>
              <a:blipFill>
                <a:blip r:embed="rId3"/>
                <a:stretch>
                  <a:fillRect l="-920" b="-3865"/>
                </a:stretch>
              </a:blipFill>
            </p:spPr>
            <p:txBody>
              <a:bodyPr/>
              <a:lstStyle/>
              <a:p>
                <a:r>
                  <a:rPr lang="en-VN">
                    <a:noFill/>
                  </a:rPr>
                  <a:t> </a:t>
                </a:r>
              </a:p>
            </p:txBody>
          </p:sp>
        </mc:Fallback>
      </mc:AlternateContent>
    </p:spTree>
    <p:extLst>
      <p:ext uri="{BB962C8B-B14F-4D97-AF65-F5344CB8AC3E}">
        <p14:creationId xmlns:p14="http://schemas.microsoft.com/office/powerpoint/2010/main" val="244729203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trips(down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strips(down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strips(downLeft)">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strips(downLeft)">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strips(downLeft)">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909CE4-796A-D256-7D8C-7CB680B01103}"/>
              </a:ext>
            </a:extLst>
          </p:cNvPr>
          <p:cNvSpPr txBox="1"/>
          <p:nvPr/>
        </p:nvSpPr>
        <p:spPr>
          <a:xfrm>
            <a:off x="777076" y="1789288"/>
            <a:ext cx="10637848" cy="3279424"/>
          </a:xfrm>
          <a:prstGeom prst="rect">
            <a:avLst/>
          </a:prstGeom>
          <a:solidFill>
            <a:schemeClr val="bg1"/>
          </a:solidFill>
        </p:spPr>
        <p:txBody>
          <a:bodyPr wrap="none" rtlCol="0">
            <a:spAutoFit/>
          </a:bodyPr>
          <a:lstStyle/>
          <a:p>
            <a:pPr algn="ctr">
              <a:lnSpc>
                <a:spcPct val="150000"/>
              </a:lnSpc>
            </a:pPr>
            <a:r>
              <a:rPr lang="en-VN" sz="4800" b="1" dirty="0">
                <a:solidFill>
                  <a:schemeClr val="accent4"/>
                </a:solidFill>
                <a:latin typeface="Arial" panose="020B0604020202020204" pitchFamily="34" charset="0"/>
                <a:cs typeface="Arial" panose="020B0604020202020204" pitchFamily="34" charset="0"/>
              </a:rPr>
              <a:t>TIẾT 2. </a:t>
            </a:r>
          </a:p>
          <a:p>
            <a:pPr algn="ctr">
              <a:lnSpc>
                <a:spcPct val="150000"/>
              </a:lnSpc>
            </a:pPr>
            <a:r>
              <a:rPr lang="en-VN" sz="4800" b="1" dirty="0">
                <a:solidFill>
                  <a:schemeClr val="accent4"/>
                </a:solidFill>
                <a:latin typeface="Arial" panose="020B0604020202020204" pitchFamily="34" charset="0"/>
                <a:cs typeface="Arial" panose="020B0604020202020204" pitchFamily="34" charset="0"/>
              </a:rPr>
              <a:t>Luyện tập về căn bậc hai (tiếp theo)</a:t>
            </a:r>
          </a:p>
          <a:p>
            <a:pPr algn="ctr">
              <a:lnSpc>
                <a:spcPct val="150000"/>
              </a:lnSpc>
            </a:pPr>
            <a:r>
              <a:rPr lang="en-VN" sz="4800" b="1" dirty="0">
                <a:solidFill>
                  <a:schemeClr val="accent4"/>
                </a:solidFill>
                <a:latin typeface="Arial" panose="020B0604020202020204" pitchFamily="34" charset="0"/>
                <a:cs typeface="Arial" panose="020B0604020202020204" pitchFamily="34" charset="0"/>
              </a:rPr>
              <a:t>Luyện tập về căn thức bậc hai</a:t>
            </a:r>
          </a:p>
        </p:txBody>
      </p:sp>
      <p:pic>
        <p:nvPicPr>
          <p:cNvPr id="3" name="Picture 2">
            <a:extLst>
              <a:ext uri="{FF2B5EF4-FFF2-40B4-BE49-F238E27FC236}">
                <a16:creationId xmlns:a16="http://schemas.microsoft.com/office/drawing/2014/main" id="{5CF321D9-5333-F848-B0A1-0E26F459B0B2}"/>
              </a:ext>
            </a:extLst>
          </p:cNvPr>
          <p:cNvPicPr>
            <a:picLocks noChangeAspect="1"/>
          </p:cNvPicPr>
          <p:nvPr/>
        </p:nvPicPr>
        <p:blipFill>
          <a:blip r:embed="rId2"/>
          <a:stretch>
            <a:fillRect/>
          </a:stretch>
        </p:blipFill>
        <p:spPr>
          <a:xfrm>
            <a:off x="-225723" y="5068712"/>
            <a:ext cx="2581653" cy="2310821"/>
          </a:xfrm>
          <a:prstGeom prst="rect">
            <a:avLst/>
          </a:prstGeom>
        </p:spPr>
      </p:pic>
      <p:pic>
        <p:nvPicPr>
          <p:cNvPr id="4" name="Picture 3">
            <a:extLst>
              <a:ext uri="{FF2B5EF4-FFF2-40B4-BE49-F238E27FC236}">
                <a16:creationId xmlns:a16="http://schemas.microsoft.com/office/drawing/2014/main" id="{C08B387A-B059-E093-2C0C-5B8B366DEDD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78995" y="-371416"/>
            <a:ext cx="5038728" cy="2642707"/>
          </a:xfrm>
          <a:prstGeom prst="rect">
            <a:avLst/>
          </a:prstGeom>
        </p:spPr>
      </p:pic>
    </p:spTree>
    <p:extLst>
      <p:ext uri="{BB962C8B-B14F-4D97-AF65-F5344CB8AC3E}">
        <p14:creationId xmlns:p14="http://schemas.microsoft.com/office/powerpoint/2010/main" val="3956987450"/>
      </p:ext>
    </p:extLst>
  </p:cSld>
  <p:clrMapOvr>
    <a:masterClrMapping/>
  </p:clrMapOvr>
  <p:transition spd="med">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50DA5C-3090-FC03-4391-64CE5032C355}"/>
              </a:ext>
            </a:extLst>
          </p:cNvPr>
          <p:cNvSpPr txBox="1"/>
          <p:nvPr/>
        </p:nvSpPr>
        <p:spPr>
          <a:xfrm>
            <a:off x="899538" y="417443"/>
            <a:ext cx="3141629" cy="523220"/>
          </a:xfrm>
          <a:prstGeom prst="rect">
            <a:avLst/>
          </a:prstGeom>
          <a:solidFill>
            <a:schemeClr val="bg1"/>
          </a:solidFill>
        </p:spPr>
        <p:txBody>
          <a:bodyPr wrap="none" rtlCol="0">
            <a:spAutoFit/>
          </a:bodyPr>
          <a:lstStyle/>
          <a:p>
            <a:r>
              <a:rPr lang="en-VN" sz="2800" b="1" dirty="0">
                <a:solidFill>
                  <a:schemeClr val="accent6">
                    <a:lumMod val="75000"/>
                  </a:schemeClr>
                </a:solidFill>
                <a:latin typeface="Arial" panose="020B0604020202020204" pitchFamily="34" charset="0"/>
                <a:cs typeface="Arial" panose="020B0604020202020204" pitchFamily="34" charset="0"/>
              </a:rPr>
              <a:t>3.13 (SGK – tr.52)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EC01468-4537-1AEA-4949-9AE69EFA2CD2}"/>
                  </a:ext>
                </a:extLst>
              </p:cNvPr>
              <p:cNvSpPr txBox="1"/>
              <p:nvPr/>
            </p:nvSpPr>
            <p:spPr>
              <a:xfrm>
                <a:off x="899538" y="1262627"/>
                <a:ext cx="10392923" cy="909031"/>
              </a:xfrm>
              <a:prstGeom prst="rect">
                <a:avLst/>
              </a:prstGeom>
              <a:noFill/>
            </p:spPr>
            <p:txBody>
              <a:bodyPr wrap="square">
                <a:spAutoFit/>
              </a:bodyPr>
              <a:lstStyle/>
              <a:p>
                <a:pPr algn="just">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192</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75</m:t>
                            </m:r>
                          </m:e>
                        </m:rad>
                      </m:e>
                    </m:d>
                  </m:oMath>
                </a14:m>
                <a:r>
                  <a:rPr lang="vi-VN" sz="28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18</m:t>
                            </m:r>
                          </m:e>
                        </m:rad>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50</m:t>
                            </m:r>
                          </m:e>
                        </m:rad>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128</m:t>
                            </m:r>
                          </m:e>
                        </m:rad>
                      </m:num>
                      <m:den>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7</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9EC01468-4537-1AEA-4949-9AE69EFA2CD2}"/>
                  </a:ext>
                </a:extLst>
              </p:cNvPr>
              <p:cNvSpPr txBox="1">
                <a:spLocks noRot="1" noChangeAspect="1" noMove="1" noResize="1" noEditPoints="1" noAdjustHandles="1" noChangeArrowheads="1" noChangeShapeType="1" noTextEdit="1"/>
              </p:cNvSpPr>
              <p:nvPr/>
            </p:nvSpPr>
            <p:spPr>
              <a:xfrm>
                <a:off x="899538" y="1262627"/>
                <a:ext cx="10392923" cy="909031"/>
              </a:xfrm>
              <a:prstGeom prst="rect">
                <a:avLst/>
              </a:prstGeom>
              <a:blipFill>
                <a:blip r:embed="rId2"/>
                <a:stretch>
                  <a:fillRect l="-1345" b="-1389"/>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F2A66EFA-6A5A-4346-B039-51356FA4C7F9}"/>
              </a:ext>
            </a:extLst>
          </p:cNvPr>
          <p:cNvSpPr txBox="1"/>
          <p:nvPr/>
        </p:nvSpPr>
        <p:spPr>
          <a:xfrm>
            <a:off x="4762822" y="417443"/>
            <a:ext cx="3664132" cy="523220"/>
          </a:xfrm>
          <a:prstGeom prst="rect">
            <a:avLst/>
          </a:prstGeom>
          <a:noFill/>
        </p:spPr>
        <p:txBody>
          <a:bodyPr wrap="square">
            <a:spAutoFit/>
          </a:bodyPr>
          <a:lstStyle/>
          <a:p>
            <a:pPr algn="just">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Thực hiện phép tính:</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0CBD90D-D451-5B68-0734-022A3A95C699}"/>
              </a:ext>
            </a:extLst>
          </p:cNvPr>
          <p:cNvSpPr txBox="1"/>
          <p:nvPr/>
        </p:nvSpPr>
        <p:spPr>
          <a:xfrm>
            <a:off x="931816" y="2773239"/>
            <a:ext cx="1103187" cy="523220"/>
          </a:xfrm>
          <a:prstGeom prst="rect">
            <a:avLst/>
          </a:prstGeom>
          <a:solidFill>
            <a:schemeClr val="bg1"/>
          </a:solidFill>
          <a:ln>
            <a:noFill/>
          </a:ln>
        </p:spPr>
        <p:txBody>
          <a:bodyPr wrap="none" rtlCol="0">
            <a:spAutoFit/>
          </a:bodyPr>
          <a:lstStyle/>
          <a:p>
            <a:r>
              <a:rPr lang="en-VN" sz="2800" b="1" i="1" dirty="0">
                <a:solidFill>
                  <a:srgbClr val="C00000"/>
                </a:solidFill>
                <a:latin typeface="Arial" panose="020B0604020202020204" pitchFamily="34" charset="0"/>
                <a:cs typeface="Arial" panose="020B0604020202020204" pitchFamily="34" charset="0"/>
              </a:rPr>
              <a:t>Gợi ý</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CE3ECA0-9F1C-748C-E5CE-C59F3DEB19EA}"/>
                  </a:ext>
                </a:extLst>
              </p:cNvPr>
              <p:cNvSpPr txBox="1"/>
              <p:nvPr/>
            </p:nvSpPr>
            <p:spPr>
              <a:xfrm>
                <a:off x="931816" y="3338806"/>
                <a:ext cx="10392923" cy="2839945"/>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Sử dụng phép khai căn bậc hai với phép nhân và phép chia cho ý a) và ý b)</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A</m:t>
                        </m:r>
                      </m:e>
                    </m:rad>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B</m:t>
                        </m:r>
                      </m:e>
                    </m:rad>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B</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B</m:t>
                            </m:r>
                          </m:den>
                        </m:f>
                      </m:e>
                    </m:rad>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A</m:t>
                            </m:r>
                          </m:e>
                        </m:rad>
                      </m:num>
                      <m:den>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B</m:t>
                            </m:r>
                          </m:e>
                        </m:rad>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≥0;</m:t>
                    </m:r>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B</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3CE3ECA0-9F1C-748C-E5CE-C59F3DEB19EA}"/>
                  </a:ext>
                </a:extLst>
              </p:cNvPr>
              <p:cNvSpPr txBox="1">
                <a:spLocks noRot="1" noChangeAspect="1" noMove="1" noResize="1" noEditPoints="1" noAdjustHandles="1" noChangeArrowheads="1" noChangeShapeType="1" noTextEdit="1"/>
              </p:cNvSpPr>
              <p:nvPr/>
            </p:nvSpPr>
            <p:spPr>
              <a:xfrm>
                <a:off x="931816" y="3338806"/>
                <a:ext cx="10392923" cy="2839945"/>
              </a:xfrm>
              <a:prstGeom prst="rect">
                <a:avLst/>
              </a:prstGeom>
              <a:blipFill>
                <a:blip r:embed="rId3"/>
                <a:stretch>
                  <a:fillRect l="-1221" r="-1221"/>
                </a:stretch>
              </a:blipFill>
            </p:spPr>
            <p:txBody>
              <a:bodyPr/>
              <a:lstStyle/>
              <a:p>
                <a:r>
                  <a:rPr lang="en-VN">
                    <a:noFill/>
                  </a:rPr>
                  <a:t> </a:t>
                </a:r>
              </a:p>
            </p:txBody>
          </p:sp>
        </mc:Fallback>
      </mc:AlternateContent>
    </p:spTree>
    <p:extLst>
      <p:ext uri="{BB962C8B-B14F-4D97-AF65-F5344CB8AC3E}">
        <p14:creationId xmlns:p14="http://schemas.microsoft.com/office/powerpoint/2010/main" val="331386855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ppt_y</p:attrName>
                                        </p:attrNameLst>
                                      </p:cBhvr>
                                      <p:tavLst>
                                        <p:tav tm="0">
                                          <p:val>
                                            <p:strVal val="#ppt_y+#ppt_h*1.125000"/>
                                          </p:val>
                                        </p:tav>
                                        <p:tav tm="100000">
                                          <p:val>
                                            <p:strVal val="#ppt_y"/>
                                          </p:val>
                                        </p:tav>
                                      </p:tavLst>
                                    </p:anim>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8"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101D7C-4220-B49C-E919-2AC1DD7BC7EC}"/>
              </a:ext>
            </a:extLst>
          </p:cNvPr>
          <p:cNvSpPr txBox="1"/>
          <p:nvPr/>
        </p:nvSpPr>
        <p:spPr>
          <a:xfrm>
            <a:off x="5364870" y="387462"/>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92DB7DC-81BA-EB04-3929-889EF2E0E9C8}"/>
                  </a:ext>
                </a:extLst>
              </p:cNvPr>
              <p:cNvSpPr txBox="1"/>
              <p:nvPr/>
            </p:nvSpPr>
            <p:spPr>
              <a:xfrm>
                <a:off x="1411763" y="1279538"/>
                <a:ext cx="3953107" cy="4596771"/>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3</m:t>
                        </m:r>
                      </m:e>
                    </m:rad>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192</m:t>
                            </m:r>
                          </m:e>
                        </m:rad>
                        <m:r>
                          <a:rPr lang="vi-VN" sz="2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75</m:t>
                            </m:r>
                          </m:e>
                        </m:rad>
                      </m:e>
                    </m: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1"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3</m:t>
                        </m:r>
                      </m:e>
                    </m:rad>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192</m:t>
                        </m:r>
                      </m:e>
                    </m:rad>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3</m:t>
                        </m:r>
                      </m:e>
                    </m:rad>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75</m:t>
                        </m:r>
                      </m:e>
                    </m:rad>
                  </m:oMath>
                </a14:m>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3.192</m:t>
                        </m:r>
                      </m:e>
                    </m:rad>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3.75</m:t>
                        </m:r>
                      </m:e>
                    </m:rad>
                  </m:oMath>
                </a14:m>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576</m:t>
                        </m:r>
                      </m:e>
                    </m:rad>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225</m:t>
                        </m:r>
                      </m:e>
                    </m:rad>
                  </m:oMath>
                </a14:m>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=24−15</m:t>
                    </m:r>
                  </m:oMath>
                </a14:m>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=9</m:t>
                    </m:r>
                  </m:oMath>
                </a14:m>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F92DB7DC-81BA-EB04-3929-889EF2E0E9C8}"/>
                  </a:ext>
                </a:extLst>
              </p:cNvPr>
              <p:cNvSpPr txBox="1">
                <a:spLocks noRot="1" noChangeAspect="1" noMove="1" noResize="1" noEditPoints="1" noAdjustHandles="1" noChangeArrowheads="1" noChangeShapeType="1" noTextEdit="1"/>
              </p:cNvSpPr>
              <p:nvPr/>
            </p:nvSpPr>
            <p:spPr>
              <a:xfrm>
                <a:off x="1411763" y="1279538"/>
                <a:ext cx="3953107" cy="4596771"/>
              </a:xfrm>
              <a:prstGeom prst="rect">
                <a:avLst/>
              </a:prstGeom>
              <a:blipFill>
                <a:blip r:embed="rId2"/>
                <a:stretch>
                  <a:fillRect l="-3205"/>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30288CE-0130-1072-CD71-0DC7DAFE7FBC}"/>
                  </a:ext>
                </a:extLst>
              </p:cNvPr>
              <p:cNvSpPr txBox="1"/>
              <p:nvPr/>
            </p:nvSpPr>
            <p:spPr>
              <a:xfrm>
                <a:off x="5908287" y="955507"/>
                <a:ext cx="5754030" cy="5244834"/>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1">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1">
                                <a:effectLst/>
                                <a:latin typeface="Cambria Math" panose="02040503050406030204" pitchFamily="18" charset="0"/>
                                <a:ea typeface="Calibri" panose="020F0502020204030204" pitchFamily="34" charset="0"/>
                                <a:cs typeface="Times New Roman" panose="02020603050405020304" pitchFamily="18" charset="0"/>
                              </a:rPr>
                              <m:t>18</m:t>
                            </m:r>
                          </m:e>
                        </m:rad>
                        <m:r>
                          <a:rPr lang="vi-VN" sz="3200" i="1">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1">
                                <a:effectLst/>
                                <a:latin typeface="Cambria Math" panose="02040503050406030204" pitchFamily="18" charset="0"/>
                                <a:ea typeface="Calibri" panose="020F0502020204030204" pitchFamily="34" charset="0"/>
                                <a:cs typeface="Times New Roman" panose="02020603050405020304" pitchFamily="18" charset="0"/>
                              </a:rPr>
                              <m:t>50</m:t>
                            </m:r>
                          </m:e>
                        </m:rad>
                        <m:r>
                          <a:rPr lang="vi-VN" sz="32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1">
                                <a:effectLst/>
                                <a:latin typeface="Cambria Math" panose="02040503050406030204" pitchFamily="18" charset="0"/>
                                <a:ea typeface="Calibri" panose="020F0502020204030204" pitchFamily="34" charset="0"/>
                                <a:cs typeface="Times New Roman" panose="02020603050405020304" pitchFamily="18" charset="0"/>
                              </a:rPr>
                              <m:t>128</m:t>
                            </m:r>
                          </m:e>
                        </m:rad>
                      </m:num>
                      <m:den>
                        <m:r>
                          <a:rPr lang="vi-VN" sz="3200" i="1">
                            <a:effectLst/>
                            <a:latin typeface="Cambria Math" panose="02040503050406030204" pitchFamily="18" charset="0"/>
                            <a:ea typeface="Calibri" panose="020F0502020204030204" pitchFamily="34" charset="0"/>
                            <a:cs typeface="Times New Roman" panose="02020603050405020304" pitchFamily="18" charset="0"/>
                          </a:rPr>
                          <m:t>7</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1">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32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VN" sz="32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−3</m:t>
                        </m:r>
                        <m:rad>
                          <m:radPr>
                            <m:degHide m:val="on"/>
                            <m:ctrlPr>
                              <a:rPr lang="en-VN" sz="32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18</m:t>
                            </m:r>
                          </m:e>
                        </m:rad>
                      </m:num>
                      <m:den>
                        <m:r>
                          <a:rPr lang="vi-VN" sz="32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7</m:t>
                        </m:r>
                        <m:rad>
                          <m:radPr>
                            <m:degHide m:val="on"/>
                            <m:ctrlPr>
                              <a:rPr lang="en-VN" sz="32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e>
                        </m:rad>
                      </m:den>
                    </m:f>
                  </m:oMath>
                </a14:m>
                <a:r>
                  <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fPr>
                      <m:num>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5</m:t>
                        </m:r>
                        <m:rad>
                          <m:radPr>
                            <m:degHide m:val="on"/>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radPr>
                          <m:deg/>
                          <m:e>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50</m:t>
                            </m:r>
                          </m:e>
                        </m:rad>
                      </m:num>
                      <m:den>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7</m:t>
                        </m:r>
                        <m:rad>
                          <m:radPr>
                            <m:degHide m:val="on"/>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radPr>
                          <m:deg/>
                          <m:e>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2</m:t>
                            </m:r>
                          </m:e>
                        </m:rad>
                      </m:den>
                    </m:f>
                  </m:oMath>
                </a14:m>
                <a:r>
                  <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fPr>
                      <m:num>
                        <m:rad>
                          <m:radPr>
                            <m:degHide m:val="on"/>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radPr>
                          <m:deg/>
                          <m:e>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128</m:t>
                            </m:r>
                          </m:e>
                        </m:rad>
                      </m:num>
                      <m:den>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7</m:t>
                        </m:r>
                        <m:rad>
                          <m:radPr>
                            <m:degHide m:val="on"/>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radPr>
                          <m:deg/>
                          <m:e>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2</m:t>
                            </m:r>
                          </m:e>
                        </m:rad>
                      </m:den>
                    </m:f>
                  </m:oMath>
                </a14:m>
                <a:endPar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32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VN" sz="32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32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7</m:t>
                        </m:r>
                      </m:den>
                    </m:f>
                    <m:r>
                      <a:rPr lang="en-VN" sz="32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 </m:t>
                    </m:r>
                  </m:oMath>
                </a14:m>
                <a:r>
                  <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rad>
                      <m:radPr>
                        <m:degHide m:val="on"/>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radPr>
                      <m:deg/>
                      <m:e>
                        <m:f>
                          <m:fPr>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fPr>
                          <m:num>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18</m:t>
                            </m:r>
                          </m:num>
                          <m:den>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2</m:t>
                            </m:r>
                          </m:den>
                        </m:f>
                      </m:e>
                    </m:rad>
                  </m:oMath>
                </a14:m>
                <a:r>
                  <a:rPr lang="en-VN" sz="2800" dirty="0">
                    <a:solidFill>
                      <a:srgbClr val="FF0000"/>
                    </a:solidFill>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fPr>
                      <m:num>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5</m:t>
                        </m:r>
                      </m:num>
                      <m:den>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7</m:t>
                        </m:r>
                      </m:den>
                    </m:f>
                    <m:r>
                      <a:rPr lang="en-VN" sz="3200" i="0" smtClean="0">
                        <a:solidFill>
                          <a:srgbClr val="FF0000"/>
                        </a:solidFill>
                        <a:latin typeface="Cambria Math" panose="02040503050406030204" pitchFamily="18" charset="0"/>
                        <a:ea typeface="Arial" panose="020B0604020202020204" pitchFamily="34" charset="0"/>
                        <a:cs typeface="Times New Roman" panose="02020603050405020304" pitchFamily="18" charset="0"/>
                      </a:rPr>
                      <m:t> </m:t>
                    </m:r>
                  </m:oMath>
                </a14:m>
                <a:r>
                  <a:rPr lang="en-US" sz="2800" dirty="0">
                    <a:solidFill>
                      <a:srgbClr val="FF0000"/>
                    </a:solidFill>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rad>
                      <m:radPr>
                        <m:degHide m:val="on"/>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radPr>
                      <m:deg/>
                      <m:e>
                        <m:f>
                          <m:fPr>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fPr>
                          <m:num>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50</m:t>
                            </m:r>
                          </m:num>
                          <m:den>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2</m:t>
                            </m:r>
                          </m:den>
                        </m:f>
                      </m:e>
                    </m:rad>
                  </m:oMath>
                </a14:m>
                <a:r>
                  <a:rPr lang="en-VN" sz="2800" dirty="0">
                    <a:solidFill>
                      <a:srgbClr val="FF0000"/>
                    </a:solidFill>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fPr>
                      <m:num>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1</m:t>
                        </m:r>
                      </m:num>
                      <m:den>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7</m:t>
                        </m:r>
                      </m:den>
                    </m:f>
                  </m:oMath>
                </a14:m>
                <a:r>
                  <a:rPr lang="en-VN" sz="2800" dirty="0">
                    <a:solidFill>
                      <a:srgbClr val="FF0000"/>
                    </a:solidFill>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rad>
                      <m:radPr>
                        <m:degHide m:val="on"/>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radPr>
                      <m:deg/>
                      <m:e>
                        <m:f>
                          <m:fPr>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fPr>
                          <m:num>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128</m:t>
                            </m:r>
                          </m:num>
                          <m:den>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2</m:t>
                            </m:r>
                          </m:den>
                        </m:f>
                      </m:e>
                    </m:rad>
                  </m:oMath>
                </a14:m>
                <a:endParaRPr lang="en-US" sz="2800" dirty="0">
                  <a:solidFill>
                    <a:srgbClr val="FF0000"/>
                  </a:solidFill>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32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VN" sz="32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32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7</m:t>
                        </m:r>
                      </m:den>
                    </m:f>
                  </m:oMath>
                </a14:m>
                <a:r>
                  <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 3 + </a:t>
                </a:r>
                <a14:m>
                  <m:oMath xmlns:m="http://schemas.openxmlformats.org/officeDocument/2006/math">
                    <m:f>
                      <m:fPr>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fPr>
                      <m:num>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5</m:t>
                        </m:r>
                      </m:num>
                      <m:den>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7</m:t>
                        </m:r>
                      </m:den>
                    </m:f>
                  </m:oMath>
                </a14:m>
                <a:r>
                  <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 5 - </a:t>
                </a:r>
                <a14:m>
                  <m:oMath xmlns:m="http://schemas.openxmlformats.org/officeDocument/2006/math">
                    <m:f>
                      <m:fPr>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fPr>
                      <m:num>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1</m:t>
                        </m:r>
                      </m:num>
                      <m:den>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7</m:t>
                        </m:r>
                      </m:den>
                    </m:f>
                  </m:oMath>
                </a14:m>
                <a:r>
                  <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 8 = </a:t>
                </a:r>
                <a14:m>
                  <m:oMath xmlns:m="http://schemas.openxmlformats.org/officeDocument/2006/math">
                    <m:f>
                      <m:fPr>
                        <m:ctrlPr>
                          <a:rPr lang="en-VN" sz="3200"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fPr>
                      <m:num>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8</m:t>
                        </m:r>
                      </m:num>
                      <m:den>
                        <m:r>
                          <a:rPr lang="vi-VN" sz="3200" i="0">
                            <a:solidFill>
                              <a:srgbClr val="FF0000"/>
                            </a:solidFill>
                            <a:latin typeface="Cambria Math" panose="02040503050406030204" pitchFamily="18" charset="0"/>
                            <a:ea typeface="Arial" panose="020B0604020202020204" pitchFamily="34" charset="0"/>
                            <a:cs typeface="Times New Roman" panose="02020603050405020304" pitchFamily="18" charset="0"/>
                          </a:rPr>
                          <m:t>7</m:t>
                        </m:r>
                      </m:den>
                    </m:f>
                  </m:oMath>
                </a14:m>
                <a:r>
                  <a:rPr lang="vi-VN" sz="28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430288CE-0130-1072-CD71-0DC7DAFE7FBC}"/>
                  </a:ext>
                </a:extLst>
              </p:cNvPr>
              <p:cNvSpPr txBox="1">
                <a:spLocks noRot="1" noChangeAspect="1" noMove="1" noResize="1" noEditPoints="1" noAdjustHandles="1" noChangeArrowheads="1" noChangeShapeType="1" noTextEdit="1"/>
              </p:cNvSpPr>
              <p:nvPr/>
            </p:nvSpPr>
            <p:spPr>
              <a:xfrm>
                <a:off x="5908287" y="955507"/>
                <a:ext cx="5754030" cy="5244834"/>
              </a:xfrm>
              <a:prstGeom prst="rect">
                <a:avLst/>
              </a:prstGeom>
              <a:blipFill>
                <a:blip r:embed="rId3"/>
                <a:stretch>
                  <a:fillRect l="-2203"/>
                </a:stretch>
              </a:blipFill>
            </p:spPr>
            <p:txBody>
              <a:bodyPr/>
              <a:lstStyle/>
              <a:p>
                <a:r>
                  <a:rPr lang="en-VN">
                    <a:noFill/>
                  </a:rPr>
                  <a:t> </a:t>
                </a:r>
              </a:p>
            </p:txBody>
          </p:sp>
        </mc:Fallback>
      </mc:AlternateContent>
      <p:sp>
        <p:nvSpPr>
          <p:cNvPr id="7" name="Freeform 2">
            <a:extLst>
              <a:ext uri="{FF2B5EF4-FFF2-40B4-BE49-F238E27FC236}">
                <a16:creationId xmlns:a16="http://schemas.microsoft.com/office/drawing/2014/main" id="{C7FA0CF8-CF80-81FE-BD37-B43D3EC9B194}"/>
              </a:ext>
            </a:extLst>
          </p:cNvPr>
          <p:cNvSpPr/>
          <p:nvPr/>
        </p:nvSpPr>
        <p:spPr>
          <a:xfrm>
            <a:off x="10780237" y="429367"/>
            <a:ext cx="861115" cy="962629"/>
          </a:xfrm>
          <a:custGeom>
            <a:avLst/>
            <a:gdLst/>
            <a:ahLst/>
            <a:cxnLst/>
            <a:rect l="l" t="t" r="r" b="b"/>
            <a:pathLst>
              <a:path w="861115" h="962629">
                <a:moveTo>
                  <a:pt x="0" y="0"/>
                </a:moveTo>
                <a:lnTo>
                  <a:pt x="861115" y="0"/>
                </a:lnTo>
                <a:lnTo>
                  <a:pt x="861115" y="962629"/>
                </a:lnTo>
                <a:lnTo>
                  <a:pt x="0" y="9626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8860349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strips(downLeft)">
                                      <p:cBhvr>
                                        <p:cTn id="18" dur="500"/>
                                        <p:tgtEl>
                                          <p:spTgt spid="4">
                                            <p:txEl>
                                              <p:pRg st="1" end="1"/>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strips(downLeft)">
                                      <p:cBhvr>
                                        <p:cTn id="21" dur="500"/>
                                        <p:tgtEl>
                                          <p:spTgt spid="4">
                                            <p:txEl>
                                              <p:pRg st="2" end="2"/>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strips(downLeft)">
                                      <p:cBhvr>
                                        <p:cTn id="24" dur="500"/>
                                        <p:tgtEl>
                                          <p:spTgt spid="4">
                                            <p:txEl>
                                              <p:pRg st="3" end="3"/>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Left)">
                                      <p:cBhvr>
                                        <p:cTn id="27" dur="500"/>
                                        <p:tgtEl>
                                          <p:spTgt spid="4">
                                            <p:txEl>
                                              <p:pRg st="4" end="4"/>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strips(downLeft)">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strips(downLeft)">
                                      <p:cBhvr>
                                        <p:cTn id="35" dur="500"/>
                                        <p:tgtEl>
                                          <p:spTgt spid="6">
                                            <p:txEl>
                                              <p:pRg st="1" end="1"/>
                                            </p:txEl>
                                          </p:spTgt>
                                        </p:tgtEl>
                                      </p:cBhvr>
                                    </p:animEffect>
                                  </p:childTnLst>
                                </p:cTn>
                              </p:par>
                              <p:par>
                                <p:cTn id="36" presetID="18" presetClass="entr" presetSubtype="12" fill="hold" nodeType="with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strips(downLeft)">
                                      <p:cBhvr>
                                        <p:cTn id="38" dur="500"/>
                                        <p:tgtEl>
                                          <p:spTgt spid="6">
                                            <p:txEl>
                                              <p:pRg st="2" end="2"/>
                                            </p:txEl>
                                          </p:spTgt>
                                        </p:tgtEl>
                                      </p:cBhvr>
                                    </p:animEffect>
                                  </p:childTnLst>
                                </p:cTn>
                              </p:par>
                              <p:par>
                                <p:cTn id="39" presetID="18" presetClass="entr" presetSubtype="12" fill="hold"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strips(downLeft)">
                                      <p:cBhvr>
                                        <p:cTn id="4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B62087EC-1C53-9138-855A-B693FE318AA6}"/>
              </a:ext>
            </a:extLst>
          </p:cNvPr>
          <p:cNvSpPr/>
          <p:nvPr/>
        </p:nvSpPr>
        <p:spPr>
          <a:xfrm>
            <a:off x="3929270" y="1808923"/>
            <a:ext cx="4333461" cy="1053548"/>
          </a:xfrm>
          <a:prstGeom prst="snip2DiagRect">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b="1" dirty="0">
                <a:solidFill>
                  <a:schemeClr val="accent4"/>
                </a:solidFill>
                <a:latin typeface="Arial" panose="020B0604020202020204" pitchFamily="34" charset="0"/>
                <a:cs typeface="Arial" panose="020B0604020202020204" pitchFamily="34" charset="0"/>
              </a:rPr>
              <a:t>KHỞI ĐỘNG</a:t>
            </a:r>
          </a:p>
        </p:txBody>
      </p:sp>
      <p:sp>
        <p:nvSpPr>
          <p:cNvPr id="5" name="Snip Diagonal Corner Rectangle 4">
            <a:extLst>
              <a:ext uri="{FF2B5EF4-FFF2-40B4-BE49-F238E27FC236}">
                <a16:creationId xmlns:a16="http://schemas.microsoft.com/office/drawing/2014/main" id="{8F4B1294-EF82-7CAB-5A41-6EA2B206C571}"/>
              </a:ext>
            </a:extLst>
          </p:cNvPr>
          <p:cNvSpPr/>
          <p:nvPr/>
        </p:nvSpPr>
        <p:spPr>
          <a:xfrm>
            <a:off x="2484782" y="3250096"/>
            <a:ext cx="7222435" cy="1053548"/>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b="1" dirty="0">
                <a:solidFill>
                  <a:schemeClr val="accent4"/>
                </a:solidFill>
                <a:latin typeface="Arial" panose="020B0604020202020204" pitchFamily="34" charset="0"/>
                <a:cs typeface="Arial" panose="020B0604020202020204" pitchFamily="34" charset="0"/>
              </a:rPr>
              <a:t>PHIẾU HỌC TẬP SỐ 1</a:t>
            </a:r>
          </a:p>
        </p:txBody>
      </p:sp>
      <p:pic>
        <p:nvPicPr>
          <p:cNvPr id="6" name="Picture 5">
            <a:extLst>
              <a:ext uri="{FF2B5EF4-FFF2-40B4-BE49-F238E27FC236}">
                <a16:creationId xmlns:a16="http://schemas.microsoft.com/office/drawing/2014/main" id="{E0CC4D84-320C-0118-C5E5-F3C5F1E12AF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8750" b="45556"/>
          <a:stretch/>
        </p:blipFill>
        <p:spPr>
          <a:xfrm flipH="1">
            <a:off x="513240" y="3250096"/>
            <a:ext cx="3146790" cy="3083855"/>
          </a:xfrm>
          <a:prstGeom prst="rect">
            <a:avLst/>
          </a:prstGeom>
        </p:spPr>
      </p:pic>
      <p:pic>
        <p:nvPicPr>
          <p:cNvPr id="7" name="Picture 6">
            <a:extLst>
              <a:ext uri="{FF2B5EF4-FFF2-40B4-BE49-F238E27FC236}">
                <a16:creationId xmlns:a16="http://schemas.microsoft.com/office/drawing/2014/main" id="{4B75DE31-DA1F-A7F8-D8B8-CFF8EEA2E6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404" y="108049"/>
            <a:ext cx="2999147" cy="1700874"/>
          </a:xfrm>
          <a:prstGeom prst="rect">
            <a:avLst/>
          </a:prstGeom>
        </p:spPr>
      </p:pic>
    </p:spTree>
    <p:extLst>
      <p:ext uri="{BB962C8B-B14F-4D97-AF65-F5344CB8AC3E}">
        <p14:creationId xmlns:p14="http://schemas.microsoft.com/office/powerpoint/2010/main" val="435058498"/>
      </p:ext>
    </p:extLst>
  </p:cSld>
  <p:clrMapOvr>
    <a:masterClrMapping/>
  </p:clrMapOvr>
  <p:transition spd="med">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AA527D-D625-BE8D-3270-16EB8E55E84E}"/>
              </a:ext>
            </a:extLst>
          </p:cNvPr>
          <p:cNvSpPr txBox="1"/>
          <p:nvPr/>
        </p:nvSpPr>
        <p:spPr>
          <a:xfrm>
            <a:off x="548753" y="474777"/>
            <a:ext cx="3123612" cy="461665"/>
          </a:xfrm>
          <a:prstGeom prst="rect">
            <a:avLst/>
          </a:prstGeom>
          <a:solidFill>
            <a:schemeClr val="bg1"/>
          </a:solidFill>
        </p:spPr>
        <p:txBody>
          <a:bodyPr wrap="none" rtlCol="0">
            <a:spAutoFit/>
          </a:bodyPr>
          <a:lstStyle/>
          <a:p>
            <a:r>
              <a:rPr lang="en-VN" sz="2400" b="1" dirty="0">
                <a:solidFill>
                  <a:schemeClr val="accent6">
                    <a:lumMod val="75000"/>
                  </a:schemeClr>
                </a:solidFill>
                <a:latin typeface="Arial" panose="020B0604020202020204" pitchFamily="34" charset="0"/>
                <a:cs typeface="Arial" panose="020B0604020202020204" pitchFamily="34" charset="0"/>
              </a:rPr>
              <a:t>Ví dụ 3 (SGK – tr.51)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A8C740-48A5-037A-ABD6-5A08D8AADBB1}"/>
                  </a:ext>
                </a:extLst>
              </p:cNvPr>
              <p:cNvSpPr txBox="1"/>
              <p:nvPr/>
            </p:nvSpPr>
            <p:spPr>
              <a:xfrm>
                <a:off x="548753" y="1226132"/>
                <a:ext cx="11094494" cy="1768882"/>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a) Viết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400" i="0">
                        <a:effectLst/>
                        <a:latin typeface="Cambria Math" panose="02040503050406030204" pitchFamily="18" charset="0"/>
                        <a:ea typeface="Calibri" panose="020F0502020204030204" pitchFamily="34" charset="0"/>
                        <a:cs typeface="Times New Roman" panose="02020603050405020304" pitchFamily="18" charset="0"/>
                      </a:rPr>
                      <m:t>+1</m:t>
                    </m:r>
                  </m:oMath>
                </a14:m>
                <a:r>
                  <a:rPr lang="vi-VN" sz="2400" dirty="0">
                    <a:effectLst/>
                    <a:latin typeface="Arial" panose="020B0604020202020204" pitchFamily="34" charset="0"/>
                    <a:ea typeface="Calibri" panose="020F0502020204030204" pitchFamily="34" charset="0"/>
                    <a:cs typeface="Arial" panose="020B0604020202020204" pitchFamily="34" charset="0"/>
                  </a:rPr>
                  <a:t> thành tổng hai lập phương rồi phân tích thành nhân tử để rút gọn biểu thức đã cho.</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b) Tính giá trị của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P</m:t>
                    </m:r>
                  </m:oMath>
                </a14:m>
                <a:r>
                  <a:rPr lang="vi-VN" sz="2400" dirty="0">
                    <a:effectLst/>
                    <a:latin typeface="Arial" panose="020B0604020202020204" pitchFamily="34" charset="0"/>
                    <a:ea typeface="Calibri" panose="020F0502020204030204" pitchFamily="34" charset="0"/>
                    <a:cs typeface="Arial" panose="020B0604020202020204" pitchFamily="34" charset="0"/>
                  </a:rPr>
                  <a:t> tại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
                      <a:rPr lang="vi-VN" sz="2400" i="0">
                        <a:effectLst/>
                        <a:latin typeface="Cambria Math" panose="02040503050406030204" pitchFamily="18" charset="0"/>
                        <a:ea typeface="Calibri" panose="020F0502020204030204" pitchFamily="34" charset="0"/>
                        <a:cs typeface="Times New Roman" panose="02020603050405020304" pitchFamily="18" charset="0"/>
                      </a:rPr>
                      <m:t>=100</m:t>
                    </m:r>
                  </m:oMath>
                </a14:m>
                <a:r>
                  <a:rPr lang="vi-VN" sz="2400" dirty="0">
                    <a:effectLst/>
                    <a:latin typeface="Arial" panose="020B0604020202020204" pitchFamily="34" charset="0"/>
                    <a:ea typeface="Calibri" panose="020F0502020204030204" pitchFamily="34" charset="0"/>
                    <a:cs typeface="Arial" panose="020B0604020202020204" pitchFamily="34" charset="0"/>
                  </a:rPr>
                  <a:t> </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6DA8C740-48A5-037A-ABD6-5A08D8AADBB1}"/>
                  </a:ext>
                </a:extLst>
              </p:cNvPr>
              <p:cNvSpPr txBox="1">
                <a:spLocks noRot="1" noChangeAspect="1" noMove="1" noResize="1" noEditPoints="1" noAdjustHandles="1" noChangeArrowheads="1" noChangeShapeType="1" noTextEdit="1"/>
              </p:cNvSpPr>
              <p:nvPr/>
            </p:nvSpPr>
            <p:spPr>
              <a:xfrm>
                <a:off x="548753" y="1226132"/>
                <a:ext cx="11094494" cy="1768882"/>
              </a:xfrm>
              <a:prstGeom prst="rect">
                <a:avLst/>
              </a:prstGeom>
              <a:blipFill>
                <a:blip r:embed="rId2"/>
                <a:stretch>
                  <a:fillRect l="-915" r="-915" b="-6429"/>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D7E64B19-CE91-BABF-BE47-8FC3DB64E395}"/>
              </a:ext>
            </a:extLst>
          </p:cNvPr>
          <p:cNvSpPr txBox="1"/>
          <p:nvPr/>
        </p:nvSpPr>
        <p:spPr>
          <a:xfrm>
            <a:off x="548753" y="3429000"/>
            <a:ext cx="971741" cy="461665"/>
          </a:xfrm>
          <a:prstGeom prst="rect">
            <a:avLst/>
          </a:prstGeom>
          <a:solidFill>
            <a:schemeClr val="bg1"/>
          </a:solidFill>
          <a:ln>
            <a:noFill/>
          </a:ln>
        </p:spPr>
        <p:txBody>
          <a:bodyPr wrap="none" rtlCol="0">
            <a:spAutoFit/>
          </a:bodyPr>
          <a:lstStyle/>
          <a:p>
            <a:r>
              <a:rPr lang="en-VN" sz="2400" b="1" i="1" dirty="0">
                <a:solidFill>
                  <a:srgbClr val="C00000"/>
                </a:solidFill>
                <a:latin typeface="Arial" panose="020B0604020202020204" pitchFamily="34" charset="0"/>
                <a:cs typeface="Arial" panose="020B0604020202020204" pitchFamily="34" charset="0"/>
              </a:rPr>
              <a:t>Gợi ý</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C107DE3-04CA-D672-2011-732FC7E05D4E}"/>
                  </a:ext>
                </a:extLst>
              </p:cNvPr>
              <p:cNvSpPr txBox="1"/>
              <p:nvPr/>
            </p:nvSpPr>
            <p:spPr>
              <a:xfrm>
                <a:off x="3852747" y="353943"/>
                <a:ext cx="5558882" cy="703334"/>
              </a:xfrm>
              <a:prstGeom prst="rect">
                <a:avLst/>
              </a:prstGeom>
              <a:noFill/>
            </p:spPr>
            <p:txBody>
              <a:bodyPr wrap="square">
                <a:spAutoFit/>
              </a:bodyPr>
              <a:lstStyle/>
              <a:p>
                <a:pPr algn="just">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Cho biểu thức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P</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400" i="0">
                            <a:effectLst/>
                            <a:latin typeface="Cambria Math" panose="02040503050406030204" pitchFamily="18" charset="0"/>
                            <a:ea typeface="Calibri" panose="020F0502020204030204" pitchFamily="34" charset="0"/>
                            <a:cs typeface="Times New Roman" panose="02020603050405020304" pitchFamily="18" charset="0"/>
                          </a:rPr>
                          <m:t>+1</m:t>
                        </m:r>
                      </m:num>
                      <m:den>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400" i="0">
                            <a:effectLst/>
                            <a:latin typeface="Cambria Math" panose="02040503050406030204" pitchFamily="18" charset="0"/>
                            <a:ea typeface="Calibri" panose="020F0502020204030204" pitchFamily="34" charset="0"/>
                            <a:cs typeface="Times New Roman" panose="02020603050405020304" pitchFamily="18" charset="0"/>
                          </a:rPr>
                          <m:t>+1</m:t>
                        </m:r>
                      </m:den>
                    </m:f>
                    <m:r>
                      <a:rPr lang="vi-VN" sz="2400" i="0">
                        <a:effectLst/>
                        <a:latin typeface="Cambria Math" panose="02040503050406030204" pitchFamily="18" charset="0"/>
                        <a:ea typeface="Calibri" panose="020F0502020204030204" pitchFamily="34" charset="0"/>
                        <a:cs typeface="Times New Roman" panose="02020603050405020304" pitchFamily="18" charset="0"/>
                      </a:rPr>
                      <m:t>−1</m:t>
                    </m:r>
                  </m:oMath>
                </a14:m>
                <a:r>
                  <a:rPr lang="vi-VN" sz="24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
                      <a:rPr lang="vi-VN" sz="2400" i="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BC107DE3-04CA-D672-2011-732FC7E05D4E}"/>
                  </a:ext>
                </a:extLst>
              </p:cNvPr>
              <p:cNvSpPr txBox="1">
                <a:spLocks noRot="1" noChangeAspect="1" noMove="1" noResize="1" noEditPoints="1" noAdjustHandles="1" noChangeArrowheads="1" noChangeShapeType="1" noTextEdit="1"/>
              </p:cNvSpPr>
              <p:nvPr/>
            </p:nvSpPr>
            <p:spPr>
              <a:xfrm>
                <a:off x="3852747" y="353943"/>
                <a:ext cx="5558882" cy="703334"/>
              </a:xfrm>
              <a:prstGeom prst="rect">
                <a:avLst/>
              </a:prstGeom>
              <a:blipFill>
                <a:blip r:embed="rId3"/>
                <a:stretch>
                  <a:fillRect l="-1822"/>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F08E786-FEFB-A2F1-4DF7-B51253B3E15A}"/>
                  </a:ext>
                </a:extLst>
              </p:cNvPr>
              <p:cNvSpPr txBox="1"/>
              <p:nvPr/>
            </p:nvSpPr>
            <p:spPr>
              <a:xfrm>
                <a:off x="548753" y="3900364"/>
                <a:ext cx="11338447" cy="2482859"/>
              </a:xfrm>
              <a:prstGeom prst="rect">
                <a:avLst/>
              </a:prstGeom>
              <a:noFill/>
            </p:spPr>
            <p:txBody>
              <a:bodyPr wrap="square">
                <a:spAutoFit/>
              </a:bodyPr>
              <a:lstStyle/>
              <a:p>
                <a:pPr marL="342900" indent="-342900" algn="just">
                  <a:lnSpc>
                    <a:spcPct val="150000"/>
                  </a:lnSpc>
                  <a:spcBef>
                    <a:spcPts val="300"/>
                  </a:spcBef>
                  <a:spcAft>
                    <a:spcPts val="300"/>
                  </a:spcAft>
                  <a:buFont typeface="Arial" panose="020B0604020202020204" pitchFamily="34" charset="0"/>
                  <a:buChar char="•"/>
                </a:pPr>
                <a:r>
                  <a:rPr lang="vi-VN" sz="2400" dirty="0">
                    <a:latin typeface="Arial" panose="020B0604020202020204" pitchFamily="34" charset="0"/>
                    <a:ea typeface="Calibri" panose="020F0502020204030204" pitchFamily="34" charset="0"/>
                    <a:cs typeface="Arial" panose="020B0604020202020204" pitchFamily="34" charset="0"/>
                  </a:rPr>
                  <a:t>S</a:t>
                </a:r>
                <a:r>
                  <a:rPr lang="vi-VN" sz="2400" dirty="0">
                    <a:effectLst/>
                    <a:latin typeface="Arial" panose="020B0604020202020204" pitchFamily="34" charset="0"/>
                    <a:ea typeface="Calibri" panose="020F0502020204030204" pitchFamily="34" charset="0"/>
                    <a:cs typeface="Arial" panose="020B0604020202020204" pitchFamily="34" charset="0"/>
                  </a:rPr>
                  <a:t>ử dụng hằng đẳng thức </a:t>
                </a:r>
                <a14:m>
                  <m:oMath xmlns:m="http://schemas.openxmlformats.org/officeDocument/2006/math">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e>
                    </m:d>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e>
                    </m:d>
                  </m:oMath>
                </a14:m>
                <a:r>
                  <a:rPr lang="vi-VN" sz="2400" dirty="0">
                    <a:effectLst/>
                    <a:latin typeface="Arial" panose="020B0604020202020204" pitchFamily="34" charset="0"/>
                    <a:ea typeface="Calibri" panose="020F0502020204030204" pitchFamily="34" charset="0"/>
                    <a:cs typeface="Arial" panose="020B0604020202020204" pitchFamily="34" charset="0"/>
                  </a:rPr>
                  <a:t> cho biểu thức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400" i="0">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400" i="0">
                        <a:effectLst/>
                        <a:latin typeface="Cambria Math" panose="02040503050406030204" pitchFamily="18" charset="0"/>
                        <a:ea typeface="Calibri" panose="020F0502020204030204" pitchFamily="34" charset="0"/>
                        <a:cs typeface="Times New Roman" panose="02020603050405020304" pitchFamily="18" charset="0"/>
                      </a:rPr>
                      <m:t>+1=</m:t>
                    </m:r>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400" i="0">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400" i="0">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4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400" dirty="0">
                    <a:effectLst/>
                    <a:latin typeface="Arial" panose="020B0604020202020204" pitchFamily="34" charset="0"/>
                    <a:ea typeface="Calibri" panose="020F0502020204030204" pitchFamily="34" charset="0"/>
                    <a:cs typeface="Arial" panose="020B0604020202020204" pitchFamily="34" charset="0"/>
                  </a:rPr>
                  <a:t> Sau đó rút gọn biểu thức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P</m:t>
                    </m:r>
                  </m:oMath>
                </a14:m>
                <a:r>
                  <a:rPr lang="vi-VN"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 Thay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
                      <a:rPr lang="vi-VN" sz="2400" i="0">
                        <a:effectLst/>
                        <a:latin typeface="Cambria Math" panose="02040503050406030204" pitchFamily="18" charset="0"/>
                        <a:ea typeface="Calibri" panose="020F0502020204030204" pitchFamily="34" charset="0"/>
                        <a:cs typeface="Times New Roman" panose="02020603050405020304" pitchFamily="18" charset="0"/>
                      </a:rPr>
                      <m:t>=100</m:t>
                    </m:r>
                  </m:oMath>
                </a14:m>
                <a:r>
                  <a:rPr lang="vi-VN" sz="2400" dirty="0">
                    <a:effectLst/>
                    <a:latin typeface="Arial" panose="020B0604020202020204" pitchFamily="34" charset="0"/>
                    <a:ea typeface="Calibri" panose="020F0502020204030204" pitchFamily="34" charset="0"/>
                    <a:cs typeface="Arial" panose="020B0604020202020204" pitchFamily="34" charset="0"/>
                  </a:rPr>
                  <a:t> (thỏa mãn điều kiện) vào biểu thức rút gọn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P</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để tính giá trị.</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6F08E786-FEFB-A2F1-4DF7-B51253B3E15A}"/>
                  </a:ext>
                </a:extLst>
              </p:cNvPr>
              <p:cNvSpPr txBox="1">
                <a:spLocks noRot="1" noChangeAspect="1" noMove="1" noResize="1" noEditPoints="1" noAdjustHandles="1" noChangeArrowheads="1" noChangeShapeType="1" noTextEdit="1"/>
              </p:cNvSpPr>
              <p:nvPr/>
            </p:nvSpPr>
            <p:spPr>
              <a:xfrm>
                <a:off x="548753" y="3900364"/>
                <a:ext cx="11338447" cy="2482859"/>
              </a:xfrm>
              <a:prstGeom prst="rect">
                <a:avLst/>
              </a:prstGeom>
              <a:blipFill>
                <a:blip r:embed="rId4"/>
                <a:stretch>
                  <a:fillRect l="-895" b="-4592"/>
                </a:stretch>
              </a:blipFill>
            </p:spPr>
            <p:txBody>
              <a:bodyPr/>
              <a:lstStyle/>
              <a:p>
                <a:r>
                  <a:rPr lang="en-VN">
                    <a:noFill/>
                  </a:rPr>
                  <a:t> </a:t>
                </a:r>
              </a:p>
            </p:txBody>
          </p:sp>
        </mc:Fallback>
      </mc:AlternateContent>
    </p:spTree>
    <p:extLst>
      <p:ext uri="{BB962C8B-B14F-4D97-AF65-F5344CB8AC3E}">
        <p14:creationId xmlns:p14="http://schemas.microsoft.com/office/powerpoint/2010/main" val="392551061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4" dur="500"/>
                                        <p:tgtEl>
                                          <p:spTgt spid="10">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7" dur="500"/>
                                        <p:tgtEl>
                                          <p:spTgt spid="10">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3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855E2F-0602-1AA9-6822-DF537B9FF05D}"/>
              </a:ext>
            </a:extLst>
          </p:cNvPr>
          <p:cNvSpPr txBox="1"/>
          <p:nvPr/>
        </p:nvSpPr>
        <p:spPr>
          <a:xfrm>
            <a:off x="5364870" y="675724"/>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4384F08-F524-56B6-D1A7-BBCA9CF0BDFA}"/>
                  </a:ext>
                </a:extLst>
              </p:cNvPr>
              <p:cNvSpPr txBox="1"/>
              <p:nvPr/>
            </p:nvSpPr>
            <p:spPr>
              <a:xfrm>
                <a:off x="1388429" y="1454627"/>
                <a:ext cx="9415142" cy="2705741"/>
              </a:xfrm>
              <a:prstGeom prst="rect">
                <a:avLst/>
              </a:prstGeom>
              <a:noFill/>
            </p:spPr>
            <p:txBody>
              <a:bodyPr wrap="none" rtlCol="0">
                <a:spAutoFit/>
              </a:bodyPr>
              <a:lstStyle/>
              <a:p>
                <a:pPr>
                  <a:lnSpc>
                    <a:spcPct val="200000"/>
                  </a:lnSpc>
                </a:pPr>
                <a:r>
                  <a:rPr lang="en-VN" sz="2800" dirty="0">
                    <a:solidFill>
                      <a:srgbClr val="FF0000"/>
                    </a:solidFill>
                    <a:latin typeface="Arial" panose="020B0604020202020204" pitchFamily="34" charset="0"/>
                    <a:cs typeface="Arial" panose="020B0604020202020204" pitchFamily="34" charset="0"/>
                  </a:rPr>
                  <a:t>a) </a:t>
                </a:r>
                <a:r>
                  <a:rPr lang="en-VN" sz="2800" dirty="0">
                    <a:latin typeface="Arial" panose="020B0604020202020204" pitchFamily="34" charset="0"/>
                    <a:cs typeface="Arial" panose="020B0604020202020204" pitchFamily="34" charset="0"/>
                  </a:rPr>
                  <a:t>Ta có </a:t>
                </a:r>
                <a14:m>
                  <m:oMath xmlns:m="http://schemas.openxmlformats.org/officeDocument/2006/math">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x</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oMath>
                </a14:m>
                <a:r>
                  <a:rPr lang="en-VN"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latin typeface="Arial" panose="020B0604020202020204" pitchFamily="34" charset="0"/>
                    <a:cs typeface="Arial" panose="020B0604020202020204" pitchFamily="34" charset="0"/>
                  </a:rPr>
                  <a:t>)</a:t>
                </a:r>
                <a:r>
                  <a:rPr lang="en-VN" sz="2800" baseline="30000" dirty="0">
                    <a:latin typeface="Arial" panose="020B0604020202020204" pitchFamily="34" charset="0"/>
                    <a:cs typeface="Arial" panose="020B0604020202020204" pitchFamily="34" charset="0"/>
                  </a:rPr>
                  <a:t>3</a:t>
                </a:r>
                <a:r>
                  <a:rPr lang="en-VN" sz="2800" dirty="0">
                    <a:latin typeface="Arial" panose="020B0604020202020204" pitchFamily="34" charset="0"/>
                    <a:cs typeface="Arial" panose="020B0604020202020204" pitchFamily="34" charset="0"/>
                  </a:rPr>
                  <a:t> + 1</a:t>
                </a:r>
                <a:r>
                  <a:rPr lang="en-VN" sz="2800" baseline="30000" dirty="0">
                    <a:latin typeface="Arial" panose="020B0604020202020204" pitchFamily="34" charset="0"/>
                    <a:cs typeface="Arial" panose="020B0604020202020204" pitchFamily="34" charset="0"/>
                  </a:rPr>
                  <a:t>3</a:t>
                </a:r>
                <a:r>
                  <a:rPr lang="en-VN"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latin typeface="Arial" panose="020B0604020202020204" pitchFamily="34" charset="0"/>
                    <a:cs typeface="Arial" panose="020B0604020202020204" pitchFamily="34" charset="0"/>
                  </a:rPr>
                  <a:t> + 1)[(</a:t>
                </a:r>
                <a14:m>
                  <m:oMath xmlns:m="http://schemas.openxmlformats.org/officeDocument/2006/math">
                    <m:rad>
                      <m:radPr>
                        <m:degHide m:val="on"/>
                        <m:ctrlPr>
                          <a:rPr lang="en-VN" sz="2800" i="1">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latin typeface="Arial" panose="020B0604020202020204" pitchFamily="34" charset="0"/>
                    <a:cs typeface="Arial" panose="020B0604020202020204" pitchFamily="34" charset="0"/>
                  </a:rPr>
                  <a:t>)</a:t>
                </a:r>
                <a:r>
                  <a:rPr lang="en-VN" sz="2800" baseline="30000" dirty="0">
                    <a:latin typeface="Arial" panose="020B0604020202020204" pitchFamily="34" charset="0"/>
                    <a:cs typeface="Arial" panose="020B0604020202020204" pitchFamily="34" charset="0"/>
                  </a:rPr>
                  <a:t>2</a:t>
                </a:r>
                <a:r>
                  <a:rPr lang="en-VN"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latin typeface="Arial" panose="020B0604020202020204" pitchFamily="34" charset="0"/>
                    <a:cs typeface="Arial" panose="020B0604020202020204" pitchFamily="34" charset="0"/>
                  </a:rPr>
                  <a:t> . 1 + 1</a:t>
                </a:r>
                <a:r>
                  <a:rPr lang="en-VN" sz="2800" baseline="30000" dirty="0">
                    <a:latin typeface="Arial" panose="020B0604020202020204" pitchFamily="34" charset="0"/>
                    <a:cs typeface="Arial" panose="020B0604020202020204" pitchFamily="34" charset="0"/>
                  </a:rPr>
                  <a:t>2</a:t>
                </a:r>
                <a:r>
                  <a:rPr lang="en-VN" sz="2800" dirty="0">
                    <a:latin typeface="Arial" panose="020B0604020202020204" pitchFamily="34" charset="0"/>
                    <a:cs typeface="Arial" panose="020B0604020202020204" pitchFamily="34" charset="0"/>
                  </a:rPr>
                  <a:t>] </a:t>
                </a:r>
              </a:p>
              <a:p>
                <a:pPr>
                  <a:lnSpc>
                    <a:spcPct val="200000"/>
                  </a:lnSpc>
                </a:pPr>
                <a:r>
                  <a:rPr lang="en-VN"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latin typeface="Arial" panose="020B0604020202020204" pitchFamily="34" charset="0"/>
                    <a:cs typeface="Arial" panose="020B0604020202020204" pitchFamily="34" charset="0"/>
                  </a:rPr>
                  <a:t> + 1).(x - </a:t>
                </a:r>
                <a14:m>
                  <m:oMath xmlns:m="http://schemas.openxmlformats.org/officeDocument/2006/math">
                    <m:rad>
                      <m:radPr>
                        <m:degHide m:val="on"/>
                        <m:ctrlPr>
                          <a:rPr lang="en-VN" sz="2800" i="1">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latin typeface="Arial" panose="020B0604020202020204" pitchFamily="34" charset="0"/>
                    <a:cs typeface="Arial" panose="020B0604020202020204" pitchFamily="34" charset="0"/>
                  </a:rPr>
                  <a:t> + 1)</a:t>
                </a:r>
              </a:p>
              <a:p>
                <a:pPr>
                  <a:lnSpc>
                    <a:spcPct val="200000"/>
                  </a:lnSpc>
                </a:pPr>
                <a:r>
                  <a:rPr lang="en-VN" sz="2800" dirty="0">
                    <a:latin typeface="Arial" panose="020B0604020202020204" pitchFamily="34" charset="0"/>
                    <a:cs typeface="Arial" panose="020B0604020202020204" pitchFamily="34" charset="0"/>
                  </a:rPr>
                  <a:t>Từ đó </a:t>
                </a:r>
                <a:r>
                  <a:rPr lang="en-VN" sz="2800" dirty="0">
                    <a:solidFill>
                      <a:srgbClr val="FF0000"/>
                    </a:solidFill>
                    <a:latin typeface="Arial" panose="020B0604020202020204" pitchFamily="34" charset="0"/>
                    <a:cs typeface="Arial" panose="020B0604020202020204" pitchFamily="34" charset="0"/>
                  </a:rPr>
                  <a:t>P</a:t>
                </a:r>
                <a:r>
                  <a:rPr lang="en-VN"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latin typeface="Arial" panose="020B0604020202020204" pitchFamily="34" charset="0"/>
                    <a:cs typeface="Arial" panose="020B0604020202020204" pitchFamily="34" charset="0"/>
                  </a:rPr>
                  <a:t> + 1</a:t>
                </a:r>
                <a:r>
                  <a:rPr lang="en-VN" sz="2800">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a:t>
                </a:r>
                <a:r>
                  <a:rPr lang="en-VN" sz="2800">
                    <a:latin typeface="Arial" panose="020B0604020202020204" pitchFamily="34" charset="0"/>
                    <a:cs typeface="Arial" panose="020B0604020202020204" pitchFamily="34" charset="0"/>
                  </a:rPr>
                  <a:t> </a:t>
                </a:r>
                <a:r>
                  <a:rPr lang="en-VN" sz="2800" dirty="0">
                    <a:latin typeface="Arial" panose="020B0604020202020204" pitchFamily="34" charset="0"/>
                    <a:cs typeface="Arial" panose="020B0604020202020204" pitchFamily="34" charset="0"/>
                  </a:rPr>
                  <a:t>1 </a:t>
                </a:r>
                <a:r>
                  <a:rPr lang="en-VN" sz="2800" dirty="0">
                    <a:solidFill>
                      <a:srgbClr val="FF000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VN" sz="2800"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a:solidFill>
                              <a:srgbClr val="FF0000"/>
                            </a:solidFill>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solidFill>
                      <a:srgbClr val="FF0000"/>
                    </a:solidFill>
                    <a:latin typeface="Arial" panose="020B0604020202020204" pitchFamily="34" charset="0"/>
                    <a:cs typeface="Arial" panose="020B0604020202020204" pitchFamily="34" charset="0"/>
                  </a:rPr>
                  <a:t>   </a:t>
                </a:r>
                <a:endParaRPr lang="en-VN" sz="28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24384F08-F524-56B6-D1A7-BBCA9CF0BDFA}"/>
                  </a:ext>
                </a:extLst>
              </p:cNvPr>
              <p:cNvSpPr txBox="1">
                <a:spLocks noRot="1" noChangeAspect="1" noMove="1" noResize="1" noEditPoints="1" noAdjustHandles="1" noChangeArrowheads="1" noChangeShapeType="1" noTextEdit="1"/>
              </p:cNvSpPr>
              <p:nvPr/>
            </p:nvSpPr>
            <p:spPr>
              <a:xfrm>
                <a:off x="1388429" y="1454627"/>
                <a:ext cx="9415142" cy="2705741"/>
              </a:xfrm>
              <a:prstGeom prst="rect">
                <a:avLst/>
              </a:prstGeom>
              <a:blipFill>
                <a:blip r:embed="rId3"/>
                <a:stretch>
                  <a:fillRect l="-1360" r="-259" b="-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8C23F65-3446-E252-D50A-6C6B4CCC0887}"/>
                  </a:ext>
                </a:extLst>
              </p:cNvPr>
              <p:cNvSpPr txBox="1"/>
              <p:nvPr/>
            </p:nvSpPr>
            <p:spPr>
              <a:xfrm>
                <a:off x="1388429" y="4594302"/>
                <a:ext cx="8747972" cy="563744"/>
              </a:xfrm>
              <a:prstGeom prst="rect">
                <a:avLst/>
              </a:prstGeom>
              <a:noFill/>
            </p:spPr>
            <p:txBody>
              <a:bodyPr wrap="none" rtlCol="0">
                <a:spAutoFit/>
              </a:bodyPr>
              <a:lstStyle/>
              <a:p>
                <a:r>
                  <a:rPr lang="en-VN" sz="2800" dirty="0">
                    <a:solidFill>
                      <a:srgbClr val="FF0000"/>
                    </a:solidFill>
                    <a:latin typeface="Arial" panose="020B0604020202020204" pitchFamily="34" charset="0"/>
                    <a:cs typeface="Arial" panose="020B0604020202020204" pitchFamily="34" charset="0"/>
                  </a:rPr>
                  <a:t>b) </a:t>
                </a:r>
                <a:r>
                  <a:rPr lang="en-US" sz="2800" dirty="0">
                    <a:latin typeface="Arial" panose="020B0604020202020204" pitchFamily="34" charset="0"/>
                    <a:cs typeface="Arial" panose="020B0604020202020204" pitchFamily="34" charset="0"/>
                  </a:rPr>
                  <a:t>T</a:t>
                </a:r>
                <a:r>
                  <a:rPr lang="en-VN" sz="2800" dirty="0">
                    <a:latin typeface="Arial" panose="020B0604020202020204" pitchFamily="34" charset="0"/>
                    <a:cs typeface="Arial" panose="020B0604020202020204" pitchFamily="34" charset="0"/>
                  </a:rPr>
                  <a:t>ại </a:t>
                </a:r>
                <a:r>
                  <a:rPr lang="en-VN" sz="2800" dirty="0">
                    <a:solidFill>
                      <a:srgbClr val="FF0000"/>
                    </a:solidFill>
                    <a:latin typeface="Arial" panose="020B0604020202020204" pitchFamily="34" charset="0"/>
                    <a:cs typeface="Arial" panose="020B0604020202020204" pitchFamily="34" charset="0"/>
                  </a:rPr>
                  <a:t>x = 100 </a:t>
                </a:r>
                <a:r>
                  <a:rPr lang="en-VN" sz="2800" dirty="0">
                    <a:latin typeface="Arial" panose="020B0604020202020204" pitchFamily="34" charset="0"/>
                    <a:cs typeface="Arial" panose="020B0604020202020204" pitchFamily="34" charset="0"/>
                  </a:rPr>
                  <a:t>(thoả mãn điều kiện) thì </a:t>
                </a:r>
                <a:r>
                  <a:rPr lang="en-VN" sz="2800" dirty="0">
                    <a:solidFill>
                      <a:srgbClr val="FF0000"/>
                    </a:solidFill>
                    <a:latin typeface="Arial" panose="020B0604020202020204" pitchFamily="34" charset="0"/>
                    <a:cs typeface="Arial" panose="020B0604020202020204" pitchFamily="34" charset="0"/>
                  </a:rPr>
                  <a:t>P</a:t>
                </a:r>
                <a:r>
                  <a:rPr lang="en-VN"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smtClean="0">
                            <a:latin typeface="Cambria Math" panose="02040503050406030204" pitchFamily="18" charset="0"/>
                            <a:ea typeface="Calibri" panose="020F0502020204030204" pitchFamily="34" charset="0"/>
                            <a:cs typeface="Times New Roman" panose="02020603050405020304" pitchFamily="18" charset="0"/>
                          </a:rPr>
                        </m:ctrlPr>
                      </m:radPr>
                      <m:deg/>
                      <m:e>
                        <m:r>
                          <a:rPr lang="en-US" sz="2800" b="0" i="0" smtClean="0">
                            <a:latin typeface="Cambria Math" panose="02040503050406030204" pitchFamily="18" charset="0"/>
                            <a:ea typeface="Calibri" panose="020F0502020204030204" pitchFamily="34" charset="0"/>
                            <a:cs typeface="Times New Roman" panose="02020603050405020304" pitchFamily="18" charset="0"/>
                          </a:rPr>
                          <m:t>100</m:t>
                        </m:r>
                      </m:e>
                    </m:rad>
                  </m:oMath>
                </a14:m>
                <a:r>
                  <a:rPr lang="en-VN" sz="2800" dirty="0">
                    <a:latin typeface="Arial" panose="020B0604020202020204" pitchFamily="34" charset="0"/>
                    <a:cs typeface="Arial" panose="020B0604020202020204" pitchFamily="34" charset="0"/>
                  </a:rPr>
                  <a:t> </a:t>
                </a:r>
                <a:r>
                  <a:rPr lang="en-VN" sz="2800" dirty="0">
                    <a:solidFill>
                      <a:srgbClr val="FF0000"/>
                    </a:solidFill>
                    <a:latin typeface="Arial" panose="020B0604020202020204" pitchFamily="34" charset="0"/>
                    <a:cs typeface="Arial" panose="020B0604020202020204" pitchFamily="34" charset="0"/>
                  </a:rPr>
                  <a:t>= 10 </a:t>
                </a:r>
              </a:p>
            </p:txBody>
          </p:sp>
        </mc:Choice>
        <mc:Fallback xmlns="">
          <p:sp>
            <p:nvSpPr>
              <p:cNvPr id="4" name="TextBox 3">
                <a:extLst>
                  <a:ext uri="{FF2B5EF4-FFF2-40B4-BE49-F238E27FC236}">
                    <a16:creationId xmlns:a16="http://schemas.microsoft.com/office/drawing/2014/main" id="{98C23F65-3446-E252-D50A-6C6B4CCC0887}"/>
                  </a:ext>
                </a:extLst>
              </p:cNvPr>
              <p:cNvSpPr txBox="1">
                <a:spLocks noRot="1" noChangeAspect="1" noMove="1" noResize="1" noEditPoints="1" noAdjustHandles="1" noChangeArrowheads="1" noChangeShapeType="1" noTextEdit="1"/>
              </p:cNvSpPr>
              <p:nvPr/>
            </p:nvSpPr>
            <p:spPr>
              <a:xfrm>
                <a:off x="1388429" y="4594302"/>
                <a:ext cx="8747972" cy="563744"/>
              </a:xfrm>
              <a:prstGeom prst="rect">
                <a:avLst/>
              </a:prstGeom>
              <a:blipFill>
                <a:blip r:embed="rId4"/>
                <a:stretch>
                  <a:fillRect l="-1449" t="-4348" r="-435" b="-26087"/>
                </a:stretch>
              </a:blipFill>
            </p:spPr>
            <p:txBody>
              <a:bodyPr/>
              <a:lstStyle/>
              <a:p>
                <a:r>
                  <a:rPr lang="en-VN">
                    <a:noFill/>
                  </a:rPr>
                  <a:t> </a:t>
                </a:r>
              </a:p>
            </p:txBody>
          </p:sp>
        </mc:Fallback>
      </mc:AlternateContent>
      <p:sp>
        <p:nvSpPr>
          <p:cNvPr id="6" name="Freeform 9">
            <a:extLst>
              <a:ext uri="{FF2B5EF4-FFF2-40B4-BE49-F238E27FC236}">
                <a16:creationId xmlns:a16="http://schemas.microsoft.com/office/drawing/2014/main" id="{A2780530-D2EC-9C3B-F6E8-8F24CD12F66F}"/>
              </a:ext>
            </a:extLst>
          </p:cNvPr>
          <p:cNvSpPr/>
          <p:nvPr/>
        </p:nvSpPr>
        <p:spPr>
          <a:xfrm>
            <a:off x="461484" y="288411"/>
            <a:ext cx="1325086" cy="1411543"/>
          </a:xfrm>
          <a:custGeom>
            <a:avLst/>
            <a:gdLst/>
            <a:ahLst/>
            <a:cxnLst/>
            <a:rect l="l" t="t" r="r" b="b"/>
            <a:pathLst>
              <a:path w="1325086" h="1411543">
                <a:moveTo>
                  <a:pt x="0" y="0"/>
                </a:moveTo>
                <a:lnTo>
                  <a:pt x="1325086" y="0"/>
                </a:lnTo>
                <a:lnTo>
                  <a:pt x="1325086" y="1411543"/>
                </a:lnTo>
                <a:lnTo>
                  <a:pt x="0" y="1411543"/>
                </a:lnTo>
                <a:lnTo>
                  <a:pt x="0" y="0"/>
                </a:lnTo>
                <a:close/>
              </a:path>
            </a:pathLst>
          </a:custGeom>
          <a:blipFill>
            <a:blip r:embed="rId5"/>
            <a:stretch>
              <a:fillRect/>
            </a:stretch>
          </a:blipFill>
        </p:spPr>
      </p:sp>
    </p:spTree>
    <p:extLst>
      <p:ext uri="{BB962C8B-B14F-4D97-AF65-F5344CB8AC3E}">
        <p14:creationId xmlns:p14="http://schemas.microsoft.com/office/powerpoint/2010/main" val="129133321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trips(down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strips(downLeft)">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D15336-FD9D-960E-C9B6-9D5E25E8079D}"/>
              </a:ext>
            </a:extLst>
          </p:cNvPr>
          <p:cNvSpPr txBox="1"/>
          <p:nvPr/>
        </p:nvSpPr>
        <p:spPr>
          <a:xfrm>
            <a:off x="371707" y="501301"/>
            <a:ext cx="2805673" cy="461665"/>
          </a:xfrm>
          <a:prstGeom prst="rect">
            <a:avLst/>
          </a:prstGeom>
          <a:solidFill>
            <a:schemeClr val="bg1"/>
          </a:solidFill>
        </p:spPr>
        <p:txBody>
          <a:bodyPr wrap="square" rtlCol="0">
            <a:spAutoFit/>
          </a:bodyPr>
          <a:lstStyle/>
          <a:p>
            <a:r>
              <a:rPr lang="en-VN" sz="2400" b="1" dirty="0">
                <a:solidFill>
                  <a:schemeClr val="accent6">
                    <a:lumMod val="75000"/>
                  </a:schemeClr>
                </a:solidFill>
                <a:latin typeface="Arial" panose="020B0604020202020204" pitchFamily="34" charset="0"/>
                <a:cs typeface="Arial" panose="020B0604020202020204" pitchFamily="34" charset="0"/>
              </a:rPr>
              <a:t>3.15 (SGK – tr.52)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34D21E9-D2A7-F087-5BC4-8375F9524D6E}"/>
                  </a:ext>
                </a:extLst>
              </p:cNvPr>
              <p:cNvSpPr txBox="1"/>
              <p:nvPr/>
            </p:nvSpPr>
            <p:spPr>
              <a:xfrm>
                <a:off x="528754" y="1159972"/>
                <a:ext cx="11134493" cy="1972399"/>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a) Hãy chứng tỏ rằng căn thức xác định với mọi giá trị của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b) Rút gọn căn thức đã cho với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 Chứng tỏ rằng với mọi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oMath>
                </a14:m>
                <a:r>
                  <a:rPr lang="vi-VN" sz="2400" dirty="0">
                    <a:effectLst/>
                    <a:latin typeface="Arial" panose="020B0604020202020204" pitchFamily="34" charset="0"/>
                    <a:ea typeface="Calibri" panose="020F0502020204030204" pitchFamily="34" charset="0"/>
                    <a:cs typeface="Arial" panose="020B0604020202020204" pitchFamily="34" charset="0"/>
                  </a:rPr>
                  <a:t> biểu thức </a:t>
                </a:r>
                <a14:m>
                  <m:oMath xmlns:m="http://schemas.openxmlformats.org/officeDocument/2006/math">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
                              <a:rPr lang="vi-VN" sz="2400" i="0">
                                <a:effectLst/>
                                <a:latin typeface="Cambria Math" panose="02040503050406030204" pitchFamily="18" charset="0"/>
                                <a:ea typeface="Calibri" panose="020F0502020204030204" pitchFamily="34" charset="0"/>
                                <a:cs typeface="Times New Roman" panose="02020603050405020304" pitchFamily="18" charset="0"/>
                              </a:rPr>
                              <m:t>+4</m:t>
                            </m:r>
                          </m:e>
                        </m:rad>
                      </m:e>
                    </m:rad>
                  </m:oMath>
                </a14:m>
                <a:r>
                  <a:rPr lang="vi-VN" sz="2400" dirty="0">
                    <a:effectLst/>
                    <a:latin typeface="Arial" panose="020B0604020202020204" pitchFamily="34" charset="0"/>
                    <a:ea typeface="Calibri" panose="020F0502020204030204" pitchFamily="34" charset="0"/>
                    <a:cs typeface="Arial" panose="020B0604020202020204" pitchFamily="34" charset="0"/>
                  </a:rPr>
                  <a:t> có giá trị không đổi.</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34D21E9-D2A7-F087-5BC4-8375F9524D6E}"/>
                  </a:ext>
                </a:extLst>
              </p:cNvPr>
              <p:cNvSpPr txBox="1">
                <a:spLocks noRot="1" noChangeAspect="1" noMove="1" noResize="1" noEditPoints="1" noAdjustHandles="1" noChangeArrowheads="1" noChangeShapeType="1" noTextEdit="1"/>
              </p:cNvSpPr>
              <p:nvPr/>
            </p:nvSpPr>
            <p:spPr>
              <a:xfrm>
                <a:off x="528754" y="1159972"/>
                <a:ext cx="11134493" cy="1972399"/>
              </a:xfrm>
              <a:prstGeom prst="rect">
                <a:avLst/>
              </a:prstGeom>
              <a:blipFill>
                <a:blip r:embed="rId2"/>
                <a:stretch>
                  <a:fillRect l="-797" b="-5769"/>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BA11B582-4C8F-1357-8CBA-894EBDA4DB2F}"/>
              </a:ext>
            </a:extLst>
          </p:cNvPr>
          <p:cNvSpPr txBox="1"/>
          <p:nvPr/>
        </p:nvSpPr>
        <p:spPr>
          <a:xfrm>
            <a:off x="371707" y="3725630"/>
            <a:ext cx="971741" cy="461665"/>
          </a:xfrm>
          <a:prstGeom prst="rect">
            <a:avLst/>
          </a:prstGeom>
          <a:solidFill>
            <a:schemeClr val="bg1"/>
          </a:solidFill>
          <a:ln>
            <a:noFill/>
          </a:ln>
        </p:spPr>
        <p:txBody>
          <a:bodyPr wrap="none" rtlCol="0">
            <a:spAutoFit/>
          </a:bodyPr>
          <a:lstStyle/>
          <a:p>
            <a:r>
              <a:rPr lang="en-VN" sz="2400" b="1" i="1" dirty="0">
                <a:solidFill>
                  <a:srgbClr val="C00000"/>
                </a:solidFill>
                <a:latin typeface="Arial" panose="020B0604020202020204" pitchFamily="34" charset="0"/>
                <a:cs typeface="Arial" panose="020B0604020202020204" pitchFamily="34" charset="0"/>
              </a:rPr>
              <a:t>Gợi ý</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0BFB41-1EDD-81EE-597E-DED9BC52617B}"/>
                  </a:ext>
                </a:extLst>
              </p:cNvPr>
              <p:cNvSpPr txBox="1"/>
              <p:nvPr/>
            </p:nvSpPr>
            <p:spPr>
              <a:xfrm>
                <a:off x="371707" y="4231382"/>
                <a:ext cx="11313841" cy="2030812"/>
              </a:xfrm>
              <a:prstGeom prst="rect">
                <a:avLst/>
              </a:prstGeom>
              <a:noFill/>
            </p:spPr>
            <p:txBody>
              <a:bodyPr wrap="square">
                <a:spAutoFit/>
              </a:bodyPr>
              <a:lstStyle/>
              <a:p>
                <a:pPr algn="just">
                  <a:lnSpc>
                    <a:spcPct val="150000"/>
                  </a:lnSpc>
                  <a:spcBef>
                    <a:spcPts val="300"/>
                  </a:spcBef>
                  <a:spcAft>
                    <a:spcPts val="3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Arial" panose="020B0604020202020204" pitchFamily="34" charset="0"/>
                    <a:ea typeface="Calibri" panose="020F0502020204030204" pitchFamily="34" charset="0"/>
                    <a:cs typeface="Arial" panose="020B0604020202020204" pitchFamily="34" charset="0"/>
                  </a:rPr>
                  <a:t>Ý</a:t>
                </a:r>
                <a:r>
                  <a:rPr lang="vi-VN" sz="2400" dirty="0">
                    <a:effectLst/>
                    <a:latin typeface="Arial" panose="020B0604020202020204" pitchFamily="34" charset="0"/>
                    <a:ea typeface="Calibri" panose="020F0502020204030204" pitchFamily="34" charset="0"/>
                    <a:cs typeface="Arial" panose="020B0604020202020204" pitchFamily="34" charset="0"/>
                  </a:rPr>
                  <a:t> a) Biến đổi </a:t>
                </a:r>
                <a14:m>
                  <m:oMath xmlns:m="http://schemas.openxmlformats.org/officeDocument/2006/math">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
                      <a:rPr lang="vi-VN" sz="2400" i="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e>
                        </m:d>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400" dirty="0">
                    <a:effectLst/>
                    <a:latin typeface="Arial" panose="020B0604020202020204" pitchFamily="34" charset="0"/>
                    <a:ea typeface="Calibri" panose="020F0502020204030204" pitchFamily="34" charset="0"/>
                    <a:cs typeface="Arial" panose="020B0604020202020204" pitchFamily="34" charset="0"/>
                  </a:rPr>
                  <a:t>sau đó tìm điều kiện xác định của </a:t>
                </a:r>
                <a14:m>
                  <m:oMath xmlns:m="http://schemas.openxmlformats.org/officeDocument/2006/math">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e>
                            </m:d>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 </a:t>
                </a:r>
                <a:r>
                  <a:rPr lang="vi-VN" sz="2400" dirty="0">
                    <a:latin typeface="Arial" panose="020B0604020202020204" pitchFamily="34" charset="0"/>
                    <a:ea typeface="Calibri" panose="020F0502020204030204" pitchFamily="34" charset="0"/>
                    <a:cs typeface="Arial" panose="020B0604020202020204" pitchFamily="34" charset="0"/>
                  </a:rPr>
                  <a:t>Ý</a:t>
                </a:r>
                <a:r>
                  <a:rPr lang="vi-VN" sz="2400" dirty="0">
                    <a:effectLst/>
                    <a:latin typeface="Arial" panose="020B0604020202020204" pitchFamily="34" charset="0"/>
                    <a:ea typeface="Calibri" panose="020F0502020204030204" pitchFamily="34" charset="0"/>
                    <a:cs typeface="Arial" panose="020B0604020202020204" pitchFamily="34" charset="0"/>
                  </a:rPr>
                  <a:t> b) Sử dụng </a:t>
                </a:r>
                <a14:m>
                  <m:oMath xmlns:m="http://schemas.openxmlformats.org/officeDocument/2006/math">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vi-VN" sz="2400" i="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để rút gọn biểu thức.</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 Ý c) Rút gọn biểu thức để được một hằng số.</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A00BFB41-1EDD-81EE-597E-DED9BC52617B}"/>
                  </a:ext>
                </a:extLst>
              </p:cNvPr>
              <p:cNvSpPr txBox="1">
                <a:spLocks noRot="1" noChangeAspect="1" noMove="1" noResize="1" noEditPoints="1" noAdjustHandles="1" noChangeArrowheads="1" noChangeShapeType="1" noTextEdit="1"/>
              </p:cNvSpPr>
              <p:nvPr/>
            </p:nvSpPr>
            <p:spPr>
              <a:xfrm>
                <a:off x="371707" y="4231382"/>
                <a:ext cx="11313841" cy="2030812"/>
              </a:xfrm>
              <a:prstGeom prst="rect">
                <a:avLst/>
              </a:prstGeom>
              <a:blipFill>
                <a:blip r:embed="rId3"/>
                <a:stretch>
                  <a:fillRect l="-897" b="-625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71F39FA-77A1-C592-E981-D7F3D98A3D1B}"/>
                  </a:ext>
                </a:extLst>
              </p:cNvPr>
              <p:cNvSpPr txBox="1"/>
              <p:nvPr/>
            </p:nvSpPr>
            <p:spPr>
              <a:xfrm>
                <a:off x="3718932" y="478730"/>
                <a:ext cx="4109224" cy="506805"/>
              </a:xfrm>
              <a:prstGeom prst="rect">
                <a:avLst/>
              </a:prstGeom>
              <a:noFill/>
            </p:spPr>
            <p:txBody>
              <a:bodyPr wrap="square">
                <a:spAutoFit/>
              </a:bodyPr>
              <a:lstStyle/>
              <a:p>
                <a:pPr algn="just">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Cho căn thức </a:t>
                </a:r>
                <a14:m>
                  <m:oMath xmlns:m="http://schemas.openxmlformats.org/officeDocument/2006/math">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x</m:t>
                        </m:r>
                        <m:r>
                          <a:rPr lang="vi-VN" sz="2400" i="0">
                            <a:effectLst/>
                            <a:latin typeface="Cambria Math" panose="02040503050406030204" pitchFamily="18" charset="0"/>
                            <a:ea typeface="Calibri" panose="020F0502020204030204" pitchFamily="34" charset="0"/>
                            <a:cs typeface="Times New Roman" panose="02020603050405020304" pitchFamily="18" charset="0"/>
                          </a:rPr>
                          <m:t>+4</m:t>
                        </m:r>
                      </m:e>
                    </m:ra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F71F39FA-77A1-C592-E981-D7F3D98A3D1B}"/>
                  </a:ext>
                </a:extLst>
              </p:cNvPr>
              <p:cNvSpPr txBox="1">
                <a:spLocks noRot="1" noChangeAspect="1" noMove="1" noResize="1" noEditPoints="1" noAdjustHandles="1" noChangeArrowheads="1" noChangeShapeType="1" noTextEdit="1"/>
              </p:cNvSpPr>
              <p:nvPr/>
            </p:nvSpPr>
            <p:spPr>
              <a:xfrm>
                <a:off x="3718932" y="478730"/>
                <a:ext cx="4109224" cy="506805"/>
              </a:xfrm>
              <a:prstGeom prst="rect">
                <a:avLst/>
              </a:prstGeom>
              <a:blipFill>
                <a:blip r:embed="rId4"/>
                <a:stretch>
                  <a:fillRect l="-2154" b="-24390"/>
                </a:stretch>
              </a:blipFill>
            </p:spPr>
            <p:txBody>
              <a:bodyPr/>
              <a:lstStyle/>
              <a:p>
                <a:r>
                  <a:rPr lang="en-VN">
                    <a:noFill/>
                  </a:rPr>
                  <a:t> </a:t>
                </a:r>
              </a:p>
            </p:txBody>
          </p:sp>
        </mc:Fallback>
      </mc:AlternateContent>
    </p:spTree>
    <p:extLst>
      <p:ext uri="{BB962C8B-B14F-4D97-AF65-F5344CB8AC3E}">
        <p14:creationId xmlns:p14="http://schemas.microsoft.com/office/powerpoint/2010/main" val="170422778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FD2BFE-22A3-932C-8A0F-C22CFAD0B22B}"/>
              </a:ext>
            </a:extLst>
          </p:cNvPr>
          <p:cNvSpPr txBox="1"/>
          <p:nvPr/>
        </p:nvSpPr>
        <p:spPr>
          <a:xfrm>
            <a:off x="5364870" y="400786"/>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DEC0687-1949-36D3-B3E8-C95B693BB456}"/>
                  </a:ext>
                </a:extLst>
              </p:cNvPr>
              <p:cNvSpPr txBox="1"/>
              <p:nvPr/>
            </p:nvSpPr>
            <p:spPr>
              <a:xfrm>
                <a:off x="506451" y="884977"/>
                <a:ext cx="11179098" cy="1384161"/>
              </a:xfrm>
              <a:prstGeom prst="rect">
                <a:avLst/>
              </a:prstGeom>
              <a:noFill/>
            </p:spPr>
            <p:txBody>
              <a:bodyPr wrap="square">
                <a:spAutoFit/>
              </a:bodyPr>
              <a:lstStyle/>
              <a:p>
                <a:pPr algn="just">
                  <a:lnSpc>
                    <a:spcPct val="150000"/>
                  </a:lnSpc>
                  <a:spcBef>
                    <a:spcPts val="300"/>
                  </a:spcBef>
                  <a:spcAft>
                    <a:spcPts val="300"/>
                  </a:spcAft>
                </a:pPr>
                <a:r>
                  <a:rPr lang="vi-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a) </a:t>
                </a:r>
                <a:r>
                  <a:rPr lang="vi-VN" sz="2800" dirty="0">
                    <a:effectLst/>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x</m:t>
                        </m:r>
                      </m:e>
                      <m:sup>
                        <m:r>
                          <a:rPr lang="vi-VN" sz="28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800" i="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x</m:t>
                    </m:r>
                    <m:r>
                      <a:rPr lang="vi-VN" sz="2800" i="0">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x</m:t>
                            </m:r>
                            <m:r>
                              <a:rPr lang="vi-VN" sz="2800" i="0">
                                <a:effectLst/>
                                <a:latin typeface="Cambria Math" panose="02040503050406030204" pitchFamily="18" charset="0"/>
                                <a:ea typeface="Arial" panose="020B0604020202020204" pitchFamily="34" charset="0"/>
                                <a:cs typeface="Times New Roman" panose="02020603050405020304" pitchFamily="18" charset="0"/>
                              </a:rPr>
                              <m:t>−2</m:t>
                            </m:r>
                          </m:e>
                        </m:d>
                      </m:e>
                      <m:sup>
                        <m:r>
                          <a:rPr lang="vi-VN" sz="28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800" i="0">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với mọi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+4</m:t>
                        </m:r>
                      </m:e>
                    </m:ra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xác định với mọi giá trị của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x</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EDEC0687-1949-36D3-B3E8-C95B693BB456}"/>
                  </a:ext>
                </a:extLst>
              </p:cNvPr>
              <p:cNvSpPr txBox="1">
                <a:spLocks noRot="1" noChangeAspect="1" noMove="1" noResize="1" noEditPoints="1" noAdjustHandles="1" noChangeArrowheads="1" noChangeShapeType="1" noTextEdit="1"/>
              </p:cNvSpPr>
              <p:nvPr/>
            </p:nvSpPr>
            <p:spPr>
              <a:xfrm>
                <a:off x="506451" y="884977"/>
                <a:ext cx="11179098" cy="1384161"/>
              </a:xfrm>
              <a:prstGeom prst="rect">
                <a:avLst/>
              </a:prstGeom>
              <a:blipFill>
                <a:blip r:embed="rId2"/>
                <a:stretch>
                  <a:fillRect l="-1134" r="-1134" b="-1090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5B03113-5E68-9648-E8E8-114109A85C21}"/>
                  </a:ext>
                </a:extLst>
              </p:cNvPr>
              <p:cNvSpPr txBox="1"/>
              <p:nvPr/>
            </p:nvSpPr>
            <p:spPr>
              <a:xfrm>
                <a:off x="506451" y="2288169"/>
                <a:ext cx="10376208" cy="2300694"/>
              </a:xfrm>
              <a:prstGeom prst="rect">
                <a:avLst/>
              </a:prstGeom>
              <a:noFill/>
            </p:spPr>
            <p:txBody>
              <a:bodyPr wrap="square">
                <a:spAutoFit/>
              </a:bodyPr>
              <a:lstStyle/>
              <a:p>
                <a:pPr algn="just">
                  <a:lnSpc>
                    <a:spcPct val="150000"/>
                  </a:lnSpc>
                  <a:spcBef>
                    <a:spcPts val="300"/>
                  </a:spcBef>
                  <a:spcAft>
                    <a:spcPts val="300"/>
                  </a:spcAft>
                </a:pPr>
                <a:r>
                  <a:rPr lang="vi-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b) </a:t>
                </a:r>
                <a:r>
                  <a:rPr lang="vi-VN" sz="2800" dirty="0">
                    <a:effectLst/>
                    <a:latin typeface="Arial" panose="020B0604020202020204" pitchFamily="34" charset="0"/>
                    <a:ea typeface="Arial" panose="020B0604020202020204" pitchFamily="34" charset="0"/>
                    <a:cs typeface="Arial" panose="020B0604020202020204" pitchFamily="34" charset="0"/>
                  </a:rPr>
                  <a:t>Ta có: </a:t>
                </a:r>
                <a:r>
                  <a:rPr lang="en-VN" sz="2800" dirty="0">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ad>
                      <m:radPr>
                        <m:degHide m:val="on"/>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x</m:t>
                            </m:r>
                          </m:e>
                          <m:sup>
                            <m:r>
                              <a:rPr lang="vi-VN" sz="28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800" i="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x</m:t>
                        </m:r>
                        <m:r>
                          <a:rPr lang="vi-VN" sz="2800" i="0">
                            <a:effectLst/>
                            <a:latin typeface="Cambria Math" panose="02040503050406030204" pitchFamily="18" charset="0"/>
                            <a:ea typeface="Arial" panose="020B0604020202020204" pitchFamily="34" charset="0"/>
                            <a:cs typeface="Times New Roman" panose="02020603050405020304" pitchFamily="18" charset="0"/>
                          </a:rPr>
                          <m:t>+4</m:t>
                        </m:r>
                      </m:e>
                    </m:rad>
                    <m:r>
                      <a:rPr lang="vi-VN" sz="28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x</m:t>
                                </m:r>
                                <m:r>
                                  <a:rPr lang="vi-VN" sz="2800" i="0">
                                    <a:effectLst/>
                                    <a:latin typeface="Cambria Math" panose="02040503050406030204" pitchFamily="18" charset="0"/>
                                    <a:ea typeface="Arial" panose="020B0604020202020204" pitchFamily="34" charset="0"/>
                                    <a:cs typeface="Times New Roman" panose="02020603050405020304" pitchFamily="18" charset="0"/>
                                  </a:rPr>
                                  <m:t>−2</m:t>
                                </m:r>
                              </m:e>
                            </m:d>
                          </m:e>
                          <m:sup>
                            <m:r>
                              <a:rPr lang="vi-VN" sz="2800" i="0">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vi-VN" sz="2800" i="0">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x</m:t>
                        </m:r>
                        <m:r>
                          <a:rPr lang="vi-VN" sz="2800" i="0">
                            <a:effectLst/>
                            <a:latin typeface="Cambria Math" panose="02040503050406030204" pitchFamily="18" charset="0"/>
                            <a:ea typeface="Arial" panose="020B0604020202020204" pitchFamily="34" charset="0"/>
                            <a:cs typeface="Times New Roman" panose="02020603050405020304" pitchFamily="18" charset="0"/>
                          </a:rPr>
                          <m:t>−2</m:t>
                        </m:r>
                      </m:e>
                    </m:d>
                    <m:r>
                      <a:rPr lang="vi-VN" sz="2800" i="0">
                        <a:effectLst/>
                        <a:latin typeface="Cambria Math" panose="02040503050406030204" pitchFamily="18" charset="0"/>
                        <a:ea typeface="Arial" panose="020B0604020202020204" pitchFamily="34" charset="0"/>
                        <a:cs typeface="Times New Roman" panose="02020603050405020304" pitchFamily="18" charset="0"/>
                      </a:rPr>
                      <m:t> </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Với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−2≥0</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d>
                      <m:dPr>
                        <m:begChr m:val="|"/>
                        <m:endChr m:val="|"/>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e>
                    </m: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Arial" panose="020B0604020202020204" pitchFamily="34" charset="0"/>
                    <a:cs typeface="Arial" panose="020B0604020202020204" pitchFamily="34" charset="0"/>
                  </a:rPr>
                  <a:t>Vậy </a:t>
                </a:r>
                <a14:m>
                  <m:oMath xmlns:m="http://schemas.openxmlformats.org/officeDocument/2006/math">
                    <m:rad>
                      <m:radPr>
                        <m:degHide m:val="on"/>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x</m:t>
                            </m:r>
                          </m:e>
                          <m:sup>
                            <m:r>
                              <a:rPr lang="vi-VN" sz="28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800" i="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x</m:t>
                        </m:r>
                        <m:r>
                          <a:rPr lang="vi-VN" sz="2800" i="0">
                            <a:effectLst/>
                            <a:latin typeface="Cambria Math" panose="02040503050406030204" pitchFamily="18" charset="0"/>
                            <a:ea typeface="Arial" panose="020B0604020202020204" pitchFamily="34" charset="0"/>
                            <a:cs typeface="Times New Roman" panose="02020603050405020304" pitchFamily="18" charset="0"/>
                          </a:rPr>
                          <m:t>+4</m:t>
                        </m:r>
                      </m:e>
                    </m:rad>
                    <m:r>
                      <a:rPr lang="vi-VN" sz="2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x</m:t>
                    </m:r>
                    <m:r>
                      <a:rPr lang="vi-VN" sz="2800" i="0">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25B03113-5E68-9648-E8E8-114109A85C21}"/>
                  </a:ext>
                </a:extLst>
              </p:cNvPr>
              <p:cNvSpPr txBox="1">
                <a:spLocks noRot="1" noChangeAspect="1" noMove="1" noResize="1" noEditPoints="1" noAdjustHandles="1" noChangeArrowheads="1" noChangeShapeType="1" noTextEdit="1"/>
              </p:cNvSpPr>
              <p:nvPr/>
            </p:nvSpPr>
            <p:spPr>
              <a:xfrm>
                <a:off x="506451" y="2288169"/>
                <a:ext cx="10376208" cy="2300694"/>
              </a:xfrm>
              <a:prstGeom prst="rect">
                <a:avLst/>
              </a:prstGeom>
              <a:blipFill>
                <a:blip r:embed="rId3"/>
                <a:stretch>
                  <a:fillRect l="-1222" b="-6044"/>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D86D371-D789-AB93-650B-9A3F5A506AD2}"/>
                  </a:ext>
                </a:extLst>
              </p:cNvPr>
              <p:cNvSpPr txBox="1"/>
              <p:nvPr/>
            </p:nvSpPr>
            <p:spPr>
              <a:xfrm>
                <a:off x="506451" y="4607894"/>
                <a:ext cx="10717251" cy="1614801"/>
              </a:xfrm>
              <a:prstGeom prst="rect">
                <a:avLst/>
              </a:prstGeom>
              <a:noFill/>
            </p:spPr>
            <p:txBody>
              <a:bodyPr wrap="square">
                <a:spAutoFit/>
              </a:bodyPr>
              <a:lstStyle/>
              <a:p>
                <a:pPr algn="just">
                  <a:lnSpc>
                    <a:spcPct val="150000"/>
                  </a:lnSpc>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r>
                  <a:rPr lang="vi-VN" sz="2800" dirty="0">
                    <a:effectLst/>
                    <a:latin typeface="Arial" panose="020B0604020202020204" pitchFamily="34" charset="0"/>
                    <a:ea typeface="Times New Roman" panose="02020603050405020304" pitchFamily="18" charset="0"/>
                    <a:cs typeface="Arial" panose="020B0604020202020204" pitchFamily="34" charset="0"/>
                  </a:rPr>
                  <a:t>Với mọi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ta có: </a:t>
                </a:r>
                <a:r>
                  <a:rPr lang="en-VN" sz="28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+4</m:t>
                            </m:r>
                          </m:e>
                        </m:rad>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e>
                        </m:d>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Arial" panose="020B0604020202020204" pitchFamily="34" charset="0"/>
                    <a:cs typeface="Arial" panose="020B0604020202020204" pitchFamily="34" charset="0"/>
                  </a:rPr>
                  <a:t>Biểu thức có giá trị không đổi.</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3D86D371-D789-AB93-650B-9A3F5A506AD2}"/>
                  </a:ext>
                </a:extLst>
              </p:cNvPr>
              <p:cNvSpPr txBox="1">
                <a:spLocks noRot="1" noChangeAspect="1" noMove="1" noResize="1" noEditPoints="1" noAdjustHandles="1" noChangeArrowheads="1" noChangeShapeType="1" noTextEdit="1"/>
              </p:cNvSpPr>
              <p:nvPr/>
            </p:nvSpPr>
            <p:spPr>
              <a:xfrm>
                <a:off x="506451" y="4607894"/>
                <a:ext cx="10717251" cy="1614801"/>
              </a:xfrm>
              <a:prstGeom prst="rect">
                <a:avLst/>
              </a:prstGeom>
              <a:blipFill>
                <a:blip r:embed="rId4"/>
                <a:stretch>
                  <a:fillRect l="-1183" b="-8527"/>
                </a:stretch>
              </a:blipFill>
            </p:spPr>
            <p:txBody>
              <a:bodyPr/>
              <a:lstStyle/>
              <a:p>
                <a:r>
                  <a:rPr lang="en-VN">
                    <a:noFill/>
                  </a:rPr>
                  <a:t> </a:t>
                </a:r>
              </a:p>
            </p:txBody>
          </p:sp>
        </mc:Fallback>
      </mc:AlternateContent>
    </p:spTree>
    <p:extLst>
      <p:ext uri="{BB962C8B-B14F-4D97-AF65-F5344CB8AC3E}">
        <p14:creationId xmlns:p14="http://schemas.microsoft.com/office/powerpoint/2010/main" val="423443955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33DDD8-C5F3-7AB5-C317-96000BB4EF3F}"/>
              </a:ext>
            </a:extLst>
          </p:cNvPr>
          <p:cNvSpPr txBox="1"/>
          <p:nvPr/>
        </p:nvSpPr>
        <p:spPr>
          <a:xfrm>
            <a:off x="407019" y="417442"/>
            <a:ext cx="2716449" cy="461665"/>
          </a:xfrm>
          <a:prstGeom prst="rect">
            <a:avLst/>
          </a:prstGeom>
          <a:solidFill>
            <a:schemeClr val="bg1"/>
          </a:solidFill>
        </p:spPr>
        <p:txBody>
          <a:bodyPr wrap="none" rtlCol="0">
            <a:spAutoFit/>
          </a:bodyPr>
          <a:lstStyle/>
          <a:p>
            <a:r>
              <a:rPr lang="en-VN" sz="2400" b="1" dirty="0">
                <a:solidFill>
                  <a:schemeClr val="accent6">
                    <a:lumMod val="75000"/>
                  </a:schemeClr>
                </a:solidFill>
                <a:latin typeface="Arial" panose="020B0604020202020204" pitchFamily="34" charset="0"/>
                <a:cs typeface="Arial" panose="020B0604020202020204" pitchFamily="34" charset="0"/>
              </a:rPr>
              <a:t>3.16 (SGK – tr.52)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B14DF7A-FFC6-EF98-FCC3-47355B468818}"/>
                  </a:ext>
                </a:extLst>
              </p:cNvPr>
              <p:cNvSpPr txBox="1"/>
              <p:nvPr/>
            </p:nvSpPr>
            <p:spPr>
              <a:xfrm>
                <a:off x="322456" y="615794"/>
                <a:ext cx="11547088" cy="2813206"/>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Vận tốc (m/s) của một vật đang bay được cho bởi công thức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v</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num>
                          <m:den>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m</m:t>
                            </m:r>
                          </m:den>
                        </m:f>
                      </m:e>
                    </m:rad>
                  </m:oMath>
                </a14:m>
                <a:r>
                  <a:rPr lang="vi-VN" sz="2400" dirty="0">
                    <a:effectLst/>
                    <a:latin typeface="Arial" panose="020B0604020202020204" pitchFamily="34" charset="0"/>
                    <a:ea typeface="Calibri" panose="020F0502020204030204" pitchFamily="34" charset="0"/>
                    <a:cs typeface="Arial" panose="020B0604020202020204" pitchFamily="34" charset="0"/>
                  </a:rPr>
                  <a:t>, trong đó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động năng của vật (tính bằng Joule, kí hiệu là J)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400" dirty="0">
                    <a:effectLst/>
                    <a:latin typeface="Arial" panose="020B0604020202020204" pitchFamily="34" charset="0"/>
                    <a:ea typeface="Calibri" panose="020F0502020204030204" pitchFamily="34" charset="0"/>
                    <a:cs typeface="Arial" panose="020B0604020202020204" pitchFamily="34" charset="0"/>
                  </a:rPr>
                  <a:t> (kg) là khối lượng của vật. Tính vận tốc bay của một vật khi biết vật đó có khối lượng 2,5 kg và động năng 281,25 J.</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6B14DF7A-FFC6-EF98-FCC3-47355B468818}"/>
                  </a:ext>
                </a:extLst>
              </p:cNvPr>
              <p:cNvSpPr txBox="1">
                <a:spLocks noRot="1" noChangeAspect="1" noMove="1" noResize="1" noEditPoints="1" noAdjustHandles="1" noChangeArrowheads="1" noChangeShapeType="1" noTextEdit="1"/>
              </p:cNvSpPr>
              <p:nvPr/>
            </p:nvSpPr>
            <p:spPr>
              <a:xfrm>
                <a:off x="322456" y="615794"/>
                <a:ext cx="11547088" cy="2813206"/>
              </a:xfrm>
              <a:prstGeom prst="rect">
                <a:avLst/>
              </a:prstGeom>
              <a:blipFill>
                <a:blip r:embed="rId2"/>
                <a:stretch>
                  <a:fillRect l="-879" r="-879" b="-3587"/>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7AD6B09E-17A2-8313-5092-DB55AA162BA7}"/>
              </a:ext>
            </a:extLst>
          </p:cNvPr>
          <p:cNvSpPr txBox="1"/>
          <p:nvPr/>
        </p:nvSpPr>
        <p:spPr>
          <a:xfrm>
            <a:off x="5457043" y="3429000"/>
            <a:ext cx="1277914" cy="461665"/>
          </a:xfrm>
          <a:prstGeom prst="rect">
            <a:avLst/>
          </a:prstGeom>
          <a:noFill/>
        </p:spPr>
        <p:txBody>
          <a:bodyPr wrap="none" rtlCol="0">
            <a:spAutoFit/>
          </a:bodyPr>
          <a:lstStyle/>
          <a:p>
            <a:r>
              <a:rPr lang="en-VN" sz="24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0DB881A-D487-E4C4-AA39-611004146E7A}"/>
                  </a:ext>
                </a:extLst>
              </p:cNvPr>
              <p:cNvSpPr txBox="1"/>
              <p:nvPr/>
            </p:nvSpPr>
            <p:spPr>
              <a:xfrm>
                <a:off x="3046142" y="4068947"/>
                <a:ext cx="6099716" cy="2371611"/>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Với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r>
                      <a:rPr lang="vi-VN" sz="2400" i="0">
                        <a:effectLst/>
                        <a:latin typeface="Cambria Math" panose="02040503050406030204" pitchFamily="18" charset="0"/>
                        <a:ea typeface="Arial" panose="020B0604020202020204" pitchFamily="34" charset="0"/>
                        <a:cs typeface="Times New Roman" panose="02020603050405020304" pitchFamily="18" charset="0"/>
                      </a:rPr>
                      <m:t>=2,5</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(kg) và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E</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=281,25 </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(J)</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Vận tốc bay của vật là:</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v</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400" i="1">
                            <a:effectLst/>
                            <a:latin typeface="Cambria Math" panose="02040503050406030204" pitchFamily="18" charset="0"/>
                            <a:cs typeface="Times New Roman" panose="02020603050405020304" pitchFamily="18" charset="0"/>
                          </a:rPr>
                        </m:ctrlPr>
                      </m:radPr>
                      <m:deg/>
                      <m:e>
                        <m:f>
                          <m:fPr>
                            <m:ctrlPr>
                              <a:rPr lang="en-VN" sz="2400" i="1">
                                <a:effectLst/>
                                <a:latin typeface="Cambria Math" panose="02040503050406030204" pitchFamily="18" charset="0"/>
                                <a:cs typeface="Times New Roman" panose="02020603050405020304" pitchFamily="18" charset="0"/>
                              </a:rPr>
                            </m:ctrlPr>
                          </m:fPr>
                          <m:num>
                            <m:r>
                              <a:rPr lang="vi-VN" sz="2400" i="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E</m:t>
                            </m:r>
                          </m:num>
                          <m:den>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den>
                        </m:f>
                      </m:e>
                    </m:rad>
                    <m:r>
                      <a:rPr lang="vi-VN" sz="24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400" i="1">
                            <a:effectLst/>
                            <a:latin typeface="Cambria Math" panose="02040503050406030204" pitchFamily="18" charset="0"/>
                            <a:cs typeface="Times New Roman" panose="02020603050405020304" pitchFamily="18" charset="0"/>
                          </a:rPr>
                        </m:ctrlPr>
                      </m:radPr>
                      <m:deg/>
                      <m:e>
                        <m:f>
                          <m:fPr>
                            <m:ctrlPr>
                              <a:rPr lang="en-VN" sz="2400" i="1">
                                <a:effectLst/>
                                <a:latin typeface="Cambria Math" panose="02040503050406030204" pitchFamily="18" charset="0"/>
                                <a:cs typeface="Times New Roman" panose="02020603050405020304" pitchFamily="18" charset="0"/>
                              </a:rPr>
                            </m:ctrlPr>
                          </m:fPr>
                          <m:num>
                            <m:r>
                              <a:rPr lang="vi-VN" sz="2400" i="0">
                                <a:effectLst/>
                                <a:latin typeface="Cambria Math" panose="02040503050406030204" pitchFamily="18" charset="0"/>
                                <a:ea typeface="Arial" panose="020B0604020202020204" pitchFamily="34" charset="0"/>
                                <a:cs typeface="Times New Roman" panose="02020603050405020304" pitchFamily="18" charset="0"/>
                              </a:rPr>
                              <m:t>2.281,25</m:t>
                            </m:r>
                          </m:num>
                          <m:den>
                            <m:r>
                              <a:rPr lang="vi-VN" sz="2400" i="0">
                                <a:effectLst/>
                                <a:latin typeface="Cambria Math" panose="02040503050406030204" pitchFamily="18" charset="0"/>
                                <a:ea typeface="Arial" panose="020B0604020202020204" pitchFamily="34" charset="0"/>
                                <a:cs typeface="Times New Roman" panose="02020603050405020304" pitchFamily="18" charset="0"/>
                              </a:rPr>
                              <m:t>2,5</m:t>
                            </m:r>
                          </m:den>
                        </m:f>
                      </m:e>
                    </m:rad>
                    <m:r>
                      <a:rPr lang="vi-VN" sz="2400" i="0">
                        <a:effectLst/>
                        <a:latin typeface="Cambria Math" panose="02040503050406030204" pitchFamily="18" charset="0"/>
                        <a:ea typeface="Arial" panose="020B0604020202020204" pitchFamily="34" charset="0"/>
                        <a:cs typeface="Times New Roman" panose="02020603050405020304" pitchFamily="18" charset="0"/>
                      </a:rPr>
                      <m:t>=</m:t>
                    </m:r>
                    <m:r>
                      <a:rPr lang="vi-VN" sz="24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15</m:t>
                    </m:r>
                  </m:oMath>
                </a14:m>
                <a:r>
                  <a:rPr lang="vi-VN"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(m/s)</a:t>
                </a:r>
                <a:r>
                  <a:rPr lang="en-VN" sz="2400" dirty="0">
                    <a:solidFill>
                      <a:srgbClr val="FF0000"/>
                    </a:solidFill>
                    <a:effectLst/>
                    <a:latin typeface="Arial" panose="020B0604020202020204" pitchFamily="34" charset="0"/>
                    <a:cs typeface="Arial" panose="020B0604020202020204" pitchFamily="34" charset="0"/>
                  </a:rPr>
                  <a:t> </a:t>
                </a:r>
                <a:endParaRPr lang="en-VN"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C0DB881A-D487-E4C4-AA39-611004146E7A}"/>
                  </a:ext>
                </a:extLst>
              </p:cNvPr>
              <p:cNvSpPr txBox="1">
                <a:spLocks noRot="1" noChangeAspect="1" noMove="1" noResize="1" noEditPoints="1" noAdjustHandles="1" noChangeArrowheads="1" noChangeShapeType="1" noTextEdit="1"/>
              </p:cNvSpPr>
              <p:nvPr/>
            </p:nvSpPr>
            <p:spPr>
              <a:xfrm>
                <a:off x="3046142" y="4068947"/>
                <a:ext cx="6099716" cy="2371611"/>
              </a:xfrm>
              <a:prstGeom prst="rect">
                <a:avLst/>
              </a:prstGeom>
              <a:blipFill>
                <a:blip r:embed="rId3"/>
                <a:stretch>
                  <a:fillRect l="-1667"/>
                </a:stretch>
              </a:blipFill>
            </p:spPr>
            <p:txBody>
              <a:bodyPr/>
              <a:lstStyle/>
              <a:p>
                <a:r>
                  <a:rPr lang="en-VN">
                    <a:noFill/>
                  </a:rPr>
                  <a:t> </a:t>
                </a:r>
              </a:p>
            </p:txBody>
          </p:sp>
        </mc:Fallback>
      </mc:AlternateContent>
    </p:spTree>
    <p:extLst>
      <p:ext uri="{BB962C8B-B14F-4D97-AF65-F5344CB8AC3E}">
        <p14:creationId xmlns:p14="http://schemas.microsoft.com/office/powerpoint/2010/main" val="173283385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up)">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up)">
                                      <p:cBhvr>
                                        <p:cTn id="25" dur="500"/>
                                        <p:tgtEl>
                                          <p:spTgt spid="8">
                                            <p:txEl>
                                              <p:pRg st="1" end="1"/>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up)">
                                      <p:cBhvr>
                                        <p:cTn id="2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DED810-CD78-FF70-35C1-B9C32219F948}"/>
              </a:ext>
            </a:extLst>
          </p:cNvPr>
          <p:cNvSpPr txBox="1"/>
          <p:nvPr/>
        </p:nvSpPr>
        <p:spPr>
          <a:xfrm>
            <a:off x="4259600" y="3013501"/>
            <a:ext cx="3672800" cy="830997"/>
          </a:xfrm>
          <a:prstGeom prst="rect">
            <a:avLst/>
          </a:prstGeom>
          <a:solidFill>
            <a:schemeClr val="bg1"/>
          </a:solidFill>
        </p:spPr>
        <p:txBody>
          <a:bodyPr wrap="none" rtlCol="0">
            <a:spAutoFit/>
          </a:bodyPr>
          <a:lstStyle/>
          <a:p>
            <a:pPr algn="ctr"/>
            <a:r>
              <a:rPr lang="en-VN" sz="4800" b="1" dirty="0">
                <a:solidFill>
                  <a:schemeClr val="accent4"/>
                </a:solidFill>
                <a:latin typeface="Arial" panose="020B0604020202020204" pitchFamily="34" charset="0"/>
                <a:cs typeface="Arial" panose="020B0604020202020204" pitchFamily="34" charset="0"/>
              </a:rPr>
              <a:t>LUYỆN TẬP</a:t>
            </a:r>
          </a:p>
        </p:txBody>
      </p:sp>
      <p:pic>
        <p:nvPicPr>
          <p:cNvPr id="3" name="Picture 2">
            <a:extLst>
              <a:ext uri="{FF2B5EF4-FFF2-40B4-BE49-F238E27FC236}">
                <a16:creationId xmlns:a16="http://schemas.microsoft.com/office/drawing/2014/main" id="{416487A9-1FC3-D14F-F7C1-4313457F32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4203" y="3428999"/>
            <a:ext cx="6637953" cy="3655213"/>
          </a:xfrm>
          <a:prstGeom prst="rect">
            <a:avLst/>
          </a:prstGeom>
        </p:spPr>
      </p:pic>
      <p:pic>
        <p:nvPicPr>
          <p:cNvPr id="4" name="Picture 3">
            <a:extLst>
              <a:ext uri="{FF2B5EF4-FFF2-40B4-BE49-F238E27FC236}">
                <a16:creationId xmlns:a16="http://schemas.microsoft.com/office/drawing/2014/main" id="{BEDEFC41-47B8-367B-3340-4B92B7BB6C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202" y="-226213"/>
            <a:ext cx="3547064" cy="3547064"/>
          </a:xfrm>
          <a:prstGeom prst="rect">
            <a:avLst/>
          </a:prstGeom>
        </p:spPr>
      </p:pic>
    </p:spTree>
    <p:extLst>
      <p:ext uri="{BB962C8B-B14F-4D97-AF65-F5344CB8AC3E}">
        <p14:creationId xmlns:p14="http://schemas.microsoft.com/office/powerpoint/2010/main" val="1053937408"/>
      </p:ext>
    </p:extLst>
  </p:cSld>
  <p:clrMapOvr>
    <a:masterClrMapping/>
  </p:clrMapOvr>
  <p:transition spd="med">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2420F305-8B52-384A-2B67-A2F5477142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8351" y="5635492"/>
            <a:ext cx="7315200" cy="1682496"/>
          </a:xfrm>
          <a:prstGeom prst="rect">
            <a:avLst/>
          </a:prstGeom>
        </p:spPr>
      </p:pic>
      <p:pic>
        <p:nvPicPr>
          <p:cNvPr id="8" name="Picture 9">
            <a:extLst>
              <a:ext uri="{FF2B5EF4-FFF2-40B4-BE49-F238E27FC236}">
                <a16:creationId xmlns:a16="http://schemas.microsoft.com/office/drawing/2014/main" id="{66CB6CDC-7B9C-D1CA-800B-458C7B93CA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96000" y="5635492"/>
            <a:ext cx="7315200" cy="1682496"/>
          </a:xfrm>
          <a:prstGeom prst="rect">
            <a:avLst/>
          </a:prstGeom>
        </p:spPr>
      </p:pic>
      <p:pic>
        <p:nvPicPr>
          <p:cNvPr id="9" name="Picture 14">
            <a:extLst>
              <a:ext uri="{FF2B5EF4-FFF2-40B4-BE49-F238E27FC236}">
                <a16:creationId xmlns:a16="http://schemas.microsoft.com/office/drawing/2014/main" id="{9F8088BE-ADC4-0EAB-93E8-F1002FDACB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80702" y="5123874"/>
            <a:ext cx="2111298" cy="1744460"/>
          </a:xfrm>
          <a:prstGeom prst="rect">
            <a:avLst/>
          </a:prstGeom>
        </p:spPr>
      </p:pic>
      <p:pic>
        <p:nvPicPr>
          <p:cNvPr id="10" name="Picture 9">
            <a:extLst>
              <a:ext uri="{FF2B5EF4-FFF2-40B4-BE49-F238E27FC236}">
                <a16:creationId xmlns:a16="http://schemas.microsoft.com/office/drawing/2014/main" id="{A42355CE-A5D0-3EF7-D085-B05B3B3C43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01099"/>
            <a:ext cx="2362797" cy="2362797"/>
          </a:xfrm>
          <a:prstGeom prst="rect">
            <a:avLst/>
          </a:prstGeom>
        </p:spPr>
      </p:pic>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7A63E12E-9B20-A688-D99F-8A40D675B0A9}"/>
                  </a:ext>
                </a:extLst>
              </p:cNvPr>
              <p:cNvSpPr/>
              <p:nvPr/>
            </p:nvSpPr>
            <p:spPr>
              <a:xfrm>
                <a:off x="1297258" y="770420"/>
                <a:ext cx="9694128" cy="1873404"/>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3200" b="1"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Câu 1.</a:t>
                </a:r>
                <a:r>
                  <a:rPr lang="vi-VN" sz="3200"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 </a:t>
                </a: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 </a:t>
                </a:r>
                <a14:m>
                  <m:oMath xmlns:m="http://schemas.openxmlformats.org/officeDocument/2006/math">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8</m:t>
                        </m:r>
                      </m:e>
                    </m:rad>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50</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Rounded Rectangle 10">
                <a:extLst>
                  <a:ext uri="{FF2B5EF4-FFF2-40B4-BE49-F238E27FC236}">
                    <a16:creationId xmlns:a16="http://schemas.microsoft.com/office/drawing/2014/main" id="{7A63E12E-9B20-A688-D99F-8A40D675B0A9}"/>
                  </a:ext>
                </a:extLst>
              </p:cNvPr>
              <p:cNvSpPr>
                <a:spLocks noRot="1" noChangeAspect="1" noMove="1" noResize="1" noEditPoints="1" noAdjustHandles="1" noChangeArrowheads="1" noChangeShapeType="1" noTextEdit="1"/>
              </p:cNvSpPr>
              <p:nvPr/>
            </p:nvSpPr>
            <p:spPr>
              <a:xfrm>
                <a:off x="1297258" y="770420"/>
                <a:ext cx="9694128" cy="1873404"/>
              </a:xfrm>
              <a:prstGeom prst="roundRect">
                <a:avLst/>
              </a:prstGeom>
              <a:blipFill>
                <a:blip r:embed="rId7"/>
                <a:stretch>
                  <a:fillRect/>
                </a:stretch>
              </a:blipFill>
              <a:ln>
                <a:solidFill>
                  <a:schemeClr val="accent2">
                    <a:lumMod val="60000"/>
                    <a:lumOff val="40000"/>
                  </a:schemeClr>
                </a:solidFill>
              </a:ln>
            </p:spPr>
            <p:txBody>
              <a:bodyPr/>
              <a:lstStyle/>
              <a:p>
                <a:r>
                  <a:rPr lang="en-VN">
                    <a:noFill/>
                  </a:rPr>
                  <a:t> </a:t>
                </a:r>
              </a:p>
            </p:txBody>
          </p:sp>
        </mc:Fallback>
      </mc:AlternateContent>
      <p:sp>
        <p:nvSpPr>
          <p:cNvPr id="12" name="Rounded Rectangle 11">
            <a:extLst>
              <a:ext uri="{FF2B5EF4-FFF2-40B4-BE49-F238E27FC236}">
                <a16:creationId xmlns:a16="http://schemas.microsoft.com/office/drawing/2014/main" id="{25B13414-2317-42F0-C731-BFD9BF1B3E96}"/>
              </a:ext>
            </a:extLst>
          </p:cNvPr>
          <p:cNvSpPr/>
          <p:nvPr/>
        </p:nvSpPr>
        <p:spPr>
          <a:xfrm>
            <a:off x="1297258" y="2855699"/>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1</a:t>
            </a:r>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ounded Rectangle 12">
            <a:extLst>
              <a:ext uri="{FF2B5EF4-FFF2-40B4-BE49-F238E27FC236}">
                <a16:creationId xmlns:a16="http://schemas.microsoft.com/office/drawing/2014/main" id="{26DA2BBE-0095-6631-64B2-16E1095D404B}"/>
              </a:ext>
            </a:extLst>
          </p:cNvPr>
          <p:cNvSpPr/>
          <p:nvPr/>
        </p:nvSpPr>
        <p:spPr>
          <a:xfrm>
            <a:off x="1297258" y="4506079"/>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2</a:t>
            </a:r>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Rounded Rectangle 13">
            <a:extLst>
              <a:ext uri="{FF2B5EF4-FFF2-40B4-BE49-F238E27FC236}">
                <a16:creationId xmlns:a16="http://schemas.microsoft.com/office/drawing/2014/main" id="{0DD9AE11-8AB3-8876-5C89-F944C80A1ED2}"/>
              </a:ext>
            </a:extLst>
          </p:cNvPr>
          <p:cNvSpPr/>
          <p:nvPr/>
        </p:nvSpPr>
        <p:spPr>
          <a:xfrm>
            <a:off x="6352478" y="2855698"/>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0</a:t>
            </a:r>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Rounded Rectangle 14">
            <a:extLst>
              <a:ext uri="{FF2B5EF4-FFF2-40B4-BE49-F238E27FC236}">
                <a16:creationId xmlns:a16="http://schemas.microsoft.com/office/drawing/2014/main" id="{78B5640F-14E6-A4E2-DA22-DEFD2A30C102}"/>
              </a:ext>
            </a:extLst>
          </p:cNvPr>
          <p:cNvSpPr/>
          <p:nvPr/>
        </p:nvSpPr>
        <p:spPr>
          <a:xfrm>
            <a:off x="6352478" y="4506079"/>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3</a:t>
            </a:r>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Rounded Rectangle 15">
            <a:extLst>
              <a:ext uri="{FF2B5EF4-FFF2-40B4-BE49-F238E27FC236}">
                <a16:creationId xmlns:a16="http://schemas.microsoft.com/office/drawing/2014/main" id="{D994A654-FC0D-1C16-1392-92AB0EFBE9D1}"/>
              </a:ext>
            </a:extLst>
          </p:cNvPr>
          <p:cNvSpPr/>
          <p:nvPr/>
        </p:nvSpPr>
        <p:spPr>
          <a:xfrm>
            <a:off x="6352478" y="2855697"/>
            <a:ext cx="4638908" cy="1438505"/>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0</a:t>
            </a:r>
            <a:endParaRPr lang="en-VN"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5867968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trips(down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2CC08D47-7AF0-5BF0-E8A8-D6DB251CB3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8351" y="5635492"/>
            <a:ext cx="7315200" cy="1682496"/>
          </a:xfrm>
          <a:prstGeom prst="rect">
            <a:avLst/>
          </a:prstGeom>
        </p:spPr>
      </p:pic>
      <p:pic>
        <p:nvPicPr>
          <p:cNvPr id="3" name="Picture 9">
            <a:extLst>
              <a:ext uri="{FF2B5EF4-FFF2-40B4-BE49-F238E27FC236}">
                <a16:creationId xmlns:a16="http://schemas.microsoft.com/office/drawing/2014/main" id="{4D292B67-E2EA-E0BB-0FDC-01EE5DDAB4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96000" y="5635492"/>
            <a:ext cx="7315200" cy="1682496"/>
          </a:xfrm>
          <a:prstGeom prst="rect">
            <a:avLst/>
          </a:prstGeom>
        </p:spPr>
      </p:pic>
      <p:pic>
        <p:nvPicPr>
          <p:cNvPr id="4" name="Picture 14">
            <a:extLst>
              <a:ext uri="{FF2B5EF4-FFF2-40B4-BE49-F238E27FC236}">
                <a16:creationId xmlns:a16="http://schemas.microsoft.com/office/drawing/2014/main" id="{19BD3D2F-5E6F-2A1A-80F6-98D137E79E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80702" y="5123874"/>
            <a:ext cx="2111298" cy="1744460"/>
          </a:xfrm>
          <a:prstGeom prst="rect">
            <a:avLst/>
          </a:prstGeom>
        </p:spPr>
      </p:pic>
      <p:pic>
        <p:nvPicPr>
          <p:cNvPr id="5" name="Picture 4">
            <a:extLst>
              <a:ext uri="{FF2B5EF4-FFF2-40B4-BE49-F238E27FC236}">
                <a16:creationId xmlns:a16="http://schemas.microsoft.com/office/drawing/2014/main" id="{276F178C-6ABC-C7CA-B32A-0BE613DE5B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01099"/>
            <a:ext cx="2362797" cy="2362797"/>
          </a:xfrm>
          <a:prstGeom prst="rect">
            <a:avLst/>
          </a:prstGeom>
        </p:spPr>
      </p:pic>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2A4A41AF-BD7A-E92A-735A-244B20EDE202}"/>
                  </a:ext>
                </a:extLst>
              </p:cNvPr>
              <p:cNvSpPr/>
              <p:nvPr/>
            </p:nvSpPr>
            <p:spPr>
              <a:xfrm>
                <a:off x="1297258" y="770420"/>
                <a:ext cx="9694128" cy="1873404"/>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3200" b="1"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Câu 2</a:t>
                </a:r>
                <a:r>
                  <a:rPr lang="vi-VN" sz="3200"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 </a:t>
                </a: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Rút gọn biểu thức </a:t>
                </a:r>
                <a14:m>
                  <m:oMath xmlns:m="http://schemas.openxmlformats.org/officeDocument/2006/math">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18</m:t>
                        </m:r>
                        <m:sSup>
                          <m:sSup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e>
                            </m:d>
                          </m:e>
                          <m:sup>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được:</a:t>
                </a:r>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2A4A41AF-BD7A-E92A-735A-244B20EDE202}"/>
                  </a:ext>
                </a:extLst>
              </p:cNvPr>
              <p:cNvSpPr>
                <a:spLocks noRot="1" noChangeAspect="1" noMove="1" noResize="1" noEditPoints="1" noAdjustHandles="1" noChangeArrowheads="1" noChangeShapeType="1" noTextEdit="1"/>
              </p:cNvSpPr>
              <p:nvPr/>
            </p:nvSpPr>
            <p:spPr>
              <a:xfrm>
                <a:off x="1297258" y="770420"/>
                <a:ext cx="9694128" cy="1873404"/>
              </a:xfrm>
              <a:prstGeom prst="roundRect">
                <a:avLst/>
              </a:prstGeom>
              <a:blipFill>
                <a:blip r:embed="rId7"/>
                <a:stretch>
                  <a:fillRect/>
                </a:stretch>
              </a:blipFill>
              <a:ln>
                <a:solidFill>
                  <a:schemeClr val="accent2">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5CCCE979-EDFF-0091-030A-B328E5BA8302}"/>
                  </a:ext>
                </a:extLst>
              </p:cNvPr>
              <p:cNvSpPr/>
              <p:nvPr/>
            </p:nvSpPr>
            <p:spPr>
              <a:xfrm>
                <a:off x="1297258" y="2855699"/>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5CCCE979-EDFF-0091-030A-B328E5BA8302}"/>
                  </a:ext>
                </a:extLst>
              </p:cNvPr>
              <p:cNvSpPr>
                <a:spLocks noRot="1" noChangeAspect="1" noMove="1" noResize="1" noEditPoints="1" noAdjustHandles="1" noChangeArrowheads="1" noChangeShapeType="1" noTextEdit="1"/>
              </p:cNvSpPr>
              <p:nvPr/>
            </p:nvSpPr>
            <p:spPr>
              <a:xfrm>
                <a:off x="1297258" y="2855699"/>
                <a:ext cx="4638908" cy="1438505"/>
              </a:xfrm>
              <a:prstGeom prst="roundRect">
                <a:avLst/>
              </a:prstGeom>
              <a:blipFill>
                <a:blip r:embed="rId8"/>
                <a:stretch>
                  <a:fillRect/>
                </a:stretch>
              </a:blipFill>
              <a:ln>
                <a:solidFill>
                  <a:schemeClr val="accent2">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9813FDDD-BD05-A9C7-96F2-C295765CA85A}"/>
                  </a:ext>
                </a:extLst>
              </p:cNvPr>
              <p:cNvSpPr/>
              <p:nvPr/>
            </p:nvSpPr>
            <p:spPr>
              <a:xfrm>
                <a:off x="1297258" y="4506079"/>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m:t>
                        </m:r>
                      </m:e>
                    </m:rad>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ounded Rectangle 7">
                <a:extLst>
                  <a:ext uri="{FF2B5EF4-FFF2-40B4-BE49-F238E27FC236}">
                    <a16:creationId xmlns:a16="http://schemas.microsoft.com/office/drawing/2014/main" id="{9813FDDD-BD05-A9C7-96F2-C295765CA85A}"/>
                  </a:ext>
                </a:extLst>
              </p:cNvPr>
              <p:cNvSpPr>
                <a:spLocks noRot="1" noChangeAspect="1" noMove="1" noResize="1" noEditPoints="1" noAdjustHandles="1" noChangeArrowheads="1" noChangeShapeType="1" noTextEdit="1"/>
              </p:cNvSpPr>
              <p:nvPr/>
            </p:nvSpPr>
            <p:spPr>
              <a:xfrm>
                <a:off x="1297258" y="4506079"/>
                <a:ext cx="4638908" cy="1438505"/>
              </a:xfrm>
              <a:prstGeom prst="roundRect">
                <a:avLst/>
              </a:prstGeom>
              <a:blipFill>
                <a:blip r:embed="rId9"/>
                <a:stretch>
                  <a:fillRect/>
                </a:stretch>
              </a:blipFill>
              <a:ln>
                <a:solidFill>
                  <a:schemeClr val="accent2">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7234AB1C-220D-F006-54F9-9D208DADA20C}"/>
                  </a:ext>
                </a:extLst>
              </p:cNvPr>
              <p:cNvSpPr/>
              <p:nvPr/>
            </p:nvSpPr>
            <p:spPr>
              <a:xfrm>
                <a:off x="6352478" y="2855698"/>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6−3</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ounded Rectangle 8">
                <a:extLst>
                  <a:ext uri="{FF2B5EF4-FFF2-40B4-BE49-F238E27FC236}">
                    <a16:creationId xmlns:a16="http://schemas.microsoft.com/office/drawing/2014/main" id="{7234AB1C-220D-F006-54F9-9D208DADA20C}"/>
                  </a:ext>
                </a:extLst>
              </p:cNvPr>
              <p:cNvSpPr>
                <a:spLocks noRot="1" noChangeAspect="1" noMove="1" noResize="1" noEditPoints="1" noAdjustHandles="1" noChangeArrowheads="1" noChangeShapeType="1" noTextEdit="1"/>
              </p:cNvSpPr>
              <p:nvPr/>
            </p:nvSpPr>
            <p:spPr>
              <a:xfrm>
                <a:off x="6352478" y="2855698"/>
                <a:ext cx="4638908" cy="1438505"/>
              </a:xfrm>
              <a:prstGeom prst="roundRect">
                <a:avLst/>
              </a:prstGeom>
              <a:blipFill>
                <a:blip r:embed="rId10"/>
                <a:stretch>
                  <a:fillRect/>
                </a:stretch>
              </a:blipFill>
              <a:ln>
                <a:solidFill>
                  <a:schemeClr val="accent2">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8C7CD354-84EB-E6B0-DAD1-6472878BE4FE}"/>
                  </a:ext>
                </a:extLst>
              </p:cNvPr>
              <p:cNvSpPr/>
              <p:nvPr/>
            </p:nvSpPr>
            <p:spPr>
              <a:xfrm>
                <a:off x="6352478" y="4506079"/>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m:t>
                        </m:r>
                      </m:e>
                    </m:rad>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ounded Rectangle 9">
                <a:extLst>
                  <a:ext uri="{FF2B5EF4-FFF2-40B4-BE49-F238E27FC236}">
                    <a16:creationId xmlns:a16="http://schemas.microsoft.com/office/drawing/2014/main" id="{8C7CD354-84EB-E6B0-DAD1-6472878BE4FE}"/>
                  </a:ext>
                </a:extLst>
              </p:cNvPr>
              <p:cNvSpPr>
                <a:spLocks noRot="1" noChangeAspect="1" noMove="1" noResize="1" noEditPoints="1" noAdjustHandles="1" noChangeArrowheads="1" noChangeShapeType="1" noTextEdit="1"/>
              </p:cNvSpPr>
              <p:nvPr/>
            </p:nvSpPr>
            <p:spPr>
              <a:xfrm>
                <a:off x="6352478" y="4506079"/>
                <a:ext cx="4638908" cy="1438505"/>
              </a:xfrm>
              <a:prstGeom prst="roundRect">
                <a:avLst/>
              </a:prstGeom>
              <a:blipFill>
                <a:blip r:embed="rId11"/>
                <a:stretch>
                  <a:fillRect/>
                </a:stretch>
              </a:blipFill>
              <a:ln>
                <a:solidFill>
                  <a:schemeClr val="accent2">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5CA97C28-BB68-884A-4A45-C7CAA0EF7396}"/>
                  </a:ext>
                </a:extLst>
              </p:cNvPr>
              <p:cNvSpPr/>
              <p:nvPr/>
            </p:nvSpPr>
            <p:spPr>
              <a:xfrm>
                <a:off x="1297258" y="4506078"/>
                <a:ext cx="4638908" cy="1438505"/>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vi-VN"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𝟑</m:t>
                    </m:r>
                    <m:rad>
                      <m:radPr>
                        <m:degHide m:val="on"/>
                        <m:ctrlPr>
                          <a:rPr lang="en-VN"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𝟏𝟎</m:t>
                        </m:r>
                      </m:e>
                    </m:rad>
                    <m:r>
                      <a:rPr lang="vi-VN"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𝟔</m:t>
                    </m:r>
                  </m:oMath>
                </a14:m>
                <a:endParaRPr lang="en-VN"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Rounded Rectangle 10">
                <a:extLst>
                  <a:ext uri="{FF2B5EF4-FFF2-40B4-BE49-F238E27FC236}">
                    <a16:creationId xmlns:a16="http://schemas.microsoft.com/office/drawing/2014/main" id="{5CA97C28-BB68-884A-4A45-C7CAA0EF7396}"/>
                  </a:ext>
                </a:extLst>
              </p:cNvPr>
              <p:cNvSpPr>
                <a:spLocks noRot="1" noChangeAspect="1" noMove="1" noResize="1" noEditPoints="1" noAdjustHandles="1" noChangeArrowheads="1" noChangeShapeType="1" noTextEdit="1"/>
              </p:cNvSpPr>
              <p:nvPr/>
            </p:nvSpPr>
            <p:spPr>
              <a:xfrm>
                <a:off x="1297258" y="4506078"/>
                <a:ext cx="4638908" cy="1438505"/>
              </a:xfrm>
              <a:prstGeom prst="roundRect">
                <a:avLst/>
              </a:prstGeom>
              <a:blipFill>
                <a:blip r:embed="rId12"/>
                <a:stretch>
                  <a:fillRect/>
                </a:stretch>
              </a:blipFill>
              <a:ln>
                <a:solidFill>
                  <a:schemeClr val="accent2">
                    <a:lumMod val="75000"/>
                  </a:schemeClr>
                </a:solidFill>
              </a:ln>
            </p:spPr>
            <p:txBody>
              <a:bodyPr/>
              <a:lstStyle/>
              <a:p>
                <a:r>
                  <a:rPr lang="en-VN">
                    <a:noFill/>
                  </a:rPr>
                  <a:t> </a:t>
                </a:r>
              </a:p>
            </p:txBody>
          </p:sp>
        </mc:Fallback>
      </mc:AlternateContent>
    </p:spTree>
    <p:extLst>
      <p:ext uri="{BB962C8B-B14F-4D97-AF65-F5344CB8AC3E}">
        <p14:creationId xmlns:p14="http://schemas.microsoft.com/office/powerpoint/2010/main" val="151320585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02D70EC8-A2DF-92FC-4EB4-CE3FFE7FEE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8351" y="5635492"/>
            <a:ext cx="7315200" cy="1682496"/>
          </a:xfrm>
          <a:prstGeom prst="rect">
            <a:avLst/>
          </a:prstGeom>
        </p:spPr>
      </p:pic>
      <p:pic>
        <p:nvPicPr>
          <p:cNvPr id="3" name="Picture 9">
            <a:extLst>
              <a:ext uri="{FF2B5EF4-FFF2-40B4-BE49-F238E27FC236}">
                <a16:creationId xmlns:a16="http://schemas.microsoft.com/office/drawing/2014/main" id="{3A81E24E-7764-7AD7-9153-E596DD835A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96000" y="5635492"/>
            <a:ext cx="7315200" cy="1682496"/>
          </a:xfrm>
          <a:prstGeom prst="rect">
            <a:avLst/>
          </a:prstGeom>
        </p:spPr>
      </p:pic>
      <p:pic>
        <p:nvPicPr>
          <p:cNvPr id="4" name="Picture 14">
            <a:extLst>
              <a:ext uri="{FF2B5EF4-FFF2-40B4-BE49-F238E27FC236}">
                <a16:creationId xmlns:a16="http://schemas.microsoft.com/office/drawing/2014/main" id="{354793B4-1666-4508-4D4A-00705A0C50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80702" y="5123874"/>
            <a:ext cx="2111298" cy="1744460"/>
          </a:xfrm>
          <a:prstGeom prst="rect">
            <a:avLst/>
          </a:prstGeom>
        </p:spPr>
      </p:pic>
      <p:pic>
        <p:nvPicPr>
          <p:cNvPr id="5" name="Picture 4">
            <a:extLst>
              <a:ext uri="{FF2B5EF4-FFF2-40B4-BE49-F238E27FC236}">
                <a16:creationId xmlns:a16="http://schemas.microsoft.com/office/drawing/2014/main" id="{CBAE302A-3479-B10A-BACD-C9B9AD6CC9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01099"/>
            <a:ext cx="2362797" cy="2362797"/>
          </a:xfrm>
          <a:prstGeom prst="rect">
            <a:avLst/>
          </a:prstGeom>
        </p:spPr>
      </p:pic>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0DD0B8E1-3FEB-9569-A784-22A33447958D}"/>
                  </a:ext>
                </a:extLst>
              </p:cNvPr>
              <p:cNvSpPr/>
              <p:nvPr/>
            </p:nvSpPr>
            <p:spPr>
              <a:xfrm>
                <a:off x="1297258" y="770420"/>
                <a:ext cx="9694128" cy="1873404"/>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b="1"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Câu 3.</a:t>
                </a:r>
                <a:r>
                  <a:rPr lang="vi-VN" sz="3200"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 </a:t>
                </a: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Kết quả của phép tính </a:t>
                </a:r>
                <a14:m>
                  <m:oMath xmlns:m="http://schemas.openxmlformats.org/officeDocument/2006/math">
                    <m:f>
                      <m:fPr>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36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6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num>
                      <m:den>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den>
                    </m:f>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0DD0B8E1-3FEB-9569-A784-22A33447958D}"/>
                  </a:ext>
                </a:extLst>
              </p:cNvPr>
              <p:cNvSpPr>
                <a:spLocks noRot="1" noChangeAspect="1" noMove="1" noResize="1" noEditPoints="1" noAdjustHandles="1" noChangeArrowheads="1" noChangeShapeType="1" noTextEdit="1"/>
              </p:cNvSpPr>
              <p:nvPr/>
            </p:nvSpPr>
            <p:spPr>
              <a:xfrm>
                <a:off x="1297258" y="770420"/>
                <a:ext cx="9694128" cy="1873404"/>
              </a:xfrm>
              <a:prstGeom prst="roundRect">
                <a:avLst/>
              </a:prstGeom>
              <a:blipFill>
                <a:blip r:embed="rId7"/>
                <a:stretch>
                  <a:fillRect/>
                </a:stretch>
              </a:blipFill>
              <a:ln>
                <a:solidFill>
                  <a:schemeClr val="accent2">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18C25FF4-0094-D947-B128-FD9926D9010A}"/>
                  </a:ext>
                </a:extLst>
              </p:cNvPr>
              <p:cNvSpPr/>
              <p:nvPr/>
            </p:nvSpPr>
            <p:spPr>
              <a:xfrm>
                <a:off x="1297258" y="2855699"/>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18C25FF4-0094-D947-B128-FD9926D9010A}"/>
                  </a:ext>
                </a:extLst>
              </p:cNvPr>
              <p:cNvSpPr>
                <a:spLocks noRot="1" noChangeAspect="1" noMove="1" noResize="1" noEditPoints="1" noAdjustHandles="1" noChangeArrowheads="1" noChangeShapeType="1" noTextEdit="1"/>
              </p:cNvSpPr>
              <p:nvPr/>
            </p:nvSpPr>
            <p:spPr>
              <a:xfrm>
                <a:off x="1297258" y="2855699"/>
                <a:ext cx="4638908" cy="1438505"/>
              </a:xfrm>
              <a:prstGeom prst="roundRect">
                <a:avLst/>
              </a:prstGeom>
              <a:blipFill>
                <a:blip r:embed="rId8"/>
                <a:stretch>
                  <a:fillRect/>
                </a:stretch>
              </a:blipFill>
              <a:ln>
                <a:solidFill>
                  <a:schemeClr val="accent2">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B00D4028-395A-1828-E811-CAA20E7749C3}"/>
                  </a:ext>
                </a:extLst>
              </p:cNvPr>
              <p:cNvSpPr/>
              <p:nvPr/>
            </p:nvSpPr>
            <p:spPr>
              <a:xfrm>
                <a:off x="1297258" y="4506079"/>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ounded Rectangle 7">
                <a:extLst>
                  <a:ext uri="{FF2B5EF4-FFF2-40B4-BE49-F238E27FC236}">
                    <a16:creationId xmlns:a16="http://schemas.microsoft.com/office/drawing/2014/main" id="{B00D4028-395A-1828-E811-CAA20E7749C3}"/>
                  </a:ext>
                </a:extLst>
              </p:cNvPr>
              <p:cNvSpPr>
                <a:spLocks noRot="1" noChangeAspect="1" noMove="1" noResize="1" noEditPoints="1" noAdjustHandles="1" noChangeArrowheads="1" noChangeShapeType="1" noTextEdit="1"/>
              </p:cNvSpPr>
              <p:nvPr/>
            </p:nvSpPr>
            <p:spPr>
              <a:xfrm>
                <a:off x="1297258" y="4506079"/>
                <a:ext cx="4638908" cy="1438505"/>
              </a:xfrm>
              <a:prstGeom prst="roundRect">
                <a:avLst/>
              </a:prstGeom>
              <a:blipFill>
                <a:blip r:embed="rId9"/>
                <a:stretch>
                  <a:fillRect/>
                </a:stretch>
              </a:blipFill>
              <a:ln>
                <a:solidFill>
                  <a:schemeClr val="accent2">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FC68C7BA-535E-8CE3-FC81-181841D7942D}"/>
                  </a:ext>
                </a:extLst>
              </p:cNvPr>
              <p:cNvSpPr/>
              <p:nvPr/>
            </p:nvSpPr>
            <p:spPr>
              <a:xfrm>
                <a:off x="6352478" y="2855698"/>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ounded Rectangle 8">
                <a:extLst>
                  <a:ext uri="{FF2B5EF4-FFF2-40B4-BE49-F238E27FC236}">
                    <a16:creationId xmlns:a16="http://schemas.microsoft.com/office/drawing/2014/main" id="{FC68C7BA-535E-8CE3-FC81-181841D7942D}"/>
                  </a:ext>
                </a:extLst>
              </p:cNvPr>
              <p:cNvSpPr>
                <a:spLocks noRot="1" noChangeAspect="1" noMove="1" noResize="1" noEditPoints="1" noAdjustHandles="1" noChangeArrowheads="1" noChangeShapeType="1" noTextEdit="1"/>
              </p:cNvSpPr>
              <p:nvPr/>
            </p:nvSpPr>
            <p:spPr>
              <a:xfrm>
                <a:off x="6352478" y="2855698"/>
                <a:ext cx="4638908" cy="1438505"/>
              </a:xfrm>
              <a:prstGeom prst="roundRect">
                <a:avLst/>
              </a:prstGeom>
              <a:blipFill>
                <a:blip r:embed="rId10"/>
                <a:stretch>
                  <a:fillRect/>
                </a:stretch>
              </a:blipFill>
              <a:ln>
                <a:solidFill>
                  <a:schemeClr val="accent2">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06F1F36A-FF38-2B55-2F35-8D3623E05136}"/>
                  </a:ext>
                </a:extLst>
              </p:cNvPr>
              <p:cNvSpPr/>
              <p:nvPr/>
            </p:nvSpPr>
            <p:spPr>
              <a:xfrm>
                <a:off x="6352478" y="4506079"/>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ounded Rectangle 9">
                <a:extLst>
                  <a:ext uri="{FF2B5EF4-FFF2-40B4-BE49-F238E27FC236}">
                    <a16:creationId xmlns:a16="http://schemas.microsoft.com/office/drawing/2014/main" id="{06F1F36A-FF38-2B55-2F35-8D3623E05136}"/>
                  </a:ext>
                </a:extLst>
              </p:cNvPr>
              <p:cNvSpPr>
                <a:spLocks noRot="1" noChangeAspect="1" noMove="1" noResize="1" noEditPoints="1" noAdjustHandles="1" noChangeArrowheads="1" noChangeShapeType="1" noTextEdit="1"/>
              </p:cNvSpPr>
              <p:nvPr/>
            </p:nvSpPr>
            <p:spPr>
              <a:xfrm>
                <a:off x="6352478" y="4506079"/>
                <a:ext cx="4638908" cy="1438505"/>
              </a:xfrm>
              <a:prstGeom prst="roundRect">
                <a:avLst/>
              </a:prstGeom>
              <a:blipFill>
                <a:blip r:embed="rId11"/>
                <a:stretch>
                  <a:fillRect/>
                </a:stretch>
              </a:blipFill>
              <a:ln>
                <a:solidFill>
                  <a:schemeClr val="accent2">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A966B300-9C1C-C5E0-48EB-1B61E88F01A8}"/>
                  </a:ext>
                </a:extLst>
              </p:cNvPr>
              <p:cNvSpPr/>
              <p:nvPr/>
            </p:nvSpPr>
            <p:spPr>
              <a:xfrm>
                <a:off x="1297258" y="2853678"/>
                <a:ext cx="4638908" cy="1438505"/>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ad>
                      <m:radPr>
                        <m:degHide m:val="on"/>
                        <m:ctrlPr>
                          <a:rPr lang="en-VN"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oMath>
                </a14:m>
                <a:endParaRPr lang="en-VN"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ounded Rectangle 12">
                <a:extLst>
                  <a:ext uri="{FF2B5EF4-FFF2-40B4-BE49-F238E27FC236}">
                    <a16:creationId xmlns:a16="http://schemas.microsoft.com/office/drawing/2014/main" id="{A966B300-9C1C-C5E0-48EB-1B61E88F01A8}"/>
                  </a:ext>
                </a:extLst>
              </p:cNvPr>
              <p:cNvSpPr>
                <a:spLocks noRot="1" noChangeAspect="1" noMove="1" noResize="1" noEditPoints="1" noAdjustHandles="1" noChangeArrowheads="1" noChangeShapeType="1" noTextEdit="1"/>
              </p:cNvSpPr>
              <p:nvPr/>
            </p:nvSpPr>
            <p:spPr>
              <a:xfrm>
                <a:off x="1297258" y="2853678"/>
                <a:ext cx="4638908" cy="1438505"/>
              </a:xfrm>
              <a:prstGeom prst="roundRect">
                <a:avLst/>
              </a:prstGeom>
              <a:blipFill>
                <a:blip r:embed="rId12"/>
                <a:stretch>
                  <a:fillRect/>
                </a:stretch>
              </a:blipFill>
              <a:ln>
                <a:solidFill>
                  <a:schemeClr val="accent2">
                    <a:lumMod val="75000"/>
                  </a:schemeClr>
                </a:solidFill>
              </a:ln>
            </p:spPr>
            <p:txBody>
              <a:bodyPr/>
              <a:lstStyle/>
              <a:p>
                <a:r>
                  <a:rPr lang="en-VN">
                    <a:noFill/>
                  </a:rPr>
                  <a:t> </a:t>
                </a:r>
              </a:p>
            </p:txBody>
          </p:sp>
        </mc:Fallback>
      </mc:AlternateContent>
    </p:spTree>
    <p:extLst>
      <p:ext uri="{BB962C8B-B14F-4D97-AF65-F5344CB8AC3E}">
        <p14:creationId xmlns:p14="http://schemas.microsoft.com/office/powerpoint/2010/main" val="192168797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trips(downLef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5E0A7F99-19FC-A94D-7EA0-B29608F43E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8351" y="5635492"/>
            <a:ext cx="7315200" cy="1682496"/>
          </a:xfrm>
          <a:prstGeom prst="rect">
            <a:avLst/>
          </a:prstGeom>
        </p:spPr>
      </p:pic>
      <p:pic>
        <p:nvPicPr>
          <p:cNvPr id="3" name="Picture 9">
            <a:extLst>
              <a:ext uri="{FF2B5EF4-FFF2-40B4-BE49-F238E27FC236}">
                <a16:creationId xmlns:a16="http://schemas.microsoft.com/office/drawing/2014/main" id="{2A304E2B-F27B-AAEE-22B8-07769C68AD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96000" y="5635492"/>
            <a:ext cx="7315200" cy="1682496"/>
          </a:xfrm>
          <a:prstGeom prst="rect">
            <a:avLst/>
          </a:prstGeom>
        </p:spPr>
      </p:pic>
      <p:pic>
        <p:nvPicPr>
          <p:cNvPr id="4" name="Picture 14">
            <a:extLst>
              <a:ext uri="{FF2B5EF4-FFF2-40B4-BE49-F238E27FC236}">
                <a16:creationId xmlns:a16="http://schemas.microsoft.com/office/drawing/2014/main" id="{69AB4B6C-61F7-EF65-658E-D2FBD70A93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80702" y="5123874"/>
            <a:ext cx="2111298" cy="1744460"/>
          </a:xfrm>
          <a:prstGeom prst="rect">
            <a:avLst/>
          </a:prstGeom>
        </p:spPr>
      </p:pic>
      <p:pic>
        <p:nvPicPr>
          <p:cNvPr id="5" name="Picture 4">
            <a:extLst>
              <a:ext uri="{FF2B5EF4-FFF2-40B4-BE49-F238E27FC236}">
                <a16:creationId xmlns:a16="http://schemas.microsoft.com/office/drawing/2014/main" id="{C9572717-7FDC-1484-7FAB-FC81C489D7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67983"/>
            <a:ext cx="2362797" cy="2362797"/>
          </a:xfrm>
          <a:prstGeom prst="rect">
            <a:avLst/>
          </a:prstGeom>
        </p:spPr>
      </p:pic>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BE491EB2-1D84-56FE-9A25-C8921DE02AA5}"/>
                  </a:ext>
                </a:extLst>
              </p:cNvPr>
              <p:cNvSpPr/>
              <p:nvPr/>
            </p:nvSpPr>
            <p:spPr>
              <a:xfrm>
                <a:off x="1297258" y="705781"/>
                <a:ext cx="9694128" cy="2081037"/>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3200" b="1" dirty="0">
                    <a:solidFill>
                      <a:schemeClr val="accent2"/>
                    </a:solidFill>
                    <a:effectLst/>
                    <a:latin typeface="Arial" panose="020B0604020202020204" pitchFamily="34" charset="0"/>
                    <a:ea typeface="Arial" panose="020B0604020202020204" pitchFamily="34" charset="0"/>
                    <a:cs typeface="Arial" panose="020B0604020202020204" pitchFamily="34" charset="0"/>
                  </a:rPr>
                  <a:t>Câu 4.</a:t>
                </a:r>
                <a:r>
                  <a:rPr lang="vi-VN" sz="3200" dirty="0">
                    <a:solidFill>
                      <a:schemeClr val="accent2"/>
                    </a:solidFill>
                    <a:effectLst/>
                    <a:latin typeface="Arial" panose="020B0604020202020204" pitchFamily="34" charset="0"/>
                    <a:ea typeface="Arial" panose="020B0604020202020204" pitchFamily="34" charset="0"/>
                    <a:cs typeface="Arial" panose="020B0604020202020204" pitchFamily="34" charset="0"/>
                  </a:rPr>
                  <a:t> </a:t>
                </a: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Biểu thức </a:t>
                </a:r>
                <a14:m>
                  <m:oMath xmlns:m="http://schemas.openxmlformats.org/officeDocument/2006/math">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0,9 . 0,1 . </m:t>
                        </m:r>
                        <m:sSup>
                          <m:sSup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x</m:t>
                                </m:r>
                              </m:e>
                            </m:d>
                          </m:e>
                          <m:sup>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&gt;3</m:t>
                    </m:r>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bằng với biểu thức nào dưới đây?</a:t>
                </a:r>
                <a:endParaRPr lang="en-VN"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BE491EB2-1D84-56FE-9A25-C8921DE02AA5}"/>
                  </a:ext>
                </a:extLst>
              </p:cNvPr>
              <p:cNvSpPr>
                <a:spLocks noRot="1" noChangeAspect="1" noMove="1" noResize="1" noEditPoints="1" noAdjustHandles="1" noChangeArrowheads="1" noChangeShapeType="1" noTextEdit="1"/>
              </p:cNvSpPr>
              <p:nvPr/>
            </p:nvSpPr>
            <p:spPr>
              <a:xfrm>
                <a:off x="1297258" y="705781"/>
                <a:ext cx="9694128" cy="2081037"/>
              </a:xfrm>
              <a:prstGeom prst="roundRect">
                <a:avLst/>
              </a:prstGeom>
              <a:blipFill>
                <a:blip r:embed="rId7"/>
                <a:stretch>
                  <a:fillRect l="-522" r="-392"/>
                </a:stretch>
              </a:blipFill>
              <a:ln>
                <a:solidFill>
                  <a:schemeClr val="accent2">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2F5E9DC0-6DDD-214D-A164-C9AC3CDBCBFE}"/>
                  </a:ext>
                </a:extLst>
              </p:cNvPr>
              <p:cNvSpPr/>
              <p:nvPr/>
            </p:nvSpPr>
            <p:spPr>
              <a:xfrm>
                <a:off x="1297258" y="3063333"/>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fr-FR"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fr-FR"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0,3</m:t>
                    </m:r>
                    <m:r>
                      <a:rPr lang="en-US" sz="32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x</m:t>
                        </m:r>
                      </m:e>
                    </m:d>
                  </m:oMath>
                </a14:m>
                <a:endParaRPr lang="en-VN"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2F5E9DC0-6DDD-214D-A164-C9AC3CDBCBFE}"/>
                  </a:ext>
                </a:extLst>
              </p:cNvPr>
              <p:cNvSpPr>
                <a:spLocks noRot="1" noChangeAspect="1" noMove="1" noResize="1" noEditPoints="1" noAdjustHandles="1" noChangeArrowheads="1" noChangeShapeType="1" noTextEdit="1"/>
              </p:cNvSpPr>
              <p:nvPr/>
            </p:nvSpPr>
            <p:spPr>
              <a:xfrm>
                <a:off x="1297258" y="3063333"/>
                <a:ext cx="4638908" cy="1438505"/>
              </a:xfrm>
              <a:prstGeom prst="roundRect">
                <a:avLst/>
              </a:prstGeom>
              <a:blipFill>
                <a:blip r:embed="rId8"/>
                <a:stretch>
                  <a:fillRect/>
                </a:stretch>
              </a:blipFill>
              <a:ln>
                <a:solidFill>
                  <a:schemeClr val="accent2">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6F678401-9C9D-9442-C783-0F445FD0E730}"/>
                  </a:ext>
                </a:extLst>
              </p:cNvPr>
              <p:cNvSpPr/>
              <p:nvPr/>
            </p:nvSpPr>
            <p:spPr>
              <a:xfrm>
                <a:off x="1297258" y="4713714"/>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fr-FR"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fr-FR"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0,3</m:t>
                    </m:r>
                    <m:r>
                      <a:rPr lang="en-US" sz="32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fr-FR"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e>
                    </m:d>
                  </m:oMath>
                </a14:m>
                <a:endParaRPr lang="en-VN"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ounded Rectangle 7">
                <a:extLst>
                  <a:ext uri="{FF2B5EF4-FFF2-40B4-BE49-F238E27FC236}">
                    <a16:creationId xmlns:a16="http://schemas.microsoft.com/office/drawing/2014/main" id="{6F678401-9C9D-9442-C783-0F445FD0E730}"/>
                  </a:ext>
                </a:extLst>
              </p:cNvPr>
              <p:cNvSpPr>
                <a:spLocks noRot="1" noChangeAspect="1" noMove="1" noResize="1" noEditPoints="1" noAdjustHandles="1" noChangeArrowheads="1" noChangeShapeType="1" noTextEdit="1"/>
              </p:cNvSpPr>
              <p:nvPr/>
            </p:nvSpPr>
            <p:spPr>
              <a:xfrm>
                <a:off x="1297258" y="4713714"/>
                <a:ext cx="4638908" cy="1438505"/>
              </a:xfrm>
              <a:prstGeom prst="roundRect">
                <a:avLst/>
              </a:prstGeom>
              <a:blipFill>
                <a:blip r:embed="rId9"/>
                <a:stretch>
                  <a:fillRect/>
                </a:stretch>
              </a:blipFill>
              <a:ln>
                <a:solidFill>
                  <a:schemeClr val="accent2">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2D620EC9-9FE8-8F2F-C007-A7CD91575004}"/>
                  </a:ext>
                </a:extLst>
              </p:cNvPr>
              <p:cNvSpPr/>
              <p:nvPr/>
            </p:nvSpPr>
            <p:spPr>
              <a:xfrm>
                <a:off x="6352478" y="3063333"/>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fr-FR"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fr-FR"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0,9</m:t>
                    </m:r>
                    <m:r>
                      <a:rPr lang="en-US" sz="32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fr-FR"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e>
                    </m:d>
                  </m:oMath>
                </a14:m>
                <a:endParaRPr lang="en-VN"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ounded Rectangle 8">
                <a:extLst>
                  <a:ext uri="{FF2B5EF4-FFF2-40B4-BE49-F238E27FC236}">
                    <a16:creationId xmlns:a16="http://schemas.microsoft.com/office/drawing/2014/main" id="{2D620EC9-9FE8-8F2F-C007-A7CD91575004}"/>
                  </a:ext>
                </a:extLst>
              </p:cNvPr>
              <p:cNvSpPr>
                <a:spLocks noRot="1" noChangeAspect="1" noMove="1" noResize="1" noEditPoints="1" noAdjustHandles="1" noChangeArrowheads="1" noChangeShapeType="1" noTextEdit="1"/>
              </p:cNvSpPr>
              <p:nvPr/>
            </p:nvSpPr>
            <p:spPr>
              <a:xfrm>
                <a:off x="6352478" y="3063333"/>
                <a:ext cx="4638908" cy="1438505"/>
              </a:xfrm>
              <a:prstGeom prst="roundRect">
                <a:avLst/>
              </a:prstGeom>
              <a:blipFill>
                <a:blip r:embed="rId10"/>
                <a:stretch>
                  <a:fillRect/>
                </a:stretch>
              </a:blipFill>
              <a:ln>
                <a:solidFill>
                  <a:schemeClr val="accent2">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D9D44786-57E2-2D37-AA46-40779B569948}"/>
                  </a:ext>
                </a:extLst>
              </p:cNvPr>
              <p:cNvSpPr/>
              <p:nvPr/>
            </p:nvSpPr>
            <p:spPr>
              <a:xfrm>
                <a:off x="6352478" y="4713714"/>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fr-FR"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3200" i="0">
                        <a:solidFill>
                          <a:schemeClr val="tx1"/>
                        </a:solidFill>
                        <a:effectLst/>
                        <a:latin typeface="Cambria Math" panose="02040503050406030204" pitchFamily="18" charset="0"/>
                        <a:ea typeface="Times New Roman" panose="02020603050405020304" pitchFamily="18" charset="0"/>
                      </a:rPr>
                      <m:t>0,9</m:t>
                    </m:r>
                    <m:r>
                      <a:rPr lang="en-US" sz="3200" b="0" i="0" smtClean="0">
                        <a:solidFill>
                          <a:schemeClr val="tx1"/>
                        </a:solidFill>
                        <a:effectLst/>
                        <a:latin typeface="Cambria Math" panose="02040503050406030204" pitchFamily="18" charset="0"/>
                        <a:ea typeface="Times New Roman" panose="02020603050405020304" pitchFamily="18" charset="0"/>
                      </a:rPr>
                      <m:t> </m:t>
                    </m:r>
                    <m:r>
                      <a:rPr lang="fr-FR" sz="3200" i="0">
                        <a:solidFill>
                          <a:schemeClr val="tx1"/>
                        </a:solidFill>
                        <a:effectLst/>
                        <a:latin typeface="Cambria Math" panose="02040503050406030204" pitchFamily="18" charset="0"/>
                        <a:ea typeface="Times New Roman" panose="02020603050405020304" pitchFamily="18" charset="0"/>
                      </a:rPr>
                      <m:t>.(3−</m:t>
                    </m:r>
                    <m:r>
                      <m:rPr>
                        <m:sty m:val="p"/>
                      </m:rPr>
                      <a:rPr lang="en-US" sz="3200" i="0">
                        <a:solidFill>
                          <a:schemeClr val="tx1"/>
                        </a:solidFill>
                        <a:effectLst/>
                        <a:latin typeface="Cambria Math" panose="02040503050406030204" pitchFamily="18" charset="0"/>
                        <a:ea typeface="Times New Roman" panose="02020603050405020304" pitchFamily="18" charset="0"/>
                      </a:rPr>
                      <m:t>x</m:t>
                    </m:r>
                    <m:r>
                      <a:rPr lang="fr-FR" sz="3200" i="0">
                        <a:solidFill>
                          <a:schemeClr val="tx1"/>
                        </a:solidFill>
                        <a:effectLst/>
                        <a:latin typeface="Cambria Math" panose="02040503050406030204" pitchFamily="18" charset="0"/>
                        <a:ea typeface="Times New Roman" panose="02020603050405020304" pitchFamily="18" charset="0"/>
                      </a:rPr>
                      <m:t>)</m:t>
                    </m:r>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ounded Rectangle 9">
                <a:extLst>
                  <a:ext uri="{FF2B5EF4-FFF2-40B4-BE49-F238E27FC236}">
                    <a16:creationId xmlns:a16="http://schemas.microsoft.com/office/drawing/2014/main" id="{D9D44786-57E2-2D37-AA46-40779B569948}"/>
                  </a:ext>
                </a:extLst>
              </p:cNvPr>
              <p:cNvSpPr>
                <a:spLocks noRot="1" noChangeAspect="1" noMove="1" noResize="1" noEditPoints="1" noAdjustHandles="1" noChangeArrowheads="1" noChangeShapeType="1" noTextEdit="1"/>
              </p:cNvSpPr>
              <p:nvPr/>
            </p:nvSpPr>
            <p:spPr>
              <a:xfrm>
                <a:off x="6352478" y="4713714"/>
                <a:ext cx="4638908" cy="1438505"/>
              </a:xfrm>
              <a:prstGeom prst="roundRect">
                <a:avLst/>
              </a:prstGeom>
              <a:blipFill>
                <a:blip r:embed="rId11"/>
                <a:stretch>
                  <a:fillRect/>
                </a:stretch>
              </a:blipFill>
              <a:ln>
                <a:solidFill>
                  <a:schemeClr val="accent2">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EEBB9BBA-F7DF-2272-4A3E-4329A9963DBA}"/>
                  </a:ext>
                </a:extLst>
              </p:cNvPr>
              <p:cNvSpPr/>
              <p:nvPr/>
            </p:nvSpPr>
            <p:spPr>
              <a:xfrm>
                <a:off x="1297258" y="4713714"/>
                <a:ext cx="4638908" cy="1438505"/>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fr-FR"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fr-FR" sz="3200" b="1"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fr-FR" sz="3200" b="1"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3200" b="1"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𝟑</m:t>
                    </m:r>
                    <m:r>
                      <a:rPr lang="en-US" sz="3200" b="1"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3200" b="1"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VN"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𝐱</m:t>
                        </m:r>
                        <m:r>
                          <a:rPr lang="fr-FR" sz="3200" b="1"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3200" b="1"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𝟑</m:t>
                        </m:r>
                      </m:e>
                    </m:d>
                  </m:oMath>
                </a14:m>
                <a:endParaRPr lang="en-VN" sz="32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ounded Rectangle 10">
                <a:extLst>
                  <a:ext uri="{FF2B5EF4-FFF2-40B4-BE49-F238E27FC236}">
                    <a16:creationId xmlns:a16="http://schemas.microsoft.com/office/drawing/2014/main" id="{EEBB9BBA-F7DF-2272-4A3E-4329A9963DBA}"/>
                  </a:ext>
                </a:extLst>
              </p:cNvPr>
              <p:cNvSpPr>
                <a:spLocks noRot="1" noChangeAspect="1" noMove="1" noResize="1" noEditPoints="1" noAdjustHandles="1" noChangeArrowheads="1" noChangeShapeType="1" noTextEdit="1"/>
              </p:cNvSpPr>
              <p:nvPr/>
            </p:nvSpPr>
            <p:spPr>
              <a:xfrm>
                <a:off x="1297258" y="4713714"/>
                <a:ext cx="4638908" cy="1438505"/>
              </a:xfrm>
              <a:prstGeom prst="roundRect">
                <a:avLst/>
              </a:prstGeom>
              <a:blipFill>
                <a:blip r:embed="rId12"/>
                <a:stretch>
                  <a:fillRect/>
                </a:stretch>
              </a:blipFill>
              <a:ln>
                <a:solidFill>
                  <a:schemeClr val="accent2">
                    <a:lumMod val="75000"/>
                  </a:schemeClr>
                </a:solidFill>
              </a:ln>
            </p:spPr>
            <p:txBody>
              <a:bodyPr/>
              <a:lstStyle/>
              <a:p>
                <a:r>
                  <a:rPr lang="en-VN">
                    <a:noFill/>
                  </a:rPr>
                  <a:t> </a:t>
                </a:r>
              </a:p>
            </p:txBody>
          </p:sp>
        </mc:Fallback>
      </mc:AlternateContent>
    </p:spTree>
    <p:extLst>
      <p:ext uri="{BB962C8B-B14F-4D97-AF65-F5344CB8AC3E}">
        <p14:creationId xmlns:p14="http://schemas.microsoft.com/office/powerpoint/2010/main" val="155128130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234A04A-78C0-308E-9880-8B8A19F1EFED}"/>
                  </a:ext>
                </a:extLst>
              </p:cNvPr>
              <p:cNvSpPr txBox="1"/>
              <p:nvPr/>
            </p:nvSpPr>
            <p:spPr>
              <a:xfrm>
                <a:off x="2370482" y="413994"/>
                <a:ext cx="9158909" cy="1305101"/>
              </a:xfrm>
              <a:prstGeom prst="rect">
                <a:avLst/>
              </a:prstGeom>
              <a:noFill/>
            </p:spPr>
            <p:txBody>
              <a:bodyPr wrap="square">
                <a:spAutoFit/>
              </a:bodyPr>
              <a:lstStyle/>
              <a:p>
                <a:pP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Mỗi khẳng định sau đúng hay sai? Hãy điền Đ (đúng) hoặc S (sai) và cuối mỗi khẳng định. Cho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&gt;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B</m:t>
                    </m:r>
                    <m:r>
                      <a:rPr lang="vi-VN" sz="2800" i="0">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8234A04A-78C0-308E-9880-8B8A19F1EFED}"/>
                  </a:ext>
                </a:extLst>
              </p:cNvPr>
              <p:cNvSpPr txBox="1">
                <a:spLocks noRot="1" noChangeAspect="1" noMove="1" noResize="1" noEditPoints="1" noAdjustHandles="1" noChangeArrowheads="1" noChangeShapeType="1" noTextEdit="1"/>
              </p:cNvSpPr>
              <p:nvPr/>
            </p:nvSpPr>
            <p:spPr>
              <a:xfrm>
                <a:off x="2370482" y="413994"/>
                <a:ext cx="9158909" cy="1305101"/>
              </a:xfrm>
              <a:prstGeom prst="rect">
                <a:avLst/>
              </a:prstGeom>
              <a:blipFill>
                <a:blip r:embed="rId2"/>
                <a:stretch>
                  <a:fillRect l="-1385" b="-11538"/>
                </a:stretch>
              </a:blipFill>
            </p:spPr>
            <p:txBody>
              <a:bodyPr/>
              <a:lstStyle/>
              <a:p>
                <a:r>
                  <a:rPr lang="en-VN">
                    <a:noFill/>
                  </a:rPr>
                  <a:t> </a:t>
                </a:r>
              </a:p>
            </p:txBody>
          </p:sp>
        </mc:Fallback>
      </mc:AlternateContent>
      <p:sp>
        <p:nvSpPr>
          <p:cNvPr id="4" name="TextBox 3">
            <a:extLst>
              <a:ext uri="{FF2B5EF4-FFF2-40B4-BE49-F238E27FC236}">
                <a16:creationId xmlns:a16="http://schemas.microsoft.com/office/drawing/2014/main" id="{59421137-DF22-05F7-016E-402E90F4709C}"/>
              </a:ext>
            </a:extLst>
          </p:cNvPr>
          <p:cNvSpPr txBox="1"/>
          <p:nvPr/>
        </p:nvSpPr>
        <p:spPr>
          <a:xfrm>
            <a:off x="855136" y="804934"/>
            <a:ext cx="1263487" cy="523220"/>
          </a:xfrm>
          <a:prstGeom prst="rect">
            <a:avLst/>
          </a:prstGeom>
          <a:solidFill>
            <a:schemeClr val="bg1"/>
          </a:solidFill>
        </p:spPr>
        <p:txBody>
          <a:bodyPr wrap="none" rtlCol="0">
            <a:spAutoFit/>
          </a:bodyPr>
          <a:lstStyle/>
          <a:p>
            <a:r>
              <a:rPr lang="en-VN" sz="2800" b="1" dirty="0">
                <a:solidFill>
                  <a:schemeClr val="accent6">
                    <a:lumMod val="75000"/>
                  </a:schemeClr>
                </a:solidFill>
                <a:latin typeface="Arial" panose="020B0604020202020204" pitchFamily="34" charset="0"/>
                <a:cs typeface="Arial" panose="020B0604020202020204" pitchFamily="34" charset="0"/>
              </a:rPr>
              <a:t>CÂU 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3549175-521C-F81B-D592-9964AA393D6E}"/>
                  </a:ext>
                </a:extLst>
              </p:cNvPr>
              <p:cNvSpPr txBox="1"/>
              <p:nvPr/>
            </p:nvSpPr>
            <p:spPr>
              <a:xfrm>
                <a:off x="855136" y="1719095"/>
                <a:ext cx="8688594" cy="4696350"/>
              </a:xfrm>
              <a:prstGeom prst="rect">
                <a:avLst/>
              </a:prstGeom>
              <a:noFill/>
            </p:spPr>
            <p:txBody>
              <a:bodyPr wrap="square">
                <a:spAutoFit/>
              </a:bodyPr>
              <a:lstStyle/>
              <a:p>
                <a:pP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AB</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B</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800" dirty="0">
                    <a:effectLst/>
                    <a:latin typeface="Arial" panose="020B0604020202020204" pitchFamily="34" charset="0"/>
                    <a:ea typeface="Calibri" panose="020F0502020204030204" pitchFamily="34" charset="0"/>
                    <a:cs typeface="Arial" panose="020B0604020202020204" pitchFamily="34" charset="0"/>
                  </a:rPr>
                  <a:t> là các biểu thức không âm</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B</m:t>
                                </m:r>
                              </m:e>
                            </m:d>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&lt;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B</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B</m:t>
                            </m:r>
                          </m:den>
                        </m:f>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A</m:t>
                            </m:r>
                          </m:e>
                        </m:rad>
                      </m:num>
                      <m:den>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B</m:t>
                            </m:r>
                          </m:e>
                        </m:rad>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≥0, </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B</m:t>
                    </m:r>
                    <m:r>
                      <a:rPr lang="vi-VN" sz="2800" i="0">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B</m:t>
                            </m:r>
                          </m:den>
                        </m:f>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A</m:t>
                            </m:r>
                          </m:num>
                          <m:den>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B</m:t>
                            </m:r>
                          </m:den>
                        </m:f>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&lt;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B</m:t>
                    </m:r>
                    <m:r>
                      <a:rPr lang="vi-VN" sz="2800" i="0">
                        <a:effectLst/>
                        <a:latin typeface="Cambria Math" panose="02040503050406030204" pitchFamily="18" charset="0"/>
                        <a:ea typeface="Calibri" panose="020F0502020204030204" pitchFamily="34" charset="0"/>
                        <a:cs typeface="Times New Roman" panose="02020603050405020304" pitchFamily="18" charset="0"/>
                      </a:rPr>
                      <m:t>&lt;0</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33549175-521C-F81B-D592-9964AA393D6E}"/>
                  </a:ext>
                </a:extLst>
              </p:cNvPr>
              <p:cNvSpPr txBox="1">
                <a:spLocks noRot="1" noChangeAspect="1" noMove="1" noResize="1" noEditPoints="1" noAdjustHandles="1" noChangeArrowheads="1" noChangeShapeType="1" noTextEdit="1"/>
              </p:cNvSpPr>
              <p:nvPr/>
            </p:nvSpPr>
            <p:spPr>
              <a:xfrm>
                <a:off x="855136" y="1719095"/>
                <a:ext cx="8688594" cy="4696350"/>
              </a:xfrm>
              <a:prstGeom prst="rect">
                <a:avLst/>
              </a:prstGeom>
              <a:blipFill>
                <a:blip r:embed="rId3"/>
                <a:stretch>
                  <a:fillRect l="-1460"/>
                </a:stretch>
              </a:blipFill>
            </p:spPr>
            <p:txBody>
              <a:bodyPr/>
              <a:lstStyle/>
              <a:p>
                <a:r>
                  <a:rPr lang="en-VN">
                    <a:noFill/>
                  </a:rPr>
                  <a:t> </a:t>
                </a:r>
              </a:p>
            </p:txBody>
          </p:sp>
        </mc:Fallback>
      </mc:AlternateContent>
      <p:sp>
        <p:nvSpPr>
          <p:cNvPr id="7" name="Rectangle 6">
            <a:extLst>
              <a:ext uri="{FF2B5EF4-FFF2-40B4-BE49-F238E27FC236}">
                <a16:creationId xmlns:a16="http://schemas.microsoft.com/office/drawing/2014/main" id="{9A211033-EF6F-9B72-73BB-CAC9C6EFFF00}"/>
              </a:ext>
            </a:extLst>
          </p:cNvPr>
          <p:cNvSpPr/>
          <p:nvPr/>
        </p:nvSpPr>
        <p:spPr>
          <a:xfrm>
            <a:off x="9444339" y="1827197"/>
            <a:ext cx="914400" cy="72593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rgbClr val="FF0000"/>
                </a:solidFill>
                <a:latin typeface="Arial" panose="020B0604020202020204" pitchFamily="34" charset="0"/>
                <a:cs typeface="Arial" panose="020B0604020202020204" pitchFamily="34" charset="0"/>
              </a:rPr>
              <a:t>Đ</a:t>
            </a:r>
          </a:p>
        </p:txBody>
      </p:sp>
      <p:sp>
        <p:nvSpPr>
          <p:cNvPr id="8" name="Rectangle 7">
            <a:extLst>
              <a:ext uri="{FF2B5EF4-FFF2-40B4-BE49-F238E27FC236}">
                <a16:creationId xmlns:a16="http://schemas.microsoft.com/office/drawing/2014/main" id="{302485CE-E3D1-EC68-2221-F1E4C5D98E59}"/>
              </a:ext>
            </a:extLst>
          </p:cNvPr>
          <p:cNvSpPr/>
          <p:nvPr/>
        </p:nvSpPr>
        <p:spPr>
          <a:xfrm>
            <a:off x="6118042" y="2661230"/>
            <a:ext cx="914400" cy="72593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rgbClr val="FF0000"/>
                </a:solidFill>
                <a:latin typeface="Arial" panose="020B0604020202020204" pitchFamily="34" charset="0"/>
                <a:cs typeface="Arial" panose="020B0604020202020204" pitchFamily="34" charset="0"/>
              </a:rPr>
              <a:t>S</a:t>
            </a:r>
          </a:p>
        </p:txBody>
      </p:sp>
      <p:sp>
        <p:nvSpPr>
          <p:cNvPr id="9" name="Rectangle 8">
            <a:extLst>
              <a:ext uri="{FF2B5EF4-FFF2-40B4-BE49-F238E27FC236}">
                <a16:creationId xmlns:a16="http://schemas.microsoft.com/office/drawing/2014/main" id="{46FD1901-5ABB-FC48-DB6D-B65DD7D051C7}"/>
              </a:ext>
            </a:extLst>
          </p:cNvPr>
          <p:cNvSpPr/>
          <p:nvPr/>
        </p:nvSpPr>
        <p:spPr>
          <a:xfrm>
            <a:off x="5676258" y="3966330"/>
            <a:ext cx="914400" cy="72593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rgbClr val="FF0000"/>
                </a:solidFill>
                <a:latin typeface="Arial" panose="020B0604020202020204" pitchFamily="34" charset="0"/>
                <a:cs typeface="Arial" panose="020B0604020202020204" pitchFamily="34" charset="0"/>
              </a:rPr>
              <a:t>Đ</a:t>
            </a:r>
          </a:p>
        </p:txBody>
      </p:sp>
      <p:sp>
        <p:nvSpPr>
          <p:cNvPr id="10" name="Rectangle 9">
            <a:extLst>
              <a:ext uri="{FF2B5EF4-FFF2-40B4-BE49-F238E27FC236}">
                <a16:creationId xmlns:a16="http://schemas.microsoft.com/office/drawing/2014/main" id="{3EA5AE29-FB6C-61DF-A79C-6A6017350260}"/>
              </a:ext>
            </a:extLst>
          </p:cNvPr>
          <p:cNvSpPr/>
          <p:nvPr/>
        </p:nvSpPr>
        <p:spPr>
          <a:xfrm>
            <a:off x="5828658" y="5470451"/>
            <a:ext cx="914400" cy="72593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rgbClr val="FF0000"/>
                </a:solidFill>
                <a:latin typeface="Arial" panose="020B0604020202020204" pitchFamily="34" charset="0"/>
                <a:cs typeface="Arial" panose="020B0604020202020204" pitchFamily="34" charset="0"/>
              </a:rPr>
              <a:t>Đ</a:t>
            </a:r>
          </a:p>
        </p:txBody>
      </p:sp>
    </p:spTree>
    <p:extLst>
      <p:ext uri="{BB962C8B-B14F-4D97-AF65-F5344CB8AC3E}">
        <p14:creationId xmlns:p14="http://schemas.microsoft.com/office/powerpoint/2010/main" val="32791079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down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A29F6F6E-95B9-9C45-FFAF-BCD76E0F85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8351" y="5635492"/>
            <a:ext cx="7315200" cy="1682496"/>
          </a:xfrm>
          <a:prstGeom prst="rect">
            <a:avLst/>
          </a:prstGeom>
        </p:spPr>
      </p:pic>
      <p:pic>
        <p:nvPicPr>
          <p:cNvPr id="3" name="Picture 9">
            <a:extLst>
              <a:ext uri="{FF2B5EF4-FFF2-40B4-BE49-F238E27FC236}">
                <a16:creationId xmlns:a16="http://schemas.microsoft.com/office/drawing/2014/main" id="{FBACD5DC-6EFE-BDAF-8BC7-24610421A2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96000" y="5635492"/>
            <a:ext cx="7315200" cy="1682496"/>
          </a:xfrm>
          <a:prstGeom prst="rect">
            <a:avLst/>
          </a:prstGeom>
        </p:spPr>
      </p:pic>
      <p:pic>
        <p:nvPicPr>
          <p:cNvPr id="4" name="Picture 14">
            <a:extLst>
              <a:ext uri="{FF2B5EF4-FFF2-40B4-BE49-F238E27FC236}">
                <a16:creationId xmlns:a16="http://schemas.microsoft.com/office/drawing/2014/main" id="{632F0EFE-73EA-19E6-79E0-42546E1295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80702" y="5123874"/>
            <a:ext cx="2111298" cy="1744460"/>
          </a:xfrm>
          <a:prstGeom prst="rect">
            <a:avLst/>
          </a:prstGeom>
        </p:spPr>
      </p:pic>
      <p:pic>
        <p:nvPicPr>
          <p:cNvPr id="5" name="Picture 4">
            <a:extLst>
              <a:ext uri="{FF2B5EF4-FFF2-40B4-BE49-F238E27FC236}">
                <a16:creationId xmlns:a16="http://schemas.microsoft.com/office/drawing/2014/main" id="{661DD972-1321-E2E6-6F00-A813BA29E1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01099"/>
            <a:ext cx="2362797" cy="2362797"/>
          </a:xfrm>
          <a:prstGeom prst="rect">
            <a:avLst/>
          </a:prstGeom>
        </p:spPr>
      </p:pic>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5DF8AE5B-A00F-8D04-6028-A13E2A3B1E63}"/>
                  </a:ext>
                </a:extLst>
              </p:cNvPr>
              <p:cNvSpPr/>
              <p:nvPr/>
            </p:nvSpPr>
            <p:spPr>
              <a:xfrm>
                <a:off x="648629" y="770418"/>
                <a:ext cx="10894742" cy="1873404"/>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fr-FR" sz="3200" b="1" dirty="0">
                    <a:solidFill>
                      <a:schemeClr val="accent2"/>
                    </a:solidFill>
                    <a:effectLst/>
                    <a:latin typeface="Arial" panose="020B0604020202020204" pitchFamily="34" charset="0"/>
                    <a:ea typeface="Arial" panose="020B0604020202020204" pitchFamily="34" charset="0"/>
                    <a:cs typeface="Arial" panose="020B0604020202020204" pitchFamily="34" charset="0"/>
                  </a:rPr>
                  <a:t>Câu 5.</a:t>
                </a:r>
                <a:r>
                  <a:rPr lang="vi-VN" sz="3200" dirty="0">
                    <a:solidFill>
                      <a:schemeClr val="accent2"/>
                    </a:solidFill>
                    <a:effectLst/>
                    <a:latin typeface="Arial" panose="020B0604020202020204" pitchFamily="34" charset="0"/>
                    <a:ea typeface="Arial" panose="020B0604020202020204" pitchFamily="34" charset="0"/>
                    <a:cs typeface="Arial" panose="020B0604020202020204" pitchFamily="34" charset="0"/>
                  </a:rPr>
                  <a:t> </a:t>
                </a:r>
                <a:r>
                  <a:rPr lang="vi-VN" sz="3200" dirty="0">
                    <a:solidFill>
                      <a:schemeClr val="tx1"/>
                    </a:solidFill>
                    <a:effectLst/>
                    <a:latin typeface="Arial" panose="020B0604020202020204" pitchFamily="34" charset="0"/>
                    <a:ea typeface="Arial" panose="020B0604020202020204" pitchFamily="34" charset="0"/>
                    <a:cs typeface="Arial" panose="020B0604020202020204" pitchFamily="34" charset="0"/>
                  </a:rPr>
                  <a:t>T</a:t>
                </a: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ính giá trị của biểu thức </a:t>
                </a:r>
                <a14:m>
                  <m:oMath xmlns:m="http://schemas.openxmlformats.org/officeDocument/2006/math">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vi-VN" sz="32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e>
                    </m:rad>
                    <m:r>
                      <a:rPr lang="vi-VN" sz="32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vi-VN" sz="32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e>
                    </m:rad>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khi </a:t>
                </a:r>
                <a14:m>
                  <m:oMath xmlns:m="http://schemas.openxmlformats.org/officeDocument/2006/math">
                    <m:r>
                      <m:rPr>
                        <m:sty m:val="p"/>
                      </m:rPr>
                      <a:rPr lang="vi-VN" sz="32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vi-VN" sz="32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endParaRPr lang="en-VN"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5DF8AE5B-A00F-8D04-6028-A13E2A3B1E63}"/>
                  </a:ext>
                </a:extLst>
              </p:cNvPr>
              <p:cNvSpPr>
                <a:spLocks noRot="1" noChangeAspect="1" noMove="1" noResize="1" noEditPoints="1" noAdjustHandles="1" noChangeArrowheads="1" noChangeShapeType="1" noTextEdit="1"/>
              </p:cNvSpPr>
              <p:nvPr/>
            </p:nvSpPr>
            <p:spPr>
              <a:xfrm>
                <a:off x="648629" y="770418"/>
                <a:ext cx="10894742" cy="1873404"/>
              </a:xfrm>
              <a:prstGeom prst="roundRect">
                <a:avLst/>
              </a:prstGeom>
              <a:blipFill>
                <a:blip r:embed="rId7"/>
                <a:stretch>
                  <a:fillRect/>
                </a:stretch>
              </a:blipFill>
              <a:ln>
                <a:solidFill>
                  <a:schemeClr val="accent2">
                    <a:lumMod val="60000"/>
                    <a:lumOff val="40000"/>
                  </a:schemeClr>
                </a:solidFill>
              </a:ln>
            </p:spPr>
            <p:txBody>
              <a:bodyPr/>
              <a:lstStyle/>
              <a:p>
                <a:r>
                  <a:rPr lang="en-VN">
                    <a:noFill/>
                  </a:rPr>
                  <a:t> </a:t>
                </a:r>
              </a:p>
            </p:txBody>
          </p:sp>
        </mc:Fallback>
      </mc:AlternateContent>
      <p:sp>
        <p:nvSpPr>
          <p:cNvPr id="7" name="Rounded Rectangle 6">
            <a:extLst>
              <a:ext uri="{FF2B5EF4-FFF2-40B4-BE49-F238E27FC236}">
                <a16:creationId xmlns:a16="http://schemas.microsoft.com/office/drawing/2014/main" id="{3048639F-CA2A-533B-846F-A829E01C298A}"/>
              </a:ext>
            </a:extLst>
          </p:cNvPr>
          <p:cNvSpPr/>
          <p:nvPr/>
        </p:nvSpPr>
        <p:spPr>
          <a:xfrm>
            <a:off x="1297258" y="2855699"/>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2</a:t>
            </a:r>
            <a:endParaRPr lang="en-VN"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9F79AE84-2246-631F-D1C8-4C7BB6BB0214}"/>
              </a:ext>
            </a:extLst>
          </p:cNvPr>
          <p:cNvSpPr/>
          <p:nvPr/>
        </p:nvSpPr>
        <p:spPr>
          <a:xfrm>
            <a:off x="1297258" y="4506079"/>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6</a:t>
            </a:r>
            <a:endParaRPr lang="en-VN"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3C89F8F9-7DE8-7602-7C4F-9BC597E2648D}"/>
              </a:ext>
            </a:extLst>
          </p:cNvPr>
          <p:cNvSpPr/>
          <p:nvPr/>
        </p:nvSpPr>
        <p:spPr>
          <a:xfrm>
            <a:off x="6352478" y="2855698"/>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4</a:t>
            </a:r>
            <a:endParaRPr lang="en-VN"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E8613B3E-F1E8-A1B0-5062-F549FD2B693D}"/>
              </a:ext>
            </a:extLst>
          </p:cNvPr>
          <p:cNvSpPr/>
          <p:nvPr/>
        </p:nvSpPr>
        <p:spPr>
          <a:xfrm>
            <a:off x="6352478" y="4506079"/>
            <a:ext cx="4638908" cy="14385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1</a:t>
            </a:r>
            <a:endParaRPr lang="en-VN"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11" name="Rounded Rectangle 10">
            <a:extLst>
              <a:ext uri="{FF2B5EF4-FFF2-40B4-BE49-F238E27FC236}">
                <a16:creationId xmlns:a16="http://schemas.microsoft.com/office/drawing/2014/main" id="{3C013A46-DCD4-9EBA-8E81-3971C8CFB965}"/>
              </a:ext>
            </a:extLst>
          </p:cNvPr>
          <p:cNvSpPr/>
          <p:nvPr/>
        </p:nvSpPr>
        <p:spPr>
          <a:xfrm>
            <a:off x="6352478" y="4506079"/>
            <a:ext cx="4638908" cy="1438505"/>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1</a:t>
            </a:r>
            <a:endParaRPr lang="en-VN" sz="32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00997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8AF25-8324-7354-4C9E-9C81BED038A4}"/>
              </a:ext>
            </a:extLst>
          </p:cNvPr>
          <p:cNvSpPr txBox="1"/>
          <p:nvPr/>
        </p:nvSpPr>
        <p:spPr>
          <a:xfrm>
            <a:off x="778435" y="390592"/>
            <a:ext cx="1043876" cy="523220"/>
          </a:xfrm>
          <a:prstGeom prst="rect">
            <a:avLst/>
          </a:prstGeom>
          <a:solidFill>
            <a:schemeClr val="bg1"/>
          </a:solidFill>
        </p:spPr>
        <p:txBody>
          <a:bodyPr wrap="none" rtlCol="0">
            <a:spAutoFit/>
          </a:bodyPr>
          <a:lstStyle/>
          <a:p>
            <a:r>
              <a:rPr lang="en-VN" sz="2800" b="1" dirty="0">
                <a:solidFill>
                  <a:schemeClr val="accent6">
                    <a:lumMod val="75000"/>
                  </a:schemeClr>
                </a:solidFill>
                <a:latin typeface="Arial" panose="020B0604020202020204" pitchFamily="34" charset="0"/>
                <a:cs typeface="Arial" panose="020B0604020202020204" pitchFamily="34" charset="0"/>
              </a:rPr>
              <a:t>Bài 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19E04E7-7CB3-128A-FE13-D1D9C922ACFE}"/>
                  </a:ext>
                </a:extLst>
              </p:cNvPr>
              <p:cNvSpPr txBox="1"/>
              <p:nvPr/>
            </p:nvSpPr>
            <p:spPr>
              <a:xfrm>
                <a:off x="1300373" y="370827"/>
                <a:ext cx="9591249" cy="1489703"/>
              </a:xfrm>
              <a:prstGeom prst="rect">
                <a:avLst/>
              </a:prstGeom>
              <a:noFill/>
            </p:spPr>
            <p:txBody>
              <a:bodyPr wrap="square">
                <a:spAutoFit/>
              </a:bodyPr>
              <a:lstStyle/>
              <a:p>
                <a:pPr algn="ct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Thực hiện phép tính:</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da-DK" sz="2800" dirty="0">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ad>
                      <m:radPr>
                        <m:degHide m:val="on"/>
                        <m:ctrlPr>
                          <a:rPr lang="en-VN" sz="2800" i="1" kern="100">
                            <a:effectLst/>
                            <a:latin typeface="Cambria Math" panose="02040503050406030204" pitchFamily="18" charset="0"/>
                            <a:ea typeface="Arial" panose="020B0604020202020204" pitchFamily="34" charset="0"/>
                            <a:cs typeface="Times New Roman" panose="02020603050405020304" pitchFamily="18" charset="0"/>
                          </a:rPr>
                        </m:ctrlPr>
                      </m:radPr>
                      <m:deg/>
                      <m:e>
                        <m:r>
                          <a:rPr lang="da-DK" sz="2800" i="0" smtClean="0">
                            <a:effectLst/>
                            <a:latin typeface="Cambria Math" panose="02040503050406030204" pitchFamily="18" charset="0"/>
                            <a:ea typeface="Arial" panose="020B0604020202020204" pitchFamily="34" charset="0"/>
                            <a:cs typeface="Times New Roman" panose="02020603050405020304" pitchFamily="18" charset="0"/>
                          </a:rPr>
                          <m:t>4+2</m:t>
                        </m:r>
                        <m:rad>
                          <m:radPr>
                            <m:degHide m:val="on"/>
                            <m:ctrlPr>
                              <a:rPr lang="en-VN" sz="2800" i="1" kern="100">
                                <a:effectLst/>
                                <a:latin typeface="Cambria Math" panose="02040503050406030204" pitchFamily="18" charset="0"/>
                                <a:ea typeface="Arial" panose="020B0604020202020204" pitchFamily="34" charset="0"/>
                                <a:cs typeface="Times New Roman" panose="02020603050405020304" pitchFamily="18" charset="0"/>
                              </a:rPr>
                            </m:ctrlPr>
                          </m:radPr>
                          <m:deg/>
                          <m:e>
                            <m:r>
                              <a:rPr lang="da-DK" sz="2800" i="0" smtClean="0">
                                <a:effectLst/>
                                <a:latin typeface="Cambria Math" panose="02040503050406030204" pitchFamily="18" charset="0"/>
                                <a:ea typeface="Arial" panose="020B0604020202020204" pitchFamily="34" charset="0"/>
                                <a:cs typeface="Times New Roman" panose="02020603050405020304" pitchFamily="18" charset="0"/>
                              </a:rPr>
                              <m:t>3</m:t>
                            </m:r>
                          </m:e>
                        </m:rad>
                      </m:e>
                    </m:rad>
                  </m:oMath>
                </a14:m>
                <a:r>
                  <a:rPr lang="da-DK" sz="2800" dirty="0">
                    <a:effectLst/>
                    <a:latin typeface="Arial" panose="020B0604020202020204" pitchFamily="34" charset="0"/>
                    <a:ea typeface="Arial" panose="020B0604020202020204" pitchFamily="34" charset="0"/>
                    <a:cs typeface="Arial" panose="020B0604020202020204" pitchFamily="34" charset="0"/>
                  </a:rPr>
                  <a:t>;												b) </a:t>
                </a:r>
                <a14:m>
                  <m:oMath xmlns:m="http://schemas.openxmlformats.org/officeDocument/2006/math">
                    <m:rad>
                      <m:radPr>
                        <m:degHide m:val="on"/>
                        <m:ctrlPr>
                          <a:rPr lang="en-VN" sz="2800" i="1" kern="100">
                            <a:effectLst/>
                            <a:latin typeface="Cambria Math" panose="02040503050406030204" pitchFamily="18" charset="0"/>
                            <a:ea typeface="Arial" panose="020B0604020202020204" pitchFamily="34" charset="0"/>
                            <a:cs typeface="Times New Roman" panose="02020603050405020304" pitchFamily="18" charset="0"/>
                          </a:rPr>
                        </m:ctrlPr>
                      </m:radPr>
                      <m:deg/>
                      <m:e>
                        <m:r>
                          <a:rPr lang="da-DK" sz="2800" i="0" smtClean="0">
                            <a:effectLst/>
                            <a:latin typeface="Cambria Math" panose="02040503050406030204" pitchFamily="18" charset="0"/>
                            <a:ea typeface="Arial" panose="020B0604020202020204" pitchFamily="34" charset="0"/>
                            <a:cs typeface="Times New Roman" panose="02020603050405020304" pitchFamily="18" charset="0"/>
                          </a:rPr>
                          <m:t>9−4</m:t>
                        </m:r>
                        <m:rad>
                          <m:radPr>
                            <m:degHide m:val="on"/>
                            <m:ctrlPr>
                              <a:rPr lang="en-VN" sz="2800" i="1" kern="100">
                                <a:effectLst/>
                                <a:latin typeface="Cambria Math" panose="02040503050406030204" pitchFamily="18" charset="0"/>
                                <a:ea typeface="Arial" panose="020B0604020202020204" pitchFamily="34" charset="0"/>
                                <a:cs typeface="Times New Roman" panose="02020603050405020304" pitchFamily="18" charset="0"/>
                              </a:rPr>
                            </m:ctrlPr>
                          </m:radPr>
                          <m:deg/>
                          <m:e>
                            <m:r>
                              <a:rPr lang="da-DK" sz="2800" i="0" smtClean="0">
                                <a:effectLst/>
                                <a:latin typeface="Cambria Math" panose="02040503050406030204" pitchFamily="18" charset="0"/>
                                <a:ea typeface="Arial" panose="020B0604020202020204" pitchFamily="34" charset="0"/>
                                <a:cs typeface="Times New Roman" panose="02020603050405020304" pitchFamily="18" charset="0"/>
                              </a:rPr>
                              <m:t>5</m:t>
                            </m:r>
                          </m:e>
                        </m:rad>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E19E04E7-7CB3-128A-FE13-D1D9C922ACFE}"/>
                  </a:ext>
                </a:extLst>
              </p:cNvPr>
              <p:cNvSpPr txBox="1">
                <a:spLocks noRot="1" noChangeAspect="1" noMove="1" noResize="1" noEditPoints="1" noAdjustHandles="1" noChangeArrowheads="1" noChangeShapeType="1" noTextEdit="1"/>
              </p:cNvSpPr>
              <p:nvPr/>
            </p:nvSpPr>
            <p:spPr>
              <a:xfrm>
                <a:off x="1300373" y="370827"/>
                <a:ext cx="9591249" cy="1489703"/>
              </a:xfrm>
              <a:prstGeom prst="rect">
                <a:avLst/>
              </a:prstGeom>
              <a:blipFill>
                <a:blip r:embed="rId2"/>
                <a:stretch>
                  <a:fillRect l="-1323" b="-10169"/>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1C9BAF9F-B6B7-C4E6-3440-9830BA5BEE5C}"/>
              </a:ext>
            </a:extLst>
          </p:cNvPr>
          <p:cNvSpPr txBox="1"/>
          <p:nvPr/>
        </p:nvSpPr>
        <p:spPr>
          <a:xfrm>
            <a:off x="5364867" y="1879251"/>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4C6198F-1BF6-09C1-B190-0F6F68D7FB5B}"/>
                  </a:ext>
                </a:extLst>
              </p:cNvPr>
              <p:cNvSpPr txBox="1"/>
              <p:nvPr/>
            </p:nvSpPr>
            <p:spPr>
              <a:xfrm>
                <a:off x="679592" y="2717096"/>
                <a:ext cx="2358581" cy="648896"/>
              </a:xfrm>
              <a:prstGeom prst="rect">
                <a:avLst/>
              </a:prstGeom>
              <a:noFill/>
            </p:spPr>
            <p:txBody>
              <a:bodyPr wrap="square">
                <a:spAutoFit/>
              </a:bodyPr>
              <a:lstStyle/>
              <a:p>
                <a:pPr algn="just">
                  <a:spcAft>
                    <a:spcPts val="800"/>
                  </a:spcAft>
                </a:pPr>
                <a:r>
                  <a:rPr lang="fr-FR"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ad>
                      <m:radPr>
                        <m:degHide m:val="on"/>
                        <m:ctrlPr>
                          <a:rPr lang="en-VN" sz="2800" i="1" kern="100">
                            <a:effectLst/>
                            <a:latin typeface="Cambria Math" panose="02040503050406030204" pitchFamily="18" charset="0"/>
                            <a:ea typeface="Arial" panose="020B0604020202020204" pitchFamily="34" charset="0"/>
                            <a:cs typeface="Times New Roman" panose="02020603050405020304" pitchFamily="18" charset="0"/>
                          </a:rPr>
                        </m:ctrlPr>
                      </m:radPr>
                      <m:deg/>
                      <m:e>
                        <m:r>
                          <a:rPr lang="fr-FR" sz="2800" i="0">
                            <a:effectLst/>
                            <a:latin typeface="Cambria Math" panose="02040503050406030204" pitchFamily="18" charset="0"/>
                            <a:ea typeface="Arial" panose="020B0604020202020204" pitchFamily="34" charset="0"/>
                            <a:cs typeface="Times New Roman" panose="02020603050405020304" pitchFamily="18" charset="0"/>
                          </a:rPr>
                          <m:t>4+2</m:t>
                        </m:r>
                        <m:rad>
                          <m:radPr>
                            <m:degHide m:val="on"/>
                            <m:ctrlPr>
                              <a:rPr lang="en-VN" sz="2800" i="1" kern="100">
                                <a:effectLst/>
                                <a:latin typeface="Cambria Math" panose="02040503050406030204" pitchFamily="18" charset="0"/>
                                <a:ea typeface="Arial" panose="020B0604020202020204" pitchFamily="34" charset="0"/>
                                <a:cs typeface="Times New Roman" panose="02020603050405020304" pitchFamily="18" charset="0"/>
                              </a:rPr>
                            </m:ctrlPr>
                          </m:radPr>
                          <m:deg/>
                          <m:e>
                            <m:r>
                              <a:rPr lang="fr-FR" sz="2800" i="0">
                                <a:effectLst/>
                                <a:latin typeface="Cambria Math" panose="02040503050406030204" pitchFamily="18" charset="0"/>
                                <a:ea typeface="Arial" panose="020B0604020202020204" pitchFamily="34" charset="0"/>
                                <a:cs typeface="Times New Roman" panose="02020603050405020304" pitchFamily="18" charset="0"/>
                              </a:rPr>
                              <m:t>3</m:t>
                            </m:r>
                          </m:e>
                        </m:rad>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C4C6198F-1BF6-09C1-B190-0F6F68D7FB5B}"/>
                  </a:ext>
                </a:extLst>
              </p:cNvPr>
              <p:cNvSpPr txBox="1">
                <a:spLocks noRot="1" noChangeAspect="1" noMove="1" noResize="1" noEditPoints="1" noAdjustHandles="1" noChangeArrowheads="1" noChangeShapeType="1" noTextEdit="1"/>
              </p:cNvSpPr>
              <p:nvPr/>
            </p:nvSpPr>
            <p:spPr>
              <a:xfrm>
                <a:off x="679592" y="2717096"/>
                <a:ext cx="2358581" cy="648896"/>
              </a:xfrm>
              <a:prstGeom prst="rect">
                <a:avLst/>
              </a:prstGeom>
              <a:blipFill>
                <a:blip r:embed="rId3"/>
                <a:stretch>
                  <a:fillRect l="-5348" b="-2549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11C8ED1-5FD4-6F28-A37C-122902F6263B}"/>
                  </a:ext>
                </a:extLst>
              </p:cNvPr>
              <p:cNvSpPr txBox="1"/>
              <p:nvPr/>
            </p:nvSpPr>
            <p:spPr>
              <a:xfrm>
                <a:off x="3038173" y="2522833"/>
                <a:ext cx="8748131" cy="969176"/>
              </a:xfrm>
              <a:prstGeom prst="rect">
                <a:avLst/>
              </a:prstGeom>
              <a:solidFill>
                <a:schemeClr val="bg1"/>
              </a:solidFill>
            </p:spPr>
            <p:txBody>
              <a:bodyPr wrap="square">
                <a:spAutoFit/>
              </a:bodyPr>
              <a:lstStyle/>
              <a:p>
                <a:pPr algn="just"/>
                <a14:m>
                  <m:oMath xmlns:m="http://schemas.openxmlformats.org/officeDocument/2006/math">
                    <m:r>
                      <a:rPr lang="fr-FR" sz="2800" i="1"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fr-FR"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1+2.1.</m:t>
                        </m:r>
                        <m:rad>
                          <m:radPr>
                            <m:degHide m:val="on"/>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fr-FR"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3</m:t>
                            </m:r>
                          </m:e>
                        </m:rad>
                        <m:r>
                          <a:rPr lang="fr-FR"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+3</m:t>
                        </m:r>
                      </m:e>
                    </m:rad>
                  </m:oMath>
                </a14:m>
                <a:r>
                  <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fr-FR"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fr-FR"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(1+</m:t>
                        </m:r>
                        <m:rad>
                          <m:radPr>
                            <m:degHide m:val="on"/>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fr-FR"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3</m:t>
                            </m:r>
                          </m:e>
                        </m:rad>
                        <m:sSup>
                          <m:sSupPr>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fr-FR"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fr-FR"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fr-FR"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fr-FR"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1+</m:t>
                        </m:r>
                        <m:rad>
                          <m:radPr>
                            <m:degHide m:val="on"/>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fr-FR"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3</m:t>
                            </m:r>
                          </m:e>
                        </m:rad>
                      </m:e>
                    </m:d>
                    <m:r>
                      <a:rPr lang="fr-FR"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=1+</m:t>
                    </m:r>
                    <m:rad>
                      <m:radPr>
                        <m:degHide m:val="on"/>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fr-FR" sz="28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3</m:t>
                        </m:r>
                      </m:e>
                    </m:rad>
                  </m:oMath>
                </a14:m>
                <a:endParaRPr lang="en-VN" sz="2800" dirty="0">
                  <a:solidFill>
                    <a:srgbClr val="FF0000"/>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611C8ED1-5FD4-6F28-A37C-122902F6263B}"/>
                  </a:ext>
                </a:extLst>
              </p:cNvPr>
              <p:cNvSpPr txBox="1">
                <a:spLocks noRot="1" noChangeAspect="1" noMove="1" noResize="1" noEditPoints="1" noAdjustHandles="1" noChangeArrowheads="1" noChangeShapeType="1" noTextEdit="1"/>
              </p:cNvSpPr>
              <p:nvPr/>
            </p:nvSpPr>
            <p:spPr>
              <a:xfrm>
                <a:off x="3038173" y="2522833"/>
                <a:ext cx="8748131" cy="969176"/>
              </a:xfrm>
              <a:prstGeom prst="rect">
                <a:avLst/>
              </a:prstGeom>
              <a:blipFill>
                <a:blip r:embed="rId4"/>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D6D6D06-BF88-FF51-1D96-56A3D138EF96}"/>
                  </a:ext>
                </a:extLst>
              </p:cNvPr>
              <p:cNvSpPr txBox="1"/>
              <p:nvPr/>
            </p:nvSpPr>
            <p:spPr>
              <a:xfrm>
                <a:off x="778435" y="4222558"/>
                <a:ext cx="2358581" cy="653320"/>
              </a:xfrm>
              <a:prstGeom prst="rect">
                <a:avLst/>
              </a:prstGeom>
              <a:noFill/>
            </p:spPr>
            <p:txBody>
              <a:bodyPr wrap="square">
                <a:spAutoFit/>
              </a:bodyPr>
              <a:lstStyle/>
              <a:p>
                <a:r>
                  <a:rPr lang="da-DK"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ad>
                      <m:radPr>
                        <m:degHide m:val="on"/>
                        <m:ctrlPr>
                          <a:rPr lang="en-VN" sz="2800" i="1" kern="100">
                            <a:effectLst/>
                            <a:latin typeface="Cambria Math" panose="02040503050406030204" pitchFamily="18" charset="0"/>
                            <a:ea typeface="Arial" panose="020B0604020202020204" pitchFamily="34" charset="0"/>
                            <a:cs typeface="Times New Roman" panose="02020603050405020304" pitchFamily="18" charset="0"/>
                          </a:rPr>
                        </m:ctrlPr>
                      </m:radPr>
                      <m:deg/>
                      <m:e>
                        <m:r>
                          <a:rPr lang="da-DK" sz="2800" i="0" smtClean="0">
                            <a:effectLst/>
                            <a:latin typeface="Cambria Math" panose="02040503050406030204" pitchFamily="18" charset="0"/>
                            <a:ea typeface="Arial" panose="020B0604020202020204" pitchFamily="34" charset="0"/>
                            <a:cs typeface="Times New Roman" panose="02020603050405020304" pitchFamily="18" charset="0"/>
                          </a:rPr>
                          <m:t>9−4</m:t>
                        </m:r>
                        <m:rad>
                          <m:radPr>
                            <m:degHide m:val="on"/>
                            <m:ctrlPr>
                              <a:rPr lang="en-VN" sz="2800" i="1" kern="100">
                                <a:effectLst/>
                                <a:latin typeface="Cambria Math" panose="02040503050406030204" pitchFamily="18" charset="0"/>
                                <a:ea typeface="Arial" panose="020B0604020202020204" pitchFamily="34" charset="0"/>
                                <a:cs typeface="Times New Roman" panose="02020603050405020304" pitchFamily="18" charset="0"/>
                              </a:rPr>
                            </m:ctrlPr>
                          </m:radPr>
                          <m:deg/>
                          <m:e>
                            <m:r>
                              <a:rPr lang="da-DK" sz="2800" i="0" smtClean="0">
                                <a:effectLst/>
                                <a:latin typeface="Cambria Math" panose="02040503050406030204" pitchFamily="18" charset="0"/>
                                <a:ea typeface="Arial" panose="020B0604020202020204" pitchFamily="34" charset="0"/>
                                <a:cs typeface="Times New Roman" panose="02020603050405020304" pitchFamily="18" charset="0"/>
                              </a:rPr>
                              <m:t>5</m:t>
                            </m:r>
                          </m:e>
                        </m:rad>
                      </m:e>
                    </m:rad>
                  </m:oMath>
                </a14:m>
                <a:endParaRPr lang="en-VN" sz="280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FD6D6D06-BF88-FF51-1D96-56A3D138EF96}"/>
                  </a:ext>
                </a:extLst>
              </p:cNvPr>
              <p:cNvSpPr txBox="1">
                <a:spLocks noRot="1" noChangeAspect="1" noMove="1" noResize="1" noEditPoints="1" noAdjustHandles="1" noChangeArrowheads="1" noChangeShapeType="1" noTextEdit="1"/>
              </p:cNvSpPr>
              <p:nvPr/>
            </p:nvSpPr>
            <p:spPr>
              <a:xfrm>
                <a:off x="778435" y="4222558"/>
                <a:ext cx="2358581" cy="653320"/>
              </a:xfrm>
              <a:prstGeom prst="rect">
                <a:avLst/>
              </a:prstGeom>
              <a:blipFill>
                <a:blip r:embed="rId5"/>
                <a:stretch>
                  <a:fillRect l="-5348" b="-2500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F2B2CE4-1C74-37C3-5E55-8D84CC055965}"/>
                  </a:ext>
                </a:extLst>
              </p:cNvPr>
              <p:cNvSpPr txBox="1"/>
              <p:nvPr/>
            </p:nvSpPr>
            <p:spPr>
              <a:xfrm>
                <a:off x="3038173" y="3681405"/>
                <a:ext cx="7346797" cy="2805768"/>
              </a:xfrm>
              <a:prstGeom prst="rect">
                <a:avLst/>
              </a:prstGeom>
              <a:solidFill>
                <a:schemeClr val="bg1"/>
              </a:solidFill>
            </p:spPr>
            <p:txBody>
              <a:bodyPr wrap="square">
                <a:spAutoFit/>
              </a:bodyPr>
              <a:lstStyle/>
              <a:p>
                <a:pPr algn="just">
                  <a:lnSpc>
                    <a:spcPct val="150000"/>
                  </a:lnSpc>
                  <a:spcAft>
                    <a:spcPts val="800"/>
                  </a:spcAft>
                </a:pPr>
                <a14:m>
                  <m:oMathPara xmlns:m="http://schemas.openxmlformats.org/officeDocument/2006/math">
                    <m:oMathParaPr>
                      <m:jc m:val="left"/>
                    </m:oMathParaPr>
                    <m:oMath xmlns:m="http://schemas.openxmlformats.org/officeDocument/2006/math">
                      <m:r>
                        <a:rPr lang="fr-FR" sz="28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fr-FR"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5−2.</m:t>
                          </m:r>
                          <m:rad>
                            <m:radPr>
                              <m:degHide m:val="on"/>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fr-FR"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5</m:t>
                              </m:r>
                            </m:e>
                          </m:rad>
                          <m:r>
                            <a:rPr lang="fr-FR"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.2+4</m:t>
                          </m:r>
                        </m:e>
                      </m:rad>
                      <m:r>
                        <a:rPr lang="fr-FR"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fr-FR"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fr-FR"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5</m:t>
                              </m:r>
                            </m:e>
                          </m:rad>
                          <m:sSup>
                            <m:sSupPr>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fr-FR"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fr-FR"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fr-FR"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fr-FR"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5</m:t>
                              </m:r>
                            </m:e>
                          </m:rad>
                          <m:r>
                            <a:rPr lang="fr-FR"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fr-FR"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fr-FR"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oMath>
                  </m:oMathPara>
                </a14:m>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nl-NL"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nl-NL"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nl-NL"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5</m:t>
                            </m:r>
                          </m:e>
                        </m:rad>
                        <m:r>
                          <a:rPr lang="nl-NL"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nl-NL"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nl-NL"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nl-NL"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nl-NL"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5</m:t>
                            </m:r>
                          </m:e>
                        </m:rad>
                        <m:r>
                          <a:rPr lang="nl-NL"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e>
                    </m:d>
                    <m:r>
                      <a:rPr lang="nl-NL"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kern="10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nl-NL"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5</m:t>
                        </m:r>
                      </m:e>
                    </m:rad>
                    <m:r>
                      <a:rPr lang="nl-NL"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nl-NL"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1F2B2CE4-1C74-37C3-5E55-8D84CC055965}"/>
                  </a:ext>
                </a:extLst>
              </p:cNvPr>
              <p:cNvSpPr txBox="1">
                <a:spLocks noRot="1" noChangeAspect="1" noMove="1" noResize="1" noEditPoints="1" noAdjustHandles="1" noChangeArrowheads="1" noChangeShapeType="1" noTextEdit="1"/>
              </p:cNvSpPr>
              <p:nvPr/>
            </p:nvSpPr>
            <p:spPr>
              <a:xfrm>
                <a:off x="3038173" y="3681405"/>
                <a:ext cx="7346797" cy="2805768"/>
              </a:xfrm>
              <a:prstGeom prst="rect">
                <a:avLst/>
              </a:prstGeom>
              <a:blipFill>
                <a:blip r:embed="rId6"/>
                <a:stretch>
                  <a:fillRect/>
                </a:stretch>
              </a:blipFill>
            </p:spPr>
            <p:txBody>
              <a:bodyPr/>
              <a:lstStyle/>
              <a:p>
                <a:r>
                  <a:rPr lang="en-VN">
                    <a:noFill/>
                  </a:rPr>
                  <a:t> </a:t>
                </a:r>
              </a:p>
            </p:txBody>
          </p:sp>
        </mc:Fallback>
      </mc:AlternateContent>
    </p:spTree>
    <p:extLst>
      <p:ext uri="{BB962C8B-B14F-4D97-AF65-F5344CB8AC3E}">
        <p14:creationId xmlns:p14="http://schemas.microsoft.com/office/powerpoint/2010/main" val="226018642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p:tgtEl>
                                          <p:spTgt spid="9"/>
                                        </p:tgtEl>
                                        <p:attrNameLst>
                                          <p:attrName>ppt_x</p:attrName>
                                        </p:attrNameLst>
                                      </p:cBhvr>
                                      <p:tavLst>
                                        <p:tav tm="0">
                                          <p:val>
                                            <p:strVal val="#ppt_x-#ppt_w*1.125000"/>
                                          </p:val>
                                        </p:tav>
                                        <p:tav tm="100000">
                                          <p:val>
                                            <p:strVal val="#ppt_x"/>
                                          </p:val>
                                        </p:tav>
                                      </p:tavLst>
                                    </p:anim>
                                    <p:animEffect transition="in" filter="wipe(righ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additive="base">
                                        <p:cTn id="32" dur="500"/>
                                        <p:tgtEl>
                                          <p:spTgt spid="13">
                                            <p:txEl>
                                              <p:pRg st="0" end="0"/>
                                            </p:txEl>
                                          </p:spTgt>
                                        </p:tgtEl>
                                        <p:attrNameLst>
                                          <p:attrName>ppt_x</p:attrName>
                                        </p:attrNameLst>
                                      </p:cBhvr>
                                      <p:tavLst>
                                        <p:tav tm="0">
                                          <p:val>
                                            <p:strVal val="#ppt_x-#ppt_w*1.125000"/>
                                          </p:val>
                                        </p:tav>
                                        <p:tav tm="100000">
                                          <p:val>
                                            <p:strVal val="#ppt_x"/>
                                          </p:val>
                                        </p:tav>
                                      </p:tavLst>
                                    </p:anim>
                                    <p:animEffect transition="in" filter="wipe(right)">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anim calcmode="lin" valueType="num">
                                      <p:cBhvr additive="base">
                                        <p:cTn id="38" dur="500"/>
                                        <p:tgtEl>
                                          <p:spTgt spid="13">
                                            <p:txEl>
                                              <p:pRg st="1" end="1"/>
                                            </p:txEl>
                                          </p:spTgt>
                                        </p:tgtEl>
                                        <p:attrNameLst>
                                          <p:attrName>ppt_x</p:attrName>
                                        </p:attrNameLst>
                                      </p:cBhvr>
                                      <p:tavLst>
                                        <p:tav tm="0">
                                          <p:val>
                                            <p:strVal val="#ppt_x-#ppt_w*1.125000"/>
                                          </p:val>
                                        </p:tav>
                                        <p:tav tm="100000">
                                          <p:val>
                                            <p:strVal val="#ppt_x"/>
                                          </p:val>
                                        </p:tav>
                                      </p:tavLst>
                                    </p:anim>
                                    <p:animEffect transition="in" filter="wipe(right)">
                                      <p:cBhvr>
                                        <p:cTn id="39"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P spid="9"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6B8C8A-4F4A-66AA-4E3B-770FF259A2F1}"/>
              </a:ext>
            </a:extLst>
          </p:cNvPr>
          <p:cNvSpPr txBox="1"/>
          <p:nvPr/>
        </p:nvSpPr>
        <p:spPr>
          <a:xfrm>
            <a:off x="496474" y="418304"/>
            <a:ext cx="982961" cy="492443"/>
          </a:xfrm>
          <a:prstGeom prst="rect">
            <a:avLst/>
          </a:prstGeom>
          <a:solidFill>
            <a:schemeClr val="bg1"/>
          </a:solidFill>
        </p:spPr>
        <p:txBody>
          <a:bodyPr wrap="none" rtlCol="0">
            <a:spAutoFit/>
          </a:bodyPr>
          <a:lstStyle/>
          <a:p>
            <a:r>
              <a:rPr lang="en-VN" sz="2600" b="1" dirty="0">
                <a:solidFill>
                  <a:schemeClr val="accent6">
                    <a:lumMod val="75000"/>
                  </a:schemeClr>
                </a:solidFill>
                <a:latin typeface="Arial" panose="020B0604020202020204" pitchFamily="34" charset="0"/>
                <a:cs typeface="Arial" panose="020B0604020202020204" pitchFamily="34" charset="0"/>
              </a:rPr>
              <a:t>Bài 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3C64F73-074F-39D8-C950-B4E7D4570FE8}"/>
                  </a:ext>
                </a:extLst>
              </p:cNvPr>
              <p:cNvSpPr txBox="1"/>
              <p:nvPr/>
            </p:nvSpPr>
            <p:spPr>
              <a:xfrm>
                <a:off x="1711505" y="122430"/>
                <a:ext cx="9682596" cy="1557029"/>
              </a:xfrm>
              <a:prstGeom prst="rect">
                <a:avLst/>
              </a:prstGeom>
              <a:noFill/>
            </p:spPr>
            <p:txBody>
              <a:bodyPr wrap="square">
                <a:spAutoFit/>
              </a:bodyPr>
              <a:lstStyle/>
              <a:p>
                <a:pPr algn="just">
                  <a:lnSpc>
                    <a:spcPct val="150000"/>
                  </a:lnSpc>
                  <a:spcAft>
                    <a:spcPts val="800"/>
                  </a:spcAft>
                  <a:tabLst>
                    <a:tab pos="2036445" algn="l"/>
                  </a:tabLst>
                </a:pPr>
                <a:r>
                  <a:rPr lang="vi-VN" sz="2600" dirty="0">
                    <a:effectLst/>
                    <a:latin typeface="Arial" panose="020B0604020202020204" pitchFamily="34" charset="0"/>
                    <a:ea typeface="Arial" panose="020B0604020202020204" pitchFamily="34" charset="0"/>
                    <a:cs typeface="Arial" panose="020B0604020202020204" pitchFamily="34" charset="0"/>
                  </a:rPr>
                  <a:t>Rút gọn:</a:t>
                </a:r>
                <a:r>
                  <a:rPr lang="en-VN" sz="2600" dirty="0">
                    <a:latin typeface="Arial" panose="020B0604020202020204" pitchFamily="34" charset="0"/>
                    <a:ea typeface="Arial" panose="020B0604020202020204" pitchFamily="34" charset="0"/>
                    <a:cs typeface="Arial" panose="020B0604020202020204" pitchFamily="34" charset="0"/>
                  </a:rPr>
                  <a:t>	</a:t>
                </a:r>
                <a:r>
                  <a:rPr lang="vi-VN" sz="2600" dirty="0">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ad>
                      <m:radPr>
                        <m:degHide m:val="on"/>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6−2</m:t>
                        </m:r>
                        <m:rad>
                          <m:radPr>
                            <m:degHide m:val="on"/>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5</m:t>
                            </m:r>
                          </m:e>
                        </m:rad>
                      </m:e>
                    </m:rad>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45</m:t>
                        </m:r>
                      </m:e>
                    </m:rad>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tabLst>
                    <a:tab pos="2036445" algn="l"/>
                  </a:tabLst>
                </a:pPr>
                <a:r>
                  <a:rPr lang="vi-VN" sz="2600" dirty="0">
                    <a:effectLst/>
                    <a:latin typeface="Arial" panose="020B0604020202020204" pitchFamily="34" charset="0"/>
                    <a:ea typeface="Arial" panose="020B0604020202020204" pitchFamily="34" charset="0"/>
                    <a:cs typeface="Arial" panose="020B0604020202020204" pitchFamily="34" charset="0"/>
                  </a:rPr>
                  <a:t>	b) </a:t>
                </a:r>
                <a14:m>
                  <m:oMath xmlns:m="http://schemas.openxmlformats.org/officeDocument/2006/math">
                    <m:rad>
                      <m:radPr>
                        <m:degHide m:val="on"/>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600" i="0" smtClean="0">
                                <a:effectLst/>
                                <a:latin typeface="Cambria Math" panose="02040503050406030204" pitchFamily="18" charset="0"/>
                                <a:ea typeface="Arial" panose="020B0604020202020204" pitchFamily="34" charset="0"/>
                                <a:cs typeface="Times New Roman" panose="02020603050405020304" pitchFamily="18" charset="0"/>
                              </a:rPr>
                              <m:t>x</m:t>
                            </m:r>
                          </m:e>
                          <m:sup>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−10</m:t>
                        </m:r>
                        <m:r>
                          <m:rPr>
                            <m:sty m:val="p"/>
                          </m:rPr>
                          <a:rPr lang="vi-VN" sz="2600" i="0" smtClean="0">
                            <a:effectLst/>
                            <a:latin typeface="Cambria Math" panose="02040503050406030204" pitchFamily="18" charset="0"/>
                            <a:ea typeface="Arial" panose="020B0604020202020204" pitchFamily="34" charset="0"/>
                            <a:cs typeface="Times New Roman" panose="02020603050405020304" pitchFamily="18" charset="0"/>
                          </a:rPr>
                          <m:t>x</m:t>
                        </m:r>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+25</m:t>
                        </m:r>
                      </m:e>
                    </m:rad>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600" i="0" smtClean="0">
                                <a:effectLst/>
                                <a:latin typeface="Cambria Math" panose="02040503050406030204" pitchFamily="18" charset="0"/>
                                <a:ea typeface="Arial" panose="020B0604020202020204" pitchFamily="34" charset="0"/>
                                <a:cs typeface="Times New Roman" panose="02020603050405020304" pitchFamily="18" charset="0"/>
                              </a:rPr>
                              <m:t>x</m:t>
                            </m:r>
                          </m:e>
                          <m:sup>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vi-VN" sz="2600" i="0" smtClean="0">
                            <a:effectLst/>
                            <a:latin typeface="Cambria Math" panose="02040503050406030204" pitchFamily="18" charset="0"/>
                            <a:ea typeface="Arial" panose="020B0604020202020204" pitchFamily="34" charset="0"/>
                            <a:cs typeface="Times New Roman" panose="02020603050405020304" pitchFamily="18" charset="0"/>
                          </a:rPr>
                          <m:t>x</m:t>
                        </m:r>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+1</m:t>
                        </m:r>
                      </m:e>
                    </m:rad>
                  </m:oMath>
                </a14:m>
                <a:r>
                  <a:rPr lang="vi-VN" sz="2600" dirty="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vi-VN" sz="2600" i="0" smtClean="0">
                        <a:effectLst/>
                        <a:latin typeface="Cambria Math" panose="02040503050406030204" pitchFamily="18" charset="0"/>
                        <a:ea typeface="Times New Roman" panose="02020603050405020304" pitchFamily="18" charset="0"/>
                        <a:cs typeface="Times New Roman" panose="02020603050405020304" pitchFamily="18" charset="0"/>
                      </a:rPr>
                      <m:t>1&lt;</m:t>
                    </m:r>
                    <m:r>
                      <m:rPr>
                        <m:sty m:val="p"/>
                      </m:rPr>
                      <a:rPr lang="vi-VN" sz="2600" i="0" smtClean="0">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600" i="0" smtClean="0">
                        <a:effectLst/>
                        <a:latin typeface="Cambria Math" panose="02040503050406030204" pitchFamily="18" charset="0"/>
                        <a:ea typeface="Times New Roman" panose="02020603050405020304" pitchFamily="18" charset="0"/>
                        <a:cs typeface="Times New Roman" panose="02020603050405020304" pitchFamily="18" charset="0"/>
                      </a:rPr>
                      <m:t>&lt;5</m:t>
                    </m:r>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83C64F73-074F-39D8-C950-B4E7D4570FE8}"/>
                  </a:ext>
                </a:extLst>
              </p:cNvPr>
              <p:cNvSpPr txBox="1">
                <a:spLocks noRot="1" noChangeAspect="1" noMove="1" noResize="1" noEditPoints="1" noAdjustHandles="1" noChangeArrowheads="1" noChangeShapeType="1" noTextEdit="1"/>
              </p:cNvSpPr>
              <p:nvPr/>
            </p:nvSpPr>
            <p:spPr>
              <a:xfrm>
                <a:off x="1711505" y="122430"/>
                <a:ext cx="9682596" cy="1557029"/>
              </a:xfrm>
              <a:prstGeom prst="rect">
                <a:avLst/>
              </a:prstGeom>
              <a:blipFill>
                <a:blip r:embed="rId2"/>
                <a:stretch>
                  <a:fillRect l="-1047" b="-8871"/>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BF0F025E-A648-BE1A-F97E-4B6219FB077F}"/>
              </a:ext>
            </a:extLst>
          </p:cNvPr>
          <p:cNvSpPr txBox="1"/>
          <p:nvPr/>
        </p:nvSpPr>
        <p:spPr>
          <a:xfrm>
            <a:off x="5409753" y="1897112"/>
            <a:ext cx="1372492" cy="492443"/>
          </a:xfrm>
          <a:prstGeom prst="rect">
            <a:avLst/>
          </a:prstGeom>
          <a:noFill/>
        </p:spPr>
        <p:txBody>
          <a:bodyPr wrap="none" rtlCol="0">
            <a:spAutoFit/>
          </a:bodyPr>
          <a:lstStyle/>
          <a:p>
            <a:r>
              <a:rPr lang="en-VN" sz="26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239FFA0-0C97-523B-E381-EA072082CBA2}"/>
                  </a:ext>
                </a:extLst>
              </p:cNvPr>
              <p:cNvSpPr txBox="1"/>
              <p:nvPr/>
            </p:nvSpPr>
            <p:spPr>
              <a:xfrm>
                <a:off x="709154" y="2522470"/>
                <a:ext cx="10773690" cy="906530"/>
              </a:xfrm>
              <a:prstGeom prst="rect">
                <a:avLst/>
              </a:prstGeom>
              <a:noFill/>
            </p:spPr>
            <p:txBody>
              <a:bodyPr wrap="square">
                <a:spAutoFit/>
              </a:bodyPr>
              <a:lstStyle/>
              <a:p>
                <a:pPr algn="just">
                  <a:spcAft>
                    <a:spcPts val="800"/>
                  </a:spcAft>
                  <a:tabLst>
                    <a:tab pos="2036445" algn="l"/>
                  </a:tabLst>
                </a:pPr>
                <a14:m>
                  <m:oMath xmlns:m="http://schemas.openxmlformats.org/officeDocument/2006/math">
                    <m:r>
                      <m:rPr>
                        <m:sty m:val="p"/>
                      </m:rPr>
                      <a:rPr lang="vi-VN" sz="2600" i="0" smtClean="0">
                        <a:effectLst/>
                        <a:latin typeface="Cambria Math" panose="02040503050406030204" pitchFamily="18" charset="0"/>
                        <a:ea typeface="Arial" panose="020B0604020202020204" pitchFamily="34" charset="0"/>
                        <a:cs typeface="Times New Roman" panose="02020603050405020304" pitchFamily="18" charset="0"/>
                      </a:rPr>
                      <m:t>a</m:t>
                    </m:r>
                  </m:oMath>
                </a14:m>
                <a:r>
                  <a:rPr lang="vi-VN" sz="26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ad>
                      <m:radPr>
                        <m:degHide m:val="on"/>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600" i="0">
                            <a:effectLst/>
                            <a:latin typeface="Cambria Math" panose="02040503050406030204" pitchFamily="18" charset="0"/>
                            <a:ea typeface="Arial" panose="020B0604020202020204" pitchFamily="34" charset="0"/>
                            <a:cs typeface="Times New Roman" panose="02020603050405020304" pitchFamily="18" charset="0"/>
                          </a:rPr>
                          <m:t>6−2</m:t>
                        </m:r>
                        <m:rad>
                          <m:radPr>
                            <m:degHide m:val="on"/>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600" i="0">
                                <a:effectLst/>
                                <a:latin typeface="Cambria Math" panose="02040503050406030204" pitchFamily="18" charset="0"/>
                                <a:ea typeface="Arial" panose="020B0604020202020204" pitchFamily="34" charset="0"/>
                                <a:cs typeface="Times New Roman" panose="02020603050405020304" pitchFamily="18" charset="0"/>
                              </a:rPr>
                              <m:t>5</m:t>
                            </m:r>
                          </m:e>
                        </m:rad>
                      </m:e>
                    </m:rad>
                    <m:r>
                      <a:rPr lang="vi-VN" sz="26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600" i="0">
                            <a:effectLst/>
                            <a:latin typeface="Cambria Math" panose="02040503050406030204" pitchFamily="18" charset="0"/>
                            <a:ea typeface="Arial" panose="020B0604020202020204" pitchFamily="34" charset="0"/>
                            <a:cs typeface="Times New Roman" panose="02020603050405020304" pitchFamily="18" charset="0"/>
                          </a:rPr>
                          <m:t>45</m:t>
                        </m:r>
                      </m:e>
                    </m:rad>
                    <m:r>
                      <a:rPr lang="vi-VN" sz="26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6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6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6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VN" sz="26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e>
                          <m:sup>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6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6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e>
                          <m:sup>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6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−1−3</m:t>
                    </m:r>
                    <m:rad>
                      <m:radPr>
                        <m:degHide m:val="on"/>
                        <m:ctrlPr>
                          <a:rPr lang="en-VN" sz="26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VN" sz="26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E239FFA0-0C97-523B-E381-EA072082CBA2}"/>
                  </a:ext>
                </a:extLst>
              </p:cNvPr>
              <p:cNvSpPr txBox="1">
                <a:spLocks noRot="1" noChangeAspect="1" noMove="1" noResize="1" noEditPoints="1" noAdjustHandles="1" noChangeArrowheads="1" noChangeShapeType="1" noTextEdit="1"/>
              </p:cNvSpPr>
              <p:nvPr/>
            </p:nvSpPr>
            <p:spPr>
              <a:xfrm>
                <a:off x="709154" y="2522470"/>
                <a:ext cx="10773690" cy="906530"/>
              </a:xfrm>
              <a:prstGeom prst="rect">
                <a:avLst/>
              </a:prstGeom>
              <a:blipFill>
                <a:blip r:embed="rId3"/>
                <a:stretch>
                  <a:fillRect b="-274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9690FD6-247F-F810-C450-C3C32E6885CC}"/>
                  </a:ext>
                </a:extLst>
              </p:cNvPr>
              <p:cNvSpPr txBox="1"/>
              <p:nvPr/>
            </p:nvSpPr>
            <p:spPr>
              <a:xfrm>
                <a:off x="709154" y="3458239"/>
                <a:ext cx="10468890" cy="2981457"/>
              </a:xfrm>
              <a:prstGeom prst="rect">
                <a:avLst/>
              </a:prstGeom>
              <a:noFill/>
            </p:spPr>
            <p:txBody>
              <a:bodyPr wrap="square">
                <a:spAutoFit/>
              </a:bodyPr>
              <a:lstStyle/>
              <a:p>
                <a:pPr algn="just">
                  <a:lnSpc>
                    <a:spcPct val="150000"/>
                  </a:lnSpc>
                  <a:spcAft>
                    <a:spcPts val="800"/>
                  </a:spcAft>
                  <a:tabLst>
                    <a:tab pos="2036445" algn="l"/>
                  </a:tabLst>
                </a:pPr>
                <a14:m>
                  <m:oMath xmlns:m="http://schemas.openxmlformats.org/officeDocument/2006/math">
                    <m:r>
                      <m:rPr>
                        <m:sty m:val="p"/>
                      </m:rPr>
                      <a:rPr lang="vi-VN" sz="2600" i="0" smtClean="0">
                        <a:effectLst/>
                        <a:latin typeface="Cambria Math" panose="02040503050406030204" pitchFamily="18" charset="0"/>
                        <a:ea typeface="Arial" panose="020B0604020202020204" pitchFamily="34" charset="0"/>
                        <a:cs typeface="Times New Roman" panose="02020603050405020304" pitchFamily="18" charset="0"/>
                      </a:rPr>
                      <m:t>b</m:t>
                    </m:r>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 </m:t>
                    </m:r>
                    <m:rad>
                      <m:radPr>
                        <m:degHide m:val="on"/>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x</m:t>
                            </m:r>
                          </m:e>
                          <m:sup>
                            <m:r>
                              <a:rPr lang="vi-VN" sz="26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600" i="0">
                            <a:effectLst/>
                            <a:latin typeface="Cambria Math" panose="02040503050406030204" pitchFamily="18" charset="0"/>
                            <a:ea typeface="Arial" panose="020B0604020202020204" pitchFamily="34" charset="0"/>
                            <a:cs typeface="Times New Roman" panose="02020603050405020304" pitchFamily="18" charset="0"/>
                          </a:rPr>
                          <m:t>−10</m:t>
                        </m:r>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x</m:t>
                        </m:r>
                        <m:r>
                          <a:rPr lang="vi-VN" sz="2600" i="0">
                            <a:effectLst/>
                            <a:latin typeface="Cambria Math" panose="02040503050406030204" pitchFamily="18" charset="0"/>
                            <a:ea typeface="Arial" panose="020B0604020202020204" pitchFamily="34" charset="0"/>
                            <a:cs typeface="Times New Roman" panose="02020603050405020304" pitchFamily="18" charset="0"/>
                          </a:rPr>
                          <m:t>+25</m:t>
                        </m:r>
                      </m:e>
                    </m:rad>
                    <m:r>
                      <a:rPr lang="vi-VN" sz="26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x</m:t>
                            </m:r>
                          </m:e>
                          <m:sup>
                            <m:r>
                              <a:rPr lang="vi-VN" sz="26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600" i="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x</m:t>
                        </m:r>
                        <m:r>
                          <a:rPr lang="vi-VN" sz="2600" i="0">
                            <a:effectLst/>
                            <a:latin typeface="Cambria Math" panose="02040503050406030204" pitchFamily="18" charset="0"/>
                            <a:ea typeface="Arial" panose="020B0604020202020204" pitchFamily="34" charset="0"/>
                            <a:cs typeface="Times New Roman" panose="02020603050405020304" pitchFamily="18" charset="0"/>
                          </a:rPr>
                          <m:t>+1</m:t>
                        </m:r>
                      </m:e>
                    </m:rad>
                  </m:oMath>
                </a14:m>
                <a:r>
                  <a:rPr lang="vi-VN" sz="2600" dirty="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vi-VN" sz="2600" i="0">
                        <a:effectLst/>
                        <a:latin typeface="Cambria Math" panose="02040503050406030204" pitchFamily="18" charset="0"/>
                        <a:ea typeface="Times New Roman" panose="02020603050405020304" pitchFamily="18" charset="0"/>
                        <a:cs typeface="Times New Roman" panose="02020603050405020304" pitchFamily="18" charset="0"/>
                      </a:rPr>
                      <m:t>1&lt;</m:t>
                    </m:r>
                    <m:r>
                      <m:rPr>
                        <m:sty m:val="p"/>
                      </m:rPr>
                      <a:rPr lang="vi-VN" sz="2600" i="0">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600" i="0">
                        <a:effectLst/>
                        <a:latin typeface="Cambria Math" panose="02040503050406030204" pitchFamily="18" charset="0"/>
                        <a:ea typeface="Times New Roman" panose="02020603050405020304" pitchFamily="18" charset="0"/>
                        <a:cs typeface="Times New Roman" panose="02020603050405020304" pitchFamily="18" charset="0"/>
                      </a:rPr>
                      <m:t>&lt;5</m:t>
                    </m:r>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a:rPr lang="vi-VN" sz="26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6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VN" sz="26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VN" sz="26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x</m:t>
                                </m:r>
                                <m: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−5</m:t>
                                </m:r>
                              </m:e>
                            </m:d>
                          </m:e>
                          <m:sup>
                            <m: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6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VN" sz="26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VN" sz="26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x</m:t>
                                </m:r>
                                <m: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VN" sz="26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d>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VN" sz="26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oMath>
                </a14:m>
                <a:r>
                  <a:rPr lang="vi-VN" sz="2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6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vi-VN" sz="2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Vì </a:t>
                </a:r>
                <a14:m>
                  <m:oMath xmlns:m="http://schemas.openxmlformats.org/officeDocument/2006/math">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1&lt;</m:t>
                    </m:r>
                    <m:r>
                      <m:rPr>
                        <m:sty m:val="p"/>
                      </m:rP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&lt;5</m:t>
                    </m:r>
                  </m:oMath>
                </a14:m>
                <a:r>
                  <a:rPr lang="vi-VN" sz="2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d>
                      <m:dPr>
                        <m:begChr m:val="|"/>
                        <m:endChr m:val="|"/>
                        <m:ctrlPr>
                          <a:rPr lang="en-VN" sz="26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d>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VN" sz="26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VN" sz="26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+6</m:t>
                    </m:r>
                  </m:oMath>
                </a14:m>
                <a:endParaRPr lang="en-VN" sz="26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vi-VN" sz="2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ad>
                      <m:radPr>
                        <m:degHide m:val="on"/>
                        <m:ctrlPr>
                          <a:rPr lang="en-VN" sz="26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VN" sz="26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−10</m:t>
                        </m:r>
                        <m:r>
                          <m:rPr>
                            <m:sty m:val="p"/>
                          </m:rP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x</m:t>
                        </m:r>
                        <m: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+25</m:t>
                        </m:r>
                      </m:e>
                    </m:rad>
                    <m: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6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VN" sz="2600"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x</m:t>
                        </m:r>
                        <m:r>
                          <a:rPr lang="vi-VN" sz="26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+1</m:t>
                        </m:r>
                      </m:e>
                    </m:rad>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vi-VN" sz="26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+6</m:t>
                    </m:r>
                  </m:oMath>
                </a14:m>
                <a:endParaRPr lang="en-VN" sz="26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89690FD6-247F-F810-C450-C3C32E6885CC}"/>
                  </a:ext>
                </a:extLst>
              </p:cNvPr>
              <p:cNvSpPr txBox="1">
                <a:spLocks noRot="1" noChangeAspect="1" noMove="1" noResize="1" noEditPoints="1" noAdjustHandles="1" noChangeArrowheads="1" noChangeShapeType="1" noTextEdit="1"/>
              </p:cNvSpPr>
              <p:nvPr/>
            </p:nvSpPr>
            <p:spPr>
              <a:xfrm>
                <a:off x="709154" y="3458239"/>
                <a:ext cx="10468890" cy="2981457"/>
              </a:xfrm>
              <a:prstGeom prst="rect">
                <a:avLst/>
              </a:prstGeom>
              <a:blipFill>
                <a:blip r:embed="rId4"/>
                <a:stretch>
                  <a:fillRect l="-969" b="-4255"/>
                </a:stretch>
              </a:blipFill>
            </p:spPr>
            <p:txBody>
              <a:bodyPr/>
              <a:lstStyle/>
              <a:p>
                <a:r>
                  <a:rPr lang="en-VN">
                    <a:noFill/>
                  </a:rPr>
                  <a:t> </a:t>
                </a:r>
              </a:p>
            </p:txBody>
          </p:sp>
        </mc:Fallback>
      </mc:AlternateContent>
    </p:spTree>
    <p:extLst>
      <p:ext uri="{BB962C8B-B14F-4D97-AF65-F5344CB8AC3E}">
        <p14:creationId xmlns:p14="http://schemas.microsoft.com/office/powerpoint/2010/main" val="98188606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strips(downLeft)">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strips(downLeft)">
                                      <p:cBhvr>
                                        <p:cTn id="30" dur="500"/>
                                        <p:tgtEl>
                                          <p:spTgt spid="9">
                                            <p:txEl>
                                              <p:pRg st="1" end="1"/>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strips(downLeft)">
                                      <p:cBhvr>
                                        <p:cTn id="33" dur="500"/>
                                        <p:tgtEl>
                                          <p:spTgt spid="9">
                                            <p:txEl>
                                              <p:pRg st="2" end="2"/>
                                            </p:txEl>
                                          </p:spTgt>
                                        </p:tgtEl>
                                      </p:cBhvr>
                                    </p:animEffect>
                                  </p:childTnLst>
                                </p:cTn>
                              </p:par>
                              <p:par>
                                <p:cTn id="34" presetID="18" presetClass="entr" presetSubtype="12" fill="hold" nodeType="with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strips(downLeft)">
                                      <p:cBhvr>
                                        <p:cTn id="36"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EC8999-AA1F-8233-5CF7-999ABFA1575E}"/>
              </a:ext>
            </a:extLst>
          </p:cNvPr>
          <p:cNvSpPr txBox="1"/>
          <p:nvPr/>
        </p:nvSpPr>
        <p:spPr>
          <a:xfrm>
            <a:off x="4362994" y="3013501"/>
            <a:ext cx="3466013" cy="830997"/>
          </a:xfrm>
          <a:prstGeom prst="rect">
            <a:avLst/>
          </a:prstGeom>
          <a:solidFill>
            <a:schemeClr val="bg1"/>
          </a:solidFill>
        </p:spPr>
        <p:txBody>
          <a:bodyPr wrap="none" rtlCol="0">
            <a:spAutoFit/>
          </a:bodyPr>
          <a:lstStyle/>
          <a:p>
            <a:pPr algn="ctr"/>
            <a:r>
              <a:rPr lang="en-VN" sz="4800" b="1" dirty="0">
                <a:solidFill>
                  <a:schemeClr val="accent4"/>
                </a:solidFill>
                <a:latin typeface="Arial" panose="020B0604020202020204" pitchFamily="34" charset="0"/>
                <a:cs typeface="Arial" panose="020B0604020202020204" pitchFamily="34" charset="0"/>
              </a:rPr>
              <a:t>VẬN DỤNG</a:t>
            </a:r>
          </a:p>
        </p:txBody>
      </p:sp>
      <p:pic>
        <p:nvPicPr>
          <p:cNvPr id="3" name="Google Shape;1421;p70">
            <a:extLst>
              <a:ext uri="{FF2B5EF4-FFF2-40B4-BE49-F238E27FC236}">
                <a16:creationId xmlns:a16="http://schemas.microsoft.com/office/drawing/2014/main" id="{5707EF39-7456-35E5-8D67-457B745411B2}"/>
              </a:ext>
            </a:extLst>
          </p:cNvPr>
          <p:cNvPicPr preferRelativeResize="0"/>
          <p:nvPr/>
        </p:nvPicPr>
        <p:blipFill>
          <a:blip r:embed="rId2">
            <a:alphaModFix/>
          </a:blip>
          <a:stretch>
            <a:fillRect/>
          </a:stretch>
        </p:blipFill>
        <p:spPr>
          <a:xfrm>
            <a:off x="552893" y="293224"/>
            <a:ext cx="3374711" cy="2420328"/>
          </a:xfrm>
          <a:prstGeom prst="rect">
            <a:avLst/>
          </a:prstGeom>
          <a:noFill/>
          <a:ln>
            <a:noFill/>
          </a:ln>
        </p:spPr>
      </p:pic>
      <p:pic>
        <p:nvPicPr>
          <p:cNvPr id="4" name="Picture 3">
            <a:extLst>
              <a:ext uri="{FF2B5EF4-FFF2-40B4-BE49-F238E27FC236}">
                <a16:creationId xmlns:a16="http://schemas.microsoft.com/office/drawing/2014/main" id="{EF1E989D-2E7F-B086-3C5F-F2F6CD373451}"/>
              </a:ext>
            </a:extLst>
          </p:cNvPr>
          <p:cNvPicPr>
            <a:picLocks noChangeAspect="1"/>
          </p:cNvPicPr>
          <p:nvPr/>
        </p:nvPicPr>
        <p:blipFill rotWithShape="1">
          <a:blip r:embed="rId3" cstate="print">
            <a:clrChange>
              <a:clrFrom>
                <a:srgbClr val="FFEAD4"/>
              </a:clrFrom>
              <a:clrTo>
                <a:srgbClr val="FFEAD4">
                  <a:alpha val="0"/>
                </a:srgbClr>
              </a:clrTo>
            </a:clrChange>
            <a:extLst>
              <a:ext uri="{28A0092B-C50C-407E-A947-70E740481C1C}">
                <a14:useLocalDpi xmlns:a14="http://schemas.microsoft.com/office/drawing/2010/main" val="0"/>
              </a:ext>
            </a:extLst>
          </a:blip>
          <a:srcRect t="54186"/>
          <a:stretch/>
        </p:blipFill>
        <p:spPr>
          <a:xfrm>
            <a:off x="5628571" y="4753109"/>
            <a:ext cx="6563429" cy="2104891"/>
          </a:xfrm>
          <a:prstGeom prst="rect">
            <a:avLst/>
          </a:prstGeom>
        </p:spPr>
      </p:pic>
    </p:spTree>
    <p:extLst>
      <p:ext uri="{BB962C8B-B14F-4D97-AF65-F5344CB8AC3E}">
        <p14:creationId xmlns:p14="http://schemas.microsoft.com/office/powerpoint/2010/main" val="3118281946"/>
      </p:ext>
    </p:extLst>
  </p:cSld>
  <p:clrMapOvr>
    <a:masterClrMapping/>
  </p:clrMapOvr>
  <p:transition spd="med">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D4B95AE-3870-578F-3EBB-C944F8DA7B3E}"/>
                  </a:ext>
                </a:extLst>
              </p:cNvPr>
              <p:cNvSpPr txBox="1"/>
              <p:nvPr/>
            </p:nvSpPr>
            <p:spPr>
              <a:xfrm>
                <a:off x="248237" y="1037512"/>
                <a:ext cx="11695526" cy="4782976"/>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Trong một chuyến bay từ thành phố A và thành phố B, máy bay bay với vận tốc không đổi và thời gian bay được tính bằng căn bậc hai của khoảng cách giữa hai thành phố. Cho công thức tính thời gian bay từ thành phố A và thành phố B: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T</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num>
                          <m:den>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v</m:t>
                            </m:r>
                          </m:den>
                        </m:f>
                      </m:e>
                    </m:ra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Trong đó:</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 T là thời gian bay (tính bằng giờ),</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 d là khoảng cách giữa hai thành phố (tính bằng km),</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 v là vận tốc trung bình của máy bay (tính bằng km/giờ).</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9D4B95AE-3870-578F-3EBB-C944F8DA7B3E}"/>
                  </a:ext>
                </a:extLst>
              </p:cNvPr>
              <p:cNvSpPr txBox="1">
                <a:spLocks noRot="1" noChangeAspect="1" noMove="1" noResize="1" noEditPoints="1" noAdjustHandles="1" noChangeArrowheads="1" noChangeShapeType="1" noTextEdit="1"/>
              </p:cNvSpPr>
              <p:nvPr/>
            </p:nvSpPr>
            <p:spPr>
              <a:xfrm>
                <a:off x="248237" y="1037512"/>
                <a:ext cx="11695526" cy="4782976"/>
              </a:xfrm>
              <a:prstGeom prst="rect">
                <a:avLst/>
              </a:prstGeom>
              <a:blipFill>
                <a:blip r:embed="rId2"/>
                <a:stretch>
                  <a:fillRect l="-759" r="-868" b="-1852"/>
                </a:stretch>
              </a:blipFill>
            </p:spPr>
            <p:txBody>
              <a:bodyPr/>
              <a:lstStyle/>
              <a:p>
                <a:r>
                  <a:rPr lang="en-VN">
                    <a:noFill/>
                  </a:rPr>
                  <a:t> </a:t>
                </a:r>
              </a:p>
            </p:txBody>
          </p:sp>
        </mc:Fallback>
      </mc:AlternateContent>
      <p:sp>
        <p:nvSpPr>
          <p:cNvPr id="4" name="TextBox 3">
            <a:extLst>
              <a:ext uri="{FF2B5EF4-FFF2-40B4-BE49-F238E27FC236}">
                <a16:creationId xmlns:a16="http://schemas.microsoft.com/office/drawing/2014/main" id="{E93E966A-6CDE-4B7D-5B8C-C556308601F4}"/>
              </a:ext>
            </a:extLst>
          </p:cNvPr>
          <p:cNvSpPr txBox="1"/>
          <p:nvPr/>
        </p:nvSpPr>
        <p:spPr>
          <a:xfrm>
            <a:off x="248237" y="575847"/>
            <a:ext cx="1210588" cy="461665"/>
          </a:xfrm>
          <a:prstGeom prst="rect">
            <a:avLst/>
          </a:prstGeom>
          <a:solidFill>
            <a:schemeClr val="bg1"/>
          </a:solidFill>
        </p:spPr>
        <p:txBody>
          <a:bodyPr wrap="none" rtlCol="0">
            <a:spAutoFit/>
          </a:bodyPr>
          <a:lstStyle/>
          <a:p>
            <a:r>
              <a:rPr lang="en-VN" sz="2400" b="1" dirty="0">
                <a:solidFill>
                  <a:schemeClr val="accent6">
                    <a:lumMod val="75000"/>
                  </a:schemeClr>
                </a:solidFill>
                <a:latin typeface="Arial" panose="020B0604020202020204" pitchFamily="34" charset="0"/>
                <a:cs typeface="Arial" panose="020B0604020202020204" pitchFamily="34" charset="0"/>
              </a:rPr>
              <a:t>Bài tập</a:t>
            </a:r>
          </a:p>
        </p:txBody>
      </p:sp>
    </p:spTree>
    <p:extLst>
      <p:ext uri="{BB962C8B-B14F-4D97-AF65-F5344CB8AC3E}">
        <p14:creationId xmlns:p14="http://schemas.microsoft.com/office/powerpoint/2010/main" val="2663012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4B95AE-3870-578F-3EBB-C944F8DA7B3E}"/>
              </a:ext>
            </a:extLst>
          </p:cNvPr>
          <p:cNvSpPr txBox="1"/>
          <p:nvPr/>
        </p:nvSpPr>
        <p:spPr>
          <a:xfrm>
            <a:off x="248237" y="1032369"/>
            <a:ext cx="11695526" cy="3747949"/>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a) Nếu khoảng cách giữa thành phố A và thành phố B là 800 km và vận tốc trung bình của máy bay là 600 km/giờ, tính thời gian máy bay mất để bay từ thành phố A đến thành phố B. </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b) Nếu thời gian bay từ thành phố A đến thành phố B là 2 giờ, tính vận tốc trung bình của máy bay.</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93E966A-6CDE-4B7D-5B8C-C556308601F4}"/>
              </a:ext>
            </a:extLst>
          </p:cNvPr>
          <p:cNvSpPr txBox="1"/>
          <p:nvPr/>
        </p:nvSpPr>
        <p:spPr>
          <a:xfrm>
            <a:off x="248237" y="570704"/>
            <a:ext cx="1210588" cy="461665"/>
          </a:xfrm>
          <a:prstGeom prst="rect">
            <a:avLst/>
          </a:prstGeom>
          <a:solidFill>
            <a:schemeClr val="bg1"/>
          </a:solidFill>
        </p:spPr>
        <p:txBody>
          <a:bodyPr wrap="none" rtlCol="0">
            <a:spAutoFit/>
          </a:bodyPr>
          <a:lstStyle/>
          <a:p>
            <a:r>
              <a:rPr lang="en-VN" sz="2400" b="1" dirty="0">
                <a:solidFill>
                  <a:schemeClr val="accent6">
                    <a:lumMod val="75000"/>
                  </a:schemeClr>
                </a:solidFill>
                <a:latin typeface="Arial" panose="020B0604020202020204" pitchFamily="34" charset="0"/>
                <a:cs typeface="Arial" panose="020B0604020202020204" pitchFamily="34" charset="0"/>
              </a:rPr>
              <a:t>Bài tập</a:t>
            </a:r>
          </a:p>
        </p:txBody>
      </p:sp>
      <p:pic>
        <p:nvPicPr>
          <p:cNvPr id="1026" name="Picture 2" descr="Hình ảnh Máy Bay đẹp Phim Hoạt Hình Minh Họa Máy Bay Bay Máy Bay Minh Họa  PNG , Họa, Máy Bay Bay, Máy Bay Màu Xanh PNG miễn phí tải tập">
            <a:extLst>
              <a:ext uri="{FF2B5EF4-FFF2-40B4-BE49-F238E27FC236}">
                <a16:creationId xmlns:a16="http://schemas.microsoft.com/office/drawing/2014/main" id="{7DAE36D5-DEBF-A035-271B-A13AE0C689E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667" r="96333">
                        <a14:foregroundMark x1="10750" y1="49917" x2="6667" y2="45000"/>
                        <a14:foregroundMark x1="66500" y1="36583" x2="61167" y2="42750"/>
                        <a14:foregroundMark x1="61167" y1="42750" x2="60667" y2="43083"/>
                        <a14:foregroundMark x1="72083" y1="33167" x2="68667" y2="39667"/>
                        <a14:foregroundMark x1="79583" y1="27917" x2="90750" y2="31667"/>
                        <a14:foregroundMark x1="92583" y1="30667" x2="96333" y2="33500"/>
                      </a14:backgroundRemoval>
                    </a14:imgEffect>
                  </a14:imgLayer>
                </a14:imgProps>
              </a:ext>
              <a:ext uri="{28A0092B-C50C-407E-A947-70E740481C1C}">
                <a14:useLocalDpi xmlns:a14="http://schemas.microsoft.com/office/drawing/2010/main" val="0"/>
              </a:ext>
            </a:extLst>
          </a:blip>
          <a:srcRect/>
          <a:stretch>
            <a:fillRect/>
          </a:stretch>
        </p:blipFill>
        <p:spPr bwMode="auto">
          <a:xfrm>
            <a:off x="3484821" y="3009042"/>
            <a:ext cx="5222358" cy="5222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257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6E0FA7-538F-F257-91D1-9908BD09AB35}"/>
                  </a:ext>
                </a:extLst>
              </p:cNvPr>
              <p:cNvSpPr txBox="1"/>
              <p:nvPr/>
            </p:nvSpPr>
            <p:spPr>
              <a:xfrm>
                <a:off x="760217" y="952777"/>
                <a:ext cx="10671563" cy="4952446"/>
              </a:xfrm>
              <a:prstGeom prst="rect">
                <a:avLst/>
              </a:prstGeom>
              <a:noFill/>
            </p:spPr>
            <p:txBody>
              <a:bodyPr wrap="square">
                <a:spAutoFit/>
              </a:bodyPr>
              <a:lstStyle/>
              <a:p>
                <a:pPr algn="just">
                  <a:lnSpc>
                    <a:spcPct val="200000"/>
                  </a:lnSpc>
                  <a:spcBef>
                    <a:spcPts val="300"/>
                  </a:spcBef>
                  <a:spcAft>
                    <a:spcPts val="300"/>
                  </a:spcAft>
                </a:pPr>
                <a:r>
                  <a:rPr lang="fr-FR"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r>
                  <a:rPr lang="fr-FR" sz="2600" dirty="0" err="1">
                    <a:effectLst/>
                    <a:latin typeface="Arial" panose="020B0604020202020204" pitchFamily="34" charset="0"/>
                    <a:ea typeface="Calibri" panose="020F0502020204030204" pitchFamily="34" charset="0"/>
                    <a:cs typeface="Arial" panose="020B0604020202020204" pitchFamily="34" charset="0"/>
                  </a:rPr>
                  <a:t>Để</a:t>
                </a:r>
                <a:r>
                  <a:rPr lang="fr-FR" sz="2600" dirty="0">
                    <a:effectLst/>
                    <a:latin typeface="Arial" panose="020B0604020202020204" pitchFamily="34" charset="0"/>
                    <a:ea typeface="Calibri" panose="020F0502020204030204" pitchFamily="34" charset="0"/>
                    <a:cs typeface="Arial" panose="020B0604020202020204" pitchFamily="34" charset="0"/>
                  </a:rPr>
                  <a:t> </a:t>
                </a:r>
                <a:r>
                  <a:rPr lang="fr-FR" sz="2600" dirty="0" err="1">
                    <a:effectLst/>
                    <a:latin typeface="Arial" panose="020B0604020202020204" pitchFamily="34" charset="0"/>
                    <a:ea typeface="Calibri" panose="020F0502020204030204" pitchFamily="34" charset="0"/>
                    <a:cs typeface="Arial" panose="020B0604020202020204" pitchFamily="34" charset="0"/>
                  </a:rPr>
                  <a:t>tính</a:t>
                </a:r>
                <a:r>
                  <a:rPr lang="fr-FR" sz="2600" dirty="0">
                    <a:effectLst/>
                    <a:latin typeface="Arial" panose="020B0604020202020204" pitchFamily="34" charset="0"/>
                    <a:ea typeface="Calibri" panose="020F0502020204030204" pitchFamily="34" charset="0"/>
                    <a:cs typeface="Arial" panose="020B0604020202020204" pitchFamily="34" charset="0"/>
                  </a:rPr>
                  <a:t> </a:t>
                </a:r>
                <a:r>
                  <a:rPr lang="fr-FR" sz="2600" dirty="0" err="1">
                    <a:effectLst/>
                    <a:latin typeface="Arial" panose="020B0604020202020204" pitchFamily="34" charset="0"/>
                    <a:ea typeface="Calibri" panose="020F0502020204030204" pitchFamily="34" charset="0"/>
                    <a:cs typeface="Arial" panose="020B0604020202020204" pitchFamily="34" charset="0"/>
                  </a:rPr>
                  <a:t>thời</a:t>
                </a:r>
                <a:r>
                  <a:rPr lang="fr-FR" sz="2600" dirty="0">
                    <a:effectLst/>
                    <a:latin typeface="Arial" panose="020B0604020202020204" pitchFamily="34" charset="0"/>
                    <a:ea typeface="Calibri" panose="020F0502020204030204" pitchFamily="34" charset="0"/>
                    <a:cs typeface="Arial" panose="020B0604020202020204" pitchFamily="34" charset="0"/>
                  </a:rPr>
                  <a:t> </a:t>
                </a:r>
                <a:r>
                  <a:rPr lang="fr-FR" sz="2600" dirty="0" err="1">
                    <a:effectLst/>
                    <a:latin typeface="Arial" panose="020B0604020202020204" pitchFamily="34" charset="0"/>
                    <a:ea typeface="Calibri" panose="020F0502020204030204" pitchFamily="34" charset="0"/>
                    <a:cs typeface="Arial" panose="020B0604020202020204" pitchFamily="34" charset="0"/>
                  </a:rPr>
                  <a:t>gian</a:t>
                </a:r>
                <a:r>
                  <a:rPr lang="fr-FR" sz="2600" dirty="0">
                    <a:effectLst/>
                    <a:latin typeface="Arial" panose="020B0604020202020204" pitchFamily="34" charset="0"/>
                    <a:ea typeface="Calibri" panose="020F0502020204030204" pitchFamily="34" charset="0"/>
                    <a:cs typeface="Arial" panose="020B0604020202020204" pitchFamily="34" charset="0"/>
                  </a:rPr>
                  <a:t> bay, ta </a:t>
                </a:r>
                <a:r>
                  <a:rPr lang="fr-FR" sz="2600" dirty="0" err="1">
                    <a:effectLst/>
                    <a:latin typeface="Arial" panose="020B0604020202020204" pitchFamily="34" charset="0"/>
                    <a:ea typeface="Calibri" panose="020F0502020204030204" pitchFamily="34" charset="0"/>
                    <a:cs typeface="Arial" panose="020B0604020202020204" pitchFamily="34" charset="0"/>
                  </a:rPr>
                  <a:t>sử</a:t>
                </a:r>
                <a:r>
                  <a:rPr lang="fr-FR" sz="2600" dirty="0">
                    <a:effectLst/>
                    <a:latin typeface="Arial" panose="020B0604020202020204" pitchFamily="34" charset="0"/>
                    <a:ea typeface="Calibri" panose="020F0502020204030204" pitchFamily="34" charset="0"/>
                    <a:cs typeface="Arial" panose="020B0604020202020204" pitchFamily="34" charset="0"/>
                  </a:rPr>
                  <a:t> </a:t>
                </a:r>
                <a:r>
                  <a:rPr lang="fr-FR" sz="2600" dirty="0" err="1">
                    <a:effectLst/>
                    <a:latin typeface="Arial" panose="020B0604020202020204" pitchFamily="34" charset="0"/>
                    <a:ea typeface="Calibri" panose="020F0502020204030204" pitchFamily="34" charset="0"/>
                    <a:cs typeface="Arial" panose="020B0604020202020204" pitchFamily="34" charset="0"/>
                  </a:rPr>
                  <a:t>dụng</a:t>
                </a:r>
                <a:r>
                  <a:rPr lang="fr-FR" sz="2600" dirty="0">
                    <a:effectLst/>
                    <a:latin typeface="Arial" panose="020B0604020202020204" pitchFamily="34" charset="0"/>
                    <a:ea typeface="Calibri" panose="020F0502020204030204" pitchFamily="34" charset="0"/>
                    <a:cs typeface="Arial" panose="020B0604020202020204" pitchFamily="34" charset="0"/>
                  </a:rPr>
                  <a:t> </a:t>
                </a:r>
                <a:r>
                  <a:rPr lang="fr-FR" sz="2600" dirty="0" err="1">
                    <a:effectLst/>
                    <a:latin typeface="Arial" panose="020B0604020202020204" pitchFamily="34" charset="0"/>
                    <a:ea typeface="Calibri" panose="020F0502020204030204" pitchFamily="34" charset="0"/>
                    <a:cs typeface="Arial" panose="020B0604020202020204" pitchFamily="34" charset="0"/>
                  </a:rPr>
                  <a:t>công</a:t>
                </a:r>
                <a:r>
                  <a:rPr lang="fr-FR" sz="2600" dirty="0">
                    <a:effectLst/>
                    <a:latin typeface="Arial" panose="020B0604020202020204" pitchFamily="34" charset="0"/>
                    <a:ea typeface="Calibri" panose="020F0502020204030204" pitchFamily="34" charset="0"/>
                    <a:cs typeface="Arial" panose="020B0604020202020204" pitchFamily="34" charset="0"/>
                  </a:rPr>
                  <a:t> </a:t>
                </a:r>
                <a:r>
                  <a:rPr lang="fr-FR" sz="2600" dirty="0" err="1">
                    <a:effectLst/>
                    <a:latin typeface="Arial" panose="020B0604020202020204" pitchFamily="34" charset="0"/>
                    <a:ea typeface="Calibri" panose="020F0502020204030204" pitchFamily="34" charset="0"/>
                    <a:cs typeface="Arial" panose="020B0604020202020204" pitchFamily="34" charset="0"/>
                  </a:rPr>
                  <a:t>thức</a:t>
                </a:r>
                <a:r>
                  <a:rPr lang="fr-FR" sz="2600" dirty="0">
                    <a:effectLst/>
                    <a:latin typeface="Arial" panose="020B0604020202020204" pitchFamily="34" charset="0"/>
                    <a:ea typeface="Calibri" panose="020F0502020204030204" pitchFamily="34" charset="0"/>
                    <a:cs typeface="Arial" panose="020B0604020202020204" pitchFamily="34" charset="0"/>
                  </a:rPr>
                  <a:t> </a:t>
                </a:r>
                <a:r>
                  <a:rPr lang="fr-FR" sz="2600" dirty="0" err="1">
                    <a:effectLst/>
                    <a:latin typeface="Arial" panose="020B0604020202020204" pitchFamily="34" charset="0"/>
                    <a:ea typeface="Calibri" panose="020F0502020204030204" pitchFamily="34" charset="0"/>
                    <a:cs typeface="Arial" panose="020B0604020202020204" pitchFamily="34" charset="0"/>
                  </a:rPr>
                  <a:t>đã</a:t>
                </a:r>
                <a:r>
                  <a:rPr lang="fr-FR" sz="2600" dirty="0">
                    <a:effectLst/>
                    <a:latin typeface="Arial" panose="020B0604020202020204" pitchFamily="34" charset="0"/>
                    <a:ea typeface="Calibri" panose="020F0502020204030204" pitchFamily="34" charset="0"/>
                    <a:cs typeface="Arial" panose="020B0604020202020204" pitchFamily="34" charset="0"/>
                  </a:rPr>
                  <a:t> </a:t>
                </a:r>
                <a:r>
                  <a:rPr lang="fr-FR" sz="2600" dirty="0" err="1">
                    <a:effectLst/>
                    <a:latin typeface="Arial" panose="020B0604020202020204" pitchFamily="34" charset="0"/>
                    <a:ea typeface="Calibri" panose="020F0502020204030204" pitchFamily="34" charset="0"/>
                    <a:cs typeface="Arial" panose="020B0604020202020204" pitchFamily="34" charset="0"/>
                  </a:rPr>
                  <a:t>cho</a:t>
                </a:r>
                <a:r>
                  <a:rPr lang="fr-FR" sz="2600" dirty="0">
                    <a:effectLst/>
                    <a:latin typeface="Arial" panose="020B0604020202020204" pitchFamily="34" charset="0"/>
                    <a:ea typeface="Calibri" panose="020F0502020204030204" pitchFamily="34" charset="0"/>
                    <a:cs typeface="Arial" panose="020B0604020202020204" pitchFamily="34" charset="0"/>
                  </a:rPr>
                  <a:t> </a:t>
                </a:r>
                <a:r>
                  <a:rPr lang="fr-FR" sz="2600" dirty="0" err="1">
                    <a:effectLst/>
                    <a:latin typeface="Arial" panose="020B0604020202020204" pitchFamily="34" charset="0"/>
                    <a:ea typeface="Calibri" panose="020F0502020204030204" pitchFamily="34" charset="0"/>
                    <a:cs typeface="Arial" panose="020B0604020202020204" pitchFamily="34" charset="0"/>
                  </a:rPr>
                  <a:t>với</a:t>
                </a:r>
                <a:r>
                  <a:rPr lang="fr-FR" sz="2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600" i="0">
                        <a:effectLst/>
                        <a:latin typeface="Cambria Math" panose="02040503050406030204" pitchFamily="18" charset="0"/>
                        <a:ea typeface="Calibri" panose="020F0502020204030204" pitchFamily="34" charset="0"/>
                        <a:cs typeface="Times New Roman" panose="02020603050405020304" pitchFamily="18" charset="0"/>
                      </a:rPr>
                      <m:t>d</m:t>
                    </m:r>
                    <m:r>
                      <a:rPr lang="fr-FR" sz="2600" i="0">
                        <a:effectLst/>
                        <a:latin typeface="Cambria Math" panose="02040503050406030204" pitchFamily="18" charset="0"/>
                        <a:ea typeface="Calibri" panose="020F0502020204030204" pitchFamily="34" charset="0"/>
                        <a:cs typeface="Times New Roman" panose="02020603050405020304" pitchFamily="18" charset="0"/>
                      </a:rPr>
                      <m:t>=800</m:t>
                    </m:r>
                  </m:oMath>
                </a14:m>
                <a:r>
                  <a:rPr lang="vi-VN" sz="2600" dirty="0">
                    <a:effectLst/>
                    <a:latin typeface="Arial" panose="020B0604020202020204" pitchFamily="34" charset="0"/>
                    <a:ea typeface="Calibri" panose="020F0502020204030204" pitchFamily="34" charset="0"/>
                    <a:cs typeface="Arial" panose="020B0604020202020204" pitchFamily="34" charset="0"/>
                  </a:rPr>
                  <a:t> km và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v</m:t>
                    </m:r>
                    <m:r>
                      <a:rPr lang="vi-VN" sz="2600" i="0">
                        <a:effectLst/>
                        <a:latin typeface="Cambria Math" panose="02040503050406030204" pitchFamily="18" charset="0"/>
                        <a:ea typeface="Calibri" panose="020F0502020204030204" pitchFamily="34" charset="0"/>
                        <a:cs typeface="Times New Roman" panose="02020603050405020304" pitchFamily="18" charset="0"/>
                      </a:rPr>
                      <m:t>=600 </m:t>
                    </m:r>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km</m:t>
                    </m:r>
                    <m:r>
                      <a:rPr lang="vi-VN" sz="2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h</m:t>
                    </m:r>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ctr">
                  <a:lnSpc>
                    <a:spcPct val="200000"/>
                  </a:lnSpc>
                  <a:spcBef>
                    <a:spcPts val="300"/>
                  </a:spcBef>
                  <a:spcAft>
                    <a:spcPts val="300"/>
                  </a:spcAft>
                </a:pP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T</m:t>
                    </m:r>
                    <m:r>
                      <a:rPr lang="vi-VN" sz="26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800</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600</m:t>
                            </m:r>
                          </m:den>
                        </m:f>
                      </m:e>
                    </m:rad>
                    <m:r>
                      <a:rPr lang="vi-VN" sz="26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4</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3</m:t>
                            </m:r>
                          </m:den>
                        </m:f>
                      </m:e>
                    </m:rad>
                    <m:r>
                      <a:rPr lang="vi-VN" sz="2600" i="0">
                        <a:effectLst/>
                        <a:latin typeface="Cambria Math" panose="02040503050406030204" pitchFamily="18" charset="0"/>
                        <a:ea typeface="Calibri" panose="020F0502020204030204" pitchFamily="34" charset="0"/>
                        <a:cs typeface="Times New Roman" panose="02020603050405020304" pitchFamily="18" charset="0"/>
                      </a:rPr>
                      <m:t>≈1,15</m:t>
                    </m:r>
                  </m:oMath>
                </a14:m>
                <a:r>
                  <a:rPr lang="vi-VN" sz="2600" dirty="0">
                    <a:effectLst/>
                    <a:latin typeface="Arial" panose="020B0604020202020204" pitchFamily="34" charset="0"/>
                    <a:ea typeface="Calibri" panose="020F0502020204030204" pitchFamily="34" charset="0"/>
                    <a:cs typeface="Arial" panose="020B0604020202020204" pitchFamily="34" charset="0"/>
                  </a:rPr>
                  <a:t> (giờ)</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Vậy, thời gian máy bay mất để bay từ thành phố A đến thành phố B là khoảng 1,15 giờ.</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2D6E0FA7-538F-F257-91D1-9908BD09AB35}"/>
                  </a:ext>
                </a:extLst>
              </p:cNvPr>
              <p:cNvSpPr txBox="1">
                <a:spLocks noRot="1" noChangeAspect="1" noMove="1" noResize="1" noEditPoints="1" noAdjustHandles="1" noChangeArrowheads="1" noChangeShapeType="1" noTextEdit="1"/>
              </p:cNvSpPr>
              <p:nvPr/>
            </p:nvSpPr>
            <p:spPr>
              <a:xfrm>
                <a:off x="760217" y="952777"/>
                <a:ext cx="10671563" cy="4952446"/>
              </a:xfrm>
              <a:prstGeom prst="rect">
                <a:avLst/>
              </a:prstGeom>
              <a:blipFill>
                <a:blip r:embed="rId2"/>
                <a:stretch>
                  <a:fillRect l="-1070" r="-951" b="-2041"/>
                </a:stretch>
              </a:blipFill>
            </p:spPr>
            <p:txBody>
              <a:bodyPr/>
              <a:lstStyle/>
              <a:p>
                <a:r>
                  <a:rPr lang="en-VN">
                    <a:noFill/>
                  </a:rPr>
                  <a:t> </a:t>
                </a:r>
              </a:p>
            </p:txBody>
          </p:sp>
        </mc:Fallback>
      </mc:AlternateContent>
      <p:sp>
        <p:nvSpPr>
          <p:cNvPr id="4" name="TextBox 3">
            <a:extLst>
              <a:ext uri="{FF2B5EF4-FFF2-40B4-BE49-F238E27FC236}">
                <a16:creationId xmlns:a16="http://schemas.microsoft.com/office/drawing/2014/main" id="{5F8C0803-1972-6B57-166E-08C43CDE20A0}"/>
              </a:ext>
            </a:extLst>
          </p:cNvPr>
          <p:cNvSpPr txBox="1"/>
          <p:nvPr/>
        </p:nvSpPr>
        <p:spPr>
          <a:xfrm>
            <a:off x="5409753" y="438426"/>
            <a:ext cx="1372492" cy="492443"/>
          </a:xfrm>
          <a:prstGeom prst="rect">
            <a:avLst/>
          </a:prstGeom>
          <a:noFill/>
        </p:spPr>
        <p:txBody>
          <a:bodyPr wrap="none" rtlCol="0">
            <a:spAutoFit/>
          </a:bodyPr>
          <a:lstStyle/>
          <a:p>
            <a:r>
              <a:rPr lang="en-VN" sz="2600" b="1" dirty="0">
                <a:solidFill>
                  <a:srgbClr val="FF0000"/>
                </a:solidFill>
                <a:latin typeface="Arial" panose="020B0604020202020204" pitchFamily="34" charset="0"/>
                <a:cs typeface="Arial" panose="020B0604020202020204" pitchFamily="34" charset="0"/>
              </a:rPr>
              <a:t>Bài giải</a:t>
            </a:r>
          </a:p>
        </p:txBody>
      </p:sp>
    </p:spTree>
    <p:extLst>
      <p:ext uri="{BB962C8B-B14F-4D97-AF65-F5344CB8AC3E}">
        <p14:creationId xmlns:p14="http://schemas.microsoft.com/office/powerpoint/2010/main" val="307904027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19BD998-E996-4AB6-9999-761093311DDB}"/>
                  </a:ext>
                </a:extLst>
              </p:cNvPr>
              <p:cNvSpPr txBox="1"/>
              <p:nvPr/>
            </p:nvSpPr>
            <p:spPr>
              <a:xfrm>
                <a:off x="323008" y="330322"/>
                <a:ext cx="11545983" cy="5161862"/>
              </a:xfrm>
              <a:prstGeom prst="rect">
                <a:avLst/>
              </a:prstGeom>
              <a:noFill/>
            </p:spPr>
            <p:txBody>
              <a:bodyPr wrap="square">
                <a:spAutoFit/>
              </a:bodyPr>
              <a:lstStyle/>
              <a:p>
                <a:pPr algn="just">
                  <a:lnSpc>
                    <a:spcPct val="150000"/>
                  </a:lnSpc>
                  <a:spcBef>
                    <a:spcPts val="300"/>
                  </a:spcBef>
                  <a:spcAft>
                    <a:spcPts val="300"/>
                  </a:spcAft>
                </a:pPr>
                <a:r>
                  <a:rPr lang="vi-VN"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p>
              <a:p>
                <a:pPr algn="just">
                  <a:lnSpc>
                    <a:spcPct val="20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Để tính vận tốc trung bình của máy bay khi thời gian bay là 2 giờ, ta sử dụng lại công thức và giải phương trình sau: </a:t>
                </a:r>
                <a14:m>
                  <m:oMath xmlns:m="http://schemas.openxmlformats.org/officeDocument/2006/math">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d</m:t>
                            </m:r>
                          </m:num>
                          <m:den>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v</m:t>
                            </m:r>
                          </m:den>
                        </m:f>
                      </m:e>
                    </m:rad>
                  </m:oMath>
                </a14:m>
                <a:r>
                  <a:rPr lang="vi-VN" sz="2600" dirty="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800</m:t>
                            </m:r>
                          </m:num>
                          <m:den>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v</m:t>
                            </m:r>
                          </m:den>
                        </m:f>
                      </m:e>
                    </m:rad>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Bình phương hai vế: </a:t>
                </a:r>
                <a14:m>
                  <m:oMath xmlns:m="http://schemas.openxmlformats.org/officeDocument/2006/math">
                    <m:r>
                      <a:rPr lang="vi-VN" sz="2600" i="0">
                        <a:effectLst/>
                        <a:latin typeface="Cambria Math" panose="02040503050406030204" pitchFamily="18" charset="0"/>
                        <a:ea typeface="Calibri" panose="020F0502020204030204" pitchFamily="34" charset="0"/>
                        <a:cs typeface="Times New Roman" panose="02020603050405020304" pitchFamily="18" charset="0"/>
                      </a:rPr>
                      <m:t>4=</m:t>
                    </m:r>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800</m:t>
                        </m:r>
                      </m:num>
                      <m:den>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v</m:t>
                        </m:r>
                      </m:den>
                    </m:f>
                  </m:oMath>
                </a14:m>
                <a:r>
                  <a:rPr lang="vi-VN" sz="2600" dirty="0">
                    <a:effectLst/>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v</m:t>
                    </m:r>
                    <m:r>
                      <a:rPr lang="vi-VN" sz="26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800</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4</m:t>
                        </m:r>
                      </m:den>
                    </m:f>
                    <m:r>
                      <a:rPr lang="vi-VN" sz="2600" i="0">
                        <a:effectLst/>
                        <a:latin typeface="Cambria Math" panose="02040503050406030204" pitchFamily="18" charset="0"/>
                        <a:ea typeface="Calibri" panose="020F0502020204030204" pitchFamily="34" charset="0"/>
                        <a:cs typeface="Times New Roman" panose="02020603050405020304" pitchFamily="18" charset="0"/>
                      </a:rPr>
                      <m:t>=200</m:t>
                    </m:r>
                  </m:oMath>
                </a14:m>
                <a:r>
                  <a:rPr lang="vi-VN" sz="2600" dirty="0">
                    <a:effectLst/>
                    <a:latin typeface="Arial" panose="020B0604020202020204" pitchFamily="34" charset="0"/>
                    <a:ea typeface="Calibri" panose="020F0502020204030204" pitchFamily="34" charset="0"/>
                    <a:cs typeface="Arial" panose="020B0604020202020204" pitchFamily="34" charset="0"/>
                  </a:rPr>
                  <a:t> (km/h)</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Vậy, vận tốc trung bình của máy bay là 200 km/giờ khi thời gian bay là 2 giờ.</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819BD998-E996-4AB6-9999-761093311DDB}"/>
                  </a:ext>
                </a:extLst>
              </p:cNvPr>
              <p:cNvSpPr txBox="1">
                <a:spLocks noRot="1" noChangeAspect="1" noMove="1" noResize="1" noEditPoints="1" noAdjustHandles="1" noChangeArrowheads="1" noChangeShapeType="1" noTextEdit="1"/>
              </p:cNvSpPr>
              <p:nvPr/>
            </p:nvSpPr>
            <p:spPr>
              <a:xfrm>
                <a:off x="323008" y="330322"/>
                <a:ext cx="11545983" cy="5161862"/>
              </a:xfrm>
              <a:prstGeom prst="rect">
                <a:avLst/>
              </a:prstGeom>
              <a:blipFill>
                <a:blip r:embed="rId2"/>
                <a:stretch>
                  <a:fillRect l="-989" r="-989" b="-1961"/>
                </a:stretch>
              </a:blipFill>
            </p:spPr>
            <p:txBody>
              <a:bodyPr/>
              <a:lstStyle/>
              <a:p>
                <a:r>
                  <a:rPr lang="en-VN">
                    <a:noFill/>
                  </a:rPr>
                  <a:t> </a:t>
                </a:r>
              </a:p>
            </p:txBody>
          </p:sp>
        </mc:Fallback>
      </mc:AlternateContent>
    </p:spTree>
    <p:extLst>
      <p:ext uri="{BB962C8B-B14F-4D97-AF65-F5344CB8AC3E}">
        <p14:creationId xmlns:p14="http://schemas.microsoft.com/office/powerpoint/2010/main" val="2082133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trips(down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trips(down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strips(down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Snip Diagonal Corner Rectangle 1">
            <a:extLst>
              <a:ext uri="{FF2B5EF4-FFF2-40B4-BE49-F238E27FC236}">
                <a16:creationId xmlns:a16="http://schemas.microsoft.com/office/drawing/2014/main" id="{FF331C7D-A37D-919B-9BF2-6D05332C8EAB}"/>
              </a:ext>
            </a:extLst>
          </p:cNvPr>
          <p:cNvSpPr/>
          <p:nvPr/>
        </p:nvSpPr>
        <p:spPr>
          <a:xfrm>
            <a:off x="2584174" y="556593"/>
            <a:ext cx="7023652" cy="1053548"/>
          </a:xfrm>
          <a:prstGeom prst="snip2DiagRect">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b="1" dirty="0">
                <a:solidFill>
                  <a:schemeClr val="accent4"/>
                </a:solidFill>
                <a:latin typeface="Arial" panose="020B0604020202020204" pitchFamily="34" charset="0"/>
                <a:cs typeface="Arial" panose="020B0604020202020204" pitchFamily="34" charset="0"/>
              </a:rPr>
              <a:t>HƯỚNG DẪN VỀ NHÀ</a:t>
            </a:r>
          </a:p>
        </p:txBody>
      </p:sp>
      <p:sp>
        <p:nvSpPr>
          <p:cNvPr id="3" name="Rectangle 2">
            <a:extLst>
              <a:ext uri="{FF2B5EF4-FFF2-40B4-BE49-F238E27FC236}">
                <a16:creationId xmlns:a16="http://schemas.microsoft.com/office/drawing/2014/main" id="{1DF296BE-5B6F-684F-2808-0720BC4E78E6}"/>
              </a:ext>
            </a:extLst>
          </p:cNvPr>
          <p:cNvSpPr/>
          <p:nvPr/>
        </p:nvSpPr>
        <p:spPr>
          <a:xfrm>
            <a:off x="1255643" y="1908311"/>
            <a:ext cx="9680713" cy="4393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961B78AE-FAF1-036A-C092-B3D1CF54CF53}"/>
              </a:ext>
            </a:extLst>
          </p:cNvPr>
          <p:cNvSpPr txBox="1"/>
          <p:nvPr/>
        </p:nvSpPr>
        <p:spPr>
          <a:xfrm>
            <a:off x="1665217" y="2325044"/>
            <a:ext cx="8861564" cy="3559629"/>
          </a:xfrm>
          <a:prstGeom prst="rect">
            <a:avLst/>
          </a:prstGeom>
          <a:noFill/>
        </p:spPr>
        <p:txBody>
          <a:bodyPr wrap="square">
            <a:spAutoFit/>
          </a:bodyPr>
          <a:lstStyle/>
          <a:p>
            <a:pPr marL="457200" indent="-457200" algn="just">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Ghi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nhớ</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kiến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thức</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trong</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457200" indent="-457200">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Hoàn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thành</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tập</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trong</a:t>
            </a:r>
            <a:r>
              <a:rPr lang="pt-BR" sz="2800" dirty="0">
                <a:effectLst/>
                <a:latin typeface="Arial" panose="020B0604020202020204" pitchFamily="34" charset="0"/>
                <a:ea typeface="Calibri" panose="020F0502020204030204" pitchFamily="34" charset="0"/>
                <a:cs typeface="Arial" panose="020B0604020202020204" pitchFamily="34" charset="0"/>
              </a:rPr>
              <a:t> SBT.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457200" indent="-457200" algn="just">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Chuẩn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bị</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sau</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b="1" i="1" dirty="0">
                <a:effectLst/>
                <a:latin typeface="Arial" panose="020B0604020202020204" pitchFamily="34" charset="0"/>
                <a:ea typeface="Calibri" panose="020F0502020204030204" pitchFamily="34" charset="0"/>
                <a:cs typeface="Arial" panose="020B0604020202020204" pitchFamily="34" charset="0"/>
              </a:rPr>
              <a:t>“</a:t>
            </a:r>
            <a:r>
              <a:rPr lang="vi-VN" sz="2800" b="1" i="1" dirty="0">
                <a:effectLst/>
                <a:latin typeface="Arial" panose="020B0604020202020204" pitchFamily="34" charset="0"/>
                <a:ea typeface="Calibri" panose="020F0502020204030204" pitchFamily="34" charset="0"/>
                <a:cs typeface="Arial" panose="020B0604020202020204" pitchFamily="34" charset="0"/>
              </a:rPr>
              <a:t>Biến đổi đơn giản và rút gọn biểu thức chứa căn thức bậc hai</a:t>
            </a:r>
            <a:r>
              <a:rPr lang="pt-BR" sz="2800" b="1" i="1" dirty="0">
                <a:effectLst/>
                <a:latin typeface="Arial" panose="020B0604020202020204" pitchFamily="34" charset="0"/>
                <a:ea typeface="Calibri" panose="020F0502020204030204" pitchFamily="34" charset="0"/>
                <a:cs typeface="Arial" panose="020B0604020202020204" pitchFamily="34" charset="0"/>
              </a:rPr>
              <a:t>”</a:t>
            </a:r>
            <a:r>
              <a:rPr lang="pt-BR" sz="2800" i="1" dirty="0">
                <a:effectLst/>
                <a:latin typeface="Arial" panose="020B0604020202020204" pitchFamily="34" charset="0"/>
                <a:ea typeface="Calibri" panose="020F0502020204030204" pitchFamily="34" charset="0"/>
                <a:cs typeface="Arial" panose="020B0604020202020204" pitchFamily="34" charset="0"/>
              </a:rPr>
              <a:t>.</a:t>
            </a:r>
            <a:endParaRPr lang="en-VN" sz="2800" i="1"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30329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E5388A-5E26-41CC-623B-EDC39E1A4F77}"/>
              </a:ext>
            </a:extLst>
          </p:cNvPr>
          <p:cNvSpPr txBox="1"/>
          <p:nvPr/>
        </p:nvSpPr>
        <p:spPr>
          <a:xfrm>
            <a:off x="770283" y="1590099"/>
            <a:ext cx="10651434" cy="3677802"/>
          </a:xfrm>
          <a:prstGeom prst="rect">
            <a:avLst/>
          </a:prstGeom>
          <a:noFill/>
        </p:spPr>
        <p:txBody>
          <a:bodyPr wrap="square" rtlCol="0">
            <a:spAutoFit/>
          </a:bodyPr>
          <a:lstStyle/>
          <a:p>
            <a:pPr algn="ctr">
              <a:lnSpc>
                <a:spcPct val="150000"/>
              </a:lnSpc>
            </a:pPr>
            <a:r>
              <a:rPr lang="en-VN" sz="5400" b="1" dirty="0">
                <a:solidFill>
                  <a:srgbClr val="F07215"/>
                </a:solidFill>
                <a:latin typeface="Arial" panose="020B0604020202020204" pitchFamily="34" charset="0"/>
                <a:cs typeface="Arial" panose="020B0604020202020204" pitchFamily="34" charset="0"/>
              </a:rPr>
              <a:t>BÀI HỌC KẾT THÚC,</a:t>
            </a:r>
          </a:p>
          <a:p>
            <a:pPr algn="ctr">
              <a:lnSpc>
                <a:spcPct val="150000"/>
              </a:lnSpc>
            </a:pPr>
            <a:r>
              <a:rPr lang="en-VN" sz="5400" b="1" dirty="0">
                <a:solidFill>
                  <a:srgbClr val="F07215"/>
                </a:solidFill>
                <a:latin typeface="Arial" panose="020B0604020202020204" pitchFamily="34" charset="0"/>
                <a:cs typeface="Arial" panose="020B0604020202020204" pitchFamily="34" charset="0"/>
              </a:rPr>
              <a:t>CẢM ƠN CÁC EM</a:t>
            </a:r>
          </a:p>
          <a:p>
            <a:pPr algn="ctr">
              <a:lnSpc>
                <a:spcPct val="150000"/>
              </a:lnSpc>
            </a:pPr>
            <a:r>
              <a:rPr lang="en-VN" sz="5400" b="1" dirty="0">
                <a:solidFill>
                  <a:srgbClr val="F07215"/>
                </a:solidFill>
                <a:latin typeface="Arial" panose="020B0604020202020204" pitchFamily="34" charset="0"/>
                <a:cs typeface="Arial" panose="020B0604020202020204" pitchFamily="34" charset="0"/>
              </a:rPr>
              <a:t>ĐÃ LẮNG NGHE</a:t>
            </a:r>
          </a:p>
        </p:txBody>
      </p:sp>
      <p:pic>
        <p:nvPicPr>
          <p:cNvPr id="3" name="Picture 2">
            <a:extLst>
              <a:ext uri="{FF2B5EF4-FFF2-40B4-BE49-F238E27FC236}">
                <a16:creationId xmlns:a16="http://schemas.microsoft.com/office/drawing/2014/main" id="{F7E3719B-7871-F1B0-1626-B1077CFAA232}"/>
              </a:ext>
            </a:extLst>
          </p:cNvPr>
          <p:cNvPicPr>
            <a:picLocks noChangeAspect="1"/>
          </p:cNvPicPr>
          <p:nvPr/>
        </p:nvPicPr>
        <p:blipFill>
          <a:blip r:embed="rId2"/>
          <a:stretch>
            <a:fillRect/>
          </a:stretch>
        </p:blipFill>
        <p:spPr>
          <a:xfrm>
            <a:off x="10792095" y="5561045"/>
            <a:ext cx="1058846" cy="1060968"/>
          </a:xfrm>
          <a:prstGeom prst="rect">
            <a:avLst/>
          </a:prstGeom>
        </p:spPr>
      </p:pic>
    </p:spTree>
    <p:extLst>
      <p:ext uri="{BB962C8B-B14F-4D97-AF65-F5344CB8AC3E}">
        <p14:creationId xmlns:p14="http://schemas.microsoft.com/office/powerpoint/2010/main" val="412964061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A7EE36-62A8-A11A-CFE3-34C990427103}"/>
              </a:ext>
            </a:extLst>
          </p:cNvPr>
          <p:cNvSpPr txBox="1"/>
          <p:nvPr/>
        </p:nvSpPr>
        <p:spPr>
          <a:xfrm>
            <a:off x="934278" y="854764"/>
            <a:ext cx="1263487" cy="523220"/>
          </a:xfrm>
          <a:prstGeom prst="rect">
            <a:avLst/>
          </a:prstGeom>
          <a:solidFill>
            <a:schemeClr val="bg1"/>
          </a:solidFill>
        </p:spPr>
        <p:txBody>
          <a:bodyPr wrap="none" rtlCol="0">
            <a:spAutoFit/>
          </a:bodyPr>
          <a:lstStyle/>
          <a:p>
            <a:r>
              <a:rPr lang="en-VN" sz="2800" b="1" dirty="0">
                <a:solidFill>
                  <a:schemeClr val="accent6">
                    <a:lumMod val="75000"/>
                  </a:schemeClr>
                </a:solidFill>
                <a:latin typeface="Arial" panose="020B0604020202020204" pitchFamily="34" charset="0"/>
                <a:cs typeface="Arial" panose="020B0604020202020204" pitchFamily="34" charset="0"/>
              </a:rPr>
              <a:t>CÂU 2</a:t>
            </a:r>
          </a:p>
        </p:txBody>
      </p:sp>
      <p:sp>
        <p:nvSpPr>
          <p:cNvPr id="4" name="TextBox 3">
            <a:extLst>
              <a:ext uri="{FF2B5EF4-FFF2-40B4-BE49-F238E27FC236}">
                <a16:creationId xmlns:a16="http://schemas.microsoft.com/office/drawing/2014/main" id="{926D419A-FA99-93A3-E7D1-A7DA14C8941E}"/>
              </a:ext>
            </a:extLst>
          </p:cNvPr>
          <p:cNvSpPr txBox="1"/>
          <p:nvPr/>
        </p:nvSpPr>
        <p:spPr>
          <a:xfrm>
            <a:off x="2350606" y="425351"/>
            <a:ext cx="9079395" cy="1382045"/>
          </a:xfrm>
          <a:prstGeom prst="rect">
            <a:avLst/>
          </a:prstGeom>
          <a:noFill/>
        </p:spPr>
        <p:txBody>
          <a:bodyPr wrap="square">
            <a:spAutoFit/>
          </a:bodyPr>
          <a:lstStyle/>
          <a:p>
            <a:pP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Mỗi khẳng định sau đúng hay sai? </a:t>
            </a:r>
          </a:p>
          <a:p>
            <a:pP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Hãy điền Đ (đúng) hoặc S (sai) và cuối mỗi khẳng định. </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356E54-B562-3EE9-7877-5FF42C4BA74A}"/>
                  </a:ext>
                </a:extLst>
              </p:cNvPr>
              <p:cNvSpPr txBox="1"/>
              <p:nvPr/>
            </p:nvSpPr>
            <p:spPr>
              <a:xfrm>
                <a:off x="934278" y="1938636"/>
                <a:ext cx="7747552" cy="4242700"/>
              </a:xfrm>
              <a:prstGeom prst="rect">
                <a:avLst/>
              </a:prstGeom>
              <a:noFill/>
            </p:spPr>
            <p:txBody>
              <a:bodyPr wrap="square">
                <a:spAutoFit/>
              </a:bodyPr>
              <a:lstStyle/>
              <a:p>
                <a:pP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xác định với mọi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ℝ</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3200" i="0">
                                <a:effectLst/>
                                <a:latin typeface="Cambria Math" panose="02040503050406030204" pitchFamily="18" charset="0"/>
                                <a:ea typeface="Calibri" panose="020F0502020204030204" pitchFamily="34" charset="0"/>
                                <a:cs typeface="Times New Roman" panose="02020603050405020304" pitchFamily="18" charset="0"/>
                              </a:rPr>
                              <m:t>4−2</m:t>
                            </m:r>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den>
                        </m:f>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xác định khi và chỉ khi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5−6</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xác định khi và chỉ khi </a:t>
                </a:r>
                <a14:m>
                  <m:oMath xmlns:m="http://schemas.openxmlformats.org/officeDocument/2006/math">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r>
                      <a:rPr lang="vi-VN" sz="32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5</m:t>
                        </m:r>
                      </m:num>
                      <m:den>
                        <m:r>
                          <a:rPr lang="vi-VN" sz="3200" i="0">
                            <a:effectLst/>
                            <a:latin typeface="Cambria Math" panose="02040503050406030204" pitchFamily="18" charset="0"/>
                            <a:ea typeface="Calibri" panose="020F0502020204030204" pitchFamily="34" charset="0"/>
                            <a:cs typeface="Times New Roman" panose="02020603050405020304" pitchFamily="18" charset="0"/>
                          </a:rPr>
                          <m:t>6</m:t>
                        </m:r>
                      </m:den>
                    </m:f>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xác định khi và chỉ khi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0B356E54-B562-3EE9-7877-5FF42C4BA74A}"/>
                  </a:ext>
                </a:extLst>
              </p:cNvPr>
              <p:cNvSpPr txBox="1">
                <a:spLocks noRot="1" noChangeAspect="1" noMove="1" noResize="1" noEditPoints="1" noAdjustHandles="1" noChangeArrowheads="1" noChangeShapeType="1" noTextEdit="1"/>
              </p:cNvSpPr>
              <p:nvPr/>
            </p:nvSpPr>
            <p:spPr>
              <a:xfrm>
                <a:off x="934278" y="1938636"/>
                <a:ext cx="7747552" cy="4242700"/>
              </a:xfrm>
              <a:prstGeom prst="rect">
                <a:avLst/>
              </a:prstGeom>
              <a:blipFill>
                <a:blip r:embed="rId2"/>
                <a:stretch>
                  <a:fillRect l="-1637" b="-2985"/>
                </a:stretch>
              </a:blipFill>
            </p:spPr>
            <p:txBody>
              <a:bodyPr/>
              <a:lstStyle/>
              <a:p>
                <a:r>
                  <a:rPr lang="en-VN">
                    <a:noFill/>
                  </a:rPr>
                  <a:t> </a:t>
                </a:r>
              </a:p>
            </p:txBody>
          </p:sp>
        </mc:Fallback>
      </mc:AlternateContent>
      <p:sp>
        <p:nvSpPr>
          <p:cNvPr id="7" name="Rectangle 6">
            <a:extLst>
              <a:ext uri="{FF2B5EF4-FFF2-40B4-BE49-F238E27FC236}">
                <a16:creationId xmlns:a16="http://schemas.microsoft.com/office/drawing/2014/main" id="{AD2E2B41-1372-FF25-6D61-0BAA0DBC955A}"/>
              </a:ext>
            </a:extLst>
          </p:cNvPr>
          <p:cNvSpPr/>
          <p:nvPr/>
        </p:nvSpPr>
        <p:spPr>
          <a:xfrm>
            <a:off x="7297486" y="1938636"/>
            <a:ext cx="914400" cy="72593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rgbClr val="FF0000"/>
                </a:solidFill>
                <a:latin typeface="Arial" panose="020B0604020202020204" pitchFamily="34" charset="0"/>
                <a:cs typeface="Arial" panose="020B0604020202020204" pitchFamily="34" charset="0"/>
              </a:rPr>
              <a:t>Đ</a:t>
            </a:r>
          </a:p>
        </p:txBody>
      </p:sp>
      <p:sp>
        <p:nvSpPr>
          <p:cNvPr id="8" name="Rectangle 7">
            <a:extLst>
              <a:ext uri="{FF2B5EF4-FFF2-40B4-BE49-F238E27FC236}">
                <a16:creationId xmlns:a16="http://schemas.microsoft.com/office/drawing/2014/main" id="{70F18030-490C-DFE0-457A-A3EBC12E7805}"/>
              </a:ext>
            </a:extLst>
          </p:cNvPr>
          <p:cNvSpPr/>
          <p:nvPr/>
        </p:nvSpPr>
        <p:spPr>
          <a:xfrm>
            <a:off x="7297486" y="3225219"/>
            <a:ext cx="914400" cy="72593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rgbClr val="FF0000"/>
                </a:solidFill>
                <a:latin typeface="Arial" panose="020B0604020202020204" pitchFamily="34" charset="0"/>
                <a:cs typeface="Arial" panose="020B0604020202020204" pitchFamily="34" charset="0"/>
              </a:rPr>
              <a:t>S</a:t>
            </a:r>
          </a:p>
        </p:txBody>
      </p:sp>
      <p:sp>
        <p:nvSpPr>
          <p:cNvPr id="9" name="Rectangle 8">
            <a:extLst>
              <a:ext uri="{FF2B5EF4-FFF2-40B4-BE49-F238E27FC236}">
                <a16:creationId xmlns:a16="http://schemas.microsoft.com/office/drawing/2014/main" id="{16E6BFA5-EED2-F02F-45BF-20F3C3BA6605}"/>
              </a:ext>
            </a:extLst>
          </p:cNvPr>
          <p:cNvSpPr/>
          <p:nvPr/>
        </p:nvSpPr>
        <p:spPr>
          <a:xfrm>
            <a:off x="7549278" y="4511802"/>
            <a:ext cx="914400" cy="72593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rgbClr val="FF0000"/>
                </a:solidFill>
                <a:latin typeface="Arial" panose="020B0604020202020204" pitchFamily="34" charset="0"/>
                <a:cs typeface="Arial" panose="020B0604020202020204" pitchFamily="34" charset="0"/>
              </a:rPr>
              <a:t>Đ</a:t>
            </a:r>
          </a:p>
        </p:txBody>
      </p:sp>
      <p:sp>
        <p:nvSpPr>
          <p:cNvPr id="10" name="Rectangle 9">
            <a:extLst>
              <a:ext uri="{FF2B5EF4-FFF2-40B4-BE49-F238E27FC236}">
                <a16:creationId xmlns:a16="http://schemas.microsoft.com/office/drawing/2014/main" id="{A04791C7-3D3A-56D2-F5DC-F6B25BFB9AF2}"/>
              </a:ext>
            </a:extLst>
          </p:cNvPr>
          <p:cNvSpPr/>
          <p:nvPr/>
        </p:nvSpPr>
        <p:spPr>
          <a:xfrm>
            <a:off x="7549278" y="5546205"/>
            <a:ext cx="914400" cy="72593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rgbClr val="FF0000"/>
                </a:solidFill>
                <a:latin typeface="Arial" panose="020B0604020202020204" pitchFamily="34" charset="0"/>
                <a:cs typeface="Arial" panose="020B0604020202020204" pitchFamily="34" charset="0"/>
              </a:rPr>
              <a:t>S</a:t>
            </a:r>
          </a:p>
        </p:txBody>
      </p:sp>
    </p:spTree>
    <p:extLst>
      <p:ext uri="{BB962C8B-B14F-4D97-AF65-F5344CB8AC3E}">
        <p14:creationId xmlns:p14="http://schemas.microsoft.com/office/powerpoint/2010/main" val="63873028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down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10A48E-2422-D7EA-67D1-DC674779B9B7}"/>
              </a:ext>
            </a:extLst>
          </p:cNvPr>
          <p:cNvSpPr txBox="1"/>
          <p:nvPr/>
        </p:nvSpPr>
        <p:spPr>
          <a:xfrm>
            <a:off x="2289753" y="1370005"/>
            <a:ext cx="1263487" cy="523220"/>
          </a:xfrm>
          <a:prstGeom prst="rect">
            <a:avLst/>
          </a:prstGeom>
          <a:solidFill>
            <a:schemeClr val="bg1"/>
          </a:solidFill>
        </p:spPr>
        <p:txBody>
          <a:bodyPr wrap="none" rtlCol="0">
            <a:spAutoFit/>
          </a:bodyPr>
          <a:lstStyle/>
          <a:p>
            <a:r>
              <a:rPr lang="en-VN" sz="2800" b="1" dirty="0">
                <a:solidFill>
                  <a:schemeClr val="accent6">
                    <a:lumMod val="75000"/>
                  </a:schemeClr>
                </a:solidFill>
                <a:latin typeface="Arial" panose="020B0604020202020204" pitchFamily="34" charset="0"/>
                <a:cs typeface="Arial" panose="020B0604020202020204" pitchFamily="34" charset="0"/>
              </a:rPr>
              <a:t>CÂU 3</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75032B8-FA23-83B8-9542-26D65D269314}"/>
                  </a:ext>
                </a:extLst>
              </p:cNvPr>
              <p:cNvSpPr txBox="1"/>
              <p:nvPr/>
            </p:nvSpPr>
            <p:spPr>
              <a:xfrm>
                <a:off x="3553240" y="1077743"/>
                <a:ext cx="6611178" cy="969176"/>
              </a:xfrm>
              <a:prstGeom prst="rect">
                <a:avLst/>
              </a:prstGeom>
              <a:noFill/>
            </p:spPr>
            <p:txBody>
              <a:bodyPr wrap="square">
                <a:spAutoFit/>
              </a:bodyPr>
              <a:lstStyle/>
              <a:p>
                <a:pPr algn="ctr">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Rút gọn biểu thức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1">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5</m:t>
                                    </m:r>
                                  </m:e>
                                </m:rad>
                              </m:e>
                            </m:d>
                          </m:e>
                          <m:sup>
                            <m:r>
                              <a:rPr lang="vi-VN" sz="28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ta được</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375032B8-FA23-83B8-9542-26D65D269314}"/>
                  </a:ext>
                </a:extLst>
              </p:cNvPr>
              <p:cNvSpPr txBox="1">
                <a:spLocks noRot="1" noChangeAspect="1" noMove="1" noResize="1" noEditPoints="1" noAdjustHandles="1" noChangeArrowheads="1" noChangeShapeType="1" noTextEdit="1"/>
              </p:cNvSpPr>
              <p:nvPr/>
            </p:nvSpPr>
            <p:spPr>
              <a:xfrm>
                <a:off x="3553240" y="1077743"/>
                <a:ext cx="6611178" cy="969176"/>
              </a:xfrm>
              <a:prstGeom prst="rect">
                <a:avLst/>
              </a:prstGeom>
              <a:blipFill>
                <a:blip r:embed="rId2"/>
                <a:stretch>
                  <a:fillRect b="-1282"/>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DD8A8AA-BA14-FA73-C261-66DEB35285F9}"/>
                  </a:ext>
                </a:extLst>
              </p:cNvPr>
              <p:cNvSpPr txBox="1"/>
              <p:nvPr/>
            </p:nvSpPr>
            <p:spPr>
              <a:xfrm>
                <a:off x="1635815" y="2339181"/>
                <a:ext cx="8920370" cy="2332498"/>
              </a:xfrm>
              <a:prstGeom prst="rect">
                <a:avLst/>
              </a:prstGeom>
              <a:noFill/>
            </p:spPr>
            <p:txBody>
              <a:bodyPr wrap="square">
                <a:spAutoFit/>
              </a:bodyPr>
              <a:lstStyle/>
              <a:p>
                <a:pPr>
                  <a:lnSpc>
                    <a:spcPct val="2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vi-VN" sz="2800" i="1">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vi-VN" sz="2800" i="1">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2800" i="1">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5</m:t>
                        </m:r>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nSpc>
                    <a:spcPct val="2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5</m:t>
                        </m:r>
                      </m:e>
                    </m:rad>
                    <m:r>
                      <a:rPr lang="vi-VN" sz="28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vi-VN" sz="2800" dirty="0">
                    <a:effectLst/>
                    <a:latin typeface="Arial" panose="020B0604020202020204" pitchFamily="34" charset="0"/>
                    <a:ea typeface="Calibri" panose="020F0502020204030204" pitchFamily="34" charset="0"/>
                    <a:cs typeface="Arial" panose="020B0604020202020204" pitchFamily="34" charset="0"/>
                  </a:rPr>
                  <a:t>								D. </a:t>
                </a:r>
                <a14:m>
                  <m:oMath xmlns:m="http://schemas.openxmlformats.org/officeDocument/2006/math">
                    <m:r>
                      <a:rPr lang="vi-VN" sz="2800" i="1">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5</m:t>
                        </m:r>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5DD8A8AA-BA14-FA73-C261-66DEB35285F9}"/>
                  </a:ext>
                </a:extLst>
              </p:cNvPr>
              <p:cNvSpPr txBox="1">
                <a:spLocks noRot="1" noChangeAspect="1" noMove="1" noResize="1" noEditPoints="1" noAdjustHandles="1" noChangeArrowheads="1" noChangeShapeType="1" noTextEdit="1"/>
              </p:cNvSpPr>
              <p:nvPr/>
            </p:nvSpPr>
            <p:spPr>
              <a:xfrm>
                <a:off x="1635815" y="2339181"/>
                <a:ext cx="8920370" cy="2332498"/>
              </a:xfrm>
              <a:prstGeom prst="rect">
                <a:avLst/>
              </a:prstGeom>
              <a:blipFill>
                <a:blip r:embed="rId3"/>
                <a:stretch>
                  <a:fillRect l="-1420" b="-6522"/>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95F20D35-CBE6-3A74-F665-E251AF8ADFC2}"/>
                  </a:ext>
                </a:extLst>
              </p:cNvPr>
              <p:cNvSpPr/>
              <p:nvPr/>
            </p:nvSpPr>
            <p:spPr>
              <a:xfrm>
                <a:off x="1352551" y="3856671"/>
                <a:ext cx="2200689" cy="815008"/>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ad>
                      <m:radPr>
                        <m:degHide m:val="on"/>
                        <m:ctrlPr>
                          <a:rPr lang="en-VN"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e>
                    </m:rad>
                    <m:r>
                      <a:rPr lang="vi-VN"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endParaRPr lang="en-VN" sz="2800" b="1" dirty="0">
                  <a:solidFill>
                    <a:srgbClr val="FF0000"/>
                  </a:solidFill>
                  <a:latin typeface="Arial" panose="020B0604020202020204" pitchFamily="34"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95F20D35-CBE6-3A74-F665-E251AF8ADFC2}"/>
                  </a:ext>
                </a:extLst>
              </p:cNvPr>
              <p:cNvSpPr>
                <a:spLocks noRot="1" noChangeAspect="1" noMove="1" noResize="1" noEditPoints="1" noAdjustHandles="1" noChangeArrowheads="1" noChangeShapeType="1" noTextEdit="1"/>
              </p:cNvSpPr>
              <p:nvPr/>
            </p:nvSpPr>
            <p:spPr>
              <a:xfrm>
                <a:off x="1352551" y="3856671"/>
                <a:ext cx="2200689" cy="815008"/>
              </a:xfrm>
              <a:prstGeom prst="roundRect">
                <a:avLst/>
              </a:prstGeom>
              <a:blipFill>
                <a:blip r:embed="rId4"/>
                <a:stretch>
                  <a:fillRect b="-4545"/>
                </a:stretch>
              </a:blipFill>
              <a:ln>
                <a:solidFill>
                  <a:schemeClr val="accent6">
                    <a:lumMod val="75000"/>
                  </a:schemeClr>
                </a:solidFill>
              </a:ln>
            </p:spPr>
            <p:txBody>
              <a:bodyPr/>
              <a:lstStyle/>
              <a:p>
                <a:r>
                  <a:rPr lang="en-VN">
                    <a:noFill/>
                  </a:rPr>
                  <a:t> </a:t>
                </a:r>
              </a:p>
            </p:txBody>
          </p:sp>
        </mc:Fallback>
      </mc:AlternateContent>
      <p:pic>
        <p:nvPicPr>
          <p:cNvPr id="9" name="Picture 8">
            <a:extLst>
              <a:ext uri="{FF2B5EF4-FFF2-40B4-BE49-F238E27FC236}">
                <a16:creationId xmlns:a16="http://schemas.microsoft.com/office/drawing/2014/main" id="{035AEF1C-79C6-992F-4BCE-20D0D1A6F3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115" y="196788"/>
            <a:ext cx="1474463" cy="1474463"/>
          </a:xfrm>
          <a:prstGeom prst="rect">
            <a:avLst/>
          </a:prstGeom>
        </p:spPr>
      </p:pic>
    </p:spTree>
    <p:extLst>
      <p:ext uri="{BB962C8B-B14F-4D97-AF65-F5344CB8AC3E}">
        <p14:creationId xmlns:p14="http://schemas.microsoft.com/office/powerpoint/2010/main" val="94765916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6CC8D0-995F-9278-1D91-F74564F482F5}"/>
              </a:ext>
            </a:extLst>
          </p:cNvPr>
          <p:cNvSpPr txBox="1"/>
          <p:nvPr/>
        </p:nvSpPr>
        <p:spPr>
          <a:xfrm>
            <a:off x="2712774" y="1437878"/>
            <a:ext cx="1263487" cy="523220"/>
          </a:xfrm>
          <a:prstGeom prst="rect">
            <a:avLst/>
          </a:prstGeom>
          <a:solidFill>
            <a:schemeClr val="bg1"/>
          </a:solidFill>
        </p:spPr>
        <p:txBody>
          <a:bodyPr wrap="none" rtlCol="0">
            <a:spAutoFit/>
          </a:bodyPr>
          <a:lstStyle/>
          <a:p>
            <a:r>
              <a:rPr lang="en-VN" sz="2800" b="1" dirty="0">
                <a:solidFill>
                  <a:schemeClr val="accent6">
                    <a:lumMod val="75000"/>
                  </a:schemeClr>
                </a:solidFill>
                <a:latin typeface="Arial" panose="020B0604020202020204" pitchFamily="34" charset="0"/>
                <a:cs typeface="Arial" panose="020B0604020202020204" pitchFamily="34" charset="0"/>
              </a:rPr>
              <a:t>CÂU 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C2B4150-0084-7CF5-4697-A376D4CFA74D}"/>
                  </a:ext>
                </a:extLst>
              </p:cNvPr>
              <p:cNvSpPr txBox="1"/>
              <p:nvPr/>
            </p:nvSpPr>
            <p:spPr>
              <a:xfrm>
                <a:off x="4214191" y="1371393"/>
                <a:ext cx="4944717" cy="599716"/>
              </a:xfrm>
              <a:prstGeom prst="rect">
                <a:avLst/>
              </a:prstGeom>
              <a:noFill/>
            </p:spPr>
            <p:txBody>
              <a:bodyPr wrap="square">
                <a:spAutoFit/>
              </a:bodyPr>
              <a:lstStyle/>
              <a:p>
                <a:pPr>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Tính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12</m:t>
                        </m:r>
                      </m:e>
                    </m:rad>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12</m:t>
                            </m:r>
                          </m:e>
                        </m:rad>
                        <m:r>
                          <a:rPr lang="vi-VN" sz="2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3</m:t>
                            </m:r>
                          </m:e>
                        </m:rad>
                      </m:e>
                    </m:d>
                  </m:oMath>
                </a14:m>
                <a:r>
                  <a:rPr lang="vi-VN" sz="2800" dirty="0">
                    <a:effectLst/>
                    <a:latin typeface="Arial" panose="020B0604020202020204" pitchFamily="34" charset="0"/>
                    <a:ea typeface="Calibri" panose="020F0502020204030204" pitchFamily="34" charset="0"/>
                    <a:cs typeface="Arial" panose="020B0604020202020204" pitchFamily="34" charset="0"/>
                  </a:rPr>
                  <a:t> ta được:</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4C2B4150-0084-7CF5-4697-A376D4CFA74D}"/>
                  </a:ext>
                </a:extLst>
              </p:cNvPr>
              <p:cNvSpPr txBox="1">
                <a:spLocks noRot="1" noChangeAspect="1" noMove="1" noResize="1" noEditPoints="1" noAdjustHandles="1" noChangeArrowheads="1" noChangeShapeType="1" noTextEdit="1"/>
              </p:cNvSpPr>
              <p:nvPr/>
            </p:nvSpPr>
            <p:spPr>
              <a:xfrm>
                <a:off x="4214191" y="1371393"/>
                <a:ext cx="4944717" cy="599716"/>
              </a:xfrm>
              <a:prstGeom prst="rect">
                <a:avLst/>
              </a:prstGeom>
              <a:blipFill>
                <a:blip r:embed="rId2"/>
                <a:stretch>
                  <a:fillRect l="-2564" t="-2083" r="-1026" b="-20833"/>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2CDF74CB-BF57-0014-29F2-8A4E464CC0AF}"/>
              </a:ext>
            </a:extLst>
          </p:cNvPr>
          <p:cNvSpPr txBox="1"/>
          <p:nvPr/>
        </p:nvSpPr>
        <p:spPr>
          <a:xfrm>
            <a:off x="2712774" y="2360951"/>
            <a:ext cx="6446134" cy="2136098"/>
          </a:xfrm>
          <a:prstGeom prst="rect">
            <a:avLst/>
          </a:prstGeom>
          <a:noFill/>
        </p:spPr>
        <p:txBody>
          <a:bodyPr wrap="square">
            <a:spAutoFit/>
          </a:bodyPr>
          <a:lstStyle/>
          <a:p>
            <a:pPr>
              <a:lnSpc>
                <a:spcPct val="2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6</a:t>
            </a:r>
            <a:r>
              <a:rPr lang="en-VN" sz="2800" dirty="0">
                <a:latin typeface="Arial" panose="020B0604020202020204" pitchFamily="34" charset="0"/>
                <a:ea typeface="Calibri" panose="020F0502020204030204" pitchFamily="34" charset="0"/>
                <a:cs typeface="Arial" panose="020B0604020202020204" pitchFamily="34" charset="0"/>
              </a:rPr>
              <a:t>										</a:t>
            </a:r>
            <a:r>
              <a:rPr lang="vi-VN" sz="2800" dirty="0">
                <a:effectLst/>
                <a:latin typeface="Arial" panose="020B0604020202020204" pitchFamily="34" charset="0"/>
                <a:ea typeface="Calibri" panose="020F0502020204030204" pitchFamily="34" charset="0"/>
                <a:cs typeface="Arial" panose="020B0604020202020204" pitchFamily="34" charset="0"/>
              </a:rPr>
              <a:t>B. 18</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nSpc>
                <a:spcPct val="2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C. 12</a:t>
            </a:r>
            <a:r>
              <a:rPr lang="en-VN" sz="2800" dirty="0">
                <a:latin typeface="Arial" panose="020B0604020202020204" pitchFamily="34" charset="0"/>
                <a:ea typeface="Calibri" panose="020F0502020204030204" pitchFamily="34" charset="0"/>
                <a:cs typeface="Arial" panose="020B0604020202020204" pitchFamily="34" charset="0"/>
              </a:rPr>
              <a:t>										</a:t>
            </a:r>
            <a:r>
              <a:rPr lang="vi-VN" sz="2800" dirty="0">
                <a:effectLst/>
                <a:latin typeface="Arial" panose="020B0604020202020204" pitchFamily="34" charset="0"/>
                <a:ea typeface="Calibri" panose="020F0502020204030204" pitchFamily="34" charset="0"/>
                <a:cs typeface="Arial" panose="020B0604020202020204" pitchFamily="34" charset="0"/>
              </a:rPr>
              <a:t>D. 24</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46919D4F-BB24-3A75-910F-22F7FCD55B9E}"/>
              </a:ext>
            </a:extLst>
          </p:cNvPr>
          <p:cNvSpPr/>
          <p:nvPr/>
        </p:nvSpPr>
        <p:spPr>
          <a:xfrm>
            <a:off x="2244172" y="2613992"/>
            <a:ext cx="2200689" cy="815008"/>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Arial" panose="020B0604020202020204" pitchFamily="34" charset="0"/>
                <a:ea typeface="Calibri" panose="020F0502020204030204" pitchFamily="34" charset="0"/>
                <a:cs typeface="Arial" panose="020B0604020202020204" pitchFamily="34" charset="0"/>
              </a:rPr>
              <a:t>A. 6</a:t>
            </a:r>
            <a:endParaRPr lang="en-VN" sz="2800" b="1" dirty="0">
              <a:solidFill>
                <a:srgbClr val="FF0000"/>
              </a:solidFill>
              <a:latin typeface="Arial" panose="020B0604020202020204" pitchFamily="34" charset="0"/>
              <a:cs typeface="Arial" panose="020B0604020202020204" pitchFamily="34" charset="0"/>
            </a:endParaRPr>
          </a:p>
        </p:txBody>
      </p:sp>
      <p:pic>
        <p:nvPicPr>
          <p:cNvPr id="8" name="Google Shape;1417;p70">
            <a:extLst>
              <a:ext uri="{FF2B5EF4-FFF2-40B4-BE49-F238E27FC236}">
                <a16:creationId xmlns:a16="http://schemas.microsoft.com/office/drawing/2014/main" id="{4DCE7BA6-D343-4289-DAB8-205A9472FFDE}"/>
              </a:ext>
            </a:extLst>
          </p:cNvPr>
          <p:cNvPicPr preferRelativeResize="0"/>
          <p:nvPr/>
        </p:nvPicPr>
        <p:blipFill>
          <a:blip r:embed="rId3">
            <a:alphaModFix/>
          </a:blip>
          <a:stretch>
            <a:fillRect/>
          </a:stretch>
        </p:blipFill>
        <p:spPr>
          <a:xfrm>
            <a:off x="9842911" y="4695495"/>
            <a:ext cx="1797692" cy="1837404"/>
          </a:xfrm>
          <a:prstGeom prst="rect">
            <a:avLst/>
          </a:prstGeom>
          <a:noFill/>
          <a:ln>
            <a:noFill/>
          </a:ln>
        </p:spPr>
      </p:pic>
      <p:pic>
        <p:nvPicPr>
          <p:cNvPr id="9" name="Picture 8">
            <a:extLst>
              <a:ext uri="{FF2B5EF4-FFF2-40B4-BE49-F238E27FC236}">
                <a16:creationId xmlns:a16="http://schemas.microsoft.com/office/drawing/2014/main" id="{B491E087-069B-F7E9-3A9C-87FBA5F4D6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115" y="196788"/>
            <a:ext cx="1474463" cy="1474463"/>
          </a:xfrm>
          <a:prstGeom prst="rect">
            <a:avLst/>
          </a:prstGeom>
        </p:spPr>
      </p:pic>
      <p:sp>
        <p:nvSpPr>
          <p:cNvPr id="10" name="Freeform 8">
            <a:extLst>
              <a:ext uri="{FF2B5EF4-FFF2-40B4-BE49-F238E27FC236}">
                <a16:creationId xmlns:a16="http://schemas.microsoft.com/office/drawing/2014/main" id="{319AC35C-9032-FF34-912B-6D743846E146}"/>
              </a:ext>
            </a:extLst>
          </p:cNvPr>
          <p:cNvSpPr/>
          <p:nvPr/>
        </p:nvSpPr>
        <p:spPr>
          <a:xfrm>
            <a:off x="4606326" y="4588756"/>
            <a:ext cx="1701018" cy="1795701"/>
          </a:xfrm>
          <a:custGeom>
            <a:avLst/>
            <a:gdLst/>
            <a:ahLst/>
            <a:cxnLst/>
            <a:rect l="l" t="t" r="r" b="b"/>
            <a:pathLst>
              <a:path w="1701018" h="1795701">
                <a:moveTo>
                  <a:pt x="0" y="0"/>
                </a:moveTo>
                <a:lnTo>
                  <a:pt x="1701018" y="0"/>
                </a:lnTo>
                <a:lnTo>
                  <a:pt x="1701018" y="1795700"/>
                </a:lnTo>
                <a:lnTo>
                  <a:pt x="0" y="17957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7706158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B3166D-130D-B2EC-3ADD-207297D694D3}"/>
              </a:ext>
            </a:extLst>
          </p:cNvPr>
          <p:cNvSpPr txBox="1"/>
          <p:nvPr/>
        </p:nvSpPr>
        <p:spPr>
          <a:xfrm>
            <a:off x="3438939" y="1124021"/>
            <a:ext cx="1263487" cy="523220"/>
          </a:xfrm>
          <a:prstGeom prst="rect">
            <a:avLst/>
          </a:prstGeom>
          <a:solidFill>
            <a:schemeClr val="bg1"/>
          </a:solidFill>
        </p:spPr>
        <p:txBody>
          <a:bodyPr wrap="none" rtlCol="0">
            <a:spAutoFit/>
          </a:bodyPr>
          <a:lstStyle/>
          <a:p>
            <a:r>
              <a:rPr lang="en-VN" sz="2800" b="1" dirty="0">
                <a:solidFill>
                  <a:schemeClr val="accent6">
                    <a:lumMod val="75000"/>
                  </a:schemeClr>
                </a:solidFill>
                <a:latin typeface="Arial" panose="020B0604020202020204" pitchFamily="34" charset="0"/>
                <a:cs typeface="Arial" panose="020B0604020202020204" pitchFamily="34" charset="0"/>
              </a:rPr>
              <a:t>CÂU 5</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FF89C33-4219-CA55-8F6D-31FD889C44C0}"/>
                  </a:ext>
                </a:extLst>
              </p:cNvPr>
              <p:cNvSpPr txBox="1"/>
              <p:nvPr/>
            </p:nvSpPr>
            <p:spPr>
              <a:xfrm>
                <a:off x="4914901" y="983101"/>
                <a:ext cx="4010438" cy="789768"/>
              </a:xfrm>
              <a:prstGeom prst="rect">
                <a:avLst/>
              </a:prstGeom>
              <a:noFill/>
            </p:spPr>
            <p:txBody>
              <a:bodyPr wrap="square">
                <a:spAutoFit/>
              </a:bodyPr>
              <a:lstStyle/>
              <a:p>
                <a:pPr algn="just">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Số nào sau đây bằng </a:t>
                </a:r>
                <a14:m>
                  <m:oMath xmlns:m="http://schemas.openxmlformats.org/officeDocument/2006/math">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4</m:t>
                        </m:r>
                      </m:num>
                      <m:den>
                        <m:r>
                          <a:rPr lang="vi-VN" sz="3200" i="0">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1FF89C33-4219-CA55-8F6D-31FD889C44C0}"/>
                  </a:ext>
                </a:extLst>
              </p:cNvPr>
              <p:cNvSpPr txBox="1">
                <a:spLocks noRot="1" noChangeAspect="1" noMove="1" noResize="1" noEditPoints="1" noAdjustHandles="1" noChangeArrowheads="1" noChangeShapeType="1" noTextEdit="1"/>
              </p:cNvSpPr>
              <p:nvPr/>
            </p:nvSpPr>
            <p:spPr>
              <a:xfrm>
                <a:off x="4914901" y="983101"/>
                <a:ext cx="4010438" cy="789768"/>
              </a:xfrm>
              <a:prstGeom prst="rect">
                <a:avLst/>
              </a:prstGeom>
              <a:blipFill>
                <a:blip r:embed="rId2"/>
                <a:stretch>
                  <a:fillRect l="-3155" b="-634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CFBD3CB-4718-9838-673B-AAFA24268696}"/>
                  </a:ext>
                </a:extLst>
              </p:cNvPr>
              <p:cNvSpPr txBox="1"/>
              <p:nvPr/>
            </p:nvSpPr>
            <p:spPr>
              <a:xfrm>
                <a:off x="2499691" y="2034617"/>
                <a:ext cx="7192617" cy="3050515"/>
              </a:xfrm>
              <a:prstGeom prst="rect">
                <a:avLst/>
              </a:prstGeom>
              <a:noFill/>
            </p:spPr>
            <p:txBody>
              <a:bodyPr wrap="square">
                <a:spAutoFit/>
              </a:bodyPr>
              <a:lstStyle/>
              <a:p>
                <a:pP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16</m:t>
                            </m:r>
                          </m:e>
                        </m:rad>
                      </m:num>
                      <m:den>
                        <m:r>
                          <a:rPr lang="vi-VN" sz="3200" i="0">
                            <a:effectLst/>
                            <a:latin typeface="Cambria Math" panose="02040503050406030204" pitchFamily="18" charset="0"/>
                            <a:ea typeface="Calibri" panose="020F0502020204030204" pitchFamily="34" charset="0"/>
                            <a:cs typeface="Times New Roman" panose="02020603050405020304" pitchFamily="18" charset="0"/>
                          </a:rPr>
                          <m:t>25</m:t>
                        </m:r>
                      </m:den>
                    </m:f>
                  </m:oMath>
                </a14:m>
                <a:r>
                  <a:rPr lang="en-VN" sz="2800" dirty="0">
                    <a:effectLst/>
                    <a:latin typeface="Arial" panose="020B0604020202020204" pitchFamily="34" charset="0"/>
                    <a:ea typeface="Arial" panose="020B0604020202020204" pitchFamily="34" charset="0"/>
                    <a:cs typeface="Arial" panose="020B0604020202020204" pitchFamily="34" charset="0"/>
                  </a:rPr>
                  <a:t>			</a:t>
                </a:r>
                <a:r>
                  <a:rPr lang="en-VN" sz="2800" dirty="0">
                    <a:latin typeface="Arial" panose="020B0604020202020204" pitchFamily="34" charset="0"/>
                    <a:ea typeface="Arial" panose="020B0604020202020204" pitchFamily="34" charset="0"/>
                    <a:cs typeface="Arial" panose="020B0604020202020204" pitchFamily="34" charset="0"/>
                  </a:rPr>
                  <a:t>						</a:t>
                </a:r>
                <a:r>
                  <a:rPr lang="vi-VN" sz="28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−4</m:t>
                            </m:r>
                          </m:num>
                          <m:den>
                            <m:r>
                              <a:rPr lang="vi-VN" sz="3200" i="0">
                                <a:effectLst/>
                                <a:latin typeface="Cambria Math" panose="02040503050406030204" pitchFamily="18" charset="0"/>
                                <a:ea typeface="Calibri" panose="020F0502020204030204" pitchFamily="34" charset="0"/>
                                <a:cs typeface="Times New Roman" panose="02020603050405020304" pitchFamily="18" charset="0"/>
                              </a:rPr>
                              <m:t>−5</m:t>
                            </m:r>
                          </m:den>
                        </m:f>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16</m:t>
                            </m:r>
                          </m:num>
                          <m:den>
                            <m:sSup>
                              <m:sSup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effectLst/>
                                        <a:latin typeface="Cambria Math" panose="02040503050406030204" pitchFamily="18" charset="0"/>
                                        <a:ea typeface="Calibri" panose="020F0502020204030204" pitchFamily="34" charset="0"/>
                                        <a:cs typeface="Times New Roman" panose="02020603050405020304" pitchFamily="18" charset="0"/>
                                      </a:rPr>
                                      <m:t>−5</m:t>
                                    </m:r>
                                  </m:e>
                                </m:d>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den>
                        </m:f>
                      </m:e>
                    </m:rad>
                  </m:oMath>
                </a14:m>
                <a:r>
                  <a:rPr lang="en-VN" sz="2800" dirty="0">
                    <a:effectLst/>
                    <a:latin typeface="Arial" panose="020B0604020202020204" pitchFamily="34" charset="0"/>
                    <a:ea typeface="Arial" panose="020B0604020202020204" pitchFamily="34" charset="0"/>
                    <a:cs typeface="Arial" panose="020B0604020202020204" pitchFamily="34" charset="0"/>
                  </a:rPr>
                  <a:t>		</a:t>
                </a:r>
                <a:r>
                  <a:rPr lang="en-VN" sz="2800" dirty="0">
                    <a:latin typeface="Arial" panose="020B0604020202020204" pitchFamily="34" charset="0"/>
                    <a:ea typeface="Arial" panose="020B0604020202020204" pitchFamily="34" charset="0"/>
                    <a:cs typeface="Arial" panose="020B0604020202020204" pitchFamily="34" charset="0"/>
                  </a:rPr>
                  <a:t>					</a:t>
                </a:r>
                <a:r>
                  <a:rPr lang="vi-VN" sz="2800" dirty="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32</m:t>
                            </m:r>
                          </m:num>
                          <m:den>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effectLst/>
                                        <a:latin typeface="Cambria Math" panose="02040503050406030204" pitchFamily="18" charset="0"/>
                                        <a:ea typeface="Calibri" panose="020F0502020204030204" pitchFamily="34" charset="0"/>
                                        <a:cs typeface="Times New Roman" panose="02020603050405020304" pitchFamily="18" charset="0"/>
                                      </a:rPr>
                                      <m:t>−5</m:t>
                                    </m:r>
                                  </m:e>
                                </m:d>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den>
                        </m:f>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8CFBD3CB-4718-9838-673B-AAFA24268696}"/>
                  </a:ext>
                </a:extLst>
              </p:cNvPr>
              <p:cNvSpPr txBox="1">
                <a:spLocks noRot="1" noChangeAspect="1" noMove="1" noResize="1" noEditPoints="1" noAdjustHandles="1" noChangeArrowheads="1" noChangeShapeType="1" noTextEdit="1"/>
              </p:cNvSpPr>
              <p:nvPr/>
            </p:nvSpPr>
            <p:spPr>
              <a:xfrm>
                <a:off x="2499691" y="2034617"/>
                <a:ext cx="7192617" cy="3050515"/>
              </a:xfrm>
              <a:prstGeom prst="rect">
                <a:avLst/>
              </a:prstGeom>
              <a:blipFill>
                <a:blip r:embed="rId3"/>
                <a:stretch>
                  <a:fillRect l="-1761"/>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A2659C92-BD5B-6A49-73AF-46AC56EA8373}"/>
                  </a:ext>
                </a:extLst>
              </p:cNvPr>
              <p:cNvSpPr/>
              <p:nvPr/>
            </p:nvSpPr>
            <p:spPr>
              <a:xfrm>
                <a:off x="7094291" y="3852120"/>
                <a:ext cx="2970736" cy="137201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ad>
                      <m:radPr>
                        <m:degHide m:val="on"/>
                        <m:ctrlPr>
                          <a:rPr lang="en-VN"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𝟑𝟐</m:t>
                            </m:r>
                          </m:num>
                          <m:den>
                            <m:r>
                              <a:rPr lang="vi-VN" sz="32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32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2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e>
                                </m:d>
                              </m:e>
                              <m:sup>
                                <m:r>
                                  <a:rPr lang="vi-VN" sz="32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den>
                        </m:f>
                      </m:e>
                    </m:rad>
                  </m:oMath>
                </a14:m>
                <a:endParaRPr lang="en-VN" sz="3200" b="1" dirty="0">
                  <a:solidFill>
                    <a:srgbClr val="FF0000"/>
                  </a:solidFill>
                  <a:latin typeface="Arial" panose="020B0604020202020204" pitchFamily="34" charset="0"/>
                  <a:cs typeface="Arial" panose="020B0604020202020204" pitchFamily="34" charset="0"/>
                </a:endParaRPr>
              </a:p>
            </p:txBody>
          </p:sp>
        </mc:Choice>
        <mc:Fallback xmlns="">
          <p:sp>
            <p:nvSpPr>
              <p:cNvPr id="9" name="Rounded Rectangle 8">
                <a:extLst>
                  <a:ext uri="{FF2B5EF4-FFF2-40B4-BE49-F238E27FC236}">
                    <a16:creationId xmlns:a16="http://schemas.microsoft.com/office/drawing/2014/main" id="{A2659C92-BD5B-6A49-73AF-46AC56EA8373}"/>
                  </a:ext>
                </a:extLst>
              </p:cNvPr>
              <p:cNvSpPr>
                <a:spLocks noRot="1" noChangeAspect="1" noMove="1" noResize="1" noEditPoints="1" noAdjustHandles="1" noChangeArrowheads="1" noChangeShapeType="1" noTextEdit="1"/>
              </p:cNvSpPr>
              <p:nvPr/>
            </p:nvSpPr>
            <p:spPr>
              <a:xfrm>
                <a:off x="7094291" y="3852120"/>
                <a:ext cx="2970736" cy="1372011"/>
              </a:xfrm>
              <a:prstGeom prst="roundRect">
                <a:avLst/>
              </a:prstGeom>
              <a:blipFill>
                <a:blip r:embed="rId4"/>
                <a:stretch>
                  <a:fillRect/>
                </a:stretch>
              </a:blipFill>
              <a:ln>
                <a:solidFill>
                  <a:schemeClr val="accent6">
                    <a:lumMod val="75000"/>
                  </a:schemeClr>
                </a:solidFill>
              </a:ln>
            </p:spPr>
            <p:txBody>
              <a:bodyPr/>
              <a:lstStyle/>
              <a:p>
                <a:r>
                  <a:rPr lang="en-VN">
                    <a:noFill/>
                  </a:rPr>
                  <a:t> </a:t>
                </a:r>
              </a:p>
            </p:txBody>
          </p:sp>
        </mc:Fallback>
      </mc:AlternateContent>
      <p:pic>
        <p:nvPicPr>
          <p:cNvPr id="11" name="Picture 10">
            <a:extLst>
              <a:ext uri="{FF2B5EF4-FFF2-40B4-BE49-F238E27FC236}">
                <a16:creationId xmlns:a16="http://schemas.microsoft.com/office/drawing/2014/main" id="{2F1DD598-C121-C026-ACCC-F02209E50A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115" y="196788"/>
            <a:ext cx="1474463" cy="1474463"/>
          </a:xfrm>
          <a:prstGeom prst="rect">
            <a:avLst/>
          </a:prstGeom>
        </p:spPr>
      </p:pic>
    </p:spTree>
    <p:extLst>
      <p:ext uri="{BB962C8B-B14F-4D97-AF65-F5344CB8AC3E}">
        <p14:creationId xmlns:p14="http://schemas.microsoft.com/office/powerpoint/2010/main" val="397954356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5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E82DD5-30AA-E102-E460-DAA17003302E}"/>
              </a:ext>
            </a:extLst>
          </p:cNvPr>
          <p:cNvSpPr txBox="1"/>
          <p:nvPr/>
        </p:nvSpPr>
        <p:spPr>
          <a:xfrm>
            <a:off x="2405269" y="1202685"/>
            <a:ext cx="1263487" cy="523220"/>
          </a:xfrm>
          <a:prstGeom prst="rect">
            <a:avLst/>
          </a:prstGeom>
          <a:solidFill>
            <a:schemeClr val="bg1"/>
          </a:solidFill>
        </p:spPr>
        <p:txBody>
          <a:bodyPr wrap="none" rtlCol="0">
            <a:spAutoFit/>
          </a:bodyPr>
          <a:lstStyle/>
          <a:p>
            <a:r>
              <a:rPr lang="en-VN" sz="2800" b="1" dirty="0">
                <a:solidFill>
                  <a:schemeClr val="accent6">
                    <a:lumMod val="75000"/>
                  </a:schemeClr>
                </a:solidFill>
                <a:latin typeface="Arial" panose="020B0604020202020204" pitchFamily="34" charset="0"/>
                <a:cs typeface="Arial" panose="020B0604020202020204" pitchFamily="34" charset="0"/>
              </a:rPr>
              <a:t>CÂU 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FBED0C7-AC15-F3A0-2695-E37490E784AD}"/>
                  </a:ext>
                </a:extLst>
              </p:cNvPr>
              <p:cNvSpPr txBox="1"/>
              <p:nvPr/>
            </p:nvSpPr>
            <p:spPr>
              <a:xfrm>
                <a:off x="1740869" y="1464295"/>
                <a:ext cx="8710261" cy="3929409"/>
              </a:xfrm>
              <a:prstGeom prst="rect">
                <a:avLst/>
              </a:prstGeom>
              <a:noFill/>
            </p:spPr>
            <p:txBody>
              <a:bodyPr wrap="square">
                <a:spAutoFit/>
              </a:bodyPr>
              <a:lstStyle/>
              <a:p>
                <a:pPr>
                  <a:lnSpc>
                    <a:spcPct val="2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35</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0,02</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50</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&lt; </a:t>
                </a:r>
                <a14:m>
                  <m:oMath xmlns:m="http://schemas.openxmlformats.org/officeDocument/2006/math">
                    <m:f>
                      <m:fPr>
                        <m:ctrlPr>
                          <a:rPr lang="en-VN" sz="32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3200" i="1">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latin typeface="Cambria Math" panose="02040503050406030204" pitchFamily="18" charset="0"/>
                                <a:ea typeface="Calibri" panose="020F0502020204030204" pitchFamily="34" charset="0"/>
                                <a:cs typeface="Times New Roman" panose="02020603050405020304" pitchFamily="18" charset="0"/>
                              </a:rPr>
                              <m:t>8</m:t>
                            </m:r>
                          </m:e>
                        </m:rad>
                      </m:num>
                      <m:den>
                        <m:rad>
                          <m:radPr>
                            <m:degHide m:val="on"/>
                            <m:ctrlPr>
                              <a:rPr lang="en-VN" sz="3200" i="1">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latin typeface="Cambria Math" panose="02040503050406030204" pitchFamily="18" charset="0"/>
                                <a:ea typeface="Calibri" panose="020F0502020204030204" pitchFamily="34" charset="0"/>
                                <a:cs typeface="Times New Roman" panose="02020603050405020304" pitchFamily="18" charset="0"/>
                              </a:rPr>
                              <m:t>2</m:t>
                            </m:r>
                          </m:e>
                        </m:rad>
                      </m:den>
                    </m:f>
                  </m:oMath>
                </a14:m>
                <a:endParaRPr lang="vi-VN" sz="2800" dirty="0">
                  <a:effectLst/>
                  <a:latin typeface="Arial" panose="020B0604020202020204" pitchFamily="34" charset="0"/>
                  <a:ea typeface="Calibri" panose="020F0502020204030204" pitchFamily="34" charset="0"/>
                  <a:cs typeface="Arial" panose="020B0604020202020204" pitchFamily="34" charset="0"/>
                </a:endParaRPr>
              </a:p>
              <a:p>
                <a:pPr>
                  <a:lnSpc>
                    <a:spcPct val="2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37</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D. </a:t>
                </a:r>
                <a14:m>
                  <m:oMath xmlns:m="http://schemas.openxmlformats.org/officeDocument/2006/math">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78</m:t>
                            </m:r>
                          </m:e>
                        </m:rad>
                      </m:num>
                      <m:den>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r>
                  <a:rPr lang="en-VN" sz="2800" dirty="0">
                    <a:latin typeface="Arial" panose="020B0604020202020204" pitchFamily="34" charset="0"/>
                    <a:cs typeface="Arial" panose="020B0604020202020204" pitchFamily="34" charset="0"/>
                  </a:rPr>
                  <a:t> &gt; </a:t>
                </a:r>
                <a14:m>
                  <m:oMath xmlns:m="http://schemas.openxmlformats.org/officeDocument/2006/math">
                    <m:r>
                      <a:rPr lang="vi-VN" sz="2800" i="0">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latin typeface="Cambria Math" panose="02040503050406030204" pitchFamily="18" charset="0"/>
                            <a:ea typeface="Calibri" panose="020F0502020204030204" pitchFamily="34" charset="0"/>
                            <a:cs typeface="Times New Roman" panose="02020603050405020304" pitchFamily="18" charset="0"/>
                          </a:rPr>
                          <m:t>10</m:t>
                        </m:r>
                      </m:e>
                    </m:rad>
                  </m:oMath>
                </a14:m>
                <a:r>
                  <a:rPr lang="en-VN" sz="2800" dirty="0">
                    <a:latin typeface="Arial" panose="020B0604020202020204" pitchFamily="34" charset="0"/>
                    <a:cs typeface="Arial" panose="020B0604020202020204" pitchFamily="34" charset="0"/>
                  </a:rPr>
                  <a:t> </a:t>
                </a:r>
              </a:p>
            </p:txBody>
          </p:sp>
        </mc:Choice>
        <mc:Fallback xmlns="">
          <p:sp>
            <p:nvSpPr>
              <p:cNvPr id="4" name="TextBox 3">
                <a:extLst>
                  <a:ext uri="{FF2B5EF4-FFF2-40B4-BE49-F238E27FC236}">
                    <a16:creationId xmlns:a16="http://schemas.microsoft.com/office/drawing/2014/main" id="{5FBED0C7-AC15-F3A0-2695-E37490E784AD}"/>
                  </a:ext>
                </a:extLst>
              </p:cNvPr>
              <p:cNvSpPr txBox="1">
                <a:spLocks noRot="1" noChangeAspect="1" noMove="1" noResize="1" noEditPoints="1" noAdjustHandles="1" noChangeArrowheads="1" noChangeShapeType="1" noTextEdit="1"/>
              </p:cNvSpPr>
              <p:nvPr/>
            </p:nvSpPr>
            <p:spPr>
              <a:xfrm>
                <a:off x="1740869" y="1464295"/>
                <a:ext cx="8710261" cy="3929409"/>
              </a:xfrm>
              <a:prstGeom prst="rect">
                <a:avLst/>
              </a:prstGeom>
              <a:blipFill>
                <a:blip r:embed="rId2"/>
                <a:stretch>
                  <a:fillRect l="-1458"/>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0335DFDE-687A-5C27-64C2-52091554ADAC}"/>
              </a:ext>
            </a:extLst>
          </p:cNvPr>
          <p:cNvSpPr txBox="1"/>
          <p:nvPr/>
        </p:nvSpPr>
        <p:spPr>
          <a:xfrm>
            <a:off x="4586910" y="1202685"/>
            <a:ext cx="5199821" cy="523220"/>
          </a:xfrm>
          <a:prstGeom prst="rect">
            <a:avLst/>
          </a:prstGeom>
          <a:noFill/>
        </p:spPr>
        <p:txBody>
          <a:bodyPr wrap="square">
            <a:spAutoFit/>
          </a:bodyPr>
          <a:lstStyle/>
          <a:p>
            <a:pPr>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Khẳng định nào sau đây là sai:</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515A1D0A-BE3A-A178-BCCD-826C11ACC588}"/>
                  </a:ext>
                </a:extLst>
              </p:cNvPr>
              <p:cNvSpPr/>
              <p:nvPr/>
            </p:nvSpPr>
            <p:spPr>
              <a:xfrm>
                <a:off x="6841730" y="4167948"/>
                <a:ext cx="3361498" cy="122575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VN"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𝟕𝟖</m:t>
                            </m:r>
                          </m:e>
                        </m:rad>
                      </m:num>
                      <m:den>
                        <m:rad>
                          <m:radPr>
                            <m:degHide m:val="on"/>
                            <m:ctrlPr>
                              <a:rPr lang="en-VN"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e>
                        </m:rad>
                      </m:den>
                    </m:f>
                  </m:oMath>
                </a14:m>
                <a:r>
                  <a:rPr lang="en-VN" sz="2800" b="1" dirty="0">
                    <a:solidFill>
                      <a:srgbClr val="FF0000"/>
                    </a:solidFill>
                    <a:latin typeface="Arial" panose="020B0604020202020204" pitchFamily="34" charset="0"/>
                    <a:cs typeface="Arial" panose="020B0604020202020204" pitchFamily="34" charset="0"/>
                  </a:rPr>
                  <a:t> &gt; </a:t>
                </a:r>
                <a14:m>
                  <m:oMath xmlns:m="http://schemas.openxmlformats.org/officeDocument/2006/math">
                    <m:r>
                      <a:rPr lang="vi-VN" sz="2800" b="1" i="0">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VN"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2800" b="1" i="0">
                            <a:solidFill>
                              <a:srgbClr val="FF0000"/>
                            </a:solidFill>
                            <a:latin typeface="Cambria Math" panose="02040503050406030204" pitchFamily="18" charset="0"/>
                            <a:ea typeface="Calibri" panose="020F0502020204030204" pitchFamily="34" charset="0"/>
                            <a:cs typeface="Times New Roman" panose="02020603050405020304" pitchFamily="18" charset="0"/>
                          </a:rPr>
                          <m:t>𝟏𝟎</m:t>
                        </m:r>
                      </m:e>
                    </m:rad>
                  </m:oMath>
                </a14:m>
                <a:endParaRPr lang="en-VN" sz="3200" b="1" dirty="0">
                  <a:solidFill>
                    <a:srgbClr val="FF0000"/>
                  </a:solidFill>
                  <a:latin typeface="Arial" panose="020B0604020202020204" pitchFamily="34"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515A1D0A-BE3A-A178-BCCD-826C11ACC588}"/>
                  </a:ext>
                </a:extLst>
              </p:cNvPr>
              <p:cNvSpPr>
                <a:spLocks noRot="1" noChangeAspect="1" noMove="1" noResize="1" noEditPoints="1" noAdjustHandles="1" noChangeArrowheads="1" noChangeShapeType="1" noTextEdit="1"/>
              </p:cNvSpPr>
              <p:nvPr/>
            </p:nvSpPr>
            <p:spPr>
              <a:xfrm>
                <a:off x="6841730" y="4167948"/>
                <a:ext cx="3361498" cy="1225756"/>
              </a:xfrm>
              <a:prstGeom prst="roundRect">
                <a:avLst/>
              </a:prstGeom>
              <a:blipFill>
                <a:blip r:embed="rId3"/>
                <a:stretch>
                  <a:fillRect/>
                </a:stretch>
              </a:blipFill>
              <a:ln>
                <a:solidFill>
                  <a:schemeClr val="accent6">
                    <a:lumMod val="75000"/>
                  </a:schemeClr>
                </a:solidFill>
              </a:ln>
            </p:spPr>
            <p:txBody>
              <a:bodyPr/>
              <a:lstStyle/>
              <a:p>
                <a:r>
                  <a:rPr lang="en-VN">
                    <a:noFill/>
                  </a:rPr>
                  <a:t> </a:t>
                </a:r>
              </a:p>
            </p:txBody>
          </p:sp>
        </mc:Fallback>
      </mc:AlternateContent>
      <p:pic>
        <p:nvPicPr>
          <p:cNvPr id="8" name="Picture 7">
            <a:extLst>
              <a:ext uri="{FF2B5EF4-FFF2-40B4-BE49-F238E27FC236}">
                <a16:creationId xmlns:a16="http://schemas.microsoft.com/office/drawing/2014/main" id="{DF279094-4818-3E3F-56EE-BBB06B79B5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115" y="196788"/>
            <a:ext cx="1474463" cy="1474463"/>
          </a:xfrm>
          <a:prstGeom prst="rect">
            <a:avLst/>
          </a:prstGeom>
        </p:spPr>
      </p:pic>
    </p:spTree>
    <p:extLst>
      <p:ext uri="{BB962C8B-B14F-4D97-AF65-F5344CB8AC3E}">
        <p14:creationId xmlns:p14="http://schemas.microsoft.com/office/powerpoint/2010/main" val="218503766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4C4EBB-D040-6EB4-6EA4-6E6A6316887A}"/>
              </a:ext>
            </a:extLst>
          </p:cNvPr>
          <p:cNvSpPr txBox="1"/>
          <p:nvPr/>
        </p:nvSpPr>
        <p:spPr>
          <a:xfrm>
            <a:off x="770283" y="1291926"/>
            <a:ext cx="10651434" cy="2431307"/>
          </a:xfrm>
          <a:prstGeom prst="rect">
            <a:avLst/>
          </a:prstGeom>
          <a:noFill/>
        </p:spPr>
        <p:txBody>
          <a:bodyPr wrap="square" rtlCol="0">
            <a:spAutoFit/>
          </a:bodyPr>
          <a:lstStyle/>
          <a:p>
            <a:pPr algn="ctr">
              <a:lnSpc>
                <a:spcPct val="150000"/>
              </a:lnSpc>
            </a:pPr>
            <a:r>
              <a:rPr lang="en-VN" sz="5400" b="1" dirty="0">
                <a:solidFill>
                  <a:srgbClr val="F07215"/>
                </a:solidFill>
                <a:latin typeface="Arial" panose="020B0604020202020204" pitchFamily="34" charset="0"/>
                <a:cs typeface="Arial" panose="020B0604020202020204" pitchFamily="34" charset="0"/>
              </a:rPr>
              <a:t>CHƯƠNG III. CĂN BẬC HAI VÀ CĂN BẬC BA</a:t>
            </a:r>
          </a:p>
        </p:txBody>
      </p:sp>
      <p:sp>
        <p:nvSpPr>
          <p:cNvPr id="3" name="TextBox 2">
            <a:extLst>
              <a:ext uri="{FF2B5EF4-FFF2-40B4-BE49-F238E27FC236}">
                <a16:creationId xmlns:a16="http://schemas.microsoft.com/office/drawing/2014/main" id="{D53ABB65-6BA7-BD80-3275-34215ABEAE84}"/>
              </a:ext>
            </a:extLst>
          </p:cNvPr>
          <p:cNvSpPr txBox="1"/>
          <p:nvPr/>
        </p:nvSpPr>
        <p:spPr>
          <a:xfrm>
            <a:off x="2326585" y="3992612"/>
            <a:ext cx="7538830" cy="923330"/>
          </a:xfrm>
          <a:prstGeom prst="rect">
            <a:avLst/>
          </a:prstGeom>
          <a:solidFill>
            <a:schemeClr val="bg1"/>
          </a:solidFill>
        </p:spPr>
        <p:txBody>
          <a:bodyPr wrap="square" rtlCol="0">
            <a:spAutoFit/>
          </a:bodyPr>
          <a:lstStyle/>
          <a:p>
            <a:pPr algn="ctr"/>
            <a:r>
              <a:rPr lang="en-VN" sz="5400" b="1" dirty="0">
                <a:solidFill>
                  <a:srgbClr val="0432FF"/>
                </a:solidFill>
                <a:latin typeface="Arial" panose="020B0604020202020204" pitchFamily="34" charset="0"/>
                <a:cs typeface="Arial" panose="020B0604020202020204" pitchFamily="34" charset="0"/>
              </a:rPr>
              <a:t>LUYỆN TẬP CHUNG</a:t>
            </a:r>
          </a:p>
        </p:txBody>
      </p:sp>
    </p:spTree>
    <p:extLst>
      <p:ext uri="{BB962C8B-B14F-4D97-AF65-F5344CB8AC3E}">
        <p14:creationId xmlns:p14="http://schemas.microsoft.com/office/powerpoint/2010/main" val="2880359639"/>
      </p:ext>
    </p:extLst>
  </p:cSld>
  <p:clrMapOvr>
    <a:masterClrMapping/>
  </p:clrMapOvr>
  <p:transition spd="med">
    <p:push dir="u"/>
  </p:transition>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{E79A4D2A-0986-CE43-959F-9EF94593E354}tf10001077</Template>
  <TotalTime>302</TotalTime>
  <Words>2243</Words>
  <Application>Microsoft Office PowerPoint</Application>
  <PresentationFormat>Widescreen</PresentationFormat>
  <Paragraphs>221</Paragraphs>
  <Slides>39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Cambria Math</vt:lpstr>
      <vt:lpstr>Rockwell</vt:lpstr>
      <vt:lpstr>Times New Roman</vt:lpstr>
      <vt:lpstr>Wingdings</vt:lpstr>
      <vt:lpstr>Atlas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trungduchy1980</cp:lastModifiedBy>
  <cp:revision>3</cp:revision>
  <dcterms:created xsi:type="dcterms:W3CDTF">2024-08-20T01:58:30Z</dcterms:created>
  <dcterms:modified xsi:type="dcterms:W3CDTF">2024-10-07T09:17:22Z</dcterms:modified>
</cp:coreProperties>
</file>