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89" r:id="rId23"/>
    <p:sldId id="290" r:id="rId24"/>
    <p:sldId id="291" r:id="rId25"/>
    <p:sldId id="296" r:id="rId26"/>
    <p:sldId id="297" r:id="rId27"/>
    <p:sldId id="298" r:id="rId28"/>
    <p:sldId id="299" r:id="rId29"/>
    <p:sldId id="300" r:id="rId30"/>
    <p:sldId id="301" r:id="rId31"/>
    <p:sldId id="302" r:id="rId32"/>
    <p:sldId id="303" r:id="rId33"/>
    <p:sldId id="269" r:id="rId34"/>
    <p:sldId id="279" r:id="rId35"/>
    <p:sldId id="280" r:id="rId36"/>
    <p:sldId id="281" r:id="rId37"/>
    <p:sldId id="282" r:id="rId38"/>
    <p:sldId id="283" r:id="rId39"/>
    <p:sldId id="284" r:id="rId40"/>
    <p:sldId id="285" r:id="rId41"/>
    <p:sldId id="286" r:id="rId42"/>
    <p:sldId id="287" r:id="rId43"/>
    <p:sldId id="288" r:id="rId44"/>
    <p:sldId id="292" r:id="rId45"/>
    <p:sldId id="293" r:id="rId46"/>
    <p:sldId id="294" r:id="rId47"/>
    <p:sldId id="295" r:id="rId48"/>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0FF"/>
    <a:srgbClr val="9B3FE1"/>
    <a:srgbClr val="A545EE"/>
    <a:srgbClr val="0432FF"/>
    <a:srgbClr val="D800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01" autoAdjust="0"/>
    <p:restoredTop sz="94713"/>
  </p:normalViewPr>
  <p:slideViewPr>
    <p:cSldViewPr snapToGrid="0">
      <p:cViewPr varScale="1">
        <p:scale>
          <a:sx n="78" d="100"/>
          <a:sy n="78" d="100"/>
        </p:scale>
        <p:origin x="5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1BE934-B6E8-9C45-9947-6AED13D78C9A}" type="datetimeFigureOut">
              <a:rPr lang="en-VN" smtClean="0"/>
              <a:t>12/08/2024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A68AD-4A88-304F-8A02-D96AF82CC991}" type="slidenum">
              <a:rPr lang="en-VN" smtClean="0"/>
              <a:t>‹#›</a:t>
            </a:fld>
            <a:endParaRPr lang="en-VN"/>
          </a:p>
        </p:txBody>
      </p:sp>
    </p:spTree>
    <p:extLst>
      <p:ext uri="{BB962C8B-B14F-4D97-AF65-F5344CB8AC3E}">
        <p14:creationId xmlns:p14="http://schemas.microsoft.com/office/powerpoint/2010/main" val="952187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3A01-FE7E-FD4E-9089-DEE8B059E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61AF9D2A-9C5D-1F54-AD43-CC3EF392A1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7C76403F-19B6-C5F3-A0BC-ABAB52C72763}"/>
              </a:ext>
            </a:extLst>
          </p:cNvPr>
          <p:cNvSpPr>
            <a:spLocks noGrp="1"/>
          </p:cNvSpPr>
          <p:nvPr>
            <p:ph type="dt" sz="half" idx="10"/>
          </p:nvPr>
        </p:nvSpPr>
        <p:spPr/>
        <p:txBody>
          <a:bodyPr/>
          <a:lstStyle/>
          <a:p>
            <a:fld id="{3CE93003-93C9-7447-ABF3-D3CA3B191618}" type="datetimeFigureOut">
              <a:rPr lang="en-VN" smtClean="0"/>
              <a:t>12/08/2024</a:t>
            </a:fld>
            <a:endParaRPr lang="en-VN"/>
          </a:p>
        </p:txBody>
      </p:sp>
      <p:sp>
        <p:nvSpPr>
          <p:cNvPr id="5" name="Footer Placeholder 4">
            <a:extLst>
              <a:ext uri="{FF2B5EF4-FFF2-40B4-BE49-F238E27FC236}">
                <a16:creationId xmlns:a16="http://schemas.microsoft.com/office/drawing/2014/main" id="{CC1CEE6C-ECD5-5038-E62D-A19E207588F0}"/>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52B4151A-D902-8419-6CA8-67C331CEF8E9}"/>
              </a:ext>
            </a:extLst>
          </p:cNvPr>
          <p:cNvSpPr>
            <a:spLocks noGrp="1"/>
          </p:cNvSpPr>
          <p:nvPr>
            <p:ph type="sldNum" sz="quarter" idx="12"/>
          </p:nvPr>
        </p:nvSpPr>
        <p:spPr/>
        <p:txBody>
          <a:bodyPr/>
          <a:lstStyle/>
          <a:p>
            <a:fld id="{23EFBA39-0E77-7D45-AF1F-33B81B2CA1CB}" type="slidenum">
              <a:rPr lang="en-VN" smtClean="0"/>
              <a:t>‹#›</a:t>
            </a:fld>
            <a:endParaRPr lang="en-VN"/>
          </a:p>
        </p:txBody>
      </p:sp>
    </p:spTree>
    <p:extLst>
      <p:ext uri="{BB962C8B-B14F-4D97-AF65-F5344CB8AC3E}">
        <p14:creationId xmlns:p14="http://schemas.microsoft.com/office/powerpoint/2010/main" val="1243224480"/>
      </p:ext>
    </p:extLst>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96DF-88D7-FE3E-EDE1-ECDB47355CBA}"/>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B5B721F5-93C5-AD14-2086-F42857B19E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F2CBCCC8-AEAD-7A1C-828F-0F1C0157EEF4}"/>
              </a:ext>
            </a:extLst>
          </p:cNvPr>
          <p:cNvSpPr>
            <a:spLocks noGrp="1"/>
          </p:cNvSpPr>
          <p:nvPr>
            <p:ph type="dt" sz="half" idx="10"/>
          </p:nvPr>
        </p:nvSpPr>
        <p:spPr/>
        <p:txBody>
          <a:bodyPr/>
          <a:lstStyle/>
          <a:p>
            <a:fld id="{3CE93003-93C9-7447-ABF3-D3CA3B191618}" type="datetimeFigureOut">
              <a:rPr lang="en-VN" smtClean="0"/>
              <a:t>12/08/2024</a:t>
            </a:fld>
            <a:endParaRPr lang="en-VN"/>
          </a:p>
        </p:txBody>
      </p:sp>
      <p:sp>
        <p:nvSpPr>
          <p:cNvPr id="5" name="Footer Placeholder 4">
            <a:extLst>
              <a:ext uri="{FF2B5EF4-FFF2-40B4-BE49-F238E27FC236}">
                <a16:creationId xmlns:a16="http://schemas.microsoft.com/office/drawing/2014/main" id="{C760B8B5-1D96-61AE-90C6-1D1BCCBCF15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19C9217-088E-D7AA-187B-F1EF16254165}"/>
              </a:ext>
            </a:extLst>
          </p:cNvPr>
          <p:cNvSpPr>
            <a:spLocks noGrp="1"/>
          </p:cNvSpPr>
          <p:nvPr>
            <p:ph type="sldNum" sz="quarter" idx="12"/>
          </p:nvPr>
        </p:nvSpPr>
        <p:spPr/>
        <p:txBody>
          <a:bodyPr/>
          <a:lstStyle/>
          <a:p>
            <a:fld id="{23EFBA39-0E77-7D45-AF1F-33B81B2CA1CB}" type="slidenum">
              <a:rPr lang="en-VN" smtClean="0"/>
              <a:t>‹#›</a:t>
            </a:fld>
            <a:endParaRPr lang="en-VN"/>
          </a:p>
        </p:txBody>
      </p:sp>
    </p:spTree>
    <p:extLst>
      <p:ext uri="{BB962C8B-B14F-4D97-AF65-F5344CB8AC3E}">
        <p14:creationId xmlns:p14="http://schemas.microsoft.com/office/powerpoint/2010/main" val="118458621"/>
      </p:ext>
    </p:extLst>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20BA9F-98D2-5886-54AE-7AA0032C2D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BACF788A-EE15-5AAC-AFDD-607BBFDE1A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9E1619B7-C8FA-BC08-B98F-87ED08E4611B}"/>
              </a:ext>
            </a:extLst>
          </p:cNvPr>
          <p:cNvSpPr>
            <a:spLocks noGrp="1"/>
          </p:cNvSpPr>
          <p:nvPr>
            <p:ph type="dt" sz="half" idx="10"/>
          </p:nvPr>
        </p:nvSpPr>
        <p:spPr/>
        <p:txBody>
          <a:bodyPr/>
          <a:lstStyle/>
          <a:p>
            <a:fld id="{3CE93003-93C9-7447-ABF3-D3CA3B191618}" type="datetimeFigureOut">
              <a:rPr lang="en-VN" smtClean="0"/>
              <a:t>12/08/2024</a:t>
            </a:fld>
            <a:endParaRPr lang="en-VN"/>
          </a:p>
        </p:txBody>
      </p:sp>
      <p:sp>
        <p:nvSpPr>
          <p:cNvPr id="5" name="Footer Placeholder 4">
            <a:extLst>
              <a:ext uri="{FF2B5EF4-FFF2-40B4-BE49-F238E27FC236}">
                <a16:creationId xmlns:a16="http://schemas.microsoft.com/office/drawing/2014/main" id="{9D6B5CAE-C65F-65C1-CA30-0EFA040C0196}"/>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F388045C-66AD-4CC4-E816-B1F1ED99C624}"/>
              </a:ext>
            </a:extLst>
          </p:cNvPr>
          <p:cNvSpPr>
            <a:spLocks noGrp="1"/>
          </p:cNvSpPr>
          <p:nvPr>
            <p:ph type="sldNum" sz="quarter" idx="12"/>
          </p:nvPr>
        </p:nvSpPr>
        <p:spPr/>
        <p:txBody>
          <a:bodyPr/>
          <a:lstStyle/>
          <a:p>
            <a:fld id="{23EFBA39-0E77-7D45-AF1F-33B81B2CA1CB}" type="slidenum">
              <a:rPr lang="en-VN" smtClean="0"/>
              <a:t>‹#›</a:t>
            </a:fld>
            <a:endParaRPr lang="en-VN"/>
          </a:p>
        </p:txBody>
      </p:sp>
    </p:spTree>
    <p:extLst>
      <p:ext uri="{BB962C8B-B14F-4D97-AF65-F5344CB8AC3E}">
        <p14:creationId xmlns:p14="http://schemas.microsoft.com/office/powerpoint/2010/main" val="771484320"/>
      </p:ext>
    </p:extLst>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9D52-8BDA-54A3-5F12-051D67388C89}"/>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33B87736-51D0-D7D3-09F4-AD39C8DAFA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4B012E5A-CFF3-54CA-505D-C57E5552A068}"/>
              </a:ext>
            </a:extLst>
          </p:cNvPr>
          <p:cNvSpPr>
            <a:spLocks noGrp="1"/>
          </p:cNvSpPr>
          <p:nvPr>
            <p:ph type="dt" sz="half" idx="10"/>
          </p:nvPr>
        </p:nvSpPr>
        <p:spPr/>
        <p:txBody>
          <a:bodyPr/>
          <a:lstStyle/>
          <a:p>
            <a:fld id="{3CE93003-93C9-7447-ABF3-D3CA3B191618}" type="datetimeFigureOut">
              <a:rPr lang="en-VN" smtClean="0"/>
              <a:t>12/08/2024</a:t>
            </a:fld>
            <a:endParaRPr lang="en-VN"/>
          </a:p>
        </p:txBody>
      </p:sp>
      <p:sp>
        <p:nvSpPr>
          <p:cNvPr id="5" name="Footer Placeholder 4">
            <a:extLst>
              <a:ext uri="{FF2B5EF4-FFF2-40B4-BE49-F238E27FC236}">
                <a16:creationId xmlns:a16="http://schemas.microsoft.com/office/drawing/2014/main" id="{135E05FF-6348-806A-812A-081DCC26C993}"/>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8821F59E-01B2-487E-9AC2-CD5A448B04FB}"/>
              </a:ext>
            </a:extLst>
          </p:cNvPr>
          <p:cNvSpPr>
            <a:spLocks noGrp="1"/>
          </p:cNvSpPr>
          <p:nvPr>
            <p:ph type="sldNum" sz="quarter" idx="12"/>
          </p:nvPr>
        </p:nvSpPr>
        <p:spPr/>
        <p:txBody>
          <a:bodyPr/>
          <a:lstStyle/>
          <a:p>
            <a:fld id="{23EFBA39-0E77-7D45-AF1F-33B81B2CA1CB}" type="slidenum">
              <a:rPr lang="en-VN" smtClean="0"/>
              <a:t>‹#›</a:t>
            </a:fld>
            <a:endParaRPr lang="en-VN"/>
          </a:p>
        </p:txBody>
      </p:sp>
    </p:spTree>
    <p:extLst>
      <p:ext uri="{BB962C8B-B14F-4D97-AF65-F5344CB8AC3E}">
        <p14:creationId xmlns:p14="http://schemas.microsoft.com/office/powerpoint/2010/main" val="1010688504"/>
      </p:ext>
    </p:extLst>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BF31-34B4-8D60-4FF2-5E6078C0E4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BB0558B1-94ED-3B28-1B30-113259C342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2D3FCB-B50C-A22C-ACE9-CA6FFBF2B057}"/>
              </a:ext>
            </a:extLst>
          </p:cNvPr>
          <p:cNvSpPr>
            <a:spLocks noGrp="1"/>
          </p:cNvSpPr>
          <p:nvPr>
            <p:ph type="dt" sz="half" idx="10"/>
          </p:nvPr>
        </p:nvSpPr>
        <p:spPr/>
        <p:txBody>
          <a:bodyPr/>
          <a:lstStyle/>
          <a:p>
            <a:fld id="{3CE93003-93C9-7447-ABF3-D3CA3B191618}" type="datetimeFigureOut">
              <a:rPr lang="en-VN" smtClean="0"/>
              <a:t>12/08/2024</a:t>
            </a:fld>
            <a:endParaRPr lang="en-VN"/>
          </a:p>
        </p:txBody>
      </p:sp>
      <p:sp>
        <p:nvSpPr>
          <p:cNvPr id="5" name="Footer Placeholder 4">
            <a:extLst>
              <a:ext uri="{FF2B5EF4-FFF2-40B4-BE49-F238E27FC236}">
                <a16:creationId xmlns:a16="http://schemas.microsoft.com/office/drawing/2014/main" id="{33F161C5-1E69-FE37-90C3-5DBB3AB77E2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7FA07736-672E-4742-803D-8B14231CCD56}"/>
              </a:ext>
            </a:extLst>
          </p:cNvPr>
          <p:cNvSpPr>
            <a:spLocks noGrp="1"/>
          </p:cNvSpPr>
          <p:nvPr>
            <p:ph type="sldNum" sz="quarter" idx="12"/>
          </p:nvPr>
        </p:nvSpPr>
        <p:spPr/>
        <p:txBody>
          <a:bodyPr/>
          <a:lstStyle/>
          <a:p>
            <a:fld id="{23EFBA39-0E77-7D45-AF1F-33B81B2CA1CB}" type="slidenum">
              <a:rPr lang="en-VN" smtClean="0"/>
              <a:t>‹#›</a:t>
            </a:fld>
            <a:endParaRPr lang="en-VN"/>
          </a:p>
        </p:txBody>
      </p:sp>
    </p:spTree>
    <p:extLst>
      <p:ext uri="{BB962C8B-B14F-4D97-AF65-F5344CB8AC3E}">
        <p14:creationId xmlns:p14="http://schemas.microsoft.com/office/powerpoint/2010/main" val="688201480"/>
      </p:ext>
    </p:extLst>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9728-DE97-0A60-C561-D9E806328836}"/>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2DAC5A25-CE1C-79A9-39BA-DD1A1583FB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C3651D72-3C7C-8F38-C22C-F8D59C20B2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6AD583B6-67ED-8349-1757-E4785184843D}"/>
              </a:ext>
            </a:extLst>
          </p:cNvPr>
          <p:cNvSpPr>
            <a:spLocks noGrp="1"/>
          </p:cNvSpPr>
          <p:nvPr>
            <p:ph type="dt" sz="half" idx="10"/>
          </p:nvPr>
        </p:nvSpPr>
        <p:spPr/>
        <p:txBody>
          <a:bodyPr/>
          <a:lstStyle/>
          <a:p>
            <a:fld id="{3CE93003-93C9-7447-ABF3-D3CA3B191618}" type="datetimeFigureOut">
              <a:rPr lang="en-VN" smtClean="0"/>
              <a:t>12/08/2024</a:t>
            </a:fld>
            <a:endParaRPr lang="en-VN"/>
          </a:p>
        </p:txBody>
      </p:sp>
      <p:sp>
        <p:nvSpPr>
          <p:cNvPr id="6" name="Footer Placeholder 5">
            <a:extLst>
              <a:ext uri="{FF2B5EF4-FFF2-40B4-BE49-F238E27FC236}">
                <a16:creationId xmlns:a16="http://schemas.microsoft.com/office/drawing/2014/main" id="{1099C350-AC19-79E0-14BB-2ADBBE756EE6}"/>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1A17F24E-A5FF-AEB2-376B-A8CB47B8B638}"/>
              </a:ext>
            </a:extLst>
          </p:cNvPr>
          <p:cNvSpPr>
            <a:spLocks noGrp="1"/>
          </p:cNvSpPr>
          <p:nvPr>
            <p:ph type="sldNum" sz="quarter" idx="12"/>
          </p:nvPr>
        </p:nvSpPr>
        <p:spPr/>
        <p:txBody>
          <a:bodyPr/>
          <a:lstStyle/>
          <a:p>
            <a:fld id="{23EFBA39-0E77-7D45-AF1F-33B81B2CA1CB}" type="slidenum">
              <a:rPr lang="en-VN" smtClean="0"/>
              <a:t>‹#›</a:t>
            </a:fld>
            <a:endParaRPr lang="en-VN"/>
          </a:p>
        </p:txBody>
      </p:sp>
    </p:spTree>
    <p:extLst>
      <p:ext uri="{BB962C8B-B14F-4D97-AF65-F5344CB8AC3E}">
        <p14:creationId xmlns:p14="http://schemas.microsoft.com/office/powerpoint/2010/main" val="2156645258"/>
      </p:ext>
    </p:extLst>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FE418-7E19-B7D4-C65B-B4696CFA334D}"/>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1D34F980-20B8-6488-3406-F3159642C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656902-BCD6-9142-7472-70B599D488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B994E0A6-F039-B361-4837-C2E3682775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C240D3-A733-B190-40A2-772CC04879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985A1DFE-128A-17CB-5CD2-C3DCDBB9C1C9}"/>
              </a:ext>
            </a:extLst>
          </p:cNvPr>
          <p:cNvSpPr>
            <a:spLocks noGrp="1"/>
          </p:cNvSpPr>
          <p:nvPr>
            <p:ph type="dt" sz="half" idx="10"/>
          </p:nvPr>
        </p:nvSpPr>
        <p:spPr/>
        <p:txBody>
          <a:bodyPr/>
          <a:lstStyle/>
          <a:p>
            <a:fld id="{3CE93003-93C9-7447-ABF3-D3CA3B191618}" type="datetimeFigureOut">
              <a:rPr lang="en-VN" smtClean="0"/>
              <a:t>12/08/2024</a:t>
            </a:fld>
            <a:endParaRPr lang="en-VN"/>
          </a:p>
        </p:txBody>
      </p:sp>
      <p:sp>
        <p:nvSpPr>
          <p:cNvPr id="8" name="Footer Placeholder 7">
            <a:extLst>
              <a:ext uri="{FF2B5EF4-FFF2-40B4-BE49-F238E27FC236}">
                <a16:creationId xmlns:a16="http://schemas.microsoft.com/office/drawing/2014/main" id="{9744A485-31C0-C353-7BA5-608B7EAC4314}"/>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126BE165-5E8E-52F5-1765-5BE3215F291C}"/>
              </a:ext>
            </a:extLst>
          </p:cNvPr>
          <p:cNvSpPr>
            <a:spLocks noGrp="1"/>
          </p:cNvSpPr>
          <p:nvPr>
            <p:ph type="sldNum" sz="quarter" idx="12"/>
          </p:nvPr>
        </p:nvSpPr>
        <p:spPr/>
        <p:txBody>
          <a:bodyPr/>
          <a:lstStyle/>
          <a:p>
            <a:fld id="{23EFBA39-0E77-7D45-AF1F-33B81B2CA1CB}" type="slidenum">
              <a:rPr lang="en-VN" smtClean="0"/>
              <a:t>‹#›</a:t>
            </a:fld>
            <a:endParaRPr lang="en-VN"/>
          </a:p>
        </p:txBody>
      </p:sp>
    </p:spTree>
    <p:extLst>
      <p:ext uri="{BB962C8B-B14F-4D97-AF65-F5344CB8AC3E}">
        <p14:creationId xmlns:p14="http://schemas.microsoft.com/office/powerpoint/2010/main" val="666929919"/>
      </p:ext>
    </p:extLst>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2B4B2-126B-E2F5-E6D3-D3CCD8E72D84}"/>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B5BB6254-843A-12EA-9EC5-032ACEAA5723}"/>
              </a:ext>
            </a:extLst>
          </p:cNvPr>
          <p:cNvSpPr>
            <a:spLocks noGrp="1"/>
          </p:cNvSpPr>
          <p:nvPr>
            <p:ph type="dt" sz="half" idx="10"/>
          </p:nvPr>
        </p:nvSpPr>
        <p:spPr/>
        <p:txBody>
          <a:bodyPr/>
          <a:lstStyle/>
          <a:p>
            <a:fld id="{3CE93003-93C9-7447-ABF3-D3CA3B191618}" type="datetimeFigureOut">
              <a:rPr lang="en-VN" smtClean="0"/>
              <a:t>12/08/2024</a:t>
            </a:fld>
            <a:endParaRPr lang="en-VN"/>
          </a:p>
        </p:txBody>
      </p:sp>
      <p:sp>
        <p:nvSpPr>
          <p:cNvPr id="4" name="Footer Placeholder 3">
            <a:extLst>
              <a:ext uri="{FF2B5EF4-FFF2-40B4-BE49-F238E27FC236}">
                <a16:creationId xmlns:a16="http://schemas.microsoft.com/office/drawing/2014/main" id="{795AA515-5AB7-B5B5-64DE-6E7D8928DA13}"/>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CE38199D-D188-8010-0323-2577E2C379DD}"/>
              </a:ext>
            </a:extLst>
          </p:cNvPr>
          <p:cNvSpPr>
            <a:spLocks noGrp="1"/>
          </p:cNvSpPr>
          <p:nvPr>
            <p:ph type="sldNum" sz="quarter" idx="12"/>
          </p:nvPr>
        </p:nvSpPr>
        <p:spPr/>
        <p:txBody>
          <a:bodyPr/>
          <a:lstStyle/>
          <a:p>
            <a:fld id="{23EFBA39-0E77-7D45-AF1F-33B81B2CA1CB}" type="slidenum">
              <a:rPr lang="en-VN" smtClean="0"/>
              <a:t>‹#›</a:t>
            </a:fld>
            <a:endParaRPr lang="en-VN"/>
          </a:p>
        </p:txBody>
      </p:sp>
    </p:spTree>
    <p:extLst>
      <p:ext uri="{BB962C8B-B14F-4D97-AF65-F5344CB8AC3E}">
        <p14:creationId xmlns:p14="http://schemas.microsoft.com/office/powerpoint/2010/main" val="3025801"/>
      </p:ext>
    </p:extLst>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44240F-D004-4B53-8B37-54D5CD1D8EEE}"/>
              </a:ext>
            </a:extLst>
          </p:cNvPr>
          <p:cNvSpPr>
            <a:spLocks noGrp="1"/>
          </p:cNvSpPr>
          <p:nvPr>
            <p:ph type="dt" sz="half" idx="10"/>
          </p:nvPr>
        </p:nvSpPr>
        <p:spPr/>
        <p:txBody>
          <a:bodyPr/>
          <a:lstStyle/>
          <a:p>
            <a:fld id="{3CE93003-93C9-7447-ABF3-D3CA3B191618}" type="datetimeFigureOut">
              <a:rPr lang="en-VN" smtClean="0"/>
              <a:t>12/08/2024</a:t>
            </a:fld>
            <a:endParaRPr lang="en-VN"/>
          </a:p>
        </p:txBody>
      </p:sp>
      <p:sp>
        <p:nvSpPr>
          <p:cNvPr id="3" name="Footer Placeholder 2">
            <a:extLst>
              <a:ext uri="{FF2B5EF4-FFF2-40B4-BE49-F238E27FC236}">
                <a16:creationId xmlns:a16="http://schemas.microsoft.com/office/drawing/2014/main" id="{44715F72-4DAD-9842-8F7C-B16B0F4F0555}"/>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01B48825-835D-C9B4-1AFF-B950827A671B}"/>
              </a:ext>
            </a:extLst>
          </p:cNvPr>
          <p:cNvSpPr>
            <a:spLocks noGrp="1"/>
          </p:cNvSpPr>
          <p:nvPr>
            <p:ph type="sldNum" sz="quarter" idx="12"/>
          </p:nvPr>
        </p:nvSpPr>
        <p:spPr/>
        <p:txBody>
          <a:bodyPr/>
          <a:lstStyle/>
          <a:p>
            <a:fld id="{23EFBA39-0E77-7D45-AF1F-33B81B2CA1CB}" type="slidenum">
              <a:rPr lang="en-VN" smtClean="0"/>
              <a:t>‹#›</a:t>
            </a:fld>
            <a:endParaRPr lang="en-VN"/>
          </a:p>
        </p:txBody>
      </p:sp>
    </p:spTree>
    <p:extLst>
      <p:ext uri="{BB962C8B-B14F-4D97-AF65-F5344CB8AC3E}">
        <p14:creationId xmlns:p14="http://schemas.microsoft.com/office/powerpoint/2010/main" val="1768314068"/>
      </p:ext>
    </p:extLst>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5757D-5FE2-E487-0DEA-0430A77762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C135381B-C827-C832-CF7D-7909A34BB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00759E9C-1AFF-1319-C633-8742E8D01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49D67C-39B6-F45A-BD22-6ACF260F9BE4}"/>
              </a:ext>
            </a:extLst>
          </p:cNvPr>
          <p:cNvSpPr>
            <a:spLocks noGrp="1"/>
          </p:cNvSpPr>
          <p:nvPr>
            <p:ph type="dt" sz="half" idx="10"/>
          </p:nvPr>
        </p:nvSpPr>
        <p:spPr/>
        <p:txBody>
          <a:bodyPr/>
          <a:lstStyle/>
          <a:p>
            <a:fld id="{3CE93003-93C9-7447-ABF3-D3CA3B191618}" type="datetimeFigureOut">
              <a:rPr lang="en-VN" smtClean="0"/>
              <a:t>12/08/2024</a:t>
            </a:fld>
            <a:endParaRPr lang="en-VN"/>
          </a:p>
        </p:txBody>
      </p:sp>
      <p:sp>
        <p:nvSpPr>
          <p:cNvPr id="6" name="Footer Placeholder 5">
            <a:extLst>
              <a:ext uri="{FF2B5EF4-FFF2-40B4-BE49-F238E27FC236}">
                <a16:creationId xmlns:a16="http://schemas.microsoft.com/office/drawing/2014/main" id="{E83D7FEC-C3F3-D432-B593-EF534BA0144D}"/>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3956AEFA-A231-08C2-B917-6A5D28C570A5}"/>
              </a:ext>
            </a:extLst>
          </p:cNvPr>
          <p:cNvSpPr>
            <a:spLocks noGrp="1"/>
          </p:cNvSpPr>
          <p:nvPr>
            <p:ph type="sldNum" sz="quarter" idx="12"/>
          </p:nvPr>
        </p:nvSpPr>
        <p:spPr/>
        <p:txBody>
          <a:bodyPr/>
          <a:lstStyle/>
          <a:p>
            <a:fld id="{23EFBA39-0E77-7D45-AF1F-33B81B2CA1CB}" type="slidenum">
              <a:rPr lang="en-VN" smtClean="0"/>
              <a:t>‹#›</a:t>
            </a:fld>
            <a:endParaRPr lang="en-VN"/>
          </a:p>
        </p:txBody>
      </p:sp>
    </p:spTree>
    <p:extLst>
      <p:ext uri="{BB962C8B-B14F-4D97-AF65-F5344CB8AC3E}">
        <p14:creationId xmlns:p14="http://schemas.microsoft.com/office/powerpoint/2010/main" val="505924119"/>
      </p:ext>
    </p:extLst>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7B7B9-7D6E-38CB-87FF-7B1DF15318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414D419F-C96B-9E8B-6ED0-BFCD72949A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A73C3458-7698-A9B8-4280-4D0D82139A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E0D5AE-D0CA-6EE7-B83A-85A23A44560A}"/>
              </a:ext>
            </a:extLst>
          </p:cNvPr>
          <p:cNvSpPr>
            <a:spLocks noGrp="1"/>
          </p:cNvSpPr>
          <p:nvPr>
            <p:ph type="dt" sz="half" idx="10"/>
          </p:nvPr>
        </p:nvSpPr>
        <p:spPr/>
        <p:txBody>
          <a:bodyPr/>
          <a:lstStyle/>
          <a:p>
            <a:fld id="{3CE93003-93C9-7447-ABF3-D3CA3B191618}" type="datetimeFigureOut">
              <a:rPr lang="en-VN" smtClean="0"/>
              <a:t>12/08/2024</a:t>
            </a:fld>
            <a:endParaRPr lang="en-VN"/>
          </a:p>
        </p:txBody>
      </p:sp>
      <p:sp>
        <p:nvSpPr>
          <p:cNvPr id="6" name="Footer Placeholder 5">
            <a:extLst>
              <a:ext uri="{FF2B5EF4-FFF2-40B4-BE49-F238E27FC236}">
                <a16:creationId xmlns:a16="http://schemas.microsoft.com/office/drawing/2014/main" id="{D6540C59-7AA6-1B9A-546E-019D95C1132A}"/>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BA050F56-993D-1D90-85C3-4BA3AE60755C}"/>
              </a:ext>
            </a:extLst>
          </p:cNvPr>
          <p:cNvSpPr>
            <a:spLocks noGrp="1"/>
          </p:cNvSpPr>
          <p:nvPr>
            <p:ph type="sldNum" sz="quarter" idx="12"/>
          </p:nvPr>
        </p:nvSpPr>
        <p:spPr/>
        <p:txBody>
          <a:bodyPr/>
          <a:lstStyle/>
          <a:p>
            <a:fld id="{23EFBA39-0E77-7D45-AF1F-33B81B2CA1CB}" type="slidenum">
              <a:rPr lang="en-VN" smtClean="0"/>
              <a:t>‹#›</a:t>
            </a:fld>
            <a:endParaRPr lang="en-VN"/>
          </a:p>
        </p:txBody>
      </p:sp>
    </p:spTree>
    <p:extLst>
      <p:ext uri="{BB962C8B-B14F-4D97-AF65-F5344CB8AC3E}">
        <p14:creationId xmlns:p14="http://schemas.microsoft.com/office/powerpoint/2010/main" val="3229731395"/>
      </p:ext>
    </p:extLst>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04823-B3E2-B8F8-A13E-6FDB0AF876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D64E4E93-FA9D-F8FD-CE79-DD0732E00C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2782CB6D-8A45-E1B8-5276-5DD4439A7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93003-93C9-7447-ABF3-D3CA3B191618}" type="datetimeFigureOut">
              <a:rPr lang="en-VN" smtClean="0"/>
              <a:t>12/08/2024</a:t>
            </a:fld>
            <a:endParaRPr lang="en-VN"/>
          </a:p>
        </p:txBody>
      </p:sp>
      <p:sp>
        <p:nvSpPr>
          <p:cNvPr id="5" name="Footer Placeholder 4">
            <a:extLst>
              <a:ext uri="{FF2B5EF4-FFF2-40B4-BE49-F238E27FC236}">
                <a16:creationId xmlns:a16="http://schemas.microsoft.com/office/drawing/2014/main" id="{110DC301-536A-460A-776B-D54D189A3D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40C0FF04-A591-1AE0-6531-1ED628D159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FBA39-0E77-7D45-AF1F-33B81B2CA1CB}" type="slidenum">
              <a:rPr lang="en-VN" smtClean="0"/>
              <a:t>‹#›</a:t>
            </a:fld>
            <a:endParaRPr lang="en-VN"/>
          </a:p>
        </p:txBody>
      </p:sp>
    </p:spTree>
    <p:extLst>
      <p:ext uri="{BB962C8B-B14F-4D97-AF65-F5344CB8AC3E}">
        <p14:creationId xmlns:p14="http://schemas.microsoft.com/office/powerpoint/2010/main" val="1873073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5.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84.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36.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37.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38.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39.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41.xml.rels><?xml version="1.0" encoding="UTF-8" standalone="yes"?>
<Relationships xmlns="http://schemas.openxmlformats.org/package/2006/relationships"><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image" Target="../media/image132.png"/><Relationship Id="rId1" Type="http://schemas.openxmlformats.org/officeDocument/2006/relationships/slideLayout" Target="../slideLayouts/slideLayout7.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42.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7.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43.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54.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1.svg"/><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151.png"/><Relationship Id="rId7" Type="http://schemas.openxmlformats.org/officeDocument/2006/relationships/image" Target="../media/image126.png"/><Relationship Id="rId2" Type="http://schemas.openxmlformats.org/officeDocument/2006/relationships/image" Target="../media/image150.png"/><Relationship Id="rId1" Type="http://schemas.openxmlformats.org/officeDocument/2006/relationships/slideLayout" Target="../slideLayouts/slideLayout7.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01.png"/></Relationships>
</file>

<file path=ppt/slides/_rels/slide45.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EFEAFE-AB8A-D52A-22F6-8D8EF8A145BA}"/>
              </a:ext>
            </a:extLst>
          </p:cNvPr>
          <p:cNvSpPr txBox="1"/>
          <p:nvPr/>
        </p:nvSpPr>
        <p:spPr>
          <a:xfrm>
            <a:off x="1976284" y="1590099"/>
            <a:ext cx="7462684" cy="1184876"/>
          </a:xfrm>
          <a:prstGeom prst="rect">
            <a:avLst/>
          </a:prstGeom>
          <a:noFill/>
        </p:spPr>
        <p:txBody>
          <a:bodyPr wrap="square" rtlCol="0">
            <a:spAutoFit/>
          </a:bodyPr>
          <a:lstStyle/>
          <a:p>
            <a:pPr algn="ctr">
              <a:lnSpc>
                <a:spcPct val="150000"/>
              </a:lnSpc>
            </a:pPr>
            <a:r>
              <a:rPr lang="en-US" sz="5400" b="1">
                <a:solidFill>
                  <a:srgbClr val="D8008D"/>
                </a:solidFill>
                <a:latin typeface="Arial" panose="020B0604020202020204" pitchFamily="34" charset="0"/>
                <a:cs typeface="Arial" panose="020B0604020202020204" pitchFamily="34" charset="0"/>
              </a:rPr>
              <a:t>ĐẠI SỐ 9</a:t>
            </a:r>
            <a:endParaRPr lang="en-VN" sz="5400" b="1" dirty="0">
              <a:solidFill>
                <a:srgbClr val="D8008D"/>
              </a:solidFill>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C0F18553-AA38-DC2B-5549-397495B76D3D}"/>
              </a:ext>
            </a:extLst>
          </p:cNvPr>
          <p:cNvPicPr>
            <a:picLocks noChangeAspect="1"/>
          </p:cNvPicPr>
          <p:nvPr/>
        </p:nvPicPr>
        <p:blipFill>
          <a:blip r:embed="rId2"/>
          <a:srcRect/>
          <a:stretch>
            <a:fillRect/>
          </a:stretch>
        </p:blipFill>
        <p:spPr>
          <a:xfrm>
            <a:off x="6675552" y="5209962"/>
            <a:ext cx="5516448" cy="1648038"/>
          </a:xfrm>
          <a:prstGeom prst="rect">
            <a:avLst/>
          </a:prstGeom>
        </p:spPr>
      </p:pic>
      <p:pic>
        <p:nvPicPr>
          <p:cNvPr id="6" name="Picture 5">
            <a:extLst>
              <a:ext uri="{FF2B5EF4-FFF2-40B4-BE49-F238E27FC236}">
                <a16:creationId xmlns:a16="http://schemas.microsoft.com/office/drawing/2014/main" id="{34B5CCF4-05A2-26E6-C00F-EBF5F59B696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8750" b="45556"/>
          <a:stretch/>
        </p:blipFill>
        <p:spPr>
          <a:xfrm flipH="1">
            <a:off x="175125" y="-244276"/>
            <a:ext cx="3146790" cy="3083855"/>
          </a:xfrm>
          <a:prstGeom prst="rect">
            <a:avLst/>
          </a:prstGeom>
        </p:spPr>
      </p:pic>
    </p:spTree>
    <p:extLst>
      <p:ext uri="{BB962C8B-B14F-4D97-AF65-F5344CB8AC3E}">
        <p14:creationId xmlns:p14="http://schemas.microsoft.com/office/powerpoint/2010/main" val="192004767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8EFE2E-A9A7-3BC7-8BD9-F8A4B498B8B2}"/>
              </a:ext>
            </a:extLst>
          </p:cNvPr>
          <p:cNvSpPr txBox="1"/>
          <p:nvPr/>
        </p:nvSpPr>
        <p:spPr>
          <a:xfrm>
            <a:off x="5364870" y="570606"/>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7B232A1-857C-3434-E952-D79FD64FDE93}"/>
                  </a:ext>
                </a:extLst>
              </p:cNvPr>
              <p:cNvSpPr txBox="1"/>
              <p:nvPr/>
            </p:nvSpPr>
            <p:spPr>
              <a:xfrm>
                <a:off x="288122" y="1252277"/>
                <a:ext cx="11615755" cy="3788794"/>
              </a:xfrm>
              <a:prstGeom prst="rect">
                <a:avLst/>
              </a:prstGeom>
              <a:noFill/>
            </p:spPr>
            <p:txBody>
              <a:bodyPr wrap="square" rtlCol="0">
                <a:spAutoFit/>
              </a:bodyPr>
              <a:lstStyle/>
              <a:p>
                <a:pPr algn="just">
                  <a:lnSpc>
                    <a:spcPct val="200000"/>
                  </a:lnSpc>
                </a:pPr>
                <a:r>
                  <a:rPr lang="en-VN" sz="2800" dirty="0">
                    <a:latin typeface="Arial" panose="020B0604020202020204" pitchFamily="34" charset="0"/>
                    <a:cs typeface="Arial" panose="020B0604020202020204" pitchFamily="34" charset="0"/>
                  </a:rPr>
                  <a:t>Nhân cả tử và mẫu của biểu thức lấy căn với 7 và đưa thừa số ra ngoài dấu căn, ta được:</a:t>
                </a:r>
              </a:p>
              <a:p>
                <a:pPr algn="ctr">
                  <a:lnSpc>
                    <a:spcPct val="200000"/>
                  </a:lnSpc>
                </a:pPr>
                <a14:m>
                  <m:oMath xmlns:m="http://schemas.openxmlformats.org/officeDocument/2006/math">
                    <m:rad>
                      <m:radPr>
                        <m:degHide m:val="on"/>
                        <m:ctrlPr>
                          <a:rPr lang="en-VN" sz="36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600" i="0">
                                <a:effectLst/>
                                <a:latin typeface="Cambria Math" panose="02040503050406030204" pitchFamily="18" charset="0"/>
                                <a:ea typeface="Calibri" panose="020F0502020204030204" pitchFamily="34" charset="0"/>
                                <a:cs typeface="Times New Roman" panose="02020603050405020304" pitchFamily="18" charset="0"/>
                              </a:rPr>
                              <m:t>4</m:t>
                            </m:r>
                          </m:num>
                          <m:den>
                            <m:r>
                              <a:rPr lang="vi-VN" sz="3600" i="0">
                                <a:effectLst/>
                                <a:latin typeface="Cambria Math" panose="02040503050406030204" pitchFamily="18" charset="0"/>
                                <a:ea typeface="Calibri" panose="020F0502020204030204" pitchFamily="34" charset="0"/>
                                <a:cs typeface="Times New Roman" panose="02020603050405020304" pitchFamily="18" charset="0"/>
                              </a:rPr>
                              <m:t>7</m:t>
                            </m:r>
                          </m:den>
                        </m:f>
                      </m:e>
                    </m:rad>
                  </m:oMath>
                </a14:m>
                <a:r>
                  <a:rPr lang="en-VN"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VN" sz="36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600" i="0">
                                <a:effectLst/>
                                <a:latin typeface="Cambria Math" panose="02040503050406030204" pitchFamily="18" charset="0"/>
                                <a:ea typeface="Calibri" panose="020F0502020204030204" pitchFamily="34" charset="0"/>
                                <a:cs typeface="Times New Roman" panose="02020603050405020304" pitchFamily="18" charset="0"/>
                              </a:rPr>
                              <m:t>4.7</m:t>
                            </m:r>
                          </m:num>
                          <m:den>
                            <m:r>
                              <a:rPr lang="vi-VN" sz="3600" i="0">
                                <a:effectLst/>
                                <a:latin typeface="Cambria Math" panose="02040503050406030204" pitchFamily="18" charset="0"/>
                                <a:ea typeface="Calibri" panose="020F0502020204030204" pitchFamily="34" charset="0"/>
                                <a:cs typeface="Times New Roman" panose="02020603050405020304" pitchFamily="18" charset="0"/>
                              </a:rPr>
                              <m:t>7.7</m:t>
                            </m:r>
                          </m:den>
                        </m:f>
                      </m:e>
                    </m:rad>
                  </m:oMath>
                </a14:m>
                <a:r>
                  <a:rPr lang="en-VN"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VN" sz="36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3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36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600" i="0">
                                    <a:effectLst/>
                                    <a:latin typeface="Cambria Math" panose="02040503050406030204" pitchFamily="18" charset="0"/>
                                    <a:ea typeface="Calibri" panose="020F0502020204030204" pitchFamily="34" charset="0"/>
                                    <a:cs typeface="Times New Roman" panose="02020603050405020304" pitchFamily="18" charset="0"/>
                                  </a:rPr>
                                  <m:t>2</m:t>
                                </m:r>
                              </m:num>
                              <m:den>
                                <m:r>
                                  <a:rPr lang="vi-VN" sz="3600" i="0">
                                    <a:effectLst/>
                                    <a:latin typeface="Cambria Math" panose="02040503050406030204" pitchFamily="18" charset="0"/>
                                    <a:ea typeface="Calibri" panose="020F0502020204030204" pitchFamily="34" charset="0"/>
                                    <a:cs typeface="Times New Roman" panose="02020603050405020304" pitchFamily="18" charset="0"/>
                                  </a:rPr>
                                  <m:t>7</m:t>
                                </m:r>
                              </m:den>
                            </m:f>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m:t>
                            </m:r>
                          </m:e>
                          <m:sup>
                            <m:r>
                              <a:rPr lang="vi-VN" sz="36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 . 7</m:t>
                        </m:r>
                      </m:e>
                    </m:rad>
                  </m:oMath>
                </a14:m>
                <a:r>
                  <a:rPr lang="en-VN" sz="2800" dirty="0">
                    <a:latin typeface="Arial" panose="020B0604020202020204" pitchFamily="34" charset="0"/>
                    <a:cs typeface="Arial" panose="020B0604020202020204" pitchFamily="34" charset="0"/>
                  </a:rPr>
                  <a:t> = </a:t>
                </a:r>
                <a14:m>
                  <m:oMath xmlns:m="http://schemas.openxmlformats.org/officeDocument/2006/math">
                    <m:f>
                      <m:fPr>
                        <m:ctrlPr>
                          <a:rPr lang="en-VN" sz="36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6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3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600" i="0">
                                <a:effectLst/>
                                <a:latin typeface="Cambria Math" panose="02040503050406030204" pitchFamily="18" charset="0"/>
                                <a:ea typeface="Calibri" panose="020F0502020204030204" pitchFamily="34" charset="0"/>
                                <a:cs typeface="Times New Roman" panose="02020603050405020304" pitchFamily="18" charset="0"/>
                              </a:rPr>
                              <m:t>7</m:t>
                            </m:r>
                          </m:e>
                        </m:rad>
                      </m:num>
                      <m:den>
                        <m:r>
                          <a:rPr lang="vi-VN" sz="3600" i="0">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vi-VN" sz="2800" dirty="0">
                    <a:latin typeface="Arial" panose="020B0604020202020204" pitchFamily="34" charset="0"/>
                    <a:ea typeface="Calibri" panose="020F0502020204030204" pitchFamily="34" charset="0"/>
                    <a:cs typeface="Arial" panose="020B0604020202020204" pitchFamily="34" charset="0"/>
                  </a:rPr>
                  <a:t> </a:t>
                </a:r>
                <a:endParaRPr lang="en-VN" sz="2800"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97B232A1-857C-3434-E952-D79FD64FDE93}"/>
                  </a:ext>
                </a:extLst>
              </p:cNvPr>
              <p:cNvSpPr txBox="1">
                <a:spLocks noRot="1" noChangeAspect="1" noMove="1" noResize="1" noEditPoints="1" noAdjustHandles="1" noChangeArrowheads="1" noChangeShapeType="1" noTextEdit="1"/>
              </p:cNvSpPr>
              <p:nvPr/>
            </p:nvSpPr>
            <p:spPr>
              <a:xfrm>
                <a:off x="288122" y="1252277"/>
                <a:ext cx="11615755" cy="3788794"/>
              </a:xfrm>
              <a:prstGeom prst="rect">
                <a:avLst/>
              </a:prstGeom>
              <a:blipFill>
                <a:blip r:embed="rId2"/>
                <a:stretch>
                  <a:fillRect l="-1092" r="-1092"/>
                </a:stretch>
              </a:blipFill>
            </p:spPr>
            <p:txBody>
              <a:bodyPr/>
              <a:lstStyle/>
              <a:p>
                <a:r>
                  <a:rPr lang="en-VN">
                    <a:noFill/>
                  </a:rPr>
                  <a:t> </a:t>
                </a:r>
              </a:p>
            </p:txBody>
          </p:sp>
        </mc:Fallback>
      </mc:AlternateContent>
    </p:spTree>
    <p:extLst>
      <p:ext uri="{BB962C8B-B14F-4D97-AF65-F5344CB8AC3E}">
        <p14:creationId xmlns:p14="http://schemas.microsoft.com/office/powerpoint/2010/main" val="25107452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6CC6BA-CD51-546A-06DF-1BB0EFB2435D}"/>
              </a:ext>
            </a:extLst>
          </p:cNvPr>
          <p:cNvSpPr txBox="1"/>
          <p:nvPr/>
        </p:nvSpPr>
        <p:spPr>
          <a:xfrm>
            <a:off x="601980" y="657322"/>
            <a:ext cx="4135299" cy="492443"/>
          </a:xfrm>
          <a:prstGeom prst="rect">
            <a:avLst/>
          </a:prstGeom>
          <a:solidFill>
            <a:schemeClr val="bg1"/>
          </a:solidFill>
        </p:spPr>
        <p:txBody>
          <a:bodyPr wrap="none" rtlCol="0">
            <a:spAutoFit/>
          </a:bodyPr>
          <a:lstStyle/>
          <a:p>
            <a:r>
              <a:rPr lang="en-VN" sz="2600" b="1" dirty="0">
                <a:solidFill>
                  <a:srgbClr val="9B3FE1"/>
                </a:solidFill>
                <a:latin typeface="Arial" panose="020B0604020202020204" pitchFamily="34" charset="0"/>
                <a:cs typeface="Arial" panose="020B0604020202020204" pitchFamily="34" charset="0"/>
              </a:rPr>
              <a:t>Luyện tập 2 (SGK – tr.55)</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F08592-6674-B6F2-ECED-B64F6815D9A1}"/>
                  </a:ext>
                </a:extLst>
              </p:cNvPr>
              <p:cNvSpPr txBox="1"/>
              <p:nvPr/>
            </p:nvSpPr>
            <p:spPr>
              <a:xfrm>
                <a:off x="3046142" y="1149765"/>
                <a:ext cx="6099716" cy="1219693"/>
              </a:xfrm>
              <a:prstGeom prst="rect">
                <a:avLst/>
              </a:prstGeom>
              <a:noFill/>
            </p:spPr>
            <p:txBody>
              <a:bodyPr wrap="square">
                <a:spAutoFit/>
              </a:bodyPr>
              <a:lstStyle/>
              <a:p>
                <a:pPr algn="ctr">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Khử mẫu của biểu thức lấy căn </a:t>
                </a:r>
                <a14:m>
                  <m:oMath xmlns:m="http://schemas.openxmlformats.org/officeDocument/2006/math">
                    <m:rad>
                      <m:radPr>
                        <m:degHide m:val="on"/>
                        <m:ctrlPr>
                          <a:rPr lang="en-VN" sz="36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600" i="0">
                                <a:effectLst/>
                                <a:latin typeface="Cambria Math" panose="02040503050406030204" pitchFamily="18" charset="0"/>
                                <a:ea typeface="Calibri" panose="020F0502020204030204" pitchFamily="34" charset="0"/>
                                <a:cs typeface="Times New Roman" panose="02020603050405020304" pitchFamily="18" charset="0"/>
                              </a:rPr>
                              <m:t>3</m:t>
                            </m:r>
                          </m:num>
                          <m:den>
                            <m:r>
                              <a:rPr lang="vi-VN" sz="3600" i="0">
                                <a:effectLst/>
                                <a:latin typeface="Cambria Math" panose="02040503050406030204" pitchFamily="18" charset="0"/>
                                <a:ea typeface="Calibri" panose="020F0502020204030204" pitchFamily="34" charset="0"/>
                                <a:cs typeface="Times New Roman" panose="02020603050405020304" pitchFamily="18" charset="0"/>
                              </a:rPr>
                              <m:t>5</m:t>
                            </m:r>
                          </m:den>
                        </m:f>
                      </m:e>
                    </m:ra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F7F08592-6674-B6F2-ECED-B64F6815D9A1}"/>
                  </a:ext>
                </a:extLst>
              </p:cNvPr>
              <p:cNvSpPr txBox="1">
                <a:spLocks noRot="1" noChangeAspect="1" noMove="1" noResize="1" noEditPoints="1" noAdjustHandles="1" noChangeArrowheads="1" noChangeShapeType="1" noTextEdit="1"/>
              </p:cNvSpPr>
              <p:nvPr/>
            </p:nvSpPr>
            <p:spPr>
              <a:xfrm>
                <a:off x="3046142" y="1149765"/>
                <a:ext cx="6099716" cy="1219693"/>
              </a:xfrm>
              <a:prstGeom prst="rect">
                <a:avLst/>
              </a:prstGeom>
              <a:blipFill>
                <a:blip r:embed="rId2"/>
                <a:stretch>
                  <a:fillRect/>
                </a:stretch>
              </a:blipFill>
            </p:spPr>
            <p:txBody>
              <a:bodyPr/>
              <a:lstStyle/>
              <a:p>
                <a:r>
                  <a:rPr lang="en-VN">
                    <a:noFill/>
                  </a:rPr>
                  <a:t> </a:t>
                </a:r>
              </a:p>
            </p:txBody>
          </p:sp>
        </mc:Fallback>
      </mc:AlternateContent>
      <p:sp>
        <p:nvSpPr>
          <p:cNvPr id="5" name="TextBox 4">
            <a:extLst>
              <a:ext uri="{FF2B5EF4-FFF2-40B4-BE49-F238E27FC236}">
                <a16:creationId xmlns:a16="http://schemas.microsoft.com/office/drawing/2014/main" id="{C5F83AEE-03BC-2D2D-332B-6EC45A57E462}"/>
              </a:ext>
            </a:extLst>
          </p:cNvPr>
          <p:cNvSpPr txBox="1"/>
          <p:nvPr/>
        </p:nvSpPr>
        <p:spPr>
          <a:xfrm>
            <a:off x="5364870" y="2600291"/>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8752A-04C1-AAF2-C61C-8F2FDCD0E903}"/>
                  </a:ext>
                </a:extLst>
              </p:cNvPr>
              <p:cNvSpPr txBox="1"/>
              <p:nvPr/>
            </p:nvSpPr>
            <p:spPr>
              <a:xfrm>
                <a:off x="3046142" y="3606428"/>
                <a:ext cx="6099716" cy="1219693"/>
              </a:xfrm>
              <a:prstGeom prst="rect">
                <a:avLst/>
              </a:prstGeom>
              <a:noFill/>
            </p:spPr>
            <p:txBody>
              <a:bodyPr wrap="square">
                <a:spAutoFit/>
              </a:bodyPr>
              <a:lstStyle/>
              <a:p>
                <a:pPr algn="ctr"/>
                <a14:m>
                  <m:oMath xmlns:m="http://schemas.openxmlformats.org/officeDocument/2006/math">
                    <m:rad>
                      <m:radPr>
                        <m:degHide m:val="on"/>
                        <m:ctrlPr>
                          <a:rPr lang="en-VN" sz="3600" i="1" smtClean="0">
                            <a:solidFill>
                              <a:schemeClr val="tx1"/>
                            </a:solidFill>
                            <a:latin typeface="Cambria Math" panose="02040503050406030204" pitchFamily="18" charset="0"/>
                          </a:rPr>
                        </m:ctrlPr>
                      </m:radPr>
                      <m:deg/>
                      <m:e>
                        <m:f>
                          <m:fPr>
                            <m:ctrlPr>
                              <a:rPr lang="en-VN" sz="3600" i="1">
                                <a:solidFill>
                                  <a:schemeClr val="tx1"/>
                                </a:solidFill>
                                <a:latin typeface="Cambria Math" panose="02040503050406030204" pitchFamily="18" charset="0"/>
                              </a:rPr>
                            </m:ctrlPr>
                          </m:fPr>
                          <m:num>
                            <m:r>
                              <a:rPr lang="en-VN" sz="3600">
                                <a:solidFill>
                                  <a:schemeClr val="tx1"/>
                                </a:solidFill>
                                <a:latin typeface="Cambria Math" panose="02040503050406030204" pitchFamily="18" charset="0"/>
                              </a:rPr>
                              <m:t>3</m:t>
                            </m:r>
                          </m:num>
                          <m:den>
                            <m:r>
                              <a:rPr lang="en-VN" sz="3600" i="0">
                                <a:solidFill>
                                  <a:schemeClr val="tx1"/>
                                </a:solidFill>
                                <a:latin typeface="Cambria Math" panose="02040503050406030204" pitchFamily="18" charset="0"/>
                              </a:rPr>
                              <m:t>5</m:t>
                            </m:r>
                          </m:den>
                        </m:f>
                      </m:e>
                    </m:rad>
                  </m:oMath>
                </a14:m>
                <a:r>
                  <a:rPr lang="en-VN" sz="2800" dirty="0">
                    <a:solidFill>
                      <a:schemeClr val="tx1"/>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VN" sz="3600" i="1" smtClean="0">
                            <a:solidFill>
                              <a:srgbClr val="FF0000"/>
                            </a:solidFill>
                            <a:latin typeface="Cambria Math" panose="02040503050406030204" pitchFamily="18" charset="0"/>
                          </a:rPr>
                        </m:ctrlPr>
                      </m:radPr>
                      <m:deg/>
                      <m:e>
                        <m:f>
                          <m:fPr>
                            <m:ctrlPr>
                              <a:rPr lang="en-VN" sz="3600" i="1">
                                <a:solidFill>
                                  <a:srgbClr val="FF0000"/>
                                </a:solidFill>
                                <a:latin typeface="Cambria Math" panose="02040503050406030204" pitchFamily="18" charset="0"/>
                              </a:rPr>
                            </m:ctrlPr>
                          </m:fPr>
                          <m:num>
                            <m:r>
                              <a:rPr lang="en-VN" sz="3600" i="0">
                                <a:solidFill>
                                  <a:srgbClr val="FF0000"/>
                                </a:solidFill>
                                <a:latin typeface="Cambria Math" panose="02040503050406030204" pitchFamily="18" charset="0"/>
                              </a:rPr>
                              <m:t>3.5</m:t>
                            </m:r>
                          </m:num>
                          <m:den>
                            <m:r>
                              <a:rPr lang="en-VN" sz="3600" i="0">
                                <a:solidFill>
                                  <a:srgbClr val="FF0000"/>
                                </a:solidFill>
                                <a:latin typeface="Cambria Math" panose="02040503050406030204" pitchFamily="18" charset="0"/>
                              </a:rPr>
                              <m:t>5.5</m:t>
                            </m:r>
                          </m:den>
                        </m:f>
                      </m:e>
                    </m:rad>
                  </m:oMath>
                </a14:m>
                <a:r>
                  <a:rPr lang="en-VN" sz="2800" dirty="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VN" sz="3600" i="1" smtClean="0">
                            <a:solidFill>
                              <a:srgbClr val="FF0000"/>
                            </a:solidFill>
                            <a:latin typeface="Cambria Math" panose="02040503050406030204" pitchFamily="18" charset="0"/>
                          </a:rPr>
                        </m:ctrlPr>
                      </m:fPr>
                      <m:num>
                        <m:rad>
                          <m:radPr>
                            <m:degHide m:val="on"/>
                            <m:ctrlPr>
                              <a:rPr lang="en-VN" sz="3600" i="1">
                                <a:solidFill>
                                  <a:srgbClr val="FF0000"/>
                                </a:solidFill>
                                <a:latin typeface="Cambria Math" panose="02040503050406030204" pitchFamily="18" charset="0"/>
                              </a:rPr>
                            </m:ctrlPr>
                          </m:radPr>
                          <m:deg/>
                          <m:e>
                            <m:r>
                              <a:rPr lang="en-VN" sz="3600" i="0">
                                <a:solidFill>
                                  <a:srgbClr val="FF0000"/>
                                </a:solidFill>
                                <a:latin typeface="Cambria Math" panose="02040503050406030204" pitchFamily="18" charset="0"/>
                              </a:rPr>
                              <m:t>15</m:t>
                            </m:r>
                          </m:e>
                        </m:rad>
                      </m:num>
                      <m:den>
                        <m:r>
                          <a:rPr lang="en-VN" sz="3600" i="0">
                            <a:solidFill>
                              <a:srgbClr val="FF0000"/>
                            </a:solidFill>
                            <a:latin typeface="Cambria Math" panose="02040503050406030204" pitchFamily="18" charset="0"/>
                          </a:rPr>
                          <m:t>5</m:t>
                        </m:r>
                      </m:den>
                    </m:f>
                  </m:oMath>
                </a14:m>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05B8752A-04C1-AAF2-C61C-8F2FDCD0E903}"/>
                  </a:ext>
                </a:extLst>
              </p:cNvPr>
              <p:cNvSpPr txBox="1">
                <a:spLocks noRot="1" noChangeAspect="1" noMove="1" noResize="1" noEditPoints="1" noAdjustHandles="1" noChangeArrowheads="1" noChangeShapeType="1" noTextEdit="1"/>
              </p:cNvSpPr>
              <p:nvPr/>
            </p:nvSpPr>
            <p:spPr>
              <a:xfrm>
                <a:off x="3046142" y="3606428"/>
                <a:ext cx="6099716" cy="1219693"/>
              </a:xfrm>
              <a:prstGeom prst="rect">
                <a:avLst/>
              </a:prstGeom>
              <a:blipFill>
                <a:blip r:embed="rId3"/>
                <a:stretch>
                  <a:fillRect/>
                </a:stretch>
              </a:blipFill>
            </p:spPr>
            <p:txBody>
              <a:bodyPr/>
              <a:lstStyle/>
              <a:p>
                <a:r>
                  <a:rPr lang="en-VN">
                    <a:noFill/>
                  </a:rPr>
                  <a:t> </a:t>
                </a:r>
              </a:p>
            </p:txBody>
          </p:sp>
        </mc:Fallback>
      </mc:AlternateContent>
    </p:spTree>
    <p:extLst>
      <p:ext uri="{BB962C8B-B14F-4D97-AF65-F5344CB8AC3E}">
        <p14:creationId xmlns:p14="http://schemas.microsoft.com/office/powerpoint/2010/main" val="407075158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FF71C6-D237-8717-2257-8555B181D2F8}"/>
              </a:ext>
            </a:extLst>
          </p:cNvPr>
          <p:cNvSpPr txBox="1"/>
          <p:nvPr/>
        </p:nvSpPr>
        <p:spPr>
          <a:xfrm>
            <a:off x="5095050" y="386963"/>
            <a:ext cx="2001895" cy="523220"/>
          </a:xfrm>
          <a:prstGeom prst="rect">
            <a:avLst/>
          </a:prstGeom>
          <a:solidFill>
            <a:schemeClr val="bg1"/>
          </a:solidFill>
        </p:spPr>
        <p:txBody>
          <a:bodyPr wrap="none" rtlCol="0">
            <a:spAutoFit/>
          </a:bodyPr>
          <a:lstStyle/>
          <a:p>
            <a:r>
              <a:rPr lang="en-VN" sz="2800" b="1" dirty="0">
                <a:solidFill>
                  <a:srgbClr val="9B3FE1"/>
                </a:solidFill>
                <a:latin typeface="Arial" panose="020B0604020202020204" pitchFamily="34" charset="0"/>
                <a:cs typeface="Arial" panose="020B0604020202020204" pitchFamily="34" charset="0"/>
              </a:rPr>
              <a:t>Tranh luận</a:t>
            </a:r>
          </a:p>
        </p:txBody>
      </p:sp>
      <p:sp>
        <p:nvSpPr>
          <p:cNvPr id="3" name="TextBox 2">
            <a:extLst>
              <a:ext uri="{FF2B5EF4-FFF2-40B4-BE49-F238E27FC236}">
                <a16:creationId xmlns:a16="http://schemas.microsoft.com/office/drawing/2014/main" id="{FBA8B3F9-E512-EAF0-AFCD-9B4DF6732653}"/>
              </a:ext>
            </a:extLst>
          </p:cNvPr>
          <p:cNvSpPr txBox="1"/>
          <p:nvPr/>
        </p:nvSpPr>
        <p:spPr>
          <a:xfrm>
            <a:off x="2462162" y="2210300"/>
            <a:ext cx="8946553" cy="738664"/>
          </a:xfrm>
          <a:prstGeom prst="rect">
            <a:avLst/>
          </a:prstGeom>
          <a:noFill/>
        </p:spPr>
        <p:txBody>
          <a:bodyPr wrap="square" rtlCol="0">
            <a:spAutoFit/>
          </a:bodyPr>
          <a:lstStyle/>
          <a:p>
            <a:pPr>
              <a:lnSpc>
                <a:spcPct val="150000"/>
              </a:lnSpc>
            </a:pPr>
            <a:r>
              <a:rPr lang="en-VN" sz="2800" dirty="0">
                <a:latin typeface="Arial" panose="020B0604020202020204" pitchFamily="34" charset="0"/>
                <a:cs typeface="Arial" panose="020B0604020202020204" pitchFamily="34" charset="0"/>
              </a:rPr>
              <a:t>Em có đồng ý với cách làm của Vuông không? Vì sao?</a:t>
            </a:r>
          </a:p>
        </p:txBody>
      </p:sp>
      <p:sp>
        <p:nvSpPr>
          <p:cNvPr id="4" name="TextBox 3">
            <a:extLst>
              <a:ext uri="{FF2B5EF4-FFF2-40B4-BE49-F238E27FC236}">
                <a16:creationId xmlns:a16="http://schemas.microsoft.com/office/drawing/2014/main" id="{B45A3806-ECDE-9A7C-FFBF-63DD85BC05F4}"/>
              </a:ext>
            </a:extLst>
          </p:cNvPr>
          <p:cNvSpPr txBox="1"/>
          <p:nvPr/>
        </p:nvSpPr>
        <p:spPr>
          <a:xfrm>
            <a:off x="5364869" y="3428215"/>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2C0A0E9-F7A1-3F1C-45A2-C058FE8051D4}"/>
                  </a:ext>
                </a:extLst>
              </p:cNvPr>
              <p:cNvSpPr txBox="1"/>
              <p:nvPr/>
            </p:nvSpPr>
            <p:spPr>
              <a:xfrm>
                <a:off x="3199470" y="3971125"/>
                <a:ext cx="5793058" cy="1869999"/>
              </a:xfrm>
              <a:prstGeom prst="rect">
                <a:avLst/>
              </a:prstGeom>
              <a:noFill/>
            </p:spPr>
            <p:txBody>
              <a:bodyPr wrap="square">
                <a:spAutoFit/>
              </a:bodyPr>
              <a:lstStyle/>
              <a:p>
                <a:pPr algn="ctr">
                  <a:lnSpc>
                    <a:spcPct val="20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Vuông làm sai, vì:</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ctr">
                  <a:lnSpc>
                    <a:spcPct val="200000"/>
                  </a:lnSpc>
                </a:pPr>
                <a14:m>
                  <m:oMath xmlns:m="http://schemas.openxmlformats.org/officeDocument/2006/math">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−2</m:t>
                                </m:r>
                              </m:e>
                            </m:d>
                          </m:e>
                          <m:sup>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.5</m:t>
                        </m:r>
                      </m:e>
                    </m:rad>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−2</m:t>
                        </m:r>
                      </m:e>
                    </m:d>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5</m:t>
                        </m:r>
                      </m:e>
                    </m:rad>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VN" sz="280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52C0A0E9-F7A1-3F1C-45A2-C058FE8051D4}"/>
                  </a:ext>
                </a:extLst>
              </p:cNvPr>
              <p:cNvSpPr txBox="1">
                <a:spLocks noRot="1" noChangeAspect="1" noMove="1" noResize="1" noEditPoints="1" noAdjustHandles="1" noChangeArrowheads="1" noChangeShapeType="1" noTextEdit="1"/>
              </p:cNvSpPr>
              <p:nvPr/>
            </p:nvSpPr>
            <p:spPr>
              <a:xfrm>
                <a:off x="3199470" y="3971125"/>
                <a:ext cx="5793058" cy="1869999"/>
              </a:xfrm>
              <a:prstGeom prst="rect">
                <a:avLst/>
              </a:prstGeom>
              <a:blipFill>
                <a:blip r:embed="rId2"/>
                <a:stretch>
                  <a:fillRect/>
                </a:stretch>
              </a:blipFill>
            </p:spPr>
            <p:txBody>
              <a:bodyPr/>
              <a:lstStyle/>
              <a:p>
                <a:r>
                  <a:rPr lang="en-VN">
                    <a:noFill/>
                  </a:rPr>
                  <a:t> </a:t>
                </a:r>
              </a:p>
            </p:txBody>
          </p:sp>
        </mc:Fallback>
      </mc:AlternateContent>
      <p:pic>
        <p:nvPicPr>
          <p:cNvPr id="7" name="Picture 8">
            <a:extLst>
              <a:ext uri="{FF2B5EF4-FFF2-40B4-BE49-F238E27FC236}">
                <a16:creationId xmlns:a16="http://schemas.microsoft.com/office/drawing/2014/main" id="{8BE21527-DF4D-4348-95C9-9129AC3CDB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9897" y="2210300"/>
            <a:ext cx="1303687" cy="737176"/>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4416054" y="1311765"/>
                <a:ext cx="3359888" cy="6141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2800" i="1" smtClean="0">
                              <a:latin typeface="Cambria Math" panose="02040503050406030204" pitchFamily="18" charset="0"/>
                            </a:rPr>
                          </m:ctrlPr>
                        </m:radPr>
                        <m:deg/>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.5</m:t>
                          </m:r>
                        </m:e>
                      </m:rad>
                      <m:r>
                        <a:rPr lang="en-US" sz="2800" b="0" i="1" smtClean="0">
                          <a:latin typeface="Cambria Math" panose="02040503050406030204" pitchFamily="18" charset="0"/>
                        </a:rPr>
                        <m:t>=−2</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5</m:t>
                          </m:r>
                        </m:e>
                      </m:rad>
                    </m:oMath>
                  </m:oMathPara>
                </a14:m>
                <a:endParaRPr lang="en-US" sz="2800"/>
              </a:p>
            </p:txBody>
          </p:sp>
        </mc:Choice>
        <mc:Fallback xmlns="">
          <p:sp>
            <p:nvSpPr>
              <p:cNvPr id="5" name="TextBox 4"/>
              <p:cNvSpPr txBox="1">
                <a:spLocks noRot="1" noChangeAspect="1" noMove="1" noResize="1" noEditPoints="1" noAdjustHandles="1" noChangeArrowheads="1" noChangeShapeType="1" noTextEdit="1"/>
              </p:cNvSpPr>
              <p:nvPr/>
            </p:nvSpPr>
            <p:spPr>
              <a:xfrm>
                <a:off x="4416054" y="1311765"/>
                <a:ext cx="3359888" cy="61414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033396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arn(inVertical)">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strips(downLeft)">
                                      <p:cBhvr>
                                        <p:cTn id="32" dur="500"/>
                                        <p:tgtEl>
                                          <p:spTgt spid="6">
                                            <p:txEl>
                                              <p:pRg st="0" end="0"/>
                                            </p:txEl>
                                          </p:spTgt>
                                        </p:tgtEl>
                                      </p:cBhvr>
                                    </p:animEffect>
                                  </p:childTnLst>
                                </p:cTn>
                              </p:par>
                              <p:par>
                                <p:cTn id="33" presetID="18" presetClass="entr" presetSubtype="12"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strips(downLeft)">
                                      <p:cBhvr>
                                        <p:cTn id="3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EC3099-658C-7B27-75E6-B8F11CD54450}"/>
              </a:ext>
            </a:extLst>
          </p:cNvPr>
          <p:cNvSpPr/>
          <p:nvPr/>
        </p:nvSpPr>
        <p:spPr>
          <a:xfrm>
            <a:off x="2040835" y="357809"/>
            <a:ext cx="8664336" cy="974035"/>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solidFill>
                  <a:schemeClr val="accent6"/>
                </a:solidFill>
                <a:latin typeface="Arial" panose="020B0604020202020204" pitchFamily="34" charset="0"/>
                <a:cs typeface="Arial" panose="020B0604020202020204" pitchFamily="34" charset="0"/>
              </a:rPr>
              <a:t>2. Đưa thừa số vào trong dấu căn</a:t>
            </a:r>
          </a:p>
        </p:txBody>
      </p:sp>
      <p:sp>
        <p:nvSpPr>
          <p:cNvPr id="3" name="TextBox 2">
            <a:extLst>
              <a:ext uri="{FF2B5EF4-FFF2-40B4-BE49-F238E27FC236}">
                <a16:creationId xmlns:a16="http://schemas.microsoft.com/office/drawing/2014/main" id="{E4D52F8E-5E47-D322-0281-8FBEF4DBF6B1}"/>
              </a:ext>
            </a:extLst>
          </p:cNvPr>
          <p:cNvSpPr txBox="1"/>
          <p:nvPr/>
        </p:nvSpPr>
        <p:spPr>
          <a:xfrm>
            <a:off x="289746" y="1597151"/>
            <a:ext cx="4207434" cy="492443"/>
          </a:xfrm>
          <a:prstGeom prst="rect">
            <a:avLst/>
          </a:prstGeom>
          <a:solidFill>
            <a:schemeClr val="bg1"/>
          </a:solidFill>
        </p:spPr>
        <p:txBody>
          <a:bodyPr wrap="none" rtlCol="0">
            <a:spAutoFit/>
          </a:bodyPr>
          <a:lstStyle/>
          <a:p>
            <a:r>
              <a:rPr lang="en-VN" sz="2600" b="1" dirty="0">
                <a:solidFill>
                  <a:srgbClr val="9B3FE1"/>
                </a:solidFill>
                <a:latin typeface="Arial" panose="020B0604020202020204" pitchFamily="34" charset="0"/>
                <a:cs typeface="Arial" panose="020B0604020202020204" pitchFamily="34" charset="0"/>
              </a:rPr>
              <a:t>Hoạt động 2 (SGK – tr.55)</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E3AB50D-3FD3-E863-94E9-28B08B70DFED}"/>
                  </a:ext>
                </a:extLst>
              </p:cNvPr>
              <p:cNvSpPr txBox="1"/>
              <p:nvPr/>
            </p:nvSpPr>
            <p:spPr>
              <a:xfrm>
                <a:off x="966346" y="2089594"/>
                <a:ext cx="10259308" cy="1497398"/>
              </a:xfrm>
              <a:prstGeom prst="rect">
                <a:avLst/>
              </a:prstGeom>
              <a:noFill/>
            </p:spPr>
            <p:txBody>
              <a:bodyPr wrap="square">
                <a:spAutoFit/>
              </a:bodyPr>
              <a:lstStyle/>
              <a:p>
                <a:pPr algn="ct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Tính và so sánh:</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4</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.4</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4</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e>
                            </m:d>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.4</m:t>
                        </m:r>
                      </m:e>
                    </m:ra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AE3AB50D-3FD3-E863-94E9-28B08B70DFED}"/>
                  </a:ext>
                </a:extLst>
              </p:cNvPr>
              <p:cNvSpPr txBox="1">
                <a:spLocks noRot="1" noChangeAspect="1" noMove="1" noResize="1" noEditPoints="1" noAdjustHandles="1" noChangeArrowheads="1" noChangeShapeType="1" noTextEdit="1"/>
              </p:cNvSpPr>
              <p:nvPr/>
            </p:nvSpPr>
            <p:spPr>
              <a:xfrm>
                <a:off x="966346" y="2089594"/>
                <a:ext cx="10259308" cy="1497398"/>
              </a:xfrm>
              <a:prstGeom prst="rect">
                <a:avLst/>
              </a:prstGeom>
              <a:blipFill>
                <a:blip r:embed="rId2"/>
                <a:stretch>
                  <a:fillRect l="-1238" b="-9244"/>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0D812EE-882B-ED8E-7318-1A09DA5FEE75}"/>
                  </a:ext>
                </a:extLst>
              </p:cNvPr>
              <p:cNvSpPr txBox="1"/>
              <p:nvPr/>
            </p:nvSpPr>
            <p:spPr>
              <a:xfrm>
                <a:off x="966346" y="3624343"/>
                <a:ext cx="3567599" cy="2288127"/>
              </a:xfrm>
              <a:prstGeom prst="rect">
                <a:avLst/>
              </a:prstGeom>
              <a:noFill/>
            </p:spPr>
            <p:txBody>
              <a:bodyPr wrap="square">
                <a:spAutoFit/>
              </a:bodyPr>
              <a:lstStyle/>
              <a:p>
                <a:pPr algn="just">
                  <a:lnSpc>
                    <a:spcPct val="150000"/>
                  </a:lnSpc>
                  <a:spcBef>
                    <a:spcPts val="300"/>
                  </a:spcBef>
                  <a:spcAft>
                    <a:spcPts val="300"/>
                  </a:spcAft>
                </a:pPr>
                <a14:m>
                  <m:oMathPara xmlns:m="http://schemas.openxmlformats.org/officeDocument/2006/math">
                    <m:oMathParaPr>
                      <m:jc m:val="left"/>
                    </m:oMathParaPr>
                    <m:oMath xmlns:m="http://schemas.openxmlformats.org/officeDocument/2006/math">
                      <m:r>
                        <a:rPr lang="vi-VN" sz="28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rad>
                        <m:radPr>
                          <m:degHide m:val="on"/>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4</m:t>
                          </m:r>
                        </m:e>
                      </m:rad>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=5.2=10</m:t>
                      </m:r>
                    </m:oMath>
                  </m:oMathPara>
                </a14:m>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ad>
                      <m:radPr>
                        <m:degHide m:val="on"/>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e>
                          <m:sup>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.4</m:t>
                        </m:r>
                      </m:e>
                    </m:rad>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100</m:t>
                        </m:r>
                      </m:e>
                    </m:rad>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=10 </m:t>
                    </m:r>
                  </m:oMath>
                </a14:m>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nSpc>
                    <a:spcPct val="150000"/>
                  </a:lnSpc>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rad>
                      <m:radPr>
                        <m:degHide m:val="on"/>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4</m:t>
                        </m:r>
                      </m:e>
                    </m:rad>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e>
                          <m:sup>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.4</m:t>
                        </m:r>
                      </m:e>
                    </m:rad>
                  </m:oMath>
                </a14:m>
                <a:r>
                  <a:rPr lang="en-VN" sz="2800" dirty="0">
                    <a:solidFill>
                      <a:srgbClr val="FF0000"/>
                    </a:solidFill>
                    <a:effectLst/>
                    <a:latin typeface="Arial" panose="020B0604020202020204" pitchFamily="34" charset="0"/>
                    <a:cs typeface="Arial" panose="020B0604020202020204" pitchFamily="34" charset="0"/>
                  </a:rPr>
                  <a:t> </a:t>
                </a:r>
                <a:endParaRPr lang="en-VN" sz="2800" dirty="0">
                  <a:solidFill>
                    <a:srgbClr val="FF0000"/>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10D812EE-882B-ED8E-7318-1A09DA5FEE75}"/>
                  </a:ext>
                </a:extLst>
              </p:cNvPr>
              <p:cNvSpPr txBox="1">
                <a:spLocks noRot="1" noChangeAspect="1" noMove="1" noResize="1" noEditPoints="1" noAdjustHandles="1" noChangeArrowheads="1" noChangeShapeType="1" noTextEdit="1"/>
              </p:cNvSpPr>
              <p:nvPr/>
            </p:nvSpPr>
            <p:spPr>
              <a:xfrm>
                <a:off x="966346" y="3624343"/>
                <a:ext cx="3567599" cy="2288127"/>
              </a:xfrm>
              <a:prstGeom prst="rect">
                <a:avLst/>
              </a:prstGeom>
              <a:blipFill>
                <a:blip r:embed="rId3"/>
                <a:stretch>
                  <a:fillRect l="-3546" b="-6630"/>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9E95FF7-724E-F912-85E0-C3497EF99EBA}"/>
                  </a:ext>
                </a:extLst>
              </p:cNvPr>
              <p:cNvSpPr txBox="1"/>
              <p:nvPr/>
            </p:nvSpPr>
            <p:spPr>
              <a:xfrm>
                <a:off x="6549576" y="3624343"/>
                <a:ext cx="4676078" cy="2430858"/>
              </a:xfrm>
              <a:prstGeom prst="rect">
                <a:avLst/>
              </a:prstGeom>
              <a:noFill/>
            </p:spPr>
            <p:txBody>
              <a:bodyPr wrap="square">
                <a:spAutoFit/>
              </a:bodyPr>
              <a:lstStyle/>
              <a:p>
                <a:pPr algn="just">
                  <a:lnSpc>
                    <a:spcPct val="150000"/>
                  </a:lnSpc>
                  <a:spcBef>
                    <a:spcPts val="300"/>
                  </a:spcBef>
                  <a:spcAft>
                    <a:spcPts val="300"/>
                  </a:spcAft>
                </a:pPr>
                <a14:m>
                  <m:oMathPara xmlns:m="http://schemas.openxmlformats.org/officeDocument/2006/math">
                    <m:oMathParaPr>
                      <m:jc m:val="left"/>
                    </m:oMathParaPr>
                    <m:oMath xmlns:m="http://schemas.openxmlformats.org/officeDocument/2006/math">
                      <m:r>
                        <a:rPr lang="vi-VN" sz="28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rad>
                        <m:radPr>
                          <m:degHide m:val="on"/>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4</m:t>
                          </m:r>
                        </m:e>
                      </m:rad>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=−10</m:t>
                      </m:r>
                    </m:oMath>
                  </m:oMathPara>
                </a14:m>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e>
                            </m:d>
                          </m:e>
                          <m:sup>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.4</m:t>
                        </m:r>
                      </m:e>
                    </m:rad>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100</m:t>
                        </m:r>
                      </m:e>
                    </m:rad>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=−10</m:t>
                    </m:r>
                  </m:oMath>
                </a14:m>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rad>
                      <m:radPr>
                        <m:degHide m:val="on"/>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4</m:t>
                        </m:r>
                      </m:e>
                    </m:rad>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e>
                            </m:d>
                          </m:e>
                          <m:sup>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.4</m:t>
                        </m:r>
                      </m:e>
                    </m:rad>
                  </m:oMath>
                </a14:m>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9E95FF7-724E-F912-85E0-C3497EF99EBA}"/>
                  </a:ext>
                </a:extLst>
              </p:cNvPr>
              <p:cNvSpPr txBox="1">
                <a:spLocks noRot="1" noChangeAspect="1" noMove="1" noResize="1" noEditPoints="1" noAdjustHandles="1" noChangeArrowheads="1" noChangeShapeType="1" noTextEdit="1"/>
              </p:cNvSpPr>
              <p:nvPr/>
            </p:nvSpPr>
            <p:spPr>
              <a:xfrm>
                <a:off x="6549576" y="3624343"/>
                <a:ext cx="4676078" cy="2430858"/>
              </a:xfrm>
              <a:prstGeom prst="rect">
                <a:avLst/>
              </a:prstGeom>
              <a:blipFill>
                <a:blip r:embed="rId4"/>
                <a:stretch>
                  <a:fillRect l="-2710" b="-5729"/>
                </a:stretch>
              </a:blipFill>
            </p:spPr>
            <p:txBody>
              <a:bodyPr/>
              <a:lstStyle/>
              <a:p>
                <a:r>
                  <a:rPr lang="en-VN">
                    <a:noFill/>
                  </a:rPr>
                  <a:t> </a:t>
                </a:r>
              </a:p>
            </p:txBody>
          </p:sp>
        </mc:Fallback>
      </mc:AlternateContent>
    </p:spTree>
    <p:extLst>
      <p:ext uri="{BB962C8B-B14F-4D97-AF65-F5344CB8AC3E}">
        <p14:creationId xmlns:p14="http://schemas.microsoft.com/office/powerpoint/2010/main" val="291696169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strips(downLeft)">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strips(downLeft)">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strips(downLeft)">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strips(downLeft)">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strips(downLeft)">
                                      <p:cBhvr>
                                        <p:cTn id="40" dur="500"/>
                                        <p:tgtEl>
                                          <p:spTgt spid="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strips(downLeft)">
                                      <p:cBhvr>
                                        <p:cTn id="4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B6BA6-F109-EC73-4118-C1240384DA1D}"/>
              </a:ext>
            </a:extLst>
          </p:cNvPr>
          <p:cNvSpPr txBox="1"/>
          <p:nvPr/>
        </p:nvSpPr>
        <p:spPr>
          <a:xfrm>
            <a:off x="5024232" y="457200"/>
            <a:ext cx="2143536" cy="584775"/>
          </a:xfrm>
          <a:prstGeom prst="rect">
            <a:avLst/>
          </a:prstGeom>
          <a:solidFill>
            <a:schemeClr val="bg1"/>
          </a:solidFill>
        </p:spPr>
        <p:txBody>
          <a:bodyPr wrap="none" rtlCol="0">
            <a:spAutoFit/>
          </a:bodyPr>
          <a:lstStyle/>
          <a:p>
            <a:r>
              <a:rPr lang="en-VN" sz="3200" b="1" dirty="0">
                <a:solidFill>
                  <a:srgbClr val="C00000"/>
                </a:solidFill>
                <a:latin typeface="Arial" panose="020B0604020202020204" pitchFamily="34" charset="0"/>
                <a:cs typeface="Arial" panose="020B0604020202020204" pitchFamily="34" charset="0"/>
              </a:rPr>
              <a:t>Khái niệm</a:t>
            </a:r>
          </a:p>
        </p:txBody>
      </p:sp>
      <p:sp>
        <p:nvSpPr>
          <p:cNvPr id="4" name="TextBox 3">
            <a:extLst>
              <a:ext uri="{FF2B5EF4-FFF2-40B4-BE49-F238E27FC236}">
                <a16:creationId xmlns:a16="http://schemas.microsoft.com/office/drawing/2014/main" id="{467A81F9-ABDB-0C74-FDD5-4F6A1A38CCA0}"/>
              </a:ext>
            </a:extLst>
          </p:cNvPr>
          <p:cNvSpPr txBox="1"/>
          <p:nvPr/>
        </p:nvSpPr>
        <p:spPr>
          <a:xfrm>
            <a:off x="5434601" y="3732507"/>
            <a:ext cx="1322798" cy="584775"/>
          </a:xfrm>
          <a:prstGeom prst="rect">
            <a:avLst/>
          </a:prstGeom>
          <a:solidFill>
            <a:schemeClr val="bg1"/>
          </a:solidFill>
        </p:spPr>
        <p:txBody>
          <a:bodyPr wrap="none" rtlCol="0">
            <a:spAutoFit/>
          </a:bodyPr>
          <a:lstStyle/>
          <a:p>
            <a:r>
              <a:rPr lang="en-VN" sz="3200" b="1" dirty="0">
                <a:solidFill>
                  <a:srgbClr val="C00000"/>
                </a:solidFill>
                <a:latin typeface="Arial" panose="020B0604020202020204" pitchFamily="34" charset="0"/>
                <a:cs typeface="Arial" panose="020B0604020202020204" pitchFamily="34" charset="0"/>
              </a:rPr>
              <a:t>Chú ý</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478D3C7-6C5E-FB2C-3D05-C17880685D84}"/>
                  </a:ext>
                </a:extLst>
              </p:cNvPr>
              <p:cNvSpPr txBox="1"/>
              <p:nvPr/>
            </p:nvSpPr>
            <p:spPr>
              <a:xfrm>
                <a:off x="1139587" y="1041975"/>
                <a:ext cx="9912826" cy="2083519"/>
              </a:xfrm>
              <a:prstGeom prst="rect">
                <a:avLst/>
              </a:prstGeom>
              <a:noFill/>
            </p:spPr>
            <p:txBody>
              <a:bodyPr wrap="square">
                <a:spAutoFit/>
              </a:bodyPr>
              <a:lstStyle/>
              <a:p>
                <a:pPr algn="just">
                  <a:lnSpc>
                    <a:spcPct val="200000"/>
                  </a:lnSpc>
                  <a:spcBef>
                    <a:spcPts val="300"/>
                  </a:spcBef>
                  <a:spcAft>
                    <a:spcPts val="300"/>
                  </a:spcAft>
                </a:pPr>
                <a:r>
                  <a:rPr lang="vi-VN" sz="3000" dirty="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3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3000" dirty="0">
                    <a:effectLst/>
                    <a:latin typeface="Arial" panose="020B0604020202020204" pitchFamily="34" charset="0"/>
                    <a:ea typeface="Times New Roman" panose="02020603050405020304" pitchFamily="18" charset="0"/>
                    <a:cs typeface="Arial" panose="020B0604020202020204" pitchFamily="34" charset="0"/>
                  </a:rPr>
                  <a:t> là hai số không âm thì </a:t>
                </a:r>
                <a14:m>
                  <m:oMath xmlns:m="http://schemas.openxmlformats.org/officeDocument/2006/math">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a</m:t>
                    </m:r>
                    <m:rad>
                      <m:radPr>
                        <m:degHide m:val="on"/>
                        <m:ctrlPr>
                          <a:rPr lang="en-VN" sz="3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b</m:t>
                        </m:r>
                      </m:e>
                    </m:rad>
                    <m:r>
                      <a:rPr lang="vi-VN" sz="30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3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3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a</m:t>
                            </m:r>
                          </m:e>
                          <m:sup>
                            <m:r>
                              <a:rPr lang="vi-VN" sz="3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b</m:t>
                        </m:r>
                      </m:e>
                    </m:rad>
                  </m:oMath>
                </a14:m>
                <a:endParaRPr lang="en-VN" sz="3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3000" dirty="0">
                    <a:effectLst/>
                    <a:latin typeface="Arial" panose="020B0604020202020204" pitchFamily="34" charset="0"/>
                    <a:ea typeface="Times New Roman" panose="02020603050405020304" pitchFamily="18" charset="0"/>
                    <a:cs typeface="Arial" panose="020B0604020202020204" pitchFamily="34" charset="0"/>
                  </a:rPr>
                  <a:t>• Nếu </a:t>
                </a:r>
                <a14:m>
                  <m:oMath xmlns:m="http://schemas.openxmlformats.org/officeDocument/2006/math">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3000" dirty="0">
                    <a:effectLst/>
                    <a:latin typeface="Arial" panose="020B0604020202020204" pitchFamily="34" charset="0"/>
                    <a:ea typeface="Times New Roman" panose="02020603050405020304" pitchFamily="18" charset="0"/>
                    <a:cs typeface="Arial" panose="020B0604020202020204" pitchFamily="34" charset="0"/>
                  </a:rPr>
                  <a:t> là số âm và </a:t>
                </a:r>
                <a14:m>
                  <m:oMath xmlns:m="http://schemas.openxmlformats.org/officeDocument/2006/math">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3000" dirty="0">
                    <a:effectLst/>
                    <a:latin typeface="Arial" panose="020B0604020202020204" pitchFamily="34" charset="0"/>
                    <a:ea typeface="Times New Roman" panose="02020603050405020304" pitchFamily="18" charset="0"/>
                    <a:cs typeface="Arial" panose="020B0604020202020204" pitchFamily="34" charset="0"/>
                  </a:rPr>
                  <a:t> là số không âm thì </a:t>
                </a:r>
                <a14:m>
                  <m:oMath xmlns:m="http://schemas.openxmlformats.org/officeDocument/2006/math">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a</m:t>
                    </m:r>
                    <m:rad>
                      <m:radPr>
                        <m:degHide m:val="on"/>
                        <m:ctrlPr>
                          <a:rPr lang="en-VN" sz="3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b</m:t>
                        </m:r>
                      </m:e>
                    </m:rad>
                    <m:r>
                      <a:rPr lang="vi-VN" sz="30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3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30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a</m:t>
                            </m:r>
                          </m:e>
                          <m:sup>
                            <m:r>
                              <a:rPr lang="vi-VN" sz="3000" i="0">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vi-VN" sz="3000" i="0">
                            <a:effectLst/>
                            <a:latin typeface="Cambria Math" panose="02040503050406030204" pitchFamily="18" charset="0"/>
                            <a:ea typeface="Times New Roman" panose="02020603050405020304" pitchFamily="18" charset="0"/>
                            <a:cs typeface="Times New Roman" panose="02020603050405020304" pitchFamily="18" charset="0"/>
                          </a:rPr>
                          <m:t>b</m:t>
                        </m:r>
                      </m:e>
                    </m:rad>
                  </m:oMath>
                </a14:m>
                <a:endParaRPr lang="en-VN" sz="3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E478D3C7-6C5E-FB2C-3D05-C17880685D84}"/>
                  </a:ext>
                </a:extLst>
              </p:cNvPr>
              <p:cNvSpPr txBox="1">
                <a:spLocks noRot="1" noChangeAspect="1" noMove="1" noResize="1" noEditPoints="1" noAdjustHandles="1" noChangeArrowheads="1" noChangeShapeType="1" noTextEdit="1"/>
              </p:cNvSpPr>
              <p:nvPr/>
            </p:nvSpPr>
            <p:spPr>
              <a:xfrm>
                <a:off x="1139587" y="1041975"/>
                <a:ext cx="9912826" cy="2083519"/>
              </a:xfrm>
              <a:prstGeom prst="rect">
                <a:avLst/>
              </a:prstGeom>
              <a:blipFill>
                <a:blip r:embed="rId2"/>
                <a:stretch>
                  <a:fillRect l="-1407" b="-7273"/>
                </a:stretch>
              </a:blipFill>
            </p:spPr>
            <p:txBody>
              <a:bodyPr/>
              <a:lstStyle/>
              <a:p>
                <a:r>
                  <a:rPr lang="en-VN">
                    <a:noFill/>
                  </a:rPr>
                  <a:t> </a:t>
                </a:r>
              </a:p>
            </p:txBody>
          </p:sp>
        </mc:Fallback>
      </mc:AlternateContent>
      <p:sp>
        <p:nvSpPr>
          <p:cNvPr id="9" name="TextBox 8">
            <a:extLst>
              <a:ext uri="{FF2B5EF4-FFF2-40B4-BE49-F238E27FC236}">
                <a16:creationId xmlns:a16="http://schemas.microsoft.com/office/drawing/2014/main" id="{8D22B76B-82AF-BA21-31ED-3392AD01C29E}"/>
              </a:ext>
            </a:extLst>
          </p:cNvPr>
          <p:cNvSpPr txBox="1"/>
          <p:nvPr/>
        </p:nvSpPr>
        <p:spPr>
          <a:xfrm>
            <a:off x="1011196" y="4421669"/>
            <a:ext cx="10169608" cy="1394356"/>
          </a:xfrm>
          <a:prstGeom prst="rect">
            <a:avLst/>
          </a:prstGeom>
          <a:noFill/>
        </p:spPr>
        <p:txBody>
          <a:bodyPr wrap="square">
            <a:spAutoFit/>
          </a:bodyPr>
          <a:lstStyle/>
          <a:p>
            <a:pPr algn="just">
              <a:lnSpc>
                <a:spcPct val="150000"/>
              </a:lnSpc>
              <a:spcBef>
                <a:spcPts val="300"/>
              </a:spcBef>
              <a:spcAft>
                <a:spcPts val="300"/>
              </a:spcAft>
            </a:pPr>
            <a:r>
              <a:rPr lang="vi-VN" sz="3000" dirty="0">
                <a:effectLst/>
                <a:latin typeface="Arial" panose="020B0604020202020204" pitchFamily="34" charset="0"/>
                <a:ea typeface="Times New Roman" panose="02020603050405020304" pitchFamily="18" charset="0"/>
                <a:cs typeface="Arial" panose="020B0604020202020204" pitchFamily="34" charset="0"/>
              </a:rPr>
              <a:t>Các phép biến đổi trên gọi là phép đưa thừa số vào trong dấu căn.</a:t>
            </a:r>
            <a:endParaRPr lang="en-VN" sz="3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058592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CC981B-0A1A-1EA8-E5D1-683F6EF23684}"/>
              </a:ext>
            </a:extLst>
          </p:cNvPr>
          <p:cNvSpPr txBox="1"/>
          <p:nvPr/>
        </p:nvSpPr>
        <p:spPr>
          <a:xfrm>
            <a:off x="891912" y="585067"/>
            <a:ext cx="3617722" cy="523220"/>
          </a:xfrm>
          <a:prstGeom prst="rect">
            <a:avLst/>
          </a:prstGeom>
          <a:solidFill>
            <a:schemeClr val="bg1"/>
          </a:solidFill>
        </p:spPr>
        <p:txBody>
          <a:bodyPr wrap="none" rtlCol="0">
            <a:spAutoFit/>
          </a:bodyPr>
          <a:lstStyle/>
          <a:p>
            <a:r>
              <a:rPr lang="en-VN" sz="2800" b="1" dirty="0">
                <a:solidFill>
                  <a:srgbClr val="9B3FE1"/>
                </a:solidFill>
                <a:latin typeface="Arial" panose="020B0604020202020204" pitchFamily="34" charset="0"/>
                <a:cs typeface="Arial" panose="020B0604020202020204" pitchFamily="34" charset="0"/>
              </a:rPr>
              <a:t>Ví dụ 3 (SGK – tr.56)</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89122C9-6DE4-D6A3-E9F7-05E73EAFE2AB}"/>
                  </a:ext>
                </a:extLst>
              </p:cNvPr>
              <p:cNvSpPr txBox="1"/>
              <p:nvPr/>
            </p:nvSpPr>
            <p:spPr>
              <a:xfrm>
                <a:off x="1055556" y="1108287"/>
                <a:ext cx="10080888" cy="1524841"/>
              </a:xfrm>
              <a:prstGeom prst="rect">
                <a:avLst/>
              </a:prstGeom>
              <a:noFill/>
            </p:spPr>
            <p:txBody>
              <a:bodyPr wrap="square">
                <a:spAutoFit/>
              </a:bodyPr>
              <a:lstStyle/>
              <a:p>
                <a:pPr algn="ct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Đưa thừa </a:t>
                </a:r>
                <a:r>
                  <a:rPr lang="vi-VN" sz="2800">
                    <a:effectLst/>
                    <a:latin typeface="Arial" panose="020B0604020202020204" pitchFamily="34" charset="0"/>
                    <a:ea typeface="Calibri" panose="020F0502020204030204" pitchFamily="34" charset="0"/>
                    <a:cs typeface="Arial" panose="020B0604020202020204" pitchFamily="34" charset="0"/>
                  </a:rPr>
                  <a:t>số </a:t>
                </a:r>
                <a:r>
                  <a:rPr lang="en-US" sz="2800">
                    <a:effectLst/>
                    <a:latin typeface="Arial" panose="020B0604020202020204" pitchFamily="34" charset="0"/>
                    <a:ea typeface="Calibri" panose="020F0502020204030204" pitchFamily="34" charset="0"/>
                    <a:cs typeface="Arial" panose="020B0604020202020204" pitchFamily="34" charset="0"/>
                  </a:rPr>
                  <a:t>vào trong </a:t>
                </a:r>
                <a:r>
                  <a:rPr lang="vi-VN" sz="2800">
                    <a:effectLst/>
                    <a:latin typeface="Arial" panose="020B0604020202020204" pitchFamily="34" charset="0"/>
                    <a:ea typeface="Calibri" panose="020F0502020204030204" pitchFamily="34" charset="0"/>
                    <a:cs typeface="Arial" panose="020B0604020202020204" pitchFamily="34" charset="0"/>
                  </a:rPr>
                  <a:t>dấu </a:t>
                </a:r>
                <a:r>
                  <a:rPr lang="vi-VN" sz="2800" dirty="0">
                    <a:effectLst/>
                    <a:latin typeface="Arial" panose="020B0604020202020204" pitchFamily="34" charset="0"/>
                    <a:ea typeface="Calibri" panose="020F0502020204030204" pitchFamily="34" charset="0"/>
                    <a:cs typeface="Arial" panose="020B0604020202020204" pitchFamily="34" charset="0"/>
                  </a:rPr>
                  <a:t>căn:</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                   				 b)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≥0</m:t>
                        </m:r>
                      </m:e>
                    </m: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789122C9-6DE4-D6A3-E9F7-05E73EAFE2AB}"/>
                  </a:ext>
                </a:extLst>
              </p:cNvPr>
              <p:cNvSpPr txBox="1">
                <a:spLocks noRot="1" noChangeAspect="1" noMove="1" noResize="1" noEditPoints="1" noAdjustHandles="1" noChangeArrowheads="1" noChangeShapeType="1" noTextEdit="1"/>
              </p:cNvSpPr>
              <p:nvPr/>
            </p:nvSpPr>
            <p:spPr>
              <a:xfrm>
                <a:off x="1055556" y="1108287"/>
                <a:ext cx="10080888" cy="1524841"/>
              </a:xfrm>
              <a:prstGeom prst="rect">
                <a:avLst/>
              </a:prstGeom>
              <a:blipFill>
                <a:blip r:embed="rId2"/>
                <a:stretch>
                  <a:fillRect b="-400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9E4FA276-FDD9-A625-B917-0734709B26BA}"/>
              </a:ext>
            </a:extLst>
          </p:cNvPr>
          <p:cNvSpPr txBox="1"/>
          <p:nvPr/>
        </p:nvSpPr>
        <p:spPr>
          <a:xfrm>
            <a:off x="891912" y="4798726"/>
            <a:ext cx="2137124" cy="523220"/>
          </a:xfrm>
          <a:prstGeom prst="rect">
            <a:avLst/>
          </a:prstGeom>
          <a:solidFill>
            <a:schemeClr val="bg1"/>
          </a:solidFill>
        </p:spPr>
        <p:txBody>
          <a:bodyPr wrap="none" rtlCol="0">
            <a:spAutoFit/>
          </a:bodyPr>
          <a:lstStyle/>
          <a:p>
            <a:r>
              <a:rPr lang="en-VN" sz="2800" b="1" i="1" dirty="0">
                <a:solidFill>
                  <a:srgbClr val="C00000"/>
                </a:solidFill>
                <a:latin typeface="Arial" panose="020B0604020202020204" pitchFamily="34" charset="0"/>
                <a:cs typeface="Arial" panose="020B0604020202020204" pitchFamily="34" charset="0"/>
              </a:rPr>
              <a:t>Hướng dẫn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D131E7B-E84A-C08B-A684-D797FADA0531}"/>
                  </a:ext>
                </a:extLst>
              </p:cNvPr>
              <p:cNvSpPr txBox="1"/>
              <p:nvPr/>
            </p:nvSpPr>
            <p:spPr>
              <a:xfrm>
                <a:off x="3429000" y="4639413"/>
                <a:ext cx="4287643" cy="1529521"/>
              </a:xfrm>
              <a:prstGeom prst="rect">
                <a:avLst/>
              </a:prstGeom>
              <a:noFill/>
            </p:spPr>
            <p:txBody>
              <a:bodyPr wrap="square">
                <a:spAutoFit/>
              </a:bodyPr>
              <a:lstStyle/>
              <a:p>
                <a:pPr marL="285750" indent="-285750" algn="just">
                  <a:lnSpc>
                    <a:spcPct val="150000"/>
                  </a:lnSpc>
                  <a:spcBef>
                    <a:spcPts val="300"/>
                  </a:spcBef>
                  <a:spcAft>
                    <a:spcPts val="300"/>
                  </a:spcAft>
                  <a:buFont typeface="Arial" panose="020B0604020202020204" pitchFamily="34" charset="0"/>
                  <a:buChar char="•"/>
                </a:pP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effectLst/>
                                <a:latin typeface="Cambria Math" panose="02040503050406030204" pitchFamily="18" charset="0"/>
                                <a:ea typeface="Calibri" panose="020F0502020204030204" pitchFamily="34" charset="0"/>
                                <a:cs typeface="Times New Roman" panose="02020603050405020304" pitchFamily="18" charset="0"/>
                              </a:rPr>
                              <m:t>5</m:t>
                            </m:r>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50</m:t>
                        </m:r>
                      </m:e>
                    </m:ra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e>
                    </m:ra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BD131E7B-E84A-C08B-A684-D797FADA0531}"/>
                  </a:ext>
                </a:extLst>
              </p:cNvPr>
              <p:cNvSpPr txBox="1">
                <a:spLocks noRot="1" noChangeAspect="1" noMove="1" noResize="1" noEditPoints="1" noAdjustHandles="1" noChangeArrowheads="1" noChangeShapeType="1" noTextEdit="1"/>
              </p:cNvSpPr>
              <p:nvPr/>
            </p:nvSpPr>
            <p:spPr>
              <a:xfrm>
                <a:off x="3429000" y="4639413"/>
                <a:ext cx="4287643" cy="1529521"/>
              </a:xfrm>
              <a:prstGeom prst="rect">
                <a:avLst/>
              </a:prstGeom>
              <a:blipFill>
                <a:blip r:embed="rId3"/>
                <a:stretch>
                  <a:fillRect l="-2959" b="-10744"/>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B087F7E-E060-9F07-8AFE-61FF528CC1ED}"/>
                  </a:ext>
                </a:extLst>
              </p:cNvPr>
              <p:cNvSpPr txBox="1"/>
              <p:nvPr/>
            </p:nvSpPr>
            <p:spPr>
              <a:xfrm>
                <a:off x="1469174" y="2433302"/>
                <a:ext cx="1564403" cy="1873013"/>
              </a:xfrm>
              <a:prstGeom prst="rect">
                <a:avLst/>
              </a:prstGeom>
              <a:noFill/>
            </p:spPr>
            <p:txBody>
              <a:bodyPr wrap="none" rtlCol="0">
                <a:spAutoFit/>
              </a:bodyPr>
              <a:lstStyle/>
              <a:p>
                <a:pPr>
                  <a:lnSpc>
                    <a:spcPct val="200000"/>
                  </a:lnSpc>
                </a:pPr>
                <a:r>
                  <a:rPr lang="en-VN"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VN"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e>
                          <m:sup>
                            <m:r>
                              <a:rPr lang="vi-VN" sz="28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vi-VN" sz="28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VN" sz="2800" b="1" dirty="0">
                    <a:solidFill>
                      <a:srgbClr val="FF0000"/>
                    </a:solidFill>
                    <a:latin typeface="Arial" panose="020B0604020202020204" pitchFamily="34" charset="0"/>
                    <a:cs typeface="Arial" panose="020B0604020202020204" pitchFamily="34" charset="0"/>
                  </a:rPr>
                  <a:t> </a:t>
                </a:r>
              </a:p>
              <a:p>
                <a:pPr>
                  <a:lnSpc>
                    <a:spcPct val="200000"/>
                  </a:lnSpc>
                </a:pPr>
                <a:r>
                  <a:rPr lang="en-VN"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VN" sz="2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𝟓𝟎</m:t>
                        </m:r>
                      </m:e>
                    </m:rad>
                  </m:oMath>
                </a14:m>
                <a:endParaRPr lang="en-VN" sz="2800" b="1" dirty="0">
                  <a:solidFill>
                    <a:srgbClr val="FF0000"/>
                  </a:solidFill>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6B087F7E-E060-9F07-8AFE-61FF528CC1ED}"/>
                  </a:ext>
                </a:extLst>
              </p:cNvPr>
              <p:cNvSpPr txBox="1">
                <a:spLocks noRot="1" noChangeAspect="1" noMove="1" noResize="1" noEditPoints="1" noAdjustHandles="1" noChangeArrowheads="1" noChangeShapeType="1" noTextEdit="1"/>
              </p:cNvSpPr>
              <p:nvPr/>
            </p:nvSpPr>
            <p:spPr>
              <a:xfrm>
                <a:off x="1469174" y="2433302"/>
                <a:ext cx="1564403" cy="1873013"/>
              </a:xfrm>
              <a:prstGeom prst="rect">
                <a:avLst/>
              </a:prstGeom>
              <a:blipFill>
                <a:blip r:embed="rId4"/>
                <a:stretch>
                  <a:fillRect l="-8000" b="-8784"/>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D01A7CE-6E72-F85C-AE4A-F99FB304674B}"/>
                  </a:ext>
                </a:extLst>
              </p:cNvPr>
              <p:cNvSpPr txBox="1"/>
              <p:nvPr/>
            </p:nvSpPr>
            <p:spPr>
              <a:xfrm>
                <a:off x="8090211" y="2433302"/>
                <a:ext cx="1945887" cy="1865191"/>
              </a:xfrm>
              <a:prstGeom prst="rect">
                <a:avLst/>
              </a:prstGeom>
              <a:noFill/>
            </p:spPr>
            <p:txBody>
              <a:bodyPr wrap="square">
                <a:spAutoFit/>
              </a:bodyPr>
              <a:lstStyle/>
              <a:p>
                <a:pPr>
                  <a:lnSpc>
                    <a:spcPct val="200000"/>
                  </a:lnSpc>
                </a:pPr>
                <a:r>
                  <a:rPr lang="vi-VN" sz="2800" b="1" dirty="0">
                    <a:solidFill>
                      <a:srgbClr val="FF0000"/>
                    </a:solidFill>
                    <a:effectLst/>
                    <a:ea typeface="Calibri" panose="020F0502020204030204" pitchFamily="34" charset="0"/>
                    <a:cs typeface="Times New Roman" panose="02020603050405020304" pitchFamily="18" charset="0"/>
                  </a:rPr>
                  <a:t>= </a:t>
                </a:r>
                <a14:m>
                  <m:oMath xmlns:m="http://schemas.openxmlformats.org/officeDocument/2006/math">
                    <m:r>
                      <a:rPr lang="vi-VN" sz="2800" b="1"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e>
                          <m:sup>
                            <m:r>
                              <a:rPr lang="vi-VN" sz="28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vi-VN" sz="28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𝐚</m:t>
                        </m:r>
                      </m:e>
                    </m:rad>
                  </m:oMath>
                </a14:m>
                <a:endParaRPr lang="en-US" sz="2800" b="1"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endParaRPr>
              </a:p>
              <a:p>
                <a:pPr>
                  <a:lnSpc>
                    <a:spcPct val="200000"/>
                  </a:lnSpc>
                </a:pPr>
                <a:r>
                  <a:rPr lang="vi-VN" sz="2800" b="1" dirty="0">
                    <a:solidFill>
                      <a:srgbClr val="FF0000"/>
                    </a:solidFill>
                    <a:effectLst/>
                    <a:ea typeface="Calibri" panose="020F0502020204030204" pitchFamily="34" charset="0"/>
                    <a:cs typeface="Times New Roman" panose="02020603050405020304" pitchFamily="18" charset="0"/>
                  </a:rPr>
                  <a:t>= </a:t>
                </a:r>
                <a14:m>
                  <m:oMath xmlns:m="http://schemas.openxmlformats.org/officeDocument/2006/math">
                    <m:r>
                      <a:rPr lang="vi-VN" sz="28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b="1"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𝟒𝐚</m:t>
                        </m:r>
                      </m:e>
                    </m:rad>
                  </m:oMath>
                </a14:m>
                <a:endParaRPr lang="en-VN" sz="2800" b="1" dirty="0">
                  <a:solidFill>
                    <a:srgbClr val="FF0000"/>
                  </a:solidFill>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CD01A7CE-6E72-F85C-AE4A-F99FB304674B}"/>
                  </a:ext>
                </a:extLst>
              </p:cNvPr>
              <p:cNvSpPr txBox="1">
                <a:spLocks noRot="1" noChangeAspect="1" noMove="1" noResize="1" noEditPoints="1" noAdjustHandles="1" noChangeArrowheads="1" noChangeShapeType="1" noTextEdit="1"/>
              </p:cNvSpPr>
              <p:nvPr/>
            </p:nvSpPr>
            <p:spPr>
              <a:xfrm>
                <a:off x="8090211" y="2433302"/>
                <a:ext cx="1945887" cy="1865191"/>
              </a:xfrm>
              <a:prstGeom prst="rect">
                <a:avLst/>
              </a:prstGeom>
              <a:blipFill>
                <a:blip r:embed="rId5"/>
                <a:stretch>
                  <a:fillRect l="-6452" b="-8108"/>
                </a:stretch>
              </a:blipFill>
            </p:spPr>
            <p:txBody>
              <a:bodyPr/>
              <a:lstStyle/>
              <a:p>
                <a:r>
                  <a:rPr lang="en-VN">
                    <a:noFill/>
                  </a:rPr>
                  <a:t> </a:t>
                </a:r>
              </a:p>
            </p:txBody>
          </p:sp>
        </mc:Fallback>
      </mc:AlternateContent>
    </p:spTree>
    <p:extLst>
      <p:ext uri="{BB962C8B-B14F-4D97-AF65-F5344CB8AC3E}">
        <p14:creationId xmlns:p14="http://schemas.microsoft.com/office/powerpoint/2010/main" val="374161128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strips(downLeft)">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strips(downLeft)">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strips(downLeft)">
                                      <p:cBhvr>
                                        <p:cTn id="33" dur="500"/>
                                        <p:tgtEl>
                                          <p:spTgt spid="1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strips(downLeft)">
                                      <p:cBhvr>
                                        <p:cTn id="3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8719FA-6947-B4E9-CF84-FFA48A92898F}"/>
              </a:ext>
            </a:extLst>
          </p:cNvPr>
          <p:cNvSpPr txBox="1"/>
          <p:nvPr/>
        </p:nvSpPr>
        <p:spPr>
          <a:xfrm>
            <a:off x="891912" y="585067"/>
            <a:ext cx="3617722" cy="523220"/>
          </a:xfrm>
          <a:prstGeom prst="rect">
            <a:avLst/>
          </a:prstGeom>
          <a:solidFill>
            <a:schemeClr val="bg1"/>
          </a:solidFill>
        </p:spPr>
        <p:txBody>
          <a:bodyPr wrap="none" rtlCol="0">
            <a:spAutoFit/>
          </a:bodyPr>
          <a:lstStyle/>
          <a:p>
            <a:r>
              <a:rPr lang="en-VN" sz="2800" b="1" dirty="0">
                <a:solidFill>
                  <a:srgbClr val="9B3FE1"/>
                </a:solidFill>
                <a:latin typeface="Arial" panose="020B0604020202020204" pitchFamily="34" charset="0"/>
                <a:cs typeface="Arial" panose="020B0604020202020204" pitchFamily="34" charset="0"/>
              </a:rPr>
              <a:t>Ví dụ 4 (SGK – tr.56)</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E389EC2-55CC-08F4-5D1E-8A956F4314A5}"/>
                  </a:ext>
                </a:extLst>
              </p:cNvPr>
              <p:cNvSpPr txBox="1"/>
              <p:nvPr/>
            </p:nvSpPr>
            <p:spPr>
              <a:xfrm>
                <a:off x="891912" y="1369397"/>
                <a:ext cx="10348518" cy="1413272"/>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Không sử dụng MTCT, có thể so sánh được hai số </a:t>
                </a:r>
                <a14:m>
                  <m:oMath xmlns:m="http://schemas.openxmlformats.org/officeDocument/2006/math">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b</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hay không?</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CE389EC2-55CC-08F4-5D1E-8A956F4314A5}"/>
                  </a:ext>
                </a:extLst>
              </p:cNvPr>
              <p:cNvSpPr txBox="1">
                <a:spLocks noRot="1" noChangeAspect="1" noMove="1" noResize="1" noEditPoints="1" noAdjustHandles="1" noChangeArrowheads="1" noChangeShapeType="1" noTextEdit="1"/>
              </p:cNvSpPr>
              <p:nvPr/>
            </p:nvSpPr>
            <p:spPr>
              <a:xfrm>
                <a:off x="891912" y="1369397"/>
                <a:ext cx="10348518" cy="1413272"/>
              </a:xfrm>
              <a:prstGeom prst="rect">
                <a:avLst/>
              </a:prstGeom>
              <a:blipFill>
                <a:blip r:embed="rId2"/>
                <a:stretch>
                  <a:fillRect l="-1225" r="-1225" b="-11712"/>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56E17DDB-9BDE-82E4-7D4C-19073ED5CA1E}"/>
              </a:ext>
            </a:extLst>
          </p:cNvPr>
          <p:cNvSpPr txBox="1"/>
          <p:nvPr/>
        </p:nvSpPr>
        <p:spPr>
          <a:xfrm>
            <a:off x="4720683" y="585067"/>
            <a:ext cx="4428892" cy="523220"/>
          </a:xfrm>
          <a:prstGeom prst="rect">
            <a:avLst/>
          </a:prstGeom>
          <a:noFill/>
        </p:spPr>
        <p:txBody>
          <a:bodyPr wrap="square">
            <a:spAutoFit/>
          </a:bodyPr>
          <a:lstStyle/>
          <a:p>
            <a:pPr algn="just"/>
            <a:r>
              <a:rPr lang="vi-VN" sz="2800" dirty="0">
                <a:effectLst/>
                <a:latin typeface="Arial" panose="020B0604020202020204" pitchFamily="34" charset="0"/>
                <a:ea typeface="Calibri" panose="020F0502020204030204" pitchFamily="34" charset="0"/>
                <a:cs typeface="Arial" panose="020B0604020202020204" pitchFamily="34" charset="0"/>
              </a:rPr>
              <a:t>Trả lời tình huống mở đầu: </a:t>
            </a:r>
            <a:endParaRPr lang="en-VN"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6BBCB7C-A183-201B-17BB-B2FCA737804A}"/>
              </a:ext>
            </a:extLst>
          </p:cNvPr>
          <p:cNvSpPr txBox="1"/>
          <p:nvPr/>
        </p:nvSpPr>
        <p:spPr>
          <a:xfrm>
            <a:off x="5364869" y="2989414"/>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09F9DEF-8E5A-A5FE-C0C6-0564F8CA6712}"/>
                  </a:ext>
                </a:extLst>
              </p:cNvPr>
              <p:cNvSpPr txBox="1"/>
              <p:nvPr/>
            </p:nvSpPr>
            <p:spPr>
              <a:xfrm>
                <a:off x="2178639" y="3719379"/>
                <a:ext cx="7834719" cy="1857303"/>
              </a:xfrm>
              <a:prstGeom prst="rect">
                <a:avLst/>
              </a:prstGeom>
              <a:noFill/>
            </p:spPr>
            <p:txBody>
              <a:bodyPr wrap="square" rtlCol="0">
                <a:spAutoFit/>
              </a:bodyPr>
              <a:lstStyle/>
              <a:p>
                <a:pPr algn="just">
                  <a:lnSpc>
                    <a:spcPct val="200000"/>
                  </a:lnSpc>
                </a:pPr>
                <a:r>
                  <a:rPr lang="en-VN" sz="2800" dirty="0">
                    <a:solidFill>
                      <a:schemeClr val="tx1"/>
                    </a:solidFill>
                    <a:latin typeface="Arial" panose="020B0604020202020204" pitchFamily="34" charset="0"/>
                    <a:cs typeface="Arial" panose="020B0604020202020204" pitchFamily="34" charset="0"/>
                  </a:rPr>
                  <a:t>Ta có </a:t>
                </a:r>
                <a14:m>
                  <m:oMath xmlns:m="http://schemas.openxmlformats.org/officeDocument/2006/math">
                    <m:r>
                      <a:rPr lang="vi-VN"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rad>
                  </m:oMath>
                </a14:m>
                <a:r>
                  <a:rPr lang="en-VN" sz="2800" dirty="0">
                    <a:solidFill>
                      <a:schemeClr val="tx1"/>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VN" sz="2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e>
                          <m:sup>
                            <m:r>
                              <a:rPr lang="vi-VN" sz="2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rad>
                  </m:oMath>
                </a14:m>
                <a:r>
                  <a:rPr lang="en-VN" sz="2800" dirty="0">
                    <a:solidFill>
                      <a:schemeClr val="tx1"/>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VN" sz="2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m:t>
                        </m:r>
                      </m:e>
                    </m:rad>
                  </m:oMath>
                </a14:m>
                <a:r>
                  <a:rPr lang="en-VN" sz="2800" dirty="0">
                    <a:solidFill>
                      <a:schemeClr val="tx1"/>
                    </a:solidFill>
                    <a:latin typeface="Arial" panose="020B0604020202020204" pitchFamily="34" charset="0"/>
                    <a:cs typeface="Arial" panose="020B0604020202020204" pitchFamily="34" charset="0"/>
                  </a:rPr>
                  <a:t> ;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oMath>
                </a14:m>
                <a:r>
                  <a:rPr lang="en-VN" sz="2800" dirty="0">
                    <a:solidFill>
                      <a:schemeClr val="tx1"/>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VN" sz="2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sup>
                            <m:r>
                              <a:rPr lang="vi-VN" sz="2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3</m:t>
                        </m:r>
                      </m:e>
                    </m:rad>
                  </m:oMath>
                </a14:m>
                <a:r>
                  <a:rPr lang="en-VN" sz="2800" dirty="0">
                    <a:solidFill>
                      <a:schemeClr val="tx1"/>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VN" sz="2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2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rad>
                  </m:oMath>
                </a14:m>
                <a:endParaRPr lang="en-VN" sz="2800" dirty="0">
                  <a:solidFill>
                    <a:schemeClr val="tx1"/>
                  </a:solidFill>
                  <a:latin typeface="Arial" panose="020B0604020202020204" pitchFamily="34" charset="0"/>
                  <a:cs typeface="Arial" panose="020B0604020202020204" pitchFamily="34" charset="0"/>
                </a:endParaRPr>
              </a:p>
              <a:p>
                <a:pPr algn="just">
                  <a:lnSpc>
                    <a:spcPct val="200000"/>
                  </a:lnSpc>
                </a:pPr>
                <a:r>
                  <a:rPr lang="en-VN" sz="2800" dirty="0">
                    <a:latin typeface="Arial" panose="020B0604020202020204" pitchFamily="34" charset="0"/>
                    <a:cs typeface="Arial" panose="020B0604020202020204" pitchFamily="34" charset="0"/>
                  </a:rPr>
                  <a:t>Vì </a:t>
                </a:r>
                <a14:m>
                  <m:oMath xmlns:m="http://schemas.openxmlformats.org/officeDocument/2006/math">
                    <m:rad>
                      <m:radPr>
                        <m:degHide m:val="on"/>
                        <m:ctrlPr>
                          <a:rPr lang="en-VN" sz="2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2800" b="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rad>
                  </m:oMath>
                </a14:m>
                <a:r>
                  <a:rPr lang="en-VN" sz="2800" dirty="0">
                    <a:solidFill>
                      <a:schemeClr val="tx1"/>
                    </a:solidFill>
                    <a:latin typeface="Arial" panose="020B0604020202020204" pitchFamily="34" charset="0"/>
                    <a:cs typeface="Arial" panose="020B0604020202020204" pitchFamily="34" charset="0"/>
                  </a:rPr>
                  <a:t> &lt; </a:t>
                </a:r>
                <a14:m>
                  <m:oMath xmlns:m="http://schemas.openxmlformats.org/officeDocument/2006/math">
                    <m:rad>
                      <m:radPr>
                        <m:degHide m:val="on"/>
                        <m:ctrlPr>
                          <a:rPr lang="en-VN" sz="2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18</m:t>
                        </m:r>
                      </m:e>
                    </m:rad>
                  </m:oMath>
                </a14:m>
                <a:r>
                  <a:rPr lang="en-VN" sz="2800" dirty="0">
                    <a:solidFill>
                      <a:schemeClr val="tx1"/>
                    </a:solidFill>
                    <a:latin typeface="Arial" panose="020B0604020202020204" pitchFamily="34" charset="0"/>
                    <a:cs typeface="Arial" panose="020B0604020202020204" pitchFamily="34" charset="0"/>
                  </a:rPr>
                  <a:t>  nên </a:t>
                </a:r>
                <a14:m>
                  <m:oMath xmlns:m="http://schemas.openxmlformats.org/officeDocument/2006/math">
                    <m:r>
                      <a:rPr lang="vi-VN" sz="2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oMath>
                </a14:m>
                <a:r>
                  <a:rPr lang="vi-VN" sz="2800" dirty="0">
                    <a:solidFill>
                      <a:srgbClr val="FF0000"/>
                    </a:solidFill>
                    <a:ea typeface="Calibri" panose="020F0502020204030204" pitchFamily="34" charset="0"/>
                    <a:cs typeface="Arial" panose="020B0604020202020204" pitchFamily="34" charset="0"/>
                  </a:rPr>
                  <a:t> &lt; </a:t>
                </a:r>
                <a14:m>
                  <m:oMath xmlns:m="http://schemas.openxmlformats.org/officeDocument/2006/math">
                    <m:r>
                      <a:rPr lang="vi-VN" sz="2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oMath>
                </a14:m>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109F9DEF-8E5A-A5FE-C0C6-0564F8CA6712}"/>
                  </a:ext>
                </a:extLst>
              </p:cNvPr>
              <p:cNvSpPr txBox="1">
                <a:spLocks noRot="1" noChangeAspect="1" noMove="1" noResize="1" noEditPoints="1" noAdjustHandles="1" noChangeArrowheads="1" noChangeShapeType="1" noTextEdit="1"/>
              </p:cNvSpPr>
              <p:nvPr/>
            </p:nvSpPr>
            <p:spPr>
              <a:xfrm>
                <a:off x="2178639" y="3719379"/>
                <a:ext cx="7834719" cy="1857303"/>
              </a:xfrm>
              <a:prstGeom prst="rect">
                <a:avLst/>
              </a:prstGeom>
              <a:blipFill>
                <a:blip r:embed="rId3"/>
                <a:stretch>
                  <a:fillRect l="-1618" b="-7432"/>
                </a:stretch>
              </a:blipFill>
            </p:spPr>
            <p:txBody>
              <a:bodyPr/>
              <a:lstStyle/>
              <a:p>
                <a:r>
                  <a:rPr lang="en-VN">
                    <a:noFill/>
                  </a:rPr>
                  <a:t> </a:t>
                </a:r>
              </a:p>
            </p:txBody>
          </p:sp>
        </mc:Fallback>
      </mc:AlternateContent>
    </p:spTree>
    <p:extLst>
      <p:ext uri="{BB962C8B-B14F-4D97-AF65-F5344CB8AC3E}">
        <p14:creationId xmlns:p14="http://schemas.microsoft.com/office/powerpoint/2010/main" val="289620470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strips(downLeft)">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strips(downLeft)">
                                      <p:cBhvr>
                                        <p:cTn id="2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F7E916-5A8A-A60F-AE31-038E70F13DC6}"/>
              </a:ext>
            </a:extLst>
          </p:cNvPr>
          <p:cNvSpPr txBox="1"/>
          <p:nvPr/>
        </p:nvSpPr>
        <p:spPr>
          <a:xfrm>
            <a:off x="891912" y="585067"/>
            <a:ext cx="4440062" cy="523220"/>
          </a:xfrm>
          <a:prstGeom prst="rect">
            <a:avLst/>
          </a:prstGeom>
          <a:solidFill>
            <a:schemeClr val="bg1"/>
          </a:solidFill>
        </p:spPr>
        <p:txBody>
          <a:bodyPr wrap="none" rtlCol="0">
            <a:spAutoFit/>
          </a:bodyPr>
          <a:lstStyle/>
          <a:p>
            <a:r>
              <a:rPr lang="en-VN" sz="2800" b="1" dirty="0">
                <a:solidFill>
                  <a:srgbClr val="9B3FE1"/>
                </a:solidFill>
                <a:latin typeface="Arial" panose="020B0604020202020204" pitchFamily="34" charset="0"/>
                <a:cs typeface="Arial" panose="020B0604020202020204" pitchFamily="34" charset="0"/>
              </a:rPr>
              <a:t>Luyện tập 3 (SGK – tr.56)</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4066D74-79D2-3312-BB6C-46C5055C815E}"/>
                  </a:ext>
                </a:extLst>
              </p:cNvPr>
              <p:cNvSpPr txBox="1"/>
              <p:nvPr/>
            </p:nvSpPr>
            <p:spPr>
              <a:xfrm>
                <a:off x="891912" y="1286707"/>
                <a:ext cx="9924771" cy="1826206"/>
              </a:xfrm>
              <a:prstGeom prst="rect">
                <a:avLst/>
              </a:prstGeom>
              <a:noFill/>
            </p:spPr>
            <p:txBody>
              <a:bodyPr wrap="square">
                <a:spAutoFit/>
              </a:bodyPr>
              <a:lstStyle/>
              <a:p>
                <a:pPr algn="ctr">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Đưa thừa số vào trong dấu căn:</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a)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7</m:t>
                        </m:r>
                      </m:e>
                    </m:ra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84066D74-79D2-3312-BB6C-46C5055C815E}"/>
                  </a:ext>
                </a:extLst>
              </p:cNvPr>
              <p:cNvSpPr txBox="1">
                <a:spLocks noRot="1" noChangeAspect="1" noMove="1" noResize="1" noEditPoints="1" noAdjustHandles="1" noChangeArrowheads="1" noChangeShapeType="1" noTextEdit="1"/>
              </p:cNvSpPr>
              <p:nvPr/>
            </p:nvSpPr>
            <p:spPr>
              <a:xfrm>
                <a:off x="891912" y="1286707"/>
                <a:ext cx="9924771" cy="1826206"/>
              </a:xfrm>
              <a:prstGeom prst="rect">
                <a:avLst/>
              </a:prstGeom>
              <a:blipFill>
                <a:blip r:embed="rId2"/>
                <a:stretch>
                  <a:fillRect b="-8276"/>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15F8928-E053-5330-6191-04CAA59C7442}"/>
                  </a:ext>
                </a:extLst>
              </p:cNvPr>
              <p:cNvSpPr txBox="1"/>
              <p:nvPr/>
            </p:nvSpPr>
            <p:spPr>
              <a:xfrm>
                <a:off x="1800923" y="3112913"/>
                <a:ext cx="1655956" cy="1883529"/>
              </a:xfrm>
              <a:prstGeom prst="rect">
                <a:avLst/>
              </a:prstGeom>
              <a:noFill/>
            </p:spPr>
            <p:txBody>
              <a:bodyPr wrap="square">
                <a:spAutoFit/>
              </a:bodyPr>
              <a:lstStyle/>
              <a:p>
                <a:pPr>
                  <a:lnSpc>
                    <a:spcPct val="200000"/>
                  </a:lnSpc>
                </a:pPr>
                <a:r>
                  <a:rPr lang="en-VN"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VN" sz="2800" b="1" i="1">
                            <a:solidFill>
                              <a:srgbClr val="FF0000"/>
                            </a:solidFill>
                            <a:latin typeface="Cambria Math" panose="02040503050406030204" pitchFamily="18" charset="0"/>
                          </a:rPr>
                        </m:ctrlPr>
                      </m:radPr>
                      <m:deg/>
                      <m:e>
                        <m:sSup>
                          <m:sSupPr>
                            <m:ctrlPr>
                              <a:rPr lang="en-VN" sz="2800" b="1" i="1">
                                <a:solidFill>
                                  <a:srgbClr val="FF0000"/>
                                </a:solidFill>
                                <a:latin typeface="Cambria Math" panose="02040503050406030204" pitchFamily="18" charset="0"/>
                              </a:rPr>
                            </m:ctrlPr>
                          </m:sSupPr>
                          <m:e>
                            <m:r>
                              <a:rPr lang="en-VN" sz="2800" b="1" i="0">
                                <a:solidFill>
                                  <a:srgbClr val="FF0000"/>
                                </a:solidFill>
                                <a:latin typeface="Cambria Math" panose="02040503050406030204" pitchFamily="18" charset="0"/>
                              </a:rPr>
                              <m:t>𝟑</m:t>
                            </m:r>
                          </m:e>
                          <m:sup>
                            <m:r>
                              <a:rPr lang="en-VN" sz="2800" b="1" i="0">
                                <a:solidFill>
                                  <a:srgbClr val="FF0000"/>
                                </a:solidFill>
                                <a:latin typeface="Cambria Math" panose="02040503050406030204" pitchFamily="18" charset="0"/>
                              </a:rPr>
                              <m:t>𝟐</m:t>
                            </m:r>
                          </m:sup>
                        </m:sSup>
                        <m:r>
                          <a:rPr lang="en-VN" sz="2800" b="1" i="0">
                            <a:solidFill>
                              <a:srgbClr val="FF0000"/>
                            </a:solidFill>
                            <a:latin typeface="Cambria Math" panose="02040503050406030204" pitchFamily="18" charset="0"/>
                          </a:rPr>
                          <m:t>.</m:t>
                        </m:r>
                        <m:r>
                          <a:rPr lang="en-VN" sz="2800" b="1" i="0">
                            <a:solidFill>
                              <a:srgbClr val="FF0000"/>
                            </a:solidFill>
                            <a:latin typeface="Cambria Math" panose="02040503050406030204" pitchFamily="18" charset="0"/>
                          </a:rPr>
                          <m:t>𝟓</m:t>
                        </m:r>
                      </m:e>
                    </m:rad>
                  </m:oMath>
                </a14:m>
                <a:endParaRPr lang="en-US" sz="2800" b="1" i="1" dirty="0">
                  <a:solidFill>
                    <a:srgbClr val="FF0000"/>
                  </a:solidFill>
                  <a:latin typeface="Arial" panose="020B0604020202020204" pitchFamily="34" charset="0"/>
                  <a:cs typeface="Arial" panose="020B0604020202020204" pitchFamily="34" charset="0"/>
                </a:endParaRPr>
              </a:p>
              <a:p>
                <a:pPr>
                  <a:lnSpc>
                    <a:spcPct val="200000"/>
                  </a:lnSpc>
                </a:pPr>
                <a:r>
                  <a:rPr lang="en-VN"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VN" sz="2800" b="1" i="1">
                            <a:solidFill>
                              <a:srgbClr val="FF0000"/>
                            </a:solidFill>
                            <a:latin typeface="Cambria Math" panose="02040503050406030204" pitchFamily="18" charset="0"/>
                          </a:rPr>
                        </m:ctrlPr>
                      </m:radPr>
                      <m:deg/>
                      <m:e>
                        <m:r>
                          <a:rPr lang="en-VN" sz="2800" b="1" i="0">
                            <a:solidFill>
                              <a:srgbClr val="FF0000"/>
                            </a:solidFill>
                            <a:latin typeface="Cambria Math" panose="02040503050406030204" pitchFamily="18" charset="0"/>
                          </a:rPr>
                          <m:t>𝟒𝟓</m:t>
                        </m:r>
                      </m:e>
                    </m:rad>
                  </m:oMath>
                </a14:m>
                <a:endParaRPr lang="en-VN" sz="2800" b="1" dirty="0">
                  <a:solidFill>
                    <a:srgbClr val="FF0000"/>
                  </a:solidFill>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015F8928-E053-5330-6191-04CAA59C7442}"/>
                  </a:ext>
                </a:extLst>
              </p:cNvPr>
              <p:cNvSpPr txBox="1">
                <a:spLocks noRot="1" noChangeAspect="1" noMove="1" noResize="1" noEditPoints="1" noAdjustHandles="1" noChangeArrowheads="1" noChangeShapeType="1" noTextEdit="1"/>
              </p:cNvSpPr>
              <p:nvPr/>
            </p:nvSpPr>
            <p:spPr>
              <a:xfrm>
                <a:off x="1800923" y="3112913"/>
                <a:ext cx="1655956" cy="1883529"/>
              </a:xfrm>
              <a:prstGeom prst="rect">
                <a:avLst/>
              </a:prstGeom>
              <a:blipFill>
                <a:blip r:embed="rId3"/>
                <a:stretch>
                  <a:fillRect l="-6818" b="-8054"/>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4FA69C3-7B2E-444C-DBE0-ABCABE2DEF43}"/>
                  </a:ext>
                </a:extLst>
              </p:cNvPr>
              <p:cNvSpPr txBox="1"/>
              <p:nvPr/>
            </p:nvSpPr>
            <p:spPr>
              <a:xfrm>
                <a:off x="7718323" y="3112913"/>
                <a:ext cx="2406983" cy="1924438"/>
              </a:xfrm>
              <a:prstGeom prst="rect">
                <a:avLst/>
              </a:prstGeom>
              <a:noFill/>
            </p:spPr>
            <p:txBody>
              <a:bodyPr wrap="square">
                <a:spAutoFit/>
              </a:bodyPr>
              <a:lstStyle/>
              <a:p>
                <a:pPr>
                  <a:lnSpc>
                    <a:spcPct val="200000"/>
                  </a:lnSpc>
                </a:pPr>
                <a:r>
                  <a:rPr lang="en-VN"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r>
                      <a:rPr lang="en-US" sz="2800" b="1" i="0" smtClean="0">
                        <a:solidFill>
                          <a:srgbClr val="FF0000"/>
                        </a:solidFill>
                        <a:latin typeface="Cambria Math" panose="02040503050406030204" pitchFamily="18" charset="0"/>
                      </a:rPr>
                      <m:t>−</m:t>
                    </m:r>
                    <m:rad>
                      <m:radPr>
                        <m:degHide m:val="on"/>
                        <m:ctrlPr>
                          <a:rPr lang="en-VN" sz="2800" b="1" i="1">
                            <a:solidFill>
                              <a:srgbClr val="FF0000"/>
                            </a:solidFill>
                            <a:latin typeface="Cambria Math" panose="02040503050406030204" pitchFamily="18" charset="0"/>
                          </a:rPr>
                        </m:ctrlPr>
                      </m:radPr>
                      <m:deg/>
                      <m:e>
                        <m:sSup>
                          <m:sSupPr>
                            <m:ctrlPr>
                              <a:rPr lang="en-VN" sz="2800" b="1" i="1">
                                <a:solidFill>
                                  <a:srgbClr val="FF0000"/>
                                </a:solidFill>
                                <a:latin typeface="Cambria Math" panose="02040503050406030204" pitchFamily="18" charset="0"/>
                              </a:rPr>
                            </m:ctrlPr>
                          </m:sSupPr>
                          <m:e>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𝟐</m:t>
                            </m:r>
                            <m:r>
                              <a:rPr lang="en-US" sz="2800" b="1" i="1" smtClean="0">
                                <a:solidFill>
                                  <a:srgbClr val="FF0000"/>
                                </a:solidFill>
                                <a:latin typeface="Cambria Math" panose="02040503050406030204" pitchFamily="18" charset="0"/>
                              </a:rPr>
                              <m:t>)</m:t>
                            </m:r>
                          </m:e>
                          <m:sup>
                            <m:r>
                              <a:rPr lang="en-VN" sz="2800" b="1" i="0">
                                <a:solidFill>
                                  <a:srgbClr val="FF0000"/>
                                </a:solidFill>
                                <a:latin typeface="Cambria Math" panose="02040503050406030204" pitchFamily="18" charset="0"/>
                              </a:rPr>
                              <m:t>𝟐</m:t>
                            </m:r>
                          </m:sup>
                        </m:sSup>
                        <m:r>
                          <a:rPr lang="en-VN" sz="2800" b="1" i="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𝟕</m:t>
                        </m:r>
                      </m:e>
                    </m:rad>
                  </m:oMath>
                </a14:m>
                <a:endParaRPr lang="en-US" sz="2800" b="1" i="1" dirty="0">
                  <a:solidFill>
                    <a:srgbClr val="FF0000"/>
                  </a:solidFill>
                  <a:latin typeface="Arial" panose="020B0604020202020204" pitchFamily="34" charset="0"/>
                  <a:cs typeface="Arial" panose="020B0604020202020204" pitchFamily="34" charset="0"/>
                </a:endParaRPr>
              </a:p>
              <a:p>
                <a:pPr>
                  <a:lnSpc>
                    <a:spcPct val="200000"/>
                  </a:lnSpc>
                </a:pPr>
                <a:r>
                  <a:rPr lang="en-VN"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r>
                      <a:rPr lang="en-US" sz="2800" b="1" i="0" smtClean="0">
                        <a:solidFill>
                          <a:srgbClr val="FF0000"/>
                        </a:solidFill>
                        <a:latin typeface="Cambria Math" panose="02040503050406030204" pitchFamily="18" charset="0"/>
                      </a:rPr>
                      <m:t>−</m:t>
                    </m:r>
                    <m:rad>
                      <m:radPr>
                        <m:degHide m:val="on"/>
                        <m:ctrlPr>
                          <a:rPr lang="en-VN" sz="2800" b="1" i="1">
                            <a:solidFill>
                              <a:srgbClr val="FF0000"/>
                            </a:solidFill>
                            <a:latin typeface="Cambria Math" panose="02040503050406030204" pitchFamily="18" charset="0"/>
                          </a:rPr>
                        </m:ctrlPr>
                      </m:radPr>
                      <m:deg/>
                      <m:e>
                        <m:r>
                          <a:rPr lang="en-US" sz="2800" b="1" i="1" smtClean="0">
                            <a:solidFill>
                              <a:srgbClr val="FF0000"/>
                            </a:solidFill>
                            <a:latin typeface="Cambria Math" panose="02040503050406030204" pitchFamily="18" charset="0"/>
                          </a:rPr>
                          <m:t>𝟐𝟖</m:t>
                        </m:r>
                      </m:e>
                    </m:rad>
                  </m:oMath>
                </a14:m>
                <a:endParaRPr lang="en-VN" sz="2800" b="1" dirty="0">
                  <a:solidFill>
                    <a:srgbClr val="FF0000"/>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E4FA69C3-7B2E-444C-DBE0-ABCABE2DEF43}"/>
                  </a:ext>
                </a:extLst>
              </p:cNvPr>
              <p:cNvSpPr txBox="1">
                <a:spLocks noRot="1" noChangeAspect="1" noMove="1" noResize="1" noEditPoints="1" noAdjustHandles="1" noChangeArrowheads="1" noChangeShapeType="1" noTextEdit="1"/>
              </p:cNvSpPr>
              <p:nvPr/>
            </p:nvSpPr>
            <p:spPr>
              <a:xfrm>
                <a:off x="7718323" y="3112913"/>
                <a:ext cx="2406983" cy="1924438"/>
              </a:xfrm>
              <a:prstGeom prst="rect">
                <a:avLst/>
              </a:prstGeom>
              <a:blipFill>
                <a:blip r:embed="rId4"/>
                <a:stretch>
                  <a:fillRect l="-5063" b="-7937"/>
                </a:stretch>
              </a:blipFill>
            </p:spPr>
            <p:txBody>
              <a:bodyPr/>
              <a:lstStyle/>
              <a:p>
                <a:r>
                  <a:rPr lang="vi-VN">
                    <a:noFill/>
                  </a:rPr>
                  <a:t> </a:t>
                </a:r>
              </a:p>
            </p:txBody>
          </p:sp>
        </mc:Fallback>
      </mc:AlternateContent>
    </p:spTree>
    <p:extLst>
      <p:ext uri="{BB962C8B-B14F-4D97-AF65-F5344CB8AC3E}">
        <p14:creationId xmlns:p14="http://schemas.microsoft.com/office/powerpoint/2010/main" val="155874849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strips(downLef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strips(downLeft)">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strips(downLeft)">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strips(downLeft)">
                                      <p:cBhvr>
                                        <p:cTn id="3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92E66-751C-48E9-8B27-A8175FFA0697}"/>
              </a:ext>
            </a:extLst>
          </p:cNvPr>
          <p:cNvSpPr/>
          <p:nvPr/>
        </p:nvSpPr>
        <p:spPr>
          <a:xfrm>
            <a:off x="2867803" y="447019"/>
            <a:ext cx="6456394" cy="974035"/>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solidFill>
                  <a:schemeClr val="accent6"/>
                </a:solidFill>
                <a:latin typeface="Arial" panose="020B0604020202020204" pitchFamily="34" charset="0"/>
                <a:cs typeface="Arial" panose="020B0604020202020204" pitchFamily="34" charset="0"/>
              </a:rPr>
              <a:t>3. Trục căn thức ở mẫu</a:t>
            </a:r>
          </a:p>
        </p:txBody>
      </p:sp>
      <p:sp>
        <p:nvSpPr>
          <p:cNvPr id="3" name="TextBox 2">
            <a:extLst>
              <a:ext uri="{FF2B5EF4-FFF2-40B4-BE49-F238E27FC236}">
                <a16:creationId xmlns:a16="http://schemas.microsoft.com/office/drawing/2014/main" id="{371D03BE-F6FD-08C4-20DA-32984AC3ABAA}"/>
              </a:ext>
            </a:extLst>
          </p:cNvPr>
          <p:cNvSpPr txBox="1"/>
          <p:nvPr/>
        </p:nvSpPr>
        <p:spPr>
          <a:xfrm>
            <a:off x="312049" y="1744793"/>
            <a:ext cx="4518609" cy="523220"/>
          </a:xfrm>
          <a:prstGeom prst="rect">
            <a:avLst/>
          </a:prstGeom>
          <a:solidFill>
            <a:schemeClr val="bg1"/>
          </a:solidFill>
        </p:spPr>
        <p:txBody>
          <a:bodyPr wrap="none" rtlCol="0">
            <a:spAutoFit/>
          </a:bodyPr>
          <a:lstStyle/>
          <a:p>
            <a:r>
              <a:rPr lang="en-VN" sz="2800" b="1" dirty="0">
                <a:solidFill>
                  <a:srgbClr val="9B3FE1"/>
                </a:solidFill>
                <a:latin typeface="Arial" panose="020B0604020202020204" pitchFamily="34" charset="0"/>
                <a:cs typeface="Arial" panose="020B0604020202020204" pitchFamily="34" charset="0"/>
              </a:rPr>
              <a:t>Hoạt động 3 (SGK – tr.56)</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98CA72E-F00B-81A0-3D96-718DE11EF1B8}"/>
                  </a:ext>
                </a:extLst>
              </p:cNvPr>
              <p:cNvSpPr txBox="1"/>
              <p:nvPr/>
            </p:nvSpPr>
            <p:spPr>
              <a:xfrm>
                <a:off x="802702" y="2268013"/>
                <a:ext cx="10586596" cy="1748427"/>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Nhân cả tử và mẫu của biểu thức </a:t>
                </a:r>
                <a14:m>
                  <m:oMath xmlns:m="http://schemas.openxmlformats.org/officeDocument/2006/math">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a</m:t>
                        </m:r>
                      </m:num>
                      <m:den>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e>
                        </m:rad>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và viết biểu thức nhận được dưới dạng không có căn thức ở mẫu.</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798CA72E-F00B-81A0-3D96-718DE11EF1B8}"/>
                  </a:ext>
                </a:extLst>
              </p:cNvPr>
              <p:cNvSpPr txBox="1">
                <a:spLocks noRot="1" noChangeAspect="1" noMove="1" noResize="1" noEditPoints="1" noAdjustHandles="1" noChangeArrowheads="1" noChangeShapeType="1" noTextEdit="1"/>
              </p:cNvSpPr>
              <p:nvPr/>
            </p:nvSpPr>
            <p:spPr>
              <a:xfrm>
                <a:off x="802702" y="2268013"/>
                <a:ext cx="10586596" cy="1748427"/>
              </a:xfrm>
              <a:prstGeom prst="rect">
                <a:avLst/>
              </a:prstGeom>
              <a:blipFill>
                <a:blip r:embed="rId2"/>
                <a:stretch>
                  <a:fillRect l="-1199" r="-1199" b="-8633"/>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B236EC7A-8C6E-ED5E-B8C9-41E308CAB91F}"/>
              </a:ext>
            </a:extLst>
          </p:cNvPr>
          <p:cNvSpPr txBox="1"/>
          <p:nvPr/>
        </p:nvSpPr>
        <p:spPr>
          <a:xfrm>
            <a:off x="5364870" y="4278050"/>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69F3E8A-8971-9E8D-7FF6-28586A4A7584}"/>
                  </a:ext>
                </a:extLst>
              </p:cNvPr>
              <p:cNvSpPr txBox="1"/>
              <p:nvPr/>
            </p:nvSpPr>
            <p:spPr>
              <a:xfrm>
                <a:off x="3612564" y="5062880"/>
                <a:ext cx="4966871" cy="1008866"/>
              </a:xfrm>
              <a:prstGeom prst="rect">
                <a:avLst/>
              </a:prstGeom>
              <a:noFill/>
            </p:spPr>
            <p:txBody>
              <a:bodyPr wrap="square">
                <a:spAutoFit/>
              </a:bodyPr>
              <a:lstStyle/>
              <a:p>
                <a:pPr algn="ctr"/>
                <a14:m>
                  <m:oMath xmlns:m="http://schemas.openxmlformats.org/officeDocument/2006/math">
                    <m:f>
                      <m:fPr>
                        <m:ctrlPr>
                          <a:rPr lang="en-VN" sz="3600" i="1" smtClean="0">
                            <a:solidFill>
                              <a:schemeClr val="tx1"/>
                            </a:solidFill>
                            <a:latin typeface="Cambria Math" panose="02040503050406030204" pitchFamily="18" charset="0"/>
                          </a:rPr>
                        </m:ctrlPr>
                      </m:fPr>
                      <m:num>
                        <m:r>
                          <a:rPr lang="en-VN" sz="3600" i="0">
                            <a:solidFill>
                              <a:schemeClr val="tx1"/>
                            </a:solidFill>
                            <a:latin typeface="Cambria Math" panose="02040503050406030204" pitchFamily="18" charset="0"/>
                          </a:rPr>
                          <m:t>3</m:t>
                        </m:r>
                        <m:r>
                          <m:rPr>
                            <m:sty m:val="p"/>
                          </m:rPr>
                          <a:rPr lang="en-VN" sz="3600" i="0">
                            <a:solidFill>
                              <a:schemeClr val="tx1"/>
                            </a:solidFill>
                            <a:latin typeface="Cambria Math" panose="02040503050406030204" pitchFamily="18" charset="0"/>
                          </a:rPr>
                          <m:t>a</m:t>
                        </m:r>
                      </m:num>
                      <m:den>
                        <m:r>
                          <a:rPr lang="en-VN" sz="3600" i="0">
                            <a:solidFill>
                              <a:schemeClr val="tx1"/>
                            </a:solidFill>
                            <a:latin typeface="Cambria Math" panose="02040503050406030204" pitchFamily="18" charset="0"/>
                          </a:rPr>
                          <m:t>2</m:t>
                        </m:r>
                        <m:rad>
                          <m:radPr>
                            <m:degHide m:val="on"/>
                            <m:ctrlPr>
                              <a:rPr lang="en-VN" sz="3600" i="1">
                                <a:solidFill>
                                  <a:schemeClr val="tx1"/>
                                </a:solidFill>
                                <a:latin typeface="Cambria Math" panose="02040503050406030204" pitchFamily="18" charset="0"/>
                              </a:rPr>
                            </m:ctrlPr>
                          </m:radPr>
                          <m:deg/>
                          <m:e>
                            <m:r>
                              <a:rPr lang="en-VN" sz="3600" i="0">
                                <a:solidFill>
                                  <a:schemeClr val="tx1"/>
                                </a:solidFill>
                                <a:latin typeface="Cambria Math" panose="02040503050406030204" pitchFamily="18" charset="0"/>
                              </a:rPr>
                              <m:t>2</m:t>
                            </m:r>
                          </m:e>
                        </m:rad>
                      </m:den>
                    </m:f>
                  </m:oMath>
                </a14:m>
                <a:r>
                  <a:rPr lang="en-VN" sz="2800" dirty="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VN" sz="3600" i="1" smtClean="0">
                            <a:solidFill>
                              <a:srgbClr val="FF0000"/>
                            </a:solidFill>
                            <a:latin typeface="Cambria Math" panose="02040503050406030204" pitchFamily="18" charset="0"/>
                          </a:rPr>
                        </m:ctrlPr>
                      </m:fPr>
                      <m:num>
                        <m:r>
                          <a:rPr lang="en-VN" sz="3600" i="0">
                            <a:solidFill>
                              <a:srgbClr val="FF0000"/>
                            </a:solidFill>
                            <a:latin typeface="Cambria Math" panose="02040503050406030204" pitchFamily="18" charset="0"/>
                          </a:rPr>
                          <m:t>3</m:t>
                        </m:r>
                        <m:r>
                          <m:rPr>
                            <m:sty m:val="p"/>
                          </m:rPr>
                          <a:rPr lang="en-VN" sz="3600" i="0">
                            <a:solidFill>
                              <a:srgbClr val="FF0000"/>
                            </a:solidFill>
                            <a:latin typeface="Cambria Math" panose="02040503050406030204" pitchFamily="18" charset="0"/>
                          </a:rPr>
                          <m:t>a</m:t>
                        </m:r>
                        <m:r>
                          <a:rPr lang="en-VN" sz="3600" i="0">
                            <a:solidFill>
                              <a:srgbClr val="FF0000"/>
                            </a:solidFill>
                            <a:latin typeface="Cambria Math" panose="02040503050406030204" pitchFamily="18" charset="0"/>
                          </a:rPr>
                          <m:t>.</m:t>
                        </m:r>
                        <m:rad>
                          <m:radPr>
                            <m:degHide m:val="on"/>
                            <m:ctrlPr>
                              <a:rPr lang="en-VN" sz="3600" i="1">
                                <a:solidFill>
                                  <a:srgbClr val="FF0000"/>
                                </a:solidFill>
                                <a:latin typeface="Cambria Math" panose="02040503050406030204" pitchFamily="18" charset="0"/>
                              </a:rPr>
                            </m:ctrlPr>
                          </m:radPr>
                          <m:deg/>
                          <m:e>
                            <m:r>
                              <a:rPr lang="en-VN" sz="3600" i="0">
                                <a:solidFill>
                                  <a:srgbClr val="FF0000"/>
                                </a:solidFill>
                                <a:latin typeface="Cambria Math" panose="02040503050406030204" pitchFamily="18" charset="0"/>
                              </a:rPr>
                              <m:t>2</m:t>
                            </m:r>
                          </m:e>
                        </m:rad>
                      </m:num>
                      <m:den>
                        <m:r>
                          <a:rPr lang="en-VN" sz="3600" i="0">
                            <a:solidFill>
                              <a:srgbClr val="FF0000"/>
                            </a:solidFill>
                            <a:latin typeface="Cambria Math" panose="02040503050406030204" pitchFamily="18" charset="0"/>
                          </a:rPr>
                          <m:t>2</m:t>
                        </m:r>
                        <m:rad>
                          <m:radPr>
                            <m:degHide m:val="on"/>
                            <m:ctrlPr>
                              <a:rPr lang="en-VN" sz="3600" i="1">
                                <a:solidFill>
                                  <a:srgbClr val="FF0000"/>
                                </a:solidFill>
                                <a:latin typeface="Cambria Math" panose="02040503050406030204" pitchFamily="18" charset="0"/>
                              </a:rPr>
                            </m:ctrlPr>
                          </m:radPr>
                          <m:deg/>
                          <m:e>
                            <m:r>
                              <a:rPr lang="en-VN" sz="3600" i="0">
                                <a:solidFill>
                                  <a:srgbClr val="FF0000"/>
                                </a:solidFill>
                                <a:latin typeface="Cambria Math" panose="02040503050406030204" pitchFamily="18" charset="0"/>
                              </a:rPr>
                              <m:t>2</m:t>
                            </m:r>
                          </m:e>
                        </m:rad>
                        <m:r>
                          <a:rPr lang="en-VN" sz="3600" i="0">
                            <a:solidFill>
                              <a:srgbClr val="FF0000"/>
                            </a:solidFill>
                            <a:latin typeface="Cambria Math" panose="02040503050406030204" pitchFamily="18" charset="0"/>
                          </a:rPr>
                          <m:t>.</m:t>
                        </m:r>
                        <m:rad>
                          <m:radPr>
                            <m:degHide m:val="on"/>
                            <m:ctrlPr>
                              <a:rPr lang="en-VN" sz="3600" i="1">
                                <a:solidFill>
                                  <a:srgbClr val="FF0000"/>
                                </a:solidFill>
                                <a:latin typeface="Cambria Math" panose="02040503050406030204" pitchFamily="18" charset="0"/>
                              </a:rPr>
                            </m:ctrlPr>
                          </m:radPr>
                          <m:deg/>
                          <m:e>
                            <m:r>
                              <a:rPr lang="en-VN" sz="3600" i="0">
                                <a:solidFill>
                                  <a:srgbClr val="FF0000"/>
                                </a:solidFill>
                                <a:latin typeface="Cambria Math" panose="02040503050406030204" pitchFamily="18" charset="0"/>
                              </a:rPr>
                              <m:t>2</m:t>
                            </m:r>
                          </m:e>
                        </m:rad>
                      </m:den>
                    </m:f>
                  </m:oMath>
                </a14:m>
                <a:r>
                  <a:rPr lang="en-VN" sz="2800" dirty="0">
                    <a:solidFill>
                      <a:srgbClr val="FF0000"/>
                    </a:solidFill>
                    <a:latin typeface="Arial" panose="020B0604020202020204" pitchFamily="34" charset="0"/>
                    <a:cs typeface="Arial" panose="020B0604020202020204" pitchFamily="34" charset="0"/>
                  </a:rPr>
                  <a:t> </a:t>
                </a:r>
                <a:r>
                  <a:rPr lang="en-VN" sz="2800" dirty="0">
                    <a:latin typeface="Arial" panose="020B0604020202020204" pitchFamily="34" charset="0"/>
                    <a:cs typeface="Arial" panose="020B0604020202020204" pitchFamily="34" charset="0"/>
                  </a:rPr>
                  <a:t>=</a:t>
                </a:r>
                <a:r>
                  <a:rPr lang="en-VN" sz="2800" dirty="0">
                    <a:solidFill>
                      <a:srgbClr val="FF0000"/>
                    </a:solidFill>
                    <a:latin typeface="Arial" panose="020B0604020202020204" pitchFamily="34" charset="0"/>
                    <a:cs typeface="Arial" panose="020B0604020202020204" pitchFamily="34" charset="0"/>
                  </a:rPr>
                  <a:t> </a:t>
                </a:r>
                <a14:m>
                  <m:oMath xmlns:m="http://schemas.openxmlformats.org/officeDocument/2006/math">
                    <m:f>
                      <m:fPr>
                        <m:ctrlPr>
                          <a:rPr lang="en-VN" sz="3600" i="1" smtClean="0">
                            <a:solidFill>
                              <a:srgbClr val="FF0000"/>
                            </a:solidFill>
                            <a:latin typeface="Cambria Math" panose="02040503050406030204" pitchFamily="18" charset="0"/>
                          </a:rPr>
                        </m:ctrlPr>
                      </m:fPr>
                      <m:num>
                        <m:r>
                          <a:rPr lang="en-VN" sz="3600" i="0">
                            <a:solidFill>
                              <a:srgbClr val="FF0000"/>
                            </a:solidFill>
                            <a:latin typeface="Cambria Math" panose="02040503050406030204" pitchFamily="18" charset="0"/>
                          </a:rPr>
                          <m:t>3</m:t>
                        </m:r>
                        <m:r>
                          <a:rPr lang="en-US" sz="3600" b="0" i="1" smtClean="0">
                            <a:solidFill>
                              <a:srgbClr val="FF0000"/>
                            </a:solidFill>
                            <a:latin typeface="Cambria Math" panose="02040503050406030204" pitchFamily="18" charset="0"/>
                          </a:rPr>
                          <m:t>𝑎</m:t>
                        </m:r>
                        <m:rad>
                          <m:radPr>
                            <m:degHide m:val="on"/>
                            <m:ctrlPr>
                              <a:rPr lang="en-VN" sz="3600" i="1">
                                <a:solidFill>
                                  <a:srgbClr val="FF0000"/>
                                </a:solidFill>
                                <a:latin typeface="Cambria Math" panose="02040503050406030204" pitchFamily="18" charset="0"/>
                              </a:rPr>
                            </m:ctrlPr>
                          </m:radPr>
                          <m:deg/>
                          <m:e>
                            <m:r>
                              <a:rPr lang="en-VN" sz="3600" i="0">
                                <a:solidFill>
                                  <a:srgbClr val="FF0000"/>
                                </a:solidFill>
                                <a:latin typeface="Cambria Math" panose="02040503050406030204" pitchFamily="18" charset="0"/>
                              </a:rPr>
                              <m:t>2</m:t>
                            </m:r>
                          </m:e>
                        </m:rad>
                      </m:num>
                      <m:den>
                        <m:r>
                          <a:rPr lang="en-VN" sz="3600" i="0">
                            <a:solidFill>
                              <a:srgbClr val="FF0000"/>
                            </a:solidFill>
                            <a:latin typeface="Cambria Math" panose="02040503050406030204" pitchFamily="18" charset="0"/>
                          </a:rPr>
                          <m:t>4</m:t>
                        </m:r>
                      </m:den>
                    </m:f>
                  </m:oMath>
                </a14:m>
                <a:endParaRPr lang="en-VN" sz="2800" dirty="0">
                  <a:solidFill>
                    <a:srgbClr val="FF0000"/>
                  </a:solidFill>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469F3E8A-8971-9E8D-7FF6-28586A4A7584}"/>
                  </a:ext>
                </a:extLst>
              </p:cNvPr>
              <p:cNvSpPr txBox="1">
                <a:spLocks noRot="1" noChangeAspect="1" noMove="1" noResize="1" noEditPoints="1" noAdjustHandles="1" noChangeArrowheads="1" noChangeShapeType="1" noTextEdit="1"/>
              </p:cNvSpPr>
              <p:nvPr/>
            </p:nvSpPr>
            <p:spPr>
              <a:xfrm>
                <a:off x="3612564" y="5062880"/>
                <a:ext cx="4966871" cy="1008866"/>
              </a:xfrm>
              <a:prstGeom prst="rect">
                <a:avLst/>
              </a:prstGeom>
              <a:blipFill>
                <a:blip r:embed="rId3"/>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31605306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1608DF-CD08-86EC-F540-8B378D198FD9}"/>
              </a:ext>
            </a:extLst>
          </p:cNvPr>
          <p:cNvSpPr txBox="1"/>
          <p:nvPr/>
        </p:nvSpPr>
        <p:spPr>
          <a:xfrm>
            <a:off x="267443" y="450920"/>
            <a:ext cx="4518609" cy="523220"/>
          </a:xfrm>
          <a:prstGeom prst="rect">
            <a:avLst/>
          </a:prstGeom>
          <a:solidFill>
            <a:schemeClr val="bg1"/>
          </a:solidFill>
        </p:spPr>
        <p:txBody>
          <a:bodyPr wrap="none" rtlCol="0">
            <a:spAutoFit/>
          </a:bodyPr>
          <a:lstStyle/>
          <a:p>
            <a:r>
              <a:rPr lang="en-VN" sz="2800" b="1" dirty="0">
                <a:solidFill>
                  <a:srgbClr val="9B3FE1"/>
                </a:solidFill>
                <a:latin typeface="Arial" panose="020B0604020202020204" pitchFamily="34" charset="0"/>
                <a:cs typeface="Arial" panose="020B0604020202020204" pitchFamily="34" charset="0"/>
              </a:rPr>
              <a:t>Hoạt động 4 (SGK – tr.56)</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D81B69F-5562-1C4E-EF86-5DF5A834444F}"/>
                  </a:ext>
                </a:extLst>
              </p:cNvPr>
              <p:cNvSpPr txBox="1"/>
              <p:nvPr/>
            </p:nvSpPr>
            <p:spPr>
              <a:xfrm>
                <a:off x="609507" y="573634"/>
                <a:ext cx="10972986" cy="5951629"/>
              </a:xfrm>
              <a:prstGeom prst="rect">
                <a:avLst/>
              </a:prstGeom>
              <a:noFill/>
            </p:spPr>
            <p:txBody>
              <a:bodyPr wrap="square">
                <a:spAutoFit/>
              </a:bodyPr>
              <a:lstStyle/>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Cho hai biểu thức </a:t>
                </a:r>
                <a14:m>
                  <m:oMath xmlns:m="http://schemas.openxmlformats.org/officeDocument/2006/math">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num>
                      <m:den>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e>
                        </m:rad>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Hãy thực hiện các yêu cầu sau để viết các biểu thức đó dưới dạng không có căn thức ở mẫu:</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Xác định biểu thức liên hợp </a:t>
                </a:r>
                <a:r>
                  <a:rPr lang="vi-VN" sz="2800">
                    <a:effectLst/>
                    <a:latin typeface="Arial" panose="020B0604020202020204" pitchFamily="34" charset="0"/>
                    <a:ea typeface="Calibri" panose="020F0502020204030204" pitchFamily="34" charset="0"/>
                    <a:cs typeface="Arial" panose="020B0604020202020204" pitchFamily="34" charset="0"/>
                  </a:rPr>
                  <a:t>của mẫu.</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b) Nhân cả tử và mẫu với biểu thức liên hợp của mẫu.</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c) Sử dụng hằng đẳng thức hiệu hai bình phương để rút gọn mẫu của biểu thức nhận được.</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1D81B69F-5562-1C4E-EF86-5DF5A834444F}"/>
                  </a:ext>
                </a:extLst>
              </p:cNvPr>
              <p:cNvSpPr txBox="1">
                <a:spLocks noRot="1" noChangeAspect="1" noMove="1" noResize="1" noEditPoints="1" noAdjustHandles="1" noChangeArrowheads="1" noChangeShapeType="1" noTextEdit="1"/>
              </p:cNvSpPr>
              <p:nvPr/>
            </p:nvSpPr>
            <p:spPr>
              <a:xfrm>
                <a:off x="609507" y="573634"/>
                <a:ext cx="10972986" cy="5951629"/>
              </a:xfrm>
              <a:prstGeom prst="rect">
                <a:avLst/>
              </a:prstGeom>
              <a:blipFill>
                <a:blip r:embed="rId2"/>
                <a:stretch>
                  <a:fillRect l="-1167" r="-1111" b="-1947"/>
                </a:stretch>
              </a:blipFill>
            </p:spPr>
            <p:txBody>
              <a:bodyPr/>
              <a:lstStyle/>
              <a:p>
                <a:r>
                  <a:rPr lang="vi-VN">
                    <a:noFill/>
                  </a:rPr>
                  <a:t> </a:t>
                </a:r>
              </a:p>
            </p:txBody>
          </p:sp>
        </mc:Fallback>
      </mc:AlternateContent>
    </p:spTree>
    <p:extLst>
      <p:ext uri="{BB962C8B-B14F-4D97-AF65-F5344CB8AC3E}">
        <p14:creationId xmlns:p14="http://schemas.microsoft.com/office/powerpoint/2010/main" val="169752696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ssolv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ssolv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dissolv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dissolve">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4" name="Snip Diagonal Corner Rectangle 3">
            <a:extLst>
              <a:ext uri="{FF2B5EF4-FFF2-40B4-BE49-F238E27FC236}">
                <a16:creationId xmlns:a16="http://schemas.microsoft.com/office/drawing/2014/main" id="{EC94C4CC-109C-FECC-2CF8-6995A99AB089}"/>
              </a:ext>
            </a:extLst>
          </p:cNvPr>
          <p:cNvSpPr/>
          <p:nvPr/>
        </p:nvSpPr>
        <p:spPr>
          <a:xfrm>
            <a:off x="3839817" y="496956"/>
            <a:ext cx="4512365" cy="1053547"/>
          </a:xfrm>
          <a:prstGeom prst="snip2Diag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800" b="1" dirty="0">
                <a:solidFill>
                  <a:srgbClr val="00B0F0"/>
                </a:solidFill>
                <a:latin typeface="Arial" panose="020B0604020202020204" pitchFamily="34" charset="0"/>
                <a:cs typeface="Arial" panose="020B0604020202020204" pitchFamily="34" charset="0"/>
              </a:rPr>
              <a:t>KHỞI ĐỘNG</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6093C6E-A155-B008-E447-8580835F1718}"/>
                  </a:ext>
                </a:extLst>
              </p:cNvPr>
              <p:cNvSpPr txBox="1"/>
              <p:nvPr/>
            </p:nvSpPr>
            <p:spPr>
              <a:xfrm>
                <a:off x="300657" y="1764829"/>
                <a:ext cx="11590683" cy="1368003"/>
              </a:xfrm>
              <a:prstGeom prst="rect">
                <a:avLst/>
              </a:prstGeom>
              <a:noFill/>
            </p:spPr>
            <p:txBody>
              <a:bodyPr wrap="square">
                <a:spAutoFit/>
              </a:bodyPr>
              <a:lstStyle/>
              <a:p>
                <a:pPr algn="just">
                  <a:lnSpc>
                    <a:spcPct val="150000"/>
                  </a:lnSpc>
                  <a:spcBef>
                    <a:spcPts val="300"/>
                  </a:spcBef>
                  <a:spcAft>
                    <a:spcPts val="300"/>
                  </a:spcAft>
                </a:pPr>
                <a:r>
                  <a:rPr lang="vi-VN" sz="2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Không sử dụng MTCT, có thể so s</a:t>
                </a:r>
                <a:r>
                  <a:rPr lang="da-DK" sz="28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ánh</a:t>
                </a:r>
                <a:r>
                  <a:rPr lang="vi-VN" sz="2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được hai số </a:t>
                </a:r>
                <a14:m>
                  <m:oMath xmlns:m="http://schemas.openxmlformats.org/officeDocument/2006/math">
                    <m:r>
                      <a:rPr lang="vi-VN" sz="2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𝑎</m:t>
                    </m:r>
                    <m:r>
                      <a:rPr lang="vi-VN" sz="2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e>
                    </m:rad>
                  </m:oMath>
                </a14:m>
                <a:r>
                  <a:rPr lang="vi-VN" sz="2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2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𝑏</m:t>
                    </m:r>
                    <m:r>
                      <a:rPr lang="vi-VN" sz="2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e>
                    </m:rad>
                  </m:oMath>
                </a14:m>
                <a:r>
                  <a:rPr lang="vi-VN" sz="2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hay không?</a:t>
                </a:r>
                <a:endParaRPr lang="en-VN" sz="2800" i="1"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D6093C6E-A155-B008-E447-8580835F1718}"/>
                  </a:ext>
                </a:extLst>
              </p:cNvPr>
              <p:cNvSpPr txBox="1">
                <a:spLocks noRot="1" noChangeAspect="1" noMove="1" noResize="1" noEditPoints="1" noAdjustHandles="1" noChangeArrowheads="1" noChangeShapeType="1" noTextEdit="1"/>
              </p:cNvSpPr>
              <p:nvPr/>
            </p:nvSpPr>
            <p:spPr>
              <a:xfrm>
                <a:off x="300657" y="1764829"/>
                <a:ext cx="11590683" cy="1368003"/>
              </a:xfrm>
              <a:prstGeom prst="rect">
                <a:avLst/>
              </a:prstGeom>
              <a:blipFill>
                <a:blip r:embed="rId2"/>
                <a:stretch>
                  <a:fillRect l="-1094" r="-219" b="-11111"/>
                </a:stretch>
              </a:blipFill>
            </p:spPr>
            <p:txBody>
              <a:bodyPr/>
              <a:lstStyle/>
              <a:p>
                <a:r>
                  <a:rPr lang="en-VN">
                    <a:noFill/>
                  </a:rPr>
                  <a:t> </a:t>
                </a:r>
              </a:p>
            </p:txBody>
          </p:sp>
        </mc:Fallback>
      </mc:AlternateContent>
      <p:pic>
        <p:nvPicPr>
          <p:cNvPr id="8" name="Picture 7">
            <a:extLst>
              <a:ext uri="{FF2B5EF4-FFF2-40B4-BE49-F238E27FC236}">
                <a16:creationId xmlns:a16="http://schemas.microsoft.com/office/drawing/2014/main" id="{0E434FC3-17FB-A45B-686D-4E0E4A3B76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876109" y="2839121"/>
            <a:ext cx="3613480" cy="3365053"/>
          </a:xfrm>
          <a:prstGeom prst="rect">
            <a:avLst/>
          </a:prstGeom>
        </p:spPr>
      </p:pic>
    </p:spTree>
    <p:extLst>
      <p:ext uri="{BB962C8B-B14F-4D97-AF65-F5344CB8AC3E}">
        <p14:creationId xmlns:p14="http://schemas.microsoft.com/office/powerpoint/2010/main" val="157819154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530813-0C1F-2778-0077-14525D9E1D82}"/>
              </a:ext>
            </a:extLst>
          </p:cNvPr>
          <p:cNvSpPr txBox="1"/>
          <p:nvPr/>
        </p:nvSpPr>
        <p:spPr>
          <a:xfrm>
            <a:off x="5364870" y="176010"/>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p:sp>
        <p:nvSpPr>
          <p:cNvPr id="3" name="TextBox 2">
            <a:extLst>
              <a:ext uri="{FF2B5EF4-FFF2-40B4-BE49-F238E27FC236}">
                <a16:creationId xmlns:a16="http://schemas.microsoft.com/office/drawing/2014/main" id="{745796AD-7993-7BF0-6124-DED774BC154C}"/>
              </a:ext>
            </a:extLst>
          </p:cNvPr>
          <p:cNvSpPr txBox="1"/>
          <p:nvPr/>
        </p:nvSpPr>
        <p:spPr>
          <a:xfrm>
            <a:off x="670431" y="938789"/>
            <a:ext cx="604653" cy="523220"/>
          </a:xfrm>
          <a:prstGeom prst="rect">
            <a:avLst/>
          </a:prstGeom>
          <a:noFill/>
        </p:spPr>
        <p:txBody>
          <a:bodyPr wrap="none" rtlCol="0">
            <a:spAutoFit/>
          </a:bodyPr>
          <a:lstStyle/>
          <a:p>
            <a:r>
              <a:rPr lang="en-VN" sz="2800" dirty="0">
                <a:solidFill>
                  <a:srgbClr val="FF0000"/>
                </a:solidFill>
                <a:latin typeface="Arial" panose="020B0604020202020204" pitchFamily="34" charset="0"/>
                <a:cs typeface="Arial" panose="020B0604020202020204" pitchFamily="34" charset="0"/>
              </a:rPr>
              <a:t>a)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A566B38-F435-6EAB-5276-F285DC347C1B}"/>
                  </a:ext>
                </a:extLst>
              </p:cNvPr>
              <p:cNvSpPr txBox="1"/>
              <p:nvPr/>
            </p:nvSpPr>
            <p:spPr>
              <a:xfrm>
                <a:off x="1295923" y="938789"/>
                <a:ext cx="9144000" cy="1613455"/>
              </a:xfrm>
              <a:prstGeom prst="rect">
                <a:avLst/>
              </a:prstGeom>
              <a:noFill/>
            </p:spPr>
            <p:txBody>
              <a:bodyPr wrap="square">
                <a:spAutoFit/>
              </a:bodyPr>
              <a:lstStyle/>
              <a:p>
                <a:pPr marL="457200" indent="-457200" algn="just">
                  <a:lnSpc>
                    <a:spcPct val="150000"/>
                  </a:lnSpc>
                  <a:spcBef>
                    <a:spcPts val="300"/>
                  </a:spcBef>
                  <a:spcAft>
                    <a:spcPts val="300"/>
                  </a:spcAft>
                  <a:buFont typeface="Arial" panose="020B0604020202020204" pitchFamily="34" charset="0"/>
                  <a:buChar char="•"/>
                </a:pPr>
                <a:r>
                  <a:rPr lang="vi-VN" sz="2800" dirty="0">
                    <a:effectLst/>
                    <a:latin typeface="Arial" panose="020B0604020202020204" pitchFamily="34" charset="0"/>
                    <a:ea typeface="Times New Roman" panose="02020603050405020304" pitchFamily="18" charset="0"/>
                    <a:cs typeface="Arial" panose="020B0604020202020204" pitchFamily="34" charset="0"/>
                  </a:rPr>
                  <a:t>Biểu thức liên hợp của mẫu </a:t>
                </a:r>
                <a14:m>
                  <m:oMath xmlns:m="http://schemas.openxmlformats.org/officeDocument/2006/math">
                    <m:d>
                      <m:d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3</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m:t>
                        </m:r>
                      </m:e>
                    </m:d>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d>
                      <m:d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3</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m:t>
                        </m:r>
                      </m:e>
                    </m: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marL="457200" indent="-457200" algn="just">
                  <a:lnSpc>
                    <a:spcPct val="150000"/>
                  </a:lnSpc>
                  <a:spcBef>
                    <a:spcPts val="300"/>
                  </a:spcBef>
                  <a:spcAft>
                    <a:spcPts val="300"/>
                  </a:spcAft>
                  <a:buFont typeface="Arial" panose="020B0604020202020204" pitchFamily="34" charset="0"/>
                  <a:buChar char="•"/>
                </a:pPr>
                <a:r>
                  <a:rPr lang="vi-VN" sz="2800" dirty="0">
                    <a:effectLst/>
                    <a:latin typeface="Arial" panose="020B0604020202020204" pitchFamily="34" charset="0"/>
                    <a:ea typeface="Times New Roman" panose="02020603050405020304" pitchFamily="18" charset="0"/>
                    <a:cs typeface="Arial" panose="020B0604020202020204" pitchFamily="34" charset="0"/>
                  </a:rPr>
                  <a:t>Biểu thức liên hợp của mẫu </a:t>
                </a:r>
                <a14:m>
                  <m:oMath xmlns:m="http://schemas.openxmlformats.org/officeDocument/2006/math">
                    <m:d>
                      <m:d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3</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e>
                        </m:rad>
                      </m:e>
                    </m:d>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là </a:t>
                </a:r>
                <a14:m>
                  <m:oMath xmlns:m="http://schemas.openxmlformats.org/officeDocument/2006/math">
                    <m:d>
                      <m:d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3</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e>
                        </m:rad>
                      </m:e>
                    </m: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3A566B38-F435-6EAB-5276-F285DC347C1B}"/>
                  </a:ext>
                </a:extLst>
              </p:cNvPr>
              <p:cNvSpPr txBox="1">
                <a:spLocks noRot="1" noChangeAspect="1" noMove="1" noResize="1" noEditPoints="1" noAdjustHandles="1" noChangeArrowheads="1" noChangeShapeType="1" noTextEdit="1"/>
              </p:cNvSpPr>
              <p:nvPr/>
            </p:nvSpPr>
            <p:spPr>
              <a:xfrm>
                <a:off x="1295923" y="938789"/>
                <a:ext cx="9144000" cy="1613455"/>
              </a:xfrm>
              <a:prstGeom prst="rect">
                <a:avLst/>
              </a:prstGeom>
              <a:blipFill>
                <a:blip r:embed="rId2"/>
                <a:stretch>
                  <a:fillRect l="-1248" b="-6977"/>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D180D003-AB2C-1D86-8FEE-5A8762AB61AD}"/>
              </a:ext>
            </a:extLst>
          </p:cNvPr>
          <p:cNvSpPr txBox="1"/>
          <p:nvPr/>
        </p:nvSpPr>
        <p:spPr>
          <a:xfrm>
            <a:off x="670431" y="2792788"/>
            <a:ext cx="604653" cy="523220"/>
          </a:xfrm>
          <a:prstGeom prst="rect">
            <a:avLst/>
          </a:prstGeom>
          <a:noFill/>
        </p:spPr>
        <p:txBody>
          <a:bodyPr wrap="none" rtlCol="0">
            <a:spAutoFit/>
          </a:bodyPr>
          <a:lstStyle/>
          <a:p>
            <a:r>
              <a:rPr lang="en-VN" sz="2800" dirty="0">
                <a:solidFill>
                  <a:srgbClr val="FF0000"/>
                </a:solidFill>
                <a:latin typeface="Arial" panose="020B0604020202020204" pitchFamily="34" charset="0"/>
                <a:cs typeface="Arial" panose="020B0604020202020204" pitchFamily="34" charset="0"/>
              </a:rPr>
              <a:t>b)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A78AA79-1866-8B1D-5C38-20CCDE91EC8D}"/>
                  </a:ext>
                </a:extLst>
              </p:cNvPr>
              <p:cNvSpPr txBox="1"/>
              <p:nvPr/>
            </p:nvSpPr>
            <p:spPr>
              <a:xfrm>
                <a:off x="1320801" y="2824335"/>
                <a:ext cx="4044069" cy="983346"/>
              </a:xfrm>
              <a:prstGeom prst="rect">
                <a:avLst/>
              </a:prstGeom>
              <a:noFill/>
            </p:spPr>
            <p:txBody>
              <a:bodyPr wrap="square">
                <a:spAutoFit/>
              </a:bodyPr>
              <a:lstStyle/>
              <a:p>
                <a:pPr algn="ctr">
                  <a:spcBef>
                    <a:spcPts val="300"/>
                  </a:spcBef>
                  <a:spcAft>
                    <a:spcPts val="300"/>
                  </a:spcAft>
                </a:pPr>
                <a14:m>
                  <m:oMath xmlns:m="http://schemas.openxmlformats.org/officeDocument/2006/math">
                    <m:f>
                      <m:fPr>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num>
                      <m:den>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VN" sz="2800" dirty="0">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f>
                      <m:fPr>
                        <m:ctrlPr>
                          <a:rPr lang="en-VN" sz="32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e>
                        </m:d>
                      </m:num>
                      <m:den>
                        <m:d>
                          <m:dPr>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e>
                        </m:d>
                      </m:den>
                    </m:f>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9A78AA79-1866-8B1D-5C38-20CCDE91EC8D}"/>
                  </a:ext>
                </a:extLst>
              </p:cNvPr>
              <p:cNvSpPr txBox="1">
                <a:spLocks noRot="1" noChangeAspect="1" noMove="1" noResize="1" noEditPoints="1" noAdjustHandles="1" noChangeArrowheads="1" noChangeShapeType="1" noTextEdit="1"/>
              </p:cNvSpPr>
              <p:nvPr/>
            </p:nvSpPr>
            <p:spPr>
              <a:xfrm>
                <a:off x="1320801" y="2824335"/>
                <a:ext cx="4044069" cy="983346"/>
              </a:xfrm>
              <a:prstGeom prst="rect">
                <a:avLst/>
              </a:prstGeom>
              <a:blipFill>
                <a:blip r:embed="rId3"/>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1E4758D-03BE-55FE-DEA7-7D3C19D36C64}"/>
                  </a:ext>
                </a:extLst>
              </p:cNvPr>
              <p:cNvSpPr txBox="1"/>
              <p:nvPr/>
            </p:nvSpPr>
            <p:spPr>
              <a:xfrm>
                <a:off x="6217919" y="2791803"/>
                <a:ext cx="4653280" cy="972446"/>
              </a:xfrm>
              <a:prstGeom prst="rect">
                <a:avLst/>
              </a:prstGeom>
              <a:noFill/>
            </p:spPr>
            <p:txBody>
              <a:bodyPr wrap="square">
                <a:spAutoFit/>
              </a:bodyPr>
              <a:lstStyle/>
              <a:p>
                <a:pPr algn="ctr">
                  <a:spcBef>
                    <a:spcPts val="300"/>
                  </a:spcBef>
                  <a:spcAft>
                    <a:spcPts val="300"/>
                  </a:spcAft>
                </a:pPr>
                <a14:m>
                  <m:oMath xmlns:m="http://schemas.openxmlformats.org/officeDocument/2006/math">
                    <m:f>
                      <m:fPr>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e>
                        </m:rad>
                      </m:den>
                    </m:f>
                  </m:oMath>
                </a14:m>
                <a:r>
                  <a:rPr lang="en-VN" sz="2800" dirty="0">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f>
                      <m:fPr>
                        <m:ctrlPr>
                          <a:rPr lang="en-VN" sz="32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num>
                      <m:den>
                        <m:d>
                          <m:dPr>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e>
                        </m:d>
                        <m:d>
                          <m:dPr>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e>
                        </m:d>
                      </m:den>
                    </m:f>
                  </m:oMath>
                </a14:m>
                <a:r>
                  <a:rPr lang="vi-VN" sz="2800" dirty="0">
                    <a:ea typeface="Times New Roman" panose="02020603050405020304" pitchFamily="18"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91E4758D-03BE-55FE-DEA7-7D3C19D36C64}"/>
                  </a:ext>
                </a:extLst>
              </p:cNvPr>
              <p:cNvSpPr txBox="1">
                <a:spLocks noRot="1" noChangeAspect="1" noMove="1" noResize="1" noEditPoints="1" noAdjustHandles="1" noChangeArrowheads="1" noChangeShapeType="1" noTextEdit="1"/>
              </p:cNvSpPr>
              <p:nvPr/>
            </p:nvSpPr>
            <p:spPr>
              <a:xfrm>
                <a:off x="6217919" y="2791803"/>
                <a:ext cx="4653280" cy="972446"/>
              </a:xfrm>
              <a:prstGeom prst="rect">
                <a:avLst/>
              </a:prstGeom>
              <a:blipFill>
                <a:blip r:embed="rId4"/>
                <a:stretch>
                  <a:fillRect/>
                </a:stretch>
              </a:blipFill>
            </p:spPr>
            <p:txBody>
              <a:bodyPr/>
              <a:lstStyle/>
              <a:p>
                <a:r>
                  <a:rPr lang="en-VN">
                    <a:noFill/>
                  </a:rPr>
                  <a:t> </a:t>
                </a:r>
              </a:p>
            </p:txBody>
          </p:sp>
        </mc:Fallback>
      </mc:AlternateContent>
      <p:sp>
        <p:nvSpPr>
          <p:cNvPr id="11" name="TextBox 10">
            <a:extLst>
              <a:ext uri="{FF2B5EF4-FFF2-40B4-BE49-F238E27FC236}">
                <a16:creationId xmlns:a16="http://schemas.microsoft.com/office/drawing/2014/main" id="{9534E0BC-8859-71A9-B4BC-9FD6183CF46F}"/>
              </a:ext>
            </a:extLst>
          </p:cNvPr>
          <p:cNvSpPr txBox="1"/>
          <p:nvPr/>
        </p:nvSpPr>
        <p:spPr>
          <a:xfrm>
            <a:off x="670431" y="4442363"/>
            <a:ext cx="583814" cy="523220"/>
          </a:xfrm>
          <a:prstGeom prst="rect">
            <a:avLst/>
          </a:prstGeom>
          <a:noFill/>
        </p:spPr>
        <p:txBody>
          <a:bodyPr wrap="none" rtlCol="0">
            <a:spAutoFit/>
          </a:bodyPr>
          <a:lstStyle/>
          <a:p>
            <a:r>
              <a:rPr lang="en-VN" sz="2800" dirty="0">
                <a:solidFill>
                  <a:srgbClr val="FF0000"/>
                </a:solidFill>
                <a:latin typeface="Arial" panose="020B0604020202020204" pitchFamily="34" charset="0"/>
                <a:cs typeface="Arial" panose="020B0604020202020204" pitchFamily="34" charset="0"/>
              </a:rPr>
              <a:t>c) </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7BE427D-F7BC-0E12-789D-7F6543EEECE8}"/>
                  </a:ext>
                </a:extLst>
              </p:cNvPr>
              <p:cNvSpPr txBox="1"/>
              <p:nvPr/>
            </p:nvSpPr>
            <p:spPr>
              <a:xfrm>
                <a:off x="1539763" y="4305756"/>
                <a:ext cx="7380717" cy="983346"/>
              </a:xfrm>
              <a:prstGeom prst="rect">
                <a:avLst/>
              </a:prstGeom>
              <a:noFill/>
            </p:spPr>
            <p:txBody>
              <a:bodyPr wrap="square">
                <a:spAutoFit/>
              </a:bodyPr>
              <a:lstStyle/>
              <a:p>
                <a14:m>
                  <m:oMath xmlns:m="http://schemas.openxmlformats.org/officeDocument/2006/math">
                    <m:f>
                      <m:fPr>
                        <m:ctrlPr>
                          <a:rPr lang="en-VN" sz="3200" i="1" smtClean="0">
                            <a:solidFill>
                              <a:schemeClr val="tx1"/>
                            </a:solidFill>
                            <a:latin typeface="Cambria Math" panose="02040503050406030204" pitchFamily="18" charset="0"/>
                          </a:rPr>
                        </m:ctrlPr>
                      </m:fPr>
                      <m:num>
                        <m:r>
                          <a:rPr lang="en-VN" sz="3200" i="0">
                            <a:solidFill>
                              <a:schemeClr val="tx1"/>
                            </a:solidFill>
                            <a:latin typeface="Cambria Math" panose="02040503050406030204" pitchFamily="18" charset="0"/>
                          </a:rPr>
                          <m:t>−2</m:t>
                        </m:r>
                      </m:num>
                      <m:den>
                        <m:rad>
                          <m:radPr>
                            <m:degHide m:val="on"/>
                            <m:ctrlPr>
                              <a:rPr lang="en-VN" sz="3200" i="1">
                                <a:solidFill>
                                  <a:schemeClr val="tx1"/>
                                </a:solidFill>
                                <a:latin typeface="Cambria Math" panose="02040503050406030204" pitchFamily="18" charset="0"/>
                              </a:rPr>
                            </m:ctrlPr>
                          </m:radPr>
                          <m:deg/>
                          <m:e>
                            <m:r>
                              <a:rPr lang="en-VN" sz="3200" i="0">
                                <a:solidFill>
                                  <a:schemeClr val="tx1"/>
                                </a:solidFill>
                                <a:latin typeface="Cambria Math" panose="02040503050406030204" pitchFamily="18" charset="0"/>
                              </a:rPr>
                              <m:t>3</m:t>
                            </m:r>
                          </m:e>
                        </m:rad>
                        <m:r>
                          <a:rPr lang="en-VN" sz="3200" i="0">
                            <a:solidFill>
                              <a:schemeClr val="tx1"/>
                            </a:solidFill>
                            <a:latin typeface="Cambria Math" panose="02040503050406030204" pitchFamily="18" charset="0"/>
                          </a:rPr>
                          <m:t>+1</m:t>
                        </m:r>
                      </m:den>
                    </m:f>
                  </m:oMath>
                </a14:m>
                <a:r>
                  <a:rPr lang="en-VN" sz="2800" dirty="0">
                    <a:solidFill>
                      <a:schemeClr val="tx1"/>
                    </a:solidFill>
                    <a:latin typeface="Arial" panose="020B0604020202020204" pitchFamily="34" charset="0"/>
                    <a:cs typeface="Arial" panose="020B0604020202020204" pitchFamily="34" charset="0"/>
                  </a:rPr>
                  <a:t> </a:t>
                </a:r>
                <a:r>
                  <a:rPr lang="en-VN" sz="2800" dirty="0">
                    <a:solidFill>
                      <a:srgbClr val="FF0000"/>
                    </a:solidFill>
                    <a:latin typeface="Arial" panose="020B0604020202020204" pitchFamily="34" charset="0"/>
                    <a:cs typeface="Arial" panose="020B0604020202020204" pitchFamily="34" charset="0"/>
                  </a:rPr>
                  <a:t>= </a:t>
                </a:r>
                <a14:m>
                  <m:oMath xmlns:m="http://schemas.openxmlformats.org/officeDocument/2006/math">
                    <m:f>
                      <m:fPr>
                        <m:ctrlPr>
                          <a:rPr lang="en-VN" sz="3200" i="1" smtClean="0">
                            <a:solidFill>
                              <a:srgbClr val="FF0000"/>
                            </a:solidFill>
                            <a:latin typeface="Cambria Math" panose="02040503050406030204" pitchFamily="18" charset="0"/>
                          </a:rPr>
                        </m:ctrlPr>
                      </m:fPr>
                      <m:num>
                        <m:d>
                          <m:dPr>
                            <m:ctrlPr>
                              <a:rPr lang="en-VN" sz="3200" i="1">
                                <a:solidFill>
                                  <a:srgbClr val="FF0000"/>
                                </a:solidFill>
                                <a:latin typeface="Cambria Math" panose="02040503050406030204" pitchFamily="18" charset="0"/>
                              </a:rPr>
                            </m:ctrlPr>
                          </m:dPr>
                          <m:e>
                            <m:r>
                              <a:rPr lang="en-VN" sz="3200" i="0">
                                <a:solidFill>
                                  <a:srgbClr val="FF0000"/>
                                </a:solidFill>
                                <a:latin typeface="Cambria Math" panose="02040503050406030204" pitchFamily="18" charset="0"/>
                              </a:rPr>
                              <m:t>−2</m:t>
                            </m:r>
                          </m:e>
                        </m:d>
                        <m:d>
                          <m:dPr>
                            <m:ctrlPr>
                              <a:rPr lang="en-VN" sz="3200" i="1">
                                <a:solidFill>
                                  <a:srgbClr val="FF0000"/>
                                </a:solidFill>
                                <a:latin typeface="Cambria Math" panose="02040503050406030204" pitchFamily="18" charset="0"/>
                              </a:rPr>
                            </m:ctrlPr>
                          </m:dPr>
                          <m:e>
                            <m:rad>
                              <m:radPr>
                                <m:degHide m:val="on"/>
                                <m:ctrlPr>
                                  <a:rPr lang="en-VN" sz="3200" i="1">
                                    <a:solidFill>
                                      <a:srgbClr val="FF0000"/>
                                    </a:solidFill>
                                    <a:latin typeface="Cambria Math" panose="02040503050406030204" pitchFamily="18" charset="0"/>
                                  </a:rPr>
                                </m:ctrlPr>
                              </m:radPr>
                              <m:deg/>
                              <m:e>
                                <m:r>
                                  <a:rPr lang="en-VN" sz="3200" i="0">
                                    <a:solidFill>
                                      <a:srgbClr val="FF0000"/>
                                    </a:solidFill>
                                    <a:latin typeface="Cambria Math" panose="02040503050406030204" pitchFamily="18" charset="0"/>
                                  </a:rPr>
                                  <m:t>3</m:t>
                                </m:r>
                              </m:e>
                            </m:rad>
                            <m:r>
                              <a:rPr lang="en-VN" sz="3200" i="0">
                                <a:solidFill>
                                  <a:srgbClr val="FF0000"/>
                                </a:solidFill>
                                <a:latin typeface="Cambria Math" panose="02040503050406030204" pitchFamily="18" charset="0"/>
                              </a:rPr>
                              <m:t>−1</m:t>
                            </m:r>
                          </m:e>
                        </m:d>
                      </m:num>
                      <m:den>
                        <m:d>
                          <m:dPr>
                            <m:ctrlPr>
                              <a:rPr lang="en-VN" sz="3200" i="1">
                                <a:solidFill>
                                  <a:srgbClr val="FF0000"/>
                                </a:solidFill>
                                <a:latin typeface="Cambria Math" panose="02040503050406030204" pitchFamily="18" charset="0"/>
                              </a:rPr>
                            </m:ctrlPr>
                          </m:dPr>
                          <m:e>
                            <m:rad>
                              <m:radPr>
                                <m:degHide m:val="on"/>
                                <m:ctrlPr>
                                  <a:rPr lang="en-VN" sz="3200" i="1">
                                    <a:solidFill>
                                      <a:srgbClr val="FF0000"/>
                                    </a:solidFill>
                                    <a:latin typeface="Cambria Math" panose="02040503050406030204" pitchFamily="18" charset="0"/>
                                  </a:rPr>
                                </m:ctrlPr>
                              </m:radPr>
                              <m:deg/>
                              <m:e>
                                <m:r>
                                  <a:rPr lang="en-VN" sz="3200" i="0">
                                    <a:solidFill>
                                      <a:srgbClr val="FF0000"/>
                                    </a:solidFill>
                                    <a:latin typeface="Cambria Math" panose="02040503050406030204" pitchFamily="18" charset="0"/>
                                  </a:rPr>
                                  <m:t>3</m:t>
                                </m:r>
                              </m:e>
                            </m:rad>
                            <m:r>
                              <a:rPr lang="en-VN" sz="3200" i="0">
                                <a:solidFill>
                                  <a:srgbClr val="FF0000"/>
                                </a:solidFill>
                                <a:latin typeface="Cambria Math" panose="02040503050406030204" pitchFamily="18" charset="0"/>
                              </a:rPr>
                              <m:t>+1</m:t>
                            </m:r>
                          </m:e>
                        </m:d>
                        <m:d>
                          <m:dPr>
                            <m:ctrlPr>
                              <a:rPr lang="en-VN" sz="3200" i="1">
                                <a:solidFill>
                                  <a:srgbClr val="FF0000"/>
                                </a:solidFill>
                                <a:latin typeface="Cambria Math" panose="02040503050406030204" pitchFamily="18" charset="0"/>
                              </a:rPr>
                            </m:ctrlPr>
                          </m:dPr>
                          <m:e>
                            <m:rad>
                              <m:radPr>
                                <m:degHide m:val="on"/>
                                <m:ctrlPr>
                                  <a:rPr lang="en-VN" sz="3200" i="1">
                                    <a:solidFill>
                                      <a:srgbClr val="FF0000"/>
                                    </a:solidFill>
                                    <a:latin typeface="Cambria Math" panose="02040503050406030204" pitchFamily="18" charset="0"/>
                                  </a:rPr>
                                </m:ctrlPr>
                              </m:radPr>
                              <m:deg/>
                              <m:e>
                                <m:r>
                                  <a:rPr lang="en-VN" sz="3200" i="0">
                                    <a:solidFill>
                                      <a:srgbClr val="FF0000"/>
                                    </a:solidFill>
                                    <a:latin typeface="Cambria Math" panose="02040503050406030204" pitchFamily="18" charset="0"/>
                                  </a:rPr>
                                  <m:t>3</m:t>
                                </m:r>
                              </m:e>
                            </m:rad>
                            <m:r>
                              <a:rPr lang="en-VN" sz="3200" i="0">
                                <a:solidFill>
                                  <a:srgbClr val="FF0000"/>
                                </a:solidFill>
                                <a:latin typeface="Cambria Math" panose="02040503050406030204" pitchFamily="18" charset="0"/>
                              </a:rPr>
                              <m:t>−1</m:t>
                            </m:r>
                          </m:e>
                        </m:d>
                      </m:den>
                    </m:f>
                  </m:oMath>
                </a14:m>
                <a:r>
                  <a:rPr lang="en-VN"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f>
                      <m:fPr>
                        <m:ctrlPr>
                          <a:rPr lang="en-VN" sz="3200" i="1" smtClean="0">
                            <a:solidFill>
                              <a:srgbClr val="FF0000"/>
                            </a:solidFill>
                            <a:latin typeface="Cambria Math" panose="02040503050406030204" pitchFamily="18" charset="0"/>
                          </a:rPr>
                        </m:ctrlPr>
                      </m:fPr>
                      <m:num>
                        <m:r>
                          <a:rPr lang="en-VN" sz="3200" i="0">
                            <a:solidFill>
                              <a:srgbClr val="FF0000"/>
                            </a:solidFill>
                            <a:latin typeface="Cambria Math" panose="02040503050406030204" pitchFamily="18" charset="0"/>
                          </a:rPr>
                          <m:t>−2</m:t>
                        </m:r>
                        <m:d>
                          <m:dPr>
                            <m:ctrlPr>
                              <a:rPr lang="en-VN" sz="3200" i="1">
                                <a:solidFill>
                                  <a:srgbClr val="FF0000"/>
                                </a:solidFill>
                                <a:latin typeface="Cambria Math" panose="02040503050406030204" pitchFamily="18" charset="0"/>
                              </a:rPr>
                            </m:ctrlPr>
                          </m:dPr>
                          <m:e>
                            <m:rad>
                              <m:radPr>
                                <m:degHide m:val="on"/>
                                <m:ctrlPr>
                                  <a:rPr lang="en-VN" sz="3200" i="1">
                                    <a:solidFill>
                                      <a:srgbClr val="FF0000"/>
                                    </a:solidFill>
                                    <a:latin typeface="Cambria Math" panose="02040503050406030204" pitchFamily="18" charset="0"/>
                                  </a:rPr>
                                </m:ctrlPr>
                              </m:radPr>
                              <m:deg/>
                              <m:e>
                                <m:r>
                                  <a:rPr lang="en-VN" sz="3200" i="0">
                                    <a:solidFill>
                                      <a:srgbClr val="FF0000"/>
                                    </a:solidFill>
                                    <a:latin typeface="Cambria Math" panose="02040503050406030204" pitchFamily="18" charset="0"/>
                                  </a:rPr>
                                  <m:t>3</m:t>
                                </m:r>
                              </m:e>
                            </m:rad>
                            <m:r>
                              <a:rPr lang="en-VN" sz="3200" i="0">
                                <a:solidFill>
                                  <a:srgbClr val="FF0000"/>
                                </a:solidFill>
                                <a:latin typeface="Cambria Math" panose="02040503050406030204" pitchFamily="18" charset="0"/>
                              </a:rPr>
                              <m:t>−1</m:t>
                            </m:r>
                          </m:e>
                        </m:d>
                      </m:num>
                      <m:den>
                        <m:r>
                          <a:rPr lang="en-VN" sz="3200" i="0">
                            <a:solidFill>
                              <a:srgbClr val="FF0000"/>
                            </a:solidFill>
                            <a:latin typeface="Cambria Math" panose="02040503050406030204" pitchFamily="18" charset="0"/>
                          </a:rPr>
                          <m:t>3−1</m:t>
                        </m:r>
                      </m:den>
                    </m:f>
                  </m:oMath>
                </a14:m>
                <a:r>
                  <a:rPr lang="en-VN"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r>
                      <a:rPr lang="en-VN" sz="2800" i="0" smtClean="0">
                        <a:solidFill>
                          <a:srgbClr val="FF0000"/>
                        </a:solidFill>
                        <a:latin typeface="Cambria Math" panose="02040503050406030204" pitchFamily="18" charset="0"/>
                      </a:rPr>
                      <m:t>−</m:t>
                    </m:r>
                    <m:rad>
                      <m:radPr>
                        <m:degHide m:val="on"/>
                        <m:ctrlPr>
                          <a:rPr lang="en-VN" sz="2800" i="1">
                            <a:solidFill>
                              <a:srgbClr val="FF0000"/>
                            </a:solidFill>
                            <a:latin typeface="Cambria Math" panose="02040503050406030204" pitchFamily="18" charset="0"/>
                          </a:rPr>
                        </m:ctrlPr>
                      </m:radPr>
                      <m:deg/>
                      <m:e>
                        <m:r>
                          <a:rPr lang="en-VN" sz="2800" i="0">
                            <a:solidFill>
                              <a:srgbClr val="FF0000"/>
                            </a:solidFill>
                            <a:latin typeface="Cambria Math" panose="02040503050406030204" pitchFamily="18" charset="0"/>
                          </a:rPr>
                          <m:t>3</m:t>
                        </m:r>
                      </m:e>
                    </m:rad>
                    <m:r>
                      <a:rPr lang="en-VN" sz="2800" i="0">
                        <a:solidFill>
                          <a:srgbClr val="FF0000"/>
                        </a:solidFill>
                        <a:latin typeface="Cambria Math" panose="02040503050406030204" pitchFamily="18" charset="0"/>
                      </a:rPr>
                      <m:t>+1</m:t>
                    </m:r>
                  </m:oMath>
                </a14:m>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57BE427D-F7BC-0E12-789D-7F6543EEECE8}"/>
                  </a:ext>
                </a:extLst>
              </p:cNvPr>
              <p:cNvSpPr txBox="1">
                <a:spLocks noRot="1" noChangeAspect="1" noMove="1" noResize="1" noEditPoints="1" noAdjustHandles="1" noChangeArrowheads="1" noChangeShapeType="1" noTextEdit="1"/>
              </p:cNvSpPr>
              <p:nvPr/>
            </p:nvSpPr>
            <p:spPr>
              <a:xfrm>
                <a:off x="1539763" y="4305756"/>
                <a:ext cx="7380717" cy="983346"/>
              </a:xfrm>
              <a:prstGeom prst="rect">
                <a:avLst/>
              </a:prstGeom>
              <a:blipFill>
                <a:blip r:embed="rId5"/>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D6405D3-19B8-2523-997E-A67C70393A70}"/>
                  </a:ext>
                </a:extLst>
              </p:cNvPr>
              <p:cNvSpPr txBox="1"/>
              <p:nvPr/>
            </p:nvSpPr>
            <p:spPr>
              <a:xfrm>
                <a:off x="3962594" y="5432988"/>
                <a:ext cx="7380717" cy="972446"/>
              </a:xfrm>
              <a:prstGeom prst="rect">
                <a:avLst/>
              </a:prstGeom>
              <a:noFill/>
            </p:spPr>
            <p:txBody>
              <a:bodyPr wrap="square">
                <a:spAutoFit/>
              </a:bodyPr>
              <a:lstStyle/>
              <a:p>
                <a14:m>
                  <m:oMath xmlns:m="http://schemas.openxmlformats.org/officeDocument/2006/math">
                    <m:f>
                      <m:fPr>
                        <m:ctrlPr>
                          <a:rPr lang="en-VN" sz="3200" i="1" smtClean="0">
                            <a:solidFill>
                              <a:schemeClr val="tx1"/>
                            </a:solidFill>
                            <a:latin typeface="Cambria Math" panose="02040503050406030204" pitchFamily="18" charset="0"/>
                          </a:rPr>
                        </m:ctrlPr>
                      </m:fPr>
                      <m:num>
                        <m:r>
                          <a:rPr lang="en-VN" sz="3200">
                            <a:solidFill>
                              <a:schemeClr val="tx1"/>
                            </a:solidFill>
                            <a:latin typeface="Cambria Math" panose="02040503050406030204" pitchFamily="18" charset="0"/>
                          </a:rPr>
                          <m:t>1</m:t>
                        </m:r>
                      </m:num>
                      <m:den>
                        <m:rad>
                          <m:radPr>
                            <m:degHide m:val="on"/>
                            <m:ctrlPr>
                              <a:rPr lang="en-VN" sz="3200" i="1">
                                <a:solidFill>
                                  <a:schemeClr val="tx1"/>
                                </a:solidFill>
                                <a:latin typeface="Cambria Math" panose="02040503050406030204" pitchFamily="18" charset="0"/>
                              </a:rPr>
                            </m:ctrlPr>
                          </m:radPr>
                          <m:deg/>
                          <m:e>
                            <m:r>
                              <a:rPr lang="en-VN" sz="3200" i="0">
                                <a:solidFill>
                                  <a:schemeClr val="tx1"/>
                                </a:solidFill>
                                <a:latin typeface="Cambria Math" panose="02040503050406030204" pitchFamily="18" charset="0"/>
                              </a:rPr>
                              <m:t>3</m:t>
                            </m:r>
                          </m:e>
                        </m:rad>
                        <m:r>
                          <a:rPr lang="en-VN" sz="3200" i="0">
                            <a:solidFill>
                              <a:schemeClr val="tx1"/>
                            </a:solidFill>
                            <a:latin typeface="Cambria Math" panose="02040503050406030204" pitchFamily="18" charset="0"/>
                          </a:rPr>
                          <m:t>−</m:t>
                        </m:r>
                        <m:rad>
                          <m:radPr>
                            <m:degHide m:val="on"/>
                            <m:ctrlPr>
                              <a:rPr lang="en-VN" sz="3200" i="1">
                                <a:solidFill>
                                  <a:schemeClr val="tx1"/>
                                </a:solidFill>
                                <a:latin typeface="Cambria Math" panose="02040503050406030204" pitchFamily="18" charset="0"/>
                              </a:rPr>
                            </m:ctrlPr>
                          </m:radPr>
                          <m:deg/>
                          <m:e>
                            <m:r>
                              <a:rPr lang="en-VN" sz="3200" i="0">
                                <a:solidFill>
                                  <a:schemeClr val="tx1"/>
                                </a:solidFill>
                                <a:latin typeface="Cambria Math" panose="02040503050406030204" pitchFamily="18" charset="0"/>
                              </a:rPr>
                              <m:t>2</m:t>
                            </m:r>
                          </m:e>
                        </m:rad>
                      </m:den>
                    </m:f>
                  </m:oMath>
                </a14:m>
                <a:r>
                  <a:rPr lang="en-VN" sz="2800" dirty="0">
                    <a:solidFill>
                      <a:schemeClr val="tx1"/>
                    </a:solidFill>
                    <a:latin typeface="Arial" panose="020B0604020202020204" pitchFamily="34" charset="0"/>
                    <a:cs typeface="Arial" panose="020B0604020202020204" pitchFamily="34" charset="0"/>
                  </a:rPr>
                  <a:t> </a:t>
                </a:r>
                <a:r>
                  <a:rPr lang="en-VN" sz="2800" dirty="0">
                    <a:solidFill>
                      <a:srgbClr val="FF0000"/>
                    </a:solidFill>
                    <a:latin typeface="Arial" panose="020B0604020202020204" pitchFamily="34" charset="0"/>
                    <a:cs typeface="Arial" panose="020B0604020202020204" pitchFamily="34" charset="0"/>
                  </a:rPr>
                  <a:t>= </a:t>
                </a:r>
                <a14:m>
                  <m:oMath xmlns:m="http://schemas.openxmlformats.org/officeDocument/2006/math">
                    <m:f>
                      <m:fPr>
                        <m:ctrlPr>
                          <a:rPr lang="en-VN" sz="3200" i="1" smtClean="0">
                            <a:solidFill>
                              <a:srgbClr val="FF0000"/>
                            </a:solidFill>
                            <a:latin typeface="Cambria Math" panose="02040503050406030204" pitchFamily="18" charset="0"/>
                          </a:rPr>
                        </m:ctrlPr>
                      </m:fPr>
                      <m:num>
                        <m:rad>
                          <m:radPr>
                            <m:degHide m:val="on"/>
                            <m:ctrlPr>
                              <a:rPr lang="en-VN" sz="3200" i="1">
                                <a:solidFill>
                                  <a:srgbClr val="FF0000"/>
                                </a:solidFill>
                                <a:latin typeface="Cambria Math" panose="02040503050406030204" pitchFamily="18" charset="0"/>
                              </a:rPr>
                            </m:ctrlPr>
                          </m:radPr>
                          <m:deg/>
                          <m:e>
                            <m:r>
                              <a:rPr lang="en-VN" sz="3200" i="0">
                                <a:solidFill>
                                  <a:srgbClr val="FF0000"/>
                                </a:solidFill>
                                <a:latin typeface="Cambria Math" panose="02040503050406030204" pitchFamily="18" charset="0"/>
                              </a:rPr>
                              <m:t>3</m:t>
                            </m:r>
                          </m:e>
                        </m:rad>
                        <m:r>
                          <a:rPr lang="en-VN" sz="3200" i="0">
                            <a:solidFill>
                              <a:srgbClr val="FF0000"/>
                            </a:solidFill>
                            <a:latin typeface="Cambria Math" panose="02040503050406030204" pitchFamily="18" charset="0"/>
                          </a:rPr>
                          <m:t>+</m:t>
                        </m:r>
                        <m:rad>
                          <m:radPr>
                            <m:degHide m:val="on"/>
                            <m:ctrlPr>
                              <a:rPr lang="en-VN" sz="3200" i="1">
                                <a:solidFill>
                                  <a:srgbClr val="FF0000"/>
                                </a:solidFill>
                                <a:latin typeface="Cambria Math" panose="02040503050406030204" pitchFamily="18" charset="0"/>
                              </a:rPr>
                            </m:ctrlPr>
                          </m:radPr>
                          <m:deg/>
                          <m:e>
                            <m:r>
                              <a:rPr lang="en-VN" sz="3200" i="0">
                                <a:solidFill>
                                  <a:srgbClr val="FF0000"/>
                                </a:solidFill>
                                <a:latin typeface="Cambria Math" panose="02040503050406030204" pitchFamily="18" charset="0"/>
                              </a:rPr>
                              <m:t>2</m:t>
                            </m:r>
                          </m:e>
                        </m:rad>
                      </m:num>
                      <m:den>
                        <m:d>
                          <m:dPr>
                            <m:ctrlPr>
                              <a:rPr lang="en-VN" sz="3200" i="1">
                                <a:solidFill>
                                  <a:srgbClr val="FF0000"/>
                                </a:solidFill>
                                <a:latin typeface="Cambria Math" panose="02040503050406030204" pitchFamily="18" charset="0"/>
                              </a:rPr>
                            </m:ctrlPr>
                          </m:dPr>
                          <m:e>
                            <m:rad>
                              <m:radPr>
                                <m:degHide m:val="on"/>
                                <m:ctrlPr>
                                  <a:rPr lang="en-VN" sz="3200" i="1">
                                    <a:solidFill>
                                      <a:srgbClr val="FF0000"/>
                                    </a:solidFill>
                                    <a:latin typeface="Cambria Math" panose="02040503050406030204" pitchFamily="18" charset="0"/>
                                  </a:rPr>
                                </m:ctrlPr>
                              </m:radPr>
                              <m:deg/>
                              <m:e>
                                <m:r>
                                  <a:rPr lang="en-VN" sz="3200" i="0">
                                    <a:solidFill>
                                      <a:srgbClr val="FF0000"/>
                                    </a:solidFill>
                                    <a:latin typeface="Cambria Math" panose="02040503050406030204" pitchFamily="18" charset="0"/>
                                  </a:rPr>
                                  <m:t>3</m:t>
                                </m:r>
                              </m:e>
                            </m:rad>
                            <m:r>
                              <a:rPr lang="en-VN" sz="3200" i="0">
                                <a:solidFill>
                                  <a:srgbClr val="FF0000"/>
                                </a:solidFill>
                                <a:latin typeface="Cambria Math" panose="02040503050406030204" pitchFamily="18" charset="0"/>
                              </a:rPr>
                              <m:t>−</m:t>
                            </m:r>
                            <m:rad>
                              <m:radPr>
                                <m:degHide m:val="on"/>
                                <m:ctrlPr>
                                  <a:rPr lang="en-VN" sz="3200" i="1">
                                    <a:solidFill>
                                      <a:srgbClr val="FF0000"/>
                                    </a:solidFill>
                                    <a:latin typeface="Cambria Math" panose="02040503050406030204" pitchFamily="18" charset="0"/>
                                  </a:rPr>
                                </m:ctrlPr>
                              </m:radPr>
                              <m:deg/>
                              <m:e>
                                <m:r>
                                  <a:rPr lang="en-VN" sz="3200" i="0">
                                    <a:solidFill>
                                      <a:srgbClr val="FF0000"/>
                                    </a:solidFill>
                                    <a:latin typeface="Cambria Math" panose="02040503050406030204" pitchFamily="18" charset="0"/>
                                  </a:rPr>
                                  <m:t>2</m:t>
                                </m:r>
                              </m:e>
                            </m:rad>
                          </m:e>
                        </m:d>
                        <m:d>
                          <m:dPr>
                            <m:ctrlPr>
                              <a:rPr lang="en-VN" sz="3200" i="1">
                                <a:solidFill>
                                  <a:srgbClr val="FF0000"/>
                                </a:solidFill>
                                <a:latin typeface="Cambria Math" panose="02040503050406030204" pitchFamily="18" charset="0"/>
                              </a:rPr>
                            </m:ctrlPr>
                          </m:dPr>
                          <m:e>
                            <m:rad>
                              <m:radPr>
                                <m:degHide m:val="on"/>
                                <m:ctrlPr>
                                  <a:rPr lang="en-VN" sz="3200" i="1">
                                    <a:solidFill>
                                      <a:srgbClr val="FF0000"/>
                                    </a:solidFill>
                                    <a:latin typeface="Cambria Math" panose="02040503050406030204" pitchFamily="18" charset="0"/>
                                  </a:rPr>
                                </m:ctrlPr>
                              </m:radPr>
                              <m:deg/>
                              <m:e>
                                <m:r>
                                  <a:rPr lang="en-VN" sz="3200" i="0">
                                    <a:solidFill>
                                      <a:srgbClr val="FF0000"/>
                                    </a:solidFill>
                                    <a:latin typeface="Cambria Math" panose="02040503050406030204" pitchFamily="18" charset="0"/>
                                  </a:rPr>
                                  <m:t>3</m:t>
                                </m:r>
                              </m:e>
                            </m:rad>
                            <m:r>
                              <a:rPr lang="en-VN" sz="3200" i="0">
                                <a:solidFill>
                                  <a:srgbClr val="FF0000"/>
                                </a:solidFill>
                                <a:latin typeface="Cambria Math" panose="02040503050406030204" pitchFamily="18" charset="0"/>
                              </a:rPr>
                              <m:t>+</m:t>
                            </m:r>
                            <m:rad>
                              <m:radPr>
                                <m:degHide m:val="on"/>
                                <m:ctrlPr>
                                  <a:rPr lang="en-VN" sz="3200" i="1">
                                    <a:solidFill>
                                      <a:srgbClr val="FF0000"/>
                                    </a:solidFill>
                                    <a:latin typeface="Cambria Math" panose="02040503050406030204" pitchFamily="18" charset="0"/>
                                  </a:rPr>
                                </m:ctrlPr>
                              </m:radPr>
                              <m:deg/>
                              <m:e>
                                <m:r>
                                  <a:rPr lang="en-VN" sz="3200" i="0">
                                    <a:solidFill>
                                      <a:srgbClr val="FF0000"/>
                                    </a:solidFill>
                                    <a:latin typeface="Cambria Math" panose="02040503050406030204" pitchFamily="18" charset="0"/>
                                  </a:rPr>
                                  <m:t>2</m:t>
                                </m:r>
                              </m:e>
                            </m:rad>
                          </m:e>
                        </m:d>
                      </m:den>
                    </m:f>
                  </m:oMath>
                </a14:m>
                <a:r>
                  <a:rPr lang="en-VN"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f>
                      <m:fPr>
                        <m:ctrlPr>
                          <a:rPr lang="en-VN" sz="3200" i="1" smtClean="0">
                            <a:solidFill>
                              <a:srgbClr val="FF0000"/>
                            </a:solidFill>
                            <a:latin typeface="Cambria Math" panose="02040503050406030204" pitchFamily="18" charset="0"/>
                          </a:rPr>
                        </m:ctrlPr>
                      </m:fPr>
                      <m:num>
                        <m:rad>
                          <m:radPr>
                            <m:degHide m:val="on"/>
                            <m:ctrlPr>
                              <a:rPr lang="en-VN" sz="3200" i="1">
                                <a:solidFill>
                                  <a:srgbClr val="FF0000"/>
                                </a:solidFill>
                                <a:latin typeface="Cambria Math" panose="02040503050406030204" pitchFamily="18" charset="0"/>
                              </a:rPr>
                            </m:ctrlPr>
                          </m:radPr>
                          <m:deg/>
                          <m:e>
                            <m:r>
                              <a:rPr lang="en-VN" sz="3200" i="0">
                                <a:solidFill>
                                  <a:srgbClr val="FF0000"/>
                                </a:solidFill>
                                <a:latin typeface="Cambria Math" panose="02040503050406030204" pitchFamily="18" charset="0"/>
                              </a:rPr>
                              <m:t>3</m:t>
                            </m:r>
                          </m:e>
                        </m:rad>
                        <m:r>
                          <a:rPr lang="en-VN" sz="3200" i="0">
                            <a:solidFill>
                              <a:srgbClr val="FF0000"/>
                            </a:solidFill>
                            <a:latin typeface="Cambria Math" panose="02040503050406030204" pitchFamily="18" charset="0"/>
                          </a:rPr>
                          <m:t>+</m:t>
                        </m:r>
                        <m:rad>
                          <m:radPr>
                            <m:degHide m:val="on"/>
                            <m:ctrlPr>
                              <a:rPr lang="en-VN" sz="3200" i="1">
                                <a:solidFill>
                                  <a:srgbClr val="FF0000"/>
                                </a:solidFill>
                                <a:latin typeface="Cambria Math" panose="02040503050406030204" pitchFamily="18" charset="0"/>
                              </a:rPr>
                            </m:ctrlPr>
                          </m:radPr>
                          <m:deg/>
                          <m:e>
                            <m:r>
                              <a:rPr lang="en-VN" sz="3200" i="0">
                                <a:solidFill>
                                  <a:srgbClr val="FF0000"/>
                                </a:solidFill>
                                <a:latin typeface="Cambria Math" panose="02040503050406030204" pitchFamily="18" charset="0"/>
                              </a:rPr>
                              <m:t>2</m:t>
                            </m:r>
                          </m:e>
                        </m:rad>
                      </m:num>
                      <m:den>
                        <m:r>
                          <a:rPr lang="en-VN" sz="3200" i="0">
                            <a:solidFill>
                              <a:srgbClr val="FF0000"/>
                            </a:solidFill>
                            <a:latin typeface="Cambria Math" panose="02040503050406030204" pitchFamily="18" charset="0"/>
                          </a:rPr>
                          <m:t>3−2</m:t>
                        </m:r>
                      </m:den>
                    </m:f>
                  </m:oMath>
                </a14:m>
                <a:r>
                  <a:rPr lang="en-VN"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VN" sz="2800" i="1" smtClean="0">
                            <a:solidFill>
                              <a:srgbClr val="FF0000"/>
                            </a:solidFill>
                            <a:latin typeface="Cambria Math" panose="02040503050406030204" pitchFamily="18" charset="0"/>
                          </a:rPr>
                        </m:ctrlPr>
                      </m:radPr>
                      <m:deg/>
                      <m:e>
                        <m:r>
                          <a:rPr lang="en-VN" sz="2800" i="0">
                            <a:solidFill>
                              <a:srgbClr val="FF0000"/>
                            </a:solidFill>
                            <a:latin typeface="Cambria Math" panose="02040503050406030204" pitchFamily="18" charset="0"/>
                          </a:rPr>
                          <m:t>3</m:t>
                        </m:r>
                      </m:e>
                    </m:rad>
                    <m:r>
                      <a:rPr lang="en-VN" sz="2800" i="0">
                        <a:solidFill>
                          <a:srgbClr val="FF0000"/>
                        </a:solidFill>
                        <a:latin typeface="Cambria Math" panose="02040503050406030204" pitchFamily="18" charset="0"/>
                      </a:rPr>
                      <m:t>+</m:t>
                    </m:r>
                    <m:rad>
                      <m:radPr>
                        <m:degHide m:val="on"/>
                        <m:ctrlPr>
                          <a:rPr lang="en-VN" sz="2800" i="1">
                            <a:solidFill>
                              <a:srgbClr val="FF0000"/>
                            </a:solidFill>
                            <a:latin typeface="Cambria Math" panose="02040503050406030204" pitchFamily="18" charset="0"/>
                          </a:rPr>
                        </m:ctrlPr>
                      </m:radPr>
                      <m:deg/>
                      <m:e>
                        <m:r>
                          <a:rPr lang="en-VN" sz="2800" i="0">
                            <a:solidFill>
                              <a:srgbClr val="FF0000"/>
                            </a:solidFill>
                            <a:latin typeface="Cambria Math" panose="02040503050406030204" pitchFamily="18" charset="0"/>
                          </a:rPr>
                          <m:t>2</m:t>
                        </m:r>
                      </m:e>
                    </m:rad>
                  </m:oMath>
                </a14:m>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ED6405D3-19B8-2523-997E-A67C70393A70}"/>
                  </a:ext>
                </a:extLst>
              </p:cNvPr>
              <p:cNvSpPr txBox="1">
                <a:spLocks noRot="1" noChangeAspect="1" noMove="1" noResize="1" noEditPoints="1" noAdjustHandles="1" noChangeArrowheads="1" noChangeShapeType="1" noTextEdit="1"/>
              </p:cNvSpPr>
              <p:nvPr/>
            </p:nvSpPr>
            <p:spPr>
              <a:xfrm>
                <a:off x="3962594" y="5432988"/>
                <a:ext cx="7380717" cy="972446"/>
              </a:xfrm>
              <a:prstGeom prst="rect">
                <a:avLst/>
              </a:prstGeom>
              <a:blipFill>
                <a:blip r:embed="rId6"/>
                <a:stretch>
                  <a:fillRect/>
                </a:stretch>
              </a:blipFill>
            </p:spPr>
            <p:txBody>
              <a:bodyPr/>
              <a:lstStyle/>
              <a:p>
                <a:r>
                  <a:rPr lang="en-VN">
                    <a:noFill/>
                  </a:rPr>
                  <a:t> </a:t>
                </a:r>
              </a:p>
            </p:txBody>
          </p:sp>
        </mc:Fallback>
      </mc:AlternateContent>
    </p:spTree>
    <p:extLst>
      <p:ext uri="{BB962C8B-B14F-4D97-AF65-F5344CB8AC3E}">
        <p14:creationId xmlns:p14="http://schemas.microsoft.com/office/powerpoint/2010/main" val="77473817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down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strips(down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trips(down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8" grpId="0"/>
      <p:bldP spid="10" grpId="0"/>
      <p:bldP spid="11" grpId="0"/>
      <p:bldP spid="13"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1F67EF-3FFE-4470-C824-61F83690BD85}"/>
              </a:ext>
            </a:extLst>
          </p:cNvPr>
          <p:cNvSpPr txBox="1"/>
          <p:nvPr/>
        </p:nvSpPr>
        <p:spPr>
          <a:xfrm>
            <a:off x="2783840" y="482195"/>
            <a:ext cx="6624320" cy="584775"/>
          </a:xfrm>
          <a:prstGeom prst="rect">
            <a:avLst/>
          </a:prstGeom>
          <a:solidFill>
            <a:schemeClr val="bg1"/>
          </a:solidFill>
        </p:spPr>
        <p:txBody>
          <a:bodyPr wrap="square">
            <a:spAutoFit/>
          </a:bodyPr>
          <a:lstStyle/>
          <a:p>
            <a:pPr algn="ctr">
              <a:spcBef>
                <a:spcPts val="300"/>
              </a:spcBef>
              <a:spcAft>
                <a:spcPts val="300"/>
              </a:spcAft>
            </a:pPr>
            <a:r>
              <a:rPr lang="vi-VN" sz="3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Khái niệm trục căn thức ở mẫu</a:t>
            </a:r>
            <a:endParaRPr lang="en-VN" sz="32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1120DB0-0A57-5955-1EEC-596D8E391423}"/>
                  </a:ext>
                </a:extLst>
              </p:cNvPr>
              <p:cNvSpPr txBox="1"/>
              <p:nvPr/>
            </p:nvSpPr>
            <p:spPr>
              <a:xfrm>
                <a:off x="1584960" y="1226409"/>
                <a:ext cx="9022080" cy="4844596"/>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 Với các biểu thức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&gt;0</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ta có: </a:t>
                </a:r>
                <a14:m>
                  <m:oMath xmlns:m="http://schemas.openxmlformats.org/officeDocument/2006/math">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num>
                      <m:den>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rad>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rad>
                      </m:num>
                      <m:den>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den>
                    </m:f>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 Với các biểu thức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mà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≥0, </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ta có:</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num>
                      <m:den>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d>
                          <m:d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d>
                      </m:num>
                      <m:den>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num>
                      <m:den>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d>
                          <m:d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d>
                      </m:num>
                      <m:den>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 Với các biểu thức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mà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≥0, </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≥0, </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ta có:</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num>
                      <m:den>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rad>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d>
                          <m:d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rad>
                          </m:e>
                        </m:d>
                      </m:num>
                      <m:den>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num>
                      <m:den>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rad>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d>
                          <m:d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e>
                            </m:rad>
                          </m:e>
                        </m:d>
                      </m:num>
                      <m:den>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A</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B</m:t>
                        </m:r>
                      </m:den>
                    </m:f>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21120DB0-0A57-5955-1EEC-596D8E391423}"/>
                  </a:ext>
                </a:extLst>
              </p:cNvPr>
              <p:cNvSpPr txBox="1">
                <a:spLocks noRot="1" noChangeAspect="1" noMove="1" noResize="1" noEditPoints="1" noAdjustHandles="1" noChangeArrowheads="1" noChangeShapeType="1" noTextEdit="1"/>
              </p:cNvSpPr>
              <p:nvPr/>
            </p:nvSpPr>
            <p:spPr>
              <a:xfrm>
                <a:off x="1584960" y="1226409"/>
                <a:ext cx="9022080" cy="4844596"/>
              </a:xfrm>
              <a:prstGeom prst="rect">
                <a:avLst/>
              </a:prstGeom>
              <a:blipFill>
                <a:blip r:embed="rId2"/>
                <a:stretch>
                  <a:fillRect l="-1404"/>
                </a:stretch>
              </a:blipFill>
            </p:spPr>
            <p:txBody>
              <a:bodyPr/>
              <a:lstStyle/>
              <a:p>
                <a:r>
                  <a:rPr lang="en-VN">
                    <a:noFill/>
                  </a:rPr>
                  <a:t> </a:t>
                </a:r>
              </a:p>
            </p:txBody>
          </p:sp>
        </mc:Fallback>
      </mc:AlternateContent>
    </p:spTree>
    <p:extLst>
      <p:ext uri="{BB962C8B-B14F-4D97-AF65-F5344CB8AC3E}">
        <p14:creationId xmlns:p14="http://schemas.microsoft.com/office/powerpoint/2010/main" val="247023973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5" dur="500"/>
                                        <p:tgtEl>
                                          <p:spTgt spid="5">
                                            <p:txEl>
                                              <p:pRg st="3" end="3"/>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00F582-C452-F8E0-E000-0B332E649281}"/>
              </a:ext>
            </a:extLst>
          </p:cNvPr>
          <p:cNvSpPr txBox="1"/>
          <p:nvPr/>
        </p:nvSpPr>
        <p:spPr>
          <a:xfrm>
            <a:off x="694162" y="471240"/>
            <a:ext cx="3617722" cy="523220"/>
          </a:xfrm>
          <a:prstGeom prst="rect">
            <a:avLst/>
          </a:prstGeom>
          <a:solidFill>
            <a:schemeClr val="bg1"/>
          </a:solidFill>
        </p:spPr>
        <p:txBody>
          <a:bodyPr wrap="none" rtlCol="0">
            <a:spAutoFit/>
          </a:bodyPr>
          <a:lstStyle/>
          <a:p>
            <a:r>
              <a:rPr lang="en-VN" sz="2800" b="1" dirty="0">
                <a:solidFill>
                  <a:srgbClr val="9B3FE1"/>
                </a:solidFill>
                <a:latin typeface="Arial" panose="020B0604020202020204" pitchFamily="34" charset="0"/>
                <a:cs typeface="Arial" panose="020B0604020202020204" pitchFamily="34" charset="0"/>
              </a:rPr>
              <a:t>Ví dụ 5 (SGK – tr.57)</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4719266-C46E-ADD6-61D9-B45CCCF3D3C8}"/>
                  </a:ext>
                </a:extLst>
              </p:cNvPr>
              <p:cNvSpPr txBox="1"/>
              <p:nvPr/>
            </p:nvSpPr>
            <p:spPr>
              <a:xfrm>
                <a:off x="4324878" y="290427"/>
                <a:ext cx="7172960" cy="1877309"/>
              </a:xfrm>
              <a:prstGeom prst="rect">
                <a:avLst/>
              </a:prstGeom>
              <a:noFill/>
            </p:spPr>
            <p:txBody>
              <a:bodyPr wrap="square">
                <a:spAutoFit/>
              </a:bodyPr>
              <a:lstStyle/>
              <a:p>
                <a:pPr algn="ct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Trục căn thức ở mẫu của các biểu thức sau:</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num>
                      <m:den>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5</m:t>
                            </m:r>
                          </m:e>
                        </m:rad>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                         	b) </a:t>
                </a:r>
                <a14:m>
                  <m:oMath xmlns:m="http://schemas.openxmlformats.org/officeDocument/2006/math">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a</m:t>
                        </m:r>
                      </m:num>
                      <m:den>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e>
                        </m:rad>
                      </m:den>
                    </m:f>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34719266-C46E-ADD6-61D9-B45CCCF3D3C8}"/>
                  </a:ext>
                </a:extLst>
              </p:cNvPr>
              <p:cNvSpPr txBox="1">
                <a:spLocks noRot="1" noChangeAspect="1" noMove="1" noResize="1" noEditPoints="1" noAdjustHandles="1" noChangeArrowheads="1" noChangeShapeType="1" noTextEdit="1"/>
              </p:cNvSpPr>
              <p:nvPr/>
            </p:nvSpPr>
            <p:spPr>
              <a:xfrm>
                <a:off x="4324878" y="290427"/>
                <a:ext cx="7172960" cy="1877309"/>
              </a:xfrm>
              <a:prstGeom prst="rect">
                <a:avLst/>
              </a:prstGeom>
              <a:blipFill>
                <a:blip r:embed="rId2"/>
                <a:stretch>
                  <a:fillRect l="-1767" r="-1767"/>
                </a:stretch>
              </a:blipFill>
            </p:spPr>
            <p:txBody>
              <a:bodyPr/>
              <a:lstStyle/>
              <a:p>
                <a:r>
                  <a:rPr lang="en-VN">
                    <a:noFill/>
                  </a:rPr>
                  <a:t> </a:t>
                </a:r>
              </a:p>
            </p:txBody>
          </p:sp>
        </mc:Fallback>
      </mc:AlternateContent>
      <p:sp>
        <p:nvSpPr>
          <p:cNvPr id="5" name="TextBox 4">
            <a:extLst>
              <a:ext uri="{FF2B5EF4-FFF2-40B4-BE49-F238E27FC236}">
                <a16:creationId xmlns:a16="http://schemas.microsoft.com/office/drawing/2014/main" id="{ED396980-F550-EFF1-B139-811E0E692AA7}"/>
              </a:ext>
            </a:extLst>
          </p:cNvPr>
          <p:cNvSpPr txBox="1"/>
          <p:nvPr/>
        </p:nvSpPr>
        <p:spPr>
          <a:xfrm>
            <a:off x="694162" y="2585039"/>
            <a:ext cx="2137124" cy="523220"/>
          </a:xfrm>
          <a:prstGeom prst="rect">
            <a:avLst/>
          </a:prstGeom>
          <a:solidFill>
            <a:schemeClr val="bg1"/>
          </a:solidFill>
        </p:spPr>
        <p:txBody>
          <a:bodyPr wrap="none" rtlCol="0">
            <a:spAutoFit/>
          </a:bodyPr>
          <a:lstStyle/>
          <a:p>
            <a:r>
              <a:rPr lang="en-VN" sz="2800" b="1" i="1" dirty="0">
                <a:solidFill>
                  <a:srgbClr val="C00000"/>
                </a:solidFill>
                <a:latin typeface="Arial" panose="020B0604020202020204" pitchFamily="34" charset="0"/>
                <a:cs typeface="Arial" panose="020B0604020202020204" pitchFamily="34" charset="0"/>
              </a:rPr>
              <a:t>Hướng dẫn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83E7312-0E6D-B996-AB74-0CABDBCD8B01}"/>
                  </a:ext>
                </a:extLst>
              </p:cNvPr>
              <p:cNvSpPr txBox="1"/>
              <p:nvPr/>
            </p:nvSpPr>
            <p:spPr>
              <a:xfrm>
                <a:off x="694162" y="4360569"/>
                <a:ext cx="9714673" cy="2201244"/>
              </a:xfrm>
              <a:prstGeom prst="rect">
                <a:avLst/>
              </a:prstGeom>
              <a:noFill/>
            </p:spPr>
            <p:txBody>
              <a:bodyPr wrap="square">
                <a:spAutoFit/>
              </a:bodyPr>
              <a:lstStyle/>
              <a:p>
                <a:pPr algn="just">
                  <a:lnSpc>
                    <a:spcPct val="150000"/>
                  </a:lnSpc>
                  <a:spcBef>
                    <a:spcPts val="300"/>
                  </a:spcBef>
                  <a:spcAft>
                    <a:spcPts val="300"/>
                  </a:spcAft>
                </a:pPr>
                <a:r>
                  <a:rPr lang="vi-VN" sz="2800" dirty="0">
                    <a:latin typeface="Arial" panose="020B0604020202020204" pitchFamily="34" charset="0"/>
                    <a:ea typeface="Calibri" panose="020F0502020204030204" pitchFamily="34" charset="0"/>
                    <a:cs typeface="Arial" panose="020B0604020202020204" pitchFamily="34" charset="0"/>
                  </a:rPr>
                  <a:t>Ý b: </a:t>
                </a:r>
                <a:r>
                  <a:rPr lang="vi-VN" sz="2800" dirty="0">
                    <a:effectLst/>
                    <a:latin typeface="Arial" panose="020B0604020202020204" pitchFamily="34" charset="0"/>
                    <a:ea typeface="Calibri" panose="020F0502020204030204" pitchFamily="34" charset="0"/>
                    <a:cs typeface="Arial" panose="020B0604020202020204" pitchFamily="34" charset="0"/>
                  </a:rPr>
                  <a:t>Nhân liên hợp biểu thức với </a:t>
                </a:r>
                <a14:m>
                  <m:oMath xmlns:m="http://schemas.openxmlformats.org/officeDocument/2006/math">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e>
                    </m:d>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e>
                        </m:d>
                      </m:num>
                      <m:den>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e>
                        </m:d>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e>
                        </m:d>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e>
                        </m:d>
                      </m:num>
                      <m:den>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e>
                            </m:d>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e>
                        </m: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9−8</m:t>
                        </m:r>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e>
                    </m:d>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483E7312-0E6D-B996-AB74-0CABDBCD8B01}"/>
                  </a:ext>
                </a:extLst>
              </p:cNvPr>
              <p:cNvSpPr txBox="1">
                <a:spLocks noRot="1" noChangeAspect="1" noMove="1" noResize="1" noEditPoints="1" noAdjustHandles="1" noChangeArrowheads="1" noChangeShapeType="1" noTextEdit="1"/>
              </p:cNvSpPr>
              <p:nvPr/>
            </p:nvSpPr>
            <p:spPr>
              <a:xfrm>
                <a:off x="694162" y="4360569"/>
                <a:ext cx="9714673" cy="2201244"/>
              </a:xfrm>
              <a:prstGeom prst="rect">
                <a:avLst/>
              </a:prstGeom>
              <a:blipFill>
                <a:blip r:embed="rId3"/>
                <a:stretch>
                  <a:fillRect l="-1305"/>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3929526-300B-87E1-5A27-C40C93BA044A}"/>
                  </a:ext>
                </a:extLst>
              </p:cNvPr>
              <p:cNvSpPr txBox="1"/>
              <p:nvPr/>
            </p:nvSpPr>
            <p:spPr>
              <a:xfrm>
                <a:off x="149660" y="2488476"/>
                <a:ext cx="10803676" cy="1863139"/>
              </a:xfrm>
              <a:prstGeom prst="rect">
                <a:avLst/>
              </a:prstGeom>
              <a:noFill/>
            </p:spPr>
            <p:txBody>
              <a:bodyPr wrap="square">
                <a:spAutoFit/>
              </a:bodyPr>
              <a:lstStyle/>
              <a:p>
                <a:pPr>
                  <a:lnSpc>
                    <a:spcPct val="150000"/>
                  </a:lnSpc>
                  <a:spcBef>
                    <a:spcPts val="300"/>
                  </a:spcBef>
                  <a:spcAft>
                    <a:spcPts val="300"/>
                  </a:spcAft>
                </a:pPr>
                <a:r>
                  <a:rPr lang="vi-VN" sz="2800" dirty="0">
                    <a:latin typeface="Arial" panose="020B0604020202020204" pitchFamily="34" charset="0"/>
                    <a:ea typeface="Calibri" panose="020F0502020204030204" pitchFamily="34" charset="0"/>
                    <a:cs typeface="Arial" panose="020B0604020202020204" pitchFamily="34" charset="0"/>
                  </a:rPr>
                  <a:t>			Ý a: </a:t>
                </a:r>
                <a:r>
                  <a:rPr lang="vi-VN" sz="2800" dirty="0">
                    <a:effectLst/>
                    <a:latin typeface="Arial" panose="020B0604020202020204" pitchFamily="34" charset="0"/>
                    <a:ea typeface="Calibri" panose="020F0502020204030204" pitchFamily="34" charset="0"/>
                    <a:cs typeface="Arial" panose="020B0604020202020204" pitchFamily="34" charset="0"/>
                  </a:rPr>
                  <a:t>Nhân cả tử và mẫu với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ta được:</a:t>
                </a:r>
              </a:p>
              <a:p>
                <a:pPr algn="ctr">
                  <a:lnSpc>
                    <a:spcPct val="150000"/>
                  </a:lnSpc>
                  <a:spcBef>
                    <a:spcPts val="300"/>
                  </a:spcBef>
                  <a:spcAft>
                    <a:spcPts val="300"/>
                  </a:spcAft>
                </a:pPr>
                <a:r>
                  <a:rPr lang="en-VN" sz="2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m:t>
                            </m:r>
                          </m:e>
                        </m:rad>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m:t>
                            </m:r>
                          </m:e>
                        </m:rad>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3.5</m:t>
                        </m:r>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15</m:t>
                        </m:r>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E3929526-300B-87E1-5A27-C40C93BA044A}"/>
                  </a:ext>
                </a:extLst>
              </p:cNvPr>
              <p:cNvSpPr txBox="1">
                <a:spLocks noRot="1" noChangeAspect="1" noMove="1" noResize="1" noEditPoints="1" noAdjustHandles="1" noChangeArrowheads="1" noChangeShapeType="1" noTextEdit="1"/>
              </p:cNvSpPr>
              <p:nvPr/>
            </p:nvSpPr>
            <p:spPr>
              <a:xfrm>
                <a:off x="149660" y="2488476"/>
                <a:ext cx="10803676" cy="1863139"/>
              </a:xfrm>
              <a:prstGeom prst="rect">
                <a:avLst/>
              </a:prstGeom>
              <a:blipFill>
                <a:blip r:embed="rId4"/>
                <a:stretch>
                  <a:fillRect/>
                </a:stretch>
              </a:blipFill>
            </p:spPr>
            <p:txBody>
              <a:bodyPr/>
              <a:lstStyle/>
              <a:p>
                <a:r>
                  <a:rPr lang="en-VN">
                    <a:noFill/>
                  </a:rPr>
                  <a:t> </a:t>
                </a:r>
              </a:p>
            </p:txBody>
          </p:sp>
        </mc:Fallback>
      </mc:AlternateContent>
    </p:spTree>
    <p:extLst>
      <p:ext uri="{BB962C8B-B14F-4D97-AF65-F5344CB8AC3E}">
        <p14:creationId xmlns:p14="http://schemas.microsoft.com/office/powerpoint/2010/main" val="42289510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113D6B-80E9-9179-DBD7-E68D8E13F32E}"/>
              </a:ext>
            </a:extLst>
          </p:cNvPr>
          <p:cNvSpPr txBox="1"/>
          <p:nvPr/>
        </p:nvSpPr>
        <p:spPr>
          <a:xfrm>
            <a:off x="5364870" y="338570"/>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p:sp>
        <p:nvSpPr>
          <p:cNvPr id="3" name="TextBox 2">
            <a:extLst>
              <a:ext uri="{FF2B5EF4-FFF2-40B4-BE49-F238E27FC236}">
                <a16:creationId xmlns:a16="http://schemas.microsoft.com/office/drawing/2014/main" id="{861C3D6F-154F-A446-312D-73FAF3030C5D}"/>
              </a:ext>
            </a:extLst>
          </p:cNvPr>
          <p:cNvSpPr txBox="1"/>
          <p:nvPr/>
        </p:nvSpPr>
        <p:spPr>
          <a:xfrm>
            <a:off x="754573" y="1080230"/>
            <a:ext cx="505267" cy="523220"/>
          </a:xfrm>
          <a:prstGeom prst="rect">
            <a:avLst/>
          </a:prstGeom>
          <a:noFill/>
        </p:spPr>
        <p:txBody>
          <a:bodyPr wrap="none" rtlCol="0">
            <a:spAutoFit/>
          </a:bodyPr>
          <a:lstStyle/>
          <a:p>
            <a:r>
              <a:rPr lang="en-VN" sz="2800" dirty="0">
                <a:solidFill>
                  <a:srgbClr val="FF0000"/>
                </a:solidFill>
                <a:latin typeface="Arial" panose="020B0604020202020204" pitchFamily="34" charset="0"/>
                <a:cs typeface="Arial" panose="020B0604020202020204" pitchFamily="34" charset="0"/>
              </a:rPr>
              <a:t>a)</a:t>
            </a:r>
          </a:p>
        </p:txBody>
      </p:sp>
      <p:sp>
        <p:nvSpPr>
          <p:cNvPr id="4" name="TextBox 3">
            <a:extLst>
              <a:ext uri="{FF2B5EF4-FFF2-40B4-BE49-F238E27FC236}">
                <a16:creationId xmlns:a16="http://schemas.microsoft.com/office/drawing/2014/main" id="{C91BE355-8774-F723-C656-EF79E20B1593}"/>
              </a:ext>
            </a:extLst>
          </p:cNvPr>
          <p:cNvSpPr txBox="1"/>
          <p:nvPr/>
        </p:nvSpPr>
        <p:spPr>
          <a:xfrm>
            <a:off x="774893" y="3429000"/>
            <a:ext cx="505267" cy="523220"/>
          </a:xfrm>
          <a:prstGeom prst="rect">
            <a:avLst/>
          </a:prstGeom>
          <a:noFill/>
        </p:spPr>
        <p:txBody>
          <a:bodyPr wrap="none" rtlCol="0">
            <a:spAutoFit/>
          </a:bodyPr>
          <a:lstStyle/>
          <a:p>
            <a:r>
              <a:rPr lang="en-VN" sz="2800" dirty="0">
                <a:solidFill>
                  <a:srgbClr val="FF0000"/>
                </a:solidFill>
                <a:latin typeface="Arial" panose="020B0604020202020204" pitchFamily="34" charset="0"/>
                <a:cs typeface="Arial" panose="020B0604020202020204" pitchFamily="34" charset="0"/>
              </a:rPr>
              <a:t>b)</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54E3409-EDE2-3AEE-A485-B0FD31C5BDB7}"/>
                  </a:ext>
                </a:extLst>
              </p:cNvPr>
              <p:cNvSpPr txBox="1"/>
              <p:nvPr/>
            </p:nvSpPr>
            <p:spPr>
              <a:xfrm>
                <a:off x="1318067" y="900587"/>
                <a:ext cx="9614093" cy="2245743"/>
              </a:xfrm>
              <a:prstGeom prst="rect">
                <a:avLst/>
              </a:prstGeom>
              <a:noFill/>
            </p:spPr>
            <p:txBody>
              <a:bodyPr wrap="square" rtlCol="0">
                <a:spAutoFit/>
              </a:bodyPr>
              <a:lstStyle/>
              <a:p>
                <a:pPr algn="just">
                  <a:lnSpc>
                    <a:spcPct val="150000"/>
                  </a:lnSpc>
                </a:pPr>
                <a:r>
                  <a:rPr lang="en-VN" sz="2800" dirty="0">
                    <a:latin typeface="Arial" panose="020B0604020202020204" pitchFamily="34" charset="0"/>
                    <a:cs typeface="Arial" panose="020B0604020202020204" pitchFamily="34" charset="0"/>
                  </a:rPr>
                  <a:t>Nhân cả tử và mẫu của biểu thức đã cho với </a:t>
                </a:r>
                <a14:m>
                  <m:oMath xmlns:m="http://schemas.openxmlformats.org/officeDocument/2006/math">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e>
                    </m:rad>
                  </m:oMath>
                </a14:m>
                <a:r>
                  <a:rPr lang="en-VN" sz="2800" dirty="0">
                    <a:latin typeface="Arial" panose="020B0604020202020204" pitchFamily="34" charset="0"/>
                    <a:cs typeface="Arial" panose="020B0604020202020204" pitchFamily="34" charset="0"/>
                  </a:rPr>
                  <a:t>, ta được:</a:t>
                </a:r>
              </a:p>
              <a:p>
                <a:pPr algn="ctr">
                  <a:lnSpc>
                    <a:spcPct val="150000"/>
                  </a:lnSpc>
                </a:pPr>
                <a:r>
                  <a:rPr lang="en-VN" sz="2800" dirty="0">
                    <a:latin typeface="Arial" panose="020B0604020202020204" pitchFamily="34" charset="0"/>
                    <a:cs typeface="Arial" panose="020B0604020202020204" pitchFamily="34" charset="0"/>
                  </a:rPr>
                  <a:t> </a:t>
                </a:r>
                <a14:m>
                  <m:oMath xmlns:m="http://schemas.openxmlformats.org/officeDocument/2006/math">
                    <m:f>
                      <m:fPr>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num>
                      <m:den>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5</m:t>
                            </m:r>
                          </m:e>
                        </m:rad>
                      </m:den>
                    </m:f>
                  </m:oMath>
                </a14:m>
                <a:r>
                  <a:rPr lang="en-VN" sz="2800" dirty="0">
                    <a:latin typeface="Arial" panose="020B0604020202020204" pitchFamily="34" charset="0"/>
                    <a:cs typeface="Arial" panose="020B0604020202020204" pitchFamily="34" charset="0"/>
                  </a:rPr>
                  <a:t> = </a:t>
                </a:r>
                <a14:m>
                  <m:oMath xmlns:m="http://schemas.openxmlformats.org/officeDocument/2006/math">
                    <m:f>
                      <m:fPr>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5</m:t>
                                    </m:r>
                                  </m:e>
                                </m:rad>
                              </m:e>
                            </m:d>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VN" sz="2800" dirty="0">
                    <a:latin typeface="Arial" panose="020B0604020202020204" pitchFamily="34" charset="0"/>
                    <a:cs typeface="Arial" panose="020B0604020202020204" pitchFamily="34" charset="0"/>
                  </a:rPr>
                  <a:t> = </a:t>
                </a:r>
                <a14:m>
                  <m:oMath xmlns:m="http://schemas.openxmlformats.org/officeDocument/2006/math">
                    <m:f>
                      <m:fPr>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3 .   5</m:t>
                        </m:r>
                      </m:den>
                    </m:f>
                  </m:oMath>
                </a14:m>
                <a:r>
                  <a:rPr lang="en-VN" sz="2800" dirty="0">
                    <a:latin typeface="Arial" panose="020B0604020202020204" pitchFamily="34" charset="0"/>
                    <a:cs typeface="Arial" panose="020B0604020202020204" pitchFamily="34" charset="0"/>
                  </a:rPr>
                  <a:t> = </a:t>
                </a:r>
                <a14:m>
                  <m:oMath xmlns:m="http://schemas.openxmlformats.org/officeDocument/2006/math">
                    <m:f>
                      <m:fPr>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15</m:t>
                        </m:r>
                      </m:den>
                    </m:f>
                  </m:oMath>
                </a14:m>
                <a:endParaRPr lang="en-VN" sz="280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654E3409-EDE2-3AEE-A485-B0FD31C5BDB7}"/>
                  </a:ext>
                </a:extLst>
              </p:cNvPr>
              <p:cNvSpPr txBox="1">
                <a:spLocks noRot="1" noChangeAspect="1" noMove="1" noResize="1" noEditPoints="1" noAdjustHandles="1" noChangeArrowheads="1" noChangeShapeType="1" noTextEdit="1"/>
              </p:cNvSpPr>
              <p:nvPr/>
            </p:nvSpPr>
            <p:spPr>
              <a:xfrm>
                <a:off x="1318067" y="900587"/>
                <a:ext cx="9614093" cy="2245743"/>
              </a:xfrm>
              <a:prstGeom prst="rect">
                <a:avLst/>
              </a:prstGeom>
              <a:blipFill>
                <a:blip r:embed="rId2"/>
                <a:stretch>
                  <a:fillRect l="-131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EBAD603-A4DA-F263-1FE2-B10044A845BB}"/>
                  </a:ext>
                </a:extLst>
              </p:cNvPr>
              <p:cNvSpPr txBox="1"/>
              <p:nvPr/>
            </p:nvSpPr>
            <p:spPr>
              <a:xfrm>
                <a:off x="629920" y="3274620"/>
                <a:ext cx="10787187" cy="2962734"/>
              </a:xfrm>
              <a:prstGeom prst="rect">
                <a:avLst/>
              </a:prstGeom>
              <a:noFill/>
            </p:spPr>
            <p:txBody>
              <a:bodyPr wrap="square" rtlCol="0">
                <a:spAutoFit/>
              </a:bodyPr>
              <a:lstStyle/>
              <a:p>
                <a:pPr algn="just">
                  <a:lnSpc>
                    <a:spcPct val="150000"/>
                  </a:lnSpc>
                </a:pP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Biểu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thức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hợp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mẫu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rad>
                  </m:oMath>
                </a14:m>
                <a:r>
                  <a:rPr lang="en-VN" sz="2800" dirty="0">
                    <a:latin typeface="Arial" panose="020B0604020202020204" pitchFamily="34" charset="0"/>
                    <a:cs typeface="Arial" panose="020B0604020202020204" pitchFamily="34" charset="0"/>
                  </a:rPr>
                  <a:t>. Nhân cả tử và mẫu của biểu thức đã cho với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rad>
                  </m:oMath>
                </a14:m>
                <a:r>
                  <a:rPr lang="en-VN" sz="2800" dirty="0">
                    <a:latin typeface="Arial" panose="020B0604020202020204" pitchFamily="34" charset="0"/>
                    <a:cs typeface="Arial" panose="020B0604020202020204" pitchFamily="34" charset="0"/>
                  </a:rPr>
                  <a:t>, ta được:</a:t>
                </a:r>
              </a:p>
              <a:p>
                <a:pPr algn="ctr">
                  <a:lnSpc>
                    <a:spcPct val="150000"/>
                  </a:lnSpc>
                </a:pPr>
                <a:r>
                  <a:rPr lang="en-VN" sz="2800" dirty="0">
                    <a:latin typeface="Arial" panose="020B0604020202020204" pitchFamily="34" charset="0"/>
                    <a:cs typeface="Arial" panose="020B0604020202020204" pitchFamily="34" charset="0"/>
                  </a:rPr>
                  <a:t> </a:t>
                </a:r>
                <a14:m>
                  <m:oMath xmlns:m="http://schemas.openxmlformats.org/officeDocument/2006/math">
                    <m:f>
                      <m:fPr>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a</m:t>
                        </m:r>
                      </m:num>
                      <m:den>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e>
                        </m:rad>
                      </m:den>
                    </m:f>
                  </m:oMath>
                </a14:m>
                <a:r>
                  <a:rPr lang="en-VN" sz="2800" dirty="0">
                    <a:latin typeface="Arial" panose="020B0604020202020204" pitchFamily="34" charset="0"/>
                    <a:cs typeface="Arial" panose="020B0604020202020204" pitchFamily="34" charset="0"/>
                  </a:rPr>
                  <a:t> = </a:t>
                </a:r>
                <a14:m>
                  <m:oMath xmlns:m="http://schemas.openxmlformats.org/officeDocument/2006/math">
                    <m:f>
                      <m:fPr>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a</m:t>
                        </m:r>
                        <m:d>
                          <m:d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3200" i="0">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e>
                            </m:rad>
                          </m:e>
                        </m:d>
                      </m:num>
                      <m:den>
                        <m:d>
                          <m:d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3200" i="0">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e>
                            </m:rad>
                          </m:e>
                        </m:d>
                        <m:d>
                          <m:d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3200" i="0">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e>
                            </m:rad>
                          </m:e>
                        </m:d>
                      </m:den>
                    </m:f>
                  </m:oMath>
                </a14:m>
                <a:r>
                  <a:rPr lang="en-VN" sz="2800" dirty="0">
                    <a:latin typeface="Arial" panose="020B0604020202020204" pitchFamily="34" charset="0"/>
                    <a:cs typeface="Arial" panose="020B0604020202020204" pitchFamily="34" charset="0"/>
                  </a:rPr>
                  <a:t> = </a:t>
                </a:r>
                <a14:m>
                  <m:oMath xmlns:m="http://schemas.openxmlformats.org/officeDocument/2006/math">
                    <m:f>
                      <m:fPr>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a</m:t>
                        </m:r>
                        <m:d>
                          <m:d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3200" i="0">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e>
                            </m:rad>
                          </m:e>
                        </m:d>
                      </m:num>
                      <m:den>
                        <m:sSup>
                          <m:sSup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2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e>
                                </m:rad>
                              </m:e>
                            </m:d>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VN" sz="2800" dirty="0">
                    <a:latin typeface="Arial" panose="020B0604020202020204" pitchFamily="34" charset="0"/>
                    <a:cs typeface="Arial" panose="020B0604020202020204" pitchFamily="34" charset="0"/>
                  </a:rPr>
                  <a:t> = </a:t>
                </a:r>
                <a14:m>
                  <m:oMath xmlns:m="http://schemas.openxmlformats.org/officeDocument/2006/math">
                    <m:f>
                      <m:fPr>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a</m:t>
                        </m:r>
                        <m:d>
                          <m:d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3200" i="0">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e>
                            </m:rad>
                          </m:e>
                        </m:d>
                      </m:num>
                      <m:den>
                        <m:r>
                          <a:rPr lang="vi-VN" sz="3200" i="0">
                            <a:effectLst/>
                            <a:latin typeface="Cambria Math" panose="02040503050406030204" pitchFamily="18" charset="0"/>
                            <a:ea typeface="Calibri" panose="020F0502020204030204" pitchFamily="34" charset="0"/>
                            <a:cs typeface="Times New Roman" panose="02020603050405020304" pitchFamily="18" charset="0"/>
                          </a:rPr>
                          <m:t>9−8</m:t>
                        </m:r>
                      </m:den>
                    </m:f>
                  </m:oMath>
                </a14:m>
                <a:r>
                  <a:rPr lang="en-VN" sz="2800" dirty="0">
                    <a:latin typeface="Arial" panose="020B0604020202020204" pitchFamily="34" charset="0"/>
                    <a:cs typeface="Arial" panose="020B0604020202020204" pitchFamily="34" charset="0"/>
                  </a:rPr>
                  <a:t> = </a:t>
                </a:r>
                <a14:m>
                  <m:oMath xmlns:m="http://schemas.openxmlformats.org/officeDocument/2006/math">
                    <m:d>
                      <m:dPr>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e>
                    </m:d>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800" dirty="0">
                    <a:ea typeface="Calibri" panose="020F0502020204030204" pitchFamily="34" charset="0"/>
                    <a:cs typeface="Arial" panose="020B0604020202020204" pitchFamily="34" charset="0"/>
                  </a:rPr>
                  <a:t> </a:t>
                </a:r>
                <a:endParaRPr lang="en-VN" sz="280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CEBAD603-A4DA-F263-1FE2-B10044A845BB}"/>
                  </a:ext>
                </a:extLst>
              </p:cNvPr>
              <p:cNvSpPr txBox="1">
                <a:spLocks noRot="1" noChangeAspect="1" noMove="1" noResize="1" noEditPoints="1" noAdjustHandles="1" noChangeArrowheads="1" noChangeShapeType="1" noTextEdit="1"/>
              </p:cNvSpPr>
              <p:nvPr/>
            </p:nvSpPr>
            <p:spPr>
              <a:xfrm>
                <a:off x="629920" y="3274620"/>
                <a:ext cx="10787187" cy="2962734"/>
              </a:xfrm>
              <a:prstGeom prst="rect">
                <a:avLst/>
              </a:prstGeom>
              <a:blipFill>
                <a:blip r:embed="rId3"/>
                <a:stretch>
                  <a:fillRect l="-1175" r="-1175"/>
                </a:stretch>
              </a:blipFill>
            </p:spPr>
            <p:txBody>
              <a:bodyPr/>
              <a:lstStyle/>
              <a:p>
                <a:r>
                  <a:rPr lang="en-VN">
                    <a:noFill/>
                  </a:rPr>
                  <a:t> </a:t>
                </a:r>
              </a:p>
            </p:txBody>
          </p:sp>
        </mc:Fallback>
      </mc:AlternateContent>
    </p:spTree>
    <p:extLst>
      <p:ext uri="{BB962C8B-B14F-4D97-AF65-F5344CB8AC3E}">
        <p14:creationId xmlns:p14="http://schemas.microsoft.com/office/powerpoint/2010/main" val="278105509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A4E723-4F84-6066-8E36-7C67B49D2FA9}"/>
              </a:ext>
            </a:extLst>
          </p:cNvPr>
          <p:cNvSpPr txBox="1"/>
          <p:nvPr/>
        </p:nvSpPr>
        <p:spPr>
          <a:xfrm>
            <a:off x="694162" y="471240"/>
            <a:ext cx="4440062" cy="523220"/>
          </a:xfrm>
          <a:prstGeom prst="rect">
            <a:avLst/>
          </a:prstGeom>
          <a:solidFill>
            <a:schemeClr val="bg1"/>
          </a:solidFill>
        </p:spPr>
        <p:txBody>
          <a:bodyPr wrap="none" rtlCol="0">
            <a:spAutoFit/>
          </a:bodyPr>
          <a:lstStyle/>
          <a:p>
            <a:r>
              <a:rPr lang="en-VN" sz="2800" b="1" dirty="0">
                <a:solidFill>
                  <a:srgbClr val="9B3FE1"/>
                </a:solidFill>
                <a:latin typeface="Arial" panose="020B0604020202020204" pitchFamily="34" charset="0"/>
                <a:cs typeface="Arial" panose="020B0604020202020204" pitchFamily="34" charset="0"/>
              </a:rPr>
              <a:t>Luyện tập 4 (SGK – tr.57)</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D4CE564-B9BC-2986-E75F-88B76B5AAEAE}"/>
                  </a:ext>
                </a:extLst>
              </p:cNvPr>
              <p:cNvSpPr txBox="1"/>
              <p:nvPr/>
            </p:nvSpPr>
            <p:spPr>
              <a:xfrm>
                <a:off x="694162" y="1089186"/>
                <a:ext cx="10137961" cy="1970861"/>
              </a:xfrm>
              <a:prstGeom prst="rect">
                <a:avLst/>
              </a:prstGeom>
              <a:noFill/>
            </p:spPr>
            <p:txBody>
              <a:bodyPr wrap="square">
                <a:spAutoFit/>
              </a:bodyPr>
              <a:lstStyle/>
              <a:p>
                <a:pPr algn="ct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Trục căn thức ở mẫu của các biểu thức sau:</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+1</m:t>
                            </m:r>
                          </m:e>
                        </m:rad>
                      </m:num>
                      <m:den>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3</m:t>
                            </m:r>
                          </m:e>
                        </m:rad>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a</m:t>
                            </m:r>
                          </m:e>
                          <m:sup>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a</m:t>
                        </m:r>
                      </m:num>
                      <m:den>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a</m:t>
                            </m:r>
                          </m:e>
                        </m:rad>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2</m:t>
                            </m:r>
                          </m:e>
                        </m:rad>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≥0;</m:t>
                        </m:r>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9D4CE564-B9BC-2986-E75F-88B76B5AAEAE}"/>
                  </a:ext>
                </a:extLst>
              </p:cNvPr>
              <p:cNvSpPr txBox="1">
                <a:spLocks noRot="1" noChangeAspect="1" noMove="1" noResize="1" noEditPoints="1" noAdjustHandles="1" noChangeArrowheads="1" noChangeShapeType="1" noTextEdit="1"/>
              </p:cNvSpPr>
              <p:nvPr/>
            </p:nvSpPr>
            <p:spPr>
              <a:xfrm>
                <a:off x="694162" y="1089186"/>
                <a:ext cx="10137961" cy="1970861"/>
              </a:xfrm>
              <a:prstGeom prst="rect">
                <a:avLst/>
              </a:prstGeom>
              <a:blipFill>
                <a:blip r:embed="rId2"/>
                <a:stretch>
                  <a:fillRect l="-1252"/>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030C1DF-DB88-BD94-C282-5FC1C737A3B7}"/>
                  </a:ext>
                </a:extLst>
              </p:cNvPr>
              <p:cNvSpPr txBox="1"/>
              <p:nvPr/>
            </p:nvSpPr>
            <p:spPr>
              <a:xfrm>
                <a:off x="694162" y="3060047"/>
                <a:ext cx="2297723" cy="2530501"/>
              </a:xfrm>
              <a:prstGeom prst="rect">
                <a:avLst/>
              </a:prstGeom>
              <a:noFill/>
            </p:spPr>
            <p:txBody>
              <a:bodyPr wrap="square">
                <a:spAutoFit/>
              </a:bodyPr>
              <a:lstStyle/>
              <a:p>
                <a:pPr>
                  <a:lnSpc>
                    <a:spcPct val="150000"/>
                  </a:lnSpc>
                </a:pPr>
                <a:r>
                  <a:rPr lang="en-VN"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f>
                      <m:fPr>
                        <m:ctrlPr>
                          <a:rPr lang="en-VN" sz="2800" b="1" i="1" smtClean="0">
                            <a:solidFill>
                              <a:srgbClr val="FF0000"/>
                            </a:solidFill>
                            <a:latin typeface="Cambria Math" panose="02040503050406030204" pitchFamily="18" charset="0"/>
                          </a:rPr>
                        </m:ctrlPr>
                      </m:fPr>
                      <m:num>
                        <m:r>
                          <a:rPr lang="en-VN" sz="2800" b="1" i="0">
                            <a:solidFill>
                              <a:srgbClr val="FF0000"/>
                            </a:solidFill>
                            <a:latin typeface="Cambria Math" panose="02040503050406030204" pitchFamily="18" charset="0"/>
                          </a:rPr>
                          <m:t>−</m:t>
                        </m:r>
                        <m:r>
                          <a:rPr lang="en-VN" sz="2800" b="1" i="0">
                            <a:solidFill>
                              <a:srgbClr val="FF0000"/>
                            </a:solidFill>
                            <a:latin typeface="Cambria Math" panose="02040503050406030204" pitchFamily="18" charset="0"/>
                          </a:rPr>
                          <m:t>𝟓</m:t>
                        </m:r>
                        <m:rad>
                          <m:radPr>
                            <m:degHide m:val="on"/>
                            <m:ctrlPr>
                              <a:rPr lang="en-VN" sz="2800" b="1" i="1">
                                <a:solidFill>
                                  <a:srgbClr val="FF0000"/>
                                </a:solidFill>
                                <a:latin typeface="Cambria Math" panose="02040503050406030204" pitchFamily="18" charset="0"/>
                              </a:rPr>
                            </m:ctrlPr>
                          </m:radPr>
                          <m:deg/>
                          <m:e>
                            <m:sSup>
                              <m:sSupPr>
                                <m:ctrlPr>
                                  <a:rPr lang="en-VN" sz="2800" b="1" i="1">
                                    <a:solidFill>
                                      <a:srgbClr val="FF0000"/>
                                    </a:solidFill>
                                    <a:latin typeface="Cambria Math" panose="02040503050406030204" pitchFamily="18" charset="0"/>
                                  </a:rPr>
                                </m:ctrlPr>
                              </m:sSupPr>
                              <m:e>
                                <m:r>
                                  <a:rPr lang="en-VN" sz="2800" b="1" i="0">
                                    <a:solidFill>
                                      <a:srgbClr val="FF0000"/>
                                    </a:solidFill>
                                    <a:latin typeface="Cambria Math" panose="02040503050406030204" pitchFamily="18" charset="0"/>
                                  </a:rPr>
                                  <m:t>𝐱</m:t>
                                </m:r>
                              </m:e>
                              <m:sup>
                                <m:r>
                                  <a:rPr lang="en-VN" sz="2800" b="1" i="0">
                                    <a:solidFill>
                                      <a:srgbClr val="FF0000"/>
                                    </a:solidFill>
                                    <a:latin typeface="Cambria Math" panose="02040503050406030204" pitchFamily="18" charset="0"/>
                                  </a:rPr>
                                  <m:t>𝟐</m:t>
                                </m:r>
                              </m:sup>
                            </m:sSup>
                            <m:r>
                              <a:rPr lang="en-VN" sz="2800" b="1" i="0">
                                <a:solidFill>
                                  <a:srgbClr val="FF0000"/>
                                </a:solidFill>
                                <a:latin typeface="Cambria Math" panose="02040503050406030204" pitchFamily="18" charset="0"/>
                              </a:rPr>
                              <m:t>+</m:t>
                            </m:r>
                            <m:r>
                              <a:rPr lang="en-VN" sz="2800" b="1" i="0">
                                <a:solidFill>
                                  <a:srgbClr val="FF0000"/>
                                </a:solidFill>
                                <a:latin typeface="Cambria Math" panose="02040503050406030204" pitchFamily="18" charset="0"/>
                              </a:rPr>
                              <m:t>𝟏</m:t>
                            </m:r>
                          </m:e>
                        </m:rad>
                        <m:r>
                          <a:rPr lang="en-VN" sz="2800" b="1" i="0">
                            <a:solidFill>
                              <a:srgbClr val="FF0000"/>
                            </a:solidFill>
                            <a:latin typeface="Cambria Math" panose="02040503050406030204" pitchFamily="18" charset="0"/>
                          </a:rPr>
                          <m:t>.</m:t>
                        </m:r>
                        <m:rad>
                          <m:radPr>
                            <m:degHide m:val="on"/>
                            <m:ctrlPr>
                              <a:rPr lang="en-VN" sz="2800" b="1" i="1">
                                <a:solidFill>
                                  <a:srgbClr val="FF0000"/>
                                </a:solidFill>
                                <a:latin typeface="Cambria Math" panose="02040503050406030204" pitchFamily="18" charset="0"/>
                              </a:rPr>
                            </m:ctrlPr>
                          </m:radPr>
                          <m:deg/>
                          <m:e>
                            <m:r>
                              <a:rPr lang="en-VN" sz="2800" b="1" i="0">
                                <a:solidFill>
                                  <a:srgbClr val="FF0000"/>
                                </a:solidFill>
                                <a:latin typeface="Cambria Math" panose="02040503050406030204" pitchFamily="18" charset="0"/>
                              </a:rPr>
                              <m:t>𝟑</m:t>
                            </m:r>
                          </m:e>
                        </m:rad>
                      </m:num>
                      <m:den>
                        <m:r>
                          <a:rPr lang="en-VN" sz="2800" b="1" i="0">
                            <a:solidFill>
                              <a:srgbClr val="FF0000"/>
                            </a:solidFill>
                            <a:latin typeface="Cambria Math" panose="02040503050406030204" pitchFamily="18" charset="0"/>
                          </a:rPr>
                          <m:t>𝟐</m:t>
                        </m:r>
                        <m:rad>
                          <m:radPr>
                            <m:degHide m:val="on"/>
                            <m:ctrlPr>
                              <a:rPr lang="en-VN" sz="2800" b="1" i="1">
                                <a:solidFill>
                                  <a:srgbClr val="FF0000"/>
                                </a:solidFill>
                                <a:latin typeface="Cambria Math" panose="02040503050406030204" pitchFamily="18" charset="0"/>
                              </a:rPr>
                            </m:ctrlPr>
                          </m:radPr>
                          <m:deg/>
                          <m:e>
                            <m:r>
                              <a:rPr lang="en-VN" sz="2800" b="1" i="0">
                                <a:solidFill>
                                  <a:srgbClr val="FF0000"/>
                                </a:solidFill>
                                <a:latin typeface="Cambria Math" panose="02040503050406030204" pitchFamily="18" charset="0"/>
                              </a:rPr>
                              <m:t>𝟑</m:t>
                            </m:r>
                          </m:e>
                        </m:rad>
                        <m:r>
                          <a:rPr lang="en-VN" sz="2800" b="1" i="0">
                            <a:solidFill>
                              <a:srgbClr val="FF0000"/>
                            </a:solidFill>
                            <a:latin typeface="Cambria Math" panose="02040503050406030204" pitchFamily="18" charset="0"/>
                          </a:rPr>
                          <m:t>.</m:t>
                        </m:r>
                        <m:rad>
                          <m:radPr>
                            <m:degHide m:val="on"/>
                            <m:ctrlPr>
                              <a:rPr lang="en-VN" sz="2800" b="1" i="1">
                                <a:solidFill>
                                  <a:srgbClr val="FF0000"/>
                                </a:solidFill>
                                <a:latin typeface="Cambria Math" panose="02040503050406030204" pitchFamily="18" charset="0"/>
                              </a:rPr>
                            </m:ctrlPr>
                          </m:radPr>
                          <m:deg/>
                          <m:e>
                            <m:r>
                              <a:rPr lang="en-VN" sz="2800" b="1" i="0">
                                <a:solidFill>
                                  <a:srgbClr val="FF0000"/>
                                </a:solidFill>
                                <a:latin typeface="Cambria Math" panose="02040503050406030204" pitchFamily="18" charset="0"/>
                              </a:rPr>
                              <m:t>𝟑</m:t>
                            </m:r>
                          </m:e>
                        </m:rad>
                      </m:den>
                    </m:f>
                  </m:oMath>
                </a14:m>
                <a:endParaRPr lang="en-VN" sz="2800" b="1" dirty="0">
                  <a:solidFill>
                    <a:srgbClr val="FF0000"/>
                  </a:solidFill>
                  <a:latin typeface="Arial" panose="020B0604020202020204" pitchFamily="34" charset="0"/>
                  <a:cs typeface="Arial" panose="020B0604020202020204" pitchFamily="34" charset="0"/>
                </a:endParaRPr>
              </a:p>
              <a:p>
                <a:pPr>
                  <a:lnSpc>
                    <a:spcPct val="150000"/>
                  </a:lnSpc>
                </a:pPr>
                <a:r>
                  <a:rPr lang="en-VN"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f>
                      <m:fPr>
                        <m:ctrlPr>
                          <a:rPr lang="en-VN" sz="2800" b="1" i="1" smtClean="0">
                            <a:solidFill>
                              <a:srgbClr val="FF0000"/>
                            </a:solidFill>
                            <a:latin typeface="Cambria Math" panose="02040503050406030204" pitchFamily="18" charset="0"/>
                          </a:rPr>
                        </m:ctrlPr>
                      </m:fPr>
                      <m:num>
                        <m:r>
                          <a:rPr lang="en-VN" sz="2800" b="1" i="0">
                            <a:solidFill>
                              <a:srgbClr val="FF0000"/>
                            </a:solidFill>
                            <a:latin typeface="Cambria Math" panose="02040503050406030204" pitchFamily="18" charset="0"/>
                          </a:rPr>
                          <m:t>−</m:t>
                        </m:r>
                        <m:r>
                          <a:rPr lang="en-VN" sz="2800" b="1" i="0">
                            <a:solidFill>
                              <a:srgbClr val="FF0000"/>
                            </a:solidFill>
                            <a:latin typeface="Cambria Math" panose="02040503050406030204" pitchFamily="18" charset="0"/>
                          </a:rPr>
                          <m:t>𝟓</m:t>
                        </m:r>
                        <m:rad>
                          <m:radPr>
                            <m:degHide m:val="on"/>
                            <m:ctrlPr>
                              <a:rPr lang="en-VN" sz="2800" b="1" i="1">
                                <a:solidFill>
                                  <a:srgbClr val="FF0000"/>
                                </a:solidFill>
                                <a:latin typeface="Cambria Math" panose="02040503050406030204" pitchFamily="18" charset="0"/>
                              </a:rPr>
                            </m:ctrlPr>
                          </m:radPr>
                          <m:deg/>
                          <m:e>
                            <m:r>
                              <a:rPr lang="en-VN" sz="2800" b="1" i="0">
                                <a:solidFill>
                                  <a:srgbClr val="FF0000"/>
                                </a:solidFill>
                                <a:latin typeface="Cambria Math" panose="02040503050406030204" pitchFamily="18" charset="0"/>
                              </a:rPr>
                              <m:t>𝟑</m:t>
                            </m:r>
                            <m:d>
                              <m:dPr>
                                <m:ctrlPr>
                                  <a:rPr lang="en-VN" sz="2800" b="1" i="1">
                                    <a:solidFill>
                                      <a:srgbClr val="FF0000"/>
                                    </a:solidFill>
                                    <a:latin typeface="Cambria Math" panose="02040503050406030204" pitchFamily="18" charset="0"/>
                                  </a:rPr>
                                </m:ctrlPr>
                              </m:dPr>
                              <m:e>
                                <m:sSup>
                                  <m:sSupPr>
                                    <m:ctrlPr>
                                      <a:rPr lang="en-VN" sz="2800" b="1" i="1">
                                        <a:solidFill>
                                          <a:srgbClr val="FF0000"/>
                                        </a:solidFill>
                                        <a:latin typeface="Cambria Math" panose="02040503050406030204" pitchFamily="18" charset="0"/>
                                      </a:rPr>
                                    </m:ctrlPr>
                                  </m:sSupPr>
                                  <m:e>
                                    <m:r>
                                      <a:rPr lang="en-VN" sz="2800" b="1" i="0">
                                        <a:solidFill>
                                          <a:srgbClr val="FF0000"/>
                                        </a:solidFill>
                                        <a:latin typeface="Cambria Math" panose="02040503050406030204" pitchFamily="18" charset="0"/>
                                      </a:rPr>
                                      <m:t>𝐱</m:t>
                                    </m:r>
                                  </m:e>
                                  <m:sup>
                                    <m:r>
                                      <a:rPr lang="en-VN" sz="2800" b="1" i="0">
                                        <a:solidFill>
                                          <a:srgbClr val="FF0000"/>
                                        </a:solidFill>
                                        <a:latin typeface="Cambria Math" panose="02040503050406030204" pitchFamily="18" charset="0"/>
                                      </a:rPr>
                                      <m:t>𝟐</m:t>
                                    </m:r>
                                  </m:sup>
                                </m:sSup>
                                <m:r>
                                  <a:rPr lang="en-VN" sz="2800" b="1" i="0">
                                    <a:solidFill>
                                      <a:srgbClr val="FF0000"/>
                                    </a:solidFill>
                                    <a:latin typeface="Cambria Math" panose="02040503050406030204" pitchFamily="18" charset="0"/>
                                  </a:rPr>
                                  <m:t>+</m:t>
                                </m:r>
                                <m:r>
                                  <a:rPr lang="en-VN" sz="2800" b="1" i="0">
                                    <a:solidFill>
                                      <a:srgbClr val="FF0000"/>
                                    </a:solidFill>
                                    <a:latin typeface="Cambria Math" panose="02040503050406030204" pitchFamily="18" charset="0"/>
                                  </a:rPr>
                                  <m:t>𝟏</m:t>
                                </m:r>
                              </m:e>
                            </m:d>
                          </m:e>
                        </m:rad>
                      </m:num>
                      <m:den>
                        <m:r>
                          <a:rPr lang="en-VN" sz="2800" b="1" i="0">
                            <a:solidFill>
                              <a:srgbClr val="FF0000"/>
                            </a:solidFill>
                            <a:latin typeface="Cambria Math" panose="02040503050406030204" pitchFamily="18" charset="0"/>
                          </a:rPr>
                          <m:t>𝟔</m:t>
                        </m:r>
                      </m:den>
                    </m:f>
                  </m:oMath>
                </a14:m>
                <a:endParaRPr lang="en-VN" sz="2800" b="1" dirty="0">
                  <a:solidFill>
                    <a:srgbClr val="FF0000"/>
                  </a:solidFill>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C030C1DF-DB88-BD94-C282-5FC1C737A3B7}"/>
                  </a:ext>
                </a:extLst>
              </p:cNvPr>
              <p:cNvSpPr txBox="1">
                <a:spLocks noRot="1" noChangeAspect="1" noMove="1" noResize="1" noEditPoints="1" noAdjustHandles="1" noChangeArrowheads="1" noChangeShapeType="1" noTextEdit="1"/>
              </p:cNvSpPr>
              <p:nvPr/>
            </p:nvSpPr>
            <p:spPr>
              <a:xfrm>
                <a:off x="694162" y="3060047"/>
                <a:ext cx="2297723" cy="2530501"/>
              </a:xfrm>
              <a:prstGeom prst="rect">
                <a:avLst/>
              </a:prstGeom>
              <a:blipFill>
                <a:blip r:embed="rId3"/>
                <a:stretch>
                  <a:fillRect l="-5495" b="-1990"/>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3B4505A-9B0E-4873-74C2-1ACB96BAC109}"/>
                  </a:ext>
                </a:extLst>
              </p:cNvPr>
              <p:cNvSpPr txBox="1"/>
              <p:nvPr/>
            </p:nvSpPr>
            <p:spPr>
              <a:xfrm>
                <a:off x="5341111" y="2965278"/>
                <a:ext cx="5068981" cy="2725939"/>
              </a:xfrm>
              <a:prstGeom prst="rect">
                <a:avLst/>
              </a:prstGeom>
              <a:noFill/>
            </p:spPr>
            <p:txBody>
              <a:bodyPr wrap="square">
                <a:spAutoFit/>
              </a:bodyPr>
              <a:lstStyle/>
              <a:p>
                <a:pPr algn="just">
                  <a:lnSpc>
                    <a:spcPct val="150000"/>
                  </a:lnSpc>
                  <a:spcBef>
                    <a:spcPts val="300"/>
                  </a:spcBef>
                  <a:spcAft>
                    <a:spcPts val="300"/>
                  </a:spcAft>
                </a:pPr>
                <a:r>
                  <a:rPr lang="en-VN" sz="2800" b="1"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f>
                      <m:fPr>
                        <m:ctrlPr>
                          <a:rPr lang="en-VN" sz="3200" b="1" i="1"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d>
                          <m:dPr>
                            <m:ctrlPr>
                              <a:rPr lang="en-VN"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𝟐</m:t>
                            </m:r>
                          </m:e>
                        </m:d>
                      </m:num>
                      <m:den>
                        <m:rad>
                          <m:radPr>
                            <m:degHide m:val="on"/>
                            <m:ctrlPr>
                              <a:rPr lang="en-VN"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e>
                        </m:rad>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𝟐</m:t>
                            </m:r>
                          </m:e>
                        </m:rad>
                      </m:den>
                    </m:f>
                  </m:oMath>
                </a14:m>
                <a:r>
                  <a:rPr lang="en-VN" sz="2800" b="1" dirty="0">
                    <a:solidFill>
                      <a:srgbClr val="FF0000"/>
                    </a:solidFill>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f>
                      <m:fPr>
                        <m:ctrlPr>
                          <a:rPr lang="en-VN" sz="3200" b="1" i="1"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d>
                          <m:dPr>
                            <m:ctrlPr>
                              <a:rPr lang="en-VN"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𝟐</m:t>
                            </m:r>
                          </m:e>
                        </m:d>
                        <m:d>
                          <m:dPr>
                            <m:ctrlPr>
                              <a:rPr lang="en-VN"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dPr>
                          <m:e>
                            <m:rad>
                              <m:radPr>
                                <m:degHide m:val="on"/>
                                <m:ctrlPr>
                                  <a:rPr lang="en-VN"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e>
                            </m:rad>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𝟐</m:t>
                                </m:r>
                              </m:e>
                            </m:rad>
                          </m:e>
                        </m:d>
                      </m:num>
                      <m:den>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e>
                        </m:rad>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𝟐</m:t>
                            </m:r>
                          </m:e>
                        </m:rad>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en-VN"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dPr>
                          <m:e>
                            <m:rad>
                              <m:radPr>
                                <m:degHide m:val="on"/>
                                <m:ctrlPr>
                                  <a:rPr lang="en-VN"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e>
                            </m:rad>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𝟐</m:t>
                                </m:r>
                              </m:e>
                            </m:rad>
                          </m:e>
                        </m:d>
                      </m:den>
                    </m:f>
                  </m:oMath>
                </a14:m>
                <a:endParaRPr lang="en-VN" sz="28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VN" sz="2800" b="1"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f>
                      <m:fPr>
                        <m:ctrlPr>
                          <a:rPr lang="en-VN" sz="3200" b="1" i="1"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d>
                          <m:dPr>
                            <m:ctrlPr>
                              <a:rPr lang="en-VN"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𝟐</m:t>
                            </m:r>
                          </m:e>
                        </m:d>
                        <m:d>
                          <m:dPr>
                            <m:ctrlPr>
                              <a:rPr lang="en-VN"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dPr>
                          <m:e>
                            <m:rad>
                              <m:radPr>
                                <m:degHide m:val="on"/>
                                <m:ctrlPr>
                                  <a:rPr lang="en-VN"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e>
                            </m:rad>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32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𝟐</m:t>
                                </m:r>
                              </m:e>
                            </m:rad>
                          </m:e>
                        </m:d>
                      </m:num>
                      <m:den>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
                          <a:rPr lang="vi-VN"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𝟐</m:t>
                        </m:r>
                      </m:den>
                    </m:f>
                  </m:oMath>
                </a14:m>
                <a:r>
                  <a:rPr lang="en-VN" sz="2800" b="1" dirty="0">
                    <a:solidFill>
                      <a:srgbClr val="FF0000"/>
                    </a:solidFill>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r>
                      <a:rPr lang="vi-VN" sz="2800" b="1"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d>
                      <m:dPr>
                        <m:ctrlPr>
                          <a:rPr lang="en-VN" sz="28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dPr>
                      <m:e>
                        <m:rad>
                          <m:radPr>
                            <m:degHide m:val="on"/>
                            <m:ctrlPr>
                              <a:rPr lang="en-VN" sz="28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𝐚</m:t>
                            </m:r>
                          </m:e>
                        </m:rad>
                        <m:r>
                          <a:rPr lang="vi-VN" sz="28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b="1" i="1">
                                <a:solidFill>
                                  <a:srgbClr val="FF0000"/>
                                </a:solidFill>
                                <a:latin typeface="Cambria Math" panose="02040503050406030204" pitchFamily="18" charset="0"/>
                                <a:ea typeface="Arial" panose="020B0604020202020204" pitchFamily="34" charset="0"/>
                                <a:cs typeface="Times New Roman" panose="02020603050405020304" pitchFamily="18" charset="0"/>
                              </a:rPr>
                            </m:ctrlPr>
                          </m:radPr>
                          <m:deg/>
                          <m:e>
                            <m:r>
                              <a:rPr lang="vi-VN" sz="2800" b="1">
                                <a:solidFill>
                                  <a:srgbClr val="FF0000"/>
                                </a:solidFill>
                                <a:latin typeface="Cambria Math" panose="02040503050406030204" pitchFamily="18" charset="0"/>
                                <a:ea typeface="Arial" panose="020B0604020202020204" pitchFamily="34" charset="0"/>
                                <a:cs typeface="Times New Roman" panose="02020603050405020304" pitchFamily="18" charset="0"/>
                              </a:rPr>
                              <m:t>𝟐</m:t>
                            </m:r>
                          </m:e>
                        </m:rad>
                      </m:e>
                    </m:d>
                  </m:oMath>
                </a14:m>
                <a:endParaRPr lang="en-VN" sz="28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C3B4505A-9B0E-4873-74C2-1ACB96BAC109}"/>
                  </a:ext>
                </a:extLst>
              </p:cNvPr>
              <p:cNvSpPr txBox="1">
                <a:spLocks noRot="1" noChangeAspect="1" noMove="1" noResize="1" noEditPoints="1" noAdjustHandles="1" noChangeArrowheads="1" noChangeShapeType="1" noTextEdit="1"/>
              </p:cNvSpPr>
              <p:nvPr/>
            </p:nvSpPr>
            <p:spPr>
              <a:xfrm>
                <a:off x="5341111" y="2965278"/>
                <a:ext cx="5068981" cy="2725939"/>
              </a:xfrm>
              <a:prstGeom prst="rect">
                <a:avLst/>
              </a:prstGeom>
              <a:blipFill>
                <a:blip r:embed="rId4"/>
                <a:stretch>
                  <a:fillRect l="-2404"/>
                </a:stretch>
              </a:blipFill>
            </p:spPr>
            <p:txBody>
              <a:bodyPr/>
              <a:lstStyle/>
              <a:p>
                <a:r>
                  <a:rPr lang="en-US">
                    <a:noFill/>
                  </a:rPr>
                  <a:t> </a:t>
                </a:r>
              </a:p>
            </p:txBody>
          </p:sp>
        </mc:Fallback>
      </mc:AlternateContent>
    </p:spTree>
    <p:extLst>
      <p:ext uri="{BB962C8B-B14F-4D97-AF65-F5344CB8AC3E}">
        <p14:creationId xmlns:p14="http://schemas.microsoft.com/office/powerpoint/2010/main" val="152699064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strips(downLef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strips(downLeft)">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strips(downLeft)">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strips(downLeft)">
                                      <p:cBhvr>
                                        <p:cTn id="3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1076E2-0E3E-A620-400A-F9E66FE0DEA0}"/>
              </a:ext>
            </a:extLst>
          </p:cNvPr>
          <p:cNvSpPr/>
          <p:nvPr/>
        </p:nvSpPr>
        <p:spPr>
          <a:xfrm>
            <a:off x="715105" y="363392"/>
            <a:ext cx="10761785" cy="974035"/>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solidFill>
                  <a:schemeClr val="accent6"/>
                </a:solidFill>
                <a:latin typeface="Arial" panose="020B0604020202020204" pitchFamily="34" charset="0"/>
                <a:cs typeface="Arial" panose="020B0604020202020204" pitchFamily="34" charset="0"/>
              </a:rPr>
              <a:t>4. Rút gọn biểu thức chứa căn thức bậc hai</a:t>
            </a:r>
          </a:p>
        </p:txBody>
      </p:sp>
      <p:sp>
        <p:nvSpPr>
          <p:cNvPr id="3" name="TextBox 2">
            <a:extLst>
              <a:ext uri="{FF2B5EF4-FFF2-40B4-BE49-F238E27FC236}">
                <a16:creationId xmlns:a16="http://schemas.microsoft.com/office/drawing/2014/main" id="{FC402D51-95D6-A3F0-E242-4C139EB7C16F}"/>
              </a:ext>
            </a:extLst>
          </p:cNvPr>
          <p:cNvSpPr txBox="1"/>
          <p:nvPr/>
        </p:nvSpPr>
        <p:spPr>
          <a:xfrm>
            <a:off x="395076" y="1620385"/>
            <a:ext cx="3617722" cy="523220"/>
          </a:xfrm>
          <a:prstGeom prst="rect">
            <a:avLst/>
          </a:prstGeom>
          <a:solidFill>
            <a:schemeClr val="bg1"/>
          </a:solidFill>
        </p:spPr>
        <p:txBody>
          <a:bodyPr wrap="none" rtlCol="0">
            <a:spAutoFit/>
          </a:bodyPr>
          <a:lstStyle/>
          <a:p>
            <a:r>
              <a:rPr lang="en-VN" sz="2800" b="1" dirty="0">
                <a:solidFill>
                  <a:srgbClr val="9B3FE1"/>
                </a:solidFill>
                <a:latin typeface="Arial" panose="020B0604020202020204" pitchFamily="34" charset="0"/>
                <a:cs typeface="Arial" panose="020B0604020202020204" pitchFamily="34" charset="0"/>
              </a:rPr>
              <a:t>Ví dụ 6 (SGK – tr.58)</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15E02CA-2786-51FA-C640-CF340862B301}"/>
                  </a:ext>
                </a:extLst>
              </p:cNvPr>
              <p:cNvSpPr txBox="1"/>
              <p:nvPr/>
            </p:nvSpPr>
            <p:spPr>
              <a:xfrm>
                <a:off x="2203937" y="2063240"/>
                <a:ext cx="7784123" cy="969176"/>
              </a:xfrm>
              <a:prstGeom prst="rect">
                <a:avLst/>
              </a:prstGeom>
              <a:noFill/>
            </p:spPr>
            <p:txBody>
              <a:bodyPr wrap="square">
                <a:spAutoFit/>
              </a:bodyPr>
              <a:lstStyle/>
              <a:p>
                <a:pPr algn="just">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Rút gọn biểu thức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75</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e>
                            </m:d>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515E02CA-2786-51FA-C640-CF340862B301}"/>
                  </a:ext>
                </a:extLst>
              </p:cNvPr>
              <p:cNvSpPr txBox="1">
                <a:spLocks noRot="1" noChangeAspect="1" noMove="1" noResize="1" noEditPoints="1" noAdjustHandles="1" noChangeArrowheads="1" noChangeShapeType="1" noTextEdit="1"/>
              </p:cNvSpPr>
              <p:nvPr/>
            </p:nvSpPr>
            <p:spPr>
              <a:xfrm>
                <a:off x="2203937" y="2063240"/>
                <a:ext cx="7784123" cy="969176"/>
              </a:xfrm>
              <a:prstGeom prst="rect">
                <a:avLst/>
              </a:prstGeom>
              <a:blipFill>
                <a:blip r:embed="rId2"/>
                <a:stretch>
                  <a:fillRect l="-1629" b="-2597"/>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472EB98B-D93E-C64A-8927-DF59FFE79AC1}"/>
              </a:ext>
            </a:extLst>
          </p:cNvPr>
          <p:cNvSpPr txBox="1"/>
          <p:nvPr/>
        </p:nvSpPr>
        <p:spPr>
          <a:xfrm>
            <a:off x="395076" y="3106101"/>
            <a:ext cx="2137124" cy="523220"/>
          </a:xfrm>
          <a:prstGeom prst="rect">
            <a:avLst/>
          </a:prstGeom>
          <a:solidFill>
            <a:schemeClr val="bg1"/>
          </a:solidFill>
        </p:spPr>
        <p:txBody>
          <a:bodyPr wrap="none" rtlCol="0">
            <a:spAutoFit/>
          </a:bodyPr>
          <a:lstStyle/>
          <a:p>
            <a:r>
              <a:rPr lang="en-VN" sz="2800" b="1" i="1" dirty="0">
                <a:solidFill>
                  <a:srgbClr val="C00000"/>
                </a:solidFill>
                <a:latin typeface="Arial" panose="020B0604020202020204" pitchFamily="34" charset="0"/>
                <a:cs typeface="Arial" panose="020B0604020202020204" pitchFamily="34" charset="0"/>
              </a:rPr>
              <a:t>Hướng dẫn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39DF8AA-9350-2993-F73C-FD0DA169F60C}"/>
                  </a:ext>
                </a:extLst>
              </p:cNvPr>
              <p:cNvSpPr txBox="1"/>
              <p:nvPr/>
            </p:nvSpPr>
            <p:spPr>
              <a:xfrm>
                <a:off x="395076" y="3590608"/>
                <a:ext cx="10231745" cy="2904000"/>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Thực hiện đưa thừa số ra ngoài dấu căn:</a:t>
                </a:r>
                <a:r>
                  <a:rPr lang="en-VN" sz="2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75</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3.5</m:t>
                            </m:r>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e>
                            </m:d>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e>
                    </m: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Từ đó ta có: </a:t>
                </a:r>
                <a14:m>
                  <m:oMath xmlns:m="http://schemas.openxmlformats.org/officeDocument/2006/math">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D39DF8AA-9350-2993-F73C-FD0DA169F60C}"/>
                  </a:ext>
                </a:extLst>
              </p:cNvPr>
              <p:cNvSpPr txBox="1">
                <a:spLocks noRot="1" noChangeAspect="1" noMove="1" noResize="1" noEditPoints="1" noAdjustHandles="1" noChangeArrowheads="1" noChangeShapeType="1" noTextEdit="1"/>
              </p:cNvSpPr>
              <p:nvPr/>
            </p:nvSpPr>
            <p:spPr>
              <a:xfrm>
                <a:off x="395076" y="3590608"/>
                <a:ext cx="10231745" cy="2904000"/>
              </a:xfrm>
              <a:prstGeom prst="rect">
                <a:avLst/>
              </a:prstGeom>
              <a:blipFill>
                <a:blip r:embed="rId3"/>
                <a:stretch>
                  <a:fillRect l="-1241" b="-4783"/>
                </a:stretch>
              </a:blipFill>
            </p:spPr>
            <p:txBody>
              <a:bodyPr/>
              <a:lstStyle/>
              <a:p>
                <a:r>
                  <a:rPr lang="en-VN">
                    <a:noFill/>
                  </a:rPr>
                  <a:t> </a:t>
                </a:r>
              </a:p>
            </p:txBody>
          </p:sp>
        </mc:Fallback>
      </mc:AlternateContent>
    </p:spTree>
    <p:extLst>
      <p:ext uri="{BB962C8B-B14F-4D97-AF65-F5344CB8AC3E}">
        <p14:creationId xmlns:p14="http://schemas.microsoft.com/office/powerpoint/2010/main" val="55149982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4" presetClass="entr" presetSubtype="10"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5DA2E6-2DB9-D438-9B46-08721B19F7F5}"/>
              </a:ext>
            </a:extLst>
          </p:cNvPr>
          <p:cNvSpPr txBox="1"/>
          <p:nvPr/>
        </p:nvSpPr>
        <p:spPr>
          <a:xfrm>
            <a:off x="5364869" y="670456"/>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E0B8FA2-E9F5-5DA1-6617-9AF81F42DB05}"/>
                  </a:ext>
                </a:extLst>
              </p:cNvPr>
              <p:cNvSpPr txBox="1"/>
              <p:nvPr/>
            </p:nvSpPr>
            <p:spPr>
              <a:xfrm>
                <a:off x="2625969" y="1193676"/>
                <a:ext cx="6940061" cy="4470647"/>
              </a:xfrm>
              <a:prstGeom prst="rect">
                <a:avLst/>
              </a:prstGeom>
              <a:noFill/>
            </p:spPr>
            <p:txBody>
              <a:bodyPr wrap="square" rtlCol="0">
                <a:spAutoFit/>
              </a:bodyPr>
              <a:lstStyle/>
              <a:p>
                <a:pPr>
                  <a:lnSpc>
                    <a:spcPct val="200000"/>
                  </a:lnSpc>
                </a:pPr>
                <a:r>
                  <a:rPr lang="en-VN" sz="2800" dirty="0">
                    <a:latin typeface="Arial" panose="020B0604020202020204" pitchFamily="34" charset="0"/>
                    <a:cs typeface="Arial" panose="020B0604020202020204" pitchFamily="34" charset="0"/>
                  </a:rPr>
                  <a:t>Đưa thừa số ra ngoài dấu căn, ta có: </a:t>
                </a:r>
              </a:p>
              <a:p>
                <a:pPr algn="ctr">
                  <a:lnSpc>
                    <a:spcPct val="200000"/>
                  </a:lnSpc>
                </a:pPr>
                <a14:m>
                  <m:oMath xmlns:m="http://schemas.openxmlformats.org/officeDocument/2006/math">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75</m:t>
                        </m:r>
                      </m:e>
                    </m:rad>
                  </m:oMath>
                </a14:m>
                <a:r>
                  <a:rPr lang="en-VN"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3.5</m:t>
                            </m:r>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VN" sz="2800" dirty="0">
                    <a:latin typeface="Arial" panose="020B0604020202020204" pitchFamily="34" charset="0"/>
                    <a:cs typeface="Arial" panose="020B0604020202020204" pitchFamily="34" charset="0"/>
                  </a:rPr>
                  <a:t> =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oMath>
                </a14:m>
                <a:endParaRPr lang="en-VN" sz="2800" dirty="0">
                  <a:latin typeface="Arial" panose="020B0604020202020204" pitchFamily="34" charset="0"/>
                  <a:cs typeface="Arial" panose="020B0604020202020204" pitchFamily="34" charset="0"/>
                </a:endParaRPr>
              </a:p>
              <a:p>
                <a:pPr algn="ctr">
                  <a:lnSpc>
                    <a:spcPct val="200000"/>
                  </a:lnSpc>
                </a:pP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e>
                            </m:d>
                          </m:e>
                          <m:sup>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en-VN" sz="2800" dirty="0">
                    <a:latin typeface="Arial" panose="020B0604020202020204" pitchFamily="34" charset="0"/>
                    <a:cs typeface="Arial" panose="020B0604020202020204" pitchFamily="34" charset="0"/>
                  </a:rPr>
                  <a:t> = </a:t>
                </a:r>
                <a14:m>
                  <m:oMath xmlns:m="http://schemas.openxmlformats.org/officeDocument/2006/math">
                    <m:d>
                      <m:dPr>
                        <m:begChr m:val="|"/>
                        <m:endChr m:val="|"/>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e>
                    </m:d>
                  </m:oMath>
                </a14:m>
                <a:r>
                  <a:rPr lang="en-VN"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VN" sz="2800" dirty="0">
                  <a:latin typeface="Arial" panose="020B0604020202020204" pitchFamily="34" charset="0"/>
                  <a:cs typeface="Arial" panose="020B0604020202020204" pitchFamily="34" charset="0"/>
                </a:endParaRPr>
              </a:p>
              <a:p>
                <a:pPr>
                  <a:lnSpc>
                    <a:spcPct val="200000"/>
                  </a:lnSpc>
                </a:pPr>
                <a:r>
                  <a:rPr lang="en-VN" sz="2800" dirty="0">
                    <a:latin typeface="Arial" panose="020B0604020202020204" pitchFamily="34" charset="0"/>
                    <a:cs typeface="Arial" panose="020B0604020202020204" pitchFamily="34" charset="0"/>
                  </a:rPr>
                  <a:t>Do đó A =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oMath>
                </a14:m>
                <a:r>
                  <a:rPr lang="en-VN" sz="2800" dirty="0">
                    <a:latin typeface="Arial" panose="020B0604020202020204" pitchFamily="34" charset="0"/>
                    <a:cs typeface="Arial" panose="020B0604020202020204" pitchFamily="34" charset="0"/>
                  </a:rPr>
                  <a:t> -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oMath>
                </a14:m>
                <a:r>
                  <a:rPr lang="en-VN"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oMath>
                </a14:m>
                <a:r>
                  <a:rPr lang="en-VN" sz="2800" dirty="0">
                    <a:latin typeface="Arial" panose="020B0604020202020204" pitchFamily="34" charset="0"/>
                    <a:cs typeface="Arial" panose="020B0604020202020204" pitchFamily="34" charset="0"/>
                  </a:rPr>
                  <a:t> = -1 - </a:t>
                </a:r>
                <a14:m>
                  <m:oMath xmlns:m="http://schemas.openxmlformats.org/officeDocument/2006/math">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oMath>
                </a14:m>
                <a:endParaRPr lang="en-VN" sz="2800"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6E0B8FA2-E9F5-5DA1-6617-9AF81F42DB05}"/>
                  </a:ext>
                </a:extLst>
              </p:cNvPr>
              <p:cNvSpPr txBox="1">
                <a:spLocks noRot="1" noChangeAspect="1" noMove="1" noResize="1" noEditPoints="1" noAdjustHandles="1" noChangeArrowheads="1" noChangeShapeType="1" noTextEdit="1"/>
              </p:cNvSpPr>
              <p:nvPr/>
            </p:nvSpPr>
            <p:spPr>
              <a:xfrm>
                <a:off x="2625969" y="1193676"/>
                <a:ext cx="6940061" cy="4470647"/>
              </a:xfrm>
              <a:prstGeom prst="rect">
                <a:avLst/>
              </a:prstGeom>
              <a:blipFill>
                <a:blip r:embed="rId2"/>
                <a:stretch>
                  <a:fillRect l="-1825" b="-3125"/>
                </a:stretch>
              </a:blipFill>
            </p:spPr>
            <p:txBody>
              <a:bodyPr/>
              <a:lstStyle/>
              <a:p>
                <a:r>
                  <a:rPr lang="en-VN">
                    <a:noFill/>
                  </a:rPr>
                  <a:t> </a:t>
                </a:r>
              </a:p>
            </p:txBody>
          </p:sp>
        </mc:Fallback>
      </mc:AlternateContent>
    </p:spTree>
    <p:extLst>
      <p:ext uri="{BB962C8B-B14F-4D97-AF65-F5344CB8AC3E}">
        <p14:creationId xmlns:p14="http://schemas.microsoft.com/office/powerpoint/2010/main" val="259515263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trips(down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strips(downLeft)">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08932D-0540-9F37-D0A1-22B05EC4E0FA}"/>
              </a:ext>
            </a:extLst>
          </p:cNvPr>
          <p:cNvSpPr txBox="1"/>
          <p:nvPr/>
        </p:nvSpPr>
        <p:spPr>
          <a:xfrm>
            <a:off x="406937" y="504973"/>
            <a:ext cx="3617722" cy="523220"/>
          </a:xfrm>
          <a:prstGeom prst="rect">
            <a:avLst/>
          </a:prstGeom>
          <a:solidFill>
            <a:schemeClr val="bg1"/>
          </a:solidFill>
        </p:spPr>
        <p:txBody>
          <a:bodyPr wrap="none" rtlCol="0">
            <a:spAutoFit/>
          </a:bodyPr>
          <a:lstStyle/>
          <a:p>
            <a:r>
              <a:rPr lang="en-VN" sz="2800" b="1" dirty="0">
                <a:solidFill>
                  <a:srgbClr val="9B3FE1"/>
                </a:solidFill>
                <a:latin typeface="Arial" panose="020B0604020202020204" pitchFamily="34" charset="0"/>
                <a:cs typeface="Arial" panose="020B0604020202020204" pitchFamily="34" charset="0"/>
              </a:rPr>
              <a:t>Ví dụ 7 (SGK – tr.58)</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F87F6CF-A1BE-625B-D45C-CCBE2F5B1BC1}"/>
                  </a:ext>
                </a:extLst>
              </p:cNvPr>
              <p:cNvSpPr txBox="1"/>
              <p:nvPr/>
            </p:nvSpPr>
            <p:spPr>
              <a:xfrm>
                <a:off x="406937" y="1028193"/>
                <a:ext cx="11378125" cy="4242572"/>
              </a:xfrm>
              <a:prstGeom prst="rect">
                <a:avLst/>
              </a:prstGeom>
              <a:noFill/>
            </p:spPr>
            <p:txBody>
              <a:bodyPr wrap="square">
                <a:spAutoFit/>
              </a:bodyPr>
              <a:lstStyle/>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Trục căn thức ở mẫu các biểu thức </a:t>
                </a:r>
                <a14:m>
                  <m:oMath xmlns:m="http://schemas.openxmlformats.org/officeDocument/2006/math">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num>
                      <m:den>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≥0</m:t>
                    </m:r>
                  </m:oMath>
                </a14:m>
                <a:r>
                  <a:rPr lang="vi-VN" sz="2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b) Sử dụng kết quả câu a, rút gọn biểu thức </a:t>
                </a:r>
                <a14:m>
                  <m:oMath xmlns:m="http://schemas.openxmlformats.org/officeDocument/2006/math">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P</m:t>
                    </m:r>
                    <m:r>
                      <a:rPr lang="vi-VN" sz="32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num>
                      <m:den>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≥0 </m:t>
                    </m:r>
                  </m:oMath>
                </a14:m>
                <a:endParaRPr lang="vi-VN" sz="2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và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0F87F6CF-A1BE-625B-D45C-CCBE2F5B1BC1}"/>
                  </a:ext>
                </a:extLst>
              </p:cNvPr>
              <p:cNvSpPr txBox="1">
                <a:spLocks noRot="1" noChangeAspect="1" noMove="1" noResize="1" noEditPoints="1" noAdjustHandles="1" noChangeArrowheads="1" noChangeShapeType="1" noTextEdit="1"/>
              </p:cNvSpPr>
              <p:nvPr/>
            </p:nvSpPr>
            <p:spPr>
              <a:xfrm>
                <a:off x="406937" y="1028193"/>
                <a:ext cx="11378125" cy="4242572"/>
              </a:xfrm>
              <a:prstGeom prst="rect">
                <a:avLst/>
              </a:prstGeom>
              <a:blipFill>
                <a:blip r:embed="rId2"/>
                <a:stretch>
                  <a:fillRect l="-1116" r="-670" b="-2687"/>
                </a:stretch>
              </a:blipFill>
            </p:spPr>
            <p:txBody>
              <a:bodyPr/>
              <a:lstStyle/>
              <a:p>
                <a:r>
                  <a:rPr lang="en-VN">
                    <a:noFill/>
                  </a:rPr>
                  <a:t> </a:t>
                </a:r>
              </a:p>
            </p:txBody>
          </p:sp>
        </mc:Fallback>
      </mc:AlternateContent>
    </p:spTree>
    <p:extLst>
      <p:ext uri="{BB962C8B-B14F-4D97-AF65-F5344CB8AC3E}">
        <p14:creationId xmlns:p14="http://schemas.microsoft.com/office/powerpoint/2010/main" val="40626882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343933-1708-975C-04E1-DCA5E210BA65}"/>
              </a:ext>
            </a:extLst>
          </p:cNvPr>
          <p:cNvSpPr txBox="1"/>
          <p:nvPr/>
        </p:nvSpPr>
        <p:spPr>
          <a:xfrm>
            <a:off x="5364870" y="295317"/>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p:sp>
        <p:nvSpPr>
          <p:cNvPr id="3" name="TextBox 2">
            <a:extLst>
              <a:ext uri="{FF2B5EF4-FFF2-40B4-BE49-F238E27FC236}">
                <a16:creationId xmlns:a16="http://schemas.microsoft.com/office/drawing/2014/main" id="{81A93C72-7931-537F-DB61-9EC0DFC5B4E3}"/>
              </a:ext>
            </a:extLst>
          </p:cNvPr>
          <p:cNvSpPr txBox="1"/>
          <p:nvPr/>
        </p:nvSpPr>
        <p:spPr>
          <a:xfrm>
            <a:off x="657467" y="945640"/>
            <a:ext cx="505267" cy="523220"/>
          </a:xfrm>
          <a:prstGeom prst="rect">
            <a:avLst/>
          </a:prstGeom>
          <a:noFill/>
        </p:spPr>
        <p:txBody>
          <a:bodyPr wrap="none" rtlCol="0">
            <a:spAutoFit/>
          </a:bodyPr>
          <a:lstStyle/>
          <a:p>
            <a:r>
              <a:rPr lang="en-VN" sz="2800" dirty="0">
                <a:solidFill>
                  <a:srgbClr val="FF0000"/>
                </a:solidFill>
                <a:latin typeface="Arial" panose="020B0604020202020204" pitchFamily="34" charset="0"/>
                <a:cs typeface="Arial" panose="020B0604020202020204" pitchFamily="34" charset="0"/>
              </a:rPr>
              <a:t>a)</a:t>
            </a:r>
          </a:p>
        </p:txBody>
      </p:sp>
      <p:sp>
        <p:nvSpPr>
          <p:cNvPr id="4" name="TextBox 3">
            <a:extLst>
              <a:ext uri="{FF2B5EF4-FFF2-40B4-BE49-F238E27FC236}">
                <a16:creationId xmlns:a16="http://schemas.microsoft.com/office/drawing/2014/main" id="{88496B54-AB96-F8C8-F6FD-97DBC5220362}"/>
              </a:ext>
            </a:extLst>
          </p:cNvPr>
          <p:cNvSpPr txBox="1"/>
          <p:nvPr/>
        </p:nvSpPr>
        <p:spPr>
          <a:xfrm>
            <a:off x="657467" y="4987212"/>
            <a:ext cx="505267" cy="523220"/>
          </a:xfrm>
          <a:prstGeom prst="rect">
            <a:avLst/>
          </a:prstGeom>
          <a:noFill/>
        </p:spPr>
        <p:txBody>
          <a:bodyPr wrap="none" rtlCol="0">
            <a:spAutoFit/>
          </a:bodyPr>
          <a:lstStyle/>
          <a:p>
            <a:r>
              <a:rPr lang="en-VN" sz="2800" dirty="0">
                <a:solidFill>
                  <a:srgbClr val="FF0000"/>
                </a:solidFill>
                <a:latin typeface="Arial" panose="020B0604020202020204" pitchFamily="34" charset="0"/>
                <a:cs typeface="Arial" panose="020B0604020202020204" pitchFamily="34" charset="0"/>
              </a:rPr>
              <a:t>b)</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22D4609-D272-D457-806D-808E5423CE7D}"/>
                  </a:ext>
                </a:extLst>
              </p:cNvPr>
              <p:cNvSpPr txBox="1"/>
              <p:nvPr/>
            </p:nvSpPr>
            <p:spPr>
              <a:xfrm>
                <a:off x="657467" y="1468860"/>
                <a:ext cx="10877066" cy="3240631"/>
              </a:xfrm>
              <a:prstGeom prst="rect">
                <a:avLst/>
              </a:prstGeom>
              <a:noFill/>
            </p:spPr>
            <p:txBody>
              <a:bodyPr wrap="square" rtlCol="0">
                <a:spAutoFit/>
              </a:bodyPr>
              <a:lstStyle/>
              <a:p>
                <a:pPr>
                  <a:lnSpc>
                    <a:spcPct val="150000"/>
                  </a:lnSpc>
                </a:pPr>
                <a:r>
                  <a:rPr lang="en-VN" sz="2800" dirty="0">
                    <a:latin typeface="Arial" panose="020B0604020202020204" pitchFamily="34" charset="0"/>
                    <a:cs typeface="Arial" panose="020B0604020202020204" pitchFamily="34" charset="0"/>
                  </a:rPr>
                  <a:t>Ta có:  </a:t>
                </a:r>
                <a14:m>
                  <m:oMath xmlns:m="http://schemas.openxmlformats.org/officeDocument/2006/math">
                    <m:f>
                      <m:fPr>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VN" sz="2800" dirty="0">
                    <a:latin typeface="Arial" panose="020B0604020202020204" pitchFamily="34" charset="0"/>
                    <a:cs typeface="Arial" panose="020B0604020202020204" pitchFamily="34" charset="0"/>
                  </a:rPr>
                  <a:t> = </a:t>
                </a:r>
                <a14:m>
                  <m:oMath xmlns:m="http://schemas.openxmlformats.org/officeDocument/2006/math">
                    <m:f>
                      <m:fPr>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VN" sz="2800" dirty="0">
                    <a:latin typeface="Arial" panose="020B0604020202020204" pitchFamily="34" charset="0"/>
                    <a:cs typeface="Arial" panose="020B0604020202020204" pitchFamily="34" charset="0"/>
                  </a:rPr>
                  <a:t> = </a:t>
                </a:r>
                <a14:m>
                  <m:oMath xmlns:m="http://schemas.openxmlformats.org/officeDocument/2006/math">
                    <m:f>
                      <m:fPr>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x</m:t>
                        </m:r>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x</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+1)</m:t>
                        </m:r>
                      </m:num>
                      <m:den>
                        <m:r>
                          <m:rPr>
                            <m:sty m:val="p"/>
                          </m:rP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x</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 −1</m:t>
                        </m:r>
                      </m:den>
                    </m:f>
                  </m:oMath>
                </a14:m>
                <a:r>
                  <a:rPr lang="en-VN" sz="2800" dirty="0">
                    <a:latin typeface="Arial" panose="020B0604020202020204" pitchFamily="34" charset="0"/>
                    <a:cs typeface="Arial" panose="020B0604020202020204" pitchFamily="34" charset="0"/>
                  </a:rPr>
                  <a:t> </a:t>
                </a:r>
              </a:p>
              <a:p>
                <a:pPr>
                  <a:lnSpc>
                    <a:spcPct val="150000"/>
                  </a:lnSpc>
                </a:pPr>
                <a:r>
                  <a:rPr lang="en-VN" sz="2800" dirty="0">
                    <a:latin typeface="Arial" panose="020B0604020202020204" pitchFamily="34" charset="0"/>
                    <a:cs typeface="Arial" panose="020B0604020202020204" pitchFamily="34" charset="0"/>
                  </a:rPr>
                  <a:t>					= (x + 1)(</a:t>
                </a:r>
                <a14:m>
                  <m:oMath xmlns:m="http://schemas.openxmlformats.org/officeDocument/2006/math">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oMath>
                </a14:m>
                <a:r>
                  <a:rPr lang="en-VN" sz="2800" dirty="0">
                    <a:latin typeface="Arial" panose="020B0604020202020204" pitchFamily="34" charset="0"/>
                    <a:cs typeface="Arial" panose="020B0604020202020204" pitchFamily="34" charset="0"/>
                  </a:rPr>
                  <a:t> + 1) = </a:t>
                </a:r>
                <a14:m>
                  <m:oMath xmlns:m="http://schemas.openxmlformats.org/officeDocument/2006/math">
                    <m:r>
                      <m:rPr>
                        <m:sty m:val="p"/>
                      </m:rP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x</m:t>
                    </m:r>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oMath>
                </a14:m>
                <a:r>
                  <a:rPr lang="en-VN"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oMath>
                </a14:m>
                <a:r>
                  <a:rPr lang="en-VN" sz="2800" dirty="0">
                    <a:latin typeface="Arial" panose="020B0604020202020204" pitchFamily="34" charset="0"/>
                    <a:cs typeface="Arial" panose="020B0604020202020204" pitchFamily="34" charset="0"/>
                  </a:rPr>
                  <a:t> + x + 1.</a:t>
                </a:r>
              </a:p>
              <a:p>
                <a:pPr>
                  <a:lnSpc>
                    <a:spcPct val="150000"/>
                  </a:lnSpc>
                </a:pPr>
                <a14:m>
                  <m:oMath xmlns:m="http://schemas.openxmlformats.org/officeDocument/2006/math">
                    <m:f>
                      <m:fPr>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num>
                      <m:den>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VN" sz="2800" dirty="0">
                    <a:latin typeface="Arial" panose="020B0604020202020204" pitchFamily="34" charset="0"/>
                    <a:cs typeface="Arial" panose="020B0604020202020204" pitchFamily="34" charset="0"/>
                  </a:rPr>
                  <a:t> = </a:t>
                </a:r>
                <a14:m>
                  <m:oMath xmlns:m="http://schemas.openxmlformats.org/officeDocument/2006/math">
                    <m:f>
                      <m:fPr>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32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x</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VN" sz="2800" dirty="0">
                    <a:latin typeface="Arial" panose="020B0604020202020204" pitchFamily="34" charset="0"/>
                    <a:cs typeface="Arial" panose="020B0604020202020204" pitchFamily="34" charset="0"/>
                  </a:rPr>
                  <a:t> = </a:t>
                </a:r>
                <a14:m>
                  <m:oMath xmlns:m="http://schemas.openxmlformats.org/officeDocument/2006/math">
                    <m:f>
                      <m:fPr>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x</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x</m:t>
                        </m:r>
                        <m:r>
                          <a:rPr lang="vi-VN" sz="3200" i="0">
                            <a:effectLst/>
                            <a:latin typeface="Cambria Math" panose="02040503050406030204" pitchFamily="18" charset="0"/>
                            <a:ea typeface="Calibri" panose="020F0502020204030204" pitchFamily="34" charset="0"/>
                            <a:cs typeface="Times New Roman" panose="02020603050405020304" pitchFamily="18" charset="0"/>
                          </a:rPr>
                          <m:t>−1</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32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3200" i="0">
                                <a:effectLst/>
                                <a:latin typeface="Cambria Math" panose="02040503050406030204" pitchFamily="18" charset="0"/>
                                <a:ea typeface="Calibri" panose="020F0502020204030204" pitchFamily="34" charset="0"/>
                                <a:cs typeface="Times New Roman" panose="02020603050405020304" pitchFamily="18" charset="0"/>
                              </a:rPr>
                              <m:t>x</m:t>
                            </m:r>
                          </m:e>
                        </m:rad>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−1)</m:t>
                        </m:r>
                      </m:num>
                      <m:den>
                        <m:r>
                          <m:rPr>
                            <m:sty m:val="p"/>
                          </m:rP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x</m:t>
                        </m:r>
                        <m:r>
                          <a:rPr lang="en-US" sz="3200" b="0" i="0" smtClean="0">
                            <a:effectLst/>
                            <a:latin typeface="Cambria Math" panose="02040503050406030204" pitchFamily="18" charset="0"/>
                            <a:ea typeface="Calibri" panose="020F0502020204030204" pitchFamily="34" charset="0"/>
                            <a:cs typeface="Times New Roman" panose="02020603050405020304" pitchFamily="18" charset="0"/>
                          </a:rPr>
                          <m:t> −1</m:t>
                        </m:r>
                      </m:den>
                    </m:f>
                  </m:oMath>
                </a14:m>
                <a:r>
                  <a:rPr lang="en-VN" sz="2800" dirty="0">
                    <a:latin typeface="Arial" panose="020B0604020202020204" pitchFamily="34" charset="0"/>
                    <a:cs typeface="Arial" panose="020B0604020202020204" pitchFamily="34" charset="0"/>
                  </a:rPr>
                  <a:t> = x(</a:t>
                </a:r>
                <a14:m>
                  <m:oMath xmlns:m="http://schemas.openxmlformats.org/officeDocument/2006/math">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oMath>
                </a14:m>
                <a:r>
                  <a:rPr lang="en-VN" sz="2800" dirty="0">
                    <a:latin typeface="Arial" panose="020B0604020202020204" pitchFamily="34" charset="0"/>
                    <a:cs typeface="Arial" panose="020B0604020202020204" pitchFamily="34" charset="0"/>
                  </a:rPr>
                  <a:t> - 1) = x</a:t>
                </a:r>
                <a14:m>
                  <m:oMath xmlns:m="http://schemas.openxmlformats.org/officeDocument/2006/math">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oMath>
                </a14:m>
                <a:r>
                  <a:rPr lang="en-VN" sz="2800" dirty="0">
                    <a:latin typeface="Arial" panose="020B0604020202020204" pitchFamily="34" charset="0"/>
                    <a:cs typeface="Arial" panose="020B0604020202020204" pitchFamily="34" charset="0"/>
                  </a:rPr>
                  <a:t> - x. </a:t>
                </a:r>
              </a:p>
            </p:txBody>
          </p:sp>
        </mc:Choice>
        <mc:Fallback xmlns="">
          <p:sp>
            <p:nvSpPr>
              <p:cNvPr id="5" name="TextBox 4">
                <a:extLst>
                  <a:ext uri="{FF2B5EF4-FFF2-40B4-BE49-F238E27FC236}">
                    <a16:creationId xmlns:a16="http://schemas.microsoft.com/office/drawing/2014/main" id="{B22D4609-D272-D457-806D-808E5423CE7D}"/>
                  </a:ext>
                </a:extLst>
              </p:cNvPr>
              <p:cNvSpPr txBox="1">
                <a:spLocks noRot="1" noChangeAspect="1" noMove="1" noResize="1" noEditPoints="1" noAdjustHandles="1" noChangeArrowheads="1" noChangeShapeType="1" noTextEdit="1"/>
              </p:cNvSpPr>
              <p:nvPr/>
            </p:nvSpPr>
            <p:spPr>
              <a:xfrm>
                <a:off x="657467" y="1468860"/>
                <a:ext cx="10877066" cy="3240631"/>
              </a:xfrm>
              <a:prstGeom prst="rect">
                <a:avLst/>
              </a:prstGeom>
              <a:blipFill>
                <a:blip r:embed="rId2"/>
                <a:stretch>
                  <a:fillRect l="-11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FA2922D-D7DD-1025-AA76-C9A8EB91C691}"/>
                  </a:ext>
                </a:extLst>
              </p:cNvPr>
              <p:cNvSpPr txBox="1"/>
              <p:nvPr/>
            </p:nvSpPr>
            <p:spPr>
              <a:xfrm>
                <a:off x="1162734" y="4851886"/>
                <a:ext cx="10069880" cy="1317092"/>
              </a:xfrm>
              <a:prstGeom prst="rect">
                <a:avLst/>
              </a:prstGeom>
              <a:noFill/>
            </p:spPr>
            <p:txBody>
              <a:bodyPr wrap="square" rtlCol="0">
                <a:spAutoFit/>
              </a:bodyPr>
              <a:lstStyle/>
              <a:p>
                <a:pPr>
                  <a:lnSpc>
                    <a:spcPct val="150000"/>
                  </a:lnSpc>
                </a:pPr>
                <a:r>
                  <a:rPr lang="en-VN" sz="2800" dirty="0">
                    <a:latin typeface="Arial" panose="020B0604020202020204" pitchFamily="34" charset="0"/>
                    <a:cs typeface="Arial" panose="020B0604020202020204" pitchFamily="34" charset="0"/>
                  </a:rPr>
                  <a:t>Sử dụng kết quả câu a ta có P = (</a:t>
                </a:r>
                <a14:m>
                  <m:oMath xmlns:m="http://schemas.openxmlformats.org/officeDocument/2006/math">
                    <m:r>
                      <m:rPr>
                        <m:sty m:val="p"/>
                      </m:rP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x</m:t>
                    </m:r>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oMath>
                </a14:m>
                <a:r>
                  <a:rPr lang="en-VN"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oMath>
                </a14:m>
                <a:r>
                  <a:rPr lang="en-VN" sz="2800" dirty="0">
                    <a:latin typeface="Arial" panose="020B0604020202020204" pitchFamily="34" charset="0"/>
                    <a:cs typeface="Arial" panose="020B0604020202020204" pitchFamily="34" charset="0"/>
                  </a:rPr>
                  <a:t> + x + 1) - (x</a:t>
                </a:r>
                <a14:m>
                  <m:oMath xmlns:m="http://schemas.openxmlformats.org/officeDocument/2006/math">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oMath>
                </a14:m>
                <a:r>
                  <a:rPr lang="en-VN" sz="2800" dirty="0">
                    <a:latin typeface="Arial" panose="020B0604020202020204" pitchFamily="34" charset="0"/>
                    <a:cs typeface="Arial" panose="020B0604020202020204" pitchFamily="34" charset="0"/>
                  </a:rPr>
                  <a:t> - x) </a:t>
                </a:r>
              </a:p>
              <a:p>
                <a:pPr>
                  <a:lnSpc>
                    <a:spcPct val="150000"/>
                  </a:lnSpc>
                </a:pPr>
                <a:r>
                  <a:rPr lang="en-VN" sz="2800" dirty="0">
                    <a:latin typeface="Arial" panose="020B0604020202020204" pitchFamily="34" charset="0"/>
                    <a:cs typeface="Arial" panose="020B0604020202020204" pitchFamily="34" charset="0"/>
                  </a:rPr>
                  <a:t>					= 2x + </a:t>
                </a:r>
                <a14:m>
                  <m:oMath xmlns:m="http://schemas.openxmlformats.org/officeDocument/2006/math">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oMath>
                </a14:m>
                <a:r>
                  <a:rPr lang="en-VN" sz="2800" dirty="0">
                    <a:latin typeface="Arial" panose="020B0604020202020204" pitchFamily="34" charset="0"/>
                    <a:cs typeface="Arial" panose="020B0604020202020204" pitchFamily="34" charset="0"/>
                  </a:rPr>
                  <a:t> + 1</a:t>
                </a:r>
              </a:p>
            </p:txBody>
          </p:sp>
        </mc:Choice>
        <mc:Fallback xmlns="">
          <p:sp>
            <p:nvSpPr>
              <p:cNvPr id="6" name="TextBox 5">
                <a:extLst>
                  <a:ext uri="{FF2B5EF4-FFF2-40B4-BE49-F238E27FC236}">
                    <a16:creationId xmlns:a16="http://schemas.microsoft.com/office/drawing/2014/main" id="{EFA2922D-D7DD-1025-AA76-C9A8EB91C691}"/>
                  </a:ext>
                </a:extLst>
              </p:cNvPr>
              <p:cNvSpPr txBox="1">
                <a:spLocks noRot="1" noChangeAspect="1" noMove="1" noResize="1" noEditPoints="1" noAdjustHandles="1" noChangeArrowheads="1" noChangeShapeType="1" noTextEdit="1"/>
              </p:cNvSpPr>
              <p:nvPr/>
            </p:nvSpPr>
            <p:spPr>
              <a:xfrm>
                <a:off x="1162734" y="4851886"/>
                <a:ext cx="10069880" cy="1317092"/>
              </a:xfrm>
              <a:prstGeom prst="rect">
                <a:avLst/>
              </a:prstGeom>
              <a:blipFill>
                <a:blip r:embed="rId3"/>
                <a:stretch>
                  <a:fillRect l="-1259" b="-11538"/>
                </a:stretch>
              </a:blipFill>
            </p:spPr>
            <p:txBody>
              <a:bodyPr/>
              <a:lstStyle/>
              <a:p>
                <a:r>
                  <a:rPr lang="en-VN">
                    <a:noFill/>
                  </a:rPr>
                  <a:t> </a:t>
                </a:r>
              </a:p>
            </p:txBody>
          </p:sp>
        </mc:Fallback>
      </mc:AlternateContent>
    </p:spTree>
    <p:extLst>
      <p:ext uri="{BB962C8B-B14F-4D97-AF65-F5344CB8AC3E}">
        <p14:creationId xmlns:p14="http://schemas.microsoft.com/office/powerpoint/2010/main" val="132071626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strips(downLeft)">
                                      <p:cBhvr>
                                        <p:cTn id="17" dur="500"/>
                                        <p:tgtEl>
                                          <p:spTgt spid="5">
                                            <p:txEl>
                                              <p:pRg st="0" end="0"/>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strips(down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strips(downLeft)">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trips(downLeft)">
                                      <p:cBhvr>
                                        <p:cTn id="30" dur="500"/>
                                        <p:tgtEl>
                                          <p:spTgt spid="4"/>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strips(downLeft)">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0C1322-649D-54D3-A15C-99B15AA8976B}"/>
              </a:ext>
            </a:extLst>
          </p:cNvPr>
          <p:cNvSpPr txBox="1"/>
          <p:nvPr/>
        </p:nvSpPr>
        <p:spPr>
          <a:xfrm>
            <a:off x="406937" y="504973"/>
            <a:ext cx="4440062" cy="523220"/>
          </a:xfrm>
          <a:prstGeom prst="rect">
            <a:avLst/>
          </a:prstGeom>
          <a:solidFill>
            <a:schemeClr val="bg1"/>
          </a:solidFill>
        </p:spPr>
        <p:txBody>
          <a:bodyPr wrap="none" rtlCol="0">
            <a:spAutoFit/>
          </a:bodyPr>
          <a:lstStyle/>
          <a:p>
            <a:r>
              <a:rPr lang="en-VN" sz="2800" b="1" dirty="0">
                <a:solidFill>
                  <a:srgbClr val="9B3FE1"/>
                </a:solidFill>
                <a:latin typeface="Arial" panose="020B0604020202020204" pitchFamily="34" charset="0"/>
                <a:cs typeface="Arial" panose="020B0604020202020204" pitchFamily="34" charset="0"/>
              </a:rPr>
              <a:t>Luyện tập 5 (SGK – tr.58)</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DE7683B-05AD-F67A-7BA0-6E76B9A389F0}"/>
                  </a:ext>
                </a:extLst>
              </p:cNvPr>
              <p:cNvSpPr txBox="1"/>
              <p:nvPr/>
            </p:nvSpPr>
            <p:spPr>
              <a:xfrm>
                <a:off x="5322276" y="504973"/>
                <a:ext cx="5369169" cy="1797223"/>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Rút gọn biểu thức sau:</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22</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11</m:t>
                                </m:r>
                              </m:e>
                            </m:rad>
                          </m:num>
                          <m:den>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rad>
                          </m:den>
                        </m:f>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21</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7</m:t>
                                </m:r>
                              </m:e>
                            </m:rad>
                          </m:num>
                          <m:den>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den>
                        </m:f>
                      </m:e>
                    </m: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11</m:t>
                            </m:r>
                          </m:e>
                        </m:rad>
                      </m:e>
                    </m:d>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EDE7683B-05AD-F67A-7BA0-6E76B9A389F0}"/>
                  </a:ext>
                </a:extLst>
              </p:cNvPr>
              <p:cNvSpPr txBox="1">
                <a:spLocks noRot="1" noChangeAspect="1" noMove="1" noResize="1" noEditPoints="1" noAdjustHandles="1" noChangeArrowheads="1" noChangeShapeType="1" noTextEdit="1"/>
              </p:cNvSpPr>
              <p:nvPr/>
            </p:nvSpPr>
            <p:spPr>
              <a:xfrm>
                <a:off x="5322276" y="504973"/>
                <a:ext cx="5369169" cy="1797223"/>
              </a:xfrm>
              <a:prstGeom prst="rect">
                <a:avLst/>
              </a:prstGeom>
              <a:blipFill>
                <a:blip r:embed="rId2"/>
                <a:stretch>
                  <a:fillRect l="-2600"/>
                </a:stretch>
              </a:blipFill>
            </p:spPr>
            <p:txBody>
              <a:bodyPr/>
              <a:lstStyle/>
              <a:p>
                <a:r>
                  <a:rPr lang="en-VN">
                    <a:noFill/>
                  </a:rPr>
                  <a:t> </a:t>
                </a:r>
              </a:p>
            </p:txBody>
          </p:sp>
        </mc:Fallback>
      </mc:AlternateContent>
      <p:sp>
        <p:nvSpPr>
          <p:cNvPr id="5" name="TextBox 4">
            <a:extLst>
              <a:ext uri="{FF2B5EF4-FFF2-40B4-BE49-F238E27FC236}">
                <a16:creationId xmlns:a16="http://schemas.microsoft.com/office/drawing/2014/main" id="{144D192D-4853-0E70-B17B-1F88A473C718}"/>
              </a:ext>
            </a:extLst>
          </p:cNvPr>
          <p:cNvSpPr txBox="1"/>
          <p:nvPr/>
        </p:nvSpPr>
        <p:spPr>
          <a:xfrm>
            <a:off x="594506" y="3167390"/>
            <a:ext cx="1103187" cy="523220"/>
          </a:xfrm>
          <a:prstGeom prst="rect">
            <a:avLst/>
          </a:prstGeom>
          <a:solidFill>
            <a:schemeClr val="bg1"/>
          </a:solidFill>
        </p:spPr>
        <p:txBody>
          <a:bodyPr wrap="none" rtlCol="0">
            <a:spAutoFit/>
          </a:bodyPr>
          <a:lstStyle/>
          <a:p>
            <a:r>
              <a:rPr lang="en-VN" sz="2800" b="1" i="1" dirty="0">
                <a:solidFill>
                  <a:srgbClr val="C00000"/>
                </a:solidFill>
                <a:latin typeface="Arial" panose="020B0604020202020204" pitchFamily="34" charset="0"/>
                <a:cs typeface="Arial" panose="020B0604020202020204" pitchFamily="34" charset="0"/>
              </a:rPr>
              <a:t>Gợi ý</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2A6D7F4-854A-7CCD-5241-061586852EA8}"/>
                  </a:ext>
                </a:extLst>
              </p:cNvPr>
              <p:cNvSpPr txBox="1"/>
              <p:nvPr/>
            </p:nvSpPr>
            <p:spPr>
              <a:xfrm>
                <a:off x="1957753" y="3063217"/>
                <a:ext cx="9390186" cy="2985176"/>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Không nên trục căn thức ở mẫu bằng cách nhân liên hợp, mà nên phân tích tử.</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22</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11</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11</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e>
                    </m: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21</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−1</m:t>
                        </m:r>
                      </m:e>
                    </m: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62A6D7F4-854A-7CCD-5241-061586852EA8}"/>
                  </a:ext>
                </a:extLst>
              </p:cNvPr>
              <p:cNvSpPr txBox="1">
                <a:spLocks noRot="1" noChangeAspect="1" noMove="1" noResize="1" noEditPoints="1" noAdjustHandles="1" noChangeArrowheads="1" noChangeShapeType="1" noTextEdit="1"/>
              </p:cNvSpPr>
              <p:nvPr/>
            </p:nvSpPr>
            <p:spPr>
              <a:xfrm>
                <a:off x="1957753" y="3063217"/>
                <a:ext cx="9390186" cy="2985176"/>
              </a:xfrm>
              <a:prstGeom prst="rect">
                <a:avLst/>
              </a:prstGeom>
              <a:blipFill>
                <a:blip r:embed="rId3"/>
                <a:stretch>
                  <a:fillRect l="-1351" r="-1351" b="-3376"/>
                </a:stretch>
              </a:blipFill>
            </p:spPr>
            <p:txBody>
              <a:bodyPr/>
              <a:lstStyle/>
              <a:p>
                <a:r>
                  <a:rPr lang="en-VN">
                    <a:noFill/>
                  </a:rPr>
                  <a:t> </a:t>
                </a:r>
              </a:p>
            </p:txBody>
          </p:sp>
        </mc:Fallback>
      </mc:AlternateContent>
    </p:spTree>
    <p:extLst>
      <p:ext uri="{BB962C8B-B14F-4D97-AF65-F5344CB8AC3E}">
        <p14:creationId xmlns:p14="http://schemas.microsoft.com/office/powerpoint/2010/main" val="368957145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84CBA7-5DD1-7F18-BA5E-838AA85C43BC}"/>
              </a:ext>
            </a:extLst>
          </p:cNvPr>
          <p:cNvSpPr txBox="1"/>
          <p:nvPr/>
        </p:nvSpPr>
        <p:spPr>
          <a:xfrm>
            <a:off x="798443" y="986967"/>
            <a:ext cx="10595113" cy="3677802"/>
          </a:xfrm>
          <a:prstGeom prst="rect">
            <a:avLst/>
          </a:prstGeom>
          <a:noFill/>
        </p:spPr>
        <p:txBody>
          <a:bodyPr wrap="square" rtlCol="0">
            <a:spAutoFit/>
          </a:bodyPr>
          <a:lstStyle/>
          <a:p>
            <a:pPr algn="ctr">
              <a:lnSpc>
                <a:spcPct val="150000"/>
              </a:lnSpc>
            </a:pPr>
            <a:r>
              <a:rPr lang="en-VN" sz="5400" b="1" dirty="0">
                <a:solidFill>
                  <a:srgbClr val="C00000"/>
                </a:solidFill>
                <a:latin typeface="Arial" panose="020B0604020202020204" pitchFamily="34" charset="0"/>
                <a:cs typeface="Arial" panose="020B0604020202020204" pitchFamily="34" charset="0"/>
              </a:rPr>
              <a:t>BÀI 9: </a:t>
            </a:r>
            <a:r>
              <a:rPr lang="en-VN" sz="5400" b="1" dirty="0">
                <a:solidFill>
                  <a:srgbClr val="0432FF"/>
                </a:solidFill>
                <a:latin typeface="Arial" panose="020B0604020202020204" pitchFamily="34" charset="0"/>
                <a:cs typeface="Arial" panose="020B0604020202020204" pitchFamily="34" charset="0"/>
              </a:rPr>
              <a:t>BIẾN ĐỔI ĐƠN GIẢN VÀ</a:t>
            </a:r>
          </a:p>
          <a:p>
            <a:pPr algn="ctr">
              <a:lnSpc>
                <a:spcPct val="150000"/>
              </a:lnSpc>
            </a:pPr>
            <a:r>
              <a:rPr lang="en-VN" sz="5400" b="1" dirty="0">
                <a:solidFill>
                  <a:srgbClr val="0432FF"/>
                </a:solidFill>
                <a:latin typeface="Arial" panose="020B0604020202020204" pitchFamily="34" charset="0"/>
                <a:cs typeface="Arial" panose="020B0604020202020204" pitchFamily="34" charset="0"/>
              </a:rPr>
              <a:t>RÚT GỌN BIỂU THỨC CHỨA CĂN THỨC BẬC HAI</a:t>
            </a:r>
          </a:p>
        </p:txBody>
      </p:sp>
      <p:pic>
        <p:nvPicPr>
          <p:cNvPr id="7" name="Picture 6">
            <a:extLst>
              <a:ext uri="{FF2B5EF4-FFF2-40B4-BE49-F238E27FC236}">
                <a16:creationId xmlns:a16="http://schemas.microsoft.com/office/drawing/2014/main" id="{FE738983-8C3A-E2B9-A96D-43C657194CFC}"/>
              </a:ext>
            </a:extLst>
          </p:cNvPr>
          <p:cNvPicPr>
            <a:picLocks noChangeAspect="1"/>
          </p:cNvPicPr>
          <p:nvPr/>
        </p:nvPicPr>
        <p:blipFill>
          <a:blip r:embed="rId2"/>
          <a:stretch>
            <a:fillRect/>
          </a:stretch>
        </p:blipFill>
        <p:spPr>
          <a:xfrm>
            <a:off x="4253625" y="5120640"/>
            <a:ext cx="7938375" cy="1672396"/>
          </a:xfrm>
          <a:prstGeom prst="rect">
            <a:avLst/>
          </a:prstGeom>
        </p:spPr>
      </p:pic>
      <p:sp>
        <p:nvSpPr>
          <p:cNvPr id="8" name="Freeform 8">
            <a:extLst>
              <a:ext uri="{FF2B5EF4-FFF2-40B4-BE49-F238E27FC236}">
                <a16:creationId xmlns:a16="http://schemas.microsoft.com/office/drawing/2014/main" id="{1633289D-63F5-DB5E-4EB3-33191DBBF8FB}"/>
              </a:ext>
            </a:extLst>
          </p:cNvPr>
          <p:cNvSpPr/>
          <p:nvPr/>
        </p:nvSpPr>
        <p:spPr>
          <a:xfrm>
            <a:off x="494184" y="4293363"/>
            <a:ext cx="1997556" cy="2336037"/>
          </a:xfrm>
          <a:custGeom>
            <a:avLst/>
            <a:gdLst/>
            <a:ahLst/>
            <a:cxnLst/>
            <a:rect l="l" t="t" r="r" b="b"/>
            <a:pathLst>
              <a:path w="1701018" h="1795701">
                <a:moveTo>
                  <a:pt x="0" y="0"/>
                </a:moveTo>
                <a:lnTo>
                  <a:pt x="1701018" y="0"/>
                </a:lnTo>
                <a:lnTo>
                  <a:pt x="1701018" y="1795700"/>
                </a:lnTo>
                <a:lnTo>
                  <a:pt x="0" y="17957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763665008"/>
      </p:ext>
    </p:extLst>
  </p:cSld>
  <p:clrMapOvr>
    <a:masterClrMapping/>
  </p:clrMapOvr>
  <p:transition spd="med">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BFE60A-A260-B072-FA98-D18E6EB8060F}"/>
              </a:ext>
            </a:extLst>
          </p:cNvPr>
          <p:cNvSpPr txBox="1"/>
          <p:nvPr/>
        </p:nvSpPr>
        <p:spPr>
          <a:xfrm>
            <a:off x="5364870" y="295317"/>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2953DE4-587D-5AA1-8623-B4CFA4732316}"/>
                  </a:ext>
                </a:extLst>
              </p:cNvPr>
              <p:cNvSpPr txBox="1"/>
              <p:nvPr/>
            </p:nvSpPr>
            <p:spPr>
              <a:xfrm>
                <a:off x="1348153" y="712555"/>
                <a:ext cx="9495693" cy="5850128"/>
              </a:xfrm>
              <a:prstGeom prst="rect">
                <a:avLst/>
              </a:prstGeom>
              <a:noFill/>
            </p:spPr>
            <p:txBody>
              <a:bodyPr wrap="square">
                <a:spAutoFit/>
              </a:bodyPr>
              <a:lstStyle/>
              <a:p>
                <a:pPr algn="just">
                  <a:lnSpc>
                    <a:spcPct val="150000"/>
                  </a:lnSpc>
                  <a:spcBef>
                    <a:spcPts val="300"/>
                  </a:spcBef>
                  <a:spcAft>
                    <a:spcPts val="300"/>
                  </a:spcAft>
                </a:pPr>
                <a14:m>
                  <m:oMath xmlns:m="http://schemas.openxmlformats.org/officeDocument/2006/math">
                    <m:d>
                      <m:dPr>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22</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11</m:t>
                                </m:r>
                              </m:e>
                            </m:ra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21</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ra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den>
                        </m:f>
                      </m:e>
                    </m: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11</m:t>
                            </m:r>
                          </m:e>
                        </m:rad>
                      </m:e>
                    </m:d>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2800" i="0">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11</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e>
                            </m: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e>
                            </m: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den>
                        </m:f>
                      </m:e>
                    </m: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11</m:t>
                            </m:r>
                          </m:e>
                        </m:rad>
                      </m:e>
                    </m:d>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11</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e>
                            </m: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e>
                            </m:d>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e>
                            </m: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e>
                            </m:d>
                          </m:den>
                        </m:f>
                      </m:e>
                    </m: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11</m:t>
                            </m:r>
                          </m:e>
                        </m:rad>
                      </m:e>
                    </m:d>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2800" i="0">
                        <a:effectLst/>
                        <a:latin typeface="Cambria Math" panose="02040503050406030204" pitchFamily="18" charset="0"/>
                        <a:ea typeface="Arial" panose="020B0604020202020204" pitchFamily="34" charset="0"/>
                        <a:cs typeface="Times New Roman" panose="02020603050405020304" pitchFamily="18" charset="0"/>
                      </a:rPr>
                      <m:t>=</m:t>
                    </m:r>
                    <m:d>
                      <m:d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280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0">
                                <a:effectLst/>
                                <a:latin typeface="Cambria Math" panose="02040503050406030204" pitchFamily="18" charset="0"/>
                                <a:ea typeface="Arial" panose="020B0604020202020204" pitchFamily="34" charset="0"/>
                                <a:cs typeface="Times New Roman" panose="02020603050405020304" pitchFamily="18" charset="0"/>
                              </a:rPr>
                              <m:t>11</m:t>
                            </m:r>
                          </m:e>
                        </m:rad>
                        <m:r>
                          <a:rPr lang="vi-VN" sz="280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0">
                                <a:effectLst/>
                                <a:latin typeface="Cambria Math" panose="02040503050406030204" pitchFamily="18" charset="0"/>
                                <a:ea typeface="Arial" panose="020B0604020202020204" pitchFamily="34" charset="0"/>
                                <a:cs typeface="Times New Roman" panose="02020603050405020304" pitchFamily="18" charset="0"/>
                              </a:rPr>
                              <m:t>7</m:t>
                            </m:r>
                          </m:e>
                        </m:rad>
                      </m:e>
                    </m:d>
                    <m:r>
                      <a:rPr lang="vi-VN" sz="2800" i="0">
                        <a:effectLst/>
                        <a:latin typeface="Cambria Math" panose="02040503050406030204" pitchFamily="18" charset="0"/>
                        <a:ea typeface="Arial" panose="020B0604020202020204" pitchFamily="34" charset="0"/>
                        <a:cs typeface="Times New Roman" panose="02020603050405020304" pitchFamily="18" charset="0"/>
                      </a:rPr>
                      <m:t>.</m:t>
                    </m:r>
                    <m:d>
                      <m:d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0">
                                <a:effectLst/>
                                <a:latin typeface="Cambria Math" panose="02040503050406030204" pitchFamily="18" charset="0"/>
                                <a:ea typeface="Arial" panose="020B0604020202020204" pitchFamily="34" charset="0"/>
                                <a:cs typeface="Times New Roman" panose="02020603050405020304" pitchFamily="18" charset="0"/>
                              </a:rPr>
                              <m:t>7</m:t>
                            </m:r>
                          </m:e>
                        </m:rad>
                        <m:r>
                          <a:rPr lang="vi-VN" sz="280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0">
                                <a:effectLst/>
                                <a:latin typeface="Cambria Math" panose="02040503050406030204" pitchFamily="18" charset="0"/>
                                <a:ea typeface="Arial" panose="020B0604020202020204" pitchFamily="34" charset="0"/>
                                <a:cs typeface="Times New Roman" panose="02020603050405020304" pitchFamily="18" charset="0"/>
                              </a:rPr>
                              <m:t>11</m:t>
                            </m:r>
                          </m:e>
                        </m:rad>
                      </m:e>
                    </m:d>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vi-VN" sz="2800" i="0">
                        <a:effectLst/>
                        <a:latin typeface="Cambria Math" panose="02040503050406030204" pitchFamily="18" charset="0"/>
                        <a:ea typeface="Arial" panose="020B0604020202020204" pitchFamily="34" charset="0"/>
                        <a:cs typeface="Times New Roman" panose="02020603050405020304" pitchFamily="18" charset="0"/>
                      </a:rPr>
                      <m:t>=−</m:t>
                    </m:r>
                    <m:d>
                      <m:d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0">
                                <a:effectLst/>
                                <a:latin typeface="Cambria Math" panose="02040503050406030204" pitchFamily="18" charset="0"/>
                                <a:ea typeface="Arial" panose="020B0604020202020204" pitchFamily="34" charset="0"/>
                                <a:cs typeface="Times New Roman" panose="02020603050405020304" pitchFamily="18" charset="0"/>
                              </a:rPr>
                              <m:t>7</m:t>
                            </m:r>
                          </m:e>
                        </m:rad>
                        <m:r>
                          <a:rPr lang="vi-VN" sz="280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0">
                                <a:effectLst/>
                                <a:latin typeface="Cambria Math" panose="02040503050406030204" pitchFamily="18" charset="0"/>
                                <a:ea typeface="Arial" panose="020B0604020202020204" pitchFamily="34" charset="0"/>
                                <a:cs typeface="Times New Roman" panose="02020603050405020304" pitchFamily="18" charset="0"/>
                              </a:rPr>
                              <m:t>11</m:t>
                            </m:r>
                          </m:e>
                        </m:rad>
                      </m:e>
                    </m:d>
                    <m:d>
                      <m:d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0">
                                <a:effectLst/>
                                <a:latin typeface="Cambria Math" panose="02040503050406030204" pitchFamily="18" charset="0"/>
                                <a:ea typeface="Arial" panose="020B0604020202020204" pitchFamily="34" charset="0"/>
                                <a:cs typeface="Times New Roman" panose="02020603050405020304" pitchFamily="18" charset="0"/>
                              </a:rPr>
                              <m:t>7</m:t>
                            </m:r>
                          </m:e>
                        </m:rad>
                        <m:r>
                          <a:rPr lang="vi-VN" sz="280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i="0">
                                <a:effectLst/>
                                <a:latin typeface="Cambria Math" panose="02040503050406030204" pitchFamily="18" charset="0"/>
                                <a:ea typeface="Arial" panose="020B0604020202020204" pitchFamily="34" charset="0"/>
                                <a:cs typeface="Times New Roman" panose="02020603050405020304" pitchFamily="18" charset="0"/>
                              </a:rPr>
                              <m:t>11</m:t>
                            </m:r>
                          </m:e>
                        </m:rad>
                      </m:e>
                    </m:d>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2800" i="0">
                        <a:effectLst/>
                        <a:latin typeface="Cambria Math" panose="02040503050406030204" pitchFamily="18" charset="0"/>
                        <a:ea typeface="Arial" panose="020B0604020202020204" pitchFamily="34" charset="0"/>
                        <a:cs typeface="Times New Roman" panose="02020603050405020304" pitchFamily="18" charset="0"/>
                      </a:rPr>
                      <m:t>=−</m:t>
                    </m:r>
                    <m:d>
                      <m:d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dPr>
                      <m:e>
                        <m:r>
                          <a:rPr lang="vi-VN" sz="2800" i="0">
                            <a:effectLst/>
                            <a:latin typeface="Cambria Math" panose="02040503050406030204" pitchFamily="18" charset="0"/>
                            <a:ea typeface="Arial" panose="020B0604020202020204" pitchFamily="34" charset="0"/>
                            <a:cs typeface="Times New Roman" panose="02020603050405020304" pitchFamily="18" charset="0"/>
                          </a:rPr>
                          <m:t>7−11</m:t>
                        </m:r>
                      </m:e>
                    </m:d>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2800" i="0">
                        <a:effectLst/>
                        <a:latin typeface="Cambria Math" panose="02040503050406030204" pitchFamily="18" charset="0"/>
                        <a:ea typeface="Arial" panose="020B0604020202020204" pitchFamily="34" charset="0"/>
                        <a:cs typeface="Times New Roman" panose="02020603050405020304" pitchFamily="18" charset="0"/>
                      </a:rPr>
                      <m:t>=4</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42953DE4-587D-5AA1-8623-B4CFA4732316}"/>
                  </a:ext>
                </a:extLst>
              </p:cNvPr>
              <p:cNvSpPr txBox="1">
                <a:spLocks noRot="1" noChangeAspect="1" noMove="1" noResize="1" noEditPoints="1" noAdjustHandles="1" noChangeArrowheads="1" noChangeShapeType="1" noTextEdit="1"/>
              </p:cNvSpPr>
              <p:nvPr/>
            </p:nvSpPr>
            <p:spPr>
              <a:xfrm>
                <a:off x="1348153" y="712555"/>
                <a:ext cx="9495693" cy="5850128"/>
              </a:xfrm>
              <a:prstGeom prst="rect">
                <a:avLst/>
              </a:prstGeom>
              <a:blipFill>
                <a:blip r:embed="rId2"/>
                <a:stretch>
                  <a:fillRect/>
                </a:stretch>
              </a:blipFill>
            </p:spPr>
            <p:txBody>
              <a:bodyPr/>
              <a:lstStyle/>
              <a:p>
                <a:r>
                  <a:rPr lang="en-VN">
                    <a:noFill/>
                  </a:rPr>
                  <a:t> </a:t>
                </a:r>
              </a:p>
            </p:txBody>
          </p:sp>
        </mc:Fallback>
      </mc:AlternateContent>
    </p:spTree>
    <p:extLst>
      <p:ext uri="{BB962C8B-B14F-4D97-AF65-F5344CB8AC3E}">
        <p14:creationId xmlns:p14="http://schemas.microsoft.com/office/powerpoint/2010/main" val="233044155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strips(down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strips(downLeft)">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strips(downLeft)">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strips(downLeft)">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strips(downLeft)">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strips(downLeft)">
                                      <p:cBhvr>
                                        <p:cTn id="3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A8A79C-7A4C-1F1A-374E-BC96E9D8E928}"/>
              </a:ext>
            </a:extLst>
          </p:cNvPr>
          <p:cNvSpPr txBox="1"/>
          <p:nvPr/>
        </p:nvSpPr>
        <p:spPr>
          <a:xfrm>
            <a:off x="332422" y="195744"/>
            <a:ext cx="4358116" cy="492443"/>
          </a:xfrm>
          <a:prstGeom prst="rect">
            <a:avLst/>
          </a:prstGeom>
          <a:solidFill>
            <a:schemeClr val="bg1"/>
          </a:solidFill>
        </p:spPr>
        <p:txBody>
          <a:bodyPr wrap="none" rtlCol="0">
            <a:spAutoFit/>
          </a:bodyPr>
          <a:lstStyle/>
          <a:p>
            <a:r>
              <a:rPr lang="en-VN" sz="2600" b="1" dirty="0">
                <a:solidFill>
                  <a:srgbClr val="9B3FE1"/>
                </a:solidFill>
                <a:latin typeface="Arial" panose="020B0604020202020204" pitchFamily="34" charset="0"/>
                <a:cs typeface="Arial" panose="020B0604020202020204" pitchFamily="34" charset="0"/>
              </a:rPr>
              <a:t>Vận dụng (SGK – tr.58, 59)</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1E66694-3614-F9CF-2636-7763C03F9C8C}"/>
                  </a:ext>
                </a:extLst>
              </p:cNvPr>
              <p:cNvSpPr txBox="1"/>
              <p:nvPr/>
            </p:nvSpPr>
            <p:spPr>
              <a:xfrm>
                <a:off x="332422" y="688187"/>
                <a:ext cx="11527155" cy="6073650"/>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Trong thuyết tương đối, khối lượng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m</m:t>
                    </m:r>
                  </m:oMath>
                </a14:m>
                <a:r>
                  <a:rPr lang="vi-VN" sz="2600" dirty="0">
                    <a:effectLst/>
                    <a:latin typeface="Arial" panose="020B0604020202020204" pitchFamily="34" charset="0"/>
                    <a:ea typeface="Calibri" panose="020F0502020204030204" pitchFamily="34" charset="0"/>
                    <a:cs typeface="Arial" panose="020B0604020202020204" pitchFamily="34" charset="0"/>
                  </a:rPr>
                  <a:t> (kg) của một vật khi chuyển động với vận tốc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v</m:t>
                    </m:r>
                  </m:oMath>
                </a14:m>
                <a:r>
                  <a:rPr lang="vi-VN" sz="2600" dirty="0">
                    <a:effectLst/>
                    <a:latin typeface="Arial" panose="020B0604020202020204" pitchFamily="34" charset="0"/>
                    <a:ea typeface="Calibri" panose="020F0502020204030204" pitchFamily="34" charset="0"/>
                    <a:cs typeface="Arial" panose="020B0604020202020204" pitchFamily="34" charset="0"/>
                  </a:rPr>
                  <a:t> (m/s) được cho bởi công thức </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m</m:t>
                    </m:r>
                    <m:r>
                      <a:rPr lang="vi-VN" sz="26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m</m:t>
                            </m:r>
                          </m:e>
                          <m:sub>
                            <m:r>
                              <a:rPr lang="vi-VN" sz="2600" i="0">
                                <a:effectLst/>
                                <a:latin typeface="Cambria Math" panose="02040503050406030204" pitchFamily="18" charset="0"/>
                                <a:ea typeface="Calibri" panose="020F0502020204030204" pitchFamily="34" charset="0"/>
                                <a:cs typeface="Times New Roman" panose="02020603050405020304" pitchFamily="18" charset="0"/>
                              </a:rPr>
                              <m:t>0</m:t>
                            </m:r>
                          </m:sub>
                        </m:sSub>
                      </m:num>
                      <m:den>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0">
                                <a:effectLst/>
                                <a:latin typeface="Cambria Math" panose="02040503050406030204" pitchFamily="18" charset="0"/>
                                <a:ea typeface="Calibri" panose="020F0502020204030204" pitchFamily="34" charset="0"/>
                                <a:cs typeface="Times New Roman" panose="02020603050405020304" pitchFamily="18" charset="0"/>
                              </a:rPr>
                              <m:t>1−</m:t>
                            </m:r>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v</m:t>
                                    </m:r>
                                  </m:e>
                                  <m:sup>
                                    <m:r>
                                      <a:rPr lang="vi-VN" sz="2600" i="0">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c</m:t>
                                    </m:r>
                                  </m:e>
                                  <m:sup>
                                    <m:r>
                                      <a:rPr lang="vi-VN" sz="2600" i="0">
                                        <a:effectLst/>
                                        <a:latin typeface="Cambria Math" panose="02040503050406030204" pitchFamily="18" charset="0"/>
                                        <a:ea typeface="Calibri" panose="020F0502020204030204" pitchFamily="34" charset="0"/>
                                        <a:cs typeface="Times New Roman" panose="02020603050405020304" pitchFamily="18" charset="0"/>
                                      </a:rPr>
                                      <m:t>2</m:t>
                                    </m:r>
                                  </m:sup>
                                </m:sSup>
                              </m:den>
                            </m:f>
                          </m:e>
                        </m:rad>
                      </m:den>
                    </m:f>
                  </m:oMath>
                </a14:m>
                <a:r>
                  <a:rPr lang="vi-VN" sz="2600" dirty="0">
                    <a:effectLst/>
                    <a:latin typeface="Arial" panose="020B0604020202020204" pitchFamily="34" charset="0"/>
                    <a:ea typeface="Calibri" panose="020F0502020204030204" pitchFamily="34" charset="0"/>
                    <a:cs typeface="Arial" panose="020B0604020202020204" pitchFamily="34" charset="0"/>
                  </a:rPr>
                  <a:t> </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Trong đó </a:t>
                </a:r>
                <a14:m>
                  <m:oMath xmlns:m="http://schemas.openxmlformats.org/officeDocument/2006/math">
                    <m:sSub>
                      <m:sSub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m</m:t>
                        </m:r>
                      </m:e>
                      <m:sub>
                        <m:r>
                          <a:rPr lang="vi-VN" sz="2600" i="0">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vi-VN" sz="2600" dirty="0">
                    <a:effectLst/>
                    <a:latin typeface="Arial" panose="020B0604020202020204" pitchFamily="34" charset="0"/>
                    <a:ea typeface="Calibri" panose="020F0502020204030204" pitchFamily="34" charset="0"/>
                    <a:cs typeface="Arial" panose="020B0604020202020204" pitchFamily="34" charset="0"/>
                  </a:rPr>
                  <a:t> (kg) là khối lượng của vật khi đứng yên,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c</m:t>
                    </m:r>
                  </m:oMath>
                </a14:m>
                <a:r>
                  <a:rPr lang="vi-VN" sz="2600" dirty="0">
                    <a:effectLst/>
                    <a:latin typeface="Arial" panose="020B0604020202020204" pitchFamily="34" charset="0"/>
                    <a:ea typeface="Calibri" panose="020F0502020204030204" pitchFamily="34" charset="0"/>
                    <a:cs typeface="Arial" panose="020B0604020202020204" pitchFamily="34" charset="0"/>
                  </a:rPr>
                  <a:t> (m/s) là vận tốc của ánh sáng trong chân không.</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a) Viết lại công thức tính khối lượng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m</m:t>
                    </m:r>
                  </m:oMath>
                </a14:m>
                <a:r>
                  <a:rPr lang="vi-VN" sz="2600" dirty="0">
                    <a:effectLst/>
                    <a:latin typeface="Arial" panose="020B0604020202020204" pitchFamily="34" charset="0"/>
                    <a:ea typeface="Calibri" panose="020F0502020204030204" pitchFamily="34" charset="0"/>
                    <a:cs typeface="Arial" panose="020B0604020202020204" pitchFamily="34" charset="0"/>
                  </a:rPr>
                  <a:t> dưới dạng không có căn thức ở mẫu.</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b) Tính khối lương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m</m:t>
                    </m:r>
                  </m:oMath>
                </a14:m>
                <a:r>
                  <a:rPr lang="vi-VN" sz="2600" dirty="0">
                    <a:effectLst/>
                    <a:latin typeface="Arial" panose="020B0604020202020204" pitchFamily="34" charset="0"/>
                    <a:ea typeface="Calibri" panose="020F0502020204030204" pitchFamily="34" charset="0"/>
                    <a:cs typeface="Arial" panose="020B0604020202020204" pitchFamily="34" charset="0"/>
                  </a:rPr>
                  <a:t> theo </a:t>
                </a:r>
                <a14:m>
                  <m:oMath xmlns:m="http://schemas.openxmlformats.org/officeDocument/2006/math">
                    <m:sSub>
                      <m:sSub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m</m:t>
                        </m:r>
                      </m:e>
                      <m:sub>
                        <m:r>
                          <a:rPr lang="vi-VN" sz="2600" i="0">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vi-VN" sz="2600" dirty="0">
                    <a:effectLst/>
                    <a:latin typeface="Arial" panose="020B0604020202020204" pitchFamily="34" charset="0"/>
                    <a:ea typeface="Calibri" panose="020F0502020204030204" pitchFamily="34" charset="0"/>
                    <a:cs typeface="Arial" panose="020B0604020202020204" pitchFamily="34" charset="0"/>
                  </a:rPr>
                  <a:t> (làm tròn đến chữ số thập phân thứ ba) </a:t>
                </a:r>
                <a:r>
                  <a:rPr lang="vi-VN" sz="2600">
                    <a:effectLst/>
                    <a:latin typeface="Arial" panose="020B0604020202020204" pitchFamily="34" charset="0"/>
                    <a:ea typeface="Calibri" panose="020F0502020204030204" pitchFamily="34" charset="0"/>
                    <a:cs typeface="Arial" panose="020B0604020202020204" pitchFamily="34" charset="0"/>
                  </a:rPr>
                  <a:t>khi vật </a:t>
                </a:r>
                <a:r>
                  <a:rPr lang="vi-VN" sz="2600" dirty="0">
                    <a:effectLst/>
                    <a:latin typeface="Arial" panose="020B0604020202020204" pitchFamily="34" charset="0"/>
                    <a:ea typeface="Calibri" panose="020F0502020204030204" pitchFamily="34" charset="0"/>
                    <a:cs typeface="Arial" panose="020B0604020202020204" pitchFamily="34" charset="0"/>
                  </a:rPr>
                  <a:t>chuyển động với vận tốc </a:t>
                </a:r>
                <a14:m>
                  <m:oMath xmlns:m="http://schemas.openxmlformats.org/officeDocument/2006/math">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v</m:t>
                    </m:r>
                    <m:r>
                      <a:rPr lang="vi-VN" sz="26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600" i="0">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2600" i="0">
                            <a:effectLst/>
                            <a:latin typeface="Cambria Math" panose="02040503050406030204" pitchFamily="18" charset="0"/>
                            <a:ea typeface="Calibri" panose="020F0502020204030204" pitchFamily="34" charset="0"/>
                            <a:cs typeface="Times New Roman" panose="02020603050405020304" pitchFamily="18" charset="0"/>
                          </a:rPr>
                          <m:t>10</m:t>
                        </m:r>
                      </m:den>
                    </m:f>
                    <m:r>
                      <m:rPr>
                        <m:sty m:val="p"/>
                      </m:rPr>
                      <a:rPr lang="vi-VN" sz="2600" i="0">
                        <a:effectLst/>
                        <a:latin typeface="Cambria Math" panose="02040503050406030204" pitchFamily="18" charset="0"/>
                        <a:ea typeface="Calibri" panose="020F0502020204030204" pitchFamily="34" charset="0"/>
                        <a:cs typeface="Times New Roman" panose="02020603050405020304" pitchFamily="18" charset="0"/>
                      </a:rPr>
                      <m:t>c</m:t>
                    </m:r>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TextBox 3">
                <a:extLst>
                  <a:ext uri="{FF2B5EF4-FFF2-40B4-BE49-F238E27FC236}">
                    <a16:creationId xmlns:a16="http://schemas.microsoft.com/office/drawing/2014/main" id="{51E66694-3614-F9CF-2636-7763C03F9C8C}"/>
                  </a:ext>
                </a:extLst>
              </p:cNvPr>
              <p:cNvSpPr txBox="1">
                <a:spLocks noRot="1" noChangeAspect="1" noMove="1" noResize="1" noEditPoints="1" noAdjustHandles="1" noChangeArrowheads="1" noChangeShapeType="1" noTextEdit="1"/>
              </p:cNvSpPr>
              <p:nvPr/>
            </p:nvSpPr>
            <p:spPr>
              <a:xfrm>
                <a:off x="332422" y="688187"/>
                <a:ext cx="11527155" cy="6073650"/>
              </a:xfrm>
              <a:prstGeom prst="rect">
                <a:avLst/>
              </a:prstGeom>
              <a:blipFill>
                <a:blip r:embed="rId2"/>
                <a:stretch>
                  <a:fillRect l="-952" r="-1005"/>
                </a:stretch>
              </a:blipFill>
            </p:spPr>
            <p:txBody>
              <a:bodyPr/>
              <a:lstStyle/>
              <a:p>
                <a:r>
                  <a:rPr lang="vi-VN">
                    <a:noFill/>
                  </a:rPr>
                  <a:t> </a:t>
                </a:r>
              </a:p>
            </p:txBody>
          </p:sp>
        </mc:Fallback>
      </mc:AlternateContent>
    </p:spTree>
    <p:extLst>
      <p:ext uri="{BB962C8B-B14F-4D97-AF65-F5344CB8AC3E}">
        <p14:creationId xmlns:p14="http://schemas.microsoft.com/office/powerpoint/2010/main" val="90725485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ssolve">
                                      <p:cBhvr>
                                        <p:cTn id="10" dur="500"/>
                                        <p:tgtEl>
                                          <p:spTgt spid="4">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dissolve">
                                      <p:cBhvr>
                                        <p:cTn id="13" dur="500"/>
                                        <p:tgtEl>
                                          <p:spTgt spid="4">
                                            <p:txEl>
                                              <p:pRg st="1" end="1"/>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dissolv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dissolve">
                                      <p:cBhvr>
                                        <p:cTn id="21" dur="500"/>
                                        <p:tgtEl>
                                          <p:spTgt spid="4">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dissolve">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25AC2-F42A-1B7C-C1B4-61AEA1B5E651}"/>
              </a:ext>
            </a:extLst>
          </p:cNvPr>
          <p:cNvSpPr txBox="1"/>
          <p:nvPr/>
        </p:nvSpPr>
        <p:spPr>
          <a:xfrm>
            <a:off x="5364870" y="295317"/>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p:sp>
        <p:nvSpPr>
          <p:cNvPr id="3" name="TextBox 2">
            <a:extLst>
              <a:ext uri="{FF2B5EF4-FFF2-40B4-BE49-F238E27FC236}">
                <a16:creationId xmlns:a16="http://schemas.microsoft.com/office/drawing/2014/main" id="{B8BBAE50-BD0F-8ABD-899C-AF48ABE0E5B9}"/>
              </a:ext>
            </a:extLst>
          </p:cNvPr>
          <p:cNvSpPr txBox="1"/>
          <p:nvPr/>
        </p:nvSpPr>
        <p:spPr>
          <a:xfrm>
            <a:off x="1031630" y="827597"/>
            <a:ext cx="505267" cy="523220"/>
          </a:xfrm>
          <a:prstGeom prst="rect">
            <a:avLst/>
          </a:prstGeom>
          <a:noFill/>
        </p:spPr>
        <p:txBody>
          <a:bodyPr wrap="none" rtlCol="0">
            <a:spAutoFit/>
          </a:bodyPr>
          <a:lstStyle/>
          <a:p>
            <a:r>
              <a:rPr lang="en-VN" sz="2800" dirty="0">
                <a:solidFill>
                  <a:srgbClr val="FF0000"/>
                </a:solidFill>
                <a:latin typeface="Arial" panose="020B0604020202020204" pitchFamily="34" charset="0"/>
                <a:cs typeface="Arial" panose="020B0604020202020204" pitchFamily="34" charset="0"/>
              </a:rPr>
              <a:t>a)</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3EEE641-691E-FC9E-C03B-8AD3D1650B45}"/>
                  </a:ext>
                </a:extLst>
              </p:cNvPr>
              <p:cNvSpPr txBox="1"/>
              <p:nvPr/>
            </p:nvSpPr>
            <p:spPr>
              <a:xfrm>
                <a:off x="1397196" y="1467983"/>
                <a:ext cx="9397608" cy="969176"/>
              </a:xfrm>
              <a:prstGeom prst="rect">
                <a:avLst/>
              </a:prstGeom>
              <a:noFill/>
            </p:spPr>
            <p:txBody>
              <a:bodyPr wrap="square">
                <a:spAutoFit/>
              </a:bodyPr>
              <a:lstStyle/>
              <a:p>
                <a:pPr algn="just">
                  <a:spcBef>
                    <a:spcPts val="300"/>
                  </a:spcBef>
                  <a:spcAft>
                    <a:spcPts val="300"/>
                  </a:spcAft>
                </a:pPr>
                <a14:m>
                  <m:oMath xmlns:m="http://schemas.openxmlformats.org/officeDocument/2006/math">
                    <m:rad>
                      <m:radPr>
                        <m:degHide m:val="on"/>
                        <m:ctrlPr>
                          <a:rPr lang="en-VN" sz="2800" i="1" smtClean="0">
                            <a:effectLst/>
                            <a:latin typeface="Cambria Math" panose="02040503050406030204" pitchFamily="18" charset="0"/>
                            <a:ea typeface="Arial" panose="020B0604020202020204" pitchFamily="34" charset="0"/>
                            <a:cs typeface="Times New Roman" panose="02020603050405020304" pitchFamily="18" charset="0"/>
                          </a:rPr>
                        </m:ctrlPr>
                      </m:radPr>
                      <m:deg/>
                      <m:e>
                        <m:r>
                          <a:rPr lang="vi-VN" sz="2800" b="0" i="0">
                            <a:effectLst/>
                            <a:latin typeface="Cambria Math" panose="02040503050406030204" pitchFamily="18" charset="0"/>
                            <a:ea typeface="Arial" panose="020B0604020202020204" pitchFamily="34" charset="0"/>
                            <a:cs typeface="Times New Roman" panose="02020603050405020304" pitchFamily="18" charset="0"/>
                          </a:rPr>
                          <m:t>1−</m:t>
                        </m:r>
                        <m:f>
                          <m:f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b="0" i="0">
                                    <a:effectLst/>
                                    <a:latin typeface="Cambria Math" panose="02040503050406030204" pitchFamily="18" charset="0"/>
                                    <a:ea typeface="Arial" panose="020B0604020202020204" pitchFamily="34" charset="0"/>
                                    <a:cs typeface="Times New Roman" panose="02020603050405020304" pitchFamily="18" charset="0"/>
                                  </a:rPr>
                                  <m:t>v</m:t>
                                </m:r>
                              </m:e>
                              <m:sup>
                                <m:r>
                                  <a:rPr lang="vi-VN" sz="2800" b="0" i="0">
                                    <a:effectLst/>
                                    <a:latin typeface="Cambria Math" panose="02040503050406030204" pitchFamily="18" charset="0"/>
                                    <a:ea typeface="Arial" panose="020B0604020202020204" pitchFamily="34" charset="0"/>
                                    <a:cs typeface="Times New Roman" panose="02020603050405020304" pitchFamily="18" charset="0"/>
                                  </a:rPr>
                                  <m:t>2</m:t>
                                </m:r>
                              </m:sup>
                            </m:sSup>
                          </m:num>
                          <m:den>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b="0" i="0">
                                    <a:effectLst/>
                                    <a:latin typeface="Cambria Math" panose="02040503050406030204" pitchFamily="18" charset="0"/>
                                    <a:ea typeface="Arial" panose="020B0604020202020204" pitchFamily="34" charset="0"/>
                                    <a:cs typeface="Times New Roman" panose="02020603050405020304" pitchFamily="18" charset="0"/>
                                  </a:rPr>
                                  <m:t>c</m:t>
                                </m:r>
                              </m:e>
                              <m:sup>
                                <m:r>
                                  <a:rPr lang="vi-VN" sz="2800" b="0" i="0">
                                    <a:effectLst/>
                                    <a:latin typeface="Cambria Math" panose="02040503050406030204" pitchFamily="18" charset="0"/>
                                    <a:ea typeface="Arial" panose="020B0604020202020204" pitchFamily="34" charset="0"/>
                                    <a:cs typeface="Times New Roman" panose="02020603050405020304" pitchFamily="18" charset="0"/>
                                  </a:rPr>
                                  <m:t>2</m:t>
                                </m:r>
                              </m:sup>
                            </m:sSup>
                          </m:den>
                        </m:f>
                      </m:e>
                    </m:rad>
                    <m:r>
                      <a:rPr lang="vi-VN" sz="2800" b="0" i="0">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radPr>
                      <m:deg/>
                      <m:e>
                        <m:f>
                          <m:f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b="0" i="0">
                                    <a:effectLst/>
                                    <a:latin typeface="Cambria Math" panose="02040503050406030204" pitchFamily="18" charset="0"/>
                                    <a:ea typeface="Arial" panose="020B0604020202020204" pitchFamily="34" charset="0"/>
                                    <a:cs typeface="Times New Roman" panose="02020603050405020304" pitchFamily="18" charset="0"/>
                                  </a:rPr>
                                  <m:t>c</m:t>
                                </m:r>
                              </m:e>
                              <m:sup>
                                <m:r>
                                  <a:rPr lang="vi-VN" sz="2800" b="0" i="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800" b="0" i="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b="0" i="0">
                                    <a:effectLst/>
                                    <a:latin typeface="Cambria Math" panose="02040503050406030204" pitchFamily="18" charset="0"/>
                                    <a:ea typeface="Arial" panose="020B0604020202020204" pitchFamily="34" charset="0"/>
                                    <a:cs typeface="Times New Roman" panose="02020603050405020304" pitchFamily="18" charset="0"/>
                                  </a:rPr>
                                  <m:t>v</m:t>
                                </m:r>
                              </m:e>
                              <m:sup>
                                <m:r>
                                  <a:rPr lang="vi-VN" sz="2800" b="0" i="0">
                                    <a:effectLst/>
                                    <a:latin typeface="Cambria Math" panose="02040503050406030204" pitchFamily="18" charset="0"/>
                                    <a:ea typeface="Arial" panose="020B0604020202020204" pitchFamily="34" charset="0"/>
                                    <a:cs typeface="Times New Roman" panose="02020603050405020304" pitchFamily="18" charset="0"/>
                                  </a:rPr>
                                  <m:t>2</m:t>
                                </m:r>
                              </m:sup>
                            </m:sSup>
                          </m:num>
                          <m:den>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b="0" i="0">
                                    <a:effectLst/>
                                    <a:latin typeface="Cambria Math" panose="02040503050406030204" pitchFamily="18" charset="0"/>
                                    <a:ea typeface="Arial" panose="020B0604020202020204" pitchFamily="34" charset="0"/>
                                    <a:cs typeface="Times New Roman" panose="02020603050405020304" pitchFamily="18" charset="0"/>
                                  </a:rPr>
                                  <m:t>c</m:t>
                                </m:r>
                              </m:e>
                              <m:sup>
                                <m:r>
                                  <a:rPr lang="vi-VN" sz="2800" b="0" i="0">
                                    <a:effectLst/>
                                    <a:latin typeface="Cambria Math" panose="02040503050406030204" pitchFamily="18" charset="0"/>
                                    <a:ea typeface="Arial" panose="020B0604020202020204" pitchFamily="34" charset="0"/>
                                    <a:cs typeface="Times New Roman" panose="02020603050405020304" pitchFamily="18" charset="0"/>
                                  </a:rPr>
                                  <m:t>2</m:t>
                                </m:r>
                              </m:sup>
                            </m:sSup>
                          </m:den>
                        </m:f>
                      </m:e>
                    </m:rad>
                    <m:r>
                      <a:rPr lang="vi-VN" sz="2800" b="0" i="0">
                        <a:effectLst/>
                        <a:latin typeface="Cambria Math" panose="02040503050406030204" pitchFamily="18" charset="0"/>
                        <a:ea typeface="Arial" panose="020B0604020202020204" pitchFamily="34" charset="0"/>
                        <a:cs typeface="Times New Roman" panose="02020603050405020304" pitchFamily="18" charset="0"/>
                      </a:rPr>
                      <m:t>=</m:t>
                    </m:r>
                    <m:f>
                      <m:f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fPr>
                      <m:num>
                        <m:rad>
                          <m:radPr>
                            <m:degHide m:val="on"/>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b="0" i="0">
                                    <a:effectLst/>
                                    <a:latin typeface="Cambria Math" panose="02040503050406030204" pitchFamily="18" charset="0"/>
                                    <a:ea typeface="Arial" panose="020B0604020202020204" pitchFamily="34" charset="0"/>
                                    <a:cs typeface="Times New Roman" panose="02020603050405020304" pitchFamily="18" charset="0"/>
                                  </a:rPr>
                                  <m:t>c</m:t>
                                </m:r>
                              </m:e>
                              <m:sup>
                                <m:r>
                                  <a:rPr lang="vi-VN" sz="2800" b="0" i="0">
                                    <a:effectLst/>
                                    <a:latin typeface="Cambria Math" panose="02040503050406030204" pitchFamily="18" charset="0"/>
                                    <a:ea typeface="Arial" panose="020B0604020202020204" pitchFamily="34" charset="0"/>
                                    <a:cs typeface="Times New Roman" panose="02020603050405020304" pitchFamily="18" charset="0"/>
                                  </a:rPr>
                                  <m:t>2</m:t>
                                </m:r>
                              </m:sup>
                            </m:sSup>
                            <m:r>
                              <a:rPr lang="vi-VN" sz="2800" b="0" i="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VN" sz="2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vi-VN" sz="2800" b="0" i="0">
                                    <a:effectLst/>
                                    <a:latin typeface="Cambria Math" panose="02040503050406030204" pitchFamily="18" charset="0"/>
                                    <a:ea typeface="Arial" panose="020B0604020202020204" pitchFamily="34" charset="0"/>
                                    <a:cs typeface="Times New Roman" panose="02020603050405020304" pitchFamily="18" charset="0"/>
                                  </a:rPr>
                                  <m:t>v</m:t>
                                </m:r>
                              </m:e>
                              <m:sup>
                                <m:r>
                                  <a:rPr lang="vi-VN" sz="2800" b="0" i="0">
                                    <a:effectLst/>
                                    <a:latin typeface="Cambria Math" panose="02040503050406030204" pitchFamily="18" charset="0"/>
                                    <a:ea typeface="Arial" panose="020B0604020202020204" pitchFamily="34" charset="0"/>
                                    <a:cs typeface="Times New Roman" panose="02020603050405020304" pitchFamily="18" charset="0"/>
                                  </a:rPr>
                                  <m:t>2</m:t>
                                </m:r>
                              </m:sup>
                            </m:sSup>
                          </m:e>
                        </m:rad>
                      </m:num>
                      <m:den>
                        <m:r>
                          <m:rPr>
                            <m:sty m:val="p"/>
                          </m:rPr>
                          <a:rPr lang="vi-VN" sz="2800" b="0" i="0">
                            <a:effectLst/>
                            <a:latin typeface="Cambria Math" panose="02040503050406030204" pitchFamily="18" charset="0"/>
                            <a:ea typeface="Arial" panose="020B0604020202020204" pitchFamily="34" charset="0"/>
                            <a:cs typeface="Times New Roman" panose="02020603050405020304" pitchFamily="18" charset="0"/>
                          </a:rPr>
                          <m:t>c</m:t>
                        </m:r>
                      </m:den>
                    </m:f>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nên:</a:t>
                </a:r>
                <a:r>
                  <a:rPr lang="en-VN" sz="28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m</m:t>
                    </m:r>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m</m:t>
                            </m:r>
                          </m:e>
                          <m:sub>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0</m:t>
                            </m:r>
                          </m:sub>
                        </m:sSub>
                        <m:r>
                          <m:rPr>
                            <m:sty m:val="p"/>
                          </m:rP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c</m:t>
                        </m:r>
                      </m:num>
                      <m:den>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d>
                              <m:d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c</m:t>
                                    </m:r>
                                  </m:e>
                                  <m:sup>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v</m:t>
                                    </m:r>
                                  </m:e>
                                  <m:sup>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2</m:t>
                                    </m:r>
                                  </m:sup>
                                </m:sSup>
                              </m:e>
                            </m:d>
                          </m:e>
                        </m:rad>
                      </m:den>
                    </m:f>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m</m:t>
                            </m:r>
                          </m:e>
                          <m:sub>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0</m:t>
                            </m:r>
                          </m:sub>
                        </m:sSub>
                        <m:r>
                          <m:rPr>
                            <m:sty m:val="p"/>
                          </m:rP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c</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c</m:t>
                                </m:r>
                              </m:e>
                              <m:sup>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v</m:t>
                                </m:r>
                              </m:e>
                              <m:sup>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num>
                      <m:den>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c</m:t>
                            </m:r>
                          </m:e>
                          <m:sup>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v</m:t>
                            </m:r>
                          </m:e>
                          <m:sup>
                            <m:r>
                              <a:rPr lang="vi-VN" sz="2800" b="0" i="0">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13EEE641-691E-FC9E-C03B-8AD3D1650B45}"/>
                  </a:ext>
                </a:extLst>
              </p:cNvPr>
              <p:cNvSpPr txBox="1">
                <a:spLocks noRot="1" noChangeAspect="1" noMove="1" noResize="1" noEditPoints="1" noAdjustHandles="1" noChangeArrowheads="1" noChangeShapeType="1" noTextEdit="1"/>
              </p:cNvSpPr>
              <p:nvPr/>
            </p:nvSpPr>
            <p:spPr>
              <a:xfrm>
                <a:off x="1397196" y="1467983"/>
                <a:ext cx="9397608" cy="969176"/>
              </a:xfrm>
              <a:prstGeom prst="rect">
                <a:avLst/>
              </a:prstGeom>
              <a:blipFill>
                <a:blip r:embed="rId2"/>
                <a:stretch>
                  <a:fillRect/>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D1C2E6C7-75A5-A908-8D5B-7681FCBFC5E9}"/>
              </a:ext>
            </a:extLst>
          </p:cNvPr>
          <p:cNvSpPr txBox="1"/>
          <p:nvPr/>
        </p:nvSpPr>
        <p:spPr>
          <a:xfrm>
            <a:off x="1031630" y="2959287"/>
            <a:ext cx="505267" cy="523220"/>
          </a:xfrm>
          <a:prstGeom prst="rect">
            <a:avLst/>
          </a:prstGeom>
          <a:noFill/>
        </p:spPr>
        <p:txBody>
          <a:bodyPr wrap="none" rtlCol="0">
            <a:spAutoFit/>
          </a:bodyPr>
          <a:lstStyle/>
          <a:p>
            <a:r>
              <a:rPr lang="en-VN" sz="2800" dirty="0">
                <a:solidFill>
                  <a:srgbClr val="FF0000"/>
                </a:solidFill>
                <a:latin typeface="Arial" panose="020B0604020202020204" pitchFamily="34" charset="0"/>
                <a:cs typeface="Arial" panose="020B0604020202020204" pitchFamily="34" charset="0"/>
              </a:rPr>
              <a:t>b)</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61C6259-40D8-117E-2DC5-F8080E2DB145}"/>
                  </a:ext>
                </a:extLst>
              </p:cNvPr>
              <p:cNvSpPr txBox="1"/>
              <p:nvPr/>
            </p:nvSpPr>
            <p:spPr>
              <a:xfrm>
                <a:off x="1536897" y="3034367"/>
                <a:ext cx="7315200" cy="3353610"/>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Nếu </a:t>
                </a: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v</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10</m:t>
                        </m:r>
                      </m:den>
                    </m:f>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v</m:t>
                        </m:r>
                      </m:num>
                      <m:den>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10</m:t>
                        </m:r>
                      </m:den>
                    </m:f>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suy ra:</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v</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99</m:t>
                        </m:r>
                      </m:num>
                      <m:den>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100</m:t>
                        </m:r>
                      </m:den>
                    </m:f>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 do đó:</a:t>
                </a:r>
                <a:r>
                  <a:rPr lang="en-VN" sz="28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v</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c</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e>
                    </m:rad>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99</m:t>
                            </m:r>
                          </m:e>
                        </m:rad>
                      </m:num>
                      <m:den>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10</m:t>
                        </m:r>
                      </m:den>
                    </m:f>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m</m:t>
                    </m:r>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10</m:t>
                        </m:r>
                        <m:sSub>
                          <m:sSub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m</m:t>
                            </m:r>
                          </m:e>
                          <m:sub>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0</m:t>
                            </m:r>
                          </m:sub>
                        </m:sSub>
                      </m:num>
                      <m:den>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99</m:t>
                            </m:r>
                          </m:e>
                        </m:rad>
                      </m:den>
                    </m:f>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≈1,005</m:t>
                    </m:r>
                    <m:sSub>
                      <m:sSub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800" i="0">
                            <a:effectLst/>
                            <a:latin typeface="Cambria Math" panose="02040503050406030204" pitchFamily="18" charset="0"/>
                            <a:ea typeface="Times New Roman" panose="02020603050405020304" pitchFamily="18" charset="0"/>
                            <a:cs typeface="Times New Roman" panose="02020603050405020304" pitchFamily="18" charset="0"/>
                          </a:rPr>
                          <m:t>m</m:t>
                        </m:r>
                      </m:e>
                      <m:sub>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B61C6259-40D8-117E-2DC5-F8080E2DB145}"/>
                  </a:ext>
                </a:extLst>
              </p:cNvPr>
              <p:cNvSpPr txBox="1">
                <a:spLocks noRot="1" noChangeAspect="1" noMove="1" noResize="1" noEditPoints="1" noAdjustHandles="1" noChangeArrowheads="1" noChangeShapeType="1" noTextEdit="1"/>
              </p:cNvSpPr>
              <p:nvPr/>
            </p:nvSpPr>
            <p:spPr>
              <a:xfrm>
                <a:off x="1536897" y="3034367"/>
                <a:ext cx="7315200" cy="3353610"/>
              </a:xfrm>
              <a:prstGeom prst="rect">
                <a:avLst/>
              </a:prstGeom>
              <a:blipFill>
                <a:blip r:embed="rId3"/>
                <a:stretch>
                  <a:fillRect l="-1733"/>
                </a:stretch>
              </a:blipFill>
            </p:spPr>
            <p:txBody>
              <a:bodyPr/>
              <a:lstStyle/>
              <a:p>
                <a:r>
                  <a:rPr lang="en-VN">
                    <a:noFill/>
                  </a:rPr>
                  <a:t> </a:t>
                </a:r>
              </a:p>
            </p:txBody>
          </p:sp>
        </mc:Fallback>
      </mc:AlternateContent>
    </p:spTree>
    <p:extLst>
      <p:ext uri="{BB962C8B-B14F-4D97-AF65-F5344CB8AC3E}">
        <p14:creationId xmlns:p14="http://schemas.microsoft.com/office/powerpoint/2010/main" val="32433898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8" presetClass="entr" presetSubtype="12"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strips(downLeft)">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strips(downLeft)">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strips(downLeft)">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715F7B-82F2-80B3-D4D5-E61CC955F872}"/>
              </a:ext>
            </a:extLst>
          </p:cNvPr>
          <p:cNvSpPr txBox="1"/>
          <p:nvPr/>
        </p:nvSpPr>
        <p:spPr>
          <a:xfrm>
            <a:off x="4259599" y="3737113"/>
            <a:ext cx="3672800" cy="830997"/>
          </a:xfrm>
          <a:prstGeom prst="rect">
            <a:avLst/>
          </a:prstGeom>
          <a:solidFill>
            <a:schemeClr val="bg1"/>
          </a:solidFill>
        </p:spPr>
        <p:txBody>
          <a:bodyPr wrap="none" rtlCol="0">
            <a:spAutoFit/>
          </a:bodyPr>
          <a:lstStyle/>
          <a:p>
            <a:r>
              <a:rPr lang="en-VN" sz="4800" b="1" dirty="0">
                <a:solidFill>
                  <a:srgbClr val="00B0F0"/>
                </a:solidFill>
                <a:latin typeface="Arial" panose="020B0604020202020204" pitchFamily="34" charset="0"/>
                <a:cs typeface="Arial" panose="020B0604020202020204" pitchFamily="34" charset="0"/>
              </a:rPr>
              <a:t>LUYỆN TẬP</a:t>
            </a:r>
          </a:p>
        </p:txBody>
      </p:sp>
      <p:pic>
        <p:nvPicPr>
          <p:cNvPr id="4" name="Picture 3">
            <a:extLst>
              <a:ext uri="{FF2B5EF4-FFF2-40B4-BE49-F238E27FC236}">
                <a16:creationId xmlns:a16="http://schemas.microsoft.com/office/drawing/2014/main" id="{995F9E25-4F6E-A03C-5F08-713CDE3353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61240" y="1359482"/>
            <a:ext cx="2069518" cy="2069518"/>
          </a:xfrm>
          <a:prstGeom prst="rect">
            <a:avLst/>
          </a:prstGeom>
        </p:spPr>
      </p:pic>
      <p:sp>
        <p:nvSpPr>
          <p:cNvPr id="5" name="Freeform 9">
            <a:extLst>
              <a:ext uri="{FF2B5EF4-FFF2-40B4-BE49-F238E27FC236}">
                <a16:creationId xmlns:a16="http://schemas.microsoft.com/office/drawing/2014/main" id="{4D7D49AD-0E2B-8BB0-757D-33D0B04440FB}"/>
              </a:ext>
            </a:extLst>
          </p:cNvPr>
          <p:cNvSpPr/>
          <p:nvPr/>
        </p:nvSpPr>
        <p:spPr>
          <a:xfrm>
            <a:off x="762019" y="3737113"/>
            <a:ext cx="2630598" cy="2708413"/>
          </a:xfrm>
          <a:custGeom>
            <a:avLst/>
            <a:gdLst/>
            <a:ahLst/>
            <a:cxnLst/>
            <a:rect l="l" t="t" r="r" b="b"/>
            <a:pathLst>
              <a:path w="1325086" h="1411543">
                <a:moveTo>
                  <a:pt x="0" y="0"/>
                </a:moveTo>
                <a:lnTo>
                  <a:pt x="1325086" y="0"/>
                </a:lnTo>
                <a:lnTo>
                  <a:pt x="1325086" y="1411543"/>
                </a:lnTo>
                <a:lnTo>
                  <a:pt x="0" y="1411543"/>
                </a:lnTo>
                <a:lnTo>
                  <a:pt x="0" y="0"/>
                </a:lnTo>
                <a:close/>
              </a:path>
            </a:pathLst>
          </a:custGeom>
          <a:blipFill>
            <a:blip r:embed="rId4"/>
            <a:stretch>
              <a:fillRect/>
            </a:stretch>
          </a:blipFill>
        </p:spPr>
      </p:sp>
      <p:sp>
        <p:nvSpPr>
          <p:cNvPr id="6" name="Freeform 16">
            <a:extLst>
              <a:ext uri="{FF2B5EF4-FFF2-40B4-BE49-F238E27FC236}">
                <a16:creationId xmlns:a16="http://schemas.microsoft.com/office/drawing/2014/main" id="{04C4B23F-6DFA-FD19-67CB-26D70A456B67}"/>
              </a:ext>
            </a:extLst>
          </p:cNvPr>
          <p:cNvSpPr/>
          <p:nvPr/>
        </p:nvSpPr>
        <p:spPr>
          <a:xfrm>
            <a:off x="9158448" y="408484"/>
            <a:ext cx="1677192" cy="1901995"/>
          </a:xfrm>
          <a:custGeom>
            <a:avLst/>
            <a:gdLst/>
            <a:ahLst/>
            <a:cxnLst/>
            <a:rect l="l" t="t" r="r" b="b"/>
            <a:pathLst>
              <a:path w="1054256" h="1266028">
                <a:moveTo>
                  <a:pt x="0" y="0"/>
                </a:moveTo>
                <a:lnTo>
                  <a:pt x="1054256" y="0"/>
                </a:lnTo>
                <a:lnTo>
                  <a:pt x="1054256" y="1266028"/>
                </a:lnTo>
                <a:lnTo>
                  <a:pt x="0" y="12660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350741761"/>
      </p:ext>
    </p:extLst>
  </p:cSld>
  <p:clrMapOvr>
    <a:masterClrMapping/>
  </p:clrMapOvr>
  <p:transition spd="med">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8890D4BA-A11A-4A35-FA25-778CBC6A708D}"/>
                  </a:ext>
                </a:extLst>
              </p:cNvPr>
              <p:cNvSpPr/>
              <p:nvPr/>
            </p:nvSpPr>
            <p:spPr>
              <a:xfrm>
                <a:off x="845820" y="640079"/>
                <a:ext cx="10378440" cy="217170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Câu 1.</a:t>
                </a:r>
                <a:r>
                  <a:rPr lang="vi-VN" sz="32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Đưa thừa số ra ngoài dấu căn của biểu thức </a:t>
                </a:r>
                <a14:m>
                  <m:oMath xmlns:m="http://schemas.openxmlformats.org/officeDocument/2006/math">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16</m:t>
                        </m:r>
                        <m:sSup>
                          <m:sSupPr>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e>
                          <m:sup>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b</m:t>
                                </m:r>
                              </m:e>
                            </m:d>
                          </m:e>
                          <m:sup>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oMath>
                </a14:m>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được:</a:t>
                </a:r>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8890D4BA-A11A-4A35-FA25-778CBC6A708D}"/>
                  </a:ext>
                </a:extLst>
              </p:cNvPr>
              <p:cNvSpPr>
                <a:spLocks noRot="1" noChangeAspect="1" noMove="1" noResize="1" noEditPoints="1" noAdjustHandles="1" noChangeArrowheads="1" noChangeShapeType="1" noTextEdit="1"/>
              </p:cNvSpPr>
              <p:nvPr/>
            </p:nvSpPr>
            <p:spPr>
              <a:xfrm>
                <a:off x="845820" y="640079"/>
                <a:ext cx="10378440" cy="2171702"/>
              </a:xfrm>
              <a:prstGeom prst="roundRect">
                <a:avLst/>
              </a:prstGeom>
              <a:blipFill>
                <a:blip r:embed="rId2"/>
                <a:stretch>
                  <a:fillRect l="-488" r="-122"/>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3F5FEFE1-B054-468E-34DD-05065ADBECCC}"/>
                  </a:ext>
                </a:extLst>
              </p:cNvPr>
              <p:cNvSpPr/>
              <p:nvPr/>
            </p:nvSpPr>
            <p:spPr>
              <a:xfrm>
                <a:off x="845820" y="3063241"/>
                <a:ext cx="4640580" cy="137160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ab</m:t>
                    </m:r>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e>
                    </m:rad>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3F5FEFE1-B054-468E-34DD-05065ADBECCC}"/>
                  </a:ext>
                </a:extLst>
              </p:cNvPr>
              <p:cNvSpPr>
                <a:spLocks noRot="1" noChangeAspect="1" noMove="1" noResize="1" noEditPoints="1" noAdjustHandles="1" noChangeArrowheads="1" noChangeShapeType="1" noTextEdit="1"/>
              </p:cNvSpPr>
              <p:nvPr/>
            </p:nvSpPr>
            <p:spPr>
              <a:xfrm>
                <a:off x="845820" y="3063241"/>
                <a:ext cx="4640580" cy="1371600"/>
              </a:xfrm>
              <a:prstGeom prst="roundRect">
                <a:avLst/>
              </a:prstGeom>
              <a:blipFill>
                <a:blip r:embed="rId3"/>
                <a:stretch>
                  <a:fillRect/>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FB31CBED-7780-0452-3143-50B1B0C470B6}"/>
                  </a:ext>
                </a:extLst>
              </p:cNvPr>
              <p:cNvSpPr/>
              <p:nvPr/>
            </p:nvSpPr>
            <p:spPr>
              <a:xfrm>
                <a:off x="845820" y="4686301"/>
                <a:ext cx="4640580" cy="137160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d>
                      <m:dPr>
                        <m:begChr m:val="|"/>
                        <m:endChr m:val="|"/>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b</m:t>
                        </m:r>
                      </m:e>
                    </m:d>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e>
                    </m:rad>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FB31CBED-7780-0452-3143-50B1B0C470B6}"/>
                  </a:ext>
                </a:extLst>
              </p:cNvPr>
              <p:cNvSpPr>
                <a:spLocks noRot="1" noChangeAspect="1" noMove="1" noResize="1" noEditPoints="1" noAdjustHandles="1" noChangeArrowheads="1" noChangeShapeType="1" noTextEdit="1"/>
              </p:cNvSpPr>
              <p:nvPr/>
            </p:nvSpPr>
            <p:spPr>
              <a:xfrm>
                <a:off x="845820" y="4686301"/>
                <a:ext cx="4640580" cy="1371600"/>
              </a:xfrm>
              <a:prstGeom prst="roundRect">
                <a:avLst/>
              </a:prstGeom>
              <a:blipFill>
                <a:blip r:embed="rId4"/>
                <a:stretch>
                  <a:fillRect/>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9C379001-5059-1F8E-CA13-0729FE60C6B0}"/>
                  </a:ext>
                </a:extLst>
              </p:cNvPr>
              <p:cNvSpPr/>
              <p:nvPr/>
            </p:nvSpPr>
            <p:spPr>
              <a:xfrm>
                <a:off x="6583680" y="3063241"/>
                <a:ext cx="4640580" cy="137160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ab</m:t>
                    </m:r>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e>
                    </m:rad>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9C379001-5059-1F8E-CA13-0729FE60C6B0}"/>
                  </a:ext>
                </a:extLst>
              </p:cNvPr>
              <p:cNvSpPr>
                <a:spLocks noRot="1" noChangeAspect="1" noMove="1" noResize="1" noEditPoints="1" noAdjustHandles="1" noChangeArrowheads="1" noChangeShapeType="1" noTextEdit="1"/>
              </p:cNvSpPr>
              <p:nvPr/>
            </p:nvSpPr>
            <p:spPr>
              <a:xfrm>
                <a:off x="6583680" y="3063241"/>
                <a:ext cx="4640580" cy="1371600"/>
              </a:xfrm>
              <a:prstGeom prst="roundRect">
                <a:avLst/>
              </a:prstGeom>
              <a:blipFill>
                <a:blip r:embed="rId5"/>
                <a:stretch>
                  <a:fillRect/>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B889201A-E22F-15C5-C213-EABB7565B3E1}"/>
                  </a:ext>
                </a:extLst>
              </p:cNvPr>
              <p:cNvSpPr/>
              <p:nvPr/>
            </p:nvSpPr>
            <p:spPr>
              <a:xfrm>
                <a:off x="6583680" y="4686301"/>
                <a:ext cx="4640580" cy="137160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d>
                      <m:dPr>
                        <m:begChr m:val="|"/>
                        <m:endChr m:val="|"/>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b</m:t>
                        </m:r>
                      </m:e>
                    </m:d>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e>
                    </m:rad>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B889201A-E22F-15C5-C213-EABB7565B3E1}"/>
                  </a:ext>
                </a:extLst>
              </p:cNvPr>
              <p:cNvSpPr>
                <a:spLocks noRot="1" noChangeAspect="1" noMove="1" noResize="1" noEditPoints="1" noAdjustHandles="1" noChangeArrowheads="1" noChangeShapeType="1" noTextEdit="1"/>
              </p:cNvSpPr>
              <p:nvPr/>
            </p:nvSpPr>
            <p:spPr>
              <a:xfrm>
                <a:off x="6583680" y="4686301"/>
                <a:ext cx="4640580" cy="1371600"/>
              </a:xfrm>
              <a:prstGeom prst="roundRect">
                <a:avLst/>
              </a:prstGeom>
              <a:blipFill>
                <a:blip r:embed="rId6"/>
                <a:stretch>
                  <a:fillRect/>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2AEAC594-DFCD-9477-8EEA-908D9FB87246}"/>
                  </a:ext>
                </a:extLst>
              </p:cNvPr>
              <p:cNvSpPr/>
              <p:nvPr/>
            </p:nvSpPr>
            <p:spPr>
              <a:xfrm>
                <a:off x="845820" y="4686301"/>
                <a:ext cx="4640580" cy="137160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vi-VN" sz="32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𝟒𝐚</m:t>
                    </m:r>
                    <m:d>
                      <m:dPr>
                        <m:begChr m:val="|"/>
                        <m:endChr m:val="|"/>
                        <m:ctrlPr>
                          <a:rPr lang="en-VN" sz="32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𝐛</m:t>
                        </m:r>
                      </m:e>
                    </m:d>
                    <m:rad>
                      <m:radPr>
                        <m:degHide m:val="on"/>
                        <m:ctrlPr>
                          <a:rPr lang="en-VN" sz="32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𝐚</m:t>
                        </m:r>
                      </m:e>
                    </m:rad>
                  </m:oMath>
                </a14:m>
                <a:endParaRPr lang="en-VN"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ounded Rectangle 8">
                <a:extLst>
                  <a:ext uri="{FF2B5EF4-FFF2-40B4-BE49-F238E27FC236}">
                    <a16:creationId xmlns:a16="http://schemas.microsoft.com/office/drawing/2014/main" id="{2AEAC594-DFCD-9477-8EEA-908D9FB87246}"/>
                  </a:ext>
                </a:extLst>
              </p:cNvPr>
              <p:cNvSpPr>
                <a:spLocks noRot="1" noChangeAspect="1" noMove="1" noResize="1" noEditPoints="1" noAdjustHandles="1" noChangeArrowheads="1" noChangeShapeType="1" noTextEdit="1"/>
              </p:cNvSpPr>
              <p:nvPr/>
            </p:nvSpPr>
            <p:spPr>
              <a:xfrm>
                <a:off x="845820" y="4686301"/>
                <a:ext cx="4640580" cy="1371600"/>
              </a:xfrm>
              <a:prstGeom prst="roundRect">
                <a:avLst/>
              </a:prstGeom>
              <a:blipFill>
                <a:blip r:embed="rId7"/>
                <a:stretch>
                  <a:fillRect/>
                </a:stretch>
              </a:blipFill>
              <a:ln>
                <a:solidFill>
                  <a:schemeClr val="accent5">
                    <a:lumMod val="75000"/>
                  </a:schemeClr>
                </a:solidFill>
              </a:ln>
            </p:spPr>
            <p:txBody>
              <a:bodyPr/>
              <a:lstStyle/>
              <a:p>
                <a:r>
                  <a:rPr lang="en-VN">
                    <a:noFill/>
                  </a:rPr>
                  <a:t> </a:t>
                </a:r>
              </a:p>
            </p:txBody>
          </p:sp>
        </mc:Fallback>
      </mc:AlternateContent>
    </p:spTree>
    <p:extLst>
      <p:ext uri="{BB962C8B-B14F-4D97-AF65-F5344CB8AC3E}">
        <p14:creationId xmlns:p14="http://schemas.microsoft.com/office/powerpoint/2010/main" val="29140088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E8AB650B-F048-B08B-CC15-97855C39BA51}"/>
                  </a:ext>
                </a:extLst>
              </p:cNvPr>
              <p:cNvSpPr/>
              <p:nvPr/>
            </p:nvSpPr>
            <p:spPr>
              <a:xfrm>
                <a:off x="845820" y="662940"/>
                <a:ext cx="10378440" cy="217170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Câu 2</a:t>
                </a:r>
                <a:r>
                  <a:rPr lang="vi-VN" sz="32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Đưa thừa số vào trong dấu căn của biểu thức </a:t>
                </a:r>
                <a14:m>
                  <m:oMath xmlns:m="http://schemas.openxmlformats.org/officeDocument/2006/math">
                    <m:d>
                      <m:dPr>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d>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num>
                          <m:den>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den>
                        </m:f>
                      </m:e>
                    </m:rad>
                  </m:oMath>
                </a14:m>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0&lt;</m:t>
                    </m:r>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&lt;2</m:t>
                    </m:r>
                  </m:oMath>
                </a14:m>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được:</a:t>
                </a:r>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E8AB650B-F048-B08B-CC15-97855C39BA51}"/>
                  </a:ext>
                </a:extLst>
              </p:cNvPr>
              <p:cNvSpPr>
                <a:spLocks noRot="1" noChangeAspect="1" noMove="1" noResize="1" noEditPoints="1" noAdjustHandles="1" noChangeArrowheads="1" noChangeShapeType="1" noTextEdit="1"/>
              </p:cNvSpPr>
              <p:nvPr/>
            </p:nvSpPr>
            <p:spPr>
              <a:xfrm>
                <a:off x="845820" y="662940"/>
                <a:ext cx="10378440" cy="2171700"/>
              </a:xfrm>
              <a:prstGeom prst="roundRect">
                <a:avLst/>
              </a:prstGeom>
              <a:blipFill>
                <a:blip r:embed="rId2"/>
                <a:stretch>
                  <a:fillRect l="-488" r="-122"/>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489FE493-5227-49B7-1161-373668326ABD}"/>
                  </a:ext>
                </a:extLst>
              </p:cNvPr>
              <p:cNvSpPr/>
              <p:nvPr/>
            </p:nvSpPr>
            <p:spPr>
              <a:xfrm>
                <a:off x="845820" y="3143250"/>
                <a:ext cx="4640580" cy="129159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d>
                          <m:dPr>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d>
                      </m:e>
                    </m:rad>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489FE493-5227-49B7-1161-373668326ABD}"/>
                  </a:ext>
                </a:extLst>
              </p:cNvPr>
              <p:cNvSpPr>
                <a:spLocks noRot="1" noChangeAspect="1" noMove="1" noResize="1" noEditPoints="1" noAdjustHandles="1" noChangeArrowheads="1" noChangeShapeType="1" noTextEdit="1"/>
              </p:cNvSpPr>
              <p:nvPr/>
            </p:nvSpPr>
            <p:spPr>
              <a:xfrm>
                <a:off x="845820" y="3143250"/>
                <a:ext cx="4640580" cy="1291590"/>
              </a:xfrm>
              <a:prstGeom prst="roundRect">
                <a:avLst/>
              </a:prstGeom>
              <a:blipFill>
                <a:blip r:embed="rId3"/>
                <a:stretch>
                  <a:fillRect/>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2D397063-48DA-3BD4-614B-18FEB1332F7C}"/>
                  </a:ext>
                </a:extLst>
              </p:cNvPr>
              <p:cNvSpPr/>
              <p:nvPr/>
            </p:nvSpPr>
            <p:spPr>
              <a:xfrm>
                <a:off x="845820" y="4743450"/>
                <a:ext cx="4640580" cy="129159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d>
                          <m:dPr>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d>
                      </m:e>
                    </m:rad>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2D397063-48DA-3BD4-614B-18FEB1332F7C}"/>
                  </a:ext>
                </a:extLst>
              </p:cNvPr>
              <p:cNvSpPr>
                <a:spLocks noRot="1" noChangeAspect="1" noMove="1" noResize="1" noEditPoints="1" noAdjustHandles="1" noChangeArrowheads="1" noChangeShapeType="1" noTextEdit="1"/>
              </p:cNvSpPr>
              <p:nvPr/>
            </p:nvSpPr>
            <p:spPr>
              <a:xfrm>
                <a:off x="845820" y="4743450"/>
                <a:ext cx="4640580" cy="1291590"/>
              </a:xfrm>
              <a:prstGeom prst="roundRect">
                <a:avLst/>
              </a:prstGeom>
              <a:blipFill>
                <a:blip r:embed="rId4"/>
                <a:stretch>
                  <a:fillRect/>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D5A65755-5D6A-385E-B76C-FC15C8631530}"/>
                  </a:ext>
                </a:extLst>
              </p:cNvPr>
              <p:cNvSpPr/>
              <p:nvPr/>
            </p:nvSpPr>
            <p:spPr>
              <a:xfrm>
                <a:off x="6583680" y="3143250"/>
                <a:ext cx="4640580" cy="129159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d>
                          <m:dPr>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e>
                        </m:d>
                      </m:e>
                    </m:rad>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D5A65755-5D6A-385E-B76C-FC15C8631530}"/>
                  </a:ext>
                </a:extLst>
              </p:cNvPr>
              <p:cNvSpPr>
                <a:spLocks noRot="1" noChangeAspect="1" noMove="1" noResize="1" noEditPoints="1" noAdjustHandles="1" noChangeArrowheads="1" noChangeShapeType="1" noTextEdit="1"/>
              </p:cNvSpPr>
              <p:nvPr/>
            </p:nvSpPr>
            <p:spPr>
              <a:xfrm>
                <a:off x="6583680" y="3143250"/>
                <a:ext cx="4640580" cy="1291590"/>
              </a:xfrm>
              <a:prstGeom prst="roundRect">
                <a:avLst/>
              </a:prstGeom>
              <a:blipFill>
                <a:blip r:embed="rId5"/>
                <a:stretch>
                  <a:fillRect/>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FD6D5DE7-7F87-ABAB-452C-052A3F9FD20F}"/>
                  </a:ext>
                </a:extLst>
              </p:cNvPr>
              <p:cNvSpPr/>
              <p:nvPr/>
            </p:nvSpPr>
            <p:spPr>
              <a:xfrm>
                <a:off x="6583680" y="4743450"/>
                <a:ext cx="4640580" cy="129159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d>
                          <m:dPr>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e>
                        </m:d>
                      </m:e>
                    </m:rad>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FD6D5DE7-7F87-ABAB-452C-052A3F9FD20F}"/>
                  </a:ext>
                </a:extLst>
              </p:cNvPr>
              <p:cNvSpPr>
                <a:spLocks noRot="1" noChangeAspect="1" noMove="1" noResize="1" noEditPoints="1" noAdjustHandles="1" noChangeArrowheads="1" noChangeShapeType="1" noTextEdit="1"/>
              </p:cNvSpPr>
              <p:nvPr/>
            </p:nvSpPr>
            <p:spPr>
              <a:xfrm>
                <a:off x="6583680" y="4743450"/>
                <a:ext cx="4640580" cy="1291590"/>
              </a:xfrm>
              <a:prstGeom prst="roundRect">
                <a:avLst/>
              </a:prstGeom>
              <a:blipFill>
                <a:blip r:embed="rId6"/>
                <a:stretch>
                  <a:fillRect/>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62CD8B3D-713D-0431-2A6A-1572EB9A475B}"/>
                  </a:ext>
                </a:extLst>
              </p:cNvPr>
              <p:cNvSpPr/>
              <p:nvPr/>
            </p:nvSpPr>
            <p:spPr>
              <a:xfrm>
                <a:off x="6583680" y="4743450"/>
                <a:ext cx="4640580" cy="129159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lvl="0" algn="ctr">
                  <a:spcBef>
                    <a:spcPts val="300"/>
                  </a:spcBef>
                  <a:spcAft>
                    <a:spcPts val="300"/>
                  </a:spcAft>
                </a:pPr>
                <a:r>
                  <a:rPr lang="vi-VN" sz="3200" b="1" dirty="0">
                    <a:solidFill>
                      <a:srgbClr val="FF0000"/>
                    </a:solidFill>
                    <a:ea typeface="Times New Roman" panose="02020603050405020304" pitchFamily="18" charset="0"/>
                    <a:cs typeface="Arial" panose="020B0604020202020204" pitchFamily="34" charset="0"/>
                  </a:rPr>
                  <a:t>D. </a:t>
                </a:r>
                <a14:m>
                  <m:oMath xmlns:m="http://schemas.openxmlformats.org/officeDocument/2006/math">
                    <m:r>
                      <a:rPr lang="vi-VN" sz="3200" b="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32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𝐚</m:t>
                        </m:r>
                        <m:d>
                          <m:dPr>
                            <m:ctrlPr>
                              <a:rPr lang="en-VN" sz="32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vi-VN" sz="32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𝟐</m:t>
                            </m:r>
                            <m:r>
                              <a:rPr lang="vi-VN" sz="3200" b="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vi-VN" sz="32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𝒂</m:t>
                            </m:r>
                          </m:e>
                        </m:d>
                      </m:e>
                    </m:rad>
                  </m:oMath>
                </a14:m>
                <a:endParaRPr lang="en-VN" sz="32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62CD8B3D-713D-0431-2A6A-1572EB9A475B}"/>
                  </a:ext>
                </a:extLst>
              </p:cNvPr>
              <p:cNvSpPr>
                <a:spLocks noRot="1" noChangeAspect="1" noMove="1" noResize="1" noEditPoints="1" noAdjustHandles="1" noChangeArrowheads="1" noChangeShapeType="1" noTextEdit="1"/>
              </p:cNvSpPr>
              <p:nvPr/>
            </p:nvSpPr>
            <p:spPr>
              <a:xfrm>
                <a:off x="6583680" y="4743450"/>
                <a:ext cx="4640580" cy="1291590"/>
              </a:xfrm>
              <a:prstGeom prst="roundRect">
                <a:avLst/>
              </a:prstGeom>
              <a:blipFill>
                <a:blip r:embed="rId7"/>
                <a:stretch>
                  <a:fillRect/>
                </a:stretch>
              </a:blipFill>
              <a:ln>
                <a:solidFill>
                  <a:schemeClr val="accent5">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04789687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8EA128D2-0E55-F81A-926D-1A8204B87790}"/>
                  </a:ext>
                </a:extLst>
              </p:cNvPr>
              <p:cNvSpPr/>
              <p:nvPr/>
            </p:nvSpPr>
            <p:spPr>
              <a:xfrm>
                <a:off x="845820" y="640080"/>
                <a:ext cx="10378440" cy="153162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Câu 3.</a:t>
                </a:r>
                <a:r>
                  <a:rPr lang="vi-VN" sz="32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Khử mẫu của biểu thức </a:t>
                </a:r>
                <a14:m>
                  <m:oMath xmlns:m="http://schemas.openxmlformats.org/officeDocument/2006/math">
                    <m:rad>
                      <m:radPr>
                        <m:degHide m:val="on"/>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15</m:t>
                            </m:r>
                          </m:num>
                          <m:den>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24</m:t>
                            </m:r>
                          </m:den>
                        </m:f>
                      </m:e>
                    </m:rad>
                  </m:oMath>
                </a14:m>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được:</a:t>
                </a:r>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8EA128D2-0E55-F81A-926D-1A8204B87790}"/>
                  </a:ext>
                </a:extLst>
              </p:cNvPr>
              <p:cNvSpPr>
                <a:spLocks noRot="1" noChangeAspect="1" noMove="1" noResize="1" noEditPoints="1" noAdjustHandles="1" noChangeArrowheads="1" noChangeShapeType="1" noTextEdit="1"/>
              </p:cNvSpPr>
              <p:nvPr/>
            </p:nvSpPr>
            <p:spPr>
              <a:xfrm>
                <a:off x="845820" y="640080"/>
                <a:ext cx="10378440" cy="1531620"/>
              </a:xfrm>
              <a:prstGeom prst="roundRect">
                <a:avLst/>
              </a:prstGeom>
              <a:blipFill>
                <a:blip r:embed="rId2"/>
                <a:stretch>
                  <a:fillRect/>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A60F048F-F16E-4CD9-F294-44FD119D75AA}"/>
                  </a:ext>
                </a:extLst>
              </p:cNvPr>
              <p:cNvSpPr/>
              <p:nvPr/>
            </p:nvSpPr>
            <p:spPr>
              <a:xfrm>
                <a:off x="845820" y="2480310"/>
                <a:ext cx="4640580" cy="153162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f>
                      <m:fPr>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12</m:t>
                        </m:r>
                      </m:den>
                    </m:f>
                    <m:rad>
                      <m:radPr>
                        <m:degHide m:val="on"/>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15</m:t>
                        </m:r>
                      </m:e>
                    </m:rad>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A60F048F-F16E-4CD9-F294-44FD119D75AA}"/>
                  </a:ext>
                </a:extLst>
              </p:cNvPr>
              <p:cNvSpPr>
                <a:spLocks noRot="1" noChangeAspect="1" noMove="1" noResize="1" noEditPoints="1" noAdjustHandles="1" noChangeArrowheads="1" noChangeShapeType="1" noTextEdit="1"/>
              </p:cNvSpPr>
              <p:nvPr/>
            </p:nvSpPr>
            <p:spPr>
              <a:xfrm>
                <a:off x="845820" y="2480310"/>
                <a:ext cx="4640580" cy="1531620"/>
              </a:xfrm>
              <a:prstGeom prst="roundRect">
                <a:avLst/>
              </a:prstGeom>
              <a:blipFill>
                <a:blip r:embed="rId3"/>
                <a:stretch>
                  <a:fillRect/>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5F8E76CC-24FA-1ABD-F55D-5BF6D1AAE676}"/>
                  </a:ext>
                </a:extLst>
              </p:cNvPr>
              <p:cNvSpPr/>
              <p:nvPr/>
            </p:nvSpPr>
            <p:spPr>
              <a:xfrm>
                <a:off x="845820" y="4320540"/>
                <a:ext cx="4640580" cy="153162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f>
                      <m:fPr>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8</m:t>
                        </m:r>
                      </m:den>
                    </m:f>
                    <m:rad>
                      <m:radPr>
                        <m:degHide m:val="on"/>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5F8E76CC-24FA-1ABD-F55D-5BF6D1AAE676}"/>
                  </a:ext>
                </a:extLst>
              </p:cNvPr>
              <p:cNvSpPr>
                <a:spLocks noRot="1" noChangeAspect="1" noMove="1" noResize="1" noEditPoints="1" noAdjustHandles="1" noChangeArrowheads="1" noChangeShapeType="1" noTextEdit="1"/>
              </p:cNvSpPr>
              <p:nvPr/>
            </p:nvSpPr>
            <p:spPr>
              <a:xfrm>
                <a:off x="845820" y="4320540"/>
                <a:ext cx="4640580" cy="1531620"/>
              </a:xfrm>
              <a:prstGeom prst="roundRect">
                <a:avLst/>
              </a:prstGeom>
              <a:blipFill>
                <a:blip r:embed="rId4"/>
                <a:stretch>
                  <a:fillRect/>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89D5CEFB-F721-FF1D-4F62-3076EAFE5C65}"/>
                  </a:ext>
                </a:extLst>
              </p:cNvPr>
              <p:cNvSpPr/>
              <p:nvPr/>
            </p:nvSpPr>
            <p:spPr>
              <a:xfrm>
                <a:off x="6583680" y="2480310"/>
                <a:ext cx="4640580" cy="153162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VN" sz="36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VN" sz="36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15</m:t>
                            </m:r>
                          </m:e>
                        </m:rad>
                      </m:num>
                      <m:den>
                        <m:rad>
                          <m:radPr>
                            <m:degHide m:val="on"/>
                            <m:ctrlPr>
                              <a:rPr lang="en-VN" sz="36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24</m:t>
                            </m:r>
                          </m:e>
                        </m:rad>
                      </m:den>
                    </m:f>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89D5CEFB-F721-FF1D-4F62-3076EAFE5C65}"/>
                  </a:ext>
                </a:extLst>
              </p:cNvPr>
              <p:cNvSpPr>
                <a:spLocks noRot="1" noChangeAspect="1" noMove="1" noResize="1" noEditPoints="1" noAdjustHandles="1" noChangeArrowheads="1" noChangeShapeType="1" noTextEdit="1"/>
              </p:cNvSpPr>
              <p:nvPr/>
            </p:nvSpPr>
            <p:spPr>
              <a:xfrm>
                <a:off x="6583680" y="2480310"/>
                <a:ext cx="4640580" cy="1531620"/>
              </a:xfrm>
              <a:prstGeom prst="roundRect">
                <a:avLst/>
              </a:prstGeom>
              <a:blipFill>
                <a:blip r:embed="rId5"/>
                <a:stretch>
                  <a:fillRect/>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AAF04957-A2CD-A2F9-0CF8-96D870D71B93}"/>
                  </a:ext>
                </a:extLst>
              </p:cNvPr>
              <p:cNvSpPr/>
              <p:nvPr/>
            </p:nvSpPr>
            <p:spPr>
              <a:xfrm>
                <a:off x="6583680" y="4320540"/>
                <a:ext cx="4640580" cy="153162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den>
                    </m:f>
                    <m:rad>
                      <m:radPr>
                        <m:degHide m:val="on"/>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m:t>
                        </m:r>
                      </m:e>
                    </m:rad>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AAF04957-A2CD-A2F9-0CF8-96D870D71B93}"/>
                  </a:ext>
                </a:extLst>
              </p:cNvPr>
              <p:cNvSpPr>
                <a:spLocks noRot="1" noChangeAspect="1" noMove="1" noResize="1" noEditPoints="1" noAdjustHandles="1" noChangeArrowheads="1" noChangeShapeType="1" noTextEdit="1"/>
              </p:cNvSpPr>
              <p:nvPr/>
            </p:nvSpPr>
            <p:spPr>
              <a:xfrm>
                <a:off x="6583680" y="4320540"/>
                <a:ext cx="4640580" cy="1531620"/>
              </a:xfrm>
              <a:prstGeom prst="roundRect">
                <a:avLst/>
              </a:prstGeom>
              <a:blipFill>
                <a:blip r:embed="rId6"/>
                <a:stretch>
                  <a:fillRect/>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03C3620D-EBA5-7DBA-AA63-E25F212FC297}"/>
                  </a:ext>
                </a:extLst>
              </p:cNvPr>
              <p:cNvSpPr/>
              <p:nvPr/>
            </p:nvSpPr>
            <p:spPr>
              <a:xfrm>
                <a:off x="6583680" y="4320540"/>
                <a:ext cx="4640580" cy="153162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VN" sz="36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36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vi-VN" sz="36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rad>
                      <m:radPr>
                        <m:degHide m:val="on"/>
                        <m:ctrlPr>
                          <a:rPr lang="en-VN" sz="36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𝟏𝟎</m:t>
                        </m:r>
                      </m:e>
                    </m:rad>
                  </m:oMath>
                </a14:m>
                <a:endParaRPr lang="en-VN"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03C3620D-EBA5-7DBA-AA63-E25F212FC297}"/>
                  </a:ext>
                </a:extLst>
              </p:cNvPr>
              <p:cNvSpPr>
                <a:spLocks noRot="1" noChangeAspect="1" noMove="1" noResize="1" noEditPoints="1" noAdjustHandles="1" noChangeArrowheads="1" noChangeShapeType="1" noTextEdit="1"/>
              </p:cNvSpPr>
              <p:nvPr/>
            </p:nvSpPr>
            <p:spPr>
              <a:xfrm>
                <a:off x="6583680" y="4320540"/>
                <a:ext cx="4640580" cy="1531620"/>
              </a:xfrm>
              <a:prstGeom prst="roundRect">
                <a:avLst/>
              </a:prstGeom>
              <a:blipFill>
                <a:blip r:embed="rId7"/>
                <a:stretch>
                  <a:fillRect/>
                </a:stretch>
              </a:blipFill>
              <a:ln>
                <a:solidFill>
                  <a:schemeClr val="accent5">
                    <a:lumMod val="75000"/>
                  </a:schemeClr>
                </a:solidFill>
              </a:ln>
            </p:spPr>
            <p:txBody>
              <a:bodyPr/>
              <a:lstStyle/>
              <a:p>
                <a:r>
                  <a:rPr lang="en-VN">
                    <a:noFill/>
                  </a:rPr>
                  <a:t> </a:t>
                </a:r>
              </a:p>
            </p:txBody>
          </p:sp>
        </mc:Fallback>
      </mc:AlternateContent>
    </p:spTree>
    <p:extLst>
      <p:ext uri="{BB962C8B-B14F-4D97-AF65-F5344CB8AC3E}">
        <p14:creationId xmlns:p14="http://schemas.microsoft.com/office/powerpoint/2010/main" val="37912985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B86DB687-08F2-8C66-3280-E4BDDBDEC68C}"/>
                  </a:ext>
                </a:extLst>
              </p:cNvPr>
              <p:cNvSpPr/>
              <p:nvPr/>
            </p:nvSpPr>
            <p:spPr>
              <a:xfrm>
                <a:off x="621030" y="640080"/>
                <a:ext cx="10949940" cy="2091691"/>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Câu 4.</a:t>
                </a:r>
                <a:r>
                  <a:rPr lang="vi-VN" sz="32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Trục căn thức ở mẫu của biểu thức </a:t>
                </a:r>
                <a14:m>
                  <m:oMath xmlns:m="http://schemas.openxmlformats.org/officeDocument/2006/math">
                    <m:f>
                      <m:fPr>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ad>
                          <m:radPr>
                            <m:degHide m:val="on"/>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7</m:t>
                            </m:r>
                          </m:e>
                        </m:rad>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e>
                        </m:rad>
                      </m:den>
                    </m:f>
                  </m:oMath>
                </a14:m>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được:</a:t>
                </a:r>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B86DB687-08F2-8C66-3280-E4BDDBDEC68C}"/>
                  </a:ext>
                </a:extLst>
              </p:cNvPr>
              <p:cNvSpPr>
                <a:spLocks noRot="1" noChangeAspect="1" noMove="1" noResize="1" noEditPoints="1" noAdjustHandles="1" noChangeArrowheads="1" noChangeShapeType="1" noTextEdit="1"/>
              </p:cNvSpPr>
              <p:nvPr/>
            </p:nvSpPr>
            <p:spPr>
              <a:xfrm>
                <a:off x="621030" y="640080"/>
                <a:ext cx="10949940" cy="2091691"/>
              </a:xfrm>
              <a:prstGeom prst="roundRect">
                <a:avLst/>
              </a:prstGeom>
              <a:blipFill>
                <a:blip r:embed="rId2"/>
                <a:stretch>
                  <a:fillRect l="-231"/>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12C6F636-D50D-95DF-C714-D1CCCF12E4F0}"/>
                  </a:ext>
                </a:extLst>
              </p:cNvPr>
              <p:cNvSpPr/>
              <p:nvPr/>
            </p:nvSpPr>
            <p:spPr>
              <a:xfrm>
                <a:off x="845820" y="3051811"/>
                <a:ext cx="4640580" cy="131445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
                      <m:dPr>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7</m:t>
                            </m:r>
                          </m:e>
                        </m:rad>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e>
                        </m:rad>
                      </m:e>
                    </m:d>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12C6F636-D50D-95DF-C714-D1CCCF12E4F0}"/>
                  </a:ext>
                </a:extLst>
              </p:cNvPr>
              <p:cNvSpPr>
                <a:spLocks noRot="1" noChangeAspect="1" noMove="1" noResize="1" noEditPoints="1" noAdjustHandles="1" noChangeArrowheads="1" noChangeShapeType="1" noTextEdit="1"/>
              </p:cNvSpPr>
              <p:nvPr/>
            </p:nvSpPr>
            <p:spPr>
              <a:xfrm>
                <a:off x="845820" y="3051811"/>
                <a:ext cx="4640580" cy="1314450"/>
              </a:xfrm>
              <a:prstGeom prst="roundRect">
                <a:avLst/>
              </a:prstGeom>
              <a:blipFill>
                <a:blip r:embed="rId3"/>
                <a:stretch>
                  <a:fillRect/>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B905DCAD-9C17-5CE6-E118-16797E24C284}"/>
                  </a:ext>
                </a:extLst>
              </p:cNvPr>
              <p:cNvSpPr/>
              <p:nvPr/>
            </p:nvSpPr>
            <p:spPr>
              <a:xfrm>
                <a:off x="845820" y="4686301"/>
                <a:ext cx="4640580" cy="131445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7</m:t>
                        </m:r>
                      </m:e>
                    </m:rad>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B905DCAD-9C17-5CE6-E118-16797E24C284}"/>
                  </a:ext>
                </a:extLst>
              </p:cNvPr>
              <p:cNvSpPr>
                <a:spLocks noRot="1" noChangeAspect="1" noMove="1" noResize="1" noEditPoints="1" noAdjustHandles="1" noChangeArrowheads="1" noChangeShapeType="1" noTextEdit="1"/>
              </p:cNvSpPr>
              <p:nvPr/>
            </p:nvSpPr>
            <p:spPr>
              <a:xfrm>
                <a:off x="845820" y="4686301"/>
                <a:ext cx="4640580" cy="1314450"/>
              </a:xfrm>
              <a:prstGeom prst="roundRect">
                <a:avLst/>
              </a:prstGeom>
              <a:blipFill>
                <a:blip r:embed="rId4"/>
                <a:stretch>
                  <a:fillRect/>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635CA8DE-74AC-7895-C871-EB8F47CCDE74}"/>
                  </a:ext>
                </a:extLst>
              </p:cNvPr>
              <p:cNvSpPr/>
              <p:nvPr/>
            </p:nvSpPr>
            <p:spPr>
              <a:xfrm>
                <a:off x="6583680" y="3051811"/>
                <a:ext cx="4640580" cy="131445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7</m:t>
                            </m:r>
                          </m:e>
                        </m:rad>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e>
                        </m:rad>
                      </m:num>
                      <m:den>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635CA8DE-74AC-7895-C871-EB8F47CCDE74}"/>
                  </a:ext>
                </a:extLst>
              </p:cNvPr>
              <p:cNvSpPr>
                <a:spLocks noRot="1" noChangeAspect="1" noMove="1" noResize="1" noEditPoints="1" noAdjustHandles="1" noChangeArrowheads="1" noChangeShapeType="1" noTextEdit="1"/>
              </p:cNvSpPr>
              <p:nvPr/>
            </p:nvSpPr>
            <p:spPr>
              <a:xfrm>
                <a:off x="6583680" y="3051811"/>
                <a:ext cx="4640580" cy="1314450"/>
              </a:xfrm>
              <a:prstGeom prst="roundRect">
                <a:avLst/>
              </a:prstGeom>
              <a:blipFill>
                <a:blip r:embed="rId5"/>
                <a:stretch>
                  <a:fillRect/>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2F09D8AA-E4D1-6651-81CE-AA7974F674DA}"/>
                  </a:ext>
                </a:extLst>
              </p:cNvPr>
              <p:cNvSpPr/>
              <p:nvPr/>
            </p:nvSpPr>
            <p:spPr>
              <a:xfrm>
                <a:off x="6583680" y="4686301"/>
                <a:ext cx="4640580" cy="131445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7</m:t>
                        </m:r>
                      </m:e>
                    </m:rad>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2F09D8AA-E4D1-6651-81CE-AA7974F674DA}"/>
                  </a:ext>
                </a:extLst>
              </p:cNvPr>
              <p:cNvSpPr>
                <a:spLocks noRot="1" noChangeAspect="1" noMove="1" noResize="1" noEditPoints="1" noAdjustHandles="1" noChangeArrowheads="1" noChangeShapeType="1" noTextEdit="1"/>
              </p:cNvSpPr>
              <p:nvPr/>
            </p:nvSpPr>
            <p:spPr>
              <a:xfrm>
                <a:off x="6583680" y="4686301"/>
                <a:ext cx="4640580" cy="1314450"/>
              </a:xfrm>
              <a:prstGeom prst="roundRect">
                <a:avLst/>
              </a:prstGeom>
              <a:blipFill>
                <a:blip r:embed="rId6"/>
                <a:stretch>
                  <a:fillRect/>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99117F0A-12AD-8AB3-FB59-232C57C7F261}"/>
                  </a:ext>
                </a:extLst>
              </p:cNvPr>
              <p:cNvSpPr/>
              <p:nvPr/>
            </p:nvSpPr>
            <p:spPr>
              <a:xfrm>
                <a:off x="845820" y="4686301"/>
                <a:ext cx="4640580" cy="131445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ad>
                      <m:radPr>
                        <m:degHide m:val="on"/>
                        <m:ctrlPr>
                          <a:rPr lang="en-VN" sz="32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𝟕</m:t>
                        </m:r>
                      </m:e>
                    </m:rad>
                    <m:r>
                      <a:rPr lang="vi-VN" sz="32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32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e>
                    </m:rad>
                  </m:oMath>
                </a14:m>
                <a:endParaRPr lang="en-VN"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99117F0A-12AD-8AB3-FB59-232C57C7F261}"/>
                  </a:ext>
                </a:extLst>
              </p:cNvPr>
              <p:cNvSpPr>
                <a:spLocks noRot="1" noChangeAspect="1" noMove="1" noResize="1" noEditPoints="1" noAdjustHandles="1" noChangeArrowheads="1" noChangeShapeType="1" noTextEdit="1"/>
              </p:cNvSpPr>
              <p:nvPr/>
            </p:nvSpPr>
            <p:spPr>
              <a:xfrm>
                <a:off x="845820" y="4686301"/>
                <a:ext cx="4640580" cy="1314450"/>
              </a:xfrm>
              <a:prstGeom prst="roundRect">
                <a:avLst/>
              </a:prstGeom>
              <a:blipFill>
                <a:blip r:embed="rId7"/>
                <a:stretch>
                  <a:fillRect/>
                </a:stretch>
              </a:blipFill>
              <a:ln>
                <a:solidFill>
                  <a:schemeClr val="accent5">
                    <a:lumMod val="75000"/>
                  </a:schemeClr>
                </a:solidFill>
              </a:ln>
            </p:spPr>
            <p:txBody>
              <a:bodyPr/>
              <a:lstStyle/>
              <a:p>
                <a:r>
                  <a:rPr lang="en-VN">
                    <a:noFill/>
                  </a:rPr>
                  <a:t> </a:t>
                </a:r>
              </a:p>
            </p:txBody>
          </p:sp>
        </mc:Fallback>
      </mc:AlternateContent>
    </p:spTree>
    <p:extLst>
      <p:ext uri="{BB962C8B-B14F-4D97-AF65-F5344CB8AC3E}">
        <p14:creationId xmlns:p14="http://schemas.microsoft.com/office/powerpoint/2010/main" val="22109708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CD5064FF-6C7D-7DA1-7968-23532EE9052C}"/>
                  </a:ext>
                </a:extLst>
              </p:cNvPr>
              <p:cNvSpPr/>
              <p:nvPr/>
            </p:nvSpPr>
            <p:spPr>
              <a:xfrm>
                <a:off x="845820" y="480060"/>
                <a:ext cx="10378440" cy="254889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300"/>
                  </a:spcBef>
                  <a:spcAft>
                    <a:spcPts val="300"/>
                  </a:spcAft>
                </a:pPr>
                <a:r>
                  <a:rPr lang="vi-VN"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Câu 5.</a:t>
                </a:r>
                <a:r>
                  <a:rPr lang="vi-VN" sz="32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 </a:t>
                </a: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 giá trị của biểu thức </a:t>
                </a:r>
              </a:p>
              <a:p>
                <a:pPr marR="30480" algn="ctr">
                  <a:lnSpc>
                    <a:spcPct val="150000"/>
                  </a:lnSpc>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VN" sz="36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ad>
                          <m:radPr>
                            <m:degHide m:val="on"/>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e>
                        </m:rad>
                      </m:den>
                    </m:f>
                  </m:oMath>
                </a14:m>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VN" sz="36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ad>
                          <m:radPr>
                            <m:degHide m:val="on"/>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e>
                        </m:rad>
                      </m:den>
                    </m:f>
                  </m:oMath>
                </a14:m>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được:</a:t>
                </a:r>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CD5064FF-6C7D-7DA1-7968-23532EE9052C}"/>
                  </a:ext>
                </a:extLst>
              </p:cNvPr>
              <p:cNvSpPr>
                <a:spLocks noRot="1" noChangeAspect="1" noMove="1" noResize="1" noEditPoints="1" noAdjustHandles="1" noChangeArrowheads="1" noChangeShapeType="1" noTextEdit="1"/>
              </p:cNvSpPr>
              <p:nvPr/>
            </p:nvSpPr>
            <p:spPr>
              <a:xfrm>
                <a:off x="845820" y="480060"/>
                <a:ext cx="10378440" cy="2548890"/>
              </a:xfrm>
              <a:prstGeom prst="roundRect">
                <a:avLst/>
              </a:prstGeom>
              <a:blipFill>
                <a:blip r:embed="rId2"/>
                <a:stretch>
                  <a:fillRect/>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2F8C171B-7532-AE1A-BBFD-46CAE1DCA5E8}"/>
                  </a:ext>
                </a:extLst>
              </p:cNvPr>
              <p:cNvSpPr/>
              <p:nvPr/>
            </p:nvSpPr>
            <p:spPr>
              <a:xfrm>
                <a:off x="845820" y="3400425"/>
                <a:ext cx="4640580" cy="122301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2F8C171B-7532-AE1A-BBFD-46CAE1DCA5E8}"/>
                  </a:ext>
                </a:extLst>
              </p:cNvPr>
              <p:cNvSpPr>
                <a:spLocks noRot="1" noChangeAspect="1" noMove="1" noResize="1" noEditPoints="1" noAdjustHandles="1" noChangeArrowheads="1" noChangeShapeType="1" noTextEdit="1"/>
              </p:cNvSpPr>
              <p:nvPr/>
            </p:nvSpPr>
            <p:spPr>
              <a:xfrm>
                <a:off x="845820" y="3400425"/>
                <a:ext cx="4640580" cy="1223010"/>
              </a:xfrm>
              <a:prstGeom prst="roundRect">
                <a:avLst/>
              </a:prstGeom>
              <a:blipFill>
                <a:blip r:embed="rId3"/>
                <a:stretch>
                  <a:fillRect/>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01B18628-2EBE-0442-E05A-24F3E92A6187}"/>
                  </a:ext>
                </a:extLst>
              </p:cNvPr>
              <p:cNvSpPr/>
              <p:nvPr/>
            </p:nvSpPr>
            <p:spPr>
              <a:xfrm>
                <a:off x="845820" y="4994910"/>
                <a:ext cx="4640580" cy="122301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01B18628-2EBE-0442-E05A-24F3E92A6187}"/>
                  </a:ext>
                </a:extLst>
              </p:cNvPr>
              <p:cNvSpPr>
                <a:spLocks noRot="1" noChangeAspect="1" noMove="1" noResize="1" noEditPoints="1" noAdjustHandles="1" noChangeArrowheads="1" noChangeShapeType="1" noTextEdit="1"/>
              </p:cNvSpPr>
              <p:nvPr/>
            </p:nvSpPr>
            <p:spPr>
              <a:xfrm>
                <a:off x="845820" y="4994910"/>
                <a:ext cx="4640580" cy="1223010"/>
              </a:xfrm>
              <a:prstGeom prst="roundRect">
                <a:avLst/>
              </a:prstGeom>
              <a:blipFill>
                <a:blip r:embed="rId4"/>
                <a:stretch>
                  <a:fillRect/>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03C645C0-7E88-9704-825E-5A5D7F7A50F7}"/>
                  </a:ext>
                </a:extLst>
              </p:cNvPr>
              <p:cNvSpPr/>
              <p:nvPr/>
            </p:nvSpPr>
            <p:spPr>
              <a:xfrm>
                <a:off x="6583680" y="3400425"/>
                <a:ext cx="4640580" cy="122301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num>
                      <m:den>
                        <m:r>
                          <a:rPr lang="vi-VN" sz="36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03C645C0-7E88-9704-825E-5A5D7F7A50F7}"/>
                  </a:ext>
                </a:extLst>
              </p:cNvPr>
              <p:cNvSpPr>
                <a:spLocks noRot="1" noChangeAspect="1" noMove="1" noResize="1" noEditPoints="1" noAdjustHandles="1" noChangeArrowheads="1" noChangeShapeType="1" noTextEdit="1"/>
              </p:cNvSpPr>
              <p:nvPr/>
            </p:nvSpPr>
            <p:spPr>
              <a:xfrm>
                <a:off x="6583680" y="3400425"/>
                <a:ext cx="4640580" cy="1223010"/>
              </a:xfrm>
              <a:prstGeom prst="roundRect">
                <a:avLst/>
              </a:prstGeom>
              <a:blipFill>
                <a:blip r:embed="rId5"/>
                <a:stretch>
                  <a:fillRect/>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35C582E2-B7ED-06E7-54FC-D2865D186C54}"/>
                  </a:ext>
                </a:extLst>
              </p:cNvPr>
              <p:cNvSpPr/>
              <p:nvPr/>
            </p:nvSpPr>
            <p:spPr>
              <a:xfrm>
                <a:off x="6583680" y="4994910"/>
                <a:ext cx="4640580" cy="122301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oMath>
                </a14:m>
                <a:endParaRPr lang="en-VN"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35C582E2-B7ED-06E7-54FC-D2865D186C54}"/>
                  </a:ext>
                </a:extLst>
              </p:cNvPr>
              <p:cNvSpPr>
                <a:spLocks noRot="1" noChangeAspect="1" noMove="1" noResize="1" noEditPoints="1" noAdjustHandles="1" noChangeArrowheads="1" noChangeShapeType="1" noTextEdit="1"/>
              </p:cNvSpPr>
              <p:nvPr/>
            </p:nvSpPr>
            <p:spPr>
              <a:xfrm>
                <a:off x="6583680" y="4994910"/>
                <a:ext cx="4640580" cy="1223010"/>
              </a:xfrm>
              <a:prstGeom prst="roundRect">
                <a:avLst/>
              </a:prstGeom>
              <a:blipFill>
                <a:blip r:embed="rId6"/>
                <a:stretch>
                  <a:fillRect/>
                </a:stretch>
              </a:blipFill>
              <a:ln>
                <a:solidFill>
                  <a:srgbClr val="00B0F0"/>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C7962134-2657-68F7-E90C-4EA68CCE3E99}"/>
                  </a:ext>
                </a:extLst>
              </p:cNvPr>
              <p:cNvSpPr/>
              <p:nvPr/>
            </p:nvSpPr>
            <p:spPr>
              <a:xfrm>
                <a:off x="845820" y="3400425"/>
                <a:ext cx="4640580" cy="122301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300"/>
                  </a:spcBef>
                  <a:spcAft>
                    <a:spcPts val="300"/>
                  </a:spcAft>
                </a:pPr>
                <a:r>
                  <a:rPr lang="vi-VN"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ad>
                      <m:radPr>
                        <m:degHide m:val="on"/>
                        <m:ctrlPr>
                          <a:rPr lang="en-VN" sz="32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2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e>
                    </m:rad>
                  </m:oMath>
                </a14:m>
                <a:endParaRPr lang="en-VN"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C7962134-2657-68F7-E90C-4EA68CCE3E99}"/>
                  </a:ext>
                </a:extLst>
              </p:cNvPr>
              <p:cNvSpPr>
                <a:spLocks noRot="1" noChangeAspect="1" noMove="1" noResize="1" noEditPoints="1" noAdjustHandles="1" noChangeArrowheads="1" noChangeShapeType="1" noTextEdit="1"/>
              </p:cNvSpPr>
              <p:nvPr/>
            </p:nvSpPr>
            <p:spPr>
              <a:xfrm>
                <a:off x="845820" y="3400425"/>
                <a:ext cx="4640580" cy="1223010"/>
              </a:xfrm>
              <a:prstGeom prst="roundRect">
                <a:avLst/>
              </a:prstGeom>
              <a:blipFill>
                <a:blip r:embed="rId7"/>
                <a:stretch>
                  <a:fillRect/>
                </a:stretch>
              </a:blipFill>
              <a:ln>
                <a:solidFill>
                  <a:schemeClr val="accent5">
                    <a:lumMod val="75000"/>
                  </a:schemeClr>
                </a:solidFill>
              </a:ln>
            </p:spPr>
            <p:txBody>
              <a:bodyPr/>
              <a:lstStyle/>
              <a:p>
                <a:r>
                  <a:rPr lang="en-VN">
                    <a:noFill/>
                  </a:rPr>
                  <a:t> </a:t>
                </a:r>
              </a:p>
            </p:txBody>
          </p:sp>
        </mc:Fallback>
      </mc:AlternateContent>
    </p:spTree>
    <p:extLst>
      <p:ext uri="{BB962C8B-B14F-4D97-AF65-F5344CB8AC3E}">
        <p14:creationId xmlns:p14="http://schemas.microsoft.com/office/powerpoint/2010/main" val="131758611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46990E-BDBF-DDC8-D5BE-F4FEC166D93A}"/>
              </a:ext>
            </a:extLst>
          </p:cNvPr>
          <p:cNvSpPr txBox="1"/>
          <p:nvPr/>
        </p:nvSpPr>
        <p:spPr>
          <a:xfrm>
            <a:off x="613776" y="547437"/>
            <a:ext cx="3141629" cy="523220"/>
          </a:xfrm>
          <a:prstGeom prst="rect">
            <a:avLst/>
          </a:prstGeom>
          <a:solidFill>
            <a:schemeClr val="bg1"/>
          </a:solidFill>
        </p:spPr>
        <p:txBody>
          <a:bodyPr wrap="none" rtlCol="0">
            <a:spAutoFit/>
          </a:bodyPr>
          <a:lstStyle/>
          <a:p>
            <a:r>
              <a:rPr lang="en-VN" sz="2800" b="1" dirty="0">
                <a:solidFill>
                  <a:srgbClr val="9B3FE1"/>
                </a:solidFill>
                <a:latin typeface="Arial" panose="020B0604020202020204" pitchFamily="34" charset="0"/>
                <a:cs typeface="Arial" panose="020B0604020202020204" pitchFamily="34" charset="0"/>
              </a:rPr>
              <a:t>3.17 (SGK – tr.59)</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47E3850-6FCE-90E4-79F7-9760DE41FB28}"/>
                  </a:ext>
                </a:extLst>
              </p:cNvPr>
              <p:cNvSpPr txBox="1"/>
              <p:nvPr/>
            </p:nvSpPr>
            <p:spPr>
              <a:xfrm>
                <a:off x="306888" y="407091"/>
                <a:ext cx="11578224" cy="1451231"/>
              </a:xfrm>
              <a:prstGeom prst="rect">
                <a:avLst/>
              </a:prstGeom>
              <a:noFill/>
            </p:spPr>
            <p:txBody>
              <a:bodyPr wrap="square" rtlCol="0">
                <a:spAutoFit/>
              </a:bodyPr>
              <a:lstStyle/>
              <a:p>
                <a:pPr>
                  <a:lnSpc>
                    <a:spcPct val="150000"/>
                  </a:lnSpc>
                </a:pPr>
                <a:r>
                  <a:rPr lang="en-VN" sz="2800" dirty="0">
                    <a:latin typeface="Arial" panose="020B0604020202020204" pitchFamily="34" charset="0"/>
                    <a:cs typeface="Arial" panose="020B0604020202020204" pitchFamily="34" charset="0"/>
                  </a:rPr>
                  <a:t>				Đưa thừa số ra ngoài dấu căn:</a:t>
                </a:r>
              </a:p>
              <a:p>
                <a:pPr>
                  <a:lnSpc>
                    <a:spcPct val="150000"/>
                  </a:lnSpc>
                </a:pPr>
                <a:r>
                  <a:rPr lang="en-VN" sz="2800" dirty="0">
                    <a:latin typeface="Arial" panose="020B0604020202020204" pitchFamily="34" charset="0"/>
                    <a:cs typeface="Arial" panose="020B0604020202020204" pitchFamily="34" charset="0"/>
                  </a:rPr>
                  <a:t>a) </a:t>
                </a:r>
                <a14:m>
                  <m:oMath xmlns:m="http://schemas.openxmlformats.org/officeDocument/2006/math">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52</m:t>
                        </m:r>
                      </m:e>
                    </m:rad>
                  </m:oMath>
                </a14:m>
                <a:r>
                  <a:rPr lang="en-VN" sz="2800" dirty="0">
                    <a:latin typeface="Arial" panose="020B0604020202020204" pitchFamily="34" charset="0"/>
                    <a:cs typeface="Arial" panose="020B0604020202020204" pitchFamily="34" charset="0"/>
                  </a:rPr>
                  <a:t> ;	 b) </a:t>
                </a:r>
                <a14:m>
                  <m:oMath xmlns:m="http://schemas.openxmlformats.org/officeDocument/2006/math">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27</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e>
                    </m:rad>
                  </m:oMath>
                </a14:m>
                <a:r>
                  <a:rPr lang="en-VN" sz="2800" dirty="0">
                    <a:latin typeface="Arial" panose="020B0604020202020204" pitchFamily="34" charset="0"/>
                    <a:cs typeface="Arial" panose="020B0604020202020204" pitchFamily="34" charset="0"/>
                  </a:rPr>
                  <a:t> (a </a:t>
                </a:r>
                <a14:m>
                  <m:oMath xmlns:m="http://schemas.openxmlformats.org/officeDocument/2006/math">
                    <m:r>
                      <a:rPr lang="en-VN" sz="2800" i="1" smtClean="0">
                        <a:latin typeface="Cambria Math" panose="02040503050406030204" pitchFamily="18" charset="0"/>
                        <a:ea typeface="Cambria Math" panose="02040503050406030204" pitchFamily="18" charset="0"/>
                        <a:cs typeface="Arial" panose="020B0604020202020204" pitchFamily="34" charset="0"/>
                      </a:rPr>
                      <m:t>≥</m:t>
                    </m:r>
                  </m:oMath>
                </a14:m>
                <a:r>
                  <a:rPr lang="en-VN" sz="2800" dirty="0">
                    <a:latin typeface="Arial" panose="020B0604020202020204" pitchFamily="34" charset="0"/>
                    <a:cs typeface="Arial" panose="020B0604020202020204" pitchFamily="34" charset="0"/>
                  </a:rPr>
                  <a:t> 0) ;		c) </a:t>
                </a:r>
                <a14:m>
                  <m:oMath xmlns:m="http://schemas.openxmlformats.org/officeDocument/2006/math">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50</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+100</m:t>
                        </m:r>
                      </m:e>
                    </m:rad>
                  </m:oMath>
                </a14:m>
                <a:r>
                  <a:rPr lang="en-VN" sz="2800" dirty="0">
                    <a:latin typeface="Arial" panose="020B0604020202020204" pitchFamily="34" charset="0"/>
                    <a:cs typeface="Arial" panose="020B0604020202020204" pitchFamily="34" charset="0"/>
                  </a:rPr>
                  <a:t> ; 	d) </a:t>
                </a:r>
                <a14:m>
                  <m:oMath xmlns:m="http://schemas.openxmlformats.org/officeDocument/2006/math">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9</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−18</m:t>
                        </m:r>
                      </m:e>
                    </m:rad>
                  </m:oMath>
                </a14:m>
                <a:r>
                  <a:rPr lang="en-VN" sz="2800" dirty="0">
                    <a:latin typeface="Arial" panose="020B0604020202020204" pitchFamily="34" charset="0"/>
                    <a:cs typeface="Arial" panose="020B0604020202020204" pitchFamily="34" charset="0"/>
                  </a:rPr>
                  <a:t> </a:t>
                </a:r>
              </a:p>
            </p:txBody>
          </p:sp>
        </mc:Choice>
        <mc:Fallback xmlns="">
          <p:sp>
            <p:nvSpPr>
              <p:cNvPr id="3" name="TextBox 2">
                <a:extLst>
                  <a:ext uri="{FF2B5EF4-FFF2-40B4-BE49-F238E27FC236}">
                    <a16:creationId xmlns:a16="http://schemas.microsoft.com/office/drawing/2014/main" id="{F47E3850-6FCE-90E4-79F7-9760DE41FB28}"/>
                  </a:ext>
                </a:extLst>
              </p:cNvPr>
              <p:cNvSpPr txBox="1">
                <a:spLocks noRot="1" noChangeAspect="1" noMove="1" noResize="1" noEditPoints="1" noAdjustHandles="1" noChangeArrowheads="1" noChangeShapeType="1" noTextEdit="1"/>
              </p:cNvSpPr>
              <p:nvPr/>
            </p:nvSpPr>
            <p:spPr>
              <a:xfrm>
                <a:off x="306888" y="407091"/>
                <a:ext cx="11578224" cy="1451231"/>
              </a:xfrm>
              <a:prstGeom prst="rect">
                <a:avLst/>
              </a:prstGeom>
              <a:blipFill>
                <a:blip r:embed="rId2"/>
                <a:stretch>
                  <a:fillRect l="-1205" b="-10435"/>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5B7D9F6B-3584-BF39-EB41-A3C4C5A2F84B}"/>
              </a:ext>
            </a:extLst>
          </p:cNvPr>
          <p:cNvSpPr txBox="1"/>
          <p:nvPr/>
        </p:nvSpPr>
        <p:spPr>
          <a:xfrm>
            <a:off x="5505547" y="2202954"/>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343065F-57A6-9A31-C1AD-EE38FBEDCAF1}"/>
                  </a:ext>
                </a:extLst>
              </p:cNvPr>
              <p:cNvSpPr txBox="1"/>
              <p:nvPr/>
            </p:nvSpPr>
            <p:spPr>
              <a:xfrm>
                <a:off x="613776" y="2726174"/>
                <a:ext cx="10302498" cy="3238835"/>
              </a:xfrm>
              <a:prstGeom prst="rect">
                <a:avLst/>
              </a:prstGeom>
              <a:noFill/>
            </p:spPr>
            <p:txBody>
              <a:bodyPr wrap="square">
                <a:spAutoFit/>
              </a:bodyPr>
              <a:lstStyle/>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52</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27</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e>
                    </m:ra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50</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+100</m:t>
                        </m:r>
                      </m:e>
                    </m:ra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9</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−18</m:t>
                        </m:r>
                      </m:e>
                    </m:ra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E343065F-57A6-9A31-C1AD-EE38FBEDCAF1}"/>
                  </a:ext>
                </a:extLst>
              </p:cNvPr>
              <p:cNvSpPr txBox="1">
                <a:spLocks noRot="1" noChangeAspect="1" noMove="1" noResize="1" noEditPoints="1" noAdjustHandles="1" noChangeArrowheads="1" noChangeShapeType="1" noTextEdit="1"/>
              </p:cNvSpPr>
              <p:nvPr/>
            </p:nvSpPr>
            <p:spPr>
              <a:xfrm>
                <a:off x="613776" y="2726174"/>
                <a:ext cx="10302498" cy="3238835"/>
              </a:xfrm>
              <a:prstGeom prst="rect">
                <a:avLst/>
              </a:prstGeom>
              <a:blipFill>
                <a:blip r:embed="rId3"/>
                <a:stretch>
                  <a:fillRect l="-1232" b="-4297"/>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5EDA7B7-95D6-4C87-F3BF-57FA85844738}"/>
                  </a:ext>
                </a:extLst>
              </p:cNvPr>
              <p:cNvSpPr txBox="1"/>
              <p:nvPr/>
            </p:nvSpPr>
            <p:spPr>
              <a:xfrm>
                <a:off x="1927435" y="2953810"/>
                <a:ext cx="3235569" cy="629660"/>
              </a:xfrm>
              <a:prstGeom prst="rect">
                <a:avLst/>
              </a:prstGeom>
              <a:solidFill>
                <a:schemeClr val="bg1"/>
              </a:solidFill>
            </p:spPr>
            <p:txBody>
              <a:bodyPr wrap="square">
                <a:spAutoFit/>
              </a:bodyPr>
              <a:lstStyle/>
              <a:p>
                <a:pPr/>
                <a14:m>
                  <m:oMathPara xmlns:m="http://schemas.openxmlformats.org/officeDocument/2006/math">
                    <m:oMathParaPr>
                      <m:jc m:val="left"/>
                    </m:oMathParaPr>
                    <m:oMath xmlns:m="http://schemas.openxmlformats.org/officeDocument/2006/math">
                      <m:r>
                        <a:rPr lang="vi-VN" sz="2800" b="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b="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13.2</m:t>
                              </m:r>
                            </m:e>
                            <m:sup>
                              <m:r>
                                <a:rPr lang="vi-VN" sz="2800" b="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vi-VN" sz="2800" b="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b="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13</m:t>
                          </m:r>
                        </m:e>
                      </m:rad>
                    </m:oMath>
                  </m:oMathPara>
                </a14:m>
                <a:endParaRPr lang="en-VN" sz="2800" dirty="0">
                  <a:solidFill>
                    <a:srgbClr val="FF0000"/>
                  </a:solidFill>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5EDA7B7-95D6-4C87-F3BF-57FA85844738}"/>
                  </a:ext>
                </a:extLst>
              </p:cNvPr>
              <p:cNvSpPr txBox="1">
                <a:spLocks noRot="1" noChangeAspect="1" noMove="1" noResize="1" noEditPoints="1" noAdjustHandles="1" noChangeArrowheads="1" noChangeShapeType="1" noTextEdit="1"/>
              </p:cNvSpPr>
              <p:nvPr/>
            </p:nvSpPr>
            <p:spPr>
              <a:xfrm>
                <a:off x="1927435" y="2953810"/>
                <a:ext cx="3235569" cy="629660"/>
              </a:xfrm>
              <a:prstGeom prst="rect">
                <a:avLst/>
              </a:prstGeom>
              <a:blipFill>
                <a:blip r:embed="rId4"/>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3EFF8DD-0043-FAED-7E74-84292FA0B05C}"/>
                  </a:ext>
                </a:extLst>
              </p:cNvPr>
              <p:cNvSpPr txBox="1"/>
              <p:nvPr/>
            </p:nvSpPr>
            <p:spPr>
              <a:xfrm>
                <a:off x="7680705" y="2953810"/>
                <a:ext cx="3235569" cy="629660"/>
              </a:xfrm>
              <a:prstGeom prst="rect">
                <a:avLst/>
              </a:prstGeom>
              <a:solidFill>
                <a:schemeClr val="bg1"/>
              </a:solidFill>
            </p:spPr>
            <p:txBody>
              <a:bodyPr wrap="square">
                <a:spAutoFit/>
              </a:bodyPr>
              <a:lstStyle/>
              <a:p>
                <a:pPr/>
                <a14:m>
                  <m:oMathPara xmlns:m="http://schemas.openxmlformats.org/officeDocument/2006/math">
                    <m:oMathParaPr>
                      <m:jc m:val="left"/>
                    </m:oMathParaPr>
                    <m:oMath xmlns:m="http://schemas.openxmlformats.org/officeDocument/2006/math">
                      <m:r>
                        <a:rPr lang="vi-VN" sz="2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3.3</m:t>
                              </m:r>
                            </m:e>
                            <m:sup>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a</m:t>
                          </m:r>
                        </m:e>
                      </m:rad>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a</m:t>
                          </m:r>
                        </m:e>
                      </m:rad>
                    </m:oMath>
                  </m:oMathPara>
                </a14:m>
                <a:endParaRPr lang="en-VN" sz="2800" dirty="0">
                  <a:solidFill>
                    <a:srgbClr val="FF0000"/>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E3EFF8DD-0043-FAED-7E74-84292FA0B05C}"/>
                  </a:ext>
                </a:extLst>
              </p:cNvPr>
              <p:cNvSpPr txBox="1">
                <a:spLocks noRot="1" noChangeAspect="1" noMove="1" noResize="1" noEditPoints="1" noAdjustHandles="1" noChangeArrowheads="1" noChangeShapeType="1" noTextEdit="1"/>
              </p:cNvSpPr>
              <p:nvPr/>
            </p:nvSpPr>
            <p:spPr>
              <a:xfrm>
                <a:off x="7680705" y="2953810"/>
                <a:ext cx="3235569" cy="629660"/>
              </a:xfrm>
              <a:prstGeom prst="rect">
                <a:avLst/>
              </a:prstGeom>
              <a:blipFill>
                <a:blip r:embed="rId5"/>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5A515C-87E6-622C-3116-9F6DFE82149C}"/>
                  </a:ext>
                </a:extLst>
              </p:cNvPr>
              <p:cNvSpPr txBox="1"/>
              <p:nvPr/>
            </p:nvSpPr>
            <p:spPr>
              <a:xfrm>
                <a:off x="3486267" y="3882807"/>
                <a:ext cx="5036073" cy="1016560"/>
              </a:xfrm>
              <a:prstGeom prst="rect">
                <a:avLst/>
              </a:prstGeom>
              <a:solidFill>
                <a:schemeClr val="bg1"/>
              </a:solidFill>
            </p:spPr>
            <p:txBody>
              <a:bodyPr wrap="square">
                <a:spAutoFit/>
              </a:bodyPr>
              <a:lstStyle/>
              <a:p>
                <a:pPr/>
                <a14:m>
                  <m:oMathPara xmlns:m="http://schemas.openxmlformats.org/officeDocument/2006/math">
                    <m:oMathParaPr>
                      <m:jc m:val="left"/>
                    </m:oMathParaPr>
                    <m:oMath xmlns:m="http://schemas.openxmlformats.org/officeDocument/2006/math">
                      <m:r>
                        <a:rPr lang="vi-VN" sz="2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e>
                            <m:sup>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
                            <m:dPr>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e>
                          </m:d>
                        </m:e>
                      </m:rad>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e>
                      </m:rad>
                    </m:oMath>
                  </m:oMathPara>
                </a14:m>
                <a:endParaRPr lang="en-VN" sz="2800" dirty="0">
                  <a:solidFill>
                    <a:srgbClr val="FF0000"/>
                  </a:solidFill>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DC5A515C-87E6-622C-3116-9F6DFE82149C}"/>
                  </a:ext>
                </a:extLst>
              </p:cNvPr>
              <p:cNvSpPr txBox="1">
                <a:spLocks noRot="1" noChangeAspect="1" noMove="1" noResize="1" noEditPoints="1" noAdjustHandles="1" noChangeArrowheads="1" noChangeShapeType="1" noTextEdit="1"/>
              </p:cNvSpPr>
              <p:nvPr/>
            </p:nvSpPr>
            <p:spPr>
              <a:xfrm>
                <a:off x="3486267" y="3882807"/>
                <a:ext cx="5036073" cy="1016560"/>
              </a:xfrm>
              <a:prstGeom prst="rect">
                <a:avLst/>
              </a:prstGeom>
              <a:blipFill>
                <a:blip r:embed="rId6"/>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07A43F6-0351-5451-EB21-6D305B94DAC0}"/>
                  </a:ext>
                </a:extLst>
              </p:cNvPr>
              <p:cNvSpPr txBox="1"/>
              <p:nvPr/>
            </p:nvSpPr>
            <p:spPr>
              <a:xfrm>
                <a:off x="3090593" y="5035079"/>
                <a:ext cx="4829908" cy="1020921"/>
              </a:xfrm>
              <a:prstGeom prst="rect">
                <a:avLst/>
              </a:prstGeom>
              <a:solidFill>
                <a:schemeClr val="bg1"/>
              </a:solidFill>
            </p:spPr>
            <p:txBody>
              <a:bodyPr wrap="square">
                <a:spAutoFit/>
              </a:bodyPr>
              <a:lstStyle/>
              <a:p>
                <a:pPr/>
                <a14:m>
                  <m:oMathPara xmlns:m="http://schemas.openxmlformats.org/officeDocument/2006/math">
                    <m:oMathParaPr>
                      <m:jc m:val="left"/>
                    </m:oMathParaPr>
                    <m:oMath xmlns:m="http://schemas.openxmlformats.org/officeDocument/2006/math">
                      <m:r>
                        <a:rPr lang="vi-VN" sz="2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sup>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d>
                            <m:dPr>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e>
                              </m:rad>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d>
                        </m:e>
                      </m:rad>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ad>
                            <m:radPr>
                              <m:degHide m:val="on"/>
                              <m:ctrlPr>
                                <a:rPr lang="en-VN"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e>
                          </m:rad>
                          <m:r>
                            <a:rPr lang="vi-VN" sz="28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oMath>
                  </m:oMathPara>
                </a14:m>
                <a:endParaRPr lang="en-VN" sz="2800" dirty="0">
                  <a:solidFill>
                    <a:srgbClr val="FF0000"/>
                  </a:solidFill>
                  <a:latin typeface="Arial" panose="020B060402020202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F07A43F6-0351-5451-EB21-6D305B94DAC0}"/>
                  </a:ext>
                </a:extLst>
              </p:cNvPr>
              <p:cNvSpPr txBox="1">
                <a:spLocks noRot="1" noChangeAspect="1" noMove="1" noResize="1" noEditPoints="1" noAdjustHandles="1" noChangeArrowheads="1" noChangeShapeType="1" noTextEdit="1"/>
              </p:cNvSpPr>
              <p:nvPr/>
            </p:nvSpPr>
            <p:spPr>
              <a:xfrm>
                <a:off x="3090593" y="5035079"/>
                <a:ext cx="4829908" cy="1020921"/>
              </a:xfrm>
              <a:prstGeom prst="rect">
                <a:avLst/>
              </a:prstGeom>
              <a:blipFill>
                <a:blip r:embed="rId7"/>
                <a:stretch>
                  <a:fillRect/>
                </a:stretch>
              </a:blipFill>
            </p:spPr>
            <p:txBody>
              <a:bodyPr/>
              <a:lstStyle/>
              <a:p>
                <a:r>
                  <a:rPr lang="en-VN">
                    <a:noFill/>
                  </a:rPr>
                  <a:t> </a:t>
                </a:r>
              </a:p>
            </p:txBody>
          </p:sp>
        </mc:Fallback>
      </mc:AlternateContent>
    </p:spTree>
    <p:extLst>
      <p:ext uri="{BB962C8B-B14F-4D97-AF65-F5344CB8AC3E}">
        <p14:creationId xmlns:p14="http://schemas.microsoft.com/office/powerpoint/2010/main" val="231755428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barn(inVertical)">
                                      <p:cBhvr>
                                        <p:cTn id="21" dur="500"/>
                                        <p:tgtEl>
                                          <p:spTgt spid="7">
                                            <p:txEl>
                                              <p:pRg st="1" end="1"/>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barn(inVertical)">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trips(down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trips(down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strips(downLeft)">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9" grpId="0" animBg="1"/>
      <p:bldP spid="11" grpId="0" animBg="1"/>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F7BB2-8482-4F04-E184-0793A9842AB1}"/>
              </a:ext>
            </a:extLst>
          </p:cNvPr>
          <p:cNvSpPr/>
          <p:nvPr/>
        </p:nvSpPr>
        <p:spPr>
          <a:xfrm>
            <a:off x="2040835" y="357809"/>
            <a:ext cx="8110330" cy="974035"/>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solidFill>
                  <a:schemeClr val="accent6"/>
                </a:solidFill>
                <a:latin typeface="Arial" panose="020B0604020202020204" pitchFamily="34" charset="0"/>
                <a:cs typeface="Arial" panose="020B0604020202020204" pitchFamily="34" charset="0"/>
              </a:rPr>
              <a:t>1. Đưa thừa số ra ngoài dấu căn</a:t>
            </a:r>
          </a:p>
        </p:txBody>
      </p:sp>
      <p:sp>
        <p:nvSpPr>
          <p:cNvPr id="3" name="TextBox 2">
            <a:extLst>
              <a:ext uri="{FF2B5EF4-FFF2-40B4-BE49-F238E27FC236}">
                <a16:creationId xmlns:a16="http://schemas.microsoft.com/office/drawing/2014/main" id="{15D0134D-AB43-80CC-D282-A4CF1D5E6F6F}"/>
              </a:ext>
            </a:extLst>
          </p:cNvPr>
          <p:cNvSpPr txBox="1"/>
          <p:nvPr/>
        </p:nvSpPr>
        <p:spPr>
          <a:xfrm>
            <a:off x="505014" y="1879786"/>
            <a:ext cx="4518609" cy="523220"/>
          </a:xfrm>
          <a:prstGeom prst="rect">
            <a:avLst/>
          </a:prstGeom>
          <a:solidFill>
            <a:schemeClr val="bg1"/>
          </a:solidFill>
        </p:spPr>
        <p:txBody>
          <a:bodyPr wrap="none" rtlCol="0">
            <a:spAutoFit/>
          </a:bodyPr>
          <a:lstStyle/>
          <a:p>
            <a:r>
              <a:rPr lang="en-VN" sz="2800" b="1" dirty="0">
                <a:solidFill>
                  <a:srgbClr val="9B3FE1"/>
                </a:solidFill>
                <a:latin typeface="Arial" panose="020B0604020202020204" pitchFamily="34" charset="0"/>
                <a:cs typeface="Arial" panose="020B0604020202020204" pitchFamily="34" charset="0"/>
              </a:rPr>
              <a:t>Hoạt động 1 (SGK – tr.54)</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CD01B0B-5192-A15A-B72D-E6521DA3D317}"/>
                  </a:ext>
                </a:extLst>
              </p:cNvPr>
              <p:cNvSpPr txBox="1"/>
              <p:nvPr/>
            </p:nvSpPr>
            <p:spPr>
              <a:xfrm>
                <a:off x="4905411" y="1834325"/>
                <a:ext cx="6781575" cy="614142"/>
              </a:xfrm>
              <a:prstGeom prst="rect">
                <a:avLst/>
              </a:prstGeom>
              <a:noFill/>
            </p:spPr>
            <p:txBody>
              <a:bodyPr wrap="square">
                <a:spAutoFit/>
              </a:bodyPr>
              <a:lstStyle/>
              <a:p>
                <a:pPr algn="ctr">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Tính và so sánh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d>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0">
                            <a:effectLst/>
                            <a:latin typeface="Cambria Math" panose="02040503050406030204" pitchFamily="18" charset="0"/>
                            <a:ea typeface="Calibri" panose="020F0502020204030204" pitchFamily="34" charset="0"/>
                            <a:cs typeface="Times New Roman" panose="02020603050405020304" pitchFamily="18" charset="0"/>
                          </a:rPr>
                          <m:t>.25</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d>
                      <m:dPr>
                        <m:begChr m:val="|"/>
                        <m:endChr m:val="|"/>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d>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25</m:t>
                        </m:r>
                      </m:e>
                    </m:ra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4CD01B0B-5192-A15A-B72D-E6521DA3D317}"/>
                  </a:ext>
                </a:extLst>
              </p:cNvPr>
              <p:cNvSpPr txBox="1">
                <a:spLocks noRot="1" noChangeAspect="1" noMove="1" noResize="1" noEditPoints="1" noAdjustHandles="1" noChangeArrowheads="1" noChangeShapeType="1" noTextEdit="1"/>
              </p:cNvSpPr>
              <p:nvPr/>
            </p:nvSpPr>
            <p:spPr>
              <a:xfrm>
                <a:off x="4905411" y="1834325"/>
                <a:ext cx="6781575" cy="614142"/>
              </a:xfrm>
              <a:prstGeom prst="rect">
                <a:avLst/>
              </a:prstGeom>
              <a:blipFill>
                <a:blip r:embed="rId2"/>
                <a:stretch>
                  <a:fillRect l="-90" b="-23762"/>
                </a:stretch>
              </a:blipFill>
            </p:spPr>
            <p:txBody>
              <a:bodyPr/>
              <a:lstStyle/>
              <a:p>
                <a:r>
                  <a:rPr lang="vi-VN">
                    <a:noFill/>
                  </a:rPr>
                  <a:t> </a:t>
                </a:r>
              </a:p>
            </p:txBody>
          </p:sp>
        </mc:Fallback>
      </mc:AlternateContent>
      <p:sp>
        <p:nvSpPr>
          <p:cNvPr id="6" name="TextBox 5">
            <a:extLst>
              <a:ext uri="{FF2B5EF4-FFF2-40B4-BE49-F238E27FC236}">
                <a16:creationId xmlns:a16="http://schemas.microsoft.com/office/drawing/2014/main" id="{13917D1A-DCDD-590B-241C-1CEF0B85D3BC}"/>
              </a:ext>
            </a:extLst>
          </p:cNvPr>
          <p:cNvSpPr txBox="1"/>
          <p:nvPr/>
        </p:nvSpPr>
        <p:spPr>
          <a:xfrm>
            <a:off x="5364870" y="2689338"/>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52D5A8C-EAED-B2FA-6A56-7CC9D66C6E34}"/>
                  </a:ext>
                </a:extLst>
              </p:cNvPr>
              <p:cNvSpPr txBox="1"/>
              <p:nvPr/>
            </p:nvSpPr>
            <p:spPr>
              <a:xfrm>
                <a:off x="3276713" y="3429000"/>
                <a:ext cx="5638574" cy="2424510"/>
              </a:xfrm>
              <a:prstGeom prst="rect">
                <a:avLst/>
              </a:prstGeom>
              <a:noFill/>
            </p:spPr>
            <p:txBody>
              <a:bodyPr wrap="square">
                <a:spAutoFit/>
              </a:bodyPr>
              <a:lstStyle/>
              <a:p>
                <a:pPr algn="just">
                  <a:lnSpc>
                    <a:spcPct val="150000"/>
                  </a:lnSpc>
                  <a:spcBef>
                    <a:spcPts val="300"/>
                  </a:spcBef>
                  <a:spcAft>
                    <a:spcPts val="300"/>
                  </a:spcAft>
                </a:pPr>
                <a14:m>
                  <m:oMath xmlns:m="http://schemas.openxmlformats.org/officeDocument/2006/math">
                    <m:rad>
                      <m:radPr>
                        <m:degHide m:val="on"/>
                        <m:ctrlPr>
                          <a:rPr lang="en-VN" sz="2800" i="1" smtClean="0">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−3</m:t>
                                </m:r>
                              </m:e>
                            </m:d>
                          </m:e>
                          <m:sup>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.25</m:t>
                        </m:r>
                      </m:e>
                    </m:rad>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9.25</m:t>
                        </m:r>
                      </m:e>
                    </m:rad>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225</m:t>
                        </m:r>
                      </m:e>
                    </m:rad>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=15</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d>
                      <m:dPr>
                        <m:begChr m:val="|"/>
                        <m:endChr m:val="|"/>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1">
                            <a:effectLst/>
                            <a:latin typeface="Cambria Math" panose="02040503050406030204" pitchFamily="18" charset="0"/>
                            <a:ea typeface="Calibri" panose="020F0502020204030204" pitchFamily="34" charset="0"/>
                            <a:cs typeface="Times New Roman" panose="02020603050405020304" pitchFamily="18" charset="0"/>
                          </a:rPr>
                          <m:t>−3</m:t>
                        </m:r>
                      </m:e>
                    </m:d>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effectLst/>
                            <a:latin typeface="Cambria Math" panose="02040503050406030204" pitchFamily="18" charset="0"/>
                            <a:ea typeface="Calibri" panose="020F0502020204030204" pitchFamily="34" charset="0"/>
                            <a:cs typeface="Times New Roman" panose="02020603050405020304" pitchFamily="18" charset="0"/>
                          </a:rPr>
                          <m:t>25</m:t>
                        </m:r>
                      </m:e>
                    </m:rad>
                    <m:r>
                      <a:rPr lang="vi-VN" sz="2800" i="1">
                        <a:effectLst/>
                        <a:latin typeface="Cambria Math" panose="02040503050406030204" pitchFamily="18" charset="0"/>
                        <a:ea typeface="Calibri" panose="020F0502020204030204" pitchFamily="34" charset="0"/>
                        <a:cs typeface="Times New Roman" panose="02020603050405020304" pitchFamily="18" charset="0"/>
                      </a:rPr>
                      <m:t>=3.5=15</m:t>
                    </m:r>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1">
                                    <a:effectLst/>
                                    <a:latin typeface="Cambria Math" panose="02040503050406030204" pitchFamily="18" charset="0"/>
                                    <a:ea typeface="Calibri" panose="020F0502020204030204" pitchFamily="34" charset="0"/>
                                    <a:cs typeface="Times New Roman" panose="02020603050405020304" pitchFamily="18" charset="0"/>
                                  </a:rPr>
                                  <m:t>−3</m:t>
                                </m:r>
                              </m:e>
                            </m:d>
                          </m:e>
                          <m:sup>
                            <m:r>
                              <a:rPr lang="vi-VN" sz="2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1">
                            <a:effectLst/>
                            <a:latin typeface="Cambria Math" panose="02040503050406030204" pitchFamily="18" charset="0"/>
                            <a:ea typeface="Calibri" panose="020F0502020204030204" pitchFamily="34" charset="0"/>
                            <a:cs typeface="Times New Roman" panose="02020603050405020304" pitchFamily="18" charset="0"/>
                          </a:rPr>
                          <m:t>.25</m:t>
                        </m:r>
                      </m:e>
                    </m:rad>
                    <m:r>
                      <a:rPr lang="vi-VN" sz="2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2800" i="1">
                            <a:effectLst/>
                            <a:latin typeface="Cambria Math" panose="02040503050406030204" pitchFamily="18" charset="0"/>
                            <a:ea typeface="Calibri" panose="020F0502020204030204" pitchFamily="34" charset="0"/>
                            <a:cs typeface="Times New Roman" panose="02020603050405020304" pitchFamily="18" charset="0"/>
                          </a:rPr>
                          <m:t>−3</m:t>
                        </m:r>
                      </m:e>
                    </m:d>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1">
                            <a:effectLst/>
                            <a:latin typeface="Cambria Math" panose="02040503050406030204" pitchFamily="18" charset="0"/>
                            <a:ea typeface="Calibri" panose="020F0502020204030204" pitchFamily="34" charset="0"/>
                            <a:cs typeface="Times New Roman" panose="02020603050405020304" pitchFamily="18" charset="0"/>
                          </a:rPr>
                          <m:t>25</m:t>
                        </m:r>
                      </m:e>
                    </m:rad>
                  </m:oMath>
                </a14:m>
                <a:r>
                  <a:rPr lang="vi-VN" sz="2800" dirty="0">
                    <a:effectLst/>
                    <a:latin typeface="Arial" panose="020B0604020202020204" pitchFamily="34" charset="0"/>
                    <a:ea typeface="Arial" panose="020B0604020202020204" pitchFamily="34" charset="0"/>
                    <a:cs typeface="Arial" panose="020B0604020202020204" pitchFamily="34" charset="0"/>
                  </a:rPr>
                  <a:t> (</a:t>
                </a:r>
                <a:r>
                  <a:rPr lang="vi-VN" sz="2800">
                    <a:effectLst/>
                    <a:latin typeface="Arial" panose="020B0604020202020204" pitchFamily="34" charset="0"/>
                    <a:ea typeface="Arial" panose="020B0604020202020204" pitchFamily="34" charset="0"/>
                    <a:cs typeface="Arial" panose="020B0604020202020204" pitchFamily="34" charset="0"/>
                  </a:rPr>
                  <a:t>= 15)</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952D5A8C-EAED-B2FA-6A56-7CC9D66C6E34}"/>
                  </a:ext>
                </a:extLst>
              </p:cNvPr>
              <p:cNvSpPr txBox="1">
                <a:spLocks noRot="1" noChangeAspect="1" noMove="1" noResize="1" noEditPoints="1" noAdjustHandles="1" noChangeArrowheads="1" noChangeShapeType="1" noTextEdit="1"/>
              </p:cNvSpPr>
              <p:nvPr/>
            </p:nvSpPr>
            <p:spPr>
              <a:xfrm>
                <a:off x="3276713" y="3429000"/>
                <a:ext cx="5638574" cy="2424510"/>
              </a:xfrm>
              <a:prstGeom prst="rect">
                <a:avLst/>
              </a:prstGeom>
              <a:blipFill>
                <a:blip r:embed="rId3"/>
                <a:stretch>
                  <a:fillRect l="-2273" b="-5290"/>
                </a:stretch>
              </a:blipFill>
            </p:spPr>
            <p:txBody>
              <a:bodyPr/>
              <a:lstStyle/>
              <a:p>
                <a:r>
                  <a:rPr lang="vi-VN">
                    <a:noFill/>
                  </a:rPr>
                  <a:t> </a:t>
                </a:r>
              </a:p>
            </p:txBody>
          </p:sp>
        </mc:Fallback>
      </mc:AlternateContent>
    </p:spTree>
    <p:extLst>
      <p:ext uri="{BB962C8B-B14F-4D97-AF65-F5344CB8AC3E}">
        <p14:creationId xmlns:p14="http://schemas.microsoft.com/office/powerpoint/2010/main" val="99979180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strips(downLeft)">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strips(downLeft)">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strips(downLeft)">
                                      <p:cBhvr>
                                        <p:cTn id="3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122F0C-805A-FA7F-2482-F6D1332CB072}"/>
              </a:ext>
            </a:extLst>
          </p:cNvPr>
          <p:cNvSpPr txBox="1"/>
          <p:nvPr/>
        </p:nvSpPr>
        <p:spPr>
          <a:xfrm>
            <a:off x="670363" y="401798"/>
            <a:ext cx="3141629" cy="523220"/>
          </a:xfrm>
          <a:prstGeom prst="rect">
            <a:avLst/>
          </a:prstGeom>
          <a:solidFill>
            <a:schemeClr val="bg1"/>
          </a:solidFill>
        </p:spPr>
        <p:txBody>
          <a:bodyPr wrap="none" rtlCol="0">
            <a:spAutoFit/>
          </a:bodyPr>
          <a:lstStyle/>
          <a:p>
            <a:r>
              <a:rPr lang="en-VN" sz="2800" b="1" dirty="0">
                <a:solidFill>
                  <a:srgbClr val="9B3FE1"/>
                </a:solidFill>
                <a:latin typeface="Arial" panose="020B0604020202020204" pitchFamily="34" charset="0"/>
                <a:cs typeface="Arial" panose="020B0604020202020204" pitchFamily="34" charset="0"/>
              </a:rPr>
              <a:t>3.18 (SGK – tr.59)</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801BDC4-B7F9-7C82-1331-5AACEC7C3332}"/>
                  </a:ext>
                </a:extLst>
              </p:cNvPr>
              <p:cNvSpPr txBox="1"/>
              <p:nvPr/>
            </p:nvSpPr>
            <p:spPr>
              <a:xfrm>
                <a:off x="705472" y="258156"/>
                <a:ext cx="10781056" cy="1944378"/>
              </a:xfrm>
              <a:prstGeom prst="rect">
                <a:avLst/>
              </a:prstGeom>
              <a:noFill/>
            </p:spPr>
            <p:txBody>
              <a:bodyPr wrap="square" rtlCol="0">
                <a:spAutoFit/>
              </a:bodyPr>
              <a:lstStyle/>
              <a:p>
                <a:pPr>
                  <a:lnSpc>
                    <a:spcPct val="150000"/>
                  </a:lnSpc>
                </a:pPr>
                <a:r>
                  <a:rPr lang="en-VN" sz="2800" dirty="0">
                    <a:latin typeface="Arial" panose="020B0604020202020204" pitchFamily="34" charset="0"/>
                    <a:cs typeface="Arial" panose="020B0604020202020204" pitchFamily="34" charset="0"/>
                  </a:rPr>
                  <a:t>				Đưa thừa số vào trong dấu căn:</a:t>
                </a:r>
              </a:p>
              <a:p>
                <a:pPr>
                  <a:lnSpc>
                    <a:spcPct val="150000"/>
                  </a:lnSpc>
                </a:pPr>
                <a:r>
                  <a:rPr lang="en-VN" sz="2800" dirty="0">
                    <a:latin typeface="Arial" panose="020B0604020202020204" pitchFamily="34" charset="0"/>
                    <a:cs typeface="Arial" panose="020B0604020202020204" pitchFamily="34" charset="0"/>
                  </a:rPr>
                  <a:t>a) </a:t>
                </a:r>
                <a14:m>
                  <m:oMath xmlns:m="http://schemas.openxmlformats.org/officeDocument/2006/math">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4</m:t>
                    </m:r>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3</m:t>
                        </m:r>
                      </m:e>
                    </m:rad>
                  </m:oMath>
                </a14:m>
                <a:r>
                  <a:rPr lang="en-VN" sz="2800" dirty="0">
                    <a:latin typeface="Arial" panose="020B0604020202020204" pitchFamily="34" charset="0"/>
                    <a:cs typeface="Arial" panose="020B0604020202020204" pitchFamily="34" charset="0"/>
                  </a:rPr>
                  <a:t> ;		 b) </a:t>
                </a:r>
                <a14:m>
                  <m:oMath xmlns:m="http://schemas.openxmlformats.org/officeDocument/2006/math">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rad>
                  </m:oMath>
                </a14:m>
                <a:r>
                  <a:rPr lang="en-VN" sz="2800" dirty="0">
                    <a:latin typeface="Arial" panose="020B0604020202020204" pitchFamily="34" charset="0"/>
                    <a:cs typeface="Arial" panose="020B0604020202020204" pitchFamily="34" charset="0"/>
                  </a:rPr>
                  <a:t> ;			c) </a:t>
                </a:r>
                <a14:m>
                  <m:oMath xmlns:m="http://schemas.openxmlformats.org/officeDocument/2006/math">
                    <m:r>
                      <a:rPr lang="vi-VN" sz="2800" i="1" smtClean="0">
                        <a:effectLst/>
                        <a:latin typeface="Cambria Math" panose="02040503050406030204" pitchFamily="18" charset="0"/>
                        <a:ea typeface="Times New Roman" panose="02020603050405020304" pitchFamily="18" charset="0"/>
                        <a:cs typeface="Times New Roman" panose="02020603050405020304" pitchFamily="18" charset="0"/>
                      </a:rPr>
                      <m:t>4</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15</m:t>
                            </m:r>
                          </m:num>
                          <m:den>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2</m:t>
                            </m:r>
                          </m:den>
                        </m:f>
                      </m:e>
                    </m:rad>
                  </m:oMath>
                </a14:m>
                <a:r>
                  <a:rPr lang="en-VN" sz="2800" dirty="0">
                    <a:latin typeface="Arial" panose="020B0604020202020204" pitchFamily="34" charset="0"/>
                    <a:cs typeface="Arial" panose="020B0604020202020204" pitchFamily="34" charset="0"/>
                  </a:rPr>
                  <a:t> ; 		d) </a:t>
                </a:r>
                <a14:m>
                  <m:oMath xmlns:m="http://schemas.openxmlformats.org/officeDocument/2006/math">
                    <m:r>
                      <a:rPr lang="vi-VN" sz="2800" i="1" smtClean="0">
                        <a:effectLst/>
                        <a:latin typeface="Cambria Math" panose="02040503050406030204" pitchFamily="18" charset="0"/>
                        <a:ea typeface="Times New Roman" panose="02020603050405020304" pitchFamily="18" charset="0"/>
                        <a:cs typeface="Times New Roman" panose="02020603050405020304" pitchFamily="18" charset="0"/>
                      </a:rPr>
                      <m:t>−5</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16</m:t>
                            </m:r>
                          </m:num>
                          <m:den>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5</m:t>
                            </m:r>
                          </m:den>
                        </m:f>
                      </m:e>
                    </m:rad>
                  </m:oMath>
                </a14:m>
                <a:endParaRPr lang="en-VN" sz="2800"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E801BDC4-B7F9-7C82-1331-5AACEC7C3332}"/>
                  </a:ext>
                </a:extLst>
              </p:cNvPr>
              <p:cNvSpPr txBox="1">
                <a:spLocks noRot="1" noChangeAspect="1" noMove="1" noResize="1" noEditPoints="1" noAdjustHandles="1" noChangeArrowheads="1" noChangeShapeType="1" noTextEdit="1"/>
              </p:cNvSpPr>
              <p:nvPr/>
            </p:nvSpPr>
            <p:spPr>
              <a:xfrm>
                <a:off x="705472" y="258156"/>
                <a:ext cx="10781056" cy="1944378"/>
              </a:xfrm>
              <a:prstGeom prst="rect">
                <a:avLst/>
              </a:prstGeom>
              <a:blipFill>
                <a:blip r:embed="rId2"/>
                <a:stretch>
                  <a:fillRect l="-11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FC8F86B-66A7-B0C4-5FAD-7280988DC710}"/>
                  </a:ext>
                </a:extLst>
              </p:cNvPr>
              <p:cNvSpPr txBox="1"/>
              <p:nvPr/>
            </p:nvSpPr>
            <p:spPr>
              <a:xfrm>
                <a:off x="705472" y="3292156"/>
                <a:ext cx="10659525" cy="2646622"/>
              </a:xfrm>
              <a:prstGeom prst="rect">
                <a:avLst/>
              </a:prstGeom>
              <a:noFill/>
            </p:spPr>
            <p:txBody>
              <a:bodyPr wrap="square">
                <a:spAutoFit/>
              </a:bodyPr>
              <a:lstStyle/>
              <a:p>
                <a:pPr algn="just">
                  <a:lnSpc>
                    <a:spcPct val="20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4</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3</m:t>
                        </m:r>
                      </m:e>
                    </m:rad>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b) </a:t>
                </a:r>
                <a14:m>
                  <m:oMath xmlns:m="http://schemas.openxmlformats.org/officeDocument/2006/math">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7</m:t>
                        </m:r>
                      </m:e>
                    </m:ra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8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4</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15</m:t>
                            </m:r>
                          </m:num>
                          <m:den>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2</m:t>
                            </m:r>
                          </m:den>
                        </m:f>
                      </m:e>
                    </m:rad>
                  </m:oMath>
                </a14:m>
                <a:r>
                  <a:rPr lang="vi-VN" sz="2800" dirty="0">
                    <a:effectLst/>
                    <a:latin typeface="Arial" panose="020B0604020202020204" pitchFamily="34" charset="0"/>
                    <a:ea typeface="Times New Roman" panose="02020603050405020304" pitchFamily="18" charset="0"/>
                    <a:cs typeface="Arial" panose="020B0604020202020204" pitchFamily="34" charset="0"/>
                  </a:rPr>
                  <a:t>					d) </a:t>
                </a:r>
                <a14:m>
                  <m:oMath xmlns:m="http://schemas.openxmlformats.org/officeDocument/2006/math">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−5</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16</m:t>
                            </m:r>
                          </m:num>
                          <m:den>
                            <m:r>
                              <a:rPr lang="vi-VN" sz="2800" i="1">
                                <a:effectLst/>
                                <a:latin typeface="Cambria Math" panose="02040503050406030204" pitchFamily="18" charset="0"/>
                                <a:ea typeface="Times New Roman" panose="02020603050405020304" pitchFamily="18" charset="0"/>
                                <a:cs typeface="Times New Roman" panose="02020603050405020304" pitchFamily="18" charset="0"/>
                              </a:rPr>
                              <m:t>5</m:t>
                            </m:r>
                          </m:den>
                        </m:f>
                      </m:e>
                    </m:ra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1FC8F86B-66A7-B0C4-5FAD-7280988DC710}"/>
                  </a:ext>
                </a:extLst>
              </p:cNvPr>
              <p:cNvSpPr txBox="1">
                <a:spLocks noRot="1" noChangeAspect="1" noMove="1" noResize="1" noEditPoints="1" noAdjustHandles="1" noChangeArrowheads="1" noChangeShapeType="1" noTextEdit="1"/>
              </p:cNvSpPr>
              <p:nvPr/>
            </p:nvSpPr>
            <p:spPr>
              <a:xfrm>
                <a:off x="705472" y="3292156"/>
                <a:ext cx="10659525" cy="2646622"/>
              </a:xfrm>
              <a:prstGeom prst="rect">
                <a:avLst/>
              </a:prstGeom>
              <a:blipFill>
                <a:blip r:embed="rId3"/>
                <a:stretch>
                  <a:fillRect l="-1190"/>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1DB5B74A-C6D4-FF30-65CB-9526B1DEBC60}"/>
              </a:ext>
            </a:extLst>
          </p:cNvPr>
          <p:cNvSpPr txBox="1"/>
          <p:nvPr/>
        </p:nvSpPr>
        <p:spPr>
          <a:xfrm>
            <a:off x="5364870" y="2611552"/>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F162E0C-EE51-D598-EEB6-7ECB33268C57}"/>
                  </a:ext>
                </a:extLst>
              </p:cNvPr>
              <p:cNvSpPr txBox="1"/>
              <p:nvPr/>
            </p:nvSpPr>
            <p:spPr>
              <a:xfrm>
                <a:off x="1925407" y="3517792"/>
                <a:ext cx="2977661" cy="62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vi-VN" sz="2800" b="1"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m:t>
                              </m:r>
                            </m:e>
                            <m:sup>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b="1"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m:t>
                          </m:r>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𝟖</m:t>
                          </m:r>
                        </m:e>
                      </m:rad>
                    </m:oMath>
                  </m:oMathPara>
                </a14:m>
                <a:endParaRPr lang="en-VN" sz="2800" b="1" dirty="0">
                  <a:solidFill>
                    <a:srgbClr val="FF0000"/>
                  </a:solidFill>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1F162E0C-EE51-D598-EEB6-7ECB33268C57}"/>
                  </a:ext>
                </a:extLst>
              </p:cNvPr>
              <p:cNvSpPr txBox="1">
                <a:spLocks noRot="1" noChangeAspect="1" noMove="1" noResize="1" noEditPoints="1" noAdjustHandles="1" noChangeArrowheads="1" noChangeShapeType="1" noTextEdit="1"/>
              </p:cNvSpPr>
              <p:nvPr/>
            </p:nvSpPr>
            <p:spPr>
              <a:xfrm>
                <a:off x="1925407" y="3517792"/>
                <a:ext cx="2977661" cy="629660"/>
              </a:xfrm>
              <a:prstGeom prst="rect">
                <a:avLst/>
              </a:prstGeom>
              <a:blipFill>
                <a:blip r:embed="rId4"/>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89FCD73-85E1-501F-CB23-4C99EF6E2B89}"/>
                  </a:ext>
                </a:extLst>
              </p:cNvPr>
              <p:cNvSpPr txBox="1"/>
              <p:nvPr/>
            </p:nvSpPr>
            <p:spPr>
              <a:xfrm>
                <a:off x="7643447" y="3517792"/>
                <a:ext cx="3544668" cy="63042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vi-VN" sz="2800" b="1"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e>
                            <m:sup>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𝟕</m:t>
                          </m:r>
                        </m:e>
                      </m:rad>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𝟐𝟖</m:t>
                          </m:r>
                        </m:e>
                      </m:rad>
                    </m:oMath>
                  </m:oMathPara>
                </a14:m>
                <a:endParaRPr lang="en-VN" sz="2800" b="1" dirty="0">
                  <a:solidFill>
                    <a:srgbClr val="FF0000"/>
                  </a:solidFill>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889FCD73-85E1-501F-CB23-4C99EF6E2B89}"/>
                  </a:ext>
                </a:extLst>
              </p:cNvPr>
              <p:cNvSpPr txBox="1">
                <a:spLocks noRot="1" noChangeAspect="1" noMove="1" noResize="1" noEditPoints="1" noAdjustHandles="1" noChangeArrowheads="1" noChangeShapeType="1" noTextEdit="1"/>
              </p:cNvSpPr>
              <p:nvPr/>
            </p:nvSpPr>
            <p:spPr>
              <a:xfrm>
                <a:off x="7643447" y="3517792"/>
                <a:ext cx="3544668" cy="630429"/>
              </a:xfrm>
              <a:prstGeom prst="rect">
                <a:avLst/>
              </a:prstGeom>
              <a:blipFill>
                <a:blip r:embed="rId5"/>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988C1E6-11E7-CAA1-90AC-9F7F2C00E834}"/>
                  </a:ext>
                </a:extLst>
              </p:cNvPr>
              <p:cNvSpPr txBox="1"/>
              <p:nvPr/>
            </p:nvSpPr>
            <p:spPr>
              <a:xfrm>
                <a:off x="2009954" y="4730788"/>
                <a:ext cx="3354916" cy="136537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vi-VN" sz="2800" b="1"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m:t>
                              </m:r>
                            </m:e>
                            <m:sup>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𝟏𝟓</m:t>
                              </m:r>
                            </m:num>
                            <m:den>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den>
                          </m:f>
                        </m:e>
                      </m:rad>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𝟏𝟐𝟎</m:t>
                          </m:r>
                        </m:e>
                      </m:rad>
                    </m:oMath>
                  </m:oMathPara>
                </a14:m>
                <a:endParaRPr lang="en-VN" sz="2800" b="1" dirty="0">
                  <a:solidFill>
                    <a:srgbClr val="FF0000"/>
                  </a:solidFill>
                </a:endParaRPr>
              </a:p>
            </p:txBody>
          </p:sp>
        </mc:Choice>
        <mc:Fallback xmlns="">
          <p:sp>
            <p:nvSpPr>
              <p:cNvPr id="14" name="TextBox 13">
                <a:extLst>
                  <a:ext uri="{FF2B5EF4-FFF2-40B4-BE49-F238E27FC236}">
                    <a16:creationId xmlns:a16="http://schemas.microsoft.com/office/drawing/2014/main" id="{0988C1E6-11E7-CAA1-90AC-9F7F2C00E834}"/>
                  </a:ext>
                </a:extLst>
              </p:cNvPr>
              <p:cNvSpPr txBox="1">
                <a:spLocks noRot="1" noChangeAspect="1" noMove="1" noResize="1" noEditPoints="1" noAdjustHandles="1" noChangeArrowheads="1" noChangeShapeType="1" noTextEdit="1"/>
              </p:cNvSpPr>
              <p:nvPr/>
            </p:nvSpPr>
            <p:spPr>
              <a:xfrm>
                <a:off x="2009954" y="4730788"/>
                <a:ext cx="3354916" cy="1365374"/>
              </a:xfrm>
              <a:prstGeom prst="rect">
                <a:avLst/>
              </a:prstGeom>
              <a:blipFill>
                <a:blip r:embed="rId6"/>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9AA980C-E375-FC1F-7DE7-71C65A842BBF}"/>
                  </a:ext>
                </a:extLst>
              </p:cNvPr>
              <p:cNvSpPr txBox="1"/>
              <p:nvPr/>
            </p:nvSpPr>
            <p:spPr>
              <a:xfrm>
                <a:off x="7828928" y="4730788"/>
                <a:ext cx="3657600" cy="136537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vi-VN" sz="2800" b="1"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e>
                            <m:sup>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𝟏𝟔</m:t>
                              </m:r>
                            </m:num>
                            <m:den>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den>
                          </m:f>
                        </m:e>
                      </m:rad>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𝟖𝟎</m:t>
                          </m:r>
                        </m:e>
                      </m:rad>
                    </m:oMath>
                  </m:oMathPara>
                </a14:m>
                <a:endParaRPr lang="en-VN" sz="2800" b="1" dirty="0">
                  <a:solidFill>
                    <a:srgbClr val="FF0000"/>
                  </a:solidFill>
                  <a:latin typeface="Arial" panose="020B060402020202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99AA980C-E375-FC1F-7DE7-71C65A842BBF}"/>
                  </a:ext>
                </a:extLst>
              </p:cNvPr>
              <p:cNvSpPr txBox="1">
                <a:spLocks noRot="1" noChangeAspect="1" noMove="1" noResize="1" noEditPoints="1" noAdjustHandles="1" noChangeArrowheads="1" noChangeShapeType="1" noTextEdit="1"/>
              </p:cNvSpPr>
              <p:nvPr/>
            </p:nvSpPr>
            <p:spPr>
              <a:xfrm>
                <a:off x="7828928" y="4730788"/>
                <a:ext cx="3657600" cy="1365374"/>
              </a:xfrm>
              <a:prstGeom prst="rect">
                <a:avLst/>
              </a:prstGeom>
              <a:blipFill>
                <a:blip r:embed="rId7"/>
                <a:stretch>
                  <a:fillRect/>
                </a:stretch>
              </a:blipFill>
            </p:spPr>
            <p:txBody>
              <a:bodyPr/>
              <a:lstStyle/>
              <a:p>
                <a:r>
                  <a:rPr lang="en-VN">
                    <a:noFill/>
                  </a:rPr>
                  <a:t> </a:t>
                </a:r>
              </a:p>
            </p:txBody>
          </p:sp>
        </mc:Fallback>
      </mc:AlternateContent>
    </p:spTree>
    <p:extLst>
      <p:ext uri="{BB962C8B-B14F-4D97-AF65-F5344CB8AC3E}">
        <p14:creationId xmlns:p14="http://schemas.microsoft.com/office/powerpoint/2010/main" val="95617598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barn(inVertical)">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trips(down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down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strips(down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strips(downLeft)">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9" grpId="0"/>
      <p:bldP spid="12" grpId="0"/>
      <p:bldP spid="14"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EB590F-9382-41B1-4446-01CD2ABF0B51}"/>
              </a:ext>
            </a:extLst>
          </p:cNvPr>
          <p:cNvSpPr txBox="1"/>
          <p:nvPr/>
        </p:nvSpPr>
        <p:spPr>
          <a:xfrm>
            <a:off x="499642" y="464389"/>
            <a:ext cx="3141629" cy="523220"/>
          </a:xfrm>
          <a:prstGeom prst="rect">
            <a:avLst/>
          </a:prstGeom>
          <a:solidFill>
            <a:schemeClr val="bg1"/>
          </a:solidFill>
        </p:spPr>
        <p:txBody>
          <a:bodyPr wrap="none" rtlCol="0">
            <a:spAutoFit/>
          </a:bodyPr>
          <a:lstStyle/>
          <a:p>
            <a:r>
              <a:rPr lang="en-VN" sz="2800" b="1" dirty="0">
                <a:solidFill>
                  <a:srgbClr val="9B3FE1"/>
                </a:solidFill>
                <a:latin typeface="Arial" panose="020B0604020202020204" pitchFamily="34" charset="0"/>
                <a:cs typeface="Arial" panose="020B0604020202020204" pitchFamily="34" charset="0"/>
              </a:rPr>
              <a:t>3.19 (SGK – tr.59)</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1057DC8-468F-B686-67DD-59CF2EF01DC2}"/>
                  </a:ext>
                </a:extLst>
              </p:cNvPr>
              <p:cNvSpPr txBox="1"/>
              <p:nvPr/>
            </p:nvSpPr>
            <p:spPr>
              <a:xfrm>
                <a:off x="613776" y="1171491"/>
                <a:ext cx="1533497" cy="969176"/>
              </a:xfrm>
              <a:prstGeom prst="rect">
                <a:avLst/>
              </a:prstGeom>
              <a:noFill/>
            </p:spPr>
            <p:txBody>
              <a:bodyPr wrap="none" rtlCol="0">
                <a:spAutoFit/>
              </a:bodyPr>
              <a:lstStyle/>
              <a:p>
                <a:r>
                  <a:rPr lang="en-VN" sz="2800" dirty="0">
                    <a:latin typeface="Arial" panose="020B0604020202020204" pitchFamily="34" charset="0"/>
                    <a:cs typeface="Arial" panose="020B0604020202020204" pitchFamily="34" charset="0"/>
                  </a:rPr>
                  <a:t>a) </a:t>
                </a:r>
                <a14:m>
                  <m:oMath xmlns:m="http://schemas.openxmlformats.org/officeDocument/2006/math">
                    <m:r>
                      <a:rPr lang="fr-FR" sz="2800" i="0" smtClean="0">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2800" i="0" smtClean="0">
                        <a:effectLst/>
                        <a:latin typeface="Cambria Math" panose="02040503050406030204" pitchFamily="18" charset="0"/>
                        <a:ea typeface="Times New Roman" panose="02020603050405020304" pitchFamily="18" charset="0"/>
                        <a:cs typeface="Times New Roman" panose="02020603050405020304" pitchFamily="18" charset="0"/>
                      </a:rPr>
                      <m:t>a</m:t>
                    </m:r>
                    <m:r>
                      <a:rPr lang="fr-FR" sz="2800" i="0" smtClean="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0" smtClean="0">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2800" i="0" smtClean="0">
                                <a:effectLst/>
                                <a:latin typeface="Cambria Math" panose="02040503050406030204" pitchFamily="18" charset="0"/>
                                <a:ea typeface="Times New Roman" panose="02020603050405020304" pitchFamily="18" charset="0"/>
                                <a:cs typeface="Times New Roman" panose="02020603050405020304" pitchFamily="18" charset="0"/>
                              </a:rPr>
                              <m:t>5</m:t>
                            </m:r>
                          </m:den>
                        </m:f>
                      </m:e>
                    </m:rad>
                  </m:oMath>
                </a14:m>
                <a:endParaRPr lang="en-VN" sz="280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F1057DC8-468F-B686-67DD-59CF2EF01DC2}"/>
                  </a:ext>
                </a:extLst>
              </p:cNvPr>
              <p:cNvSpPr txBox="1">
                <a:spLocks noRot="1" noChangeAspect="1" noMove="1" noResize="1" noEditPoints="1" noAdjustHandles="1" noChangeArrowheads="1" noChangeShapeType="1" noTextEdit="1"/>
              </p:cNvSpPr>
              <p:nvPr/>
            </p:nvSpPr>
            <p:spPr>
              <a:xfrm>
                <a:off x="613776" y="1171491"/>
                <a:ext cx="1533497" cy="969176"/>
              </a:xfrm>
              <a:prstGeom prst="rect">
                <a:avLst/>
              </a:prstGeom>
              <a:blipFill>
                <a:blip r:embed="rId2"/>
                <a:stretch>
                  <a:fillRect l="-8264"/>
                </a:stretch>
              </a:blipFill>
            </p:spPr>
            <p:txBody>
              <a:bodyPr/>
              <a:lstStyle/>
              <a:p>
                <a:r>
                  <a:rPr lang="en-VN">
                    <a:noFill/>
                  </a:rPr>
                  <a:t> </a:t>
                </a:r>
              </a:p>
            </p:txBody>
          </p:sp>
        </mc:Fallback>
      </mc:AlternateContent>
      <p:sp>
        <p:nvSpPr>
          <p:cNvPr id="7" name="TextBox 6">
            <a:extLst>
              <a:ext uri="{FF2B5EF4-FFF2-40B4-BE49-F238E27FC236}">
                <a16:creationId xmlns:a16="http://schemas.microsoft.com/office/drawing/2014/main" id="{272B04BF-F432-B243-C261-FE6D12AA27BB}"/>
              </a:ext>
            </a:extLst>
          </p:cNvPr>
          <p:cNvSpPr txBox="1"/>
          <p:nvPr/>
        </p:nvSpPr>
        <p:spPr>
          <a:xfrm>
            <a:off x="3950677" y="429471"/>
            <a:ext cx="4290646" cy="523220"/>
          </a:xfrm>
          <a:prstGeom prst="rect">
            <a:avLst/>
          </a:prstGeom>
          <a:noFill/>
        </p:spPr>
        <p:txBody>
          <a:bodyPr wrap="square">
            <a:spAutoFit/>
          </a:bodyPr>
          <a:lstStyle/>
          <a:p>
            <a:pPr algn="just"/>
            <a:r>
              <a:rPr lang="en-VN" sz="2800" dirty="0">
                <a:latin typeface="Arial" panose="020B0604020202020204" pitchFamily="34" charset="0"/>
                <a:cs typeface="Arial" panose="020B0604020202020204" pitchFamily="34" charset="0"/>
              </a:rPr>
              <a:t>Khử mẫu trong dấu căn: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E50E26D-BF61-9852-9F23-BDEB3BD770BB}"/>
                  </a:ext>
                </a:extLst>
              </p:cNvPr>
              <p:cNvSpPr txBox="1"/>
              <p:nvPr/>
            </p:nvSpPr>
            <p:spPr>
              <a:xfrm>
                <a:off x="2147273" y="1108845"/>
                <a:ext cx="3683174" cy="1094467"/>
              </a:xfrm>
              <a:prstGeom prst="rect">
                <a:avLst/>
              </a:prstGeom>
              <a:noFill/>
            </p:spPr>
            <p:txBody>
              <a:bodyPr wrap="square">
                <a:spAutoFit/>
              </a:bodyPr>
              <a:lstStyle/>
              <a:p>
                <a:r>
                  <a:rPr lang="en-VN" sz="2800" dirty="0">
                    <a:solidFill>
                      <a:srgbClr val="FF0000"/>
                    </a:solidFill>
                    <a:latin typeface="Arial" panose="020B0604020202020204" pitchFamily="34" charset="0"/>
                    <a:cs typeface="Arial" panose="020B0604020202020204" pitchFamily="34" charset="0"/>
                  </a:rPr>
                  <a:t>= 2a . </a:t>
                </a:r>
                <a14:m>
                  <m:oMath xmlns:m="http://schemas.openxmlformats.org/officeDocument/2006/math">
                    <m:rad>
                      <m:radPr>
                        <m:degHide m:val="on"/>
                        <m:ctrlPr>
                          <a:rPr lang="en-VN" sz="320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VN" sz="32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2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3.5</m:t>
                            </m:r>
                          </m:num>
                          <m:den>
                            <m:sSup>
                              <m:sSupPr>
                                <m:ctrlPr>
                                  <a:rPr lang="en-VN" sz="32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2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e>
                              <m:sup>
                                <m:r>
                                  <a:rPr lang="fr-FR" sz="32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e>
                    </m:rad>
                    <m:r>
                      <a:rPr lang="fr-FR" sz="32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VN"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f>
                      <m:fPr>
                        <m:ctrlPr>
                          <a:rPr lang="en-VN" sz="32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2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2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a</m:t>
                        </m:r>
                        <m:rad>
                          <m:radPr>
                            <m:degHide m:val="on"/>
                            <m:ctrlPr>
                              <a:rPr lang="en-VN" sz="32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32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15</m:t>
                            </m:r>
                          </m:e>
                        </m:rad>
                      </m:num>
                      <m:den>
                        <m:r>
                          <a:rPr lang="fr-FR" sz="32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den>
                    </m:f>
                  </m:oMath>
                </a14:m>
                <a:endParaRPr lang="en-VN" sz="2800" dirty="0">
                  <a:solidFill>
                    <a:srgbClr val="FF0000"/>
                  </a:solidFill>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2E50E26D-BF61-9852-9F23-BDEB3BD770BB}"/>
                  </a:ext>
                </a:extLst>
              </p:cNvPr>
              <p:cNvSpPr txBox="1">
                <a:spLocks noRot="1" noChangeAspect="1" noMove="1" noResize="1" noEditPoints="1" noAdjustHandles="1" noChangeArrowheads="1" noChangeShapeType="1" noTextEdit="1"/>
              </p:cNvSpPr>
              <p:nvPr/>
            </p:nvSpPr>
            <p:spPr>
              <a:xfrm>
                <a:off x="2147273" y="1108845"/>
                <a:ext cx="3683174" cy="1094467"/>
              </a:xfrm>
              <a:prstGeom prst="rect">
                <a:avLst/>
              </a:prstGeom>
              <a:blipFill>
                <a:blip r:embed="rId3"/>
                <a:stretch>
                  <a:fillRect l="-3436"/>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725CEA9-7C3A-0F31-B262-29D0F5430366}"/>
                  </a:ext>
                </a:extLst>
              </p:cNvPr>
              <p:cNvSpPr txBox="1"/>
              <p:nvPr/>
            </p:nvSpPr>
            <p:spPr>
              <a:xfrm>
                <a:off x="1922584" y="2304645"/>
                <a:ext cx="8346832" cy="2021323"/>
              </a:xfrm>
              <a:prstGeom prst="rect">
                <a:avLst/>
              </a:prstGeom>
              <a:noFill/>
            </p:spPr>
            <p:txBody>
              <a:bodyPr wrap="square">
                <a:spAutoFit/>
              </a:bodyPr>
              <a:lstStyle/>
              <a:p>
                <a:pPr algn="just">
                  <a:lnSpc>
                    <a:spcPct val="150000"/>
                  </a:lnSpc>
                  <a:spcBef>
                    <a:spcPts val="300"/>
                  </a:spcBef>
                  <a:spcAft>
                    <a:spcPts val="300"/>
                  </a:spcAft>
                </a:pPr>
                <a:r>
                  <a:rPr lang="fr-FR"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Với</a:t>
                </a:r>
                <a:r>
                  <a:rPr lang="fr-FR"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&gt;0</m:t>
                    </m:r>
                  </m:oMath>
                </a14:m>
                <a:r>
                  <a:rPr lang="fr-FR"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ta </a:t>
                </a:r>
                <a:r>
                  <a:rPr lang="fr-FR" sz="28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có</a:t>
                </a:r>
                <a:r>
                  <a:rPr lang="fr-FR"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num>
                          <m:den>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den>
                        </m:f>
                      </m:e>
                    </m:rad>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rad>
                      <m:radPr>
                        <m:degHide m:val="on"/>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num>
                          <m:den>
                            <m:sSup>
                              <m:sSupPr>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e>
                    </m:rad>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e>
                        </m:rad>
                      </m:num>
                      <m:den>
                        <m:d>
                          <m:dPr>
                            <m:begChr m:val="|"/>
                            <m:endChr m:val="|"/>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e>
                        </m:d>
                      </m:den>
                    </m:f>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e>
                        </m:rad>
                      </m:num>
                      <m:den>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den>
                    </m:f>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rad>
                      <m:radPr>
                        <m:degHide m:val="on"/>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5</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x</m:t>
                        </m:r>
                      </m:e>
                    </m:rad>
                  </m:oMath>
                </a14:m>
                <a:r>
                  <a:rPr lang="fr-FR"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7725CEA9-7C3A-0F31-B262-29D0F5430366}"/>
                  </a:ext>
                </a:extLst>
              </p:cNvPr>
              <p:cNvSpPr txBox="1">
                <a:spLocks noRot="1" noChangeAspect="1" noMove="1" noResize="1" noEditPoints="1" noAdjustHandles="1" noChangeArrowheads="1" noChangeShapeType="1" noTextEdit="1"/>
              </p:cNvSpPr>
              <p:nvPr/>
            </p:nvSpPr>
            <p:spPr>
              <a:xfrm>
                <a:off x="1922584" y="2304645"/>
                <a:ext cx="8346832" cy="2021323"/>
              </a:xfrm>
              <a:prstGeom prst="rect">
                <a:avLst/>
              </a:prstGeom>
              <a:blipFill>
                <a:blip r:embed="rId4"/>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798DB84-CDE2-84AB-C9D3-BD231468E233}"/>
                  </a:ext>
                </a:extLst>
              </p:cNvPr>
              <p:cNvSpPr txBox="1"/>
              <p:nvPr/>
            </p:nvSpPr>
            <p:spPr>
              <a:xfrm>
                <a:off x="4211877" y="4427301"/>
                <a:ext cx="6096000" cy="2035044"/>
              </a:xfrm>
              <a:prstGeom prst="rect">
                <a:avLst/>
              </a:prstGeom>
              <a:noFill/>
            </p:spPr>
            <p:txBody>
              <a:bodyPr wrap="square">
                <a:spAutoFit/>
              </a:bodyPr>
              <a:lstStyle/>
              <a:p>
                <a:pPr algn="just">
                  <a:lnSpc>
                    <a:spcPct val="150000"/>
                  </a:lnSpc>
                  <a:spcBef>
                    <a:spcPts val="300"/>
                  </a:spcBef>
                  <a:spcAft>
                    <a:spcPts val="300"/>
                  </a:spcAft>
                </a:pPr>
                <a:r>
                  <a:rPr lang="fr-FR"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Với </a:t>
                </a:r>
                <a14:m>
                  <m:oMath xmlns:m="http://schemas.openxmlformats.org/officeDocument/2006/math">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a</m:t>
                    </m:r>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≥0, </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b</m:t>
                    </m:r>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&gt;0</m:t>
                    </m:r>
                  </m:oMath>
                </a14:m>
                <a:r>
                  <a:rPr lang="fr-FR"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ta </a:t>
                </a:r>
                <a:r>
                  <a:rPr lang="fr-FR" sz="28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có</a:t>
                </a:r>
                <a:r>
                  <a:rPr lang="fr-FR"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a</m:t>
                            </m:r>
                          </m:num>
                          <m:den>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b</m:t>
                            </m:r>
                          </m:den>
                        </m:f>
                      </m:e>
                    </m:rad>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ab</m:t>
                            </m:r>
                          </m:num>
                          <m:den>
                            <m:sSup>
                              <m:sSupPr>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b</m:t>
                                </m:r>
                              </m:e>
                              <m:sup>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e>
                    </m:rad>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ab</m:t>
                            </m:r>
                          </m:e>
                        </m:rad>
                      </m:num>
                      <m:den>
                        <m:d>
                          <m:dPr>
                            <m:begChr m:val="|"/>
                            <m:endChr m:val="|"/>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b</m:t>
                            </m:r>
                          </m:e>
                        </m:d>
                      </m:den>
                    </m:f>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VN" sz="28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ab</m:t>
                            </m:r>
                          </m:e>
                        </m:rad>
                      </m:num>
                      <m:den>
                        <m:r>
                          <m:rPr>
                            <m:sty m:val="p"/>
                          </m:rPr>
                          <a:rPr lang="en-US" sz="2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b</m:t>
                        </m:r>
                      </m:den>
                    </m:f>
                  </m:oMath>
                </a14:m>
                <a:r>
                  <a:rPr lang="en-US"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B798DB84-CDE2-84AB-C9D3-BD231468E233}"/>
                  </a:ext>
                </a:extLst>
              </p:cNvPr>
              <p:cNvSpPr txBox="1">
                <a:spLocks noRot="1" noChangeAspect="1" noMove="1" noResize="1" noEditPoints="1" noAdjustHandles="1" noChangeArrowheads="1" noChangeShapeType="1" noTextEdit="1"/>
              </p:cNvSpPr>
              <p:nvPr/>
            </p:nvSpPr>
            <p:spPr>
              <a:xfrm>
                <a:off x="4211877" y="4427301"/>
                <a:ext cx="6096000" cy="2035044"/>
              </a:xfrm>
              <a:prstGeom prst="rect">
                <a:avLst/>
              </a:prstGeom>
              <a:blipFill>
                <a:blip r:embed="rId5"/>
                <a:stretch>
                  <a:fillRect l="-207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8060466-FA1B-6997-ADB6-5DDD45229525}"/>
                  </a:ext>
                </a:extLst>
              </p:cNvPr>
              <p:cNvSpPr txBox="1"/>
              <p:nvPr/>
            </p:nvSpPr>
            <p:spPr>
              <a:xfrm>
                <a:off x="613776" y="2286569"/>
                <a:ext cx="3027495" cy="969176"/>
              </a:xfrm>
              <a:prstGeom prst="rect">
                <a:avLst/>
              </a:prstGeom>
              <a:noFill/>
            </p:spPr>
            <p:txBody>
              <a:bodyPr wrap="none" rtlCol="0">
                <a:spAutoFit/>
              </a:bodyPr>
              <a:lstStyle/>
              <a:p>
                <a:r>
                  <a:rPr lang="en-VN" sz="2800" dirty="0">
                    <a:latin typeface="Arial" panose="020B0604020202020204" pitchFamily="34" charset="0"/>
                    <a:cs typeface="Arial" panose="020B0604020202020204" pitchFamily="34" charset="0"/>
                  </a:rPr>
                  <a:t>b) </a:t>
                </a:r>
                <a14:m>
                  <m:oMath xmlns:m="http://schemas.openxmlformats.org/officeDocument/2006/math">
                    <m:r>
                      <a:rPr lang="fr-FR" sz="2800" i="0" smtClean="0">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i="0" smtClean="0">
                        <a:effectLst/>
                        <a:latin typeface="Cambria Math" panose="02040503050406030204" pitchFamily="18" charset="0"/>
                        <a:ea typeface="Times New Roman" panose="02020603050405020304" pitchFamily="18" charset="0"/>
                        <a:cs typeface="Times New Roman" panose="02020603050405020304" pitchFamily="18" charset="0"/>
                      </a:rPr>
                      <m:t>x</m:t>
                    </m:r>
                    <m:r>
                      <a:rPr lang="fr-FR" sz="2800" i="0" smtClean="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0" smtClean="0">
                                <a:effectLst/>
                                <a:latin typeface="Cambria Math" panose="02040503050406030204" pitchFamily="18" charset="0"/>
                                <a:ea typeface="Times New Roman" panose="02020603050405020304" pitchFamily="18" charset="0"/>
                                <a:cs typeface="Times New Roman" panose="02020603050405020304" pitchFamily="18" charset="0"/>
                              </a:rPr>
                              <m:t>5</m:t>
                            </m:r>
                          </m:num>
                          <m:den>
                            <m:r>
                              <m:rPr>
                                <m:sty m:val="p"/>
                              </m:rPr>
                              <a:rPr lang="en-US" sz="2800" i="0" smtClean="0">
                                <a:effectLst/>
                                <a:latin typeface="Cambria Math" panose="02040503050406030204" pitchFamily="18" charset="0"/>
                                <a:ea typeface="Times New Roman" panose="02020603050405020304" pitchFamily="18" charset="0"/>
                                <a:cs typeface="Times New Roman" panose="02020603050405020304" pitchFamily="18" charset="0"/>
                              </a:rPr>
                              <m:t>x</m:t>
                            </m:r>
                          </m:den>
                        </m:f>
                      </m:e>
                    </m:rad>
                  </m:oMath>
                </a14:m>
                <a:r>
                  <a:rPr lang="en-VN" sz="2800" dirty="0">
                    <a:latin typeface="Arial" panose="020B0604020202020204" pitchFamily="34" charset="0"/>
                    <a:cs typeface="Arial" panose="020B0604020202020204" pitchFamily="34" charset="0"/>
                  </a:rPr>
                  <a:t> ( x &gt; 0)</a:t>
                </a:r>
              </a:p>
            </p:txBody>
          </p:sp>
        </mc:Choice>
        <mc:Fallback xmlns="">
          <p:sp>
            <p:nvSpPr>
              <p:cNvPr id="14" name="TextBox 13">
                <a:extLst>
                  <a:ext uri="{FF2B5EF4-FFF2-40B4-BE49-F238E27FC236}">
                    <a16:creationId xmlns:a16="http://schemas.microsoft.com/office/drawing/2014/main" id="{28060466-FA1B-6997-ADB6-5DDD45229525}"/>
                  </a:ext>
                </a:extLst>
              </p:cNvPr>
              <p:cNvSpPr txBox="1">
                <a:spLocks noRot="1" noChangeAspect="1" noMove="1" noResize="1" noEditPoints="1" noAdjustHandles="1" noChangeArrowheads="1" noChangeShapeType="1" noTextEdit="1"/>
              </p:cNvSpPr>
              <p:nvPr/>
            </p:nvSpPr>
            <p:spPr>
              <a:xfrm>
                <a:off x="613776" y="2286569"/>
                <a:ext cx="3027495" cy="969176"/>
              </a:xfrm>
              <a:prstGeom prst="rect">
                <a:avLst/>
              </a:prstGeom>
              <a:blipFill>
                <a:blip r:embed="rId6"/>
                <a:stretch>
                  <a:fillRect l="-4184" r="-3347"/>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6E4AD06-6BC0-FC91-EE40-5CE1EBDFC58C}"/>
                  </a:ext>
                </a:extLst>
              </p:cNvPr>
              <p:cNvSpPr txBox="1"/>
              <p:nvPr/>
            </p:nvSpPr>
            <p:spPr>
              <a:xfrm>
                <a:off x="613776" y="4325968"/>
                <a:ext cx="3598101" cy="969176"/>
              </a:xfrm>
              <a:prstGeom prst="rect">
                <a:avLst/>
              </a:prstGeom>
              <a:noFill/>
            </p:spPr>
            <p:txBody>
              <a:bodyPr wrap="none" rtlCol="0">
                <a:spAutoFit/>
              </a:bodyPr>
              <a:lstStyle/>
              <a:p>
                <a:r>
                  <a:rPr lang="en-VN" sz="2800" dirty="0">
                    <a:latin typeface="Arial" panose="020B0604020202020204" pitchFamily="34" charset="0"/>
                    <a:cs typeface="Arial" panose="020B0604020202020204" pitchFamily="34" charset="0"/>
                  </a:rPr>
                  <a:t>c) </a:t>
                </a:r>
                <a14:m>
                  <m:oMath xmlns:m="http://schemas.openxmlformats.org/officeDocument/2006/math">
                    <m:r>
                      <a:rPr lang="fr-FR" sz="2800" i="0" smtClean="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0" smtClean="0">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i="0" smtClean="0">
                                <a:effectLst/>
                                <a:latin typeface="Cambria Math" panose="02040503050406030204" pitchFamily="18" charset="0"/>
                                <a:ea typeface="Times New Roman" panose="02020603050405020304" pitchFamily="18" charset="0"/>
                                <a:cs typeface="Times New Roman" panose="02020603050405020304" pitchFamily="18" charset="0"/>
                              </a:rPr>
                              <m:t>a</m:t>
                            </m:r>
                          </m:num>
                          <m:den>
                            <m:r>
                              <m:rPr>
                                <m:sty m:val="p"/>
                              </m:rPr>
                              <a:rPr lang="en-US" sz="2800" i="0" smtClean="0">
                                <a:effectLst/>
                                <a:latin typeface="Cambria Math" panose="02040503050406030204" pitchFamily="18" charset="0"/>
                                <a:ea typeface="Times New Roman" panose="02020603050405020304" pitchFamily="18" charset="0"/>
                                <a:cs typeface="Times New Roman" panose="02020603050405020304" pitchFamily="18" charset="0"/>
                              </a:rPr>
                              <m:t>b</m:t>
                            </m:r>
                          </m:den>
                        </m:f>
                      </m:e>
                    </m:rad>
                  </m:oMath>
                </a14:m>
                <a:r>
                  <a:rPr lang="en-VN" sz="2800" dirty="0">
                    <a:latin typeface="Arial" panose="020B0604020202020204" pitchFamily="34" charset="0"/>
                    <a:cs typeface="Arial" panose="020B0604020202020204" pitchFamily="34" charset="0"/>
                  </a:rPr>
                  <a:t> (</a:t>
                </a:r>
                <a14:m>
                  <m:oMath xmlns:m="http://schemas.openxmlformats.org/officeDocument/2006/math">
                    <m:r>
                      <m:rPr>
                        <m:sty m:val="p"/>
                      </m:rPr>
                      <a:rPr lang="en-US" sz="2800" i="0" smtClean="0">
                        <a:latin typeface="Cambria Math" panose="02040503050406030204" pitchFamily="18" charset="0"/>
                        <a:ea typeface="Times New Roman" panose="02020603050405020304" pitchFamily="18" charset="0"/>
                        <a:cs typeface="Times New Roman" panose="02020603050405020304" pitchFamily="18" charset="0"/>
                      </a:rPr>
                      <m:t>a</m:t>
                    </m:r>
                    <m:r>
                      <a:rPr lang="fr-FR" sz="2800" i="0" smtClean="0">
                        <a:latin typeface="Cambria Math" panose="02040503050406030204" pitchFamily="18" charset="0"/>
                        <a:ea typeface="Times New Roman" panose="02020603050405020304" pitchFamily="18" charset="0"/>
                        <a:cs typeface="Times New Roman" panose="02020603050405020304" pitchFamily="18" charset="0"/>
                      </a:rPr>
                      <m:t>≥0, </m:t>
                    </m:r>
                    <m:r>
                      <m:rPr>
                        <m:sty m:val="p"/>
                      </m:rPr>
                      <a:rPr lang="en-US" sz="2800" i="0" smtClean="0">
                        <a:latin typeface="Cambria Math" panose="02040503050406030204" pitchFamily="18" charset="0"/>
                        <a:ea typeface="Times New Roman" panose="02020603050405020304" pitchFamily="18" charset="0"/>
                        <a:cs typeface="Times New Roman" panose="02020603050405020304" pitchFamily="18" charset="0"/>
                      </a:rPr>
                      <m:t>b</m:t>
                    </m:r>
                    <m:r>
                      <a:rPr lang="fr-FR" sz="2800" i="0" smtClean="0">
                        <a:latin typeface="Cambria Math" panose="02040503050406030204" pitchFamily="18" charset="0"/>
                        <a:ea typeface="Times New Roman" panose="02020603050405020304" pitchFamily="18" charset="0"/>
                        <a:cs typeface="Times New Roman" panose="02020603050405020304" pitchFamily="18" charset="0"/>
                      </a:rPr>
                      <m:t>&gt;0</m:t>
                    </m:r>
                  </m:oMath>
                </a14:m>
                <a:r>
                  <a:rPr lang="en-VN" sz="2800" dirty="0">
                    <a:latin typeface="Arial" panose="020B0604020202020204" pitchFamily="34" charset="0"/>
                    <a:cs typeface="Arial" panose="020B0604020202020204" pitchFamily="34" charset="0"/>
                  </a:rPr>
                  <a:t>)</a:t>
                </a:r>
              </a:p>
            </p:txBody>
          </p:sp>
        </mc:Choice>
        <mc:Fallback xmlns="">
          <p:sp>
            <p:nvSpPr>
              <p:cNvPr id="15" name="TextBox 14">
                <a:extLst>
                  <a:ext uri="{FF2B5EF4-FFF2-40B4-BE49-F238E27FC236}">
                    <a16:creationId xmlns:a16="http://schemas.microsoft.com/office/drawing/2014/main" id="{86E4AD06-6BC0-FC91-EE40-5CE1EBDFC58C}"/>
                  </a:ext>
                </a:extLst>
              </p:cNvPr>
              <p:cNvSpPr txBox="1">
                <a:spLocks noRot="1" noChangeAspect="1" noMove="1" noResize="1" noEditPoints="1" noAdjustHandles="1" noChangeArrowheads="1" noChangeShapeType="1" noTextEdit="1"/>
              </p:cNvSpPr>
              <p:nvPr/>
            </p:nvSpPr>
            <p:spPr>
              <a:xfrm>
                <a:off x="613776" y="4325968"/>
                <a:ext cx="3598101" cy="969176"/>
              </a:xfrm>
              <a:prstGeom prst="rect">
                <a:avLst/>
              </a:prstGeom>
              <a:blipFill>
                <a:blip r:embed="rId7"/>
                <a:stretch>
                  <a:fillRect l="-3521" r="-2465"/>
                </a:stretch>
              </a:blipFill>
            </p:spPr>
            <p:txBody>
              <a:bodyPr/>
              <a:lstStyle/>
              <a:p>
                <a:r>
                  <a:rPr lang="en-VN">
                    <a:noFill/>
                  </a:rPr>
                  <a:t> </a:t>
                </a:r>
              </a:p>
            </p:txBody>
          </p:sp>
        </mc:Fallback>
      </mc:AlternateContent>
    </p:spTree>
    <p:extLst>
      <p:ext uri="{BB962C8B-B14F-4D97-AF65-F5344CB8AC3E}">
        <p14:creationId xmlns:p14="http://schemas.microsoft.com/office/powerpoint/2010/main" val="288834264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trips(down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trips(down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strips(downLeft)">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9" grpId="0"/>
      <p:bldP spid="11" grpId="0"/>
      <p:bldP spid="13" grpId="0"/>
      <p:bldP spid="14"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E108C5-3B3F-0820-0DE2-01E03A9A900F}"/>
              </a:ext>
            </a:extLst>
          </p:cNvPr>
          <p:cNvSpPr txBox="1"/>
          <p:nvPr/>
        </p:nvSpPr>
        <p:spPr>
          <a:xfrm>
            <a:off x="613776" y="546820"/>
            <a:ext cx="3141629" cy="523220"/>
          </a:xfrm>
          <a:prstGeom prst="rect">
            <a:avLst/>
          </a:prstGeom>
          <a:solidFill>
            <a:schemeClr val="bg1"/>
          </a:solidFill>
        </p:spPr>
        <p:txBody>
          <a:bodyPr wrap="none" rtlCol="0">
            <a:spAutoFit/>
          </a:bodyPr>
          <a:lstStyle/>
          <a:p>
            <a:r>
              <a:rPr lang="en-VN" sz="2800" b="1" dirty="0">
                <a:solidFill>
                  <a:srgbClr val="9B3FE1"/>
                </a:solidFill>
                <a:latin typeface="Arial" panose="020B0604020202020204" pitchFamily="34" charset="0"/>
                <a:cs typeface="Arial" panose="020B0604020202020204" pitchFamily="34" charset="0"/>
              </a:rPr>
              <a:t>3.20 (SGK – tr.59)</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4745775-BF26-7854-378C-028F8850F0C2}"/>
                  </a:ext>
                </a:extLst>
              </p:cNvPr>
              <p:cNvSpPr txBox="1"/>
              <p:nvPr/>
            </p:nvSpPr>
            <p:spPr>
              <a:xfrm>
                <a:off x="613776" y="1424010"/>
                <a:ext cx="7690338" cy="4392485"/>
              </a:xfrm>
              <a:prstGeom prst="rect">
                <a:avLst/>
              </a:prstGeom>
              <a:noFill/>
            </p:spPr>
            <p:txBody>
              <a:bodyPr wrap="square">
                <a:spAutoFit/>
              </a:bodyPr>
              <a:lstStyle/>
              <a:p>
                <a:pPr algn="just">
                  <a:lnSpc>
                    <a:spcPct val="150000"/>
                  </a:lnSpc>
                  <a:spcBef>
                    <a:spcPts val="300"/>
                  </a:spcBef>
                  <a:spcAft>
                    <a:spcPts val="300"/>
                  </a:spcAft>
                </a:pPr>
                <a:r>
                  <a:rPr lang="fr-FR" sz="2800" dirty="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4+3</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5</m:t>
                            </m:r>
                          </m:e>
                        </m:rad>
                      </m:num>
                      <m:den>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5</m:t>
                            </m:r>
                          </m:e>
                        </m:rad>
                      </m:den>
                    </m:f>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28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1</m:t>
                        </m:r>
                      </m:num>
                      <m:den>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5</m:t>
                            </m:r>
                          </m:e>
                        </m:rad>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300"/>
                  </a:spcBef>
                  <a:spcAft>
                    <a:spcPts val="300"/>
                  </a:spcAft>
                </a:pPr>
                <a:r>
                  <a:rPr lang="fr-FR" sz="28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3+</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3</m:t>
                            </m:r>
                          </m:e>
                        </m:rad>
                      </m:num>
                      <m:den>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1−</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3</m:t>
                            </m:r>
                          </m:e>
                        </m:rad>
                      </m:den>
                    </m:f>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28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2</m:t>
                            </m:r>
                          </m:e>
                        </m:rad>
                      </m:num>
                      <m:den>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3</m:t>
                            </m:r>
                          </m:e>
                        </m:rad>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i="1">
                                <a:effectLst/>
                                <a:latin typeface="Cambria Math" panose="02040503050406030204" pitchFamily="18" charset="0"/>
                                <a:ea typeface="Times New Roman" panose="02020603050405020304" pitchFamily="18" charset="0"/>
                                <a:cs typeface="Times New Roman" panose="02020603050405020304" pitchFamily="18" charset="0"/>
                              </a:rPr>
                              <m:t>2</m:t>
                            </m:r>
                          </m:e>
                        </m:rad>
                      </m:den>
                    </m:f>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34745775-BF26-7854-378C-028F8850F0C2}"/>
                  </a:ext>
                </a:extLst>
              </p:cNvPr>
              <p:cNvSpPr txBox="1">
                <a:spLocks noRot="1" noChangeAspect="1" noMove="1" noResize="1" noEditPoints="1" noAdjustHandles="1" noChangeArrowheads="1" noChangeShapeType="1" noTextEdit="1"/>
              </p:cNvSpPr>
              <p:nvPr/>
            </p:nvSpPr>
            <p:spPr>
              <a:xfrm>
                <a:off x="613776" y="1424010"/>
                <a:ext cx="7690338" cy="4392485"/>
              </a:xfrm>
              <a:prstGeom prst="rect">
                <a:avLst/>
              </a:prstGeom>
              <a:blipFill>
                <a:blip r:embed="rId2"/>
                <a:stretch>
                  <a:fillRect l="-1650"/>
                </a:stretch>
              </a:blipFill>
            </p:spPr>
            <p:txBody>
              <a:bodyPr/>
              <a:lstStyle/>
              <a:p>
                <a:r>
                  <a:rPr lang="en-VN">
                    <a:noFill/>
                  </a:rPr>
                  <a:t> </a:t>
                </a:r>
              </a:p>
            </p:txBody>
          </p:sp>
        </mc:Fallback>
      </mc:AlternateContent>
      <p:sp>
        <p:nvSpPr>
          <p:cNvPr id="5" name="TextBox 4">
            <a:extLst>
              <a:ext uri="{FF2B5EF4-FFF2-40B4-BE49-F238E27FC236}">
                <a16:creationId xmlns:a16="http://schemas.microsoft.com/office/drawing/2014/main" id="{61CC6B5A-9D9F-6465-7DDC-E26D17FCEFFC}"/>
              </a:ext>
            </a:extLst>
          </p:cNvPr>
          <p:cNvSpPr txBox="1"/>
          <p:nvPr/>
        </p:nvSpPr>
        <p:spPr>
          <a:xfrm>
            <a:off x="4283901" y="516660"/>
            <a:ext cx="3624197" cy="523220"/>
          </a:xfrm>
          <a:prstGeom prst="rect">
            <a:avLst/>
          </a:prstGeom>
          <a:noFill/>
        </p:spPr>
        <p:txBody>
          <a:bodyPr wrap="none" rtlCol="0">
            <a:spAutoFit/>
          </a:bodyPr>
          <a:lstStyle/>
          <a:p>
            <a:r>
              <a:rPr lang="en-VN" sz="2800" dirty="0">
                <a:latin typeface="Arial" panose="020B0604020202020204" pitchFamily="34" charset="0"/>
                <a:cs typeface="Arial" panose="020B0604020202020204" pitchFamily="34" charset="0"/>
              </a:rPr>
              <a:t>Trục căn thức ở mẫu:</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24A43BE-9310-0CE1-8E12-610D5B06AFA5}"/>
                  </a:ext>
                </a:extLst>
              </p:cNvPr>
              <p:cNvSpPr txBox="1"/>
              <p:nvPr/>
            </p:nvSpPr>
            <p:spPr>
              <a:xfrm>
                <a:off x="2079498" y="1711212"/>
                <a:ext cx="3465856" cy="970009"/>
              </a:xfrm>
              <a:prstGeom prst="rect">
                <a:avLst/>
              </a:prstGeom>
              <a:noFill/>
            </p:spPr>
            <p:txBody>
              <a:bodyPr wrap="square">
                <a:spAutoFit/>
              </a:bodyPr>
              <a:lstStyle/>
              <a:p>
                <a:r>
                  <a:rPr lang="en-VN"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f>
                      <m:fPr>
                        <m:ctrlPr>
                          <a:rPr lang="en-VN" sz="2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m:t>
                            </m:r>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e>
                            </m:rad>
                          </m:e>
                        </m:d>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e>
                        </m:rad>
                      </m:num>
                      <m:den>
                        <m:sSup>
                          <m:sSupPr>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e>
                                </m:rad>
                              </m:e>
                            </m:d>
                          </m:e>
                          <m:sup>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den>
                    </m:f>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e>
                        </m:rad>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𝟏𝟓</m:t>
                        </m:r>
                      </m:num>
                      <m:den>
                        <m:r>
                          <a:rPr lang="fr-FR"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den>
                    </m:f>
                  </m:oMath>
                </a14:m>
                <a:endParaRPr lang="en-VN" sz="2800" b="1" dirty="0">
                  <a:solidFill>
                    <a:srgbClr val="FF0000"/>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F24A43BE-9310-0CE1-8E12-610D5B06AFA5}"/>
                  </a:ext>
                </a:extLst>
              </p:cNvPr>
              <p:cNvSpPr txBox="1">
                <a:spLocks noRot="1" noChangeAspect="1" noMove="1" noResize="1" noEditPoints="1" noAdjustHandles="1" noChangeArrowheads="1" noChangeShapeType="1" noTextEdit="1"/>
              </p:cNvSpPr>
              <p:nvPr/>
            </p:nvSpPr>
            <p:spPr>
              <a:xfrm>
                <a:off x="2079498" y="1711212"/>
                <a:ext cx="3465856" cy="970009"/>
              </a:xfrm>
              <a:prstGeom prst="rect">
                <a:avLst/>
              </a:prstGeom>
              <a:blipFill>
                <a:blip r:embed="rId3"/>
                <a:stretch>
                  <a:fillRect l="-3650"/>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C15F3D6-4890-3AD0-42D4-6B79F9A6CDEA}"/>
                  </a:ext>
                </a:extLst>
              </p:cNvPr>
              <p:cNvSpPr txBox="1"/>
              <p:nvPr/>
            </p:nvSpPr>
            <p:spPr>
              <a:xfrm>
                <a:off x="1844699" y="2722975"/>
                <a:ext cx="5228492" cy="846899"/>
              </a:xfrm>
              <a:prstGeom prst="rect">
                <a:avLst/>
              </a:prstGeom>
              <a:noFill/>
            </p:spPr>
            <p:txBody>
              <a:bodyPr wrap="square">
                <a:spAutoFit/>
              </a:bodyPr>
              <a:lstStyle/>
              <a:p>
                <a:pPr algn="just">
                  <a:spcBef>
                    <a:spcPts val="300"/>
                  </a:spcBef>
                  <a:spcAft>
                    <a:spcPts val="300"/>
                  </a:spcAft>
                </a:pPr>
                <a:r>
                  <a:rPr lang="en-VN" sz="2800" b="1"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f>
                      <m:fPr>
                        <m:ctrlPr>
                          <a:rPr lang="en-VN" sz="2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num>
                      <m:den>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den>
                    </m:f>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num>
                      <m:den>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oMath>
                </a14:m>
                <a:endParaRPr lang="en-VN" sz="28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FC15F3D6-4890-3AD0-42D4-6B79F9A6CDEA}"/>
                  </a:ext>
                </a:extLst>
              </p:cNvPr>
              <p:cNvSpPr txBox="1">
                <a:spLocks noRot="1" noChangeAspect="1" noMove="1" noResize="1" noEditPoints="1" noAdjustHandles="1" noChangeArrowheads="1" noChangeShapeType="1" noTextEdit="1"/>
              </p:cNvSpPr>
              <p:nvPr/>
            </p:nvSpPr>
            <p:spPr>
              <a:xfrm>
                <a:off x="1844699" y="2722975"/>
                <a:ext cx="5228492" cy="846899"/>
              </a:xfrm>
              <a:prstGeom prst="rect">
                <a:avLst/>
              </a:prstGeom>
              <a:blipFill>
                <a:blip r:embed="rId4"/>
                <a:stretch>
                  <a:fillRect l="-2427" b="-7353"/>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9EB6796-9636-070E-09B9-23E9D2A1AB35}"/>
                  </a:ext>
                </a:extLst>
              </p:cNvPr>
              <p:cNvSpPr txBox="1"/>
              <p:nvPr/>
            </p:nvSpPr>
            <p:spPr>
              <a:xfrm>
                <a:off x="1844699" y="3754594"/>
                <a:ext cx="6658709" cy="938590"/>
              </a:xfrm>
              <a:prstGeom prst="rect">
                <a:avLst/>
              </a:prstGeom>
              <a:noFill/>
            </p:spPr>
            <p:txBody>
              <a:bodyPr wrap="square">
                <a:spAutoFit/>
              </a:bodyPr>
              <a:lstStyle/>
              <a:p>
                <a:r>
                  <a:rPr lang="en-VN"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f>
                      <m:fPr>
                        <m:ctrlPr>
                          <a:rPr lang="en-VN" sz="2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den>
                    </m:f>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e>
                            </m:d>
                          </m:e>
                          <m:sup>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num>
                      <m:den>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den>
                    </m:f>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oMath>
                </a14:m>
                <a:endParaRPr lang="en-VN" sz="2800" b="1" dirty="0">
                  <a:solidFill>
                    <a:srgbClr val="FF0000"/>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A9EB6796-9636-070E-09B9-23E9D2A1AB35}"/>
                  </a:ext>
                </a:extLst>
              </p:cNvPr>
              <p:cNvSpPr txBox="1">
                <a:spLocks noRot="1" noChangeAspect="1" noMove="1" noResize="1" noEditPoints="1" noAdjustHandles="1" noChangeArrowheads="1" noChangeShapeType="1" noTextEdit="1"/>
              </p:cNvSpPr>
              <p:nvPr/>
            </p:nvSpPr>
            <p:spPr>
              <a:xfrm>
                <a:off x="1844699" y="3754594"/>
                <a:ext cx="6658709" cy="938590"/>
              </a:xfrm>
              <a:prstGeom prst="rect">
                <a:avLst/>
              </a:prstGeom>
              <a:blipFill>
                <a:blip r:embed="rId5"/>
                <a:stretch>
                  <a:fillRect l="-1905" b="-5333"/>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EC5E4B6-505B-62E8-3984-E58D94EDE6CF}"/>
                  </a:ext>
                </a:extLst>
              </p:cNvPr>
              <p:cNvSpPr txBox="1"/>
              <p:nvPr/>
            </p:nvSpPr>
            <p:spPr>
              <a:xfrm>
                <a:off x="1987936" y="4966986"/>
                <a:ext cx="5360142" cy="836704"/>
              </a:xfrm>
              <a:prstGeom prst="rect">
                <a:avLst/>
              </a:prstGeom>
              <a:noFill/>
            </p:spPr>
            <p:txBody>
              <a:bodyPr wrap="square">
                <a:spAutoFit/>
              </a:bodyPr>
              <a:lstStyle/>
              <a:p>
                <a:r>
                  <a:rPr lang="en-VN" sz="2800" b="1" dirty="0">
                    <a:solidFill>
                      <a:srgbClr val="FF0000"/>
                    </a:solidFill>
                    <a:latin typeface="Arial" panose="020B0604020202020204" pitchFamily="34" charset="0"/>
                    <a:cs typeface="Arial" panose="020B0604020202020204" pitchFamily="34" charset="0"/>
                  </a:rPr>
                  <a:t>= </a:t>
                </a:r>
                <a14:m>
                  <m:oMath xmlns:m="http://schemas.openxmlformats.org/officeDocument/2006/math">
                    <m:f>
                      <m:fPr>
                        <m:ctrlPr>
                          <a:rPr lang="en-VN" sz="2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den>
                    </m:f>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𝟔</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num>
                      <m:den>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VN"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𝟔</m:t>
                        </m:r>
                      </m:e>
                    </m:rad>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8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oMath>
                </a14:m>
                <a:endParaRPr lang="en-VN" sz="2800" b="1" dirty="0">
                  <a:solidFill>
                    <a:srgbClr val="FF0000"/>
                  </a:solidFill>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BEC5E4B6-505B-62E8-3984-E58D94EDE6CF}"/>
                  </a:ext>
                </a:extLst>
              </p:cNvPr>
              <p:cNvSpPr txBox="1">
                <a:spLocks noRot="1" noChangeAspect="1" noMove="1" noResize="1" noEditPoints="1" noAdjustHandles="1" noChangeArrowheads="1" noChangeShapeType="1" noTextEdit="1"/>
              </p:cNvSpPr>
              <p:nvPr/>
            </p:nvSpPr>
            <p:spPr>
              <a:xfrm>
                <a:off x="1987936" y="4966986"/>
                <a:ext cx="5360142" cy="836704"/>
              </a:xfrm>
              <a:prstGeom prst="rect">
                <a:avLst/>
              </a:prstGeom>
              <a:blipFill>
                <a:blip r:embed="rId6"/>
                <a:stretch>
                  <a:fillRect l="-2364" b="-9091"/>
                </a:stretch>
              </a:blipFill>
            </p:spPr>
            <p:txBody>
              <a:bodyPr/>
              <a:lstStyle/>
              <a:p>
                <a:r>
                  <a:rPr lang="en-VN">
                    <a:noFill/>
                  </a:rPr>
                  <a:t> </a:t>
                </a:r>
              </a:p>
            </p:txBody>
          </p:sp>
        </mc:Fallback>
      </mc:AlternateContent>
    </p:spTree>
    <p:extLst>
      <p:ext uri="{BB962C8B-B14F-4D97-AF65-F5344CB8AC3E}">
        <p14:creationId xmlns:p14="http://schemas.microsoft.com/office/powerpoint/2010/main" val="240636768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arn(inVertical)">
                                      <p:cBhvr>
                                        <p:cTn id="18" dur="500"/>
                                        <p:tgtEl>
                                          <p:spTgt spid="4">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barn(inVertical)">
                                      <p:cBhvr>
                                        <p:cTn id="21" dur="500"/>
                                        <p:tgtEl>
                                          <p:spTgt spid="4">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barn(inVertical)">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strips(downLeft)">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9" grpId="0"/>
      <p:bldP spid="11"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853449-3C62-F6D2-0B30-8AE4A8395493}"/>
              </a:ext>
            </a:extLst>
          </p:cNvPr>
          <p:cNvSpPr txBox="1"/>
          <p:nvPr/>
        </p:nvSpPr>
        <p:spPr>
          <a:xfrm>
            <a:off x="4362992" y="3677478"/>
            <a:ext cx="3466013" cy="830997"/>
          </a:xfrm>
          <a:prstGeom prst="rect">
            <a:avLst/>
          </a:prstGeom>
          <a:solidFill>
            <a:schemeClr val="bg1"/>
          </a:solidFill>
        </p:spPr>
        <p:txBody>
          <a:bodyPr wrap="none" rtlCol="0">
            <a:spAutoFit/>
          </a:bodyPr>
          <a:lstStyle/>
          <a:p>
            <a:r>
              <a:rPr lang="en-VN" sz="4800" b="1" dirty="0">
                <a:solidFill>
                  <a:srgbClr val="00B0F0"/>
                </a:solidFill>
                <a:latin typeface="Arial" panose="020B0604020202020204" pitchFamily="34" charset="0"/>
                <a:cs typeface="Arial" panose="020B0604020202020204" pitchFamily="34" charset="0"/>
              </a:rPr>
              <a:t>VẬN DỤNG</a:t>
            </a:r>
          </a:p>
        </p:txBody>
      </p:sp>
      <p:pic>
        <p:nvPicPr>
          <p:cNvPr id="5" name="Picture 4">
            <a:extLst>
              <a:ext uri="{FF2B5EF4-FFF2-40B4-BE49-F238E27FC236}">
                <a16:creationId xmlns:a16="http://schemas.microsoft.com/office/drawing/2014/main" id="{1A97937D-D76E-CD64-4894-948BB206FB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61240" y="1359482"/>
            <a:ext cx="2069518" cy="2069518"/>
          </a:xfrm>
          <a:prstGeom prst="rect">
            <a:avLst/>
          </a:prstGeom>
        </p:spPr>
      </p:pic>
      <p:sp>
        <p:nvSpPr>
          <p:cNvPr id="6" name="Freeform 7">
            <a:extLst>
              <a:ext uri="{FF2B5EF4-FFF2-40B4-BE49-F238E27FC236}">
                <a16:creationId xmlns:a16="http://schemas.microsoft.com/office/drawing/2014/main" id="{D053DA01-CA11-C57A-0BF4-C41617ACEAD3}"/>
              </a:ext>
            </a:extLst>
          </p:cNvPr>
          <p:cNvSpPr/>
          <p:nvPr/>
        </p:nvSpPr>
        <p:spPr>
          <a:xfrm>
            <a:off x="8435341" y="4204294"/>
            <a:ext cx="3094492" cy="2276107"/>
          </a:xfrm>
          <a:custGeom>
            <a:avLst/>
            <a:gdLst/>
            <a:ahLst/>
            <a:cxnLst/>
            <a:rect l="l" t="t" r="r" b="b"/>
            <a:pathLst>
              <a:path w="2132893" h="1458123">
                <a:moveTo>
                  <a:pt x="0" y="0"/>
                </a:moveTo>
                <a:lnTo>
                  <a:pt x="2132893" y="0"/>
                </a:lnTo>
                <a:lnTo>
                  <a:pt x="2132893" y="1458123"/>
                </a:lnTo>
                <a:lnTo>
                  <a:pt x="0" y="14581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33">
            <a:extLst>
              <a:ext uri="{FF2B5EF4-FFF2-40B4-BE49-F238E27FC236}">
                <a16:creationId xmlns:a16="http://schemas.microsoft.com/office/drawing/2014/main" id="{11FEB29E-19FD-2695-7CC1-A2272BC8FCB1}"/>
              </a:ext>
            </a:extLst>
          </p:cNvPr>
          <p:cNvSpPr/>
          <p:nvPr/>
        </p:nvSpPr>
        <p:spPr>
          <a:xfrm>
            <a:off x="1313267" y="324723"/>
            <a:ext cx="2069518" cy="2069518"/>
          </a:xfrm>
          <a:custGeom>
            <a:avLst/>
            <a:gdLst/>
            <a:ahLst/>
            <a:cxnLst/>
            <a:rect l="l" t="t" r="r" b="b"/>
            <a:pathLst>
              <a:path w="1054622" h="1146328">
                <a:moveTo>
                  <a:pt x="0" y="0"/>
                </a:moveTo>
                <a:lnTo>
                  <a:pt x="1054622" y="0"/>
                </a:lnTo>
                <a:lnTo>
                  <a:pt x="1054622" y="1146328"/>
                </a:lnTo>
                <a:lnTo>
                  <a:pt x="0" y="11463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1552042546"/>
      </p:ext>
    </p:extLst>
  </p:cSld>
  <p:clrMapOvr>
    <a:masterClrMapping/>
  </p:clrMapOvr>
  <p:transition spd="med">
    <p:push dir="u"/>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29FCC5-5C2E-96B6-E015-4901DA70BFB4}"/>
              </a:ext>
            </a:extLst>
          </p:cNvPr>
          <p:cNvSpPr txBox="1"/>
          <p:nvPr/>
        </p:nvSpPr>
        <p:spPr>
          <a:xfrm>
            <a:off x="867776" y="496020"/>
            <a:ext cx="3141629" cy="523220"/>
          </a:xfrm>
          <a:prstGeom prst="rect">
            <a:avLst/>
          </a:prstGeom>
          <a:solidFill>
            <a:schemeClr val="bg1"/>
          </a:solidFill>
        </p:spPr>
        <p:txBody>
          <a:bodyPr wrap="none" rtlCol="0">
            <a:spAutoFit/>
          </a:bodyPr>
          <a:lstStyle/>
          <a:p>
            <a:r>
              <a:rPr lang="en-VN" sz="2800" b="1" dirty="0">
                <a:solidFill>
                  <a:srgbClr val="9B3FE1"/>
                </a:solidFill>
                <a:latin typeface="Arial" panose="020B0604020202020204" pitchFamily="34" charset="0"/>
                <a:cs typeface="Arial" panose="020B0604020202020204" pitchFamily="34" charset="0"/>
              </a:rPr>
              <a:t>3.21 (SGK – tr.59)</a:t>
            </a:r>
          </a:p>
        </p:txBody>
      </p:sp>
      <p:sp>
        <p:nvSpPr>
          <p:cNvPr id="7" name="TextBox 6">
            <a:extLst>
              <a:ext uri="{FF2B5EF4-FFF2-40B4-BE49-F238E27FC236}">
                <a16:creationId xmlns:a16="http://schemas.microsoft.com/office/drawing/2014/main" id="{2C3332C8-E4B7-4750-B055-9250FB3768DF}"/>
              </a:ext>
            </a:extLst>
          </p:cNvPr>
          <p:cNvSpPr txBox="1"/>
          <p:nvPr/>
        </p:nvSpPr>
        <p:spPr>
          <a:xfrm>
            <a:off x="4546600" y="496020"/>
            <a:ext cx="4482317" cy="523220"/>
          </a:xfrm>
          <a:prstGeom prst="rect">
            <a:avLst/>
          </a:prstGeom>
          <a:noFill/>
        </p:spPr>
        <p:txBody>
          <a:bodyPr wrap="none" rtlCol="0">
            <a:spAutoFit/>
          </a:bodyPr>
          <a:lstStyle/>
          <a:p>
            <a:r>
              <a:rPr lang="en-VN" sz="2800" dirty="0">
                <a:latin typeface="Arial" panose="020B0604020202020204" pitchFamily="34" charset="0"/>
                <a:cs typeface="Arial" panose="020B0604020202020204" pitchFamily="34" charset="0"/>
              </a:rPr>
              <a:t>Rút gọn các biểu thức sau:</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9D99792-1361-8002-422F-22C8DC80B4BE}"/>
                  </a:ext>
                </a:extLst>
              </p:cNvPr>
              <p:cNvSpPr txBox="1"/>
              <p:nvPr/>
            </p:nvSpPr>
            <p:spPr>
              <a:xfrm>
                <a:off x="867776" y="1430137"/>
                <a:ext cx="2495550" cy="1094467"/>
              </a:xfrm>
              <a:prstGeom prst="rect">
                <a:avLst/>
              </a:prstGeom>
              <a:noFill/>
            </p:spPr>
            <p:txBody>
              <a:bodyPr wrap="square">
                <a:spAutoFit/>
              </a:bodyPr>
              <a:lstStyle/>
              <a:p>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num>
                          <m:den>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den>
                        </m:f>
                      </m:e>
                    </m:rad>
                  </m:oMath>
                </a14:m>
                <a:r>
                  <a:rPr lang="en-VN" sz="2800" dirty="0">
                    <a:latin typeface="Arial" panose="020B0604020202020204" pitchFamily="34" charset="0"/>
                    <a:cs typeface="Arial" panose="020B0604020202020204" pitchFamily="34" charset="0"/>
                  </a:rPr>
                  <a:t> - </a:t>
                </a:r>
                <a14:m>
                  <m:oMath xmlns:m="http://schemas.openxmlformats.org/officeDocument/2006/math">
                    <m:r>
                      <a:rPr lang="vi-VN" sz="3200" i="0" smtClean="0">
                        <a:effectLst/>
                        <a:latin typeface="Cambria Math" panose="02040503050406030204" pitchFamily="18" charset="0"/>
                        <a:ea typeface="Calibri" panose="020F0502020204030204" pitchFamily="34" charset="0"/>
                        <a:cs typeface="Times New Roman" panose="02020603050405020304" pitchFamily="18" charset="0"/>
                      </a:rPr>
                      <m:t>4</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num>
                          <m:den>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den>
                        </m:f>
                      </m:e>
                    </m:rad>
                  </m:oMath>
                </a14:m>
                <a:endParaRPr lang="en-VN" sz="2800" dirty="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59D99792-1361-8002-422F-22C8DC80B4BE}"/>
                  </a:ext>
                </a:extLst>
              </p:cNvPr>
              <p:cNvSpPr txBox="1">
                <a:spLocks noRot="1" noChangeAspect="1" noMove="1" noResize="1" noEditPoints="1" noAdjustHandles="1" noChangeArrowheads="1" noChangeShapeType="1" noTextEdit="1"/>
              </p:cNvSpPr>
              <p:nvPr/>
            </p:nvSpPr>
            <p:spPr>
              <a:xfrm>
                <a:off x="867776" y="1430137"/>
                <a:ext cx="2495550" cy="1094467"/>
              </a:xfrm>
              <a:prstGeom prst="rect">
                <a:avLst/>
              </a:prstGeom>
              <a:blipFill>
                <a:blip r:embed="rId2"/>
                <a:stretch>
                  <a:fillRect l="-5076"/>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72C9BCE-0FEA-85DE-390A-53CC2B2E1E67}"/>
                  </a:ext>
                </a:extLst>
              </p:cNvPr>
              <p:cNvSpPr txBox="1"/>
              <p:nvPr/>
            </p:nvSpPr>
            <p:spPr>
              <a:xfrm>
                <a:off x="867776" y="3429000"/>
                <a:ext cx="3882024" cy="908326"/>
              </a:xfrm>
              <a:prstGeom prst="rect">
                <a:avLst/>
              </a:prstGeom>
              <a:noFill/>
            </p:spPr>
            <p:txBody>
              <a:bodyPr wrap="square">
                <a:spAutoFit/>
              </a:bodyPr>
              <a:lstStyle/>
              <a:p>
                <a:r>
                  <a:rPr lang="vi-VN" sz="28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48</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27</m:t>
                            </m:r>
                          </m:e>
                        </m:rad>
                        <m:r>
                          <a:rPr lang="vi-VN" sz="32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12</m:t>
                            </m:r>
                          </m:e>
                        </m:rad>
                      </m:num>
                      <m:den>
                        <m:rad>
                          <m:radPr>
                            <m:degHide m:val="on"/>
                            <m:ctrlPr>
                              <a:rPr lang="en-VN" sz="3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effectLst/>
                                <a:latin typeface="Cambria Math" panose="02040503050406030204" pitchFamily="18" charset="0"/>
                                <a:ea typeface="Calibri" panose="020F0502020204030204" pitchFamily="34" charset="0"/>
                                <a:cs typeface="Times New Roman" panose="02020603050405020304" pitchFamily="18" charset="0"/>
                              </a:rPr>
                              <m:t>3</m:t>
                            </m:r>
                          </m:e>
                        </m:rad>
                      </m:den>
                    </m:f>
                  </m:oMath>
                </a14:m>
                <a:endParaRPr lang="en-VN" sz="2800" dirty="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372C9BCE-0FEA-85DE-390A-53CC2B2E1E67}"/>
                  </a:ext>
                </a:extLst>
              </p:cNvPr>
              <p:cNvSpPr txBox="1">
                <a:spLocks noRot="1" noChangeAspect="1" noMove="1" noResize="1" noEditPoints="1" noAdjustHandles="1" noChangeArrowheads="1" noChangeShapeType="1" noTextEdit="1"/>
              </p:cNvSpPr>
              <p:nvPr/>
            </p:nvSpPr>
            <p:spPr>
              <a:xfrm>
                <a:off x="867776" y="3429000"/>
                <a:ext cx="3882024" cy="908326"/>
              </a:xfrm>
              <a:prstGeom prst="rect">
                <a:avLst/>
              </a:prstGeom>
              <a:blipFill>
                <a:blip r:embed="rId3"/>
                <a:stretch>
                  <a:fillRect l="-3268" b="-138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405DFA5-2F53-CF05-DF02-78239856BA34}"/>
                  </a:ext>
                </a:extLst>
              </p:cNvPr>
              <p:cNvSpPr txBox="1"/>
              <p:nvPr/>
            </p:nvSpPr>
            <p:spPr>
              <a:xfrm>
                <a:off x="867775" y="5082765"/>
                <a:ext cx="3289555" cy="907043"/>
              </a:xfrm>
              <a:prstGeom prst="rect">
                <a:avLst/>
              </a:prstGeom>
              <a:noFill/>
            </p:spPr>
            <p:txBody>
              <a:bodyPr wrap="square">
                <a:spAutoFit/>
              </a:bodyPr>
              <a:lstStyle/>
              <a:p>
                <a:r>
                  <a:rPr lang="vi-VN"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VN" sz="3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32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3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rad>
                      </m:den>
                    </m:f>
                    <m: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ad>
                          <m:radPr>
                            <m:degHide m:val="on"/>
                            <m:ctrlP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rad>
                        <m: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rad>
                      </m:den>
                    </m:f>
                  </m:oMath>
                </a14:m>
                <a:endParaRPr lang="en-VN" sz="2800" dirty="0">
                  <a:solidFill>
                    <a:schemeClr val="tx1"/>
                  </a:solidFill>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F405DFA5-2F53-CF05-DF02-78239856BA34}"/>
                  </a:ext>
                </a:extLst>
              </p:cNvPr>
              <p:cNvSpPr txBox="1">
                <a:spLocks noRot="1" noChangeAspect="1" noMove="1" noResize="1" noEditPoints="1" noAdjustHandles="1" noChangeArrowheads="1" noChangeShapeType="1" noTextEdit="1"/>
              </p:cNvSpPr>
              <p:nvPr/>
            </p:nvSpPr>
            <p:spPr>
              <a:xfrm>
                <a:off x="867775" y="5082765"/>
                <a:ext cx="3289555" cy="907043"/>
              </a:xfrm>
              <a:prstGeom prst="rect">
                <a:avLst/>
              </a:prstGeom>
              <a:blipFill>
                <a:blip r:embed="rId4"/>
                <a:stretch>
                  <a:fillRect l="-3704" b="-6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BC2CCA0-4943-F80D-6D51-B14473F4ED3B}"/>
                  </a:ext>
                </a:extLst>
              </p:cNvPr>
              <p:cNvSpPr txBox="1"/>
              <p:nvPr/>
            </p:nvSpPr>
            <p:spPr>
              <a:xfrm>
                <a:off x="3111976" y="1404249"/>
                <a:ext cx="8212248" cy="1094467"/>
              </a:xfrm>
              <a:prstGeom prst="rect">
                <a:avLst/>
              </a:prstGeom>
              <a:noFill/>
            </p:spPr>
            <p:txBody>
              <a:bodyPr wrap="none" rtlCol="0">
                <a:spAutoFit/>
              </a:bodyPr>
              <a:lstStyle/>
              <a:p>
                <a:r>
                  <a:rPr lang="en-VN" sz="2800" dirty="0">
                    <a:solidFill>
                      <a:srgbClr val="FF0000"/>
                    </a:solidFill>
                    <a:latin typeface="Arial" panose="020B0604020202020204" pitchFamily="34" charset="0"/>
                    <a:cs typeface="Arial" panose="020B0604020202020204" pitchFamily="34" charset="0"/>
                  </a:rPr>
                  <a:t>= </a:t>
                </a:r>
                <a14:m>
                  <m:oMath xmlns:m="http://schemas.openxmlformats.org/officeDocument/2006/math">
                    <m:r>
                      <a:rPr lang="vi-VN" sz="32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m:t>
                            </m:r>
                          </m:num>
                          <m:den>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9</m:t>
                            </m:r>
                          </m:den>
                        </m:f>
                      </m:e>
                    </m:rad>
                  </m:oMath>
                </a14:m>
                <a:r>
                  <a:rPr lang="en-VN"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r>
                      <a:rPr lang="vi-VN" sz="32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rad>
                      <m:radPr>
                        <m:degHide m:val="on"/>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m:t>
                            </m:r>
                          </m:num>
                          <m:den>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den>
                        </m:f>
                      </m:e>
                    </m:rad>
                  </m:oMath>
                </a14:m>
                <a:r>
                  <a:rPr lang="en-VN"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f>
                      <m:fPr>
                        <m:ctrlPr>
                          <a:rPr lang="en-VN" sz="32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rad>
                      <m:radPr>
                        <m:degHide m:val="on"/>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m:t>
                        </m:r>
                      </m:e>
                    </m:rad>
                  </m:oMath>
                </a14:m>
                <a:r>
                  <a:rPr lang="en-VN"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f>
                      <m:fPr>
                        <m:ctrlPr>
                          <a:rPr lang="en-VN" sz="32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den>
                    </m:f>
                    <m:rad>
                      <m:radPr>
                        <m:degHide m:val="on"/>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m:t>
                        </m:r>
                      </m:e>
                    </m:rad>
                  </m:oMath>
                </a14:m>
                <a:r>
                  <a:rPr lang="en-VN"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rad>
                      <m:radPr>
                        <m:degHide m:val="on"/>
                        <m:ctrlPr>
                          <a:rPr lang="en-VN" sz="32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m:t>
                        </m:r>
                      </m:e>
                    </m:rad>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en-VN"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r>
                      <a:rPr lang="vi-VN" sz="32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rad>
                          <m:radPr>
                            <m:degHide m:val="on"/>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m:t>
                            </m:r>
                          </m:e>
                        </m:rad>
                      </m:num>
                      <m:den>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VN" sz="2800" dirty="0">
                  <a:solidFill>
                    <a:srgbClr val="FF0000"/>
                  </a:solidFill>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0BC2CCA0-4943-F80D-6D51-B14473F4ED3B}"/>
                  </a:ext>
                </a:extLst>
              </p:cNvPr>
              <p:cNvSpPr txBox="1">
                <a:spLocks noRot="1" noChangeAspect="1" noMove="1" noResize="1" noEditPoints="1" noAdjustHandles="1" noChangeArrowheads="1" noChangeShapeType="1" noTextEdit="1"/>
              </p:cNvSpPr>
              <p:nvPr/>
            </p:nvSpPr>
            <p:spPr>
              <a:xfrm>
                <a:off x="3111976" y="1404249"/>
                <a:ext cx="8212248" cy="1094467"/>
              </a:xfrm>
              <a:prstGeom prst="rect">
                <a:avLst/>
              </a:prstGeom>
              <a:blipFill>
                <a:blip r:embed="rId5"/>
                <a:stretch>
                  <a:fillRect l="-138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0B3CF1D-8E7B-0988-F24B-3C844890981B}"/>
                  </a:ext>
                </a:extLst>
              </p:cNvPr>
              <p:cNvSpPr txBox="1"/>
              <p:nvPr/>
            </p:nvSpPr>
            <p:spPr>
              <a:xfrm>
                <a:off x="4009405" y="3376305"/>
                <a:ext cx="6286500" cy="907043"/>
              </a:xfrm>
              <a:prstGeom prst="rect">
                <a:avLst/>
              </a:prstGeom>
              <a:noFill/>
            </p:spPr>
            <p:txBody>
              <a:bodyPr wrap="square">
                <a:spAutoFit/>
              </a:bodyPr>
              <a:lstStyle/>
              <a:p>
                <a:pPr algn="just">
                  <a:spcBef>
                    <a:spcPts val="300"/>
                  </a:spcBef>
                  <a:spcAft>
                    <a:spcPts val="300"/>
                  </a:spcAft>
                </a:pPr>
                <a:r>
                  <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f>
                      <m:fPr>
                        <m:ctrlPr>
                          <a:rPr lang="en-VN" sz="32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5.4</m:t>
                        </m:r>
                        <m:rad>
                          <m:radPr>
                            <m:degHide m:val="on"/>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−3.3</m:t>
                        </m:r>
                        <m:rad>
                          <m:radPr>
                            <m:degHide m:val="on"/>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+2.2</m:t>
                        </m:r>
                        <m:rad>
                          <m:radPr>
                            <m:degHide m:val="on"/>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num>
                      <m:den>
                        <m:rad>
                          <m:radPr>
                            <m:degHide m:val="on"/>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e>
                        </m:rad>
                      </m:den>
                    </m:f>
                  </m:oMath>
                </a14:m>
                <a:r>
                  <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f>
                      <m:fPr>
                        <m:ctrlPr>
                          <a:rPr lang="en-VN"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VN"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latin typeface="Cambria Math" panose="02040503050406030204" pitchFamily="18" charset="0"/>
                                <a:ea typeface="Calibri" panose="020F0502020204030204" pitchFamily="34" charset="0"/>
                                <a:cs typeface="Times New Roman" panose="02020603050405020304" pitchFamily="18" charset="0"/>
                              </a:rPr>
                              <m:t>3</m:t>
                            </m:r>
                          </m:e>
                        </m:rad>
                        <m:r>
                          <a:rPr lang="vi-VN" sz="3200" i="0">
                            <a:solidFill>
                              <a:srgbClr val="FF0000"/>
                            </a:solidFill>
                            <a:latin typeface="Cambria Math" panose="02040503050406030204" pitchFamily="18" charset="0"/>
                            <a:ea typeface="Calibri" panose="020F0502020204030204" pitchFamily="34" charset="0"/>
                            <a:cs typeface="Times New Roman" panose="02020603050405020304" pitchFamily="18" charset="0"/>
                          </a:rPr>
                          <m:t> . </m:t>
                        </m:r>
                        <m:d>
                          <m:dPr>
                            <m:ctrlPr>
                              <a:rPr lang="en-VN"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r>
                              <a:rPr lang="vi-VN" sz="3200" i="0">
                                <a:solidFill>
                                  <a:srgbClr val="FF0000"/>
                                </a:solidFill>
                                <a:latin typeface="Cambria Math" panose="02040503050406030204" pitchFamily="18" charset="0"/>
                                <a:ea typeface="Calibri" panose="020F0502020204030204" pitchFamily="34" charset="0"/>
                                <a:cs typeface="Times New Roman" panose="02020603050405020304" pitchFamily="18" charset="0"/>
                              </a:rPr>
                              <m:t>20−9+4</m:t>
                            </m:r>
                          </m:e>
                        </m:d>
                      </m:num>
                      <m:den>
                        <m:rad>
                          <m:radPr>
                            <m:degHide m:val="on"/>
                            <m:ctrlPr>
                              <a:rPr lang="en-VN"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latin typeface="Cambria Math" panose="02040503050406030204" pitchFamily="18" charset="0"/>
                                <a:ea typeface="Calibri" panose="020F0502020204030204" pitchFamily="34" charset="0"/>
                                <a:cs typeface="Times New Roman" panose="02020603050405020304" pitchFamily="18" charset="0"/>
                              </a:rPr>
                              <m:t>3</m:t>
                            </m:r>
                          </m:e>
                        </m:rad>
                      </m:den>
                    </m:f>
                  </m:oMath>
                </a14:m>
                <a:r>
                  <a:rPr lang="en-VN" sz="2800" dirty="0">
                    <a:solidFill>
                      <a:srgbClr val="FF0000"/>
                    </a:solidFill>
                    <a:effectLst/>
                    <a:latin typeface="Arial" panose="020B0604020202020204" pitchFamily="34" charset="0"/>
                    <a:ea typeface="Arial" panose="020B0604020202020204" pitchFamily="34" charset="0"/>
                    <a:cs typeface="Arial" panose="020B0604020202020204" pitchFamily="34" charset="0"/>
                  </a:rPr>
                  <a:t> = 15</a:t>
                </a:r>
              </a:p>
            </p:txBody>
          </p:sp>
        </mc:Choice>
        <mc:Fallback xmlns="">
          <p:sp>
            <p:nvSpPr>
              <p:cNvPr id="16" name="TextBox 15">
                <a:extLst>
                  <a:ext uri="{FF2B5EF4-FFF2-40B4-BE49-F238E27FC236}">
                    <a16:creationId xmlns:a16="http://schemas.microsoft.com/office/drawing/2014/main" id="{00B3CF1D-8E7B-0988-F24B-3C844890981B}"/>
                  </a:ext>
                </a:extLst>
              </p:cNvPr>
              <p:cNvSpPr txBox="1">
                <a:spLocks noRot="1" noChangeAspect="1" noMove="1" noResize="1" noEditPoints="1" noAdjustHandles="1" noChangeArrowheads="1" noChangeShapeType="1" noTextEdit="1"/>
              </p:cNvSpPr>
              <p:nvPr/>
            </p:nvSpPr>
            <p:spPr>
              <a:xfrm>
                <a:off x="4009405" y="3376305"/>
                <a:ext cx="6286500" cy="907043"/>
              </a:xfrm>
              <a:prstGeom prst="rect">
                <a:avLst/>
              </a:prstGeom>
              <a:blipFill>
                <a:blip r:embed="rId6"/>
                <a:stretch>
                  <a:fillRect l="-2016" r="-2016" b="-1370"/>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519EEA1-D643-6E88-15DE-8720DC3A0B99}"/>
                  </a:ext>
                </a:extLst>
              </p:cNvPr>
              <p:cNvSpPr txBox="1"/>
              <p:nvPr/>
            </p:nvSpPr>
            <p:spPr>
              <a:xfrm>
                <a:off x="3835590" y="5043971"/>
                <a:ext cx="8356410" cy="984629"/>
              </a:xfrm>
              <a:prstGeom prst="rect">
                <a:avLst/>
              </a:prstGeom>
              <a:noFill/>
            </p:spPr>
            <p:txBody>
              <a:bodyPr wrap="square">
                <a:spAutoFit/>
              </a:bodyPr>
              <a:lstStyle/>
              <a:p>
                <a:r>
                  <a:rPr lang="en-VN" sz="2800" dirty="0">
                    <a:solidFill>
                      <a:srgbClr val="FF0000"/>
                    </a:solidFill>
                    <a:latin typeface="Arial" panose="020B0604020202020204" pitchFamily="34" charset="0"/>
                    <a:cs typeface="Arial" panose="020B0604020202020204" pitchFamily="34" charset="0"/>
                  </a:rPr>
                  <a:t>= </a:t>
                </a:r>
                <a14:m>
                  <m:oMath xmlns:m="http://schemas.openxmlformats.org/officeDocument/2006/math">
                    <m:f>
                      <m:fPr>
                        <m:ctrlPr>
                          <a:rPr lang="en-VN" sz="32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num>
                      <m:den>
                        <m:d>
                          <m:dPr>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e>
                        </m:d>
                        <m:d>
                          <m:dPr>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3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rad>
                          </m:e>
                        </m:d>
                      </m:den>
                    </m:f>
                  </m:oMath>
                </a14:m>
                <a:r>
                  <a:rPr lang="en-VN"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f>
                      <m:fPr>
                        <m:ctrlPr>
                          <a:rPr lang="en-VN"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3200">
                            <a:solidFill>
                              <a:srgbClr val="FF0000"/>
                            </a:solidFill>
                            <a:latin typeface="Cambria Math" panose="02040503050406030204" pitchFamily="18" charset="0"/>
                            <a:ea typeface="Calibri" panose="020F0502020204030204" pitchFamily="34" charset="0"/>
                            <a:cs typeface="Times New Roman" panose="02020603050405020304" pitchFamily="18" charset="0"/>
                          </a:rPr>
                          <m:t>4</m:t>
                        </m:r>
                        <m:d>
                          <m:dPr>
                            <m:ctrlPr>
                              <a:rPr lang="en-VN"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vi-VN" sz="3200">
                                    <a:solidFill>
                                      <a:srgbClr val="FF0000"/>
                                    </a:solidFill>
                                    <a:latin typeface="Cambria Math" panose="02040503050406030204" pitchFamily="18" charset="0"/>
                                    <a:ea typeface="Calibri" panose="020F0502020204030204" pitchFamily="34" charset="0"/>
                                    <a:cs typeface="Times New Roman" panose="02020603050405020304" pitchFamily="18" charset="0"/>
                                  </a:rPr>
                                  <m:t>2</m:t>
                                </m:r>
                              </m:e>
                            </m:rad>
                            <m:r>
                              <a:rPr lang="vi-VN" sz="3200">
                                <a:solidFill>
                                  <a:srgbClr val="FF0000"/>
                                </a:solidFill>
                                <a:latin typeface="Cambria Math" panose="02040503050406030204" pitchFamily="18" charset="0"/>
                                <a:ea typeface="Calibri" panose="020F0502020204030204" pitchFamily="34" charset="0"/>
                                <a:cs typeface="Times New Roman" panose="02020603050405020304" pitchFamily="18" charset="0"/>
                              </a:rPr>
                              <m:t>−1</m:t>
                            </m:r>
                          </m:e>
                        </m:d>
                      </m:num>
                      <m:den>
                        <m:rad>
                          <m:radPr>
                            <m:degHide m:val="on"/>
                            <m:ctrlPr>
                              <a:rPr lang="en-VN"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vi-VN" sz="3200">
                                <a:solidFill>
                                  <a:srgbClr val="FF0000"/>
                                </a:solidFill>
                                <a:latin typeface="Cambria Math" panose="02040503050406030204" pitchFamily="18" charset="0"/>
                                <a:ea typeface="Calibri" panose="020F0502020204030204" pitchFamily="34" charset="0"/>
                                <a:cs typeface="Times New Roman" panose="02020603050405020304" pitchFamily="18" charset="0"/>
                              </a:rPr>
                              <m:t>2</m:t>
                            </m:r>
                          </m:e>
                        </m:rad>
                        <m:d>
                          <m:dPr>
                            <m:ctrlPr>
                              <a:rPr lang="en-VN"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vi-VN" sz="3200">
                                    <a:solidFill>
                                      <a:srgbClr val="FF0000"/>
                                    </a:solidFill>
                                    <a:latin typeface="Cambria Math" panose="02040503050406030204" pitchFamily="18" charset="0"/>
                                    <a:ea typeface="Calibri" panose="020F0502020204030204" pitchFamily="34" charset="0"/>
                                    <a:cs typeface="Times New Roman" panose="02020603050405020304" pitchFamily="18" charset="0"/>
                                  </a:rPr>
                                  <m:t>2</m:t>
                                </m:r>
                              </m:e>
                            </m:rad>
                            <m:r>
                              <a:rPr lang="vi-VN" sz="3200">
                                <a:solidFill>
                                  <a:srgbClr val="FF0000"/>
                                </a:solidFill>
                                <a:latin typeface="Cambria Math" panose="02040503050406030204" pitchFamily="18" charset="0"/>
                                <a:ea typeface="Calibri" panose="020F0502020204030204" pitchFamily="34" charset="0"/>
                                <a:cs typeface="Times New Roman" panose="02020603050405020304" pitchFamily="18" charset="0"/>
                              </a:rPr>
                              <m:t>−1</m:t>
                            </m:r>
                          </m:e>
                        </m:d>
                      </m:den>
                    </m:f>
                  </m:oMath>
                </a14:m>
                <a:r>
                  <a:rPr lang="en-VN"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f>
                      <m:fPr>
                        <m:ctrlPr>
                          <a:rPr lang="en-VN" sz="3200"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3200">
                            <a:solidFill>
                              <a:srgbClr val="FF0000"/>
                            </a:solidFill>
                            <a:latin typeface="Cambria Math" panose="02040503050406030204" pitchFamily="18" charset="0"/>
                            <a:ea typeface="Calibri" panose="020F0502020204030204" pitchFamily="34" charset="0"/>
                            <a:cs typeface="Times New Roman" panose="02020603050405020304" pitchFamily="18" charset="0"/>
                          </a:rPr>
                          <m:t>3−2</m:t>
                        </m:r>
                        <m:rad>
                          <m:radPr>
                            <m:degHide m:val="on"/>
                            <m:ctrlPr>
                              <a:rPr lang="en-VN" sz="32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vi-VN" sz="3200">
                                <a:solidFill>
                                  <a:srgbClr val="FF0000"/>
                                </a:solidFill>
                                <a:latin typeface="Cambria Math" panose="02040503050406030204" pitchFamily="18" charset="0"/>
                                <a:ea typeface="Calibri" panose="020F0502020204030204" pitchFamily="34" charset="0"/>
                                <a:cs typeface="Times New Roman" panose="02020603050405020304" pitchFamily="18" charset="0"/>
                              </a:rPr>
                              <m:t>2</m:t>
                            </m:r>
                          </m:e>
                        </m:rad>
                      </m:num>
                      <m:den>
                        <m:r>
                          <a:rPr lang="vi-VN" sz="3200">
                            <a:solidFill>
                              <a:srgbClr val="FF0000"/>
                            </a:solidFill>
                            <a:latin typeface="Cambria Math" panose="02040503050406030204" pitchFamily="18" charset="0"/>
                            <a:ea typeface="Calibri" panose="020F0502020204030204" pitchFamily="34" charset="0"/>
                            <a:cs typeface="Times New Roman" panose="02020603050405020304" pitchFamily="18" charset="0"/>
                          </a:rPr>
                          <m:t>1</m:t>
                        </m:r>
                      </m:den>
                    </m:f>
                  </m:oMath>
                </a14:m>
                <a:r>
                  <a:rPr lang="en-VN" sz="2800" dirty="0">
                    <a:solidFill>
                      <a:srgbClr val="FF0000"/>
                    </a:solidFill>
                    <a:latin typeface="Arial" panose="020B0604020202020204" pitchFamily="34" charset="0"/>
                    <a:cs typeface="Arial" panose="020B0604020202020204" pitchFamily="34" charset="0"/>
                  </a:rPr>
                  <a:t> + </a:t>
                </a:r>
                <a14:m>
                  <m:oMath xmlns:m="http://schemas.openxmlformats.org/officeDocument/2006/math">
                    <m:r>
                      <a:rPr lang="vi-VN" sz="2800"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vi-VN" sz="2800">
                            <a:solidFill>
                              <a:srgbClr val="FF0000"/>
                            </a:solidFill>
                            <a:latin typeface="Cambria Math" panose="02040503050406030204" pitchFamily="18" charset="0"/>
                            <a:ea typeface="Calibri" panose="020F0502020204030204" pitchFamily="34" charset="0"/>
                            <a:cs typeface="Times New Roman" panose="02020603050405020304" pitchFamily="18" charset="0"/>
                          </a:rPr>
                          <m:t>2</m:t>
                        </m:r>
                      </m:e>
                    </m:rad>
                  </m:oMath>
                </a14:m>
                <a:r>
                  <a:rPr lang="en-VN" sz="2800" dirty="0">
                    <a:solidFill>
                      <a:srgbClr val="FF0000"/>
                    </a:solidFill>
                    <a:latin typeface="Arial" panose="020B0604020202020204" pitchFamily="34" charset="0"/>
                    <a:cs typeface="Arial" panose="020B0604020202020204" pitchFamily="34" charset="0"/>
                  </a:rPr>
                  <a:t> = 3</a:t>
                </a:r>
              </a:p>
            </p:txBody>
          </p:sp>
        </mc:Choice>
        <mc:Fallback xmlns="">
          <p:sp>
            <p:nvSpPr>
              <p:cNvPr id="18" name="TextBox 17">
                <a:extLst>
                  <a:ext uri="{FF2B5EF4-FFF2-40B4-BE49-F238E27FC236}">
                    <a16:creationId xmlns:a16="http://schemas.microsoft.com/office/drawing/2014/main" id="{B519EEA1-D643-6E88-15DE-8720DC3A0B99}"/>
                  </a:ext>
                </a:extLst>
              </p:cNvPr>
              <p:cNvSpPr txBox="1">
                <a:spLocks noRot="1" noChangeAspect="1" noMove="1" noResize="1" noEditPoints="1" noAdjustHandles="1" noChangeArrowheads="1" noChangeShapeType="1" noTextEdit="1"/>
              </p:cNvSpPr>
              <p:nvPr/>
            </p:nvSpPr>
            <p:spPr>
              <a:xfrm>
                <a:off x="3835590" y="5043971"/>
                <a:ext cx="8356410" cy="984629"/>
              </a:xfrm>
              <a:prstGeom prst="rect">
                <a:avLst/>
              </a:prstGeom>
              <a:blipFill>
                <a:blip r:embed="rId7"/>
                <a:stretch>
                  <a:fillRect l="-1459"/>
                </a:stretch>
              </a:blipFill>
            </p:spPr>
            <p:txBody>
              <a:bodyPr/>
              <a:lstStyle/>
              <a:p>
                <a:r>
                  <a:rPr lang="en-US">
                    <a:noFill/>
                  </a:rPr>
                  <a:t> </a:t>
                </a:r>
              </a:p>
            </p:txBody>
          </p:sp>
        </mc:Fallback>
      </mc:AlternateContent>
    </p:spTree>
    <p:extLst>
      <p:ext uri="{BB962C8B-B14F-4D97-AF65-F5344CB8AC3E}">
        <p14:creationId xmlns:p14="http://schemas.microsoft.com/office/powerpoint/2010/main" val="246426543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trips(down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strips(downLef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1" grpId="0"/>
      <p:bldP spid="13" grpId="0"/>
      <p:bldP spid="14" grpId="0"/>
      <p:bldP spid="16" grpId="0"/>
      <p:bldP spid="18"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4ABC81-36AB-D733-3841-72373E0A21B7}"/>
              </a:ext>
            </a:extLst>
          </p:cNvPr>
          <p:cNvSpPr txBox="1"/>
          <p:nvPr/>
        </p:nvSpPr>
        <p:spPr>
          <a:xfrm>
            <a:off x="405496" y="333622"/>
            <a:ext cx="3141629" cy="523220"/>
          </a:xfrm>
          <a:prstGeom prst="rect">
            <a:avLst/>
          </a:prstGeom>
          <a:solidFill>
            <a:schemeClr val="bg1"/>
          </a:solidFill>
        </p:spPr>
        <p:txBody>
          <a:bodyPr wrap="none" rtlCol="0">
            <a:spAutoFit/>
          </a:bodyPr>
          <a:lstStyle/>
          <a:p>
            <a:r>
              <a:rPr lang="en-VN" sz="2800" b="1" dirty="0">
                <a:solidFill>
                  <a:srgbClr val="9B3FE1"/>
                </a:solidFill>
                <a:latin typeface="Arial" panose="020B0604020202020204" pitchFamily="34" charset="0"/>
                <a:cs typeface="Arial" panose="020B0604020202020204" pitchFamily="34" charset="0"/>
              </a:rPr>
              <a:t>3.22 (SGK – tr.59)</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C823039B-F96E-A157-C4F4-270094B582BC}"/>
                  </a:ext>
                </a:extLst>
              </p:cNvPr>
              <p:cNvSpPr txBox="1"/>
              <p:nvPr/>
            </p:nvSpPr>
            <p:spPr>
              <a:xfrm>
                <a:off x="1660233" y="2145692"/>
                <a:ext cx="8871531" cy="4509055"/>
              </a:xfrm>
              <a:prstGeom prst="rect">
                <a:avLst/>
              </a:prstGeom>
              <a:noFill/>
            </p:spPr>
            <p:txBody>
              <a:bodyPr wrap="square">
                <a:spAutoFit/>
              </a:bodyPr>
              <a:lstStyle/>
              <a:p>
                <a:pPr algn="just">
                  <a:lnSpc>
                    <a:spcPct val="150000"/>
                  </a:lnSpc>
                  <a:spcBef>
                    <a:spcPts val="300"/>
                  </a:spcBef>
                  <a:spcAft>
                    <a:spcPts val="300"/>
                  </a:spcAft>
                </a:pPr>
                <a:r>
                  <a:rPr lang="en-VN" sz="2800" dirty="0">
                    <a:effectLst/>
                    <a:latin typeface="Arial" panose="020B0604020202020204" pitchFamily="34" charset="0"/>
                    <a:ea typeface="Calibri" panose="020F0502020204030204" pitchFamily="34" charset="0"/>
                    <a:cs typeface="Arial" panose="020B0604020202020204" pitchFamily="34" charset="0"/>
                  </a:rPr>
                  <a:t>A =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den>
                        </m:f>
                      </m:e>
                    </m:d>
                  </m:oMath>
                </a14:m>
                <a:r>
                  <a:rPr lang="vi-VN" sz="2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≥0;</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≠9</m:t>
                        </m:r>
                      </m:e>
                    </m: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VN" sz="2800" dirty="0">
                    <a:effectLst/>
                    <a:latin typeface="Arial" panose="020B0604020202020204" pitchFamily="34" charset="0"/>
                    <a:ea typeface="Calibri" panose="020F0502020204030204" pitchFamily="34" charset="0"/>
                    <a:cs typeface="Arial" panose="020B0604020202020204" pitchFamily="34" charset="0"/>
                  </a:rPr>
                  <a:t>A =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den>
                        </m:f>
                      </m:e>
                    </m:d>
                  </m:oMath>
                </a14:m>
                <a:r>
                  <a:rPr lang="en-VN" sz="2800" dirty="0">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d>
                      <m:dPr>
                        <m:begChr m:val="["/>
                        <m:endChr m:val="]"/>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num>
                          <m:den>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d>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num>
                          <m:den>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d>
                          </m:den>
                        </m:f>
                      </m:e>
                    </m: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VN" sz="2800" dirty="0">
                    <a:effectLst/>
                    <a:latin typeface="Arial" panose="020B0604020202020204" pitchFamily="34" charset="0"/>
                    <a:ea typeface="Arial" panose="020B0604020202020204" pitchFamily="34" charset="0"/>
                    <a:cs typeface="Arial" panose="020B0604020202020204" pitchFamily="34" charset="0"/>
                  </a:rPr>
                  <a:t>A = </a:t>
                </a:r>
                <a14:m>
                  <m:oMath xmlns:m="http://schemas.openxmlformats.org/officeDocument/2006/math">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d>
                      <m:dPr>
                        <m:begChr m:val="["/>
                        <m:endChr m:val="]"/>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num>
                          <m:den>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d>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e>
                            </m:d>
                          </m:den>
                        </m:f>
                      </m:e>
                    </m:d>
                  </m:oMath>
                </a14:m>
                <a:r>
                  <a:rPr lang="vi-VN" sz="28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num>
                      <m:den>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−9</m:t>
                        </m:r>
                      </m:den>
                    </m:f>
                  </m:oMath>
                </a14:m>
                <a:r>
                  <a:rPr lang="en-VN" sz="2800" dirty="0">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f>
                      <m:fPr>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num>
                      <m:den>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−9</m:t>
                        </m:r>
                      </m:den>
                    </m:f>
                  </m:oMath>
                </a14:m>
                <a:endParaRPr lang="vi-VN" sz="2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num>
                      <m:den>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−9</m:t>
                        </m:r>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a</m:t>
                    </m:r>
                    <m:r>
                      <a:rPr lang="vi-VN" sz="2800" i="0">
                        <a:effectLst/>
                        <a:latin typeface="Cambria Math" panose="02040503050406030204" pitchFamily="18" charset="0"/>
                        <a:ea typeface="Calibri" panose="020F0502020204030204" pitchFamily="34" charset="0"/>
                        <a:cs typeface="Times New Roman" panose="02020603050405020304" pitchFamily="18" charset="0"/>
                      </a:rPr>
                      <m:t>≥0;</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≠9</m:t>
                    </m:r>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TextBox 3">
                <a:extLst>
                  <a:ext uri="{FF2B5EF4-FFF2-40B4-BE49-F238E27FC236}">
                    <a16:creationId xmlns:a16="http://schemas.microsoft.com/office/drawing/2014/main" id="{C823039B-F96E-A157-C4F4-270094B582BC}"/>
                  </a:ext>
                </a:extLst>
              </p:cNvPr>
              <p:cNvSpPr txBox="1">
                <a:spLocks noRot="1" noChangeAspect="1" noMove="1" noResize="1" noEditPoints="1" noAdjustHandles="1" noChangeArrowheads="1" noChangeShapeType="1" noTextEdit="1"/>
              </p:cNvSpPr>
              <p:nvPr/>
            </p:nvSpPr>
            <p:spPr>
              <a:xfrm>
                <a:off x="1660233" y="2145692"/>
                <a:ext cx="8871531" cy="4509055"/>
              </a:xfrm>
              <a:prstGeom prst="rect">
                <a:avLst/>
              </a:prstGeom>
              <a:blipFill>
                <a:blip r:embed="rId2"/>
                <a:stretch>
                  <a:fillRect l="-1374" b="-5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F9D659F-ACB1-A8DC-B6F4-F10287771684}"/>
                  </a:ext>
                </a:extLst>
              </p:cNvPr>
              <p:cNvSpPr txBox="1"/>
              <p:nvPr/>
            </p:nvSpPr>
            <p:spPr>
              <a:xfrm>
                <a:off x="1660233" y="856842"/>
                <a:ext cx="8871531" cy="769121"/>
              </a:xfrm>
              <a:prstGeom prst="rect">
                <a:avLst/>
              </a:prstGeom>
              <a:noFill/>
            </p:spPr>
            <p:txBody>
              <a:bodyPr wrap="none" rtlCol="0">
                <a:spAutoFit/>
              </a:bodyPr>
              <a:lstStyle/>
              <a:p>
                <a:r>
                  <a:rPr lang="en-VN" sz="2800" dirty="0">
                    <a:latin typeface="Arial" panose="020B0604020202020204" pitchFamily="34" charset="0"/>
                    <a:cs typeface="Arial" panose="020B0604020202020204" pitchFamily="34" charset="0"/>
                  </a:rPr>
                  <a:t>Rút gọn biểu thức A = </a:t>
                </a:r>
                <a14:m>
                  <m:oMath xmlns:m="http://schemas.openxmlformats.org/officeDocument/2006/math">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den>
                        </m:f>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e>
                            </m:rad>
                          </m:den>
                        </m:f>
                      </m:e>
                    </m:d>
                  </m:oMath>
                </a14:m>
                <a:r>
                  <a:rPr lang="vi-VN" sz="2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≥0;</m:t>
                        </m:r>
                        <m:r>
                          <m:rPr>
                            <m:sty m:val="p"/>
                          </m:rPr>
                          <a:rPr lang="vi-VN" sz="2800" i="0">
                            <a:effectLst/>
                            <a:latin typeface="Cambria Math" panose="02040503050406030204" pitchFamily="18" charset="0"/>
                            <a:ea typeface="Calibri" panose="020F0502020204030204" pitchFamily="34" charset="0"/>
                            <a:cs typeface="Times New Roman" panose="02020603050405020304" pitchFamily="18" charset="0"/>
                          </a:rPr>
                          <m:t>x</m:t>
                        </m:r>
                        <m:r>
                          <a:rPr lang="vi-VN" sz="2800" i="0">
                            <a:effectLst/>
                            <a:latin typeface="Cambria Math" panose="02040503050406030204" pitchFamily="18" charset="0"/>
                            <a:ea typeface="Calibri" panose="020F0502020204030204" pitchFamily="34" charset="0"/>
                            <a:cs typeface="Times New Roman" panose="02020603050405020304" pitchFamily="18" charset="0"/>
                          </a:rPr>
                          <m:t>≠9</m:t>
                        </m:r>
                      </m:e>
                    </m:d>
                  </m:oMath>
                </a14:m>
                <a:r>
                  <a:rPr lang="en-VN" sz="2800" dirty="0">
                    <a:latin typeface="Arial" panose="020B0604020202020204" pitchFamily="34" charset="0"/>
                    <a:cs typeface="Arial" panose="020B0604020202020204" pitchFamily="34" charset="0"/>
                  </a:rPr>
                  <a:t> </a:t>
                </a:r>
              </a:p>
            </p:txBody>
          </p:sp>
        </mc:Choice>
        <mc:Fallback xmlns="">
          <p:sp>
            <p:nvSpPr>
              <p:cNvPr id="5" name="TextBox 4">
                <a:extLst>
                  <a:ext uri="{FF2B5EF4-FFF2-40B4-BE49-F238E27FC236}">
                    <a16:creationId xmlns:a16="http://schemas.microsoft.com/office/drawing/2014/main" id="{4F9D659F-ACB1-A8DC-B6F4-F10287771684}"/>
                  </a:ext>
                </a:extLst>
              </p:cNvPr>
              <p:cNvSpPr txBox="1">
                <a:spLocks noRot="1" noChangeAspect="1" noMove="1" noResize="1" noEditPoints="1" noAdjustHandles="1" noChangeArrowheads="1" noChangeShapeType="1" noTextEdit="1"/>
              </p:cNvSpPr>
              <p:nvPr/>
            </p:nvSpPr>
            <p:spPr>
              <a:xfrm>
                <a:off x="1660233" y="856842"/>
                <a:ext cx="8871531" cy="769121"/>
              </a:xfrm>
              <a:prstGeom prst="rect">
                <a:avLst/>
              </a:prstGeom>
              <a:blipFill>
                <a:blip r:embed="rId3"/>
                <a:stretch>
                  <a:fillRect l="-1429" b="-1613"/>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1FF09E27-1393-4195-7DEF-E68E6E71E71A}"/>
              </a:ext>
            </a:extLst>
          </p:cNvPr>
          <p:cNvSpPr txBox="1"/>
          <p:nvPr/>
        </p:nvSpPr>
        <p:spPr>
          <a:xfrm>
            <a:off x="5364868" y="1677824"/>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p:spTree>
    <p:extLst>
      <p:ext uri="{BB962C8B-B14F-4D97-AF65-F5344CB8AC3E}">
        <p14:creationId xmlns:p14="http://schemas.microsoft.com/office/powerpoint/2010/main" val="181483761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strips(downLeft)">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strips(downLeft)">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strips(downLeft)">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strips(downLeft)">
                                      <p:cBhvr>
                                        <p:cTn id="3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Snip Diagonal Corner Rectangle 1">
            <a:extLst>
              <a:ext uri="{FF2B5EF4-FFF2-40B4-BE49-F238E27FC236}">
                <a16:creationId xmlns:a16="http://schemas.microsoft.com/office/drawing/2014/main" id="{4A8E9C67-778D-424E-7E76-647DC334A022}"/>
              </a:ext>
            </a:extLst>
          </p:cNvPr>
          <p:cNvSpPr/>
          <p:nvPr/>
        </p:nvSpPr>
        <p:spPr>
          <a:xfrm>
            <a:off x="2255187" y="731520"/>
            <a:ext cx="7681623" cy="988944"/>
          </a:xfrm>
          <a:prstGeom prst="snip2Diag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800" b="1" dirty="0">
                <a:solidFill>
                  <a:srgbClr val="00B0F0"/>
                </a:solidFill>
                <a:latin typeface="Arial" panose="020B0604020202020204" pitchFamily="34" charset="0"/>
                <a:cs typeface="Arial" panose="020B0604020202020204" pitchFamily="34" charset="0"/>
              </a:rPr>
              <a:t>CỦNG CỐ, DẶN DÒ</a:t>
            </a:r>
          </a:p>
        </p:txBody>
      </p:sp>
      <p:sp>
        <p:nvSpPr>
          <p:cNvPr id="3" name="Rectangle 2">
            <a:extLst>
              <a:ext uri="{FF2B5EF4-FFF2-40B4-BE49-F238E27FC236}">
                <a16:creationId xmlns:a16="http://schemas.microsoft.com/office/drawing/2014/main" id="{A82B9CC3-4B80-62B9-90FF-44FAF11FBDE7}"/>
              </a:ext>
            </a:extLst>
          </p:cNvPr>
          <p:cNvSpPr/>
          <p:nvPr/>
        </p:nvSpPr>
        <p:spPr>
          <a:xfrm>
            <a:off x="1066799" y="2034540"/>
            <a:ext cx="10058400" cy="4091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TextBox 4">
            <a:extLst>
              <a:ext uri="{FF2B5EF4-FFF2-40B4-BE49-F238E27FC236}">
                <a16:creationId xmlns:a16="http://schemas.microsoft.com/office/drawing/2014/main" id="{7E5A549B-505B-DD22-A01F-6BF090A7B705}"/>
              </a:ext>
            </a:extLst>
          </p:cNvPr>
          <p:cNvSpPr txBox="1"/>
          <p:nvPr/>
        </p:nvSpPr>
        <p:spPr>
          <a:xfrm>
            <a:off x="1584005" y="2437888"/>
            <a:ext cx="9023985" cy="2697854"/>
          </a:xfrm>
          <a:prstGeom prst="rect">
            <a:avLst/>
          </a:prstGeom>
          <a:noFill/>
        </p:spPr>
        <p:txBody>
          <a:bodyPr wrap="square">
            <a:spAutoFit/>
          </a:bodyPr>
          <a:lstStyle/>
          <a:p>
            <a:pPr marL="457200" indent="-457200" algn="just">
              <a:lnSpc>
                <a:spcPct val="200000"/>
              </a:lnSpc>
              <a:spcBef>
                <a:spcPts val="300"/>
              </a:spcBef>
              <a:spcAft>
                <a:spcPts val="300"/>
              </a:spcAft>
              <a:buFont typeface="Arial" panose="020B0604020202020204" pitchFamily="34" charset="0"/>
              <a:buChar char="•"/>
            </a:pPr>
            <a:r>
              <a:rPr lang="pt-BR" sz="2800" dirty="0" err="1">
                <a:effectLst/>
                <a:latin typeface="Arial" panose="020B0604020202020204" pitchFamily="34" charset="0"/>
                <a:ea typeface="Calibri" panose="020F0502020204030204" pitchFamily="34" charset="0"/>
                <a:cs typeface="Arial" panose="020B0604020202020204" pitchFamily="34" charset="0"/>
              </a:rPr>
              <a:t>Ghi</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nhớ</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kiến</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thức</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trong</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bài</a:t>
            </a:r>
            <a:r>
              <a:rPr lang="pt-BR" sz="2800" dirty="0">
                <a:effectLst/>
                <a:latin typeface="Arial" panose="020B0604020202020204" pitchFamily="34" charset="0"/>
                <a:ea typeface="Calibri" panose="020F0502020204030204" pitchFamily="34" charset="0"/>
                <a:cs typeface="Arial" panose="020B0604020202020204" pitchFamily="34" charset="0"/>
              </a:rPr>
              <a:t>.</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marL="457200" indent="-457200">
              <a:lnSpc>
                <a:spcPct val="200000"/>
              </a:lnSpc>
              <a:spcBef>
                <a:spcPts val="300"/>
              </a:spcBef>
              <a:spcAft>
                <a:spcPts val="300"/>
              </a:spcAft>
              <a:buFont typeface="Arial" panose="020B0604020202020204" pitchFamily="34" charset="0"/>
              <a:buChar char="•"/>
            </a:pPr>
            <a:r>
              <a:rPr lang="pt-BR" sz="2800" dirty="0" err="1">
                <a:effectLst/>
                <a:latin typeface="Arial" panose="020B0604020202020204" pitchFamily="34" charset="0"/>
                <a:ea typeface="Calibri" panose="020F0502020204030204" pitchFamily="34" charset="0"/>
                <a:cs typeface="Arial" panose="020B0604020202020204" pitchFamily="34" charset="0"/>
              </a:rPr>
              <a:t>Hoàn</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thành</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bài</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tập</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trong</a:t>
            </a:r>
            <a:r>
              <a:rPr lang="pt-BR" sz="2800" dirty="0">
                <a:effectLst/>
                <a:latin typeface="Arial" panose="020B0604020202020204" pitchFamily="34" charset="0"/>
                <a:ea typeface="Calibri" panose="020F0502020204030204" pitchFamily="34" charset="0"/>
                <a:cs typeface="Arial" panose="020B0604020202020204" pitchFamily="34" charset="0"/>
              </a:rPr>
              <a:t> SBT.</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marL="457200" indent="-457200" algn="just">
              <a:lnSpc>
                <a:spcPct val="200000"/>
              </a:lnSpc>
              <a:spcBef>
                <a:spcPts val="300"/>
              </a:spcBef>
              <a:spcAft>
                <a:spcPts val="300"/>
              </a:spcAft>
              <a:buFont typeface="Arial" panose="020B0604020202020204" pitchFamily="34" charset="0"/>
              <a:buChar char="•"/>
            </a:pPr>
            <a:r>
              <a:rPr lang="pt-BR" sz="2800" dirty="0" err="1">
                <a:effectLst/>
                <a:latin typeface="Arial" panose="020B0604020202020204" pitchFamily="34" charset="0"/>
                <a:ea typeface="Calibri" panose="020F0502020204030204" pitchFamily="34" charset="0"/>
                <a:cs typeface="Arial" panose="020B0604020202020204" pitchFamily="34" charset="0"/>
              </a:rPr>
              <a:t>Chuẩn</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bị</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bài</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dirty="0" err="1">
                <a:effectLst/>
                <a:latin typeface="Arial" panose="020B0604020202020204" pitchFamily="34" charset="0"/>
                <a:ea typeface="Calibri" panose="020F0502020204030204" pitchFamily="34" charset="0"/>
                <a:cs typeface="Arial" panose="020B0604020202020204" pitchFamily="34" charset="0"/>
              </a:rPr>
              <a:t>sau</a:t>
            </a:r>
            <a:r>
              <a:rPr lang="pt-BR" sz="2800" dirty="0">
                <a:effectLst/>
                <a:latin typeface="Arial" panose="020B0604020202020204" pitchFamily="34" charset="0"/>
                <a:ea typeface="Calibri" panose="020F0502020204030204" pitchFamily="34" charset="0"/>
                <a:cs typeface="Arial" panose="020B0604020202020204" pitchFamily="34" charset="0"/>
              </a:rPr>
              <a:t> </a:t>
            </a:r>
            <a:r>
              <a:rPr lang="pt-BR" sz="2800" b="1" i="1" dirty="0">
                <a:effectLst/>
                <a:latin typeface="Arial" panose="020B0604020202020204" pitchFamily="34" charset="0"/>
                <a:ea typeface="Calibri" panose="020F0502020204030204" pitchFamily="34" charset="0"/>
                <a:cs typeface="Arial" panose="020B0604020202020204" pitchFamily="34" charset="0"/>
              </a:rPr>
              <a:t>“</a:t>
            </a:r>
            <a:r>
              <a:rPr lang="vi-VN" sz="2800" b="1" i="1" dirty="0">
                <a:effectLst/>
                <a:latin typeface="Arial" panose="020B0604020202020204" pitchFamily="34" charset="0"/>
                <a:ea typeface="Calibri" panose="020F0502020204030204" pitchFamily="34" charset="0"/>
                <a:cs typeface="Arial" panose="020B0604020202020204" pitchFamily="34" charset="0"/>
              </a:rPr>
              <a:t>Căn bậc ba và căn thức bậc ba</a:t>
            </a:r>
            <a:r>
              <a:rPr lang="pt-BR" sz="2800" b="1" i="1" dirty="0">
                <a:effectLst/>
                <a:latin typeface="Arial" panose="020B0604020202020204" pitchFamily="34" charset="0"/>
                <a:ea typeface="Calibri" panose="020F0502020204030204" pitchFamily="34" charset="0"/>
                <a:cs typeface="Arial" panose="020B0604020202020204" pitchFamily="34" charset="0"/>
              </a:rPr>
              <a:t>”</a:t>
            </a:r>
            <a:endParaRPr lang="en-VN" sz="2800" i="1"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28104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75903-7759-37FE-05A7-25B5BFAF4187}"/>
              </a:ext>
            </a:extLst>
          </p:cNvPr>
          <p:cNvSpPr txBox="1"/>
          <p:nvPr/>
        </p:nvSpPr>
        <p:spPr>
          <a:xfrm>
            <a:off x="273326" y="2213346"/>
            <a:ext cx="11645348" cy="2431307"/>
          </a:xfrm>
          <a:prstGeom prst="rect">
            <a:avLst/>
          </a:prstGeom>
          <a:noFill/>
        </p:spPr>
        <p:txBody>
          <a:bodyPr wrap="square" rtlCol="0">
            <a:spAutoFit/>
          </a:bodyPr>
          <a:lstStyle/>
          <a:p>
            <a:pPr algn="ctr">
              <a:lnSpc>
                <a:spcPct val="150000"/>
              </a:lnSpc>
            </a:pPr>
            <a:r>
              <a:rPr lang="en-VN" sz="5400" b="1" dirty="0">
                <a:solidFill>
                  <a:srgbClr val="C00000"/>
                </a:solidFill>
                <a:latin typeface="Arial" panose="020B0604020202020204" pitchFamily="34" charset="0"/>
                <a:cs typeface="Arial" panose="020B0604020202020204" pitchFamily="34" charset="0"/>
              </a:rPr>
              <a:t>BÀI HỌC KẾT THÚC,</a:t>
            </a:r>
          </a:p>
          <a:p>
            <a:pPr algn="ctr">
              <a:lnSpc>
                <a:spcPct val="150000"/>
              </a:lnSpc>
            </a:pPr>
            <a:r>
              <a:rPr lang="en-VN" sz="5400" b="1" dirty="0">
                <a:solidFill>
                  <a:srgbClr val="C00000"/>
                </a:solidFill>
                <a:latin typeface="Arial" panose="020B0604020202020204" pitchFamily="34" charset="0"/>
                <a:cs typeface="Arial" panose="020B0604020202020204" pitchFamily="34" charset="0"/>
              </a:rPr>
              <a:t>CẢM ƠN CÁC EM ĐÃ LẮNG NGHE</a:t>
            </a:r>
          </a:p>
        </p:txBody>
      </p:sp>
      <p:sp>
        <p:nvSpPr>
          <p:cNvPr id="3" name="Freeform 11">
            <a:extLst>
              <a:ext uri="{FF2B5EF4-FFF2-40B4-BE49-F238E27FC236}">
                <a16:creationId xmlns:a16="http://schemas.microsoft.com/office/drawing/2014/main" id="{46BCCB54-48B0-B037-EAFA-4D73D3D36408}"/>
              </a:ext>
            </a:extLst>
          </p:cNvPr>
          <p:cNvSpPr/>
          <p:nvPr/>
        </p:nvSpPr>
        <p:spPr>
          <a:xfrm>
            <a:off x="457201" y="205740"/>
            <a:ext cx="2788920" cy="2431307"/>
          </a:xfrm>
          <a:custGeom>
            <a:avLst/>
            <a:gdLst/>
            <a:ahLst/>
            <a:cxnLst/>
            <a:rect l="l" t="t" r="r" b="b"/>
            <a:pathLst>
              <a:path w="1305342" h="1146328">
                <a:moveTo>
                  <a:pt x="0" y="0"/>
                </a:moveTo>
                <a:lnTo>
                  <a:pt x="1305343" y="0"/>
                </a:lnTo>
                <a:lnTo>
                  <a:pt x="1305343" y="1146328"/>
                </a:lnTo>
                <a:lnTo>
                  <a:pt x="0" y="11463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16">
            <a:extLst>
              <a:ext uri="{FF2B5EF4-FFF2-40B4-BE49-F238E27FC236}">
                <a16:creationId xmlns:a16="http://schemas.microsoft.com/office/drawing/2014/main" id="{2B0F0918-4F5A-CADB-2E00-76AC203D7D86}"/>
              </a:ext>
            </a:extLst>
          </p:cNvPr>
          <p:cNvSpPr/>
          <p:nvPr/>
        </p:nvSpPr>
        <p:spPr>
          <a:xfrm>
            <a:off x="9281160" y="410481"/>
            <a:ext cx="2155961" cy="2021823"/>
          </a:xfrm>
          <a:custGeom>
            <a:avLst/>
            <a:gdLst/>
            <a:ahLst/>
            <a:cxnLst/>
            <a:rect l="l" t="t" r="r" b="b"/>
            <a:pathLst>
              <a:path w="1551190" h="1483325">
                <a:moveTo>
                  <a:pt x="0" y="0"/>
                </a:moveTo>
                <a:lnTo>
                  <a:pt x="1551190" y="0"/>
                </a:lnTo>
                <a:lnTo>
                  <a:pt x="1551190" y="1483326"/>
                </a:lnTo>
                <a:lnTo>
                  <a:pt x="0" y="1483326"/>
                </a:lnTo>
                <a:lnTo>
                  <a:pt x="0" y="0"/>
                </a:lnTo>
                <a:close/>
              </a:path>
            </a:pathLst>
          </a:custGeom>
          <a:blipFill>
            <a:blip r:embed="rId4"/>
            <a:stretch>
              <a:fillRect/>
            </a:stretch>
          </a:blipFill>
        </p:spPr>
      </p:sp>
      <p:pic>
        <p:nvPicPr>
          <p:cNvPr id="4" name="Picture 3">
            <a:extLst>
              <a:ext uri="{FF2B5EF4-FFF2-40B4-BE49-F238E27FC236}">
                <a16:creationId xmlns:a16="http://schemas.microsoft.com/office/drawing/2014/main" id="{86065FB1-5595-CFB1-66B8-A316DD02A40C}"/>
              </a:ext>
            </a:extLst>
          </p:cNvPr>
          <p:cNvPicPr>
            <a:picLocks noChangeAspect="1"/>
          </p:cNvPicPr>
          <p:nvPr/>
        </p:nvPicPr>
        <p:blipFill>
          <a:blip r:embed="rId5"/>
          <a:stretch>
            <a:fillRect/>
          </a:stretch>
        </p:blipFill>
        <p:spPr>
          <a:xfrm>
            <a:off x="457201" y="5582655"/>
            <a:ext cx="1067465" cy="1069604"/>
          </a:xfrm>
          <a:prstGeom prst="rect">
            <a:avLst/>
          </a:prstGeom>
        </p:spPr>
      </p:pic>
    </p:spTree>
    <p:extLst>
      <p:ext uri="{BB962C8B-B14F-4D97-AF65-F5344CB8AC3E}">
        <p14:creationId xmlns:p14="http://schemas.microsoft.com/office/powerpoint/2010/main" val="280497880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6A3AA3-C621-1BB8-38E3-2EB7A0E11565}"/>
              </a:ext>
            </a:extLst>
          </p:cNvPr>
          <p:cNvSpPr txBox="1"/>
          <p:nvPr/>
        </p:nvSpPr>
        <p:spPr>
          <a:xfrm>
            <a:off x="5024232" y="457200"/>
            <a:ext cx="2143536" cy="584775"/>
          </a:xfrm>
          <a:prstGeom prst="rect">
            <a:avLst/>
          </a:prstGeom>
          <a:solidFill>
            <a:schemeClr val="bg1"/>
          </a:solidFill>
        </p:spPr>
        <p:txBody>
          <a:bodyPr wrap="none" rtlCol="0">
            <a:spAutoFit/>
          </a:bodyPr>
          <a:lstStyle/>
          <a:p>
            <a:r>
              <a:rPr lang="en-VN" sz="3200" b="1" dirty="0">
                <a:solidFill>
                  <a:srgbClr val="C00000"/>
                </a:solidFill>
                <a:latin typeface="Arial" panose="020B0604020202020204" pitchFamily="34" charset="0"/>
                <a:cs typeface="Arial" panose="020B0604020202020204" pitchFamily="34" charset="0"/>
              </a:rPr>
              <a:t>Khái niệm</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83C65D6-83CD-E84D-350F-C0EBC45856B8}"/>
                  </a:ext>
                </a:extLst>
              </p:cNvPr>
              <p:cNvSpPr txBox="1"/>
              <p:nvPr/>
            </p:nvSpPr>
            <p:spPr>
              <a:xfrm>
                <a:off x="920198" y="1450421"/>
                <a:ext cx="10351604" cy="614335"/>
              </a:xfrm>
              <a:prstGeom prst="rect">
                <a:avLst/>
              </a:prstGeom>
              <a:noFill/>
            </p:spPr>
            <p:txBody>
              <a:bodyPr wrap="square">
                <a:spAutoFit/>
              </a:bodyPr>
              <a:lstStyle/>
              <a:p>
                <a:pPr algn="ctr">
                  <a:spcBef>
                    <a:spcPts val="300"/>
                  </a:spcBef>
                  <a:spcAft>
                    <a:spcPts val="300"/>
                  </a:spcAft>
                </a:pPr>
                <a:r>
                  <a:rPr lang="vi-VN" sz="3000" dirty="0">
                    <a:effectLst/>
                    <a:latin typeface="Arial" panose="020B0604020202020204" pitchFamily="34" charset="0"/>
                    <a:ea typeface="Times New Roman" panose="02020603050405020304" pitchFamily="18" charset="0"/>
                    <a:cs typeface="Arial" panose="020B0604020202020204" pitchFamily="34" charset="0"/>
                  </a:rPr>
                  <a:t>Nếu </a:t>
                </a:r>
                <a14:m>
                  <m:oMath xmlns:m="http://schemas.openxmlformats.org/officeDocument/2006/math">
                    <m:r>
                      <a:rPr lang="vi-VN" sz="30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vi-VN" sz="3000" dirty="0">
                    <a:effectLst/>
                    <a:latin typeface="Arial" panose="020B0604020202020204" pitchFamily="34" charset="0"/>
                    <a:ea typeface="Times New Roman" panose="02020603050405020304" pitchFamily="18" charset="0"/>
                    <a:cs typeface="Arial" panose="020B0604020202020204" pitchFamily="34" charset="0"/>
                  </a:rPr>
                  <a:t> là một số và </a:t>
                </a:r>
                <a14:m>
                  <m:oMath xmlns:m="http://schemas.openxmlformats.org/officeDocument/2006/math">
                    <m:r>
                      <a:rPr lang="vi-VN" sz="3000" i="1">
                        <a:effectLst/>
                        <a:latin typeface="Cambria Math" panose="02040503050406030204" pitchFamily="18" charset="0"/>
                        <a:ea typeface="Times New Roman" panose="02020603050405020304" pitchFamily="18" charset="0"/>
                        <a:cs typeface="Times New Roman" panose="02020603050405020304" pitchFamily="18" charset="0"/>
                      </a:rPr>
                      <m:t>𝑏</m:t>
                    </m:r>
                  </m:oMath>
                </a14:m>
                <a:r>
                  <a:rPr lang="vi-VN" sz="3000" dirty="0">
                    <a:effectLst/>
                    <a:latin typeface="Arial" panose="020B0604020202020204" pitchFamily="34" charset="0"/>
                    <a:ea typeface="Times New Roman" panose="02020603050405020304" pitchFamily="18" charset="0"/>
                    <a:cs typeface="Arial" panose="020B0604020202020204" pitchFamily="34" charset="0"/>
                  </a:rPr>
                  <a:t> là một số không âm thì </a:t>
                </a:r>
                <a14:m>
                  <m:oMath xmlns:m="http://schemas.openxmlformats.org/officeDocument/2006/math">
                    <m:rad>
                      <m:radPr>
                        <m:degHide m:val="on"/>
                        <m:ctrlPr>
                          <a:rPr lang="en-VN" sz="3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3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3000" i="1">
                                <a:effectLst/>
                                <a:latin typeface="Cambria Math" panose="02040503050406030204" pitchFamily="18" charset="0"/>
                                <a:ea typeface="Times New Roman" panose="02020603050405020304" pitchFamily="18" charset="0"/>
                                <a:cs typeface="Times New Roman" panose="02020603050405020304" pitchFamily="18" charset="0"/>
                              </a:rPr>
                              <m:t>𝑎</m:t>
                            </m:r>
                          </m:e>
                          <m:sup>
                            <m:r>
                              <a:rPr lang="vi-VN" sz="3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30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3000" i="1">
                            <a:effectLst/>
                            <a:latin typeface="Cambria Math" panose="02040503050406030204" pitchFamily="18" charset="0"/>
                            <a:ea typeface="Times New Roman" panose="02020603050405020304" pitchFamily="18" charset="0"/>
                            <a:cs typeface="Times New Roman" panose="02020603050405020304" pitchFamily="18" charset="0"/>
                          </a:rPr>
                          <m:t>𝑏</m:t>
                        </m:r>
                      </m:e>
                    </m:rad>
                    <m:r>
                      <a:rPr lang="vi-VN" sz="30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VN" sz="3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3000" i="1">
                            <a:effectLst/>
                            <a:latin typeface="Cambria Math" panose="02040503050406030204" pitchFamily="18" charset="0"/>
                            <a:ea typeface="Times New Roman" panose="02020603050405020304" pitchFamily="18" charset="0"/>
                            <a:cs typeface="Times New Roman" panose="02020603050405020304" pitchFamily="18" charset="0"/>
                          </a:rPr>
                          <m:t>𝑎</m:t>
                        </m:r>
                      </m:e>
                    </m:d>
                    <m:rad>
                      <m:radPr>
                        <m:degHide m:val="on"/>
                        <m:ctrlPr>
                          <a:rPr lang="en-VN" sz="3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vi-VN" sz="3000" i="1">
                            <a:effectLst/>
                            <a:latin typeface="Cambria Math" panose="02040503050406030204" pitchFamily="18" charset="0"/>
                            <a:ea typeface="Times New Roman" panose="02020603050405020304" pitchFamily="18" charset="0"/>
                            <a:cs typeface="Times New Roman" panose="02020603050405020304" pitchFamily="18" charset="0"/>
                          </a:rPr>
                          <m:t>𝑏</m:t>
                        </m:r>
                      </m:e>
                    </m:rad>
                  </m:oMath>
                </a14:m>
                <a:endParaRPr lang="en-VN" sz="3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783C65D6-83CD-E84D-350F-C0EBC45856B8}"/>
                  </a:ext>
                </a:extLst>
              </p:cNvPr>
              <p:cNvSpPr txBox="1">
                <a:spLocks noRot="1" noChangeAspect="1" noMove="1" noResize="1" noEditPoints="1" noAdjustHandles="1" noChangeArrowheads="1" noChangeShapeType="1" noTextEdit="1"/>
              </p:cNvSpPr>
              <p:nvPr/>
            </p:nvSpPr>
            <p:spPr>
              <a:xfrm>
                <a:off x="920198" y="1450421"/>
                <a:ext cx="10351604" cy="614335"/>
              </a:xfrm>
              <a:prstGeom prst="rect">
                <a:avLst/>
              </a:prstGeom>
              <a:blipFill>
                <a:blip r:embed="rId2"/>
                <a:stretch>
                  <a:fillRect l="-490" t="-2041" b="-30612"/>
                </a:stretch>
              </a:blipFill>
            </p:spPr>
            <p:txBody>
              <a:bodyPr/>
              <a:lstStyle/>
              <a:p>
                <a:r>
                  <a:rPr lang="en-VN">
                    <a:noFill/>
                  </a:rPr>
                  <a:t> </a:t>
                </a:r>
              </a:p>
            </p:txBody>
          </p:sp>
        </mc:Fallback>
      </mc:AlternateContent>
      <p:sp>
        <p:nvSpPr>
          <p:cNvPr id="5" name="TextBox 4">
            <a:extLst>
              <a:ext uri="{FF2B5EF4-FFF2-40B4-BE49-F238E27FC236}">
                <a16:creationId xmlns:a16="http://schemas.microsoft.com/office/drawing/2014/main" id="{73B39B37-CD55-B086-C35F-84F4122A1C82}"/>
              </a:ext>
            </a:extLst>
          </p:cNvPr>
          <p:cNvSpPr txBox="1"/>
          <p:nvPr/>
        </p:nvSpPr>
        <p:spPr>
          <a:xfrm>
            <a:off x="5434601" y="2879189"/>
            <a:ext cx="1322798" cy="584775"/>
          </a:xfrm>
          <a:prstGeom prst="rect">
            <a:avLst/>
          </a:prstGeom>
          <a:solidFill>
            <a:schemeClr val="bg1"/>
          </a:solidFill>
        </p:spPr>
        <p:txBody>
          <a:bodyPr wrap="none" rtlCol="0">
            <a:spAutoFit/>
          </a:bodyPr>
          <a:lstStyle/>
          <a:p>
            <a:r>
              <a:rPr lang="en-VN" sz="3200" b="1" dirty="0">
                <a:solidFill>
                  <a:srgbClr val="C00000"/>
                </a:solidFill>
                <a:latin typeface="Arial" panose="020B0604020202020204" pitchFamily="34" charset="0"/>
                <a:cs typeface="Arial" panose="020B0604020202020204" pitchFamily="34" charset="0"/>
              </a:rPr>
              <a:t>Chú ý</a:t>
            </a:r>
          </a:p>
        </p:txBody>
      </p:sp>
      <p:sp>
        <p:nvSpPr>
          <p:cNvPr id="7" name="TextBox 6">
            <a:extLst>
              <a:ext uri="{FF2B5EF4-FFF2-40B4-BE49-F238E27FC236}">
                <a16:creationId xmlns:a16="http://schemas.microsoft.com/office/drawing/2014/main" id="{AF0A8681-0D1C-7EAD-2553-8AE726B76A0D}"/>
              </a:ext>
            </a:extLst>
          </p:cNvPr>
          <p:cNvSpPr txBox="1"/>
          <p:nvPr/>
        </p:nvSpPr>
        <p:spPr>
          <a:xfrm>
            <a:off x="800928" y="3761864"/>
            <a:ext cx="10590144" cy="553998"/>
          </a:xfrm>
          <a:prstGeom prst="rect">
            <a:avLst/>
          </a:prstGeom>
          <a:noFill/>
        </p:spPr>
        <p:txBody>
          <a:bodyPr wrap="square">
            <a:spAutoFit/>
          </a:bodyPr>
          <a:lstStyle/>
          <a:p>
            <a:pPr algn="just">
              <a:spcBef>
                <a:spcPts val="300"/>
              </a:spcBef>
              <a:spcAft>
                <a:spcPts val="300"/>
              </a:spcAft>
            </a:pPr>
            <a:r>
              <a:rPr lang="vi-VN" sz="3000" dirty="0">
                <a:effectLst/>
                <a:latin typeface="Arial" panose="020B0604020202020204" pitchFamily="34" charset="0"/>
                <a:ea typeface="Times New Roman" panose="02020603050405020304" pitchFamily="18" charset="0"/>
                <a:cs typeface="Arial" panose="020B0604020202020204" pitchFamily="34" charset="0"/>
              </a:rPr>
              <a:t>Phép biến đổi trên gọi là phép đưa thừa số ra ngoài dấu căn.</a:t>
            </a:r>
            <a:endParaRPr lang="en-VN" sz="3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27767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6D94FC-5B08-A4F9-04CC-9E5693B6DC82}"/>
              </a:ext>
            </a:extLst>
          </p:cNvPr>
          <p:cNvSpPr txBox="1"/>
          <p:nvPr/>
        </p:nvSpPr>
        <p:spPr>
          <a:xfrm>
            <a:off x="405622" y="681004"/>
            <a:ext cx="3617722" cy="523220"/>
          </a:xfrm>
          <a:prstGeom prst="rect">
            <a:avLst/>
          </a:prstGeom>
          <a:solidFill>
            <a:schemeClr val="bg1"/>
          </a:solidFill>
        </p:spPr>
        <p:txBody>
          <a:bodyPr wrap="none" rtlCol="0">
            <a:spAutoFit/>
          </a:bodyPr>
          <a:lstStyle/>
          <a:p>
            <a:r>
              <a:rPr lang="en-VN" sz="2800" b="1" dirty="0">
                <a:solidFill>
                  <a:srgbClr val="9B3FE1"/>
                </a:solidFill>
                <a:latin typeface="Arial" panose="020B0604020202020204" pitchFamily="34" charset="0"/>
                <a:cs typeface="Arial" panose="020B0604020202020204" pitchFamily="34" charset="0"/>
              </a:rPr>
              <a:t>Ví dụ 1 (SGK – tr.54)</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F2DABEE-DA06-6898-50BE-CD94135161BB}"/>
                  </a:ext>
                </a:extLst>
              </p:cNvPr>
              <p:cNvSpPr txBox="1"/>
              <p:nvPr/>
            </p:nvSpPr>
            <p:spPr>
              <a:xfrm>
                <a:off x="514237" y="1430586"/>
                <a:ext cx="11163525" cy="2078646"/>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Viết nhân tử của biểu thức dưới dấu căn thành tích các lũy thừa rồi đưa thừa số ra ngoài dấu căn:</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45</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24</m:t>
                        </m:r>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a</m:t>
                        </m:r>
                      </m:e>
                    </m:rad>
                  </m:oMath>
                </a14:m>
                <a:r>
                  <a:rPr lang="vi-VN" sz="2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2800" b="0" i="0" smtClean="0">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vi-VN" sz="2800" b="0" i="0" smtClean="0">
                        <a:effectLst/>
                        <a:latin typeface="Cambria Math" panose="02040503050406030204" pitchFamily="18" charset="0"/>
                        <a:ea typeface="Cambria Math" panose="02040503050406030204" pitchFamily="18" charset="0"/>
                        <a:cs typeface="Times New Roman" panose="02020603050405020304" pitchFamily="18" charset="0"/>
                      </a:rPr>
                      <m:t>a</m:t>
                    </m:r>
                    <m:r>
                      <a:rPr lang="en-VN" sz="2800"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vi-VN" sz="2800" dirty="0">
                    <a:effectLst/>
                    <a:latin typeface="Arial" panose="020B0604020202020204" pitchFamily="34" charset="0"/>
                    <a:ea typeface="Arial" panose="020B0604020202020204" pitchFamily="34" charset="0"/>
                    <a:cs typeface="Arial" panose="020B0604020202020204" pitchFamily="34" charset="0"/>
                  </a:rPr>
                  <a:t> </a:t>
                </a:r>
                <a:r>
                  <a:rPr lang="vi-VN" sz="2800">
                    <a:effectLst/>
                    <a:latin typeface="Arial" panose="020B0604020202020204" pitchFamily="34" charset="0"/>
                    <a:ea typeface="Arial" panose="020B0604020202020204" pitchFamily="34" charset="0"/>
                    <a:cs typeface="Arial" panose="020B0604020202020204" pitchFamily="34" charset="0"/>
                  </a:rPr>
                  <a:t>0)</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7F2DABEE-DA06-6898-50BE-CD94135161BB}"/>
                  </a:ext>
                </a:extLst>
              </p:cNvPr>
              <p:cNvSpPr txBox="1">
                <a:spLocks noRot="1" noChangeAspect="1" noMove="1" noResize="1" noEditPoints="1" noAdjustHandles="1" noChangeArrowheads="1" noChangeShapeType="1" noTextEdit="1"/>
              </p:cNvSpPr>
              <p:nvPr/>
            </p:nvSpPr>
            <p:spPr>
              <a:xfrm>
                <a:off x="514237" y="1430586"/>
                <a:ext cx="11163525" cy="2078646"/>
              </a:xfrm>
              <a:prstGeom prst="rect">
                <a:avLst/>
              </a:prstGeom>
              <a:blipFill>
                <a:blip r:embed="rId2"/>
                <a:stretch>
                  <a:fillRect l="-1092" r="-1092" b="-7038"/>
                </a:stretch>
              </a:blipFill>
            </p:spPr>
            <p:txBody>
              <a:bodyPr/>
              <a:lstStyle/>
              <a:p>
                <a:r>
                  <a:rPr lang="vi-VN">
                    <a:noFill/>
                  </a:rPr>
                  <a:t> </a:t>
                </a:r>
              </a:p>
            </p:txBody>
          </p:sp>
        </mc:Fallback>
      </mc:AlternateContent>
      <p:sp>
        <p:nvSpPr>
          <p:cNvPr id="5" name="TextBox 4">
            <a:extLst>
              <a:ext uri="{FF2B5EF4-FFF2-40B4-BE49-F238E27FC236}">
                <a16:creationId xmlns:a16="http://schemas.microsoft.com/office/drawing/2014/main" id="{6267ED2C-DF7F-46D9-3815-5B0CD2116DD0}"/>
              </a:ext>
            </a:extLst>
          </p:cNvPr>
          <p:cNvSpPr txBox="1"/>
          <p:nvPr/>
        </p:nvSpPr>
        <p:spPr>
          <a:xfrm>
            <a:off x="514237" y="4206713"/>
            <a:ext cx="1117614" cy="523220"/>
          </a:xfrm>
          <a:prstGeom prst="rect">
            <a:avLst/>
          </a:prstGeom>
          <a:solidFill>
            <a:schemeClr val="bg1"/>
          </a:solidFill>
        </p:spPr>
        <p:txBody>
          <a:bodyPr wrap="none" rtlCol="0">
            <a:spAutoFit/>
          </a:bodyPr>
          <a:lstStyle/>
          <a:p>
            <a:r>
              <a:rPr lang="en-VN" sz="2800" b="1" i="1" dirty="0">
                <a:solidFill>
                  <a:srgbClr val="C00000"/>
                </a:solidFill>
                <a:latin typeface="Arial" panose="020B0604020202020204" pitchFamily="34" charset="0"/>
                <a:cs typeface="Arial" panose="020B0604020202020204" pitchFamily="34" charset="0"/>
              </a:rPr>
              <a:t>Gợi ý</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34CF6E0-5A20-3A1D-D166-A56CFB0988F2}"/>
                  </a:ext>
                </a:extLst>
              </p:cNvPr>
              <p:cNvSpPr txBox="1"/>
              <p:nvPr/>
            </p:nvSpPr>
            <p:spPr>
              <a:xfrm>
                <a:off x="1937359" y="4206713"/>
                <a:ext cx="4984436" cy="1546385"/>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Ta thấy </a:t>
                </a:r>
                <a14:m>
                  <m:oMath xmlns:m="http://schemas.openxmlformats.org/officeDocument/2006/math">
                    <m:r>
                      <a:rPr lang="vi-VN" sz="2800" i="0">
                        <a:effectLst/>
                        <a:latin typeface="Cambria Math" panose="02040503050406030204" pitchFamily="18" charset="0"/>
                        <a:ea typeface="Calibri" panose="020F0502020204030204" pitchFamily="34" charset="0"/>
                        <a:cs typeface="Times New Roman" panose="02020603050405020304" pitchFamily="18" charset="0"/>
                      </a:rPr>
                      <m:t>45=5.9=</m:t>
                    </m:r>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effectLst/>
                            <a:latin typeface="Cambria Math" panose="02040503050406030204" pitchFamily="18" charset="0"/>
                            <a:ea typeface="Calibri" panose="020F0502020204030204" pitchFamily="34" charset="0"/>
                            <a:cs typeface="Times New Roman" panose="02020603050405020304" pitchFamily="18" charset="0"/>
                          </a:rPr>
                          <m:t>5.3</m:t>
                        </m:r>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800">
                    <a:effectLst/>
                    <a:latin typeface="Arial" panose="020B0604020202020204" pitchFamily="34" charset="0"/>
                    <a:ea typeface="Calibri" panose="020F0502020204030204" pitchFamily="34" charset="0"/>
                    <a:cs typeface="Arial" panose="020B0604020202020204" pitchFamily="34" charset="0"/>
                  </a:rPr>
                  <a:t>Suy ra</a:t>
                </a:r>
                <a:r>
                  <a:rPr lang="vi-VN" sz="2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45</m:t>
                        </m:r>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effectLst/>
                                <a:latin typeface="Cambria Math" panose="02040503050406030204" pitchFamily="18" charset="0"/>
                                <a:ea typeface="Calibri" panose="020F0502020204030204" pitchFamily="34" charset="0"/>
                                <a:cs typeface="Times New Roman" panose="02020603050405020304" pitchFamily="18" charset="0"/>
                              </a:rPr>
                              <m:t>5.3</m:t>
                            </m:r>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5</m:t>
                        </m:r>
                      </m:e>
                    </m:ra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634CF6E0-5A20-3A1D-D166-A56CFB0988F2}"/>
                  </a:ext>
                </a:extLst>
              </p:cNvPr>
              <p:cNvSpPr txBox="1">
                <a:spLocks noRot="1" noChangeAspect="1" noMove="1" noResize="1" noEditPoints="1" noAdjustHandles="1" noChangeArrowheads="1" noChangeShapeType="1" noTextEdit="1"/>
              </p:cNvSpPr>
              <p:nvPr/>
            </p:nvSpPr>
            <p:spPr>
              <a:xfrm>
                <a:off x="1937359" y="4206713"/>
                <a:ext cx="4984436" cy="1546385"/>
              </a:xfrm>
              <a:prstGeom prst="rect">
                <a:avLst/>
              </a:prstGeom>
              <a:blipFill>
                <a:blip r:embed="rId3"/>
                <a:stretch>
                  <a:fillRect l="-2570" b="-3543"/>
                </a:stretch>
              </a:blipFill>
            </p:spPr>
            <p:txBody>
              <a:bodyPr/>
              <a:lstStyle/>
              <a:p>
                <a:r>
                  <a:rPr lang="en-US">
                    <a:noFill/>
                  </a:rPr>
                  <a:t> </a:t>
                </a:r>
              </a:p>
            </p:txBody>
          </p:sp>
        </mc:Fallback>
      </mc:AlternateContent>
    </p:spTree>
    <p:extLst>
      <p:ext uri="{BB962C8B-B14F-4D97-AF65-F5344CB8AC3E}">
        <p14:creationId xmlns:p14="http://schemas.microsoft.com/office/powerpoint/2010/main" val="301732884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6A8623-7B1E-BC0A-1641-86D3FBC69F6A}"/>
              </a:ext>
            </a:extLst>
          </p:cNvPr>
          <p:cNvSpPr txBox="1"/>
          <p:nvPr/>
        </p:nvSpPr>
        <p:spPr>
          <a:xfrm>
            <a:off x="5364870" y="570606"/>
            <a:ext cx="1462260" cy="523220"/>
          </a:xfrm>
          <a:prstGeom prst="rect">
            <a:avLst/>
          </a:prstGeom>
          <a:noFill/>
        </p:spPr>
        <p:txBody>
          <a:bodyPr wrap="none" rtlCol="0">
            <a:spAutoFit/>
          </a:bodyPr>
          <a:lstStyle/>
          <a:p>
            <a:r>
              <a:rPr lang="en-VN" sz="2800" b="1" dirty="0">
                <a:solidFill>
                  <a:srgbClr val="FF0000"/>
                </a:solidFill>
                <a:latin typeface="Arial" panose="020B0604020202020204" pitchFamily="34" charset="0"/>
                <a:cs typeface="Arial" panose="020B0604020202020204" pitchFamily="34" charset="0"/>
              </a:rPr>
              <a:t>Bài giải</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7CCD587-EBF0-D8DE-978D-DA1470746145}"/>
                  </a:ext>
                </a:extLst>
              </p:cNvPr>
              <p:cNvSpPr txBox="1"/>
              <p:nvPr/>
            </p:nvSpPr>
            <p:spPr>
              <a:xfrm>
                <a:off x="2919193" y="1509833"/>
                <a:ext cx="6353613" cy="1861856"/>
              </a:xfrm>
              <a:prstGeom prst="rect">
                <a:avLst/>
              </a:prstGeom>
              <a:noFill/>
            </p:spPr>
            <p:txBody>
              <a:bodyPr wrap="square" rtlCol="0">
                <a:spAutoFit/>
              </a:bodyPr>
              <a:lstStyle/>
              <a:p>
                <a:pPr>
                  <a:lnSpc>
                    <a:spcPct val="200000"/>
                  </a:lnSpc>
                </a:pPr>
                <a:r>
                  <a:rPr lang="en-VN" sz="2800" dirty="0">
                    <a:solidFill>
                      <a:srgbClr val="FF0000"/>
                    </a:solidFill>
                    <a:latin typeface="Arial" panose="020B0604020202020204" pitchFamily="34" charset="0"/>
                    <a:cs typeface="Arial" panose="020B0604020202020204" pitchFamily="34" charset="0"/>
                  </a:rPr>
                  <a:t>a) </a:t>
                </a:r>
                <a:r>
                  <a:rPr lang="en-VN" sz="2800" dirty="0">
                    <a:latin typeface="Arial" panose="020B0604020202020204" pitchFamily="34" charset="0"/>
                    <a:cs typeface="Arial" panose="020B0604020202020204" pitchFamily="34" charset="0"/>
                  </a:rPr>
                  <a:t>Ta có 45 = 3</a:t>
                </a:r>
                <a:r>
                  <a:rPr lang="en-VN" sz="2800" baseline="30000" dirty="0">
                    <a:latin typeface="Arial" panose="020B0604020202020204" pitchFamily="34" charset="0"/>
                    <a:cs typeface="Arial" panose="020B0604020202020204" pitchFamily="34" charset="0"/>
                  </a:rPr>
                  <a:t>2</a:t>
                </a:r>
                <a:r>
                  <a:rPr lang="en-VN" sz="2800" dirty="0">
                    <a:latin typeface="Arial" panose="020B0604020202020204" pitchFamily="34" charset="0"/>
                    <a:cs typeface="Arial" panose="020B0604020202020204" pitchFamily="34" charset="0"/>
                  </a:rPr>
                  <a:t>. 5 nên </a:t>
                </a:r>
                <a14:m>
                  <m:oMath xmlns:m="http://schemas.openxmlformats.org/officeDocument/2006/math">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effectLst/>
                            <a:latin typeface="Cambria Math" panose="02040503050406030204" pitchFamily="18" charset="0"/>
                            <a:ea typeface="Calibri" panose="020F0502020204030204" pitchFamily="34" charset="0"/>
                            <a:cs typeface="Times New Roman" panose="02020603050405020304" pitchFamily="18" charset="0"/>
                          </a:rPr>
                          <m:t>45</m:t>
                        </m:r>
                      </m:e>
                    </m:rad>
                  </m:oMath>
                </a14:m>
                <a:r>
                  <a:rPr lang="en-VN"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VN" sz="2800" i="1" smtClean="0">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b="0" i="0" smtClean="0">
                                <a:effectLst/>
                                <a:latin typeface="Cambria Math" panose="02040503050406030204" pitchFamily="18" charset="0"/>
                                <a:ea typeface="Times New Roman" panose="02020603050405020304" pitchFamily="18" charset="0"/>
                                <a:cs typeface="Times New Roman" panose="02020603050405020304" pitchFamily="18" charset="0"/>
                              </a:rPr>
                              <m:t>3</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0" i="0" smtClean="0">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r>
                  <a:rPr lang="en-VN" sz="2800" dirty="0">
                    <a:latin typeface="Arial" panose="020B0604020202020204" pitchFamily="34" charset="0"/>
                    <a:cs typeface="Arial" panose="020B0604020202020204" pitchFamily="34" charset="0"/>
                  </a:rPr>
                  <a:t> </a:t>
                </a:r>
              </a:p>
              <a:p>
                <a:pPr>
                  <a:lnSpc>
                    <a:spcPct val="200000"/>
                  </a:lnSpc>
                </a:pPr>
                <a:r>
                  <a:rPr lang="en-VN" sz="2800" dirty="0">
                    <a:latin typeface="Arial" panose="020B0604020202020204" pitchFamily="34" charset="0"/>
                    <a:cs typeface="Arial" panose="020B0604020202020204" pitchFamily="34" charset="0"/>
                  </a:rPr>
                  <a:t>				        = </a:t>
                </a:r>
                <a:r>
                  <a:rPr lang="en-VN" sz="2800" dirty="0">
                    <a:solidFill>
                      <a:srgbClr val="FF0000"/>
                    </a:solidFill>
                    <a:latin typeface="Arial" panose="020B0604020202020204" pitchFamily="34" charset="0"/>
                    <a:cs typeface="Arial" panose="020B0604020202020204" pitchFamily="34" charset="0"/>
                  </a:rPr>
                  <a:t>3</a:t>
                </a:r>
                <a14:m>
                  <m:oMath xmlns:m="http://schemas.openxmlformats.org/officeDocument/2006/math">
                    <m:rad>
                      <m:radPr>
                        <m:degHide m:val="on"/>
                        <m:ctrlPr>
                          <a:rPr lang="en-VN" sz="28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e>
                    </m:rad>
                  </m:oMath>
                </a14:m>
                <a:endParaRPr lang="en-VN" sz="2800"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27CCD587-EBF0-D8DE-978D-DA1470746145}"/>
                  </a:ext>
                </a:extLst>
              </p:cNvPr>
              <p:cNvSpPr txBox="1">
                <a:spLocks noRot="1" noChangeAspect="1" noMove="1" noResize="1" noEditPoints="1" noAdjustHandles="1" noChangeArrowheads="1" noChangeShapeType="1" noTextEdit="1"/>
              </p:cNvSpPr>
              <p:nvPr/>
            </p:nvSpPr>
            <p:spPr>
              <a:xfrm>
                <a:off x="2919193" y="1509833"/>
                <a:ext cx="6353613" cy="1861856"/>
              </a:xfrm>
              <a:prstGeom prst="rect">
                <a:avLst/>
              </a:prstGeom>
              <a:blipFill>
                <a:blip r:embed="rId2"/>
                <a:stretch>
                  <a:fillRect l="-1992" b="-8163"/>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0FA0C71-41EB-AF8D-3E1D-E552DD04FE4C}"/>
                  </a:ext>
                </a:extLst>
              </p:cNvPr>
              <p:cNvSpPr txBox="1"/>
              <p:nvPr/>
            </p:nvSpPr>
            <p:spPr>
              <a:xfrm>
                <a:off x="1052052" y="3950156"/>
                <a:ext cx="9034792" cy="1368067"/>
              </a:xfrm>
              <a:prstGeom prst="rect">
                <a:avLst/>
              </a:prstGeom>
              <a:noFill/>
            </p:spPr>
            <p:txBody>
              <a:bodyPr wrap="square" rtlCol="0">
                <a:spAutoFit/>
              </a:bodyPr>
              <a:lstStyle/>
              <a:p>
                <a:r>
                  <a:rPr lang="en-VN" sz="2800" dirty="0">
                    <a:solidFill>
                      <a:srgbClr val="FF0000"/>
                    </a:solidFill>
                    <a:latin typeface="Arial" panose="020B0604020202020204" pitchFamily="34" charset="0"/>
                    <a:cs typeface="Arial" panose="020B0604020202020204" pitchFamily="34" charset="0"/>
                  </a:rPr>
                  <a:t>b) </a:t>
                </a:r>
                <a:r>
                  <a:rPr lang="en-VN" sz="2800" dirty="0">
                    <a:latin typeface="Arial" panose="020B0604020202020204" pitchFamily="34" charset="0"/>
                    <a:cs typeface="Arial" panose="020B0604020202020204" pitchFamily="34" charset="0"/>
                  </a:rPr>
                  <a:t>Ta có 243 = 3 . 9</a:t>
                </a:r>
                <a:r>
                  <a:rPr lang="en-VN" sz="2800" baseline="30000" dirty="0">
                    <a:latin typeface="Arial" panose="020B0604020202020204" pitchFamily="34" charset="0"/>
                    <a:cs typeface="Arial" panose="020B0604020202020204" pitchFamily="34" charset="0"/>
                  </a:rPr>
                  <a:t>2</a:t>
                </a:r>
                <a:r>
                  <a:rPr lang="en-VN" sz="2800" dirty="0">
                    <a:latin typeface="Arial" panose="020B0604020202020204" pitchFamily="34" charset="0"/>
                    <a:cs typeface="Arial" panose="020B0604020202020204" pitchFamily="34" charset="0"/>
                  </a:rPr>
                  <a:t> nên </a:t>
                </a:r>
                <a14:m>
                  <m:oMath xmlns:m="http://schemas.openxmlformats.org/officeDocument/2006/math">
                    <m:rad>
                      <m:radPr>
                        <m:degHide m:val="on"/>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243</m:t>
                        </m:r>
                        <m:r>
                          <m:rPr>
                            <m:sty m:val="p"/>
                          </m:rPr>
                          <a:rPr lang="en-US" sz="2800" b="0" i="0" smtClean="0">
                            <a:effectLst/>
                            <a:latin typeface="Cambria Math" panose="02040503050406030204" pitchFamily="18" charset="0"/>
                            <a:ea typeface="Calibri" panose="020F0502020204030204" pitchFamily="34" charset="0"/>
                            <a:cs typeface="Times New Roman" panose="02020603050405020304" pitchFamily="18" charset="0"/>
                          </a:rPr>
                          <m:t>a</m:t>
                        </m:r>
                      </m:e>
                    </m:rad>
                  </m:oMath>
                </a14:m>
                <a:r>
                  <a:rPr lang="en-VN" sz="2800" dirty="0">
                    <a:latin typeface="Arial" panose="020B0604020202020204" pitchFamily="34" charset="0"/>
                    <a:cs typeface="Arial" panose="020B0604020202020204" pitchFamily="34" charset="0"/>
                  </a:rPr>
                  <a:t> = </a:t>
                </a:r>
                <a14:m>
                  <m:oMath xmlns:m="http://schemas.openxmlformats.org/officeDocument/2006/math">
                    <m:rad>
                      <m:radPr>
                        <m:degHide m:val="on"/>
                        <m:ctrlPr>
                          <a:rPr lang="en-VN" sz="2800" i="1" smtClean="0">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VN"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b="0" i="0" smtClean="0">
                                <a:effectLst/>
                                <a:latin typeface="Cambria Math" panose="02040503050406030204" pitchFamily="18" charset="0"/>
                                <a:ea typeface="Times New Roman" panose="02020603050405020304" pitchFamily="18" charset="0"/>
                                <a:cs typeface="Times New Roman" panose="02020603050405020304" pitchFamily="18" charset="0"/>
                              </a:rPr>
                              <m:t>9</m:t>
                            </m:r>
                          </m:e>
                          <m: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vi-VN" sz="2800" i="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0" i="0" smtClean="0">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2800" b="0" i="0" smtClean="0">
                            <a:effectLst/>
                            <a:latin typeface="Cambria Math" panose="02040503050406030204" pitchFamily="18" charset="0"/>
                            <a:ea typeface="Times New Roman" panose="02020603050405020304" pitchFamily="18" charset="0"/>
                            <a:cs typeface="Times New Roman" panose="02020603050405020304" pitchFamily="18" charset="0"/>
                          </a:rPr>
                          <m:t>a</m:t>
                        </m:r>
                        <m:r>
                          <a:rPr lang="en-US" sz="2800" b="0" i="0" smtClean="0">
                            <a:effectLst/>
                            <a:latin typeface="Cambria Math" panose="02040503050406030204" pitchFamily="18" charset="0"/>
                            <a:ea typeface="Times New Roman" panose="02020603050405020304" pitchFamily="18" charset="0"/>
                            <a:cs typeface="Times New Roman" panose="02020603050405020304" pitchFamily="18" charset="0"/>
                          </a:rPr>
                          <m:t> </m:t>
                        </m:r>
                      </m:e>
                    </m:rad>
                    <m:r>
                      <a:rPr lang="vi-VN" sz="2800">
                        <a:latin typeface="Cambria Math" panose="02040503050406030204" pitchFamily="18" charset="0"/>
                        <a:ea typeface="Cambria Math" panose="02040503050406030204" pitchFamily="18" charset="0"/>
                        <a:cs typeface="Times New Roman" panose="02020603050405020304" pitchFamily="18" charset="0"/>
                      </a:rPr>
                      <m:t>( </m:t>
                    </m:r>
                    <m:r>
                      <m:rPr>
                        <m:sty m:val="p"/>
                      </m:rPr>
                      <a:rPr lang="vi-VN" sz="2800">
                        <a:latin typeface="Cambria Math" panose="02040503050406030204" pitchFamily="18" charset="0"/>
                        <a:ea typeface="Cambria Math" panose="02040503050406030204" pitchFamily="18" charset="0"/>
                        <a:cs typeface="Times New Roman" panose="02020603050405020304" pitchFamily="18" charset="0"/>
                      </a:rPr>
                      <m:t>a</m:t>
                    </m:r>
                    <m:r>
                      <a:rPr lang="en-VN" sz="2800" i="1">
                        <a:latin typeface="Cambria Math" panose="02040503050406030204" pitchFamily="18" charset="0"/>
                        <a:ea typeface="Cambria Math" panose="02040503050406030204" pitchFamily="18" charset="0"/>
                        <a:cs typeface="Times New Roman" panose="02020603050405020304" pitchFamily="18" charset="0"/>
                      </a:rPr>
                      <m:t>≥</m:t>
                    </m:r>
                    <m:r>
                      <m:rPr>
                        <m:nor/>
                      </m:rPr>
                      <a:rPr lang="vi-VN" sz="2800" dirty="0">
                        <a:ea typeface="Arial" panose="020B0604020202020204" pitchFamily="34" charset="0"/>
                        <a:cs typeface="Arial" panose="020B0604020202020204" pitchFamily="34" charset="0"/>
                      </a:rPr>
                      <m:t> </m:t>
                    </m:r>
                    <m:r>
                      <m:rPr>
                        <m:nor/>
                      </m:rPr>
                      <a:rPr lang="vi-VN" sz="2800">
                        <a:ea typeface="Arial" panose="020B0604020202020204" pitchFamily="34" charset="0"/>
                        <a:cs typeface="Arial" panose="020B0604020202020204" pitchFamily="34" charset="0"/>
                      </a:rPr>
                      <m:t>0)</m:t>
                    </m:r>
                  </m:oMath>
                </a14:m>
                <a:endParaRPr lang="en-VN" sz="2800" dirty="0">
                  <a:latin typeface="Arial" panose="020B0604020202020204" pitchFamily="34" charset="0"/>
                  <a:cs typeface="Arial" panose="020B0604020202020204" pitchFamily="34" charset="0"/>
                </a:endParaRPr>
              </a:p>
              <a:p>
                <a:pPr>
                  <a:lnSpc>
                    <a:spcPct val="200000"/>
                  </a:lnSpc>
                </a:pPr>
                <a:r>
                  <a:rPr lang="en-VN" sz="2800" dirty="0">
                    <a:latin typeface="Arial" panose="020B0604020202020204" pitchFamily="34" charset="0"/>
                    <a:cs typeface="Arial" panose="020B0604020202020204" pitchFamily="34" charset="0"/>
                  </a:rPr>
                  <a:t>					      = </a:t>
                </a:r>
                <a:r>
                  <a:rPr lang="en-VN" sz="2800" dirty="0">
                    <a:solidFill>
                      <a:srgbClr val="FF0000"/>
                    </a:solidFill>
                    <a:latin typeface="Arial" panose="020B0604020202020204" pitchFamily="34" charset="0"/>
                    <a:cs typeface="Arial" panose="020B0604020202020204" pitchFamily="34" charset="0"/>
                  </a:rPr>
                  <a:t>9</a:t>
                </a:r>
                <a14:m>
                  <m:oMath xmlns:m="http://schemas.openxmlformats.org/officeDocument/2006/math">
                    <m:rad>
                      <m:radPr>
                        <m:degHide m:val="on"/>
                        <m:ctrlPr>
                          <a:rPr lang="en-VN" sz="28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800" b="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2800" b="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a</m:t>
                        </m:r>
                      </m:e>
                    </m:rad>
                  </m:oMath>
                </a14:m>
                <a:endParaRPr lang="en-VN" sz="28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00FA0C71-41EB-AF8D-3E1D-E552DD04FE4C}"/>
                  </a:ext>
                </a:extLst>
              </p:cNvPr>
              <p:cNvSpPr txBox="1">
                <a:spLocks noRot="1" noChangeAspect="1" noMove="1" noResize="1" noEditPoints="1" noAdjustHandles="1" noChangeArrowheads="1" noChangeShapeType="1" noTextEdit="1"/>
              </p:cNvSpPr>
              <p:nvPr/>
            </p:nvSpPr>
            <p:spPr>
              <a:xfrm>
                <a:off x="1052052" y="3950156"/>
                <a:ext cx="9034792" cy="1368067"/>
              </a:xfrm>
              <a:prstGeom prst="rect">
                <a:avLst/>
              </a:prstGeom>
              <a:blipFill>
                <a:blip r:embed="rId3"/>
                <a:stretch>
                  <a:fillRect l="-1417" t="-893" b="-11607"/>
                </a:stretch>
              </a:blipFill>
            </p:spPr>
            <p:txBody>
              <a:bodyPr/>
              <a:lstStyle/>
              <a:p>
                <a:r>
                  <a:rPr lang="vi-VN">
                    <a:noFill/>
                  </a:rPr>
                  <a:t> </a:t>
                </a:r>
              </a:p>
            </p:txBody>
          </p:sp>
        </mc:Fallback>
      </mc:AlternateContent>
    </p:spTree>
    <p:extLst>
      <p:ext uri="{BB962C8B-B14F-4D97-AF65-F5344CB8AC3E}">
        <p14:creationId xmlns:p14="http://schemas.microsoft.com/office/powerpoint/2010/main" val="152229697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FC91E1-11A8-7F95-CAF1-92BDFC7C509E}"/>
              </a:ext>
            </a:extLst>
          </p:cNvPr>
          <p:cNvSpPr txBox="1"/>
          <p:nvPr/>
        </p:nvSpPr>
        <p:spPr>
          <a:xfrm>
            <a:off x="606636" y="419660"/>
            <a:ext cx="4135299" cy="492443"/>
          </a:xfrm>
          <a:prstGeom prst="rect">
            <a:avLst/>
          </a:prstGeom>
          <a:solidFill>
            <a:schemeClr val="bg1"/>
          </a:solidFill>
        </p:spPr>
        <p:txBody>
          <a:bodyPr wrap="none" rtlCol="0">
            <a:spAutoFit/>
          </a:bodyPr>
          <a:lstStyle/>
          <a:p>
            <a:r>
              <a:rPr lang="en-VN" sz="2600" b="1" dirty="0">
                <a:solidFill>
                  <a:srgbClr val="9B3FE1"/>
                </a:solidFill>
                <a:latin typeface="Arial" panose="020B0604020202020204" pitchFamily="34" charset="0"/>
                <a:cs typeface="Arial" panose="020B0604020202020204" pitchFamily="34" charset="0"/>
              </a:rPr>
              <a:t>Luyện tập 1 (SGK – tr.54)</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3F802E9-ADEC-600C-8F3D-E3A9B6BA59A2}"/>
                  </a:ext>
                </a:extLst>
              </p:cNvPr>
              <p:cNvSpPr txBox="1"/>
              <p:nvPr/>
            </p:nvSpPr>
            <p:spPr>
              <a:xfrm>
                <a:off x="1562217" y="665881"/>
                <a:ext cx="9067570" cy="1539011"/>
              </a:xfrm>
              <a:prstGeom prst="rect">
                <a:avLst/>
              </a:prstGeom>
              <a:noFill/>
            </p:spPr>
            <p:txBody>
              <a:bodyPr wrap="square">
                <a:spAutoFit/>
              </a:bodyPr>
              <a:lstStyle/>
              <a:p>
                <a:pPr algn="ctr">
                  <a:lnSpc>
                    <a:spcPct val="20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Đưa thừa số ra ngoài dấu căn:</a:t>
                </a:r>
                <a:endParaRPr lang="en-VN" sz="26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12</m:t>
                        </m:r>
                      </m:e>
                    </m:rad>
                  </m:oMath>
                </a14:m>
                <a:r>
                  <a:rPr lang="vi-VN" sz="2600" dirty="0">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27</m:t>
                        </m:r>
                      </m:e>
                    </m:rad>
                  </m:oMath>
                </a14:m>
                <a:r>
                  <a:rPr lang="vi-VN" sz="2600" dirty="0">
                    <a:effectLst/>
                    <a:latin typeface="Arial" panose="020B0604020202020204" pitchFamily="34" charset="0"/>
                    <a:ea typeface="Calibri" panose="020F0502020204030204" pitchFamily="34" charset="0"/>
                    <a:cs typeface="Arial" panose="020B0604020202020204" pitchFamily="34" charset="0"/>
                  </a:rPr>
                  <a:t>;         		c) </a:t>
                </a:r>
                <a14:m>
                  <m:oMath xmlns:m="http://schemas.openxmlformats.org/officeDocument/2006/math">
                    <m: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5</m:t>
                    </m:r>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600" i="0" smtClean="0">
                            <a:effectLst/>
                            <a:latin typeface="Cambria Math" panose="02040503050406030204" pitchFamily="18" charset="0"/>
                            <a:ea typeface="Calibri" panose="020F0502020204030204" pitchFamily="34" charset="0"/>
                            <a:cs typeface="Times New Roman" panose="02020603050405020304" pitchFamily="18" charset="0"/>
                          </a:rPr>
                          <m:t>48</m:t>
                        </m:r>
                      </m:e>
                    </m:rad>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33F802E9-ADEC-600C-8F3D-E3A9B6BA59A2}"/>
                  </a:ext>
                </a:extLst>
              </p:cNvPr>
              <p:cNvSpPr txBox="1">
                <a:spLocks noRot="1" noChangeAspect="1" noMove="1" noResize="1" noEditPoints="1" noAdjustHandles="1" noChangeArrowheads="1" noChangeShapeType="1" noTextEdit="1"/>
              </p:cNvSpPr>
              <p:nvPr/>
            </p:nvSpPr>
            <p:spPr>
              <a:xfrm>
                <a:off x="1562217" y="665881"/>
                <a:ext cx="9067570" cy="1539011"/>
              </a:xfrm>
              <a:prstGeom prst="rect">
                <a:avLst/>
              </a:prstGeom>
              <a:blipFill>
                <a:blip r:embed="rId2"/>
                <a:stretch>
                  <a:fillRect l="-1117" b="-9016"/>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22D8DAA-BB37-4B6F-99DB-DE762595FF42}"/>
                  </a:ext>
                </a:extLst>
              </p:cNvPr>
              <p:cNvSpPr txBox="1"/>
              <p:nvPr/>
            </p:nvSpPr>
            <p:spPr>
              <a:xfrm>
                <a:off x="1515600" y="1994352"/>
                <a:ext cx="1739591" cy="1995033"/>
              </a:xfrm>
              <a:prstGeom prst="rect">
                <a:avLst/>
              </a:prstGeom>
              <a:noFill/>
            </p:spPr>
            <p:txBody>
              <a:bodyPr wrap="square">
                <a:spAutoFit/>
              </a:bodyPr>
              <a:lstStyle/>
              <a:p>
                <a:pPr>
                  <a:lnSpc>
                    <a:spcPct val="200000"/>
                  </a:lnSpc>
                </a:pPr>
                <a14:m>
                  <m:oMathPara xmlns:m="http://schemas.openxmlformats.org/officeDocument/2006/math">
                    <m:oMathParaPr>
                      <m:jc m:val="left"/>
                    </m:oMathParaPr>
                    <m:oMath xmlns:m="http://schemas.openxmlformats.org/officeDocument/2006/math">
                      <m:r>
                        <a:rPr lang="en-VN" sz="2600" b="1" smtClean="0">
                          <a:solidFill>
                            <a:srgbClr val="FF0000"/>
                          </a:solidFill>
                          <a:latin typeface="Cambria Math" panose="02040503050406030204" pitchFamily="18" charset="0"/>
                        </a:rPr>
                        <m:t>=</m:t>
                      </m:r>
                      <m:rad>
                        <m:radPr>
                          <m:degHide m:val="on"/>
                          <m:ctrlPr>
                            <a:rPr lang="en-VN" sz="2600" b="1" i="1">
                              <a:solidFill>
                                <a:srgbClr val="FF0000"/>
                              </a:solidFill>
                              <a:latin typeface="Cambria Math" panose="02040503050406030204" pitchFamily="18" charset="0"/>
                            </a:rPr>
                          </m:ctrlPr>
                        </m:radPr>
                        <m:deg/>
                        <m:e>
                          <m:sSup>
                            <m:sSupPr>
                              <m:ctrlPr>
                                <a:rPr lang="en-VN" sz="2600" b="1" i="1">
                                  <a:solidFill>
                                    <a:srgbClr val="FF0000"/>
                                  </a:solidFill>
                                  <a:latin typeface="Cambria Math" panose="02040503050406030204" pitchFamily="18" charset="0"/>
                                </a:rPr>
                              </m:ctrlPr>
                            </m:sSupPr>
                            <m:e>
                              <m:r>
                                <a:rPr lang="en-VN" sz="2600" b="1" i="0">
                                  <a:solidFill>
                                    <a:srgbClr val="FF0000"/>
                                  </a:solidFill>
                                  <a:latin typeface="Cambria Math" panose="02040503050406030204" pitchFamily="18" charset="0"/>
                                </a:rPr>
                                <m:t>𝟑</m:t>
                              </m:r>
                              <m:r>
                                <a:rPr lang="en-VN" sz="2600" b="1" i="0">
                                  <a:solidFill>
                                    <a:srgbClr val="FF0000"/>
                                  </a:solidFill>
                                  <a:latin typeface="Cambria Math" panose="02040503050406030204" pitchFamily="18" charset="0"/>
                                </a:rPr>
                                <m:t>.</m:t>
                              </m:r>
                              <m:r>
                                <a:rPr lang="en-VN" sz="2600" b="1" i="0">
                                  <a:solidFill>
                                    <a:srgbClr val="FF0000"/>
                                  </a:solidFill>
                                  <a:latin typeface="Cambria Math" panose="02040503050406030204" pitchFamily="18" charset="0"/>
                                </a:rPr>
                                <m:t>𝟐</m:t>
                              </m:r>
                            </m:e>
                            <m:sup>
                              <m:r>
                                <a:rPr lang="en-VN" sz="2600" b="1" i="0">
                                  <a:solidFill>
                                    <a:srgbClr val="FF0000"/>
                                  </a:solidFill>
                                  <a:latin typeface="Cambria Math" panose="02040503050406030204" pitchFamily="18" charset="0"/>
                                </a:rPr>
                                <m:t>𝟐</m:t>
                              </m:r>
                            </m:sup>
                          </m:sSup>
                        </m:e>
                      </m:rad>
                    </m:oMath>
                  </m:oMathPara>
                </a14:m>
                <a:endParaRPr lang="en-US" sz="2600" b="1" i="1" dirty="0">
                  <a:solidFill>
                    <a:srgbClr val="FF0000"/>
                  </a:solidFill>
                  <a:latin typeface="Arial" panose="020B0604020202020204" pitchFamily="34" charset="0"/>
                  <a:cs typeface="Arial" panose="020B0604020202020204" pitchFamily="34" charset="0"/>
                </a:endParaRPr>
              </a:p>
              <a:p>
                <a:pPr>
                  <a:lnSpc>
                    <a:spcPct val="200000"/>
                  </a:lnSpc>
                </a:pPr>
                <a14:m>
                  <m:oMathPara xmlns:m="http://schemas.openxmlformats.org/officeDocument/2006/math">
                    <m:oMathParaPr>
                      <m:jc m:val="left"/>
                    </m:oMathParaPr>
                    <m:oMath xmlns:m="http://schemas.openxmlformats.org/officeDocument/2006/math">
                      <m:r>
                        <a:rPr lang="en-VN" sz="2600" b="1" i="0">
                          <a:solidFill>
                            <a:srgbClr val="FF0000"/>
                          </a:solidFill>
                          <a:latin typeface="Cambria Math" panose="02040503050406030204" pitchFamily="18" charset="0"/>
                        </a:rPr>
                        <m:t>=</m:t>
                      </m:r>
                      <m:r>
                        <a:rPr lang="en-VN" sz="2600" b="1" i="0">
                          <a:solidFill>
                            <a:srgbClr val="FF0000"/>
                          </a:solidFill>
                          <a:latin typeface="Cambria Math" panose="02040503050406030204" pitchFamily="18" charset="0"/>
                        </a:rPr>
                        <m:t>𝟐</m:t>
                      </m:r>
                      <m:rad>
                        <m:radPr>
                          <m:degHide m:val="on"/>
                          <m:ctrlPr>
                            <a:rPr lang="en-VN" sz="2600" b="1" i="1">
                              <a:solidFill>
                                <a:srgbClr val="FF0000"/>
                              </a:solidFill>
                              <a:latin typeface="Cambria Math" panose="02040503050406030204" pitchFamily="18" charset="0"/>
                            </a:rPr>
                          </m:ctrlPr>
                        </m:radPr>
                        <m:deg/>
                        <m:e>
                          <m:r>
                            <a:rPr lang="en-VN" sz="2600" b="1" i="0">
                              <a:solidFill>
                                <a:srgbClr val="FF0000"/>
                              </a:solidFill>
                              <a:latin typeface="Cambria Math" panose="02040503050406030204" pitchFamily="18" charset="0"/>
                            </a:rPr>
                            <m:t>𝟑</m:t>
                          </m:r>
                        </m:e>
                      </m:rad>
                    </m:oMath>
                  </m:oMathPara>
                </a14:m>
                <a:endParaRPr lang="en-VN" sz="2600" b="1" dirty="0">
                  <a:solidFill>
                    <a:srgbClr val="FF0000"/>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422D8DAA-BB37-4B6F-99DB-DE762595FF42}"/>
                  </a:ext>
                </a:extLst>
              </p:cNvPr>
              <p:cNvSpPr txBox="1">
                <a:spLocks noRot="1" noChangeAspect="1" noMove="1" noResize="1" noEditPoints="1" noAdjustHandles="1" noChangeArrowheads="1" noChangeShapeType="1" noTextEdit="1"/>
              </p:cNvSpPr>
              <p:nvPr/>
            </p:nvSpPr>
            <p:spPr>
              <a:xfrm>
                <a:off x="1515600" y="1994352"/>
                <a:ext cx="1739591" cy="1995033"/>
              </a:xfrm>
              <a:prstGeom prst="rect">
                <a:avLst/>
              </a:prstGeom>
              <a:blipFill>
                <a:blip r:embed="rId3"/>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F1F8E93-2A8F-54BD-3715-9D5F9D381870}"/>
                  </a:ext>
                </a:extLst>
              </p:cNvPr>
              <p:cNvSpPr txBox="1"/>
              <p:nvPr/>
            </p:nvSpPr>
            <p:spPr>
              <a:xfrm>
                <a:off x="5100754" y="1970658"/>
                <a:ext cx="1990492" cy="1995033"/>
              </a:xfrm>
              <a:prstGeom prst="rect">
                <a:avLst/>
              </a:prstGeom>
              <a:noFill/>
            </p:spPr>
            <p:txBody>
              <a:bodyPr wrap="square">
                <a:spAutoFit/>
              </a:bodyPr>
              <a:lstStyle/>
              <a:p>
                <a:pPr>
                  <a:lnSpc>
                    <a:spcPct val="200000"/>
                  </a:lnSpc>
                </a:pPr>
                <a14:m>
                  <m:oMathPara xmlns:m="http://schemas.openxmlformats.org/officeDocument/2006/math">
                    <m:oMathParaPr>
                      <m:jc m:val="left"/>
                    </m:oMathParaPr>
                    <m:oMath xmlns:m="http://schemas.openxmlformats.org/officeDocument/2006/math">
                      <m:r>
                        <a:rPr lang="en-VN" sz="2600" b="1" smtClean="0">
                          <a:solidFill>
                            <a:srgbClr val="FF0000"/>
                          </a:solidFill>
                          <a:latin typeface="Cambria Math" panose="02040503050406030204" pitchFamily="18" charset="0"/>
                        </a:rPr>
                        <m:t>=</m:t>
                      </m:r>
                      <m:r>
                        <a:rPr lang="en-VN" sz="2600" b="1" i="0">
                          <a:solidFill>
                            <a:srgbClr val="FF0000"/>
                          </a:solidFill>
                          <a:latin typeface="Cambria Math" panose="02040503050406030204" pitchFamily="18" charset="0"/>
                        </a:rPr>
                        <m:t>𝟑</m:t>
                      </m:r>
                      <m:rad>
                        <m:radPr>
                          <m:degHide m:val="on"/>
                          <m:ctrlPr>
                            <a:rPr lang="en-VN" sz="2600" b="1" i="1">
                              <a:solidFill>
                                <a:srgbClr val="FF0000"/>
                              </a:solidFill>
                              <a:latin typeface="Cambria Math" panose="02040503050406030204" pitchFamily="18" charset="0"/>
                            </a:rPr>
                          </m:ctrlPr>
                        </m:radPr>
                        <m:deg/>
                        <m:e>
                          <m:sSup>
                            <m:sSupPr>
                              <m:ctrlPr>
                                <a:rPr lang="en-VN" sz="2600" b="1" i="1">
                                  <a:solidFill>
                                    <a:srgbClr val="FF0000"/>
                                  </a:solidFill>
                                  <a:latin typeface="Cambria Math" panose="02040503050406030204" pitchFamily="18" charset="0"/>
                                </a:rPr>
                              </m:ctrlPr>
                            </m:sSupPr>
                            <m:e>
                              <m:r>
                                <a:rPr lang="en-VN" sz="2600" b="1" i="0">
                                  <a:solidFill>
                                    <a:srgbClr val="FF0000"/>
                                  </a:solidFill>
                                  <a:latin typeface="Cambria Math" panose="02040503050406030204" pitchFamily="18" charset="0"/>
                                </a:rPr>
                                <m:t>𝟑</m:t>
                              </m:r>
                              <m:r>
                                <a:rPr lang="en-VN" sz="2600" b="1" i="0">
                                  <a:solidFill>
                                    <a:srgbClr val="FF0000"/>
                                  </a:solidFill>
                                  <a:latin typeface="Cambria Math" panose="02040503050406030204" pitchFamily="18" charset="0"/>
                                </a:rPr>
                                <m:t>.</m:t>
                              </m:r>
                              <m:r>
                                <a:rPr lang="en-VN" sz="2600" b="1" i="0">
                                  <a:solidFill>
                                    <a:srgbClr val="FF0000"/>
                                  </a:solidFill>
                                  <a:latin typeface="Cambria Math" panose="02040503050406030204" pitchFamily="18" charset="0"/>
                                </a:rPr>
                                <m:t>𝟑</m:t>
                              </m:r>
                            </m:e>
                            <m:sup>
                              <m:r>
                                <a:rPr lang="en-VN" sz="2600" b="1" i="0">
                                  <a:solidFill>
                                    <a:srgbClr val="FF0000"/>
                                  </a:solidFill>
                                  <a:latin typeface="Cambria Math" panose="02040503050406030204" pitchFamily="18" charset="0"/>
                                </a:rPr>
                                <m:t>𝟐</m:t>
                              </m:r>
                            </m:sup>
                          </m:sSup>
                        </m:e>
                      </m:rad>
                    </m:oMath>
                  </m:oMathPara>
                </a14:m>
                <a:endParaRPr lang="en-US" sz="2600" b="1" i="1" dirty="0">
                  <a:solidFill>
                    <a:srgbClr val="FF0000"/>
                  </a:solidFill>
                  <a:latin typeface="Arial" panose="020B0604020202020204" pitchFamily="34" charset="0"/>
                  <a:cs typeface="Arial" panose="020B0604020202020204" pitchFamily="34" charset="0"/>
                </a:endParaRPr>
              </a:p>
              <a:p>
                <a:pPr>
                  <a:lnSpc>
                    <a:spcPct val="200000"/>
                  </a:lnSpc>
                </a:pPr>
                <a14:m>
                  <m:oMathPara xmlns:m="http://schemas.openxmlformats.org/officeDocument/2006/math">
                    <m:oMathParaPr>
                      <m:jc m:val="left"/>
                    </m:oMathParaPr>
                    <m:oMath xmlns:m="http://schemas.openxmlformats.org/officeDocument/2006/math">
                      <m:r>
                        <a:rPr lang="en-VN" sz="2600" b="1" i="0">
                          <a:solidFill>
                            <a:srgbClr val="FF0000"/>
                          </a:solidFill>
                          <a:latin typeface="Cambria Math" panose="02040503050406030204" pitchFamily="18" charset="0"/>
                        </a:rPr>
                        <m:t>=</m:t>
                      </m:r>
                      <m:r>
                        <a:rPr lang="en-VN" sz="2600" b="1" i="0">
                          <a:solidFill>
                            <a:srgbClr val="FF0000"/>
                          </a:solidFill>
                          <a:latin typeface="Cambria Math" panose="02040503050406030204" pitchFamily="18" charset="0"/>
                        </a:rPr>
                        <m:t>𝟗</m:t>
                      </m:r>
                      <m:rad>
                        <m:radPr>
                          <m:degHide m:val="on"/>
                          <m:ctrlPr>
                            <a:rPr lang="en-VN" sz="2600" b="1" i="1">
                              <a:solidFill>
                                <a:srgbClr val="FF0000"/>
                              </a:solidFill>
                              <a:latin typeface="Cambria Math" panose="02040503050406030204" pitchFamily="18" charset="0"/>
                            </a:rPr>
                          </m:ctrlPr>
                        </m:radPr>
                        <m:deg/>
                        <m:e>
                          <m:r>
                            <a:rPr lang="en-VN" sz="2600" b="1" i="0">
                              <a:solidFill>
                                <a:srgbClr val="FF0000"/>
                              </a:solidFill>
                              <a:latin typeface="Cambria Math" panose="02040503050406030204" pitchFamily="18" charset="0"/>
                            </a:rPr>
                            <m:t>𝟑</m:t>
                          </m:r>
                        </m:e>
                      </m:rad>
                    </m:oMath>
                  </m:oMathPara>
                </a14:m>
                <a:endParaRPr lang="en-VN" sz="2600" b="1" dirty="0">
                  <a:solidFill>
                    <a:srgbClr val="FF0000"/>
                  </a:solidFill>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6F1F8E93-2A8F-54BD-3715-9D5F9D381870}"/>
                  </a:ext>
                </a:extLst>
              </p:cNvPr>
              <p:cNvSpPr txBox="1">
                <a:spLocks noRot="1" noChangeAspect="1" noMove="1" noResize="1" noEditPoints="1" noAdjustHandles="1" noChangeArrowheads="1" noChangeShapeType="1" noTextEdit="1"/>
              </p:cNvSpPr>
              <p:nvPr/>
            </p:nvSpPr>
            <p:spPr>
              <a:xfrm>
                <a:off x="5100754" y="1970658"/>
                <a:ext cx="1990492" cy="1995033"/>
              </a:xfrm>
              <a:prstGeom prst="rect">
                <a:avLst/>
              </a:prstGeom>
              <a:blipFill>
                <a:blip r:embed="rId4"/>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E1A93C4-A0C8-2B3A-D99F-EF59FC3168B8}"/>
                  </a:ext>
                </a:extLst>
              </p:cNvPr>
              <p:cNvSpPr txBox="1"/>
              <p:nvPr/>
            </p:nvSpPr>
            <p:spPr>
              <a:xfrm>
                <a:off x="8890192" y="1970658"/>
                <a:ext cx="1739591" cy="1995033"/>
              </a:xfrm>
              <a:prstGeom prst="rect">
                <a:avLst/>
              </a:prstGeom>
              <a:noFill/>
            </p:spPr>
            <p:txBody>
              <a:bodyPr wrap="square">
                <a:spAutoFit/>
              </a:bodyPr>
              <a:lstStyle/>
              <a:p>
                <a:pPr algn="just">
                  <a:lnSpc>
                    <a:spcPct val="200000"/>
                  </a:lnSpc>
                </a:pPr>
                <a14:m>
                  <m:oMathPara xmlns:m="http://schemas.openxmlformats.org/officeDocument/2006/math">
                    <m:oMathParaPr>
                      <m:jc m:val="left"/>
                    </m:oMathParaPr>
                    <m:oMath xmlns:m="http://schemas.openxmlformats.org/officeDocument/2006/math">
                      <m:r>
                        <a:rPr lang="en-VN" sz="2600" b="1" smtClean="0">
                          <a:solidFill>
                            <a:srgbClr val="FF0000"/>
                          </a:solidFill>
                          <a:latin typeface="Cambria Math" panose="02040503050406030204" pitchFamily="18" charset="0"/>
                        </a:rPr>
                        <m:t>=</m:t>
                      </m:r>
                      <m:r>
                        <a:rPr lang="en-VN" sz="2600" b="1" i="0">
                          <a:solidFill>
                            <a:srgbClr val="FF0000"/>
                          </a:solidFill>
                          <a:latin typeface="Cambria Math" panose="02040503050406030204" pitchFamily="18" charset="0"/>
                        </a:rPr>
                        <m:t>𝟓</m:t>
                      </m:r>
                      <m:rad>
                        <m:radPr>
                          <m:degHide m:val="on"/>
                          <m:ctrlPr>
                            <a:rPr lang="en-VN" sz="2600" b="1" i="1">
                              <a:solidFill>
                                <a:srgbClr val="FF0000"/>
                              </a:solidFill>
                              <a:latin typeface="Cambria Math" panose="02040503050406030204" pitchFamily="18" charset="0"/>
                            </a:rPr>
                          </m:ctrlPr>
                        </m:radPr>
                        <m:deg/>
                        <m:e>
                          <m:sSup>
                            <m:sSupPr>
                              <m:ctrlPr>
                                <a:rPr lang="en-VN" sz="2600" b="1" i="1">
                                  <a:solidFill>
                                    <a:srgbClr val="FF0000"/>
                                  </a:solidFill>
                                  <a:latin typeface="Cambria Math" panose="02040503050406030204" pitchFamily="18" charset="0"/>
                                </a:rPr>
                              </m:ctrlPr>
                            </m:sSupPr>
                            <m:e>
                              <m:r>
                                <a:rPr lang="en-VN" sz="2600" b="1" i="0">
                                  <a:solidFill>
                                    <a:srgbClr val="FF0000"/>
                                  </a:solidFill>
                                  <a:latin typeface="Cambria Math" panose="02040503050406030204" pitchFamily="18" charset="0"/>
                                </a:rPr>
                                <m:t>𝟑</m:t>
                              </m:r>
                              <m:r>
                                <a:rPr lang="en-VN" sz="2600" b="1" i="0">
                                  <a:solidFill>
                                    <a:srgbClr val="FF0000"/>
                                  </a:solidFill>
                                  <a:latin typeface="Cambria Math" panose="02040503050406030204" pitchFamily="18" charset="0"/>
                                </a:rPr>
                                <m:t>.</m:t>
                              </m:r>
                              <m:r>
                                <a:rPr lang="en-VN" sz="2600" b="1" i="0">
                                  <a:solidFill>
                                    <a:srgbClr val="FF0000"/>
                                  </a:solidFill>
                                  <a:latin typeface="Cambria Math" panose="02040503050406030204" pitchFamily="18" charset="0"/>
                                </a:rPr>
                                <m:t>𝟒</m:t>
                              </m:r>
                            </m:e>
                            <m:sup>
                              <m:r>
                                <a:rPr lang="en-VN" sz="2600" b="1" i="0">
                                  <a:solidFill>
                                    <a:srgbClr val="FF0000"/>
                                  </a:solidFill>
                                  <a:latin typeface="Cambria Math" panose="02040503050406030204" pitchFamily="18" charset="0"/>
                                </a:rPr>
                                <m:t>𝟐</m:t>
                              </m:r>
                            </m:sup>
                          </m:sSup>
                        </m:e>
                      </m:rad>
                    </m:oMath>
                  </m:oMathPara>
                </a14:m>
                <a:endParaRPr lang="en-US" sz="2600" b="1" i="1" dirty="0">
                  <a:solidFill>
                    <a:srgbClr val="FF0000"/>
                  </a:solidFill>
                  <a:latin typeface="Arial" panose="020B0604020202020204" pitchFamily="34" charset="0"/>
                  <a:cs typeface="Arial" panose="020B0604020202020204" pitchFamily="34" charset="0"/>
                </a:endParaRPr>
              </a:p>
              <a:p>
                <a:pPr algn="just">
                  <a:lnSpc>
                    <a:spcPct val="200000"/>
                  </a:lnSpc>
                </a:pPr>
                <a14:m>
                  <m:oMathPara xmlns:m="http://schemas.openxmlformats.org/officeDocument/2006/math">
                    <m:oMathParaPr>
                      <m:jc m:val="left"/>
                    </m:oMathParaPr>
                    <m:oMath xmlns:m="http://schemas.openxmlformats.org/officeDocument/2006/math">
                      <m:r>
                        <a:rPr lang="en-VN" sz="2600" b="1" i="0">
                          <a:solidFill>
                            <a:srgbClr val="FF0000"/>
                          </a:solidFill>
                          <a:latin typeface="Cambria Math" panose="02040503050406030204" pitchFamily="18" charset="0"/>
                        </a:rPr>
                        <m:t>=</m:t>
                      </m:r>
                      <m:r>
                        <a:rPr lang="en-VN" sz="2600" b="1" i="0">
                          <a:solidFill>
                            <a:srgbClr val="FF0000"/>
                          </a:solidFill>
                          <a:latin typeface="Cambria Math" panose="02040503050406030204" pitchFamily="18" charset="0"/>
                        </a:rPr>
                        <m:t>𝟐𝟎</m:t>
                      </m:r>
                      <m:rad>
                        <m:radPr>
                          <m:degHide m:val="on"/>
                          <m:ctrlPr>
                            <a:rPr lang="en-VN" sz="2600" b="1" i="1">
                              <a:solidFill>
                                <a:srgbClr val="FF0000"/>
                              </a:solidFill>
                              <a:latin typeface="Cambria Math" panose="02040503050406030204" pitchFamily="18" charset="0"/>
                            </a:rPr>
                          </m:ctrlPr>
                        </m:radPr>
                        <m:deg/>
                        <m:e>
                          <m:r>
                            <a:rPr lang="en-VN" sz="2600" b="1" i="0">
                              <a:solidFill>
                                <a:srgbClr val="FF0000"/>
                              </a:solidFill>
                              <a:latin typeface="Cambria Math" panose="02040503050406030204" pitchFamily="18" charset="0"/>
                            </a:rPr>
                            <m:t>𝟑</m:t>
                          </m:r>
                        </m:e>
                      </m:rad>
                    </m:oMath>
                  </m:oMathPara>
                </a14:m>
                <a:endParaRPr lang="en-VN" sz="2600" b="1" dirty="0">
                  <a:solidFill>
                    <a:srgbClr val="FF0000"/>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2E1A93C4-A0C8-2B3A-D99F-EF59FC3168B8}"/>
                  </a:ext>
                </a:extLst>
              </p:cNvPr>
              <p:cNvSpPr txBox="1">
                <a:spLocks noRot="1" noChangeAspect="1" noMove="1" noResize="1" noEditPoints="1" noAdjustHandles="1" noChangeArrowheads="1" noChangeShapeType="1" noTextEdit="1"/>
              </p:cNvSpPr>
              <p:nvPr/>
            </p:nvSpPr>
            <p:spPr>
              <a:xfrm>
                <a:off x="8890192" y="1970658"/>
                <a:ext cx="1739591" cy="1995033"/>
              </a:xfrm>
              <a:prstGeom prst="rect">
                <a:avLst/>
              </a:prstGeom>
              <a:blipFill>
                <a:blip r:embed="rId5"/>
                <a:stretch>
                  <a:fillRect/>
                </a:stretch>
              </a:blipFill>
            </p:spPr>
            <p:txBody>
              <a:bodyPr/>
              <a:lstStyle/>
              <a:p>
                <a:r>
                  <a:rPr lang="en-VN">
                    <a:noFill/>
                  </a:rPr>
                  <a:t> </a:t>
                </a:r>
              </a:p>
            </p:txBody>
          </p:sp>
        </mc:Fallback>
      </mc:AlternateContent>
      <p:sp>
        <p:nvSpPr>
          <p:cNvPr id="12" name="TextBox 11">
            <a:extLst>
              <a:ext uri="{FF2B5EF4-FFF2-40B4-BE49-F238E27FC236}">
                <a16:creationId xmlns:a16="http://schemas.microsoft.com/office/drawing/2014/main" id="{0114A5FF-C5D3-C65C-FEFB-C48D65AD4FB2}"/>
              </a:ext>
            </a:extLst>
          </p:cNvPr>
          <p:cNvSpPr txBox="1"/>
          <p:nvPr/>
        </p:nvSpPr>
        <p:spPr>
          <a:xfrm>
            <a:off x="606636" y="4041195"/>
            <a:ext cx="1111202" cy="492443"/>
          </a:xfrm>
          <a:prstGeom prst="rect">
            <a:avLst/>
          </a:prstGeom>
          <a:solidFill>
            <a:schemeClr val="bg1"/>
          </a:solidFill>
        </p:spPr>
        <p:txBody>
          <a:bodyPr wrap="none" rtlCol="0">
            <a:spAutoFit/>
          </a:bodyPr>
          <a:lstStyle/>
          <a:p>
            <a:r>
              <a:rPr lang="en-VN" sz="2600" b="1" dirty="0">
                <a:solidFill>
                  <a:srgbClr val="C00000"/>
                </a:solidFill>
                <a:latin typeface="Arial" panose="020B0604020202020204" pitchFamily="34" charset="0"/>
                <a:cs typeface="Arial" panose="020B0604020202020204" pitchFamily="34" charset="0"/>
              </a:rPr>
              <a:t>Chú ý</a:t>
            </a:r>
          </a:p>
        </p:txBody>
      </p:sp>
      <p:sp>
        <p:nvSpPr>
          <p:cNvPr id="14" name="TextBox 13">
            <a:extLst>
              <a:ext uri="{FF2B5EF4-FFF2-40B4-BE49-F238E27FC236}">
                <a16:creationId xmlns:a16="http://schemas.microsoft.com/office/drawing/2014/main" id="{B0B2E46F-21EF-1CD1-AF0D-A4CCB7791F87}"/>
              </a:ext>
            </a:extLst>
          </p:cNvPr>
          <p:cNvSpPr txBox="1"/>
          <p:nvPr/>
        </p:nvSpPr>
        <p:spPr>
          <a:xfrm>
            <a:off x="488558" y="4533638"/>
            <a:ext cx="11214883" cy="1818639"/>
          </a:xfrm>
          <a:prstGeom prst="rect">
            <a:avLst/>
          </a:prstGeom>
          <a:noFill/>
        </p:spPr>
        <p:txBody>
          <a:bodyPr wrap="square">
            <a:spAutoFit/>
          </a:bodyPr>
          <a:lstStyle/>
          <a:p>
            <a:pPr algn="just">
              <a:lnSpc>
                <a:spcPct val="150000"/>
              </a:lnSpc>
              <a:spcBef>
                <a:spcPts val="300"/>
              </a:spcBef>
              <a:spcAft>
                <a:spcPts val="300"/>
              </a:spcAft>
            </a:pPr>
            <a:r>
              <a:rPr lang="vi-VN" sz="2600" dirty="0">
                <a:effectLst/>
                <a:latin typeface="Arial" panose="020B0604020202020204" pitchFamily="34" charset="0"/>
                <a:ea typeface="Times New Roman" panose="02020603050405020304" pitchFamily="18" charset="0"/>
                <a:cs typeface="Arial" panose="020B0604020202020204" pitchFamily="34" charset="0"/>
              </a:rPr>
              <a:t>Khi tính toán với những căn thức bậc hai mà biểu thức dưới dấu căn có mẫu, ta thường khử mẫu của biểu thức lấy căn (tức là biến đổi căn thức bậc hai đó thành một biểu thức mà trong căn thức không còn mẫu).</a:t>
            </a:r>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234187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trips(down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strips(downLef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9" grpId="0"/>
      <p:bldP spid="11" grpId="0"/>
      <p:bldP spid="12"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F0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9F51E9-EAB7-2E7B-9D6A-DAD22530055D}"/>
              </a:ext>
            </a:extLst>
          </p:cNvPr>
          <p:cNvSpPr txBox="1"/>
          <p:nvPr/>
        </p:nvSpPr>
        <p:spPr>
          <a:xfrm>
            <a:off x="601980" y="419659"/>
            <a:ext cx="3375476" cy="492443"/>
          </a:xfrm>
          <a:prstGeom prst="rect">
            <a:avLst/>
          </a:prstGeom>
          <a:solidFill>
            <a:schemeClr val="bg1"/>
          </a:solidFill>
        </p:spPr>
        <p:txBody>
          <a:bodyPr wrap="none" rtlCol="0">
            <a:spAutoFit/>
          </a:bodyPr>
          <a:lstStyle/>
          <a:p>
            <a:r>
              <a:rPr lang="en-VN" sz="2600" b="1" dirty="0">
                <a:solidFill>
                  <a:srgbClr val="9B3FE1"/>
                </a:solidFill>
                <a:latin typeface="Arial" panose="020B0604020202020204" pitchFamily="34" charset="0"/>
                <a:cs typeface="Arial" panose="020B0604020202020204" pitchFamily="34" charset="0"/>
              </a:rPr>
              <a:t>Ví dụ 2 (SGK – tr.55)</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21F60EA-4830-B9CA-7129-BCE57E2E95B2}"/>
                  </a:ext>
                </a:extLst>
              </p:cNvPr>
              <p:cNvSpPr txBox="1"/>
              <p:nvPr/>
            </p:nvSpPr>
            <p:spPr>
              <a:xfrm>
                <a:off x="4811751" y="212615"/>
                <a:ext cx="5558882" cy="906530"/>
              </a:xfrm>
              <a:prstGeom prst="rect">
                <a:avLst/>
              </a:prstGeom>
              <a:noFill/>
            </p:spPr>
            <p:txBody>
              <a:bodyPr wrap="square">
                <a:spAutoFit/>
              </a:bodyPr>
              <a:lstStyle/>
              <a:p>
                <a:pPr algn="ctr">
                  <a:spcBef>
                    <a:spcPts val="300"/>
                  </a:spcBef>
                  <a:spcAft>
                    <a:spcPts val="300"/>
                  </a:spcAft>
                </a:pPr>
                <a:r>
                  <a:rPr lang="vi-VN" sz="2600" dirty="0">
                    <a:effectLst/>
                    <a:latin typeface="Arial" panose="020B0604020202020204" pitchFamily="34" charset="0"/>
                    <a:ea typeface="Calibri" panose="020F0502020204030204" pitchFamily="34" charset="0"/>
                    <a:cs typeface="Arial" panose="020B0604020202020204" pitchFamily="34" charset="0"/>
                  </a:rPr>
                  <a:t>Khử mẫu của biểu thức lấy căn </a:t>
                </a:r>
                <a14:m>
                  <m:oMath xmlns:m="http://schemas.openxmlformats.org/officeDocument/2006/math">
                    <m:rad>
                      <m:radPr>
                        <m:degHide m:val="on"/>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26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600" i="0">
                                <a:effectLst/>
                                <a:latin typeface="Cambria Math" panose="02040503050406030204" pitchFamily="18" charset="0"/>
                                <a:ea typeface="Calibri" panose="020F0502020204030204" pitchFamily="34" charset="0"/>
                                <a:cs typeface="Times New Roman" panose="02020603050405020304" pitchFamily="18" charset="0"/>
                              </a:rPr>
                              <m:t>4</m:t>
                            </m:r>
                          </m:num>
                          <m:den>
                            <m:r>
                              <a:rPr lang="vi-VN" sz="2600" i="0">
                                <a:effectLst/>
                                <a:latin typeface="Cambria Math" panose="02040503050406030204" pitchFamily="18" charset="0"/>
                                <a:ea typeface="Calibri" panose="020F0502020204030204" pitchFamily="34" charset="0"/>
                                <a:cs typeface="Times New Roman" panose="02020603050405020304" pitchFamily="18" charset="0"/>
                              </a:rPr>
                              <m:t>7</m:t>
                            </m:r>
                          </m:den>
                        </m:f>
                      </m:e>
                    </m:rad>
                  </m:oMath>
                </a14:m>
                <a:endParaRPr lang="en-VN" sz="26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521F60EA-4830-B9CA-7129-BCE57E2E95B2}"/>
                  </a:ext>
                </a:extLst>
              </p:cNvPr>
              <p:cNvSpPr txBox="1">
                <a:spLocks noRot="1" noChangeAspect="1" noMove="1" noResize="1" noEditPoints="1" noAdjustHandles="1" noChangeArrowheads="1" noChangeShapeType="1" noTextEdit="1"/>
              </p:cNvSpPr>
              <p:nvPr/>
            </p:nvSpPr>
            <p:spPr>
              <a:xfrm>
                <a:off x="4811751" y="212615"/>
                <a:ext cx="5558882" cy="906530"/>
              </a:xfrm>
              <a:prstGeom prst="rect">
                <a:avLst/>
              </a:prstGeom>
              <a:blipFill>
                <a:blip r:embed="rId2"/>
                <a:stretch>
                  <a:fillRect/>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4866323C-34F5-5165-C6DC-66461C53067C}"/>
              </a:ext>
            </a:extLst>
          </p:cNvPr>
          <p:cNvSpPr txBox="1"/>
          <p:nvPr/>
        </p:nvSpPr>
        <p:spPr>
          <a:xfrm>
            <a:off x="601980" y="1472405"/>
            <a:ext cx="1117614" cy="523220"/>
          </a:xfrm>
          <a:prstGeom prst="rect">
            <a:avLst/>
          </a:prstGeom>
          <a:solidFill>
            <a:schemeClr val="bg1"/>
          </a:solidFill>
        </p:spPr>
        <p:txBody>
          <a:bodyPr wrap="none" rtlCol="0">
            <a:spAutoFit/>
          </a:bodyPr>
          <a:lstStyle/>
          <a:p>
            <a:r>
              <a:rPr lang="en-VN" sz="2800" b="1" i="1" dirty="0">
                <a:solidFill>
                  <a:srgbClr val="C00000"/>
                </a:solidFill>
                <a:latin typeface="Arial" panose="020B0604020202020204" pitchFamily="34" charset="0"/>
                <a:cs typeface="Arial" panose="020B0604020202020204" pitchFamily="34" charset="0"/>
              </a:rPr>
              <a:t>Gợi ý</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392DD1-4660-7115-2FB4-C5FDDEB4697B}"/>
                  </a:ext>
                </a:extLst>
              </p:cNvPr>
              <p:cNvSpPr txBox="1"/>
              <p:nvPr/>
            </p:nvSpPr>
            <p:spPr>
              <a:xfrm>
                <a:off x="1870135" y="1472405"/>
                <a:ext cx="9443035" cy="4839466"/>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Nhân cả tử và mẫu của biểu thức lấy căn với 7 ta được:</a:t>
                </a:r>
              </a:p>
              <a:p>
                <a:pPr algn="ct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4</m:t>
                            </m:r>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den>
                        </m:f>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4.7</m:t>
                            </m:r>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7.7</m:t>
                            </m:r>
                          </m:den>
                        </m:f>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num>
                          <m:den>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den>
                        </m:f>
                      </m:e>
                    </m:rad>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Đưa thừa số ra ngoài dấu căn ta được:</a:t>
                </a:r>
                <a:r>
                  <a:rPr lang="en-VN" sz="2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num>
                          <m:den>
                            <m:sSup>
                              <m:sSup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sup>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sup>
                            </m:sSup>
                          </m:den>
                        </m:f>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ra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vi-VN" sz="2800" dirty="0">
                    <a:effectLst/>
                    <a:latin typeface="Arial" panose="020B0604020202020204" pitchFamily="34" charset="0"/>
                    <a:ea typeface="Calibri" panose="020F0502020204030204" pitchFamily="34" charset="0"/>
                    <a:cs typeface="Arial" panose="020B0604020202020204" pitchFamily="34" charset="0"/>
                  </a:rPr>
                  <a:t> </a:t>
                </a:r>
                <a:endParaRPr lang="en-VN" sz="2800" dirty="0">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300"/>
                  </a:spcBef>
                  <a:spcAft>
                    <a:spcPts val="300"/>
                  </a:spcAft>
                </a:pPr>
                <a:r>
                  <a:rPr lang="vi-VN" sz="2800" dirty="0">
                    <a:effectLst/>
                    <a:latin typeface="Arial" panose="020B0604020202020204" pitchFamily="34" charset="0"/>
                    <a:ea typeface="Calibri" panose="020F0502020204030204" pitchFamily="34" charset="0"/>
                    <a:cs typeface="Arial" panose="020B0604020202020204" pitchFamily="34" charset="0"/>
                  </a:rPr>
                  <a:t>• Vậy </a:t>
                </a:r>
                <a14:m>
                  <m:oMath xmlns:m="http://schemas.openxmlformats.org/officeDocument/2006/math">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4</m:t>
                            </m:r>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den>
                        </m:f>
                      </m:e>
                    </m:rad>
                    <m:r>
                      <a:rPr lang="vi-VN" sz="28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2800" i="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e>
                        </m:rad>
                      </m:num>
                      <m:den>
                        <m:r>
                          <a:rPr lang="vi-VN" sz="2800" i="0">
                            <a:effectLst/>
                            <a:latin typeface="Cambria Math" panose="02040503050406030204" pitchFamily="18" charset="0"/>
                            <a:ea typeface="Calibri" panose="020F0502020204030204" pitchFamily="34" charset="0"/>
                            <a:cs typeface="Times New Roman" panose="02020603050405020304" pitchFamily="18" charset="0"/>
                          </a:rPr>
                          <m:t>7</m:t>
                        </m:r>
                      </m:den>
                    </m:f>
                  </m:oMath>
                </a14:m>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BE392DD1-4660-7115-2FB4-C5FDDEB4697B}"/>
                  </a:ext>
                </a:extLst>
              </p:cNvPr>
              <p:cNvSpPr txBox="1">
                <a:spLocks noRot="1" noChangeAspect="1" noMove="1" noResize="1" noEditPoints="1" noAdjustHandles="1" noChangeArrowheads="1" noChangeShapeType="1" noTextEdit="1"/>
              </p:cNvSpPr>
              <p:nvPr/>
            </p:nvSpPr>
            <p:spPr>
              <a:xfrm>
                <a:off x="1870135" y="1472405"/>
                <a:ext cx="9443035" cy="4839466"/>
              </a:xfrm>
              <a:prstGeom prst="rect">
                <a:avLst/>
              </a:prstGeom>
              <a:blipFill>
                <a:blip r:embed="rId3"/>
                <a:stretch>
                  <a:fillRect l="-1344"/>
                </a:stretch>
              </a:blipFill>
            </p:spPr>
            <p:txBody>
              <a:bodyPr/>
              <a:lstStyle/>
              <a:p>
                <a:r>
                  <a:rPr lang="en-VN">
                    <a:noFill/>
                  </a:rPr>
                  <a:t> </a:t>
                </a:r>
              </a:p>
            </p:txBody>
          </p:sp>
        </mc:Fallback>
      </mc:AlternateContent>
    </p:spTree>
    <p:extLst>
      <p:ext uri="{BB962C8B-B14F-4D97-AF65-F5344CB8AC3E}">
        <p14:creationId xmlns:p14="http://schemas.microsoft.com/office/powerpoint/2010/main" val="146602415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1" dur="500"/>
                                        <p:tgtEl>
                                          <p:spTgt spid="8">
                                            <p:txEl>
                                              <p:pRg st="0" end="0"/>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9" dur="5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randombar(horizontal)">
                                      <p:cBhvr>
                                        <p:cTn id="34"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TotalTime>
  <Words>2525</Words>
  <Application>Microsoft Office PowerPoint</Application>
  <PresentationFormat>Widescreen</PresentationFormat>
  <Paragraphs>290</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cp:revision>
  <dcterms:created xsi:type="dcterms:W3CDTF">2024-08-20T04:36:41Z</dcterms:created>
  <dcterms:modified xsi:type="dcterms:W3CDTF">2024-12-08T14:43:05Z</dcterms:modified>
</cp:coreProperties>
</file>