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2"/>
  </p:notesMasterIdLst>
  <p:sldIdLst>
    <p:sldId id="256" r:id="rId2"/>
    <p:sldId id="257" r:id="rId3"/>
    <p:sldId id="267" r:id="rId4"/>
    <p:sldId id="269" r:id="rId5"/>
    <p:sldId id="270" r:id="rId6"/>
    <p:sldId id="271" r:id="rId7"/>
    <p:sldId id="273" r:id="rId8"/>
    <p:sldId id="274" r:id="rId9"/>
    <p:sldId id="275" r:id="rId10"/>
    <p:sldId id="276" r:id="rId11"/>
    <p:sldId id="277" r:id="rId12"/>
    <p:sldId id="278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308" r:id="rId23"/>
    <p:sldId id="289" r:id="rId24"/>
    <p:sldId id="309" r:id="rId25"/>
    <p:sldId id="306" r:id="rId26"/>
    <p:sldId id="291" r:id="rId27"/>
    <p:sldId id="292" r:id="rId28"/>
    <p:sldId id="310" r:id="rId29"/>
    <p:sldId id="293" r:id="rId30"/>
    <p:sldId id="311" r:id="rId31"/>
    <p:sldId id="290" r:id="rId32"/>
    <p:sldId id="296" r:id="rId33"/>
    <p:sldId id="298" r:id="rId34"/>
    <p:sldId id="307" r:id="rId35"/>
    <p:sldId id="299" r:id="rId36"/>
    <p:sldId id="302" r:id="rId37"/>
    <p:sldId id="312" r:id="rId38"/>
    <p:sldId id="303" r:id="rId39"/>
    <p:sldId id="304" r:id="rId40"/>
    <p:sldId id="305" r:id="rId4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0C67"/>
    <a:srgbClr val="C9E4FC"/>
    <a:srgbClr val="FF0D87"/>
    <a:srgbClr val="0432FF"/>
    <a:srgbClr val="E21F9E"/>
    <a:srgbClr val="EB0002"/>
    <a:srgbClr val="FF9300"/>
    <a:srgbClr val="FFC00D"/>
    <a:srgbClr val="FFF4AF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9990" autoAdjust="0"/>
    <p:restoredTop sz="94715"/>
  </p:normalViewPr>
  <p:slideViewPr>
    <p:cSldViewPr snapToGrid="0">
      <p:cViewPr varScale="1">
        <p:scale>
          <a:sx n="78" d="100"/>
          <a:sy n="78" d="100"/>
        </p:scale>
        <p:origin x="115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257F3-A5D8-7548-9129-00228E6CE5ED}" type="datetimeFigureOut">
              <a:rPr lang="en-VN" smtClean="0"/>
              <a:t>11/13/2024</a:t>
            </a:fld>
            <a:endParaRPr lang="en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53CA8E-A053-574A-9558-2CDD1ABB36AD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0959668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C7A1B7CA-88CF-C644-AB1D-02B15B3ADD80}" type="datetimeFigureOut">
              <a:rPr lang="en-VN" smtClean="0"/>
              <a:t>11/13/2024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DE019ECF-1665-EA46-BCD3-E2206E01E117}" type="slidenum">
              <a:rPr lang="en-VN" smtClean="0"/>
              <a:t>‹#›</a:t>
            </a:fld>
            <a:endParaRPr lang="en-VN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317304654"/>
      </p:ext>
    </p:extLst>
  </p:cSld>
  <p:clrMapOvr>
    <a:masterClrMapping/>
  </p:clrMapOvr>
  <p:transition spd="med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B7CA-88CF-C644-AB1D-02B15B3ADD80}" type="datetimeFigureOut">
              <a:rPr lang="en-VN" smtClean="0"/>
              <a:t>11/13/2024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9ECF-1665-EA46-BCD3-E2206E01E11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55347532"/>
      </p:ext>
    </p:extLst>
  </p:cSld>
  <p:clrMapOvr>
    <a:masterClrMapping/>
  </p:clrMapOvr>
  <p:transition spd="med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B7CA-88CF-C644-AB1D-02B15B3ADD80}" type="datetimeFigureOut">
              <a:rPr lang="en-VN" smtClean="0"/>
              <a:t>11/13/2024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9ECF-1665-EA46-BCD3-E2206E01E11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563004450"/>
      </p:ext>
    </p:extLst>
  </p:cSld>
  <p:clrMapOvr>
    <a:masterClrMapping/>
  </p:clrMapOvr>
  <p:transition spd="med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B7CA-88CF-C644-AB1D-02B15B3ADD80}" type="datetimeFigureOut">
              <a:rPr lang="en-VN" smtClean="0"/>
              <a:t>11/13/2024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9ECF-1665-EA46-BCD3-E2206E01E11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950571750"/>
      </p:ext>
    </p:extLst>
  </p:cSld>
  <p:clrMapOvr>
    <a:masterClrMapping/>
  </p:clrMapOvr>
  <p:transition spd="med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A1B7CA-88CF-C644-AB1D-02B15B3ADD80}" type="datetimeFigureOut">
              <a:rPr lang="en-VN" smtClean="0"/>
              <a:t>11/13/2024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019ECF-1665-EA46-BCD3-E2206E01E117}" type="slidenum">
              <a:rPr lang="en-VN" smtClean="0"/>
              <a:t>‹#›</a:t>
            </a:fld>
            <a:endParaRPr lang="en-VN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1519241240"/>
      </p:ext>
    </p:extLst>
  </p:cSld>
  <p:clrMapOvr>
    <a:masterClrMapping/>
  </p:clrMapOvr>
  <p:transition spd="med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B7CA-88CF-C644-AB1D-02B15B3ADD80}" type="datetimeFigureOut">
              <a:rPr lang="en-VN" smtClean="0"/>
              <a:t>11/13/2024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9ECF-1665-EA46-BCD3-E2206E01E11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153750566"/>
      </p:ext>
    </p:extLst>
  </p:cSld>
  <p:clrMapOvr>
    <a:masterClrMapping/>
  </p:clrMapOvr>
  <p:transition spd="med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B7CA-88CF-C644-AB1D-02B15B3ADD80}" type="datetimeFigureOut">
              <a:rPr lang="en-VN" smtClean="0"/>
              <a:t>11/13/2024</a:t>
            </a:fld>
            <a:endParaRPr lang="en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9ECF-1665-EA46-BCD3-E2206E01E11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2975185310"/>
      </p:ext>
    </p:extLst>
  </p:cSld>
  <p:clrMapOvr>
    <a:masterClrMapping/>
  </p:clrMapOvr>
  <p:transition spd="med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B7CA-88CF-C644-AB1D-02B15B3ADD80}" type="datetimeFigureOut">
              <a:rPr lang="en-VN" smtClean="0"/>
              <a:t>11/13/2024</a:t>
            </a:fld>
            <a:endParaRPr lang="en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9ECF-1665-EA46-BCD3-E2206E01E11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117521799"/>
      </p:ext>
    </p:extLst>
  </p:cSld>
  <p:clrMapOvr>
    <a:masterClrMapping/>
  </p:clrMapOvr>
  <p:transition spd="med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A1B7CA-88CF-C644-AB1D-02B15B3ADD80}" type="datetimeFigureOut">
              <a:rPr lang="en-VN" smtClean="0"/>
              <a:t>11/13/2024</a:t>
            </a:fld>
            <a:endParaRPr lang="en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019ECF-1665-EA46-BCD3-E2206E01E117}" type="slidenum">
              <a:rPr lang="en-VN" smtClean="0"/>
              <a:t>‹#›</a:t>
            </a:fld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999395015"/>
      </p:ext>
    </p:extLst>
  </p:cSld>
  <p:clrMapOvr>
    <a:masterClrMapping/>
  </p:clrMapOvr>
  <p:transition spd="med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A1B7CA-88CF-C644-AB1D-02B15B3ADD80}" type="datetimeFigureOut">
              <a:rPr lang="en-VN" smtClean="0"/>
              <a:t>11/13/2024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019ECF-1665-EA46-BCD3-E2206E01E117}" type="slidenum">
              <a:rPr lang="en-VN" smtClean="0"/>
              <a:t>‹#›</a:t>
            </a:fld>
            <a:endParaRPr lang="en-VN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87413316"/>
      </p:ext>
    </p:extLst>
  </p:cSld>
  <p:clrMapOvr>
    <a:masterClrMapping/>
  </p:clrMapOvr>
  <p:transition spd="med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C7A1B7CA-88CF-C644-AB1D-02B15B3ADD80}" type="datetimeFigureOut">
              <a:rPr lang="en-VN" smtClean="0"/>
              <a:t>11/13/2024</a:t>
            </a:fld>
            <a:endParaRPr lang="en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E019ECF-1665-EA46-BCD3-E2206E01E117}" type="slidenum">
              <a:rPr lang="en-VN" smtClean="0"/>
              <a:t>‹#›</a:t>
            </a:fld>
            <a:endParaRPr lang="en-VN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18662166"/>
      </p:ext>
    </p:extLst>
  </p:cSld>
  <p:clrMapOvr>
    <a:masterClrMapping/>
  </p:clrMapOvr>
  <p:transition spd="med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C7A1B7CA-88CF-C644-AB1D-02B15B3ADD80}" type="datetimeFigureOut">
              <a:rPr lang="en-VN" smtClean="0"/>
              <a:t>11/13/2024</a:t>
            </a:fld>
            <a:endParaRPr lang="en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DE019ECF-1665-EA46-BCD3-E2206E01E117}" type="slidenum">
              <a:rPr lang="en-VN" smtClean="0"/>
              <a:t>‹#›</a:t>
            </a:fld>
            <a:endParaRPr lang="en-VN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831891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push dir="u"/>
  </p:transition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BEA8D5-5778-22C8-0116-4F5C313578B5}"/>
              </a:ext>
            </a:extLst>
          </p:cNvPr>
          <p:cNvSpPr txBox="1"/>
          <p:nvPr/>
        </p:nvSpPr>
        <p:spPr>
          <a:xfrm>
            <a:off x="1418984" y="1953435"/>
            <a:ext cx="9354031" cy="1379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 SỐ 9</a:t>
            </a:r>
          </a:p>
          <a:p>
            <a:pPr algn="ctr">
              <a:lnSpc>
                <a:spcPct val="150000"/>
              </a:lnSpc>
            </a:pPr>
            <a:r>
              <a:rPr lang="en-US" b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 kết nối tri thức với cuộc sống</a:t>
            </a:r>
            <a:endParaRPr lang="en-VN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725152"/>
      </p:ext>
    </p:extLst>
  </p:cSld>
  <p:clrMapOvr>
    <a:masterClrMapping/>
  </p:clrMapOvr>
  <p:transition spd="med">
    <p:split orient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1BAC94-4943-AD1D-C486-B8D0CC735748}"/>
              </a:ext>
            </a:extLst>
          </p:cNvPr>
          <p:cNvSpPr txBox="1"/>
          <p:nvPr/>
        </p:nvSpPr>
        <p:spPr>
          <a:xfrm>
            <a:off x="1349890" y="361764"/>
            <a:ext cx="2004075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Tính chất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D91359B-8866-40DE-1C4B-1F2851ABA11C}"/>
                  </a:ext>
                </a:extLst>
              </p:cNvPr>
              <p:cNvSpPr txBox="1"/>
              <p:nvPr/>
            </p:nvSpPr>
            <p:spPr>
              <a:xfrm>
                <a:off x="3463418" y="329575"/>
                <a:ext cx="6850620" cy="655500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3200" b="1" i="1" smtClean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3200" b="1" i="1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200" b="1" i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𝐚</m:t>
                            </m:r>
                          </m:e>
                          <m:sup>
                            <m:r>
                              <a:rPr lang="vi-VN" sz="3200" b="1" i="0">
                                <a:solidFill>
                                  <a:srgbClr val="C0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3200" b="1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VN" sz="3200" b="1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b="1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𝐚</m:t>
                        </m:r>
                      </m:e>
                    </m:d>
                  </m:oMath>
                </a14:m>
                <a:r>
                  <a:rPr lang="vi-VN" sz="32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với mọi số thực </a:t>
                </a:r>
                <a14:m>
                  <m:oMath xmlns:m="http://schemas.openxmlformats.org/officeDocument/2006/math">
                    <m:r>
                      <a:rPr lang="vi-VN" sz="3200" b="1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𝐚</m:t>
                    </m:r>
                  </m:oMath>
                </a14:m>
                <a:endParaRPr lang="en-VN" sz="3200" b="1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D91359B-8866-40DE-1C4B-1F2851ABA1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3418" y="329575"/>
                <a:ext cx="6850620" cy="655500"/>
              </a:xfrm>
              <a:prstGeom prst="rect">
                <a:avLst/>
              </a:prstGeom>
              <a:blipFill>
                <a:blip r:embed="rId2"/>
                <a:stretch>
                  <a:fillRect t="-1852" b="-287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084AC9-450A-DFF9-2F33-1607CCFDEE8A}"/>
                  </a:ext>
                </a:extLst>
              </p:cNvPr>
              <p:cNvSpPr txBox="1"/>
              <p:nvPr/>
            </p:nvSpPr>
            <p:spPr>
              <a:xfrm>
                <a:off x="1248250" y="1171295"/>
                <a:ext cx="9695499" cy="202132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					Không sử dụng MTCT, tính: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a:rPr lang="vi-VN" sz="28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1−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vi-VN" sz="28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800" i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VN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28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vi-VN" sz="2800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800" i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vi-VN" sz="2800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  <m:r>
                      <a:rPr lang="vi-VN" sz="28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+3</m:t>
                    </m:r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A084AC9-450A-DFF9-2F33-1607CCFDEE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48250" y="1171295"/>
                <a:ext cx="9695499" cy="2021323"/>
              </a:xfrm>
              <a:prstGeom prst="rect">
                <a:avLst/>
              </a:prstGeom>
              <a:blipFill>
                <a:blip r:embed="rId3"/>
                <a:stretch>
                  <a:fillRect l="-1309" b="-62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18450E8F-3CC2-59FD-DF77-303CAE610546}"/>
              </a:ext>
            </a:extLst>
          </p:cNvPr>
          <p:cNvSpPr txBox="1"/>
          <p:nvPr/>
        </p:nvSpPr>
        <p:spPr>
          <a:xfrm>
            <a:off x="977457" y="1273264"/>
            <a:ext cx="4039461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3 (SGK – tr.46)</a:t>
            </a:r>
            <a:endParaRPr lang="en-VN" sz="28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FE09D4-D3B4-EB9D-90CA-11A0568442F6}"/>
                  </a:ext>
                </a:extLst>
              </p:cNvPr>
              <p:cNvSpPr txBox="1"/>
              <p:nvPr/>
            </p:nvSpPr>
            <p:spPr>
              <a:xfrm>
                <a:off x="1069345" y="3118812"/>
                <a:ext cx="10943750" cy="35459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50000"/>
                  </a:lnSpc>
                </a:pPr>
                <a:r>
                  <a:rPr lang="en-VN" sz="28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Bài giải</a:t>
                </a:r>
              </a:p>
              <a:p>
                <a:pPr>
                  <a:lnSpc>
                    <a:spcPct val="150000"/>
                  </a:lnSpc>
                </a:pPr>
                <a:r>
                  <a:rPr lang="en-V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800" i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VN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28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vi-VN" sz="2800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28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1+</m:t>
                        </m:r>
                        <m:rad>
                          <m:radPr>
                            <m:degHide m:val="on"/>
                            <m:ctrlPr>
                              <a:rPr lang="en-VN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nên 1 -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1+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VN" sz="2800" i="1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2800"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vi-VN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V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										= </a:t>
                </a:r>
                <a:r>
                  <a:rPr lang="en-V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1 -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V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+ (1 +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en-VN" sz="28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</a:t>
                </a:r>
                <a:r>
                  <a:rPr lang="en-US" sz="28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:r>
                  <a:rPr lang="en-VN" sz="280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2</a:t>
                </a:r>
                <a:endParaRPr lang="en-VN" sz="2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V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800" i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vi-VN" sz="2800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28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280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3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800" i="1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800"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vi-VN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rad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+ 3 = 3 + 3 = </a:t>
                </a:r>
                <a:r>
                  <a:rPr lang="en-V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90FE09D4-D3B4-EB9D-90CA-11A0568442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345" y="3118812"/>
                <a:ext cx="10943750" cy="3545907"/>
              </a:xfrm>
              <a:prstGeom prst="rect">
                <a:avLst/>
              </a:prstGeom>
              <a:blipFill>
                <a:blip r:embed="rId4"/>
                <a:stretch>
                  <a:fillRect l="-1114" b="-6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2571339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6" grpId="0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E31578E-B044-5FF7-019F-C64B60849AFF}"/>
              </a:ext>
            </a:extLst>
          </p:cNvPr>
          <p:cNvSpPr txBox="1"/>
          <p:nvPr/>
        </p:nvSpPr>
        <p:spPr>
          <a:xfrm>
            <a:off x="798553" y="778306"/>
            <a:ext cx="462821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3 (SGK – tr.46)</a:t>
            </a:r>
            <a:endParaRPr lang="en-VN" sz="28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D8DDC6-A94E-1F58-F72A-69E030A235C9}"/>
                  </a:ext>
                </a:extLst>
              </p:cNvPr>
              <p:cNvSpPr txBox="1"/>
              <p:nvPr/>
            </p:nvSpPr>
            <p:spPr>
              <a:xfrm>
                <a:off x="1018815" y="1301526"/>
                <a:ext cx="10154369" cy="42549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Không sử dụng MTCT, tính: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8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−5</m:t>
                                </m:r>
                              </m:e>
                            </m:d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VN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2800" i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  <m:r>
                                  <a:rPr lang="vi-VN" sz="28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So sánh </a:t>
                </a:r>
                <a14:m>
                  <m:oMath xmlns:m="http://schemas.openxmlformats.org/officeDocument/2006/math"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bằng hai cách: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Sử dụng MTCT;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Sử dụng tính chất của căn bậc hai số học đã học ở lớp 7: Nếu </a:t>
                </a:r>
                <a14:m>
                  <m:oMath xmlns:m="http://schemas.openxmlformats.org/officeDocument/2006/math"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0≤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</m:ra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DD8DDC6-A94E-1F58-F72A-69E030A235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8815" y="1301526"/>
                <a:ext cx="10154369" cy="4254947"/>
              </a:xfrm>
              <a:prstGeom prst="rect">
                <a:avLst/>
              </a:prstGeom>
              <a:blipFill>
                <a:blip r:embed="rId2"/>
                <a:stretch>
                  <a:fillRect l="-1250" r="-1250" b="-297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7382509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F1912DD-EB3E-D055-9F0A-014A12907DD4}"/>
              </a:ext>
            </a:extLst>
          </p:cNvPr>
          <p:cNvSpPr txBox="1"/>
          <p:nvPr/>
        </p:nvSpPr>
        <p:spPr>
          <a:xfrm>
            <a:off x="5364870" y="352524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55685A-F975-2EAA-6EF8-211B13447F38}"/>
              </a:ext>
            </a:extLst>
          </p:cNvPr>
          <p:cNvSpPr txBox="1"/>
          <p:nvPr/>
        </p:nvSpPr>
        <p:spPr>
          <a:xfrm>
            <a:off x="932621" y="1026967"/>
            <a:ext cx="6112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</a:t>
            </a:r>
            <a:endParaRPr lang="en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EFC63F-BB9D-281B-DD97-511112F22D6D}"/>
                  </a:ext>
                </a:extLst>
              </p:cNvPr>
              <p:cNvSpPr txBox="1"/>
              <p:nvPr/>
            </p:nvSpPr>
            <p:spPr>
              <a:xfrm>
                <a:off x="1765808" y="1026967"/>
                <a:ext cx="3351205" cy="5795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just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e>
                          <m:sup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e>
                    </m:d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8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6</m:t>
                    </m:r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4EFC63F-BB9D-281B-DD97-511112F22D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5808" y="1026967"/>
                <a:ext cx="3351205" cy="579518"/>
              </a:xfrm>
              <a:prstGeom prst="rect">
                <a:avLst/>
              </a:prstGeom>
              <a:blipFill>
                <a:blip r:embed="rId2"/>
                <a:stretch>
                  <a:fillRect l="-3409" b="-2553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996226B3-A7B4-7863-2809-9556E5AFF2F8}"/>
              </a:ext>
            </a:extLst>
          </p:cNvPr>
          <p:cNvSpPr txBox="1"/>
          <p:nvPr/>
        </p:nvSpPr>
        <p:spPr>
          <a:xfrm>
            <a:off x="932620" y="3093401"/>
            <a:ext cx="6112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vi-VN" sz="28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)</a:t>
            </a:r>
            <a:endParaRPr lang="en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296A940-B5FC-47D8-3DC4-2CCBB6E05D38}"/>
              </a:ext>
            </a:extLst>
          </p:cNvPr>
          <p:cNvSpPr txBox="1"/>
          <p:nvPr/>
        </p:nvSpPr>
        <p:spPr>
          <a:xfrm>
            <a:off x="1543877" y="3024408"/>
            <a:ext cx="6092686" cy="661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 1: Sử dụng máy tính cầm tay:</a:t>
            </a:r>
            <a:endParaRPr lang="en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3566F83-A0C2-8AEA-37E9-52A1FFBB4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15701" y="3238261"/>
            <a:ext cx="3343679" cy="126160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5882AB-BFC3-AC43-E3C0-F20BED9244D7}"/>
                  </a:ext>
                </a:extLst>
              </p:cNvPr>
              <p:cNvSpPr txBox="1"/>
              <p:nvPr/>
            </p:nvSpPr>
            <p:spPr>
              <a:xfrm>
                <a:off x="3241964" y="3968153"/>
                <a:ext cx="2854036" cy="56374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thấy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3&lt;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E5882AB-BFC3-AC43-E3C0-F20BED9244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1964" y="3968153"/>
                <a:ext cx="2854036" cy="563744"/>
              </a:xfrm>
              <a:prstGeom prst="rect">
                <a:avLst/>
              </a:prstGeom>
              <a:blipFill>
                <a:blip r:embed="rId4"/>
                <a:stretch>
                  <a:fillRect l="-4425" t="-4444" b="-2888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BC250596-5E57-4F07-030B-F9F56A53BC1B}"/>
              </a:ext>
            </a:extLst>
          </p:cNvPr>
          <p:cNvSpPr txBox="1"/>
          <p:nvPr/>
        </p:nvSpPr>
        <p:spPr>
          <a:xfrm>
            <a:off x="932620" y="5145014"/>
            <a:ext cx="501758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vi-VN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Cách 2: Sử dụng tính chất:</a:t>
            </a:r>
            <a:endParaRPr lang="en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D33FA61-9516-CA48-FA96-6CA1DC124898}"/>
                  </a:ext>
                </a:extLst>
              </p:cNvPr>
              <p:cNvSpPr txBox="1"/>
              <p:nvPr/>
            </p:nvSpPr>
            <p:spPr>
              <a:xfrm>
                <a:off x="5876047" y="4924184"/>
                <a:ext cx="5017583" cy="148810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3=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rad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rad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3&lt;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10</m:t>
                        </m:r>
                      </m:e>
                    </m:rad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D33FA61-9516-CA48-FA96-6CA1DC1248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6047" y="4924184"/>
                <a:ext cx="5017583" cy="1488100"/>
              </a:xfrm>
              <a:prstGeom prst="rect">
                <a:avLst/>
              </a:prstGeom>
              <a:blipFill>
                <a:blip r:embed="rId5"/>
                <a:stretch>
                  <a:fillRect l="-2525" b="-1016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99DA73-02B5-0A2C-44D8-2A52E1A6B843}"/>
                  </a:ext>
                </a:extLst>
              </p:cNvPr>
              <p:cNvSpPr txBox="1"/>
              <p:nvPr/>
            </p:nvSpPr>
            <p:spPr>
              <a:xfrm>
                <a:off x="6538021" y="1045089"/>
                <a:ext cx="3693633" cy="6141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just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−5</m:t>
                                </m:r>
                              </m:e>
                            </m:d>
                          </m:e>
                          <m:sup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−5</m:t>
                        </m:r>
                      </m:e>
                    </m:d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800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A899DA73-02B5-0A2C-44D8-2A52E1A6B8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8021" y="1045089"/>
                <a:ext cx="3693633" cy="614142"/>
              </a:xfrm>
              <a:prstGeom prst="rect">
                <a:avLst/>
              </a:prstGeom>
              <a:blipFill>
                <a:blip r:embed="rId6"/>
                <a:stretch>
                  <a:fillRect l="-3093" b="-2040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3083EF-4473-8259-51A6-48A2F4BABF0D}"/>
                  </a:ext>
                </a:extLst>
              </p:cNvPr>
              <p:cNvSpPr txBox="1"/>
              <p:nvPr/>
            </p:nvSpPr>
            <p:spPr>
              <a:xfrm>
                <a:off x="1051858" y="1828577"/>
                <a:ext cx="9283148" cy="9691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just"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ad>
                                  <m:radPr>
                                    <m:degHide m:val="on"/>
                                    <m:ctrlPr>
                                      <a:rPr lang="en-VN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  <m:r>
                                  <a:rPr lang="vi-VN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ad>
                          <m:radPr>
                            <m:degHide m:val="on"/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1D3083EF-4473-8259-51A6-48A2F4BABF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1858" y="1828577"/>
                <a:ext cx="9283148" cy="969176"/>
              </a:xfrm>
              <a:prstGeom prst="rect">
                <a:avLst/>
              </a:prstGeom>
              <a:blipFill>
                <a:blip r:embed="rId7"/>
                <a:stretch>
                  <a:fillRect l="-1231" r="-821" b="-129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626082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11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nip Diagonal Corner Rectangle 1">
            <a:extLst>
              <a:ext uri="{FF2B5EF4-FFF2-40B4-BE49-F238E27FC236}">
                <a16:creationId xmlns:a16="http://schemas.microsoft.com/office/drawing/2014/main" id="{E169460A-8BD6-A461-57D5-922D204BE107}"/>
              </a:ext>
            </a:extLst>
          </p:cNvPr>
          <p:cNvSpPr/>
          <p:nvPr/>
        </p:nvSpPr>
        <p:spPr>
          <a:xfrm>
            <a:off x="739656" y="117452"/>
            <a:ext cx="6437891" cy="950454"/>
          </a:xfrm>
          <a:prstGeom prst="snip2DiagRect">
            <a:avLst/>
          </a:prstGeom>
          <a:solidFill>
            <a:srgbClr val="FFF4AF"/>
          </a:solidFill>
          <a:ln>
            <a:solidFill>
              <a:srgbClr val="FFC00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>
                <a:ln w="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VN" sz="2800" b="1">
                <a:ln w="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 </a:t>
            </a:r>
            <a:r>
              <a:rPr lang="en-VN" sz="2800" b="1" dirty="0">
                <a:ln w="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THỨC </a:t>
            </a:r>
            <a:r>
              <a:rPr lang="en-VN" sz="2800" b="1">
                <a:ln w="0"/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 HAI</a:t>
            </a:r>
            <a:endParaRPr lang="vi-VN" sz="2800" b="1">
              <a:ln w="0"/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vi-VN" sz="2800" b="1">
                <a:ln w="0"/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 Căn thức bậc hai</a:t>
            </a:r>
            <a:endParaRPr lang="en-VN" sz="2800" b="1" dirty="0">
              <a:ln w="0"/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1B46B75-C63B-7F32-B48A-853DE630DEEE}"/>
                  </a:ext>
                </a:extLst>
              </p:cNvPr>
              <p:cNvSpPr txBox="1"/>
              <p:nvPr/>
            </p:nvSpPr>
            <p:spPr>
              <a:xfrm>
                <a:off x="773565" y="1538248"/>
                <a:ext cx="10857084" cy="13051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Viết biểu thức tính độ dài cạnh huyền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BC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của tam giác vuông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biết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 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AC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1B46B75-C63B-7F32-B48A-853DE630DE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3565" y="1538248"/>
                <a:ext cx="10857084" cy="1305101"/>
              </a:xfrm>
              <a:prstGeom prst="rect">
                <a:avLst/>
              </a:prstGeom>
              <a:blipFill>
                <a:blip r:embed="rId2"/>
                <a:stretch>
                  <a:fillRect l="-1179" r="-1123" b="-12150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A13F1F-70FC-2974-AFAF-01EEA84A9B2C}"/>
                  </a:ext>
                </a:extLst>
              </p:cNvPr>
              <p:cNvSpPr txBox="1"/>
              <p:nvPr/>
            </p:nvSpPr>
            <p:spPr>
              <a:xfrm>
                <a:off x="1035451" y="2740741"/>
                <a:ext cx="7682694" cy="24567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Bài giải</a:t>
                </a:r>
              </a:p>
              <a:p>
                <a:pPr algn="just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Theo định lí Pythagore trong </a:t>
                </a:r>
                <a14:m>
                  <m:oMath xmlns:m="http://schemas.openxmlformats.org/officeDocument/2006/math"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vuông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: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B</m:t>
                    </m:r>
                    <m:sSup>
                      <m:sSup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B</m:t>
                        </m:r>
                      </m:e>
                      <m: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A</m:t>
                    </m:r>
                    <m:sSup>
                      <m:sSup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C</m:t>
                        </m:r>
                      </m:e>
                      <m: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  <m: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sSup>
                      <m:sSup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 ra</a:t>
                </a:r>
                <a:r>
                  <a:rPr lang="vi-VN" sz="2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BC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+9</m:t>
                        </m:r>
                      </m:e>
                    </m:rad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CA13F1F-70FC-2974-AFAF-01EEA84A9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5451" y="2740741"/>
                <a:ext cx="7682694" cy="2456763"/>
              </a:xfrm>
              <a:prstGeom prst="rect">
                <a:avLst/>
              </a:prstGeom>
              <a:blipFill>
                <a:blip r:embed="rId3"/>
                <a:stretch>
                  <a:fillRect l="-1667" t="-2730" r="-397" b="-595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C97B34CB-E757-4C84-B6F8-51BE9256F275}"/>
              </a:ext>
            </a:extLst>
          </p:cNvPr>
          <p:cNvSpPr txBox="1"/>
          <p:nvPr/>
        </p:nvSpPr>
        <p:spPr>
          <a:xfrm>
            <a:off x="736135" y="1135457"/>
            <a:ext cx="462821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 động 3 (SGK – tr.46)</a:t>
            </a:r>
            <a:endParaRPr lang="en-VN" sz="28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9D5AF1-4310-4F45-A918-7E32CFAF9B1E}"/>
                  </a:ext>
                </a:extLst>
              </p:cNvPr>
              <p:cNvSpPr txBox="1"/>
              <p:nvPr/>
            </p:nvSpPr>
            <p:spPr>
              <a:xfrm>
                <a:off x="1064661" y="5262796"/>
                <a:ext cx="10734049" cy="13842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8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280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+9</m:t>
                        </m:r>
                      </m:e>
                    </m:rad>
                    <m:r>
                      <a:rPr lang="vi-VN" sz="2800" i="1">
                        <a:solidFill>
                          <a:srgbClr val="C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80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 HĐ 3 có </a:t>
                </a:r>
                <a:r>
                  <a:rPr lang="vi-VN" sz="28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dạng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800" i="0">
                            <a:solidFill>
                              <a:srgbClr val="C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</m:oMath>
                </a14:m>
                <a:r>
                  <a:rPr lang="vi-VN" sz="28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trong đó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solidFill>
                          <a:srgbClr val="C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28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một biểu thức đại số.</a:t>
                </a:r>
                <a:endParaRPr lang="en-VN" sz="28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19D5AF1-4310-4F45-A918-7E32CFAF9B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661" y="5262796"/>
                <a:ext cx="10734049" cy="1384225"/>
              </a:xfrm>
              <a:prstGeom prst="rect">
                <a:avLst/>
              </a:prstGeom>
              <a:blipFill>
                <a:blip r:embed="rId4"/>
                <a:stretch>
                  <a:fillRect l="-1193" r="-1193" b="-1145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8927837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9" grpId="0" animBg="1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87125C-E018-9DC6-EC0C-9FA39079A44B}"/>
                  </a:ext>
                </a:extLst>
              </p:cNvPr>
              <p:cNvSpPr txBox="1"/>
              <p:nvPr/>
            </p:nvSpPr>
            <p:spPr>
              <a:xfrm>
                <a:off x="908309" y="675751"/>
                <a:ext cx="10425438" cy="26277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Căn thức bậc hai 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là biểu thức có dạng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trong đó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một biểu thức đại số.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được gọi là biểu thức lấy căn hoặc biểu thức dưới dấu căn.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987125C-E018-9DC6-EC0C-9FA39079A4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8309" y="675751"/>
                <a:ext cx="10425438" cy="2627771"/>
              </a:xfrm>
              <a:prstGeom prst="rect">
                <a:avLst/>
              </a:prstGeom>
              <a:blipFill>
                <a:blip r:embed="rId2"/>
                <a:stretch>
                  <a:fillRect l="-1170" r="-1170" b="-556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C22B485A-582E-0DA7-A260-0AEB492DD2FE}"/>
              </a:ext>
            </a:extLst>
          </p:cNvPr>
          <p:cNvSpPr txBox="1"/>
          <p:nvPr/>
        </p:nvSpPr>
        <p:spPr>
          <a:xfrm>
            <a:off x="825462" y="64644"/>
            <a:ext cx="2300630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D20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Định nghĩa</a:t>
            </a:r>
          </a:p>
        </p:txBody>
      </p:sp>
    </p:spTree>
    <p:extLst>
      <p:ext uri="{BB962C8B-B14F-4D97-AF65-F5344CB8AC3E}">
        <p14:creationId xmlns:p14="http://schemas.microsoft.com/office/powerpoint/2010/main" val="528627410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5691B4-897E-FA8B-1455-87186C1BF243}"/>
                  </a:ext>
                </a:extLst>
              </p:cNvPr>
              <p:cNvSpPr txBox="1"/>
              <p:nvPr/>
            </p:nvSpPr>
            <p:spPr>
              <a:xfrm>
                <a:off x="1071678" y="212696"/>
                <a:ext cx="10048643" cy="216822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				</a:t>
                </a:r>
                <a:r>
                  <a:rPr lang="vi-VN" sz="2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r>
                  <a:rPr lang="vi-VN" sz="28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:r>
                  <a:rPr lang="vi-VN" sz="2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biểu thức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rad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Tính giá trị của biểu thức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tính được giá trị của biểu thức không? Vì sao?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65691B4-897E-FA8B-1455-87186C1BF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678" y="212696"/>
                <a:ext cx="10048643" cy="2168222"/>
              </a:xfrm>
              <a:prstGeom prst="rect">
                <a:avLst/>
              </a:prstGeom>
              <a:blipFill>
                <a:blip r:embed="rId2"/>
                <a:stretch>
                  <a:fillRect l="-1274" b="-674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6FF2B3-2B63-A36F-0C73-BA0489AF92E9}"/>
                  </a:ext>
                </a:extLst>
              </p:cNvPr>
              <p:cNvSpPr txBox="1"/>
              <p:nvPr/>
            </p:nvSpPr>
            <p:spPr>
              <a:xfrm>
                <a:off x="1071678" y="2220421"/>
                <a:ext cx="10335461" cy="44853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Bài giải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vào biểu thức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được:</a:t>
                </a:r>
                <a:r>
                  <a:rPr lang="en-VN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vi-VN" sz="28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2.5−1</m:t>
                        </m:r>
                      </m:e>
                    </m:rad>
                    <m:r>
                      <a:rPr lang="vi-VN" sz="28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rad>
                    <m:r>
                      <a:rPr lang="vi-VN" sz="28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=3 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=5</m:t>
                    </m:r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vào biểu thức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được:</a:t>
                </a:r>
                <a:r>
                  <a:rPr lang="en-VN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vi-VN" sz="28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2.0−1</m:t>
                        </m:r>
                      </m:e>
                    </m:rad>
                    <m:r>
                      <a:rPr lang="vi-VN" sz="28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 ra</a:t>
                </a:r>
                <a:r>
                  <a:rPr lang="vi-VN" sz="2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</a:t>
                </a:r>
                <a:r>
                  <a:rPr lang="vi-VN" sz="280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hông 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tồn tại, vì không có căn bậc hai của một số âm.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Do vậy,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không tính được giá trị biểu thức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</m:oMath>
                </a14:m>
                <a:r>
                  <a:rPr lang="en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36FF2B3-2B63-A36F-0C73-BA0489AF92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1678" y="2220421"/>
                <a:ext cx="10335461" cy="4485395"/>
              </a:xfrm>
              <a:prstGeom prst="rect">
                <a:avLst/>
              </a:prstGeom>
              <a:blipFill>
                <a:blip r:embed="rId3"/>
                <a:stretch>
                  <a:fillRect l="-1239" b="-9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B0099F0-7ED3-E9E5-0625-1900F83DC1D9}"/>
              </a:ext>
            </a:extLst>
          </p:cNvPr>
          <p:cNvSpPr txBox="1"/>
          <p:nvPr/>
        </p:nvSpPr>
        <p:spPr>
          <a:xfrm>
            <a:off x="784860" y="337756"/>
            <a:ext cx="462821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 động 4 (SGK – tr.46)</a:t>
            </a:r>
            <a:endParaRPr lang="en-VN" sz="28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03216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AD2F53-46EE-03A9-ECF4-08040A7E0F82}"/>
                  </a:ext>
                </a:extLst>
              </p:cNvPr>
              <p:cNvSpPr txBox="1"/>
              <p:nvPr/>
            </p:nvSpPr>
            <p:spPr>
              <a:xfrm>
                <a:off x="1041358" y="1285080"/>
                <a:ext cx="10617242" cy="30619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32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</m:oMath>
                </a14:m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xác định 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lấy giá trị không âm và ta thường viết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3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 Ta nói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3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</a:t>
                </a:r>
                <a:r>
                  <a:rPr lang="vi-VN" sz="3200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điều kiện xác định</a:t>
                </a: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(hay điều kiện có nghĩa) của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32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</m:oMath>
                </a14:m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VN" sz="32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1AD2F53-46EE-03A9-ECF4-08040A7E0F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358" y="1285080"/>
                <a:ext cx="10617242" cy="3061928"/>
              </a:xfrm>
              <a:prstGeom prst="rect">
                <a:avLst/>
              </a:prstGeom>
              <a:blipFill>
                <a:blip r:embed="rId2"/>
                <a:stretch>
                  <a:fillRect l="-1493" r="-1378" b="-557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AFDA1C1-287F-A69D-ECD8-B540771FB371}"/>
              </a:ext>
            </a:extLst>
          </p:cNvPr>
          <p:cNvSpPr txBox="1"/>
          <p:nvPr/>
        </p:nvSpPr>
        <p:spPr>
          <a:xfrm>
            <a:off x="1084585" y="700305"/>
            <a:ext cx="3780202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200" b="1" dirty="0">
                <a:solidFill>
                  <a:srgbClr val="D20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 kiện xác định</a:t>
            </a:r>
          </a:p>
        </p:txBody>
      </p:sp>
    </p:spTree>
    <p:extLst>
      <p:ext uri="{BB962C8B-B14F-4D97-AF65-F5344CB8AC3E}">
        <p14:creationId xmlns:p14="http://schemas.microsoft.com/office/powerpoint/2010/main" val="108239811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1B90FC-298E-A63D-99EE-6D48D664AF6C}"/>
                  </a:ext>
                </a:extLst>
              </p:cNvPr>
              <p:cNvSpPr txBox="1"/>
              <p:nvPr/>
            </p:nvSpPr>
            <p:spPr>
              <a:xfrm>
                <a:off x="830581" y="375379"/>
                <a:ext cx="8804235" cy="21607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						Xét căn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rad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Tìm điều kiện xác định của căn thức.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Tính giá trị của căn thức đã cho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=0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E1B90FC-298E-A63D-99EE-6D48D664AF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1" y="375379"/>
                <a:ext cx="8804235" cy="2160720"/>
              </a:xfrm>
              <a:prstGeom prst="rect">
                <a:avLst/>
              </a:prstGeom>
              <a:blipFill>
                <a:blip r:embed="rId2"/>
                <a:stretch>
                  <a:fillRect l="-1441" b="-701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3EAA68-AAD6-A0CA-45C6-8F9556545079}"/>
                  </a:ext>
                </a:extLst>
              </p:cNvPr>
              <p:cNvSpPr txBox="1"/>
              <p:nvPr/>
            </p:nvSpPr>
            <p:spPr>
              <a:xfrm>
                <a:off x="830580" y="3098332"/>
                <a:ext cx="10917471" cy="7877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Điều kiện xác định của căn thức là 2x + 1 </a:t>
                </a:r>
                <a14:m>
                  <m:oMath xmlns:m="http://schemas.openxmlformats.org/officeDocument/2006/math">
                    <m:r>
                      <a:rPr lang="en-VN" sz="28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0 hay x </a:t>
                </a:r>
                <a14:m>
                  <m:oMath xmlns:m="http://schemas.openxmlformats.org/officeDocument/2006/math">
                    <m:r>
                      <a:rPr lang="en-VN" sz="2800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≥</m:t>
                    </m:r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−</m:t>
                    </m:r>
                    <m:f>
                      <m:fPr>
                        <m:ctrlPr>
                          <a:rPr lang="en-VN" sz="320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1</m:t>
                        </m:r>
                      </m:num>
                      <m:den>
                        <m:r>
                          <a:rPr lang="en-US" sz="3200" b="0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73EAA68-AAD6-A0CA-45C6-8F95565450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" y="3098332"/>
                <a:ext cx="10917471" cy="787716"/>
              </a:xfrm>
              <a:prstGeom prst="rect">
                <a:avLst/>
              </a:prstGeom>
              <a:blipFill>
                <a:blip r:embed="rId3"/>
                <a:stretch>
                  <a:fillRect l="-1163" b="-634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C7D178D1-37BC-E06B-608F-71670F65E574}"/>
              </a:ext>
            </a:extLst>
          </p:cNvPr>
          <p:cNvSpPr txBox="1"/>
          <p:nvPr/>
        </p:nvSpPr>
        <p:spPr>
          <a:xfrm>
            <a:off x="830581" y="493695"/>
            <a:ext cx="4244340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4 (SGK – tr.47)</a:t>
            </a:r>
            <a:endParaRPr lang="en-VN" sz="28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86BE5D-12BA-A0F8-D6AD-2C2B08817E48}"/>
              </a:ext>
            </a:extLst>
          </p:cNvPr>
          <p:cNvSpPr txBox="1"/>
          <p:nvPr/>
        </p:nvSpPr>
        <p:spPr>
          <a:xfrm>
            <a:off x="5364870" y="2580840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04D2AE-03C1-0024-6C8C-0F49628ECF62}"/>
                  </a:ext>
                </a:extLst>
              </p:cNvPr>
              <p:cNvSpPr txBox="1"/>
              <p:nvPr/>
            </p:nvSpPr>
            <p:spPr>
              <a:xfrm>
                <a:off x="830580" y="3886048"/>
                <a:ext cx="10400637" cy="26943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V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Tại x = 0 (thoả mãn điều kiện xác định) căn thức có giá trị là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. 0+1</m:t>
                        </m:r>
                      </m:e>
                    </m:rad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1.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Tại x = 4 (thoả mãn điều kiện xác định) căn thức có giá trị là</a:t>
                </a:r>
              </a:p>
              <a:p>
                <a:pPr algn="ctr">
                  <a:lnSpc>
                    <a:spcPct val="150000"/>
                  </a:lnSpc>
                </a:pP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 . 4+1</m:t>
                        </m:r>
                      </m:e>
                    </m:rad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3.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004D2AE-03C1-0024-6C8C-0F49628ECF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0580" y="3886048"/>
                <a:ext cx="10400637" cy="2694392"/>
              </a:xfrm>
              <a:prstGeom prst="rect">
                <a:avLst/>
              </a:prstGeom>
              <a:blipFill>
                <a:blip r:embed="rId4"/>
                <a:stretch>
                  <a:fillRect l="-1220" b="-563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363232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 animBg="1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70BFE0-35D7-D528-9C27-BBA1607DD54A}"/>
                  </a:ext>
                </a:extLst>
              </p:cNvPr>
              <p:cNvSpPr txBox="1"/>
              <p:nvPr/>
            </p:nvSpPr>
            <p:spPr>
              <a:xfrm>
                <a:off x="5471549" y="201742"/>
                <a:ext cx="6560898" cy="2172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căn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5−2</m:t>
                        </m:r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rad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Tìm điều kiện xác định của căn thức.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Tính giá trị của căn thức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070BFE0-35D7-D528-9C27-BBA1607DD5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1549" y="201742"/>
                <a:ext cx="6560898" cy="2172774"/>
              </a:xfrm>
              <a:prstGeom prst="rect">
                <a:avLst/>
              </a:prstGeom>
              <a:blipFill>
                <a:blip r:embed="rId2"/>
                <a:stretch>
                  <a:fillRect l="-2128" b="-635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DB6BBC-6647-98E4-51C3-9391B11B3F33}"/>
                  </a:ext>
                </a:extLst>
              </p:cNvPr>
              <p:cNvSpPr txBox="1"/>
              <p:nvPr/>
            </p:nvSpPr>
            <p:spPr>
              <a:xfrm>
                <a:off x="1623391" y="3190798"/>
                <a:ext cx="8945217" cy="321023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5−2</m:t>
                        </m:r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ra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a) 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Điều kiện xác định: </a:t>
                </a:r>
                <a14:m>
                  <m:oMath xmlns:m="http://schemas.openxmlformats.org/officeDocument/2006/math">
                    <m: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5−2</m:t>
                    </m:r>
                    <m:r>
                      <m:rPr>
                        <m:sty m:val="p"/>
                      </m:rP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5≥2</m:t>
                    </m:r>
                    <m:r>
                      <m:rPr>
                        <m:sty m:val="p"/>
                      </m:rP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≤</m:t>
                    </m:r>
                    <m:f>
                      <m:fPr>
                        <m:ctrlPr>
                          <a:rPr lang="en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</m:num>
                      <m:den>
                        <m:r>
                          <a:rPr lang="vi-VN" sz="28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(thỏa mãn điều kiện) căn thức có giá trị: </a:t>
                </a: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5−2.2</m:t>
                        </m:r>
                      </m:e>
                    </m:ra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ra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6DB6BBC-6647-98E4-51C3-9391B11B3F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391" y="3190798"/>
                <a:ext cx="8945217" cy="3210238"/>
              </a:xfrm>
              <a:prstGeom prst="rect">
                <a:avLst/>
              </a:prstGeom>
              <a:blipFill>
                <a:blip r:embed="rId3"/>
                <a:stretch>
                  <a:fillRect l="-141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EFDAE42D-B95E-295B-D857-E64758F9A7E2}"/>
              </a:ext>
            </a:extLst>
          </p:cNvPr>
          <p:cNvSpPr txBox="1"/>
          <p:nvPr/>
        </p:nvSpPr>
        <p:spPr>
          <a:xfrm>
            <a:off x="810614" y="351759"/>
            <a:ext cx="451675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4 (SGK – tr.47)</a:t>
            </a:r>
            <a:endParaRPr lang="en-VN" sz="28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F32D69-734F-F256-153F-F4C503915396}"/>
              </a:ext>
            </a:extLst>
          </p:cNvPr>
          <p:cNvSpPr txBox="1"/>
          <p:nvPr/>
        </p:nvSpPr>
        <p:spPr>
          <a:xfrm>
            <a:off x="5364869" y="2589627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367196060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E348EC-361E-AF0E-7E17-A934FC2A1B55}"/>
                  </a:ext>
                </a:extLst>
              </p:cNvPr>
              <p:cNvSpPr txBox="1"/>
              <p:nvPr/>
            </p:nvSpPr>
            <p:spPr>
              <a:xfrm>
                <a:off x="3304458" y="693830"/>
                <a:ext cx="5574118" cy="657039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ctr"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b="1" dirty="0">
                    <a:solidFill>
                      <a:srgbClr val="D20C67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Hằng đẳng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3200" b="1" i="1">
                            <a:solidFill>
                              <a:srgbClr val="D20C67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3200" b="1" i="1">
                                <a:solidFill>
                                  <a:srgbClr val="D20C67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200" b="1" i="1">
                                <a:solidFill>
                                  <a:srgbClr val="D20C67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𝑨</m:t>
                            </m:r>
                          </m:e>
                          <m:sup>
                            <m:r>
                              <a:rPr lang="vi-VN" sz="3200" b="1" i="1">
                                <a:solidFill>
                                  <a:srgbClr val="D20C67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</m:sup>
                        </m:sSup>
                      </m:e>
                    </m:rad>
                    <m:r>
                      <a:rPr lang="vi-VN" sz="3200" b="1" i="1">
                        <a:solidFill>
                          <a:srgbClr val="D20C67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VN" sz="3200" b="1" i="1">
                            <a:solidFill>
                              <a:srgbClr val="D20C67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b="1" i="1">
                            <a:solidFill>
                              <a:srgbClr val="D20C67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𝑨</m:t>
                        </m:r>
                      </m:e>
                    </m:d>
                  </m:oMath>
                </a14:m>
                <a:endParaRPr lang="en-VN" sz="3200" b="1" dirty="0">
                  <a:solidFill>
                    <a:srgbClr val="D20C67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4E348EC-361E-AF0E-7E17-A934FC2A1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4458" y="693830"/>
                <a:ext cx="5574118" cy="657039"/>
              </a:xfrm>
              <a:prstGeom prst="rect">
                <a:avLst/>
              </a:prstGeom>
              <a:blipFill>
                <a:blip r:embed="rId2"/>
                <a:stretch>
                  <a:fillRect b="-2830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0C5363-477D-AC42-892D-D02D819C9991}"/>
                  </a:ext>
                </a:extLst>
              </p:cNvPr>
              <p:cNvSpPr txBox="1"/>
              <p:nvPr/>
            </p:nvSpPr>
            <p:spPr>
              <a:xfrm>
                <a:off x="990547" y="1698686"/>
                <a:ext cx="10201940" cy="34606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Tương tự như căn bậc hai của một số thực không âm, 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một biểu thức, ta cũng có:</a:t>
                </a:r>
                <a:endParaRPr lang="en-VN" sz="32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• 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32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ta có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32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rad>
                    <m:r>
                      <a:rPr lang="vi-VN" sz="3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VN" sz="32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VN" sz="32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m:rPr>
                                    <m:sty m:val="p"/>
                                  </m:rPr>
                                  <a:rPr lang="vi-VN" sz="3200" i="0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A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vi-VN" sz="32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3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3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;</a:t>
                </a:r>
                <a:endParaRPr lang="en-VN" sz="32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•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32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32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32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32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VN" sz="32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32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d>
                  </m:oMath>
                </a14:m>
                <a:endParaRPr lang="en-VN" sz="32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20C5363-477D-AC42-892D-D02D819C99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547" y="1698686"/>
                <a:ext cx="10201940" cy="3460627"/>
              </a:xfrm>
              <a:prstGeom prst="rect">
                <a:avLst/>
              </a:prstGeom>
              <a:blipFill>
                <a:blip r:embed="rId3"/>
                <a:stretch>
                  <a:fillRect l="-1491" r="-1491" b="-438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50642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75DA3C-CC7B-24C7-383B-57D6D1E84EC3}"/>
                  </a:ext>
                </a:extLst>
              </p:cNvPr>
              <p:cNvSpPr txBox="1"/>
              <p:nvPr/>
            </p:nvSpPr>
            <p:spPr>
              <a:xfrm>
                <a:off x="648260" y="515616"/>
                <a:ext cx="10895480" cy="29557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Trong vật lí, quãng đường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</m:oMath>
                </a14:m>
                <a:r>
                  <a:rPr lang="vi-VN" sz="3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(tính bằng mét) của một vật rơi tự do được cho bởi công thức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𝑆</m:t>
                    </m:r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=4,9</m:t>
                    </m:r>
                    <m:sSup>
                      <m:sSupPr>
                        <m:ctrlPr>
                          <a:rPr lang="en-VN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p>
                        <m:r>
                          <a:rPr lang="vi-VN" sz="3200" i="1">
                            <a:solidFill>
                              <a:srgbClr val="00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3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trong đó </a:t>
                </a:r>
                <a14:m>
                  <m:oMath xmlns:m="http://schemas.openxmlformats.org/officeDocument/2006/math">
                    <m:r>
                      <a:rPr lang="vi-VN" sz="3200" i="1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𝑡</m:t>
                    </m:r>
                  </m:oMath>
                </a14:m>
                <a:r>
                  <a:rPr lang="vi-VN" sz="3200" dirty="0">
                    <a:solidFill>
                      <a:srgbClr val="00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thời gian rơi (tính bằng giây). Hỏi sau bao nhiêu giây thì vật sẽ chạm đất nếu thả rơi tự do từ độ cao 122,5 mét?</a:t>
                </a:r>
                <a:endParaRPr lang="en-VN" sz="32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575DA3C-CC7B-24C7-383B-57D6D1E84E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60" y="515616"/>
                <a:ext cx="10895480" cy="2955746"/>
              </a:xfrm>
              <a:prstGeom prst="rect">
                <a:avLst/>
              </a:prstGeom>
              <a:blipFill>
                <a:blip r:embed="rId2"/>
                <a:stretch>
                  <a:fillRect l="-1398" r="-1398" b="-5992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124954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B36521F-6D0A-0F03-EB9C-C7D1E5139CA2}"/>
                  </a:ext>
                </a:extLst>
              </p:cNvPr>
              <p:cNvSpPr txBox="1"/>
              <p:nvPr/>
            </p:nvSpPr>
            <p:spPr>
              <a:xfrm>
                <a:off x="815163" y="458084"/>
                <a:ext cx="10353572" cy="15964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						   Rút gọn các biểu thức sau: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VN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2800" i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1−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2800" i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vi-VN" sz="28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		b)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1−2</m:t>
                        </m:r>
                        <m:r>
                          <m:rPr>
                            <m:sty m:val="p"/>
                          </m:rPr>
                          <a:rPr lang="vi-VN" sz="28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2800" i="0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800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2800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&gt;2</m:t>
                    </m:r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B36521F-6D0A-0F03-EB9C-C7D1E5139C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63" y="458084"/>
                <a:ext cx="10353572" cy="1596463"/>
              </a:xfrm>
              <a:prstGeom prst="rect">
                <a:avLst/>
              </a:prstGeom>
              <a:blipFill>
                <a:blip r:embed="rId2"/>
                <a:stretch>
                  <a:fillRect l="-1225" b="-714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6120D024-1E1B-5B2C-AC8E-CFF5F6BABC6F}"/>
              </a:ext>
            </a:extLst>
          </p:cNvPr>
          <p:cNvSpPr txBox="1"/>
          <p:nvPr/>
        </p:nvSpPr>
        <p:spPr>
          <a:xfrm>
            <a:off x="1023265" y="458084"/>
            <a:ext cx="451675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5 (SGK – tr.47)</a:t>
            </a:r>
            <a:endParaRPr lang="en-VN" sz="28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16C0DE1-8D0B-F4B0-D86A-9BA9877AEF57}"/>
              </a:ext>
            </a:extLst>
          </p:cNvPr>
          <p:cNvSpPr txBox="1"/>
          <p:nvPr/>
        </p:nvSpPr>
        <p:spPr>
          <a:xfrm>
            <a:off x="5364870" y="2054547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089C87-6B5F-BD08-3ADE-936D9142DA4B}"/>
                  </a:ext>
                </a:extLst>
              </p:cNvPr>
              <p:cNvSpPr txBox="1"/>
              <p:nvPr/>
            </p:nvSpPr>
            <p:spPr>
              <a:xfrm>
                <a:off x="815163" y="2719875"/>
                <a:ext cx="9866692" cy="6848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V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Từ giả thiết x &lt; 0 suy ra 1 – x &gt; 0. Do đó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VN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ad>
                              <m:radPr>
                                <m:degHide m:val="on"/>
                                <m:ctrlPr>
                                  <a:rPr lang="en-VN" sz="28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vi-VN" sz="2800" i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1−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2800" i="0" smtClean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</m:e>
                            </m:rad>
                          </m:e>
                        </m:d>
                      </m:e>
                      <m:sup>
                        <m:r>
                          <a:rPr lang="vi-VN" sz="2800" i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V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1 – x</a:t>
                </a:r>
                <a:endParaRPr lang="en-V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E089C87-6B5F-BD08-3ADE-936D9142DA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63" y="2719875"/>
                <a:ext cx="9866692" cy="684803"/>
              </a:xfrm>
              <a:prstGeom prst="rect">
                <a:avLst/>
              </a:prstGeom>
              <a:blipFill>
                <a:blip r:embed="rId3"/>
                <a:stretch>
                  <a:fillRect l="-1287" r="-129" b="-16364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12D48D-EFC7-AE10-8C8E-3569F0F22EA6}"/>
                  </a:ext>
                </a:extLst>
              </p:cNvPr>
              <p:cNvSpPr txBox="1"/>
              <p:nvPr/>
            </p:nvSpPr>
            <p:spPr>
              <a:xfrm>
                <a:off x="815163" y="3546786"/>
                <a:ext cx="11168735" cy="29504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V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Áp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hằng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đẳng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bình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phương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một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hiệu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hằng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đẳng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thức</a:t>
                </a:r>
                <a:r>
                  <a:rPr lang="en-US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, ta có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1−2</m:t>
                        </m:r>
                        <m:r>
                          <m:rPr>
                            <m:sty m:val="p"/>
                          </m:rPr>
                          <a:rPr lang="vi-VN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280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VN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vi-VN" sz="2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 b="0" i="0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(1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b="0" i="1" smtClean="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vi-VN" sz="2800"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2800" i="1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1 −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</m:oMath>
                </a14:m>
                <a:endParaRPr lang="en-V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Do giả thiết </a:t>
                </a:r>
                <a:r>
                  <a:rPr lang="en-VN" sz="2800">
                    <a:latin typeface="Arial" panose="020B0604020202020204" pitchFamily="34" charset="0"/>
                    <a:cs typeface="Arial" panose="020B0604020202020204" pitchFamily="34" charset="0"/>
                  </a:rPr>
                  <a:t>x </a:t>
                </a:r>
                <a:r>
                  <a:rPr lang="en-US" sz="2800">
                    <a:latin typeface="Arial" panose="020B0604020202020204" pitchFamily="34" charset="0"/>
                    <a:cs typeface="Arial" panose="020B0604020202020204" pitchFamily="34" charset="0"/>
                  </a:rPr>
                  <a:t>&gt;</a:t>
                </a:r>
                <a:r>
                  <a:rPr lang="en-VN" sz="280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2 suy ra 1 – x &lt; 0 nên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2800" i="1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2800" b="0" i="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1 −</m:t>
                        </m:r>
                        <m:r>
                          <m:rPr>
                            <m:sty m:val="p"/>
                          </m:rPr>
                          <a:rPr lang="en-US" sz="2800" b="0" i="0" smtClean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-(1 – x) = x – 1.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Vì 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1−2</m:t>
                        </m:r>
                        <m:r>
                          <m:rPr>
                            <m:sty m:val="p"/>
                          </m:rPr>
                          <a:rPr lang="vi-V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280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VN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V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(1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 −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  <m:r>
                              <a:rPr lang="en-US" sz="2800" i="1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)</m:t>
                            </m:r>
                          </m:e>
                          <m:sup>
                            <m:r>
                              <a:rPr lang="vi-VN" sz="280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V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</a:t>
                </a:r>
                <a:r>
                  <a:rPr lang="en-V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x – 1 </a:t>
                </a: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với x &gt; 2.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A12D48D-EFC7-AE10-8C8E-3569F0F22E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5163" y="3546786"/>
                <a:ext cx="11168735" cy="2950423"/>
              </a:xfrm>
              <a:prstGeom prst="rect">
                <a:avLst/>
              </a:prstGeom>
              <a:blipFill>
                <a:blip r:embed="rId4"/>
                <a:stretch>
                  <a:fillRect l="-1146" r="-1092" b="-10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8014934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41838C-3E2A-3567-47F6-FA8F2ED268FF}"/>
                  </a:ext>
                </a:extLst>
              </p:cNvPr>
              <p:cNvSpPr txBox="1"/>
              <p:nvPr/>
            </p:nvSpPr>
            <p:spPr>
              <a:xfrm>
                <a:off x="831273" y="496665"/>
                <a:ext cx="11360727" cy="152759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								a) Rút gọn biểu thức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</m:e>
                    </m:ra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&lt;0</m:t>
                        </m:r>
                      </m:e>
                    </m:d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Rút gọn và tính giá trị của biểu thức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=−2,5</m:t>
                    </m:r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041838C-3E2A-3567-47F6-FA8F2ED268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273" y="496665"/>
                <a:ext cx="11360727" cy="1527598"/>
              </a:xfrm>
              <a:prstGeom prst="rect">
                <a:avLst/>
              </a:prstGeom>
              <a:blipFill>
                <a:blip r:embed="rId2"/>
                <a:stretch>
                  <a:fillRect l="-1116" b="-983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11578C-355D-934B-93F3-6313691EF1CA}"/>
                  </a:ext>
                </a:extLst>
              </p:cNvPr>
              <p:cNvSpPr txBox="1"/>
              <p:nvPr/>
            </p:nvSpPr>
            <p:spPr>
              <a:xfrm>
                <a:off x="1744192" y="2809093"/>
                <a:ext cx="8703609" cy="320273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</m:e>
                    </m:ra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thì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</m:e>
                    </m:ra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800" i="1"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VN" sz="2800" i="1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vi-VN" sz="2800" i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x</m:t>
                                    </m:r>
                                  </m:e>
                                  <m:sup>
                                    <m:r>
                                      <a:rPr lang="vi-VN" sz="2800" i="0">
                                        <a:effectLst/>
                                        <a:latin typeface="Cambria Math" panose="02040503050406030204" pitchFamily="18" charset="0"/>
                                        <a:ea typeface="Times New Roman" panose="02020603050405020304" pitchFamily="18" charset="0"/>
                                        <a:cs typeface="Times New Roman" panose="02020603050405020304" pitchFamily="18" charset="0"/>
                                      </a:rPr>
                                      <m:t>3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sup>
                    </m:sSup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Suy ra: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</m:e>
                    </m:ra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.</m:t>
                    </m:r>
                    <m:d>
                      <m:d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sup>
                        </m:sSup>
                      </m:e>
                    </m: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8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28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6</m:t>
                            </m:r>
                          </m:sup>
                        </m:sSup>
                      </m:e>
                    </m:rad>
                    <m:r>
                      <a:rPr lang="vi-VN" sz="28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sSup>
                      <m:sSupPr>
                        <m:ctrlPr>
                          <a:rPr lang="en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8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  <m:sup>
                        <m:r>
                          <a:rPr lang="vi-VN" sz="28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11578C-355D-934B-93F3-6313691EF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192" y="2809093"/>
                <a:ext cx="8703609" cy="3202736"/>
              </a:xfrm>
              <a:prstGeom prst="rect">
                <a:avLst/>
              </a:prstGeom>
              <a:blipFill>
                <a:blip r:embed="rId3"/>
                <a:stretch>
                  <a:fillRect l="-1458" b="-395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1F17068D-F6D0-8357-8CF9-2AFE4FBE7FFB}"/>
              </a:ext>
            </a:extLst>
          </p:cNvPr>
          <p:cNvSpPr txBox="1"/>
          <p:nvPr/>
        </p:nvSpPr>
        <p:spPr>
          <a:xfrm>
            <a:off x="339445" y="584561"/>
            <a:ext cx="4516759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5 (SGK – tr.48)</a:t>
            </a:r>
            <a:endParaRPr lang="en-VN" sz="28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65CB66-0336-3FA5-978B-3A8ABAA4A325}"/>
              </a:ext>
            </a:extLst>
          </p:cNvPr>
          <p:cNvSpPr txBox="1"/>
          <p:nvPr/>
        </p:nvSpPr>
        <p:spPr>
          <a:xfrm>
            <a:off x="4853606" y="2285873"/>
            <a:ext cx="24847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133620866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11578C-355D-934B-93F3-6313691EF1CA}"/>
                  </a:ext>
                </a:extLst>
              </p:cNvPr>
              <p:cNvSpPr txBox="1"/>
              <p:nvPr/>
            </p:nvSpPr>
            <p:spPr>
              <a:xfrm>
                <a:off x="1658469" y="528061"/>
                <a:ext cx="7771281" cy="52138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b)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=−2,5</m:t>
                    </m:r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800" i="1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800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  <m:r>
                                  <m:rPr>
                                    <m:sty m:val="p"/>
                                  </m:rPr>
                                  <a:rPr lang="vi-VN" sz="2800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vi-VN" sz="2800" i="0"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−1</m:t>
                                </m:r>
                              </m:e>
                            </m:d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=−2,5</m:t>
                    </m:r>
                  </m:oMath>
                </a14:m>
                <a:r>
                  <a:rPr lang="fr-FR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800" dirty="0" err="1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thì</a:t>
                </a:r>
                <a:r>
                  <a:rPr lang="fr-FR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fr-FR" sz="2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2</m:t>
                    </m:r>
                    <m:r>
                      <m:rPr>
                        <m:sty m:val="p"/>
                      </m:rPr>
                      <a:rPr lang="en-US" sz="2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fr-FR" sz="2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−1&lt;0 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có: 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+1−2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=−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=−2,5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vào biểu thức rút gọn, ta được: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−2,5</m:t>
                        </m:r>
                      </m:e>
                    </m: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+1=</m:t>
                    </m:r>
                    <m: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3,5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011578C-355D-934B-93F3-6313691EF1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8469" y="528061"/>
                <a:ext cx="7771281" cy="5213863"/>
              </a:xfrm>
              <a:prstGeom prst="rect">
                <a:avLst/>
              </a:prstGeom>
              <a:blipFill>
                <a:blip r:embed="rId2"/>
                <a:stretch>
                  <a:fillRect l="-163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402133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E3EBCA-8DC0-05B7-6026-ECA46F6DDBE2}"/>
                  </a:ext>
                </a:extLst>
              </p:cNvPr>
              <p:cNvSpPr txBox="1"/>
              <p:nvPr/>
            </p:nvSpPr>
            <p:spPr>
              <a:xfrm>
                <a:off x="889820" y="1022406"/>
                <a:ext cx="10412360" cy="44213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Trở lại tình huống mở đầu: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Viết công thức tính thời gian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(giây) cần thiết để vật rơi được quãng đường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S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(mét)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Sử dụng công thức tìm được trong câu a, hãy trả lời câu hỏi trong tình huống mở đầu.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FE3EBCA-8DC0-05B7-6026-ECA46F6DDB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9820" y="1022406"/>
                <a:ext cx="10412360" cy="4421339"/>
              </a:xfrm>
              <a:prstGeom prst="rect">
                <a:avLst/>
              </a:prstGeom>
              <a:blipFill>
                <a:blip r:embed="rId2"/>
                <a:stretch>
                  <a:fillRect l="-1220" r="-1341" b="-286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D037810-FB45-A71B-D3F2-60189AD1DC0D}"/>
              </a:ext>
            </a:extLst>
          </p:cNvPr>
          <p:cNvSpPr txBox="1"/>
          <p:nvPr/>
        </p:nvSpPr>
        <p:spPr>
          <a:xfrm>
            <a:off x="273057" y="499186"/>
            <a:ext cx="412864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Vận dụng (SGK – tr.48)</a:t>
            </a:r>
            <a:endParaRPr lang="en-VN" sz="28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654723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B1950A-B205-46A7-A9FA-05E6440538E9}"/>
                  </a:ext>
                </a:extLst>
              </p:cNvPr>
              <p:cNvSpPr txBox="1"/>
              <p:nvPr/>
            </p:nvSpPr>
            <p:spPr>
              <a:xfrm>
                <a:off x="727165" y="1083486"/>
                <a:ext cx="11199223" cy="48601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ông thức tính thời gian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t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(giây) 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Có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=4,9</m:t>
                    </m:r>
                    <m:sSup>
                      <m:sSup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t</m:t>
                        </m:r>
                      </m:e>
                      <m: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vi-VN" sz="28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S</m:t>
                            </m:r>
                          </m:num>
                          <m:den>
                            <m:r>
                              <a:rPr lang="vi-VN" sz="28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4,9</m:t>
                            </m:r>
                          </m:den>
                        </m:f>
                      </m:e>
                    </m:rad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b) 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Vì được thả rơi từ độ cao 122,5 m đến khi chạm đất, 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S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=122,5</m:t>
                    </m:r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Thời gian để vật chạm đất là: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t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122,5</m:t>
                            </m:r>
                          </m:num>
                          <m:den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Arial" panose="020B0604020202020204" pitchFamily="34" charset="0"/>
                                <a:cs typeface="Times New Roman" panose="02020603050405020304" pitchFamily="18" charset="0"/>
                              </a:rPr>
                              <m:t>4,9</m:t>
                            </m:r>
                          </m:den>
                        </m:f>
                      </m:e>
                    </m:ra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35</m:t>
                        </m:r>
                      </m:num>
                      <m:den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(giây)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B1950A-B205-46A7-A9FA-05E6440538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65" y="1083486"/>
                <a:ext cx="11199223" cy="4860113"/>
              </a:xfrm>
              <a:prstGeom prst="rect">
                <a:avLst/>
              </a:prstGeom>
              <a:blipFill>
                <a:blip r:embed="rId2"/>
                <a:stretch>
                  <a:fillRect l="-1134" r="-34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BAB237A-62BF-DC8A-E842-900865EF11C0}"/>
              </a:ext>
            </a:extLst>
          </p:cNvPr>
          <p:cNvSpPr txBox="1"/>
          <p:nvPr/>
        </p:nvSpPr>
        <p:spPr>
          <a:xfrm>
            <a:off x="5364870" y="475723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172159403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69A6B23-825E-4D75-5259-1D1F3C92245B}"/>
              </a:ext>
            </a:extLst>
          </p:cNvPr>
          <p:cNvSpPr txBox="1"/>
          <p:nvPr/>
        </p:nvSpPr>
        <p:spPr>
          <a:xfrm>
            <a:off x="4041589" y="3881735"/>
            <a:ext cx="410881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5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388E58-F573-5978-9C6D-D7F94051A483}"/>
              </a:ext>
            </a:extLst>
          </p:cNvPr>
          <p:cNvSpPr/>
          <p:nvPr/>
        </p:nvSpPr>
        <p:spPr>
          <a:xfrm>
            <a:off x="5025188" y="1528011"/>
            <a:ext cx="2141621" cy="1900989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96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57761343"/>
      </p:ext>
    </p:extLst>
  </p:cSld>
  <p:clrMapOvr>
    <a:masterClrMapping/>
  </p:clrMapOvr>
  <p:transition spd="med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39C6659-488C-037B-ADAE-55FF41FAC5EA}"/>
              </a:ext>
            </a:extLst>
          </p:cNvPr>
          <p:cNvSpPr txBox="1"/>
          <p:nvPr/>
        </p:nvSpPr>
        <p:spPr>
          <a:xfrm>
            <a:off x="3785110" y="510363"/>
            <a:ext cx="4621778" cy="64633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3600" b="1" dirty="0">
                <a:solidFill>
                  <a:srgbClr val="D20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 hỏi trắc nghiệm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42F7B0-649E-E713-3361-F7402DE3876A}"/>
                  </a:ext>
                </a:extLst>
              </p:cNvPr>
              <p:cNvSpPr txBox="1"/>
              <p:nvPr/>
            </p:nvSpPr>
            <p:spPr>
              <a:xfrm>
                <a:off x="782378" y="1374046"/>
                <a:ext cx="10627242" cy="41099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R="30480" algn="ctr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b="1" dirty="0">
                    <a:solidFill>
                      <a:srgbClr val="FF0D87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1.</a:t>
                </a:r>
                <a:r>
                  <a:rPr lang="vi-VN" sz="3200" dirty="0">
                    <a:solidFill>
                      <a:srgbClr val="FF0D87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Tìm căn bậc hai của </a:t>
                </a:r>
                <a14:m>
                  <m:oMath xmlns:m="http://schemas.openxmlformats.org/officeDocument/2006/math">
                    <m:r>
                      <a:rPr lang="vi-VN" sz="3200" i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5</m:t>
                    </m:r>
                  </m:oMath>
                </a14:m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marR="30480" algn="ctr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(Làm tròn đến chữ số thập phân thứ nhất)</a:t>
                </a:r>
                <a:endParaRPr lang="en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R="30480"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	A. 2,2</a:t>
                </a:r>
                <a:r>
                  <a:rPr lang="en-VN" sz="3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				</a:t>
                </a: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2,3</a:t>
                </a:r>
                <a:endParaRPr lang="en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R="30480"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	C. 2,1</a:t>
                </a:r>
                <a:r>
                  <a:rPr lang="en-VN" sz="3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				</a:t>
                </a: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2,0</a:t>
                </a:r>
                <a:endParaRPr lang="en-VN" sz="28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142F7B0-649E-E713-3361-F7402DE387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78" y="1374046"/>
                <a:ext cx="10627242" cy="4109908"/>
              </a:xfrm>
              <a:prstGeom prst="rect">
                <a:avLst/>
              </a:prstGeom>
              <a:blipFill>
                <a:blip r:embed="rId2"/>
                <a:stretch>
                  <a:fillRect b="-369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E2CE793C-C70F-C3AC-B422-486BDBD91083}"/>
              </a:ext>
            </a:extLst>
          </p:cNvPr>
          <p:cNvSpPr txBox="1"/>
          <p:nvPr/>
        </p:nvSpPr>
        <p:spPr>
          <a:xfrm>
            <a:off x="3146153" y="3721396"/>
            <a:ext cx="127791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2,2</a:t>
            </a:r>
            <a:endParaRPr lang="en-VN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13192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64C4572-180F-CEAC-A689-3498FC4DE302}"/>
                  </a:ext>
                </a:extLst>
              </p:cNvPr>
              <p:cNvSpPr txBox="1"/>
              <p:nvPr/>
            </p:nvSpPr>
            <p:spPr>
              <a:xfrm>
                <a:off x="351760" y="978196"/>
                <a:ext cx="11488479" cy="42529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vi-VN" sz="3200" b="1" dirty="0">
                    <a:solidFill>
                      <a:srgbClr val="FF0D87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2.</a:t>
                </a:r>
                <a:r>
                  <a:rPr lang="vi-VN" sz="3200" dirty="0">
                    <a:solidFill>
                      <a:srgbClr val="FF0D87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Tìm điều kiện xác định của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m:rPr>
                            <m:sty m:val="p"/>
                          </m:rPr>
                          <a:rPr lang="vi-VN" sz="3200" i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3200" i="0"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rad>
                  </m:oMath>
                </a14:m>
                <a:endParaRPr lang="en-VN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R="30480"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	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32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≥2</m:t>
                    </m:r>
                  </m:oMath>
                </a14:m>
                <a:r>
                  <a:rPr lang="en-VN" sz="32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VN" sz="3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				</a:t>
                </a: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600" i="0"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3600" i="0"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VN" sz="3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i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600" i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VN" sz="32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R="30480"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	C.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6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36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≥−</m:t>
                    </m:r>
                    <m:f>
                      <m:fPr>
                        <m:ctrlPr>
                          <a:rPr lang="en-VN" sz="3600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6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vi-VN" sz="36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VN" sz="32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VN" sz="3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			</a:t>
                </a: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i="0"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3200" i="0">
                        <a:latin typeface="Cambria Math" panose="02040503050406030204" pitchFamily="18" charset="0"/>
                      </a:rPr>
                      <m:t>≥−2</m:t>
                    </m:r>
                  </m:oMath>
                </a14:m>
                <a:r>
                  <a:rPr lang="en-VN" sz="32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64C4572-180F-CEAC-A689-3498FC4DE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760" y="978196"/>
                <a:ext cx="11488479" cy="4252959"/>
              </a:xfrm>
              <a:prstGeom prst="rect">
                <a:avLst/>
              </a:prstGeom>
              <a:blipFill>
                <a:blip r:embed="rId2"/>
                <a:stretch>
                  <a:fillRect b="-59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3C7489-E8D0-FE22-91A3-332D51706F37}"/>
                  </a:ext>
                </a:extLst>
              </p:cNvPr>
              <p:cNvSpPr txBox="1"/>
              <p:nvPr/>
            </p:nvSpPr>
            <p:spPr>
              <a:xfrm>
                <a:off x="7760684" y="2659713"/>
                <a:ext cx="1755609" cy="88992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vi-VN" sz="3200" b="1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a:rPr lang="vi-VN" sz="36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vi-VN" sz="36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≥</m:t>
                    </m:r>
                    <m:f>
                      <m:fPr>
                        <m:ctrlPr>
                          <a:rPr lang="en-VN" sz="36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vi-VN" sz="3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vi-VN" sz="36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endParaRPr lang="en-VN" sz="3600" b="1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3C7489-E8D0-FE22-91A3-332D51706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60684" y="2659713"/>
                <a:ext cx="1755609" cy="889924"/>
              </a:xfrm>
              <a:prstGeom prst="rect">
                <a:avLst/>
              </a:prstGeom>
              <a:blipFill>
                <a:blip r:embed="rId3"/>
                <a:stretch>
                  <a:fillRect l="-8633" r="-719" b="-704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03987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2A8002-35BD-6982-438A-E6C629F3A07F}"/>
                  </a:ext>
                </a:extLst>
              </p:cNvPr>
              <p:cNvSpPr txBox="1"/>
              <p:nvPr/>
            </p:nvSpPr>
            <p:spPr>
              <a:xfrm>
                <a:off x="547577" y="1302488"/>
                <a:ext cx="11096846" cy="333065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vi-VN" sz="3200" b="1" dirty="0">
                    <a:solidFill>
                      <a:srgbClr val="FF0D87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3.</a:t>
                </a:r>
                <a:r>
                  <a:rPr lang="vi-VN" sz="3200" dirty="0">
                    <a:solidFill>
                      <a:srgbClr val="FF0D87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Tính giá trị của biểu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0">
                            <a:latin typeface="Cambria Math" panose="02040503050406030204" pitchFamily="18" charset="0"/>
                          </a:rPr>
                          <m:t>3</m:t>
                        </m:r>
                        <m:sSup>
                          <m:sSupPr>
                            <m:ctrlPr>
                              <a:rPr lang="en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3200" i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32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3200" i="0"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rad>
                  </m:oMath>
                </a14:m>
                <a:r>
                  <a:rPr lang="vi-V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i="0"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3200" i="0">
                        <a:latin typeface="Cambria Math" panose="02040503050406030204" pitchFamily="18" charset="0"/>
                      </a:rPr>
                      <m:t>=5</m:t>
                    </m:r>
                  </m:oMath>
                </a14:m>
                <a:endParaRPr lang="en-VN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R="30480"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	A. </a:t>
                </a:r>
                <a14:m>
                  <m:oMath xmlns:m="http://schemas.openxmlformats.org/officeDocument/2006/math">
                    <m:r>
                      <a:rPr lang="vi-VN" sz="32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VN" sz="32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74</m:t>
                        </m:r>
                      </m:e>
                    </m:rad>
                  </m:oMath>
                </a14:m>
                <a:r>
                  <a:rPr lang="en-VN" sz="3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				</a:t>
                </a: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0">
                            <a:latin typeface="Cambria Math" panose="02040503050406030204" pitchFamily="18" charset="0"/>
                          </a:rPr>
                          <m:t>75</m:t>
                        </m:r>
                      </m:e>
                    </m:rad>
                  </m:oMath>
                </a14:m>
                <a:r>
                  <a:rPr lang="en-VN" sz="32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 marR="30480"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	C.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3200" i="1" smtClean="0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0">
                            <a:effectLst/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74</m:t>
                        </m:r>
                      </m:e>
                    </m:rad>
                  </m:oMath>
                </a14:m>
                <a:r>
                  <a:rPr lang="en-VN" sz="32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VN" sz="3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					</a:t>
                </a: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3200" i="0">
                        <a:latin typeface="Cambria Math" panose="020405030504060302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VN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i="0">
                            <a:latin typeface="Cambria Math" panose="02040503050406030204" pitchFamily="18" charset="0"/>
                          </a:rPr>
                          <m:t>75</m:t>
                        </m:r>
                      </m:e>
                    </m:rad>
                  </m:oMath>
                </a14:m>
                <a:r>
                  <a:rPr lang="en-VN" sz="32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D2A8002-35BD-6982-438A-E6C629F3A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577" y="1302488"/>
                <a:ext cx="11096846" cy="3330655"/>
              </a:xfrm>
              <a:prstGeom prst="rect">
                <a:avLst/>
              </a:prstGeom>
              <a:blipFill>
                <a:blip r:embed="rId2"/>
                <a:stretch>
                  <a:fillRect b="-494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DBC0C9-0EDB-FC5A-05B3-0F147CA381FC}"/>
                  </a:ext>
                </a:extLst>
              </p:cNvPr>
              <p:cNvSpPr txBox="1"/>
              <p:nvPr/>
            </p:nvSpPr>
            <p:spPr>
              <a:xfrm>
                <a:off x="2890973" y="4001495"/>
                <a:ext cx="1468864" cy="631648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vi-VN" sz="32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C.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rPr>
                          <m:t>𝟕𝟒</m:t>
                        </m:r>
                      </m:e>
                    </m:rad>
                  </m:oMath>
                </a14:m>
                <a:endParaRPr lang="en-VN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FBDBC0C9-0EDB-FC5A-05B3-0F147CA381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0973" y="4001495"/>
                <a:ext cx="1468864" cy="631648"/>
              </a:xfrm>
              <a:prstGeom prst="rect">
                <a:avLst/>
              </a:prstGeom>
              <a:blipFill>
                <a:blip r:embed="rId3"/>
                <a:stretch>
                  <a:fillRect l="-10256" t="-3922" r="-1709" b="-2941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183548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2AC0B0A-7648-311E-A6B2-DA6A5FEFDD2D}"/>
                  </a:ext>
                </a:extLst>
              </p:cNvPr>
              <p:cNvSpPr txBox="1"/>
              <p:nvPr/>
            </p:nvSpPr>
            <p:spPr>
              <a:xfrm>
                <a:off x="1915189" y="621214"/>
                <a:ext cx="8361622" cy="41640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vi-VN" sz="3200" b="1" dirty="0">
                    <a:solidFill>
                      <a:srgbClr val="FF0D87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4.</a:t>
                </a:r>
                <a:r>
                  <a:rPr lang="vi-VN" sz="3200" dirty="0">
                    <a:solidFill>
                      <a:srgbClr val="FF0D87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3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</a:t>
                </a:r>
                <a:r>
                  <a:rPr lang="vi-VN" sz="3200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ìm điều kiện xác định của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36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3600" i="1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vi-VN" sz="36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VN" sz="3600" i="1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vi-VN" sz="36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x</m:t>
                                </m:r>
                              </m:e>
                              <m:sup>
                                <m:r>
                                  <a:rPr lang="vi-VN" sz="3600" i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vi-VN" sz="3600" i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+1</m:t>
                            </m:r>
                          </m:den>
                        </m:f>
                      </m:e>
                    </m:rad>
                  </m:oMath>
                </a14:m>
                <a:r>
                  <a:rPr lang="en-VN" sz="3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3200" dirty="0">
                    <a:solidFill>
                      <a:schemeClr val="tx1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</a:t>
                </a:r>
                <a:endParaRPr lang="vi-VN" sz="3200" dirty="0"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A.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32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en-VN" sz="32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	</a:t>
                </a:r>
                <a:r>
                  <a:rPr lang="en-VN" sz="3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					</a:t>
                </a: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i="0"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3200" i="0">
                        <a:latin typeface="Cambria Math" panose="02040503050406030204" pitchFamily="18" charset="0"/>
                      </a:rPr>
                      <m:t>≠1</m:t>
                    </m:r>
                  </m:oMath>
                </a14:m>
                <a:r>
                  <a:rPr lang="en-VN" sz="32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>
                  <a:lnSpc>
                    <a:spcPct val="200000"/>
                  </a:lnSpc>
                </a:pP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C.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3200" i="0" smtClean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≥0</m:t>
                    </m:r>
                  </m:oMath>
                </a14:m>
                <a:r>
                  <a:rPr lang="vi-VN" sz="3200" dirty="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3200" i="0">
                        <a:effectLst/>
                        <a:latin typeface="Cambria Math" panose="02040503050406030204" pitchFamily="18" charset="0"/>
                        <a:ea typeface="Arial" panose="020B0604020202020204" pitchFamily="34" charset="0"/>
                        <a:cs typeface="Times New Roman" panose="02020603050405020304" pitchFamily="18" charset="0"/>
                      </a:rPr>
                      <m:t>≠1</m:t>
                    </m:r>
                  </m:oMath>
                </a14:m>
                <a:r>
                  <a:rPr lang="en-VN" sz="32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VN" sz="3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			</a:t>
                </a: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i="0"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3200" i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3200" i="1"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VN" sz="32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en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2AC0B0A-7648-311E-A6B2-DA6A5FEFDD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15189" y="621214"/>
                <a:ext cx="8361622" cy="4164025"/>
              </a:xfrm>
              <a:prstGeom prst="rect">
                <a:avLst/>
              </a:prstGeom>
              <a:blipFill>
                <a:blip r:embed="rId2"/>
                <a:stretch>
                  <a:fillRect b="-364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BA74D6-7175-2975-34E2-7D6F44A28CEF}"/>
                  </a:ext>
                </a:extLst>
              </p:cNvPr>
              <p:cNvSpPr txBox="1"/>
              <p:nvPr/>
            </p:nvSpPr>
            <p:spPr>
              <a:xfrm>
                <a:off x="8313578" y="4044025"/>
                <a:ext cx="1715919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vi-VN" sz="3200" b="1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</a:t>
                </a:r>
                <a14:m>
                  <m:oMath xmlns:m="http://schemas.openxmlformats.org/officeDocument/2006/math">
                    <m:r>
                      <a:rPr lang="vi-VN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𝐱</m:t>
                    </m:r>
                    <m:r>
                      <a:rPr lang="vi-VN" sz="3200" b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vi-VN" sz="3200" b="1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ℝ</m:t>
                    </m:r>
                  </m:oMath>
                </a14:m>
                <a:endParaRPr lang="en-VN" sz="3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9BA74D6-7175-2975-34E2-7D6F44A28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3578" y="4044025"/>
                <a:ext cx="1715919" cy="584775"/>
              </a:xfrm>
              <a:prstGeom prst="rect">
                <a:avLst/>
              </a:prstGeom>
              <a:blipFill>
                <a:blip r:embed="rId3"/>
                <a:stretch>
                  <a:fillRect l="-8824" t="-12766" r="-1471" b="-3191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1935971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4D52431-1DA7-1DEC-7693-5CA2682BC64B}"/>
              </a:ext>
            </a:extLst>
          </p:cNvPr>
          <p:cNvSpPr/>
          <p:nvPr/>
        </p:nvSpPr>
        <p:spPr>
          <a:xfrm>
            <a:off x="0" y="0"/>
            <a:ext cx="12192000" cy="68579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AE4198-2DED-EC60-BE10-6B541EC0031A}"/>
              </a:ext>
            </a:extLst>
          </p:cNvPr>
          <p:cNvSpPr txBox="1"/>
          <p:nvPr/>
        </p:nvSpPr>
        <p:spPr>
          <a:xfrm>
            <a:off x="2186115" y="563002"/>
            <a:ext cx="7819769" cy="18249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 III. </a:t>
            </a:r>
          </a:p>
          <a:p>
            <a:pPr algn="ctr">
              <a:lnSpc>
                <a:spcPct val="150000"/>
              </a:lnSpc>
            </a:pPr>
            <a:r>
              <a:rPr lang="en-VN" sz="4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 BẬC HAI VÀ CĂN BẬC BA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AA7356C-64BE-5C39-B9B5-BBB3F47B16CE}"/>
              </a:ext>
            </a:extLst>
          </p:cNvPr>
          <p:cNvSpPr txBox="1"/>
          <p:nvPr/>
        </p:nvSpPr>
        <p:spPr>
          <a:xfrm>
            <a:off x="1196433" y="2730907"/>
            <a:ext cx="9799133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28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7: CĂN BẬC HAI VÀ CĂN THỨC BẬC HAI</a:t>
            </a:r>
          </a:p>
        </p:txBody>
      </p:sp>
    </p:spTree>
    <p:extLst>
      <p:ext uri="{BB962C8B-B14F-4D97-AF65-F5344CB8AC3E}">
        <p14:creationId xmlns:p14="http://schemas.microsoft.com/office/powerpoint/2010/main" val="3668893220"/>
      </p:ext>
    </p:extLst>
  </p:cSld>
  <p:clrMapOvr>
    <a:masterClrMapping/>
  </p:clrMapOvr>
  <p:transition spd="med">
    <p:push dir="u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ED118B-4516-6CCD-4813-A86EBD638E29}"/>
                  </a:ext>
                </a:extLst>
              </p:cNvPr>
              <p:cNvSpPr txBox="1"/>
              <p:nvPr/>
            </p:nvSpPr>
            <p:spPr>
              <a:xfrm>
                <a:off x="898007" y="1858025"/>
                <a:ext cx="10755277" cy="31419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:r>
                  <a:rPr lang="vi-VN" sz="3200" b="1" dirty="0">
                    <a:solidFill>
                      <a:srgbClr val="FF0D87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Câu 5.</a:t>
                </a:r>
                <a:r>
                  <a:rPr lang="vi-VN" sz="3200" dirty="0">
                    <a:solidFill>
                      <a:srgbClr val="FF0D87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Rút gọn biểu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3200" i="1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32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3200" i="0">
                                <a:latin typeface="Cambria Math" panose="020405030504060302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3200" i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3200" i="0">
                            <a:latin typeface="Cambria Math" panose="02040503050406030204" pitchFamily="18" charset="0"/>
                          </a:rPr>
                          <m:t>−2</m:t>
                        </m:r>
                        <m:r>
                          <m:rPr>
                            <m:sty m:val="p"/>
                          </m:rPr>
                          <a:rPr lang="vi-VN" sz="3200" i="0">
                            <a:latin typeface="Cambria Math" panose="02040503050406030204" pitchFamily="18" charset="0"/>
                          </a:rPr>
                          <m:t>x</m:t>
                        </m:r>
                        <m:r>
                          <a:rPr lang="vi-VN" sz="3200" i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rad>
                  </m:oMath>
                </a14:m>
                <a:r>
                  <a:rPr lang="vi-V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3200" i="0">
                        <a:latin typeface="Cambria Math" panose="02040503050406030204" pitchFamily="18" charset="0"/>
                      </a:rPr>
                      <m:t>x</m:t>
                    </m:r>
                    <m:r>
                      <a:rPr lang="vi-VN" sz="3200" i="0">
                        <a:latin typeface="Cambria Math" panose="02040503050406030204" pitchFamily="18" charset="0"/>
                      </a:rPr>
                      <m:t>&lt;0</m:t>
                    </m:r>
                  </m:oMath>
                </a14:m>
                <a:r>
                  <a:rPr lang="vi-V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ta được:</a:t>
                </a:r>
              </a:p>
              <a:p>
                <a:pPr>
                  <a:lnSpc>
                    <a:spcPct val="200000"/>
                  </a:lnSpc>
                </a:pP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A. 1 – x</a:t>
                </a:r>
                <a:r>
                  <a:rPr lang="en-VN" sz="3200" dirty="0">
                    <a:effectLst/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VN" sz="3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					</a:t>
                </a: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B. x - 1</a:t>
                </a:r>
                <a:endParaRPr lang="en-VN" sz="3200" dirty="0">
                  <a:effectLst/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200000"/>
                  </a:lnSpc>
                </a:pP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			C. </a:t>
                </a:r>
                <a:r>
                  <a:rPr lang="en-VN" sz="32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x + 1									</a:t>
                </a:r>
                <a:r>
                  <a:rPr lang="vi-VN" sz="32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D. -1 + x</a:t>
                </a:r>
                <a:endParaRPr lang="en-VN" sz="3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4ED118B-4516-6CCD-4813-A86EBD638E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007" y="1858025"/>
                <a:ext cx="10755277" cy="3141950"/>
              </a:xfrm>
              <a:prstGeom prst="rect">
                <a:avLst/>
              </a:prstGeom>
              <a:blipFill>
                <a:blip r:embed="rId2"/>
                <a:stretch>
                  <a:fillRect l="-472" r="-472" b="-564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40AB1D69-1C72-7AF0-CE68-04E06180264D}"/>
              </a:ext>
            </a:extLst>
          </p:cNvPr>
          <p:cNvSpPr txBox="1"/>
          <p:nvPr/>
        </p:nvSpPr>
        <p:spPr>
          <a:xfrm>
            <a:off x="2231755" y="3429000"/>
            <a:ext cx="1619354" cy="58477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A. 1 – x</a:t>
            </a:r>
            <a:endParaRPr lang="en-VN" sz="3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97983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B067A7-5FE9-5FBA-7143-D7054A664F4D}"/>
                  </a:ext>
                </a:extLst>
              </p:cNvPr>
              <p:cNvSpPr txBox="1"/>
              <p:nvPr/>
            </p:nvSpPr>
            <p:spPr>
              <a:xfrm>
                <a:off x="735400" y="3515498"/>
                <a:ext cx="10998248" cy="21019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Căn bậc hai của </a:t>
                </a:r>
                <a14:m>
                  <m:oMath xmlns:m="http://schemas.openxmlformats.org/officeDocument/2006/math"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24,5 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là </a:t>
                </a:r>
                <a14:m>
                  <m:oMath xmlns:m="http://schemas.openxmlformats.org/officeDocument/2006/math"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4,95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−4,95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4,95</m:t>
                        </m:r>
                      </m:e>
                      <m: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−4,95</m:t>
                            </m:r>
                          </m:e>
                        </m:d>
                      </m:e>
                      <m: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24,5</m:t>
                    </m:r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20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Căn bậc hai của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0,95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−0,95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0,95</m:t>
                        </m:r>
                      </m:e>
                      <m: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−0,95</m:t>
                            </m:r>
                          </m:e>
                        </m:d>
                      </m:e>
                      <m: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≈</m:t>
                    </m:r>
                    <m: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0,9</m:t>
                    </m:r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BB067A7-5FE9-5FBA-7143-D7054A664F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400" y="3515498"/>
                <a:ext cx="10998248" cy="2101986"/>
              </a:xfrm>
              <a:prstGeom prst="rect">
                <a:avLst/>
              </a:prstGeom>
              <a:blipFill>
                <a:blip r:embed="rId2"/>
                <a:stretch>
                  <a:fillRect l="-1153" b="-1796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6DB7BA4-3C7E-C8AD-756E-85FDE78946E6}"/>
              </a:ext>
            </a:extLst>
          </p:cNvPr>
          <p:cNvSpPr txBox="1"/>
          <p:nvPr/>
        </p:nvSpPr>
        <p:spPr>
          <a:xfrm>
            <a:off x="458352" y="514062"/>
            <a:ext cx="346960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3.1 (SGK – tr.48)</a:t>
            </a:r>
            <a:endParaRPr lang="en-VN" sz="28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E3CB61-9174-501D-E120-ADF435878BCA}"/>
                  </a:ext>
                </a:extLst>
              </p:cNvPr>
              <p:cNvSpPr txBox="1"/>
              <p:nvPr/>
            </p:nvSpPr>
            <p:spPr>
              <a:xfrm>
                <a:off x="735399" y="527961"/>
                <a:ext cx="10998249" cy="18206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		        Tìm căn bậc hai của mỗi số sau  </a:t>
                </a:r>
              </a:p>
              <a:p>
                <a:pPr>
                  <a:lnSpc>
                    <a:spcPct val="150000"/>
                  </a:lnSpc>
                </a:pP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(làm tròn đến chữ số thập phân thứ hai):	 	a) 24,5 ;				b)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36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num>
                      <m:den>
                        <m:r>
                          <a:rPr lang="vi-VN" sz="36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VN" sz="28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9E3CB61-9174-501D-E120-ADF435878B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399" y="527961"/>
                <a:ext cx="10998249" cy="1820627"/>
              </a:xfrm>
              <a:prstGeom prst="rect">
                <a:avLst/>
              </a:prstGeom>
              <a:blipFill>
                <a:blip r:embed="rId3"/>
                <a:stretch>
                  <a:fillRect l="-1153" b="-277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76E37C9A-6B47-506B-143B-DA7FF2B0159D}"/>
              </a:ext>
            </a:extLst>
          </p:cNvPr>
          <p:cNvSpPr txBox="1"/>
          <p:nvPr/>
        </p:nvSpPr>
        <p:spPr>
          <a:xfrm>
            <a:off x="5364870" y="2670433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1114040242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DE0D24-98C9-3733-8E96-FCFF0807414E}"/>
                  </a:ext>
                </a:extLst>
              </p:cNvPr>
              <p:cNvSpPr txBox="1"/>
              <p:nvPr/>
            </p:nvSpPr>
            <p:spPr>
              <a:xfrm>
                <a:off x="845529" y="2722722"/>
                <a:ext cx="10893390" cy="35142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* Điều kiện xác định: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+10≥0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≥−10</m:t>
                    </m:r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* </a:t>
                </a:r>
                <a:r>
                  <a:rPr lang="vi-VN" sz="280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Tại</a:t>
                </a:r>
                <a:r>
                  <a:rPr lang="vi-VN" sz="2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8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(thỏa mãn điều kiện xác định) căn thức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+10</m:t>
                        </m:r>
                      </m:e>
                    </m:rad>
                    <m:r>
                      <a:rPr lang="vi-VN" sz="2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vi-VN" sz="2800">
                    <a:effectLst/>
                    <a:latin typeface="Arial" panose="020B0604020202020204" pitchFamily="34" charset="0"/>
                    <a:ea typeface="Arial" panose="020B0604020202020204" pitchFamily="34" charset="0"/>
                    <a:cs typeface="Arial" panose="020B0604020202020204" pitchFamily="34" charset="0"/>
                  </a:rPr>
                  <a:t>có giá trị là:</a:t>
                </a:r>
                <a14:m>
                  <m:oMath xmlns:m="http://schemas.openxmlformats.org/officeDocument/2006/math">
                    <m:r>
                      <a:rPr lang="vi-VN" sz="2800" b="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−1+10</m:t>
                        </m:r>
                      </m:e>
                    </m:ra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ra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điều kiện xác định của biểu thức là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≥−10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giá trị của biểu thức tại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=−1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14:m>
                  <m:oMath xmlns:m="http://schemas.openxmlformats.org/officeDocument/2006/math"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DE0D24-98C9-3733-8E96-FCFF08074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5529" y="2722722"/>
                <a:ext cx="10893390" cy="3514232"/>
              </a:xfrm>
              <a:prstGeom prst="rect">
                <a:avLst/>
              </a:prstGeom>
              <a:blipFill>
                <a:blip r:embed="rId2"/>
                <a:stretch>
                  <a:fillRect l="-1175" r="-1119" b="-3993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8EB25838-FDE1-2AF2-EDFB-E9A72655FCF5}"/>
              </a:ext>
            </a:extLst>
          </p:cNvPr>
          <p:cNvSpPr txBox="1"/>
          <p:nvPr/>
        </p:nvSpPr>
        <p:spPr>
          <a:xfrm>
            <a:off x="359498" y="637629"/>
            <a:ext cx="346960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3.3 (SGK – tr.48)</a:t>
            </a:r>
            <a:endParaRPr lang="en-VN" sz="28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C4BA41-B910-1A8B-8BF3-636F7DCB0641}"/>
                  </a:ext>
                </a:extLst>
              </p:cNvPr>
              <p:cNvSpPr txBox="1"/>
              <p:nvPr/>
            </p:nvSpPr>
            <p:spPr>
              <a:xfrm>
                <a:off x="4066524" y="480598"/>
                <a:ext cx="7425259" cy="13605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Tìm điều kiện xác định của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+10</m:t>
                        </m:r>
                      </m:e>
                    </m:rad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tính giá trị của căn thức tại x = -1. 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FC4BA41-B910-1A8B-8BF3-636F7DCB06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6524" y="480598"/>
                <a:ext cx="7425259" cy="1360501"/>
              </a:xfrm>
              <a:prstGeom prst="rect">
                <a:avLst/>
              </a:prstGeom>
              <a:blipFill>
                <a:blip r:embed="rId3"/>
                <a:stretch>
                  <a:fillRect l="-1709" r="-1709" b="-1203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03A4E4CC-F787-8567-A016-026865DDAE52}"/>
              </a:ext>
            </a:extLst>
          </p:cNvPr>
          <p:cNvSpPr txBox="1"/>
          <p:nvPr/>
        </p:nvSpPr>
        <p:spPr>
          <a:xfrm flipH="1">
            <a:off x="4983892" y="2020300"/>
            <a:ext cx="22242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398156079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3E61FFD0-8717-3A28-537D-E1A89259D634}"/>
              </a:ext>
            </a:extLst>
          </p:cNvPr>
          <p:cNvSpPr txBox="1"/>
          <p:nvPr/>
        </p:nvSpPr>
        <p:spPr>
          <a:xfrm>
            <a:off x="3044273" y="637342"/>
            <a:ext cx="3469603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32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3.4 (SGK – tr.48)</a:t>
            </a:r>
            <a:endParaRPr lang="en-VN" sz="32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9371D9-0ECA-C189-4B27-76E245F3CB4E}"/>
                  </a:ext>
                </a:extLst>
              </p:cNvPr>
              <p:cNvSpPr txBox="1"/>
              <p:nvPr/>
            </p:nvSpPr>
            <p:spPr>
              <a:xfrm>
                <a:off x="1689382" y="1222117"/>
                <a:ext cx="3089692" cy="430079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457200" indent="-457200">
                  <a:lnSpc>
                    <a:spcPct val="2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32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5,1</m:t>
                            </m:r>
                          </m:e>
                          <m: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VN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lnSpc>
                    <a:spcPct val="250000"/>
                  </a:lnSpc>
                  <a:buFont typeface="Arial" panose="020B0604020202020204" pitchFamily="34" charset="0"/>
                  <a:buChar char="•"/>
                </a:pPr>
                <a:r>
                  <a:rPr lang="en-VN" sz="32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32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−4,9</m:t>
                                </m:r>
                              </m:e>
                            </m:d>
                          </m:e>
                          <m: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VN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>
                  <a:lnSpc>
                    <a:spcPct val="250000"/>
                  </a:lnSpc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vi-VN" sz="32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VN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32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−0,001</m:t>
                                </m:r>
                              </m:e>
                            </m:d>
                          </m:e>
                          <m:sup>
                            <m:r>
                              <a:rPr lang="vi-VN" sz="32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VN" sz="3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19371D9-0ECA-C189-4B27-76E245F3CB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9382" y="1222117"/>
                <a:ext cx="3089692" cy="4300793"/>
              </a:xfrm>
              <a:prstGeom prst="rect">
                <a:avLst/>
              </a:prstGeom>
              <a:blipFill>
                <a:blip r:embed="rId2"/>
                <a:stretch>
                  <a:fillRect l="-4490" b="-295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6A80AA24-C42F-534D-5870-D919D8438246}"/>
              </a:ext>
            </a:extLst>
          </p:cNvPr>
          <p:cNvSpPr txBox="1"/>
          <p:nvPr/>
        </p:nvSpPr>
        <p:spPr>
          <a:xfrm>
            <a:off x="6746694" y="637343"/>
            <a:ext cx="135306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VN" sz="3200" dirty="0">
                <a:latin typeface="Arial" panose="020B0604020202020204" pitchFamily="34" charset="0"/>
                <a:cs typeface="Arial" panose="020B0604020202020204" pitchFamily="34" charset="0"/>
              </a:rPr>
              <a:t>Tính :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00D1C69-BDF6-E4B5-9434-EF1B4B73B97A}"/>
              </a:ext>
            </a:extLst>
          </p:cNvPr>
          <p:cNvSpPr txBox="1"/>
          <p:nvPr/>
        </p:nvSpPr>
        <p:spPr>
          <a:xfrm>
            <a:off x="3535529" y="1913350"/>
            <a:ext cx="1243545" cy="58477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/>
            <a:r>
              <a:rPr lang="en-VN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5,1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A1402C-C822-3D6B-04D3-B8DC703C4620}"/>
                  </a:ext>
                </a:extLst>
              </p:cNvPr>
              <p:cNvSpPr txBox="1"/>
              <p:nvPr/>
            </p:nvSpPr>
            <p:spPr>
              <a:xfrm>
                <a:off x="4237766" y="3372513"/>
                <a:ext cx="3089692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VN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3200" b="1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32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𝟒</m:t>
                        </m:r>
                        <m:r>
                          <a:rPr lang="vi-VN" sz="32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3200" b="1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𝟗</m:t>
                        </m:r>
                      </m:e>
                    </m:d>
                  </m:oMath>
                </a14:m>
                <a:r>
                  <a:rPr lang="en-VN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4,9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0A1402C-C822-3D6B-04D3-B8DC703C4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7766" y="3372513"/>
                <a:ext cx="3089692" cy="584775"/>
              </a:xfrm>
              <a:prstGeom prst="rect">
                <a:avLst/>
              </a:prstGeom>
              <a:blipFill>
                <a:blip r:embed="rId3"/>
                <a:stretch>
                  <a:fillRect l="-4918" t="-12766" b="-3191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61D454-5B92-AE3A-8895-A5BFDDAA21C6}"/>
                  </a:ext>
                </a:extLst>
              </p:cNvPr>
              <p:cNvSpPr txBox="1"/>
              <p:nvPr/>
            </p:nvSpPr>
            <p:spPr>
              <a:xfrm>
                <a:off x="4969029" y="4833598"/>
                <a:ext cx="4568865" cy="58477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VN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r>
                      <a:rPr lang="vi-VN" sz="3200" b="1" i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VN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a:rPr lang="vi-VN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</m:t>
                        </m:r>
                        <m:r>
                          <a:rPr lang="vi-VN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vi-VN" sz="3200" b="1" i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𝟎𝟎𝟏</m:t>
                        </m:r>
                      </m:e>
                    </m:d>
                  </m:oMath>
                </a14:m>
                <a:r>
                  <a:rPr lang="en-VN" sz="32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= -0,001</a:t>
                </a: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361D454-5B92-AE3A-8895-A5BFDDAA21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029" y="4833598"/>
                <a:ext cx="4568865" cy="584775"/>
              </a:xfrm>
              <a:prstGeom prst="rect">
                <a:avLst/>
              </a:prstGeom>
              <a:blipFill>
                <a:blip r:embed="rId4"/>
                <a:stretch>
                  <a:fillRect l="-3324" t="-12766" b="-3191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9210502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" grpId="0"/>
      <p:bldP spid="9" grpId="0" animBg="1"/>
      <p:bldP spid="10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869A6B23-825E-4D75-5259-1D1F3C92245B}"/>
              </a:ext>
            </a:extLst>
          </p:cNvPr>
          <p:cNvSpPr txBox="1"/>
          <p:nvPr/>
        </p:nvSpPr>
        <p:spPr>
          <a:xfrm>
            <a:off x="4157005" y="3761420"/>
            <a:ext cx="387798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5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VẬN DỤNG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16388E58-F573-5978-9C6D-D7F94051A483}"/>
              </a:ext>
            </a:extLst>
          </p:cNvPr>
          <p:cNvSpPr/>
          <p:nvPr/>
        </p:nvSpPr>
        <p:spPr>
          <a:xfrm>
            <a:off x="5025188" y="1528011"/>
            <a:ext cx="2141621" cy="1900989"/>
          </a:xfrm>
          <a:prstGeom prst="ellipse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96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02390128"/>
      </p:ext>
    </p:extLst>
  </p:cSld>
  <p:clrMapOvr>
    <a:masterClrMapping/>
  </p:clrMapOvr>
  <p:transition spd="med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DD3CCF7-C27A-7FDE-22F8-4BC841AA716A}"/>
                  </a:ext>
                </a:extLst>
              </p:cNvPr>
              <p:cNvSpPr txBox="1"/>
              <p:nvPr/>
            </p:nvSpPr>
            <p:spPr>
              <a:xfrm>
                <a:off x="1064005" y="3429000"/>
                <a:ext cx="10703923" cy="26902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S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tr</m:t>
                        </m:r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ò</m:t>
                        </m:r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n</m:t>
                        </m:r>
                      </m:sub>
                    </m:sSub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π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sSup>
                      <m:sSup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 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r</m:t>
                        </m:r>
                      </m:e>
                      <m: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π</m:t>
                        </m:r>
                      </m:den>
                    </m:f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hay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r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π</m:t>
                            </m:r>
                          </m:den>
                        </m:f>
                      </m:e>
                    </m:ra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Với độ chính xác 0,005 thì đường kính của ô đất là: </a:t>
                </a:r>
                <a14:m>
                  <m:oMath xmlns:m="http://schemas.openxmlformats.org/officeDocument/2006/math"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2.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π</m:t>
                            </m:r>
                          </m:den>
                        </m:f>
                      </m:e>
                    </m:ra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1,6 </m:t>
                    </m:r>
                    <m:r>
                      <m:rPr>
                        <m:sty m:val="p"/>
                      </m:rP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m</m:t>
                    </m:r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DD3CCF7-C27A-7FDE-22F8-4BC841AA71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4005" y="3429000"/>
                <a:ext cx="10703923" cy="2690288"/>
              </a:xfrm>
              <a:prstGeom prst="rect">
                <a:avLst/>
              </a:prstGeom>
              <a:blipFill>
                <a:blip r:embed="rId2"/>
                <a:stretch>
                  <a:fillRect l="-1305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305DB9D0-868C-5193-D3D0-387ED94DF718}"/>
              </a:ext>
            </a:extLst>
          </p:cNvPr>
          <p:cNvSpPr txBox="1"/>
          <p:nvPr/>
        </p:nvSpPr>
        <p:spPr>
          <a:xfrm>
            <a:off x="478768" y="319576"/>
            <a:ext cx="346960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3.2 (SGK – tr.48)</a:t>
            </a:r>
            <a:endParaRPr lang="en-VN" sz="28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431435-83FA-9B39-EBA1-5C9B5D485349}"/>
              </a:ext>
            </a:extLst>
          </p:cNvPr>
          <p:cNvSpPr txBox="1"/>
          <p:nvPr/>
        </p:nvSpPr>
        <p:spPr>
          <a:xfrm>
            <a:off x="894519" y="907049"/>
            <a:ext cx="10873409" cy="1951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Để chuẩn bị trồng cây trên vỉa hè, người ta để lại những ô đất hình tròn có diện tích khoảng 2 m</a:t>
            </a:r>
            <a:r>
              <a:rPr lang="en-VN" sz="2800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VN" sz="2800" dirty="0">
                <a:latin typeface="Arial" panose="020B0604020202020204" pitchFamily="34" charset="0"/>
                <a:cs typeface="Arial" panose="020B0604020202020204" pitchFamily="34" charset="0"/>
              </a:rPr>
              <a:t>. Em hãy ước lượng (với độ chính xác 0,005) đường kính của các ô đất đó khoảng bao nhiêu mét?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22CF09-0F63-2938-A54C-7F19B41D3D97}"/>
              </a:ext>
            </a:extLst>
          </p:cNvPr>
          <p:cNvSpPr txBox="1"/>
          <p:nvPr/>
        </p:nvSpPr>
        <p:spPr>
          <a:xfrm>
            <a:off x="5600093" y="3167390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278657036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FCB76C-4E31-7CF1-E284-771F93565460}"/>
                  </a:ext>
                </a:extLst>
              </p:cNvPr>
              <p:cNvSpPr txBox="1"/>
              <p:nvPr/>
            </p:nvSpPr>
            <p:spPr>
              <a:xfrm>
                <a:off x="1483896" y="2771135"/>
                <a:ext cx="6673516" cy="35328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8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VN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2800" i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2−</m:t>
                        </m:r>
                        <m:rad>
                          <m:radPr>
                            <m:degHide m:val="on"/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e>
                    </m:d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2=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4</m:t>
                        </m:r>
                      </m:e>
                    </m:ra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2−</m:t>
                        </m:r>
                        <m:rad>
                          <m:radPr>
                            <m:degHide m:val="on"/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5</m:t>
                            </m:r>
                          </m:e>
                        </m:rad>
                      </m:e>
                    </m: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8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VN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2800" i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8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5</m:t>
                        </m:r>
                      </m:e>
                    </m:rad>
                    <m:r>
                      <a:rPr lang="vi-VN" sz="28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</m:t>
                    </m:r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FCB76C-4E31-7CF1-E284-771F93565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896" y="2771135"/>
                <a:ext cx="6673516" cy="3532827"/>
              </a:xfrm>
              <a:prstGeom prst="rect">
                <a:avLst/>
              </a:prstGeom>
              <a:blipFill>
                <a:blip r:embed="rId2"/>
                <a:stretch>
                  <a:fillRect l="-1708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73248FE-8F58-0BD3-2A1B-6C27380CAA73}"/>
              </a:ext>
            </a:extLst>
          </p:cNvPr>
          <p:cNvSpPr txBox="1"/>
          <p:nvPr/>
        </p:nvSpPr>
        <p:spPr>
          <a:xfrm>
            <a:off x="454705" y="557122"/>
            <a:ext cx="346960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3.5 (SGK – tr.48)</a:t>
            </a:r>
            <a:endParaRPr lang="en-VN" sz="28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5AC44E-7632-1101-E1B8-044FDAA4A9FB}"/>
                  </a:ext>
                </a:extLst>
              </p:cNvPr>
              <p:cNvSpPr txBox="1"/>
              <p:nvPr/>
            </p:nvSpPr>
            <p:spPr>
              <a:xfrm>
                <a:off x="745958" y="388680"/>
                <a:ext cx="10991337" cy="1944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				Rút gọn các biểu thức sau:</a:t>
                </a:r>
              </a:p>
              <a:p>
                <a:pPr>
                  <a:lnSpc>
                    <a:spcPct val="150000"/>
                  </a:lnSpc>
                </a:pP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2−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VN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28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5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		b) </a:t>
                </a:r>
                <a14:m>
                  <m:oMath xmlns:m="http://schemas.openxmlformats.org/officeDocument/2006/math">
                    <m:r>
                      <a:rPr lang="vi-VN" sz="2800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r>
                  <a:rPr lang="en-VN" sz="2800" dirty="0"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	</a:t>
                </a: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ra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𝑥</m:t>
                    </m:r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&lt;2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VN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85AC44E-7632-1101-E1B8-044FDAA4A9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5958" y="388680"/>
                <a:ext cx="10991337" cy="1944378"/>
              </a:xfrm>
              <a:prstGeom prst="rect">
                <a:avLst/>
              </a:prstGeom>
              <a:blipFill>
                <a:blip r:embed="rId3"/>
                <a:stretch>
                  <a:fillRect l="-1153" b="-64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A976575-DD9B-8A1C-F25E-90AAB72046AB}"/>
              </a:ext>
            </a:extLst>
          </p:cNvPr>
          <p:cNvSpPr txBox="1"/>
          <p:nvPr/>
        </p:nvSpPr>
        <p:spPr>
          <a:xfrm>
            <a:off x="5364870" y="2509525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718298728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FCB76C-4E31-7CF1-E284-771F93565460}"/>
                  </a:ext>
                </a:extLst>
              </p:cNvPr>
              <p:cNvSpPr txBox="1"/>
              <p:nvPr/>
            </p:nvSpPr>
            <p:spPr>
              <a:xfrm>
                <a:off x="1002631" y="207460"/>
                <a:ext cx="9609221" cy="3081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b) </a:t>
                </a:r>
                <a14:m>
                  <m:oMath xmlns:m="http://schemas.openxmlformats.org/officeDocument/2006/math"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d>
                      <m:dPr>
                        <m:begChr m:val="|"/>
                        <m:endChr m:val="|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vì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 </a:t>
                </a:r>
                <a14:m>
                  <m:oMath xmlns:m="http://schemas.openxmlformats.org/officeDocument/2006/math"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d>
                      <m:dPr>
                        <m:begChr m:val="|"/>
                        <m:endChr m:val="|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+1=3.</m:t>
                    </m:r>
                    <m:d>
                      <m:d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</m:t>
                        </m:r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</m:e>
                    </m: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+1=−3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+1=−4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3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+1=−4</m:t>
                    </m:r>
                    <m:r>
                      <m:rPr>
                        <m:sty m:val="p"/>
                      </m:rP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+1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FFCB76C-4E31-7CF1-E284-771F93565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31" y="207460"/>
                <a:ext cx="9609221" cy="3081613"/>
              </a:xfrm>
              <a:prstGeom prst="rect">
                <a:avLst/>
              </a:prstGeom>
              <a:blipFill>
                <a:blip r:embed="rId2"/>
                <a:stretch>
                  <a:fillRect l="-1268" b="-11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E92F9B-D4C5-03F5-E771-E66CC3B30960}"/>
                  </a:ext>
                </a:extLst>
              </p:cNvPr>
              <p:cNvSpPr txBox="1"/>
              <p:nvPr/>
            </p:nvSpPr>
            <p:spPr>
              <a:xfrm>
                <a:off x="1002631" y="3429000"/>
                <a:ext cx="7162801" cy="31030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c)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ra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&lt;2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)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8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vi-VN" sz="28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x</m:t>
                                </m:r>
                                <m:r>
                                  <a:rPr lang="vi-VN" sz="28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−2</m:t>
                                </m:r>
                              </m:e>
                            </m:d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, vì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&lt;2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−2&lt;0</m:t>
                    </m:r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 ra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−2</m:t>
                        </m:r>
                      </m:e>
                    </m: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=2−</m:t>
                    </m:r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x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−4</m:t>
                        </m:r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x</m:t>
                        </m:r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+4</m:t>
                        </m:r>
                      </m:e>
                    </m:rad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2−</m:t>
                    </m:r>
                    <m:r>
                      <m:rPr>
                        <m:sty m:val="p"/>
                      </m:rPr>
                      <a:rPr lang="vi-VN" sz="2800" i="0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x</m:t>
                    </m:r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0E92F9B-D4C5-03F5-E771-E66CC3B309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631" y="3429000"/>
                <a:ext cx="7162801" cy="3103029"/>
              </a:xfrm>
              <a:prstGeom prst="rect">
                <a:avLst/>
              </a:prstGeom>
              <a:blipFill>
                <a:blip r:embed="rId3"/>
                <a:stretch>
                  <a:fillRect l="-1593" b="-4082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648364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918CED-0121-35F7-BEAB-CE6A41BA8EFA}"/>
                  </a:ext>
                </a:extLst>
              </p:cNvPr>
              <p:cNvSpPr txBox="1"/>
              <p:nvPr/>
            </p:nvSpPr>
            <p:spPr>
              <a:xfrm>
                <a:off x="1010050" y="2390012"/>
                <a:ext cx="10171900" cy="45651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7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7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7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7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7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1+2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VN" sz="27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2700" i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vi-VN" sz="27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7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VN" sz="2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7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7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700" i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1−2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VN" sz="27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2700" i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vi-VN" sz="27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7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VN" sz="2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7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1+2</m:t>
                        </m:r>
                        <m:rad>
                          <m:radPr>
                            <m:degHide m:val="on"/>
                            <m:ctrlPr>
                              <a:rPr lang="en-VN" sz="27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7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vi-VN" sz="27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VN" sz="2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7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1−2</m:t>
                        </m:r>
                        <m:rad>
                          <m:radPr>
                            <m:degHide m:val="on"/>
                            <m:ctrlPr>
                              <a:rPr lang="en-VN" sz="27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7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</m:oMath>
                </a14:m>
                <a:r>
                  <a:rPr lang="vi-VN" sz="2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lang="en-VN" sz="27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Ta có: </a:t>
                </a:r>
                <a14:m>
                  <m:oMath xmlns:m="http://schemas.openxmlformats.org/officeDocument/2006/math">
                    <m:r>
                      <a:rPr lang="vi-VN" sz="27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1+2</m:t>
                    </m:r>
                    <m:rad>
                      <m:radPr>
                        <m:degHide m:val="on"/>
                        <m:ctrlPr>
                          <a:rPr lang="en-VN" sz="2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7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vi-VN" sz="27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&gt;0</m:t>
                    </m:r>
                  </m:oMath>
                </a14:m>
                <a:r>
                  <a:rPr lang="vi-VN" sz="2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2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7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1+2</m:t>
                        </m:r>
                        <m:rad>
                          <m:radPr>
                            <m:degHide m:val="on"/>
                            <m:ctrlPr>
                              <a:rPr lang="en-VN" sz="27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7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vi-VN" sz="27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=1+2</m:t>
                    </m:r>
                    <m:rad>
                      <m:radPr>
                        <m:degHide m:val="on"/>
                        <m:ctrlPr>
                          <a:rPr lang="en-VN" sz="2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7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VN" sz="27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</a:t>
                </a:r>
                <a14:m>
                  <m:oMath xmlns:m="http://schemas.openxmlformats.org/officeDocument/2006/math">
                    <m:r>
                      <a:rPr lang="vi-VN" sz="27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1=</m:t>
                    </m:r>
                    <m:rad>
                      <m:radPr>
                        <m:degHide m:val="on"/>
                        <m:ctrlPr>
                          <a:rPr lang="en-VN" sz="2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7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</m:t>
                        </m:r>
                      </m:e>
                    </m:rad>
                    <m:r>
                      <a:rPr lang="vi-VN" sz="27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&lt;2</m:t>
                    </m:r>
                    <m:rad>
                      <m:radPr>
                        <m:degHide m:val="on"/>
                        <m:ctrlPr>
                          <a:rPr lang="en-VN" sz="2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7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</m:oMath>
                </a14:m>
                <a:r>
                  <a:rPr lang="vi-VN" sz="2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r>
                      <a:rPr lang="vi-VN" sz="27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1−2</m:t>
                    </m:r>
                    <m:rad>
                      <m:radPr>
                        <m:degHide m:val="on"/>
                        <m:ctrlPr>
                          <a:rPr lang="en-VN" sz="2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7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vi-VN" sz="27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&lt;0</m:t>
                    </m:r>
                  </m:oMath>
                </a14:m>
                <a:r>
                  <a:rPr lang="vi-VN" sz="2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nên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2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7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1−2</m:t>
                        </m:r>
                        <m:rad>
                          <m:radPr>
                            <m:degHide m:val="on"/>
                            <m:ctrlPr>
                              <a:rPr lang="en-VN" sz="27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7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vi-VN" sz="27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  <m:rad>
                      <m:radPr>
                        <m:degHide m:val="on"/>
                        <m:ctrlPr>
                          <a:rPr lang="en-VN" sz="2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7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vi-VN" sz="27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−1</m:t>
                    </m:r>
                  </m:oMath>
                </a14:m>
                <a:endParaRPr lang="en-VN" sz="27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7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Suy ra</a:t>
                </a:r>
                <a:r>
                  <a:rPr lang="vi-VN" sz="270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2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7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1+2</m:t>
                        </m:r>
                        <m:rad>
                          <m:radPr>
                            <m:degHide m:val="on"/>
                            <m:ctrlPr>
                              <a:rPr lang="en-VN" sz="27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7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vi-VN" sz="27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begChr m:val="|"/>
                        <m:endChr m:val="|"/>
                        <m:ctrlPr>
                          <a:rPr lang="en-VN" sz="2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7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1−2</m:t>
                        </m:r>
                        <m:rad>
                          <m:radPr>
                            <m:degHide m:val="on"/>
                            <m:ctrlPr>
                              <a:rPr lang="en-VN" sz="27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7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e>
                    </m:d>
                    <m:r>
                      <a:rPr lang="vi-VN" sz="27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=1+2</m:t>
                    </m:r>
                    <m:rad>
                      <m:radPr>
                        <m:degHide m:val="on"/>
                        <m:ctrlPr>
                          <a:rPr lang="en-VN" sz="2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7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</m:e>
                    </m:rad>
                    <m:r>
                      <a:rPr lang="vi-VN" sz="27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d>
                      <m:dPr>
                        <m:ctrlPr>
                          <a:rPr lang="en-VN" sz="2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7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</m:t>
                        </m:r>
                        <m:rad>
                          <m:radPr>
                            <m:degHide m:val="on"/>
                            <m:ctrlPr>
                              <a:rPr lang="en-VN" sz="27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vi-VN" sz="27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  <m:r>
                          <a:rPr lang="vi-VN" sz="27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−1</m:t>
                        </m:r>
                      </m:e>
                    </m:d>
                    <m:r>
                      <a:rPr lang="vi-VN" sz="27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=2</m:t>
                    </m:r>
                  </m:oMath>
                </a14:m>
                <a:endParaRPr lang="en-VN" sz="27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 biểu thức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7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lang="vi-VN" sz="27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giá trị là số nguyên.</a:t>
                </a:r>
                <a:endParaRPr lang="en-VN" sz="27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918CED-0121-35F7-BEAB-CE6A41BA8E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050" y="2390012"/>
                <a:ext cx="10171900" cy="4565160"/>
              </a:xfrm>
              <a:prstGeom prst="rect">
                <a:avLst/>
              </a:prstGeom>
              <a:blipFill>
                <a:blip r:embed="rId2"/>
                <a:stretch>
                  <a:fillRect l="-11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C6C2B7CB-F7C4-71AC-1EED-E0E14DDF3446}"/>
              </a:ext>
            </a:extLst>
          </p:cNvPr>
          <p:cNvSpPr txBox="1"/>
          <p:nvPr/>
        </p:nvSpPr>
        <p:spPr>
          <a:xfrm>
            <a:off x="567602" y="306464"/>
            <a:ext cx="3469603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7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3.6 (SGK – tr.48)</a:t>
            </a:r>
            <a:endParaRPr lang="en-VN" sz="27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D12F22-A87D-B1A1-03BE-B147B9597672}"/>
              </a:ext>
            </a:extLst>
          </p:cNvPr>
          <p:cNvSpPr txBox="1"/>
          <p:nvPr/>
        </p:nvSpPr>
        <p:spPr>
          <a:xfrm>
            <a:off x="5364870" y="2128402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7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502FAF-731C-2063-AFAA-6027D3E92824}"/>
                  </a:ext>
                </a:extLst>
              </p:cNvPr>
              <p:cNvSpPr txBox="1"/>
              <p:nvPr/>
            </p:nvSpPr>
            <p:spPr>
              <a:xfrm flipH="1">
                <a:off x="1010050" y="184024"/>
                <a:ext cx="10171900" cy="19443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VN" sz="2700" dirty="0">
                    <a:latin typeface="Arial" panose="020B0604020202020204" pitchFamily="34" charset="0"/>
                    <a:cs typeface="Arial" panose="020B0604020202020204" pitchFamily="34" charset="0"/>
                  </a:rPr>
                  <a:t>							Không dùng MTCT, chứng tỏ biểu thức A có giá trị là số nguyên:			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7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7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7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7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700" i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1+2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VN" sz="27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27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vi-VN" sz="2700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700" i="0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VN" sz="27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7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700" i="1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700" i="0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1−2</m:t>
                                </m:r>
                                <m:rad>
                                  <m:radPr>
                                    <m:degHide m:val="on"/>
                                    <m:ctrlPr>
                                      <a:rPr lang="en-VN" sz="2700" i="1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radPr>
                                  <m:deg/>
                                  <m:e>
                                    <m:r>
                                      <a:rPr lang="vi-VN" sz="2700" i="0" smtClean="0">
                                        <a:effectLst/>
                                        <a:latin typeface="Cambria Math" panose="02040503050406030204" pitchFamily="18" charset="0"/>
                                        <a:ea typeface="Calibri" panose="020F0502020204030204" pitchFamily="34" charset="0"/>
                                        <a:cs typeface="Times New Roman" panose="02020603050405020304" pitchFamily="18" charset="0"/>
                                      </a:rPr>
                                      <m:t>2</m:t>
                                    </m:r>
                                  </m:e>
                                </m:rad>
                              </m:e>
                            </m:d>
                          </m:e>
                          <m:sup>
                            <m:r>
                              <a:rPr lang="vi-VN" sz="2700" i="0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endParaRPr lang="en-VN" sz="27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1502FAF-731C-2063-AFAA-6027D3E92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10050" y="184024"/>
                <a:ext cx="10171900" cy="1944378"/>
              </a:xfrm>
              <a:prstGeom prst="rect">
                <a:avLst/>
              </a:prstGeom>
              <a:blipFill>
                <a:blip r:embed="rId3"/>
                <a:stretch>
                  <a:fillRect l="-1122" r="-87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90149673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68BA027-92EE-5D24-9823-9A168931A157}"/>
              </a:ext>
            </a:extLst>
          </p:cNvPr>
          <p:cNvSpPr/>
          <p:nvPr/>
        </p:nvSpPr>
        <p:spPr>
          <a:xfrm>
            <a:off x="2277035" y="484095"/>
            <a:ext cx="7637929" cy="1048870"/>
          </a:xfrm>
          <a:prstGeom prst="roundRect">
            <a:avLst/>
          </a:prstGeom>
          <a:solidFill>
            <a:srgbClr val="FFF4AF"/>
          </a:solidFill>
          <a:ln>
            <a:solidFill>
              <a:srgbClr val="FFC00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5400" b="1" dirty="0">
                <a:solidFill>
                  <a:srgbClr val="0432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HƯỚNG DẪN VỀ NHÀ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E9FB3E-232C-1FD4-5251-130D1240DABE}"/>
              </a:ext>
            </a:extLst>
          </p:cNvPr>
          <p:cNvSpPr txBox="1"/>
          <p:nvPr/>
        </p:nvSpPr>
        <p:spPr>
          <a:xfrm>
            <a:off x="1086379" y="1792025"/>
            <a:ext cx="10019239" cy="40329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Ghi</a:t>
            </a: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nhớ</a:t>
            </a: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kiến</a:t>
            </a: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thức</a:t>
            </a: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n-VN" sz="32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Hoàn</a:t>
            </a: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thành</a:t>
            </a: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tập</a:t>
            </a: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trong</a:t>
            </a: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SBT.</a:t>
            </a:r>
            <a:endParaRPr lang="en-VN" sz="32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just">
              <a:lnSpc>
                <a:spcPct val="200000"/>
              </a:lnSpc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pt-BR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Chuẩn</a:t>
            </a: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bị</a:t>
            </a: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bài</a:t>
            </a: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2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sau</a:t>
            </a:r>
            <a:r>
              <a:rPr lang="pt-BR" sz="32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t-BR" sz="3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</a:t>
            </a:r>
            <a:r>
              <a:rPr lang="vi-VN" sz="3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Khai căn bậc hai với phép nhân và phép chia</a:t>
            </a:r>
            <a:r>
              <a:rPr lang="pt-BR" sz="3200" b="1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n-VN" sz="3200" i="1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9373165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nip Diagonal Corner Rectangle 7">
            <a:extLst>
              <a:ext uri="{FF2B5EF4-FFF2-40B4-BE49-F238E27FC236}">
                <a16:creationId xmlns:a16="http://schemas.microsoft.com/office/drawing/2014/main" id="{E6E423D6-7902-6DDD-9ECD-6ECED8B7748E}"/>
              </a:ext>
            </a:extLst>
          </p:cNvPr>
          <p:cNvSpPr/>
          <p:nvPr/>
        </p:nvSpPr>
        <p:spPr>
          <a:xfrm>
            <a:off x="1037440" y="313739"/>
            <a:ext cx="5082988" cy="952618"/>
          </a:xfrm>
          <a:prstGeom prst="snip2DiagRect">
            <a:avLst/>
          </a:prstGeom>
          <a:solidFill>
            <a:srgbClr val="FFF4AF"/>
          </a:solidFill>
          <a:ln>
            <a:solidFill>
              <a:srgbClr val="FFC00D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>
                <a:ln w="0"/>
                <a:solidFill>
                  <a:srgbClr val="D20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VN" sz="2800" b="1">
                <a:ln w="0"/>
                <a:solidFill>
                  <a:srgbClr val="D20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CĂN </a:t>
            </a:r>
            <a:r>
              <a:rPr lang="en-VN" sz="2800" b="1" dirty="0">
                <a:ln w="0"/>
                <a:solidFill>
                  <a:srgbClr val="D20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BẬC HAI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E6ABF8-2C1C-BD13-3CE5-4DB749BA1CDA}"/>
              </a:ext>
            </a:extLst>
          </p:cNvPr>
          <p:cNvSpPr txBox="1"/>
          <p:nvPr/>
        </p:nvSpPr>
        <p:spPr>
          <a:xfrm>
            <a:off x="727587" y="1488950"/>
            <a:ext cx="7551174" cy="52322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a) Tìm hiểu khái niệm căn bậc hai</a:t>
            </a:r>
            <a:endParaRPr lang="en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42476B-1BDC-BE71-3483-CF0E7EEE2D28}"/>
              </a:ext>
            </a:extLst>
          </p:cNvPr>
          <p:cNvSpPr txBox="1"/>
          <p:nvPr/>
        </p:nvSpPr>
        <p:spPr>
          <a:xfrm>
            <a:off x="5093109" y="2331646"/>
            <a:ext cx="594547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 các số thực sao cho x</a:t>
            </a:r>
            <a:r>
              <a:rPr lang="vi-VN" sz="2800" baseline="30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</a:t>
            </a:r>
            <a:r>
              <a:rPr lang="vi-VN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= 49</a:t>
            </a:r>
            <a:endParaRPr lang="en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17DC10-DEAD-715F-A1FC-89EA29C304B1}"/>
                  </a:ext>
                </a:extLst>
              </p:cNvPr>
              <p:cNvSpPr txBox="1"/>
              <p:nvPr/>
            </p:nvSpPr>
            <p:spPr>
              <a:xfrm>
                <a:off x="637784" y="2877257"/>
                <a:ext cx="6865534" cy="82028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>
                  <a:lnSpc>
                    <a:spcPct val="200000"/>
                  </a:lnSpc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Ta</m:t>
                    </m:r>
                    <m:r>
                      <a:rPr lang="vi-VN" sz="2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vi-VN" sz="2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c</m:t>
                    </m:r>
                    <m:r>
                      <a:rPr lang="vi-VN" sz="2800" b="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ó: </m:t>
                    </m:r>
                    <m:r>
                      <m:rPr>
                        <m:sty m:val="p"/>
                      </m:rPr>
                      <a:rPr lang="vi-VN" sz="2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=7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a:rPr lang="vi-VN" sz="2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=−7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vì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e>
                      <m:sup>
                        <m:r>
                          <a:rPr lang="vi-VN" sz="2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sSup>
                      <m:sSup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vi-VN" sz="2800" i="0" smtClean="0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−7</m:t>
                            </m:r>
                          </m:e>
                        </m:d>
                      </m:e>
                      <m:sup>
                        <m:r>
                          <a:rPr lang="vi-VN" sz="2800" i="0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p>
                    </m:sSup>
                    <m:r>
                      <a:rPr lang="vi-VN" sz="2800" i="0" smtClean="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=49</m:t>
                    </m:r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617DC10-DEAD-715F-A1FC-89EA29C304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784" y="2877257"/>
                <a:ext cx="6865534" cy="820289"/>
              </a:xfrm>
              <a:prstGeom prst="rect">
                <a:avLst/>
              </a:prstGeom>
              <a:blipFill>
                <a:blip r:embed="rId2"/>
                <a:stretch>
                  <a:fillRect b="-19259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TextBox 18">
            <a:extLst>
              <a:ext uri="{FF2B5EF4-FFF2-40B4-BE49-F238E27FC236}">
                <a16:creationId xmlns:a16="http://schemas.microsoft.com/office/drawing/2014/main" id="{EDC9C3D6-3CD6-234A-C4F2-6148DB1DC9F7}"/>
              </a:ext>
            </a:extLst>
          </p:cNvPr>
          <p:cNvSpPr txBox="1"/>
          <p:nvPr/>
        </p:nvSpPr>
        <p:spPr>
          <a:xfrm>
            <a:off x="828954" y="2252988"/>
            <a:ext cx="451860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Hoạt động 1 (SGK – tr.45)</a:t>
            </a:r>
          </a:p>
        </p:txBody>
      </p:sp>
    </p:spTree>
    <p:extLst>
      <p:ext uri="{BB962C8B-B14F-4D97-AF65-F5344CB8AC3E}">
        <p14:creationId xmlns:p14="http://schemas.microsoft.com/office/powerpoint/2010/main" val="396159992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EBBEA8D5-5778-22C8-0116-4F5C313578B5}"/>
              </a:ext>
            </a:extLst>
          </p:cNvPr>
          <p:cNvSpPr txBox="1"/>
          <p:nvPr/>
        </p:nvSpPr>
        <p:spPr>
          <a:xfrm>
            <a:off x="845474" y="1191688"/>
            <a:ext cx="10501052" cy="44746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VN" sz="6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TRÂN TRỌNG CẢM ƠN SỰ QUAN TÂM THEO DÕI CỦA CÁC EM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1EE96E-9C18-BCBE-A736-3D43DDC178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92095" y="5561045"/>
            <a:ext cx="1058846" cy="1060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69411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1BF4EF-7149-4946-9BE3-B43D06ABF573}"/>
                  </a:ext>
                </a:extLst>
              </p:cNvPr>
              <p:cNvSpPr txBox="1"/>
              <p:nvPr/>
            </p:nvSpPr>
            <p:spPr>
              <a:xfrm>
                <a:off x="741060" y="1020678"/>
                <a:ext cx="11195301" cy="66941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b="1" dirty="0">
                    <a:solidFill>
                      <a:srgbClr val="C0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Căn bậc hai </a:t>
                </a:r>
                <a:r>
                  <a:rPr lang="vi-VN" sz="28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của số thực không âm </a:t>
                </a:r>
                <a14:m>
                  <m:oMath xmlns:m="http://schemas.openxmlformats.org/officeDocument/2006/math"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r>
                  <a:rPr lang="vi-VN" sz="28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số thực </a:t>
                </a:r>
                <a14:m>
                  <m:oMath xmlns:m="http://schemas.openxmlformats.org/officeDocument/2006/math"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𝒙</m:t>
                    </m:r>
                  </m:oMath>
                </a14:m>
                <a:r>
                  <a:rPr lang="vi-VN" sz="2800" b="1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sao cho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VN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𝒙</m:t>
                        </m:r>
                      </m:e>
                      <m:sup>
                        <m:r>
                          <a:rPr lang="vi-VN" sz="2800" b="1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𝟐</m:t>
                        </m:r>
                      </m:sup>
                    </m:sSup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vi-VN" sz="2800" b="1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𝒂</m:t>
                    </m:r>
                  </m:oMath>
                </a14:m>
                <a:endParaRPr lang="en-VN" sz="2800" b="1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E1BF4EF-7149-4946-9BE3-B43D06ABF5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60" y="1020678"/>
                <a:ext cx="11195301" cy="669414"/>
              </a:xfrm>
              <a:prstGeom prst="rect">
                <a:avLst/>
              </a:prstGeom>
              <a:blipFill>
                <a:blip r:embed="rId2"/>
                <a:stretch>
                  <a:fillRect l="-1144" b="-2454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8D3D75-1BB4-CE2A-C0BF-C7CD53B54F35}"/>
                  </a:ext>
                </a:extLst>
              </p:cNvPr>
              <p:cNvSpPr txBox="1"/>
              <p:nvPr/>
            </p:nvSpPr>
            <p:spPr>
              <a:xfrm>
                <a:off x="741060" y="2424980"/>
                <a:ext cx="10709873" cy="27640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457200" indent="-4572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 âm không có căn bậc hai;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 0 có một căn bậc hai duy nhất là 0;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57200" indent="-45720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Font typeface="Arial" panose="020B0604020202020204" pitchFamily="34" charset="0"/>
                  <a:buChar char="•"/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Số dương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có đúng hai căn bậc hai đối nhau là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(căn bậc hai số học của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𝑎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) và </a:t>
                </a:r>
                <a14:m>
                  <m:oMath xmlns:m="http://schemas.openxmlformats.org/officeDocument/2006/math"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−</m:t>
                    </m:r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</m:ra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A8D3D75-1BB4-CE2A-C0BF-C7CD53B54F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1060" y="2424980"/>
                <a:ext cx="10709873" cy="2764026"/>
              </a:xfrm>
              <a:prstGeom prst="rect">
                <a:avLst/>
              </a:prstGeom>
              <a:blipFill>
                <a:blip r:embed="rId3"/>
                <a:stretch>
                  <a:fillRect l="-1025" r="-1196" b="-5298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6ED2B82C-C387-B017-0897-FE413E578B3D}"/>
              </a:ext>
            </a:extLst>
          </p:cNvPr>
          <p:cNvSpPr txBox="1"/>
          <p:nvPr/>
        </p:nvSpPr>
        <p:spPr>
          <a:xfrm>
            <a:off x="924168" y="435903"/>
            <a:ext cx="190148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D20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Khái niệm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306B660-C55C-CD88-7E88-4F8A7038BC31}"/>
              </a:ext>
            </a:extLst>
          </p:cNvPr>
          <p:cNvSpPr txBox="1"/>
          <p:nvPr/>
        </p:nvSpPr>
        <p:spPr>
          <a:xfrm>
            <a:off x="930624" y="1928696"/>
            <a:ext cx="1704313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D20C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Nhận xét</a:t>
            </a:r>
          </a:p>
        </p:txBody>
      </p:sp>
    </p:spTree>
    <p:extLst>
      <p:ext uri="{BB962C8B-B14F-4D97-AF65-F5344CB8AC3E}">
        <p14:creationId xmlns:p14="http://schemas.microsoft.com/office/powerpoint/2010/main" val="2734323246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9B2AA2C-14AC-3969-28A8-558E6B80E502}"/>
              </a:ext>
            </a:extLst>
          </p:cNvPr>
          <p:cNvSpPr txBox="1"/>
          <p:nvPr/>
        </p:nvSpPr>
        <p:spPr>
          <a:xfrm>
            <a:off x="4936849" y="471706"/>
            <a:ext cx="480885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spcBef>
                <a:spcPts val="300"/>
              </a:spcBef>
              <a:spcAft>
                <a:spcPts val="300"/>
              </a:spcAft>
            </a:pPr>
            <a:r>
              <a:rPr lang="vi-VN" sz="2800" dirty="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Tìm căn bậc hai </a:t>
            </a:r>
            <a:r>
              <a:rPr lang="vi-VN" sz="2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của </a:t>
            </a:r>
            <a:r>
              <a:rPr lang="en-US" sz="2800"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rPr>
              <a:t>81</a:t>
            </a:r>
            <a:endParaRPr lang="en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8E6FE2-7154-13DF-2452-00DB2D7F3A71}"/>
                  </a:ext>
                </a:extLst>
              </p:cNvPr>
              <p:cNvSpPr txBox="1"/>
              <p:nvPr/>
            </p:nvSpPr>
            <p:spPr>
              <a:xfrm>
                <a:off x="843557" y="966857"/>
                <a:ext cx="10500385" cy="1350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vi-VN" sz="28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</a:t>
                </a:r>
                <a:r>
                  <a:rPr lang="en-VN" sz="2800" b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iải</a:t>
                </a:r>
                <a:endParaRPr lang="vi-VN" sz="2800" b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</a:pPr>
                <a:r>
                  <a:rPr lang="en-VN" sz="2800">
                    <a:latin typeface="Arial" panose="020B0604020202020204" pitchFamily="34" charset="0"/>
                    <a:cs typeface="Arial" panose="020B0604020202020204" pitchFamily="34" charset="0"/>
                  </a:rPr>
                  <a:t>Ta </a:t>
                </a: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có căn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8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81</m:t>
                        </m:r>
                      </m:e>
                    </m:rad>
                  </m:oMath>
                </a14:m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= 9 nên 81 có hai căn bậc hai là </a:t>
                </a:r>
                <a:r>
                  <a:rPr lang="en-V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9</a:t>
                </a: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en-VN" sz="28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-9</a:t>
                </a:r>
                <a:r>
                  <a:rPr lang="en-VN" sz="2800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968E6FE2-7154-13DF-2452-00DB2D7F3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57" y="966857"/>
                <a:ext cx="10500385" cy="1350434"/>
              </a:xfrm>
              <a:prstGeom prst="rect">
                <a:avLst/>
              </a:prstGeom>
              <a:blipFill>
                <a:blip r:embed="rId2"/>
                <a:stretch>
                  <a:fillRect l="-1161" b="-11765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482B0542-093D-B868-498E-523959B3A845}"/>
              </a:ext>
            </a:extLst>
          </p:cNvPr>
          <p:cNvSpPr txBox="1"/>
          <p:nvPr/>
        </p:nvSpPr>
        <p:spPr>
          <a:xfrm>
            <a:off x="1254727" y="465733"/>
            <a:ext cx="361772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Ví dụ 1 (SGK – tr.45)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436026-0773-ACB1-ED76-3D7D42707AE6}"/>
              </a:ext>
            </a:extLst>
          </p:cNvPr>
          <p:cNvSpPr txBox="1"/>
          <p:nvPr/>
        </p:nvSpPr>
        <p:spPr>
          <a:xfrm>
            <a:off x="4475678" y="2727437"/>
            <a:ext cx="60915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Tìm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căn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bậc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hai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121</a:t>
            </a:r>
            <a:endParaRPr lang="en-VN" sz="28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684F0D7-A0BA-5846-0656-1C3ADF7978F2}"/>
              </a:ext>
            </a:extLst>
          </p:cNvPr>
          <p:cNvSpPr txBox="1"/>
          <p:nvPr/>
        </p:nvSpPr>
        <p:spPr>
          <a:xfrm>
            <a:off x="1072157" y="2688107"/>
            <a:ext cx="444006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Luyện tập 1 (SGK – tr.45)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01BE225-97BE-68B9-B19A-4E77B5DC6625}"/>
                  </a:ext>
                </a:extLst>
              </p:cNvPr>
              <p:cNvSpPr txBox="1"/>
              <p:nvPr/>
            </p:nvSpPr>
            <p:spPr>
              <a:xfrm>
                <a:off x="843557" y="3194820"/>
                <a:ext cx="10500385" cy="1428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en-US" sz="2800" b="1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</a:t>
                </a:r>
                <a:r>
                  <a:rPr lang="en-US" sz="2800" b="1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iải</a:t>
                </a:r>
                <a:endParaRPr lang="en-VN" sz="2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có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121</m:t>
                        </m:r>
                      </m:e>
                    </m:rad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=11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nên 121 có hai căn bậc hai là </a:t>
                </a:r>
                <a:r>
                  <a:rPr lang="vi-VN" sz="2800" dirty="0">
                    <a:solidFill>
                      <a:srgbClr val="FF0000"/>
                    </a:solidFill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11</a:t>
                </a:r>
                <a:r>
                  <a:rPr lang="vi-VN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và </a:t>
                </a:r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-11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01BE225-97BE-68B9-B19A-4E77B5DC662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557" y="3194820"/>
                <a:ext cx="10500385" cy="1428981"/>
              </a:xfrm>
              <a:prstGeom prst="rect">
                <a:avLst/>
              </a:prstGeom>
              <a:blipFill>
                <a:blip r:embed="rId3"/>
                <a:stretch>
                  <a:fillRect l="-1161" b="-11111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276350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F81B132-0AC5-CEDA-82B9-6ED8B38881AA}"/>
              </a:ext>
            </a:extLst>
          </p:cNvPr>
          <p:cNvSpPr txBox="1"/>
          <p:nvPr/>
        </p:nvSpPr>
        <p:spPr>
          <a:xfrm>
            <a:off x="995154" y="273558"/>
            <a:ext cx="10765538" cy="6588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00B0F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b) Tính căn bậc hai của một số bằng máy tính cầm tay</a:t>
            </a:r>
            <a:endParaRPr lang="en-VN" sz="2800" dirty="0">
              <a:solidFill>
                <a:srgbClr val="00B0F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F90017-DCF6-DBB0-12D5-14DCF8B4C6E8}"/>
              </a:ext>
            </a:extLst>
          </p:cNvPr>
          <p:cNvSpPr txBox="1"/>
          <p:nvPr/>
        </p:nvSpPr>
        <p:spPr>
          <a:xfrm>
            <a:off x="995154" y="1370478"/>
            <a:ext cx="3368185" cy="46166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Ví dụ 2</a:t>
            </a:r>
            <a:r>
              <a:rPr lang="vi-VN" sz="24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vi-VN" sz="24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(SGK – tr.45)</a:t>
            </a:r>
            <a:endParaRPr lang="en-VN" sz="24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648038-01F7-32A8-6C2B-0439EF669446}"/>
              </a:ext>
            </a:extLst>
          </p:cNvPr>
          <p:cNvSpPr txBox="1"/>
          <p:nvPr/>
        </p:nvSpPr>
        <p:spPr>
          <a:xfrm>
            <a:off x="4459523" y="1130843"/>
            <a:ext cx="7301169" cy="11318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vi-VN" sz="24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Sử dụng MTCT, tính căn bậc hai của 11,1 (làm tròn đến chữ số thập phân thứ hai).</a:t>
            </a:r>
            <a:endParaRPr lang="en-VN" sz="2400" dirty="0"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225395C-7CBD-EF3B-F863-3F635A6E2C6B}"/>
              </a:ext>
            </a:extLst>
          </p:cNvPr>
          <p:cNvSpPr txBox="1"/>
          <p:nvPr/>
        </p:nvSpPr>
        <p:spPr>
          <a:xfrm>
            <a:off x="5457043" y="2304646"/>
            <a:ext cx="12779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5A724F-4B3D-D39D-C4A1-D0FD2E21EE7A}"/>
                  </a:ext>
                </a:extLst>
              </p:cNvPr>
              <p:cNvSpPr txBox="1"/>
              <p:nvPr/>
            </p:nvSpPr>
            <p:spPr>
              <a:xfrm>
                <a:off x="1072181" y="2813010"/>
                <a:ext cx="10611484" cy="2818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Bấm các phím 								           màn hình hiện kết quả là 3,33166625. </a:t>
                </a:r>
              </a:p>
              <a:p>
                <a:pPr>
                  <a:lnSpc>
                    <a:spcPct val="150000"/>
                  </a:lnSpc>
                </a:pPr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Làm tròn kết quả đến chữ số thập phân thứ hai ta được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40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2400" b="0" i="1" smtClean="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11,1</m:t>
                        </m:r>
                      </m:e>
                    </m:rad>
                  </m:oMath>
                </a14:m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VN" sz="24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3,33.</a:t>
                </a:r>
              </a:p>
              <a:p>
                <a:pPr>
                  <a:lnSpc>
                    <a:spcPct val="150000"/>
                  </a:lnSpc>
                </a:pPr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Vậy căn bậc hai của 11,1 (làm tròn đến chữ số thập phân thứ hai) là </a:t>
                </a:r>
                <a:r>
                  <a:rPr lang="en-V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3,33</a:t>
                </a:r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 và </a:t>
                </a:r>
                <a:r>
                  <a:rPr lang="en-V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-3,33</a:t>
                </a:r>
                <a:r>
                  <a:rPr lang="en-VN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 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15A724F-4B3D-D39D-C4A1-D0FD2E21E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181" y="2813010"/>
                <a:ext cx="10611484" cy="2818785"/>
              </a:xfrm>
              <a:prstGeom prst="rect">
                <a:avLst/>
              </a:prstGeom>
              <a:blipFill>
                <a:blip r:embed="rId2"/>
                <a:stretch>
                  <a:fillRect l="-919" r="-287" b="-4104"/>
                </a:stretch>
              </a:blipFill>
            </p:spPr>
            <p:txBody>
              <a:bodyPr/>
              <a:lstStyle/>
              <a:p>
                <a:r>
                  <a:rPr lang="vi-VN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A05FCEE2-C400-EAEB-BE2F-456149588C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4062" y="2983945"/>
            <a:ext cx="653555" cy="38124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A42D84D-F179-0562-E1DF-C4AD9A8D7C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70798" y="2983945"/>
            <a:ext cx="551891" cy="38124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09E15B7-5054-388E-ED5F-64398F9612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288" y="2983945"/>
            <a:ext cx="553033" cy="38124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EC75E105-F186-923A-8506-E2016DC78B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98919" y="2983945"/>
            <a:ext cx="551891" cy="38377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2C337A9-FEAF-0BED-92F3-BF67EEE4976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17662" y="2983945"/>
            <a:ext cx="549744" cy="37938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18315C6-FD97-D291-1400-61AA7B1A93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4258" y="2983944"/>
            <a:ext cx="557916" cy="37938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FD71934-8B7F-B380-010E-03CD6BCA023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59026" y="2983944"/>
            <a:ext cx="557916" cy="408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576414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5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49A056-9059-4A06-DC2D-B5265ADB93B8}"/>
                  </a:ext>
                </a:extLst>
              </p:cNvPr>
              <p:cNvSpPr txBox="1"/>
              <p:nvPr/>
            </p:nvSpPr>
            <p:spPr>
              <a:xfrm>
                <a:off x="1045079" y="1214925"/>
                <a:ext cx="10101841" cy="15690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Sử dụng MTCT, tính căn bậc hai của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(làm tròn đến chữ số thập phân thứ hai).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5549A056-9059-4A06-DC2D-B5265ADB93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5079" y="1214925"/>
                <a:ext cx="10101841" cy="1569019"/>
              </a:xfrm>
              <a:prstGeom prst="rect">
                <a:avLst/>
              </a:prstGeom>
              <a:blipFill>
                <a:blip r:embed="rId2"/>
                <a:stretch>
                  <a:fillRect l="-1256" r="-1256" b="-9600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FC4FF747-7E28-D112-B87A-3C546658BF5D}"/>
              </a:ext>
            </a:extLst>
          </p:cNvPr>
          <p:cNvSpPr txBox="1"/>
          <p:nvPr/>
        </p:nvSpPr>
        <p:spPr>
          <a:xfrm>
            <a:off x="789414" y="691705"/>
            <a:ext cx="490272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Luyện tập 2 (SGK – tr.45)</a:t>
            </a:r>
            <a:endParaRPr lang="en-VN" sz="28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C2A8E3D-E45F-DC06-F2AC-E62D9E0F9BD6}"/>
              </a:ext>
            </a:extLst>
          </p:cNvPr>
          <p:cNvSpPr txBox="1"/>
          <p:nvPr/>
        </p:nvSpPr>
        <p:spPr>
          <a:xfrm>
            <a:off x="5364869" y="2932298"/>
            <a:ext cx="14622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VN" sz="28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giải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B7D8B8D6-1873-DABA-FD25-CD35A373A0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5079" y="3741084"/>
            <a:ext cx="3567495" cy="134691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C308D40-653E-A2EC-E25B-17C7C2D5551F}"/>
                  </a:ext>
                </a:extLst>
              </p:cNvPr>
              <p:cNvSpPr txBox="1"/>
              <p:nvPr/>
            </p:nvSpPr>
            <p:spPr>
              <a:xfrm>
                <a:off x="4788050" y="3486227"/>
                <a:ext cx="6614536" cy="296529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Làm tròn đến chữ số thập phân thứ hai, ta được:</a:t>
                </a:r>
                <a:r>
                  <a:rPr lang="en-VN" sz="2800" dirty="0"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7</m:t>
                            </m:r>
                          </m:num>
                          <m:den>
                            <m:r>
                              <a:rPr lang="vi-VN" sz="2800" i="1"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11</m:t>
                            </m:r>
                          </m:den>
                        </m:f>
                      </m:e>
                    </m:rad>
                    <m:r>
                      <a:rPr lang="vi-VN" sz="2800" i="1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≈0,80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căn bậc hai của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lang="vi-VN" sz="2800" i="1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</a:t>
                </a:r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0,8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và </a:t>
                </a:r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-0,8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.</a:t>
                </a:r>
                <a:endParaRPr lang="en-VN" sz="1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4C308D40-653E-A2EC-E25B-17C7C2D555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50" y="3486227"/>
                <a:ext cx="6614536" cy="2965299"/>
              </a:xfrm>
              <a:prstGeom prst="rect">
                <a:avLst/>
              </a:prstGeom>
              <a:blipFill>
                <a:blip r:embed="rId4"/>
                <a:stretch>
                  <a:fillRect l="-1721" r="-1721" b="-1709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3350439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4" grpId="0" animBg="1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E4F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AEB359-DF50-0E40-EB0F-1E7A5B9ECF72}"/>
              </a:ext>
            </a:extLst>
          </p:cNvPr>
          <p:cNvSpPr txBox="1"/>
          <p:nvPr/>
        </p:nvSpPr>
        <p:spPr>
          <a:xfrm>
            <a:off x="740670" y="501505"/>
            <a:ext cx="7230035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c) Tính chất của căn bậc hai</a:t>
            </a:r>
            <a:endParaRPr lang="en-VN" sz="2800" dirty="0">
              <a:solidFill>
                <a:srgbClr val="00206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D2D7D1-15E0-0CF9-B3F0-DC791751EC96}"/>
                  </a:ext>
                </a:extLst>
              </p:cNvPr>
              <p:cNvSpPr txBox="1"/>
              <p:nvPr/>
            </p:nvSpPr>
            <p:spPr>
              <a:xfrm>
                <a:off x="1075763" y="1998333"/>
                <a:ext cx="10172217" cy="14664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Tính và so sánh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2800" i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28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800" i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trong mỗi trường </a:t>
                </a:r>
                <a:r>
                  <a:rPr lang="en-US" sz="2800" dirty="0" err="1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hợp</a:t>
                </a: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sau:</a:t>
                </a:r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a)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vi-VN" sz="2800" dirty="0">
                    <a:effectLst/>
                    <a:latin typeface="Arial" panose="020B0604020202020204" pitchFamily="34" charset="0"/>
                    <a:ea typeface="Calibri" panose="020F0502020204030204" pitchFamily="34" charset="0"/>
                    <a:cs typeface="Arial" panose="020B0604020202020204" pitchFamily="34" charset="0"/>
                  </a:rPr>
                  <a:t>                         					 b)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800" i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=−3</m:t>
                    </m:r>
                  </m:oMath>
                </a14:m>
                <a:endParaRPr lang="en-VN" sz="2800" dirty="0"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ED2D7D1-15E0-0CF9-B3F0-DC791751EC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63" y="1998333"/>
                <a:ext cx="10172217" cy="1466492"/>
              </a:xfrm>
              <a:prstGeom prst="rect">
                <a:avLst/>
              </a:prstGeom>
              <a:blipFill>
                <a:blip r:embed="rId2"/>
                <a:stretch>
                  <a:fillRect l="-1247" b="-11207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B64693F-BF30-2D0C-6856-996B55B3F934}"/>
              </a:ext>
            </a:extLst>
          </p:cNvPr>
          <p:cNvSpPr txBox="1"/>
          <p:nvPr/>
        </p:nvSpPr>
        <p:spPr>
          <a:xfrm>
            <a:off x="875439" y="1475113"/>
            <a:ext cx="4902726" cy="52322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>
              <a:spcBef>
                <a:spcPts val="300"/>
              </a:spcBef>
              <a:spcAft>
                <a:spcPts val="300"/>
              </a:spcAft>
            </a:pPr>
            <a:r>
              <a:rPr lang="vi-VN" sz="2800" b="1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Hoạt động 2 (SGK – tr.45)</a:t>
            </a:r>
            <a:endParaRPr lang="en-VN" sz="2800" b="1" dirty="0">
              <a:solidFill>
                <a:srgbClr val="C00000"/>
              </a:solidFill>
              <a:effectLst/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962731-8E6B-8C15-8DA8-72FA197050C5}"/>
                  </a:ext>
                </a:extLst>
              </p:cNvPr>
              <p:cNvSpPr txBox="1"/>
              <p:nvPr/>
            </p:nvSpPr>
            <p:spPr>
              <a:xfrm>
                <a:off x="1075763" y="3464825"/>
                <a:ext cx="4011258" cy="297607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8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có:</a:t>
                </a:r>
                <a:endParaRPr lang="en-VN" sz="2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vi-VN" sz="28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  <m:sup>
                            <m:r>
                              <a:rPr lang="vi-VN" sz="28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8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rad>
                    <m:r>
                      <a:rPr lang="vi-VN" sz="28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d>
                    <m:r>
                      <a:rPr lang="vi-VN" sz="28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8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28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8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8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8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endParaRPr lang="en-VN" sz="2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E962731-8E6B-8C15-8DA8-72FA19705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5763" y="3464825"/>
                <a:ext cx="4011258" cy="2976071"/>
              </a:xfrm>
              <a:prstGeom prst="rect">
                <a:avLst/>
              </a:prstGeom>
              <a:blipFill>
                <a:blip r:embed="rId3"/>
                <a:stretch>
                  <a:fillRect l="-3155" b="-4661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C7E38D-02E4-8D8B-38CF-B8059DB98243}"/>
                  </a:ext>
                </a:extLst>
              </p:cNvPr>
              <p:cNvSpPr txBox="1"/>
              <p:nvPr/>
            </p:nvSpPr>
            <p:spPr>
              <a:xfrm>
                <a:off x="7104981" y="3429000"/>
                <a:ext cx="4360545" cy="30280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Với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8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=−3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, ta có:</a:t>
                </a:r>
                <a:endParaRPr lang="en-VN" sz="2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VN" sz="2800" i="1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vi-VN" sz="2800" i="0">
                                    <a:solidFill>
                                      <a:srgbClr val="FF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−3</m:t>
                                </m:r>
                              </m:e>
                            </m:d>
                          </m:e>
                          <m:sup>
                            <m:r>
                              <a:rPr lang="vi-VN" sz="28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8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vi-VN" sz="28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e>
                    </m:rad>
                    <m:r>
                      <a:rPr lang="vi-VN" sz="28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vi-VN" sz="28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−3</m:t>
                        </m:r>
                      </m:e>
                    </m:d>
                    <m:r>
                      <a:rPr lang="vi-VN" sz="28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=3</m:t>
                    </m:r>
                  </m:oMath>
                </a14:m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lang="en-VN" sz="2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</a:pPr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Vậy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VN" sz="2800" i="1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vi-VN" sz="28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a</m:t>
                            </m:r>
                          </m:e>
                          <m:sup>
                            <m:r>
                              <a:rPr lang="vi-VN" sz="2800" i="0">
                                <a:solidFill>
                                  <a:srgbClr val="FF0000"/>
                                </a:solidFill>
                                <a:effectLst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vi-VN" sz="28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VN" sz="2800" i="1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vi-VN" sz="2800" i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</m:t>
                        </m:r>
                      </m:e>
                    </m:d>
                  </m:oMath>
                </a14:m>
                <a:r>
                  <a:rPr lang="vi-VN" sz="2800" dirty="0">
                    <a:solidFill>
                      <a:srgbClr val="FF00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khi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vi-VN" sz="28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  <m:r>
                      <a:rPr lang="vi-VN" sz="2800" i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=−3</m:t>
                    </m:r>
                  </m:oMath>
                </a14:m>
                <a:endParaRPr lang="en-VN" sz="28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4C7E38D-02E4-8D8B-38CF-B8059DB982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4981" y="3429000"/>
                <a:ext cx="4360545" cy="3028008"/>
              </a:xfrm>
              <a:prstGeom prst="rect">
                <a:avLst/>
              </a:prstGeom>
              <a:blipFill>
                <a:blip r:embed="rId4"/>
                <a:stretch>
                  <a:fillRect l="-2907" b="-4603"/>
                </a:stretch>
              </a:blipFill>
            </p:spPr>
            <p:txBody>
              <a:bodyPr/>
              <a:lstStyle/>
              <a:p>
                <a:r>
                  <a:rPr lang="en-VN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7404467"/>
      </p:ext>
    </p:extLst>
  </p:cSld>
  <p:clrMapOvr>
    <a:masterClrMapping/>
  </p:clrMapOvr>
  <p:transition spd="med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8" grpId="0" animBg="1"/>
    </p:bldLst>
  </p:timing>
</p:sld>
</file>

<file path=ppt/theme/theme1.xml><?xml version="1.0" encoding="utf-8"?>
<a:theme xmlns:a="http://schemas.openxmlformats.org/drawingml/2006/main" name="Crop">
  <a:themeElements>
    <a:clrScheme name="Orange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1370</TotalTime>
  <Words>2746</Words>
  <Application>Microsoft Office PowerPoint</Application>
  <PresentationFormat>Widescreen</PresentationFormat>
  <Paragraphs>232</Paragraphs>
  <Slides>40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5" baseType="lpstr">
      <vt:lpstr>Arial</vt:lpstr>
      <vt:lpstr>Calibri</vt:lpstr>
      <vt:lpstr>Cambria Math</vt:lpstr>
      <vt:lpstr>Franklin Gothic Book</vt:lpstr>
      <vt:lpstr>Crop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tailieugiaovien.edu.vn</dc:creator>
  <cp:lastModifiedBy>ADMIN</cp:lastModifiedBy>
  <cp:revision>15</cp:revision>
  <dcterms:created xsi:type="dcterms:W3CDTF">2024-08-16T07:05:31Z</dcterms:created>
  <dcterms:modified xsi:type="dcterms:W3CDTF">2024-11-13T14:46:17Z</dcterms:modified>
</cp:coreProperties>
</file>