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12" r:id="rId2"/>
    <p:sldId id="313" r:id="rId3"/>
    <p:sldId id="315" r:id="rId4"/>
    <p:sldId id="323" r:id="rId5"/>
    <p:sldId id="327" r:id="rId6"/>
    <p:sldId id="289" r:id="rId7"/>
    <p:sldId id="328" r:id="rId8"/>
    <p:sldId id="329" r:id="rId9"/>
    <p:sldId id="330" r:id="rId10"/>
    <p:sldId id="331" r:id="rId11"/>
    <p:sldId id="332" r:id="rId12"/>
    <p:sldId id="333" r:id="rId13"/>
    <p:sldId id="291" r:id="rId14"/>
    <p:sldId id="294" r:id="rId15"/>
    <p:sldId id="295" r:id="rId16"/>
    <p:sldId id="334" r:id="rId17"/>
    <p:sldId id="335" r:id="rId18"/>
    <p:sldId id="273" r:id="rId19"/>
    <p:sldId id="337" r:id="rId20"/>
    <p:sldId id="339" r:id="rId21"/>
    <p:sldId id="338" r:id="rId22"/>
    <p:sldId id="356" r:id="rId23"/>
    <p:sldId id="340" r:id="rId24"/>
    <p:sldId id="342" r:id="rId25"/>
    <p:sldId id="341" r:id="rId26"/>
    <p:sldId id="345" r:id="rId27"/>
    <p:sldId id="344" r:id="rId28"/>
    <p:sldId id="347" r:id="rId29"/>
    <p:sldId id="348" r:id="rId30"/>
    <p:sldId id="346" r:id="rId31"/>
    <p:sldId id="349" r:id="rId32"/>
    <p:sldId id="350" r:id="rId33"/>
    <p:sldId id="351" r:id="rId34"/>
    <p:sldId id="352" r:id="rId35"/>
    <p:sldId id="353" r:id="rId36"/>
    <p:sldId id="354" r:id="rId37"/>
    <p:sldId id="355" r:id="rId38"/>
    <p:sldId id="257" r:id="rId39"/>
    <p:sldId id="259" r:id="rId40"/>
    <p:sldId id="260" r:id="rId41"/>
    <p:sldId id="262" r:id="rId42"/>
    <p:sldId id="263" r:id="rId43"/>
    <p:sldId id="264" r:id="rId44"/>
    <p:sldId id="265" r:id="rId45"/>
    <p:sldId id="267" r:id="rId46"/>
    <p:sldId id="311" r:id="rId47"/>
    <p:sldId id="268" r:id="rId48"/>
    <p:sldId id="269" r:id="rId49"/>
    <p:sldId id="266" r:id="rId50"/>
    <p:sldId id="305" r:id="rId51"/>
    <p:sldId id="270" r:id="rId52"/>
    <p:sldId id="306" r:id="rId53"/>
    <p:sldId id="307" r:id="rId54"/>
    <p:sldId id="308" r:id="rId55"/>
    <p:sldId id="309" r:id="rId56"/>
    <p:sldId id="310" r:id="rId57"/>
    <p:sldId id="276" r:id="rId58"/>
    <p:sldId id="277" r:id="rId59"/>
    <p:sldId id="302" r:id="rId60"/>
    <p:sldId id="303" r:id="rId61"/>
    <p:sldId id="278" r:id="rId62"/>
    <p:sldId id="279" r:id="rId63"/>
    <p:sldId id="280" r:id="rId64"/>
    <p:sldId id="281" r:id="rId65"/>
    <p:sldId id="282" r:id="rId66"/>
    <p:sldId id="283" r:id="rId67"/>
    <p:sldId id="284" r:id="rId68"/>
    <p:sldId id="304" r:id="rId69"/>
    <p:sldId id="285" r:id="rId70"/>
    <p:sldId id="286" r:id="rId71"/>
    <p:sldId id="287" r:id="rId72"/>
    <p:sldId id="288" r:id="rId73"/>
    <p:sldId id="301" r:id="rId7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FFF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61" autoAdjust="0"/>
    <p:restoredTop sz="94715"/>
  </p:normalViewPr>
  <p:slideViewPr>
    <p:cSldViewPr snapToGrid="0">
      <p:cViewPr varScale="1">
        <p:scale>
          <a:sx n="77" d="100"/>
          <a:sy n="77" d="100"/>
        </p:scale>
        <p:origin x="72"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AF8B4-4F42-A84B-8693-10FE99E6C103}" type="datetimeFigureOut">
              <a:rPr lang="en-VN" smtClean="0"/>
              <a:t>12/30/2024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391FC-7E0F-8544-9EC3-90BDCCAC6395}" type="slidenum">
              <a:rPr lang="en-VN" smtClean="0"/>
              <a:t>‹#›</a:t>
            </a:fld>
            <a:endParaRPr lang="en-VN"/>
          </a:p>
        </p:txBody>
      </p:sp>
    </p:spTree>
    <p:extLst>
      <p:ext uri="{BB962C8B-B14F-4D97-AF65-F5344CB8AC3E}">
        <p14:creationId xmlns:p14="http://schemas.microsoft.com/office/powerpoint/2010/main" val="285510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53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9"/>
        <p:cNvGrpSpPr/>
        <p:nvPr/>
      </p:nvGrpSpPr>
      <p:grpSpPr>
        <a:xfrm>
          <a:off x="0" y="0"/>
          <a:ext cx="0" cy="0"/>
          <a:chOff x="0" y="0"/>
          <a:chExt cx="0" cy="0"/>
        </a:xfrm>
      </p:grpSpPr>
      <p:sp>
        <p:nvSpPr>
          <p:cNvPr id="4860" name="Google Shape;4860;gbd6c00e7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1" name="Google Shape;4861;gbd6c00e7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43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40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7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54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17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13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71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35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18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37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408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921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34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39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40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4118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580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CD391FC-7E0F-8544-9EC3-90BDCCAC6395}" type="slidenum">
              <a:rPr lang="en-VN" smtClean="0"/>
              <a:t>38</a:t>
            </a:fld>
            <a:endParaRPr lang="en-VN"/>
          </a:p>
        </p:txBody>
      </p:sp>
    </p:spTree>
    <p:extLst>
      <p:ext uri="{BB962C8B-B14F-4D97-AF65-F5344CB8AC3E}">
        <p14:creationId xmlns:p14="http://schemas.microsoft.com/office/powerpoint/2010/main" val="2668154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D391FC-7E0F-8544-9EC3-90BDCCAC6395}" type="slidenum">
              <a:rPr lang="en-VN" smtClean="0"/>
              <a:t>46</a:t>
            </a:fld>
            <a:endParaRPr lang="en-VN"/>
          </a:p>
        </p:txBody>
      </p:sp>
    </p:spTree>
    <p:extLst>
      <p:ext uri="{BB962C8B-B14F-4D97-AF65-F5344CB8AC3E}">
        <p14:creationId xmlns:p14="http://schemas.microsoft.com/office/powerpoint/2010/main" val="4719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38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c8ff6f87df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c8ff6f87df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c97cd31665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c97cd3166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97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c97cd31665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c97cd3166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09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c97cd31665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c97cd3166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65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a9b43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8a9b43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033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9"/>
        <p:cNvGrpSpPr/>
        <p:nvPr/>
      </p:nvGrpSpPr>
      <p:grpSpPr>
        <a:xfrm>
          <a:off x="0" y="0"/>
          <a:ext cx="0" cy="0"/>
          <a:chOff x="0" y="0"/>
          <a:chExt cx="0" cy="0"/>
        </a:xfrm>
      </p:grpSpPr>
      <p:sp>
        <p:nvSpPr>
          <p:cNvPr id="4860" name="Google Shape;4860;gbd6c00e7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1" name="Google Shape;4861;gbd6c00e7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39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0E6E-0A44-90CC-3F3F-34026106B1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9C2DE22-5C59-14CE-AE30-B965ACA7C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CB7EFAD-E9E4-1F08-2F59-25B7CF7EAAF4}"/>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5B52A872-B4E4-117C-8971-3341DC49FB0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0E6071F-7F0F-3F3C-7AF2-B45525C32E26}"/>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205977322"/>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9527-6439-63C2-6A6C-AA4A2A7E892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456382E-0CBA-2CA4-FC13-8E2DE30A2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57FBF92-255E-3B53-38E8-137F2DFC59F6}"/>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C2F68E97-145C-A38C-815D-304B7C85C75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7709B1F-C45C-8DA4-C6F9-FE98AA007AC4}"/>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3250738891"/>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79A83-984C-BAB9-32F6-C3E17CB72A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264C8A8-AAFC-03F7-A96C-E25C782AF5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2827A80-23E2-7188-9EA5-8D155E1CE924}"/>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6EC365CA-A71B-E31A-4605-A5901789362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7419F5-9602-7C7C-EB7B-EC37364561AB}"/>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1193154935"/>
      </p:ext>
    </p:extLst>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15"/>
        <p:cNvGrpSpPr/>
        <p:nvPr/>
      </p:nvGrpSpPr>
      <p:grpSpPr>
        <a:xfrm>
          <a:off x="0" y="0"/>
          <a:ext cx="0" cy="0"/>
          <a:chOff x="0" y="0"/>
          <a:chExt cx="0" cy="0"/>
        </a:xfrm>
      </p:grpSpPr>
      <p:grpSp>
        <p:nvGrpSpPr>
          <p:cNvPr id="916" name="Google Shape;916;p25"/>
          <p:cNvGrpSpPr/>
          <p:nvPr/>
        </p:nvGrpSpPr>
        <p:grpSpPr>
          <a:xfrm rot="3806465">
            <a:off x="366861" y="-355738"/>
            <a:ext cx="1514703" cy="2615071"/>
            <a:chOff x="1353097" y="1651879"/>
            <a:chExt cx="906223" cy="1564556"/>
          </a:xfrm>
        </p:grpSpPr>
        <p:sp>
          <p:nvSpPr>
            <p:cNvPr id="917" name="Google Shape;917;p25"/>
            <p:cNvSpPr/>
            <p:nvPr/>
          </p:nvSpPr>
          <p:spPr>
            <a:xfrm>
              <a:off x="1353097" y="1651879"/>
              <a:ext cx="906223" cy="1564556"/>
            </a:xfrm>
            <a:custGeom>
              <a:avLst/>
              <a:gdLst/>
              <a:ahLst/>
              <a:cxnLst/>
              <a:rect l="l" t="t" r="r" b="b"/>
              <a:pathLst>
                <a:path w="906223" h="1564556" extrusionOk="0">
                  <a:moveTo>
                    <a:pt x="0" y="0"/>
                  </a:moveTo>
                  <a:lnTo>
                    <a:pt x="0" y="1564557"/>
                  </a:lnTo>
                  <a:lnTo>
                    <a:pt x="906223" y="1564557"/>
                  </a:lnTo>
                  <a:lnTo>
                    <a:pt x="0" y="0"/>
                  </a:lnTo>
                  <a:close/>
                  <a:moveTo>
                    <a:pt x="227420" y="846367"/>
                  </a:moveTo>
                  <a:lnTo>
                    <a:pt x="511759" y="1337224"/>
                  </a:lnTo>
                  <a:lnTo>
                    <a:pt x="227420" y="1337224"/>
                  </a:lnTo>
                  <a:lnTo>
                    <a:pt x="227420" y="8463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8" name="Google Shape;918;p25"/>
            <p:cNvSpPr/>
            <p:nvPr/>
          </p:nvSpPr>
          <p:spPr>
            <a:xfrm>
              <a:off x="2061613" y="3109420"/>
              <a:ext cx="38867" cy="38867"/>
            </a:xfrm>
            <a:custGeom>
              <a:avLst/>
              <a:gdLst/>
              <a:ahLst/>
              <a:cxnLst/>
              <a:rect l="l" t="t" r="r" b="b"/>
              <a:pathLst>
                <a:path w="38867" h="38867" extrusionOk="0">
                  <a:moveTo>
                    <a:pt x="38868" y="19434"/>
                  </a:moveTo>
                  <a:cubicBezTo>
                    <a:pt x="38868" y="30144"/>
                    <a:pt x="30144" y="38868"/>
                    <a:pt x="19434" y="38868"/>
                  </a:cubicBezTo>
                  <a:cubicBezTo>
                    <a:pt x="8724" y="38868"/>
                    <a:pt x="0" y="30144"/>
                    <a:pt x="0" y="19434"/>
                  </a:cubicBezTo>
                  <a:cubicBezTo>
                    <a:pt x="0" y="8724"/>
                    <a:pt x="8724" y="0"/>
                    <a:pt x="19434" y="0"/>
                  </a:cubicBezTo>
                  <a:cubicBezTo>
                    <a:pt x="30144" y="0"/>
                    <a:pt x="38868" y="8724"/>
                    <a:pt x="38868" y="194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9" name="Google Shape;919;p2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rgbClr val="F398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0" name="Google Shape;920;p25"/>
            <p:cNvSpPr/>
            <p:nvPr/>
          </p:nvSpPr>
          <p:spPr>
            <a:xfrm>
              <a:off x="1353097" y="1651879"/>
              <a:ext cx="906223" cy="1564556"/>
            </a:xfrm>
            <a:custGeom>
              <a:avLst/>
              <a:gdLst/>
              <a:ahLst/>
              <a:cxnLst/>
              <a:rect l="l" t="t" r="r" b="b"/>
              <a:pathLst>
                <a:path w="906223" h="1564556" extrusionOk="0">
                  <a:moveTo>
                    <a:pt x="29194" y="108484"/>
                  </a:moveTo>
                  <a:lnTo>
                    <a:pt x="855695" y="1535449"/>
                  </a:lnTo>
                  <a:lnTo>
                    <a:pt x="29194" y="1535449"/>
                  </a:lnTo>
                  <a:lnTo>
                    <a:pt x="29194" y="108484"/>
                  </a:lnTo>
                  <a:moveTo>
                    <a:pt x="198312" y="1366331"/>
                  </a:moveTo>
                  <a:lnTo>
                    <a:pt x="562373" y="1366331"/>
                  </a:lnTo>
                  <a:lnTo>
                    <a:pt x="537066" y="1322540"/>
                  </a:lnTo>
                  <a:lnTo>
                    <a:pt x="252727" y="831684"/>
                  </a:lnTo>
                  <a:lnTo>
                    <a:pt x="198312" y="737797"/>
                  </a:lnTo>
                  <a:lnTo>
                    <a:pt x="198312" y="1366331"/>
                  </a:lnTo>
                  <a:moveTo>
                    <a:pt x="0" y="0"/>
                  </a:moveTo>
                  <a:lnTo>
                    <a:pt x="0" y="1564557"/>
                  </a:lnTo>
                  <a:lnTo>
                    <a:pt x="906223" y="1564557"/>
                  </a:lnTo>
                  <a:lnTo>
                    <a:pt x="0" y="0"/>
                  </a:lnTo>
                  <a:lnTo>
                    <a:pt x="0" y="0"/>
                  </a:lnTo>
                  <a:close/>
                  <a:moveTo>
                    <a:pt x="227420" y="1337224"/>
                  </a:moveTo>
                  <a:lnTo>
                    <a:pt x="227420" y="846367"/>
                  </a:lnTo>
                  <a:lnTo>
                    <a:pt x="511759" y="1337224"/>
                  </a:lnTo>
                  <a:lnTo>
                    <a:pt x="227420" y="13372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21" name="Google Shape;921;p25"/>
            <p:cNvGrpSpPr/>
            <p:nvPr/>
          </p:nvGrpSpPr>
          <p:grpSpPr>
            <a:xfrm>
              <a:off x="1353097" y="1907975"/>
              <a:ext cx="113234" cy="1268557"/>
              <a:chOff x="1353097" y="1907975"/>
              <a:chExt cx="113234" cy="1268557"/>
            </a:xfrm>
          </p:grpSpPr>
          <p:sp>
            <p:nvSpPr>
              <p:cNvPr id="922" name="Google Shape;922;p25"/>
              <p:cNvSpPr/>
              <p:nvPr/>
            </p:nvSpPr>
            <p:spPr>
              <a:xfrm>
                <a:off x="1353097" y="190797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3" name="Google Shape;923;p25"/>
              <p:cNvSpPr/>
              <p:nvPr/>
            </p:nvSpPr>
            <p:spPr>
              <a:xfrm>
                <a:off x="1353097" y="201291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4" name="Google Shape;924;p25"/>
              <p:cNvSpPr/>
              <p:nvPr/>
            </p:nvSpPr>
            <p:spPr>
              <a:xfrm>
                <a:off x="1353097" y="2117947"/>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5" name="Google Shape;925;p25"/>
              <p:cNvSpPr/>
              <p:nvPr/>
            </p:nvSpPr>
            <p:spPr>
              <a:xfrm>
                <a:off x="1353097" y="2222976"/>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6" name="Google Shape;926;p25"/>
              <p:cNvSpPr/>
              <p:nvPr/>
            </p:nvSpPr>
            <p:spPr>
              <a:xfrm>
                <a:off x="1353097" y="2327919"/>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7" name="Google Shape;927;p25"/>
              <p:cNvSpPr/>
              <p:nvPr/>
            </p:nvSpPr>
            <p:spPr>
              <a:xfrm>
                <a:off x="1353097" y="2432948"/>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8" name="Google Shape;928;p25"/>
              <p:cNvSpPr/>
              <p:nvPr/>
            </p:nvSpPr>
            <p:spPr>
              <a:xfrm>
                <a:off x="1353097" y="253789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9" name="Google Shape;929;p25"/>
              <p:cNvSpPr/>
              <p:nvPr/>
            </p:nvSpPr>
            <p:spPr>
              <a:xfrm>
                <a:off x="1353097" y="2642921"/>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0" name="Google Shape;930;p25"/>
              <p:cNvSpPr/>
              <p:nvPr/>
            </p:nvSpPr>
            <p:spPr>
              <a:xfrm>
                <a:off x="1353097" y="2747950"/>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1" name="Google Shape;931;p25"/>
              <p:cNvSpPr/>
              <p:nvPr/>
            </p:nvSpPr>
            <p:spPr>
              <a:xfrm>
                <a:off x="1353097" y="2852893"/>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2" name="Google Shape;932;p25"/>
              <p:cNvSpPr/>
              <p:nvPr/>
            </p:nvSpPr>
            <p:spPr>
              <a:xfrm>
                <a:off x="1353097" y="2957922"/>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3" name="Google Shape;933;p25"/>
              <p:cNvSpPr/>
              <p:nvPr/>
            </p:nvSpPr>
            <p:spPr>
              <a:xfrm>
                <a:off x="1353097" y="306286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4" name="Google Shape;934;p25"/>
              <p:cNvSpPr/>
              <p:nvPr/>
            </p:nvSpPr>
            <p:spPr>
              <a:xfrm>
                <a:off x="1353097" y="3167895"/>
                <a:ext cx="113234" cy="8637"/>
              </a:xfrm>
              <a:custGeom>
                <a:avLst/>
                <a:gdLst/>
                <a:ahLst/>
                <a:cxnLst/>
                <a:rect l="l" t="t" r="r" b="b"/>
                <a:pathLst>
                  <a:path w="113234" h="8637" extrusionOk="0">
                    <a:moveTo>
                      <a:pt x="0" y="0"/>
                    </a:moveTo>
                    <a:lnTo>
                      <a:pt x="113235" y="0"/>
                    </a:lnTo>
                  </a:path>
                </a:pathLst>
              </a:custGeom>
              <a:noFill/>
              <a:ln w="172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935" name="Google Shape;935;p25"/>
          <p:cNvGrpSpPr/>
          <p:nvPr/>
        </p:nvGrpSpPr>
        <p:grpSpPr>
          <a:xfrm>
            <a:off x="600567" y="414233"/>
            <a:ext cx="10990845" cy="6227304"/>
            <a:chOff x="5447852" y="0"/>
            <a:chExt cx="5442090" cy="3618001"/>
          </a:xfrm>
        </p:grpSpPr>
        <p:sp>
          <p:nvSpPr>
            <p:cNvPr id="936" name="Google Shape;936;p25"/>
            <p:cNvSpPr/>
            <p:nvPr/>
          </p:nvSpPr>
          <p:spPr>
            <a:xfrm>
              <a:off x="5447852" y="220602"/>
              <a:ext cx="5442090" cy="3397399"/>
            </a:xfrm>
            <a:custGeom>
              <a:avLst/>
              <a:gdLst/>
              <a:ahLst/>
              <a:cxnLst/>
              <a:rect l="l" t="t" r="r" b="b"/>
              <a:pathLst>
                <a:path w="5442090" h="3282511" extrusionOk="0">
                  <a:moveTo>
                    <a:pt x="5369624" y="0"/>
                  </a:moveTo>
                  <a:cubicBezTo>
                    <a:pt x="5409646" y="0"/>
                    <a:pt x="5442091" y="32444"/>
                    <a:pt x="5442091" y="72467"/>
                  </a:cubicBezTo>
                  <a:lnTo>
                    <a:pt x="5442091" y="3210045"/>
                  </a:lnTo>
                  <a:cubicBezTo>
                    <a:pt x="5442091" y="3250067"/>
                    <a:pt x="5409646" y="3282512"/>
                    <a:pt x="5369624" y="3282512"/>
                  </a:cubicBezTo>
                  <a:lnTo>
                    <a:pt x="72467" y="3282512"/>
                  </a:lnTo>
                  <a:cubicBezTo>
                    <a:pt x="32445" y="3282512"/>
                    <a:pt x="0" y="3250068"/>
                    <a:pt x="0" y="3210045"/>
                  </a:cubicBezTo>
                  <a:lnTo>
                    <a:pt x="0" y="72467"/>
                  </a:lnTo>
                  <a:cubicBezTo>
                    <a:pt x="0" y="32445"/>
                    <a:pt x="32444" y="0"/>
                    <a:pt x="7246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37" name="Google Shape;937;p25"/>
            <p:cNvGrpSpPr/>
            <p:nvPr/>
          </p:nvGrpSpPr>
          <p:grpSpPr>
            <a:xfrm>
              <a:off x="5586054" y="0"/>
              <a:ext cx="5165785" cy="3492765"/>
              <a:chOff x="5586054" y="0"/>
              <a:chExt cx="5165785" cy="3492765"/>
            </a:xfrm>
          </p:grpSpPr>
          <p:sp>
            <p:nvSpPr>
              <p:cNvPr id="938" name="Google Shape;938;p25"/>
              <p:cNvSpPr/>
              <p:nvPr/>
            </p:nvSpPr>
            <p:spPr>
              <a:xfrm>
                <a:off x="8168947"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9" name="Google Shape;939;p25"/>
              <p:cNvSpPr/>
              <p:nvPr/>
            </p:nvSpPr>
            <p:spPr>
              <a:xfrm>
                <a:off x="5586054" y="0"/>
                <a:ext cx="2582892" cy="3363183"/>
              </a:xfrm>
              <a:custGeom>
                <a:avLst/>
                <a:gdLst/>
                <a:ahLst/>
                <a:cxnLst/>
                <a:rect l="l" t="t" r="r" b="b"/>
                <a:pathLst>
                  <a:path w="2582892" h="3363183" extrusionOk="0">
                    <a:moveTo>
                      <a:pt x="139492" y="0"/>
                    </a:moveTo>
                    <a:lnTo>
                      <a:pt x="2443400" y="0"/>
                    </a:lnTo>
                    <a:cubicBezTo>
                      <a:pt x="2520445" y="0"/>
                      <a:pt x="2582892" y="62534"/>
                      <a:pt x="2582892" y="139492"/>
                    </a:cubicBezTo>
                    <a:lnTo>
                      <a:pt x="2582892" y="3363184"/>
                    </a:lnTo>
                    <a:lnTo>
                      <a:pt x="0" y="3363184"/>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0" name="Google Shape;940;p25"/>
              <p:cNvSpPr/>
              <p:nvPr/>
            </p:nvSpPr>
            <p:spPr>
              <a:xfrm rot="10800000" flipH="1">
                <a:off x="8168947"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25"/>
              <p:cNvSpPr/>
              <p:nvPr/>
            </p:nvSpPr>
            <p:spPr>
              <a:xfrm rot="10800000" flipH="1">
                <a:off x="5586054" y="3207649"/>
                <a:ext cx="2582892" cy="285116"/>
              </a:xfrm>
              <a:custGeom>
                <a:avLst/>
                <a:gdLst/>
                <a:ahLst/>
                <a:cxnLst/>
                <a:rect l="l" t="t" r="r" b="b"/>
                <a:pathLst>
                  <a:path w="2582892" h="285116" extrusionOk="0">
                    <a:moveTo>
                      <a:pt x="139492" y="0"/>
                    </a:moveTo>
                    <a:lnTo>
                      <a:pt x="2443400" y="0"/>
                    </a:lnTo>
                    <a:cubicBezTo>
                      <a:pt x="2520445" y="0"/>
                      <a:pt x="2582892" y="62534"/>
                      <a:pt x="2582892" y="139492"/>
                    </a:cubicBezTo>
                    <a:lnTo>
                      <a:pt x="2582892" y="285117"/>
                    </a:lnTo>
                    <a:lnTo>
                      <a:pt x="0" y="285117"/>
                    </a:lnTo>
                    <a:lnTo>
                      <a:pt x="0" y="139492"/>
                    </a:lnTo>
                    <a:cubicBezTo>
                      <a:pt x="0" y="62448"/>
                      <a:pt x="62534" y="0"/>
                      <a:pt x="1394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942" name="Google Shape;942;p25"/>
          <p:cNvSpPr txBox="1">
            <a:spLocks noGrp="1"/>
          </p:cNvSpPr>
          <p:nvPr>
            <p:ph type="title" hasCustomPrompt="1"/>
          </p:nvPr>
        </p:nvSpPr>
        <p:spPr>
          <a:xfrm>
            <a:off x="1136000" y="1105067"/>
            <a:ext cx="5230800" cy="10252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6000">
                <a:latin typeface="Assistant"/>
                <a:ea typeface="Assistant"/>
                <a:cs typeface="Assistant"/>
                <a:sym typeface="Assistant"/>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43" name="Google Shape;943;p25"/>
          <p:cNvSpPr txBox="1">
            <a:spLocks noGrp="1"/>
          </p:cNvSpPr>
          <p:nvPr>
            <p:ph type="subTitle" idx="1"/>
          </p:nvPr>
        </p:nvSpPr>
        <p:spPr>
          <a:xfrm>
            <a:off x="1136000" y="2023621"/>
            <a:ext cx="5230800" cy="5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944" name="Google Shape;944;p25"/>
          <p:cNvSpPr txBox="1">
            <a:spLocks noGrp="1"/>
          </p:cNvSpPr>
          <p:nvPr>
            <p:ph type="title" idx="2" hasCustomPrompt="1"/>
          </p:nvPr>
        </p:nvSpPr>
        <p:spPr>
          <a:xfrm>
            <a:off x="1136000" y="2704868"/>
            <a:ext cx="5230800" cy="10252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6000">
                <a:latin typeface="Assistant"/>
                <a:ea typeface="Assistant"/>
                <a:cs typeface="Assistant"/>
                <a:sym typeface="Assistant"/>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45" name="Google Shape;945;p25"/>
          <p:cNvSpPr txBox="1">
            <a:spLocks noGrp="1"/>
          </p:cNvSpPr>
          <p:nvPr>
            <p:ph type="subTitle" idx="3"/>
          </p:nvPr>
        </p:nvSpPr>
        <p:spPr>
          <a:xfrm>
            <a:off x="1136000" y="3623419"/>
            <a:ext cx="5230800" cy="5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946" name="Google Shape;946;p25"/>
          <p:cNvSpPr txBox="1">
            <a:spLocks noGrp="1"/>
          </p:cNvSpPr>
          <p:nvPr>
            <p:ph type="title" idx="4" hasCustomPrompt="1"/>
          </p:nvPr>
        </p:nvSpPr>
        <p:spPr>
          <a:xfrm>
            <a:off x="1136000" y="4304669"/>
            <a:ext cx="5230800" cy="10252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6000">
                <a:latin typeface="Assistant"/>
                <a:ea typeface="Assistant"/>
                <a:cs typeface="Assistant"/>
                <a:sym typeface="Assistant"/>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47" name="Google Shape;947;p25"/>
          <p:cNvSpPr txBox="1">
            <a:spLocks noGrp="1"/>
          </p:cNvSpPr>
          <p:nvPr>
            <p:ph type="subTitle" idx="5"/>
          </p:nvPr>
        </p:nvSpPr>
        <p:spPr>
          <a:xfrm>
            <a:off x="1136000" y="5223236"/>
            <a:ext cx="5230800" cy="5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2777395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385"/>
        <p:cNvGrpSpPr/>
        <p:nvPr/>
      </p:nvGrpSpPr>
      <p:grpSpPr>
        <a:xfrm>
          <a:off x="0" y="0"/>
          <a:ext cx="0" cy="0"/>
          <a:chOff x="0" y="0"/>
          <a:chExt cx="0" cy="0"/>
        </a:xfrm>
      </p:grpSpPr>
      <p:sp>
        <p:nvSpPr>
          <p:cNvPr id="392" name="Google Shape;392;p13"/>
          <p:cNvSpPr txBox="1">
            <a:spLocks noGrp="1"/>
          </p:cNvSpPr>
          <p:nvPr>
            <p:ph type="title"/>
          </p:nvPr>
        </p:nvSpPr>
        <p:spPr>
          <a:xfrm>
            <a:off x="951000"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 name="Google Shape;413;p13"/>
          <p:cNvSpPr txBox="1">
            <a:spLocks noGrp="1"/>
          </p:cNvSpPr>
          <p:nvPr>
            <p:ph type="title" idx="2" hasCustomPrompt="1"/>
          </p:nvPr>
        </p:nvSpPr>
        <p:spPr>
          <a:xfrm>
            <a:off x="7159705" y="1845233"/>
            <a:ext cx="296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6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14" name="Google Shape;414;p13"/>
          <p:cNvSpPr txBox="1">
            <a:spLocks noGrp="1"/>
          </p:cNvSpPr>
          <p:nvPr>
            <p:ph type="title" idx="3"/>
          </p:nvPr>
        </p:nvSpPr>
        <p:spPr>
          <a:xfrm>
            <a:off x="6361051" y="2598233"/>
            <a:ext cx="4557200" cy="498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3467"/>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415" name="Google Shape;415;p13"/>
          <p:cNvSpPr txBox="1">
            <a:spLocks noGrp="1"/>
          </p:cNvSpPr>
          <p:nvPr>
            <p:ph type="title" idx="4"/>
          </p:nvPr>
        </p:nvSpPr>
        <p:spPr>
          <a:xfrm>
            <a:off x="7129584" y="3096633"/>
            <a:ext cx="302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Font typeface="Oxygen"/>
              <a:buNone/>
              <a:defRPr sz="2000">
                <a:latin typeface="Oxygen"/>
                <a:ea typeface="Oxygen"/>
                <a:cs typeface="Oxygen"/>
                <a:sym typeface="Oxygen"/>
              </a:defRPr>
            </a:lvl1pPr>
            <a:lvl2pPr lvl="1" rtl="0">
              <a:spcBef>
                <a:spcPts val="0"/>
              </a:spcBef>
              <a:spcAft>
                <a:spcPts val="0"/>
              </a:spcAft>
              <a:buSzPts val="1500"/>
              <a:buFont typeface="Oxygen"/>
              <a:buNone/>
              <a:defRPr sz="2000">
                <a:latin typeface="Oxygen"/>
                <a:ea typeface="Oxygen"/>
                <a:cs typeface="Oxygen"/>
                <a:sym typeface="Oxygen"/>
              </a:defRPr>
            </a:lvl2pPr>
            <a:lvl3pPr lvl="2" rtl="0">
              <a:spcBef>
                <a:spcPts val="0"/>
              </a:spcBef>
              <a:spcAft>
                <a:spcPts val="0"/>
              </a:spcAft>
              <a:buSzPts val="1500"/>
              <a:buFont typeface="Oxygen"/>
              <a:buNone/>
              <a:defRPr sz="2000">
                <a:latin typeface="Oxygen"/>
                <a:ea typeface="Oxygen"/>
                <a:cs typeface="Oxygen"/>
                <a:sym typeface="Oxygen"/>
              </a:defRPr>
            </a:lvl3pPr>
            <a:lvl4pPr lvl="3" rtl="0">
              <a:spcBef>
                <a:spcPts val="0"/>
              </a:spcBef>
              <a:spcAft>
                <a:spcPts val="0"/>
              </a:spcAft>
              <a:buSzPts val="1500"/>
              <a:buFont typeface="Oxygen"/>
              <a:buNone/>
              <a:defRPr sz="2000">
                <a:latin typeface="Oxygen"/>
                <a:ea typeface="Oxygen"/>
                <a:cs typeface="Oxygen"/>
                <a:sym typeface="Oxygen"/>
              </a:defRPr>
            </a:lvl4pPr>
            <a:lvl5pPr lvl="4" rtl="0">
              <a:spcBef>
                <a:spcPts val="0"/>
              </a:spcBef>
              <a:spcAft>
                <a:spcPts val="0"/>
              </a:spcAft>
              <a:buSzPts val="1500"/>
              <a:buFont typeface="Oxygen"/>
              <a:buNone/>
              <a:defRPr sz="2000">
                <a:latin typeface="Oxygen"/>
                <a:ea typeface="Oxygen"/>
                <a:cs typeface="Oxygen"/>
                <a:sym typeface="Oxygen"/>
              </a:defRPr>
            </a:lvl5pPr>
            <a:lvl6pPr lvl="5" rtl="0">
              <a:spcBef>
                <a:spcPts val="0"/>
              </a:spcBef>
              <a:spcAft>
                <a:spcPts val="0"/>
              </a:spcAft>
              <a:buSzPts val="1500"/>
              <a:buFont typeface="Oxygen"/>
              <a:buNone/>
              <a:defRPr sz="2000">
                <a:latin typeface="Oxygen"/>
                <a:ea typeface="Oxygen"/>
                <a:cs typeface="Oxygen"/>
                <a:sym typeface="Oxygen"/>
              </a:defRPr>
            </a:lvl6pPr>
            <a:lvl7pPr lvl="6" rtl="0">
              <a:spcBef>
                <a:spcPts val="0"/>
              </a:spcBef>
              <a:spcAft>
                <a:spcPts val="0"/>
              </a:spcAft>
              <a:buSzPts val="1500"/>
              <a:buFont typeface="Oxygen"/>
              <a:buNone/>
              <a:defRPr sz="2000">
                <a:latin typeface="Oxygen"/>
                <a:ea typeface="Oxygen"/>
                <a:cs typeface="Oxygen"/>
                <a:sym typeface="Oxygen"/>
              </a:defRPr>
            </a:lvl7pPr>
            <a:lvl8pPr lvl="7" rtl="0">
              <a:spcBef>
                <a:spcPts val="0"/>
              </a:spcBef>
              <a:spcAft>
                <a:spcPts val="0"/>
              </a:spcAft>
              <a:buSzPts val="1500"/>
              <a:buFont typeface="Oxygen"/>
              <a:buNone/>
              <a:defRPr sz="2000">
                <a:latin typeface="Oxygen"/>
                <a:ea typeface="Oxygen"/>
                <a:cs typeface="Oxygen"/>
                <a:sym typeface="Oxygen"/>
              </a:defRPr>
            </a:lvl8pPr>
            <a:lvl9pPr lvl="8" rtl="0">
              <a:spcBef>
                <a:spcPts val="0"/>
              </a:spcBef>
              <a:spcAft>
                <a:spcPts val="0"/>
              </a:spcAft>
              <a:buSzPts val="1500"/>
              <a:buFont typeface="Oxygen"/>
              <a:buNone/>
              <a:defRPr sz="2000">
                <a:latin typeface="Oxygen"/>
                <a:ea typeface="Oxygen"/>
                <a:cs typeface="Oxygen"/>
                <a:sym typeface="Oxygen"/>
              </a:defRPr>
            </a:lvl9pPr>
          </a:lstStyle>
          <a:p>
            <a:endParaRPr/>
          </a:p>
        </p:txBody>
      </p:sp>
      <p:sp>
        <p:nvSpPr>
          <p:cNvPr id="416" name="Google Shape;416;p13"/>
          <p:cNvSpPr txBox="1">
            <a:spLocks noGrp="1"/>
          </p:cNvSpPr>
          <p:nvPr>
            <p:ph type="title" idx="5" hasCustomPrompt="1"/>
          </p:nvPr>
        </p:nvSpPr>
        <p:spPr>
          <a:xfrm>
            <a:off x="7159705" y="4028167"/>
            <a:ext cx="296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6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17" name="Google Shape;417;p13"/>
          <p:cNvSpPr txBox="1">
            <a:spLocks noGrp="1"/>
          </p:cNvSpPr>
          <p:nvPr>
            <p:ph type="title" idx="6"/>
          </p:nvPr>
        </p:nvSpPr>
        <p:spPr>
          <a:xfrm>
            <a:off x="6361051" y="4781167"/>
            <a:ext cx="4557200" cy="498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3467"/>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418" name="Google Shape;418;p13"/>
          <p:cNvSpPr txBox="1">
            <a:spLocks noGrp="1"/>
          </p:cNvSpPr>
          <p:nvPr>
            <p:ph type="title" idx="7"/>
          </p:nvPr>
        </p:nvSpPr>
        <p:spPr>
          <a:xfrm>
            <a:off x="7129584" y="5279567"/>
            <a:ext cx="302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Font typeface="Oxygen"/>
              <a:buNone/>
              <a:defRPr sz="2000">
                <a:latin typeface="Oxygen"/>
                <a:ea typeface="Oxygen"/>
                <a:cs typeface="Oxygen"/>
                <a:sym typeface="Oxygen"/>
              </a:defRPr>
            </a:lvl1pPr>
            <a:lvl2pPr lvl="1" rtl="0">
              <a:spcBef>
                <a:spcPts val="0"/>
              </a:spcBef>
              <a:spcAft>
                <a:spcPts val="0"/>
              </a:spcAft>
              <a:buSzPts val="1500"/>
              <a:buFont typeface="Oxygen"/>
              <a:buNone/>
              <a:defRPr sz="2000">
                <a:latin typeface="Oxygen"/>
                <a:ea typeface="Oxygen"/>
                <a:cs typeface="Oxygen"/>
                <a:sym typeface="Oxygen"/>
              </a:defRPr>
            </a:lvl2pPr>
            <a:lvl3pPr lvl="2" rtl="0">
              <a:spcBef>
                <a:spcPts val="0"/>
              </a:spcBef>
              <a:spcAft>
                <a:spcPts val="0"/>
              </a:spcAft>
              <a:buSzPts val="1500"/>
              <a:buFont typeface="Oxygen"/>
              <a:buNone/>
              <a:defRPr sz="2000">
                <a:latin typeface="Oxygen"/>
                <a:ea typeface="Oxygen"/>
                <a:cs typeface="Oxygen"/>
                <a:sym typeface="Oxygen"/>
              </a:defRPr>
            </a:lvl3pPr>
            <a:lvl4pPr lvl="3" rtl="0">
              <a:spcBef>
                <a:spcPts val="0"/>
              </a:spcBef>
              <a:spcAft>
                <a:spcPts val="0"/>
              </a:spcAft>
              <a:buSzPts val="1500"/>
              <a:buFont typeface="Oxygen"/>
              <a:buNone/>
              <a:defRPr sz="2000">
                <a:latin typeface="Oxygen"/>
                <a:ea typeface="Oxygen"/>
                <a:cs typeface="Oxygen"/>
                <a:sym typeface="Oxygen"/>
              </a:defRPr>
            </a:lvl4pPr>
            <a:lvl5pPr lvl="4" rtl="0">
              <a:spcBef>
                <a:spcPts val="0"/>
              </a:spcBef>
              <a:spcAft>
                <a:spcPts val="0"/>
              </a:spcAft>
              <a:buSzPts val="1500"/>
              <a:buFont typeface="Oxygen"/>
              <a:buNone/>
              <a:defRPr sz="2000">
                <a:latin typeface="Oxygen"/>
                <a:ea typeface="Oxygen"/>
                <a:cs typeface="Oxygen"/>
                <a:sym typeface="Oxygen"/>
              </a:defRPr>
            </a:lvl5pPr>
            <a:lvl6pPr lvl="5" rtl="0">
              <a:spcBef>
                <a:spcPts val="0"/>
              </a:spcBef>
              <a:spcAft>
                <a:spcPts val="0"/>
              </a:spcAft>
              <a:buSzPts val="1500"/>
              <a:buFont typeface="Oxygen"/>
              <a:buNone/>
              <a:defRPr sz="2000">
                <a:latin typeface="Oxygen"/>
                <a:ea typeface="Oxygen"/>
                <a:cs typeface="Oxygen"/>
                <a:sym typeface="Oxygen"/>
              </a:defRPr>
            </a:lvl6pPr>
            <a:lvl7pPr lvl="6" rtl="0">
              <a:spcBef>
                <a:spcPts val="0"/>
              </a:spcBef>
              <a:spcAft>
                <a:spcPts val="0"/>
              </a:spcAft>
              <a:buSzPts val="1500"/>
              <a:buFont typeface="Oxygen"/>
              <a:buNone/>
              <a:defRPr sz="2000">
                <a:latin typeface="Oxygen"/>
                <a:ea typeface="Oxygen"/>
                <a:cs typeface="Oxygen"/>
                <a:sym typeface="Oxygen"/>
              </a:defRPr>
            </a:lvl7pPr>
            <a:lvl8pPr lvl="7" rtl="0">
              <a:spcBef>
                <a:spcPts val="0"/>
              </a:spcBef>
              <a:spcAft>
                <a:spcPts val="0"/>
              </a:spcAft>
              <a:buSzPts val="1500"/>
              <a:buFont typeface="Oxygen"/>
              <a:buNone/>
              <a:defRPr sz="2000">
                <a:latin typeface="Oxygen"/>
                <a:ea typeface="Oxygen"/>
                <a:cs typeface="Oxygen"/>
                <a:sym typeface="Oxygen"/>
              </a:defRPr>
            </a:lvl8pPr>
            <a:lvl9pPr lvl="8" rtl="0">
              <a:spcBef>
                <a:spcPts val="0"/>
              </a:spcBef>
              <a:spcAft>
                <a:spcPts val="0"/>
              </a:spcAft>
              <a:buSzPts val="1500"/>
              <a:buFont typeface="Oxygen"/>
              <a:buNone/>
              <a:defRPr sz="2000">
                <a:latin typeface="Oxygen"/>
                <a:ea typeface="Oxygen"/>
                <a:cs typeface="Oxygen"/>
                <a:sym typeface="Oxygen"/>
              </a:defRPr>
            </a:lvl9pPr>
          </a:lstStyle>
          <a:p>
            <a:endParaRPr/>
          </a:p>
        </p:txBody>
      </p:sp>
      <p:sp>
        <p:nvSpPr>
          <p:cNvPr id="419" name="Google Shape;419;p13"/>
          <p:cNvSpPr txBox="1">
            <a:spLocks noGrp="1"/>
          </p:cNvSpPr>
          <p:nvPr>
            <p:ph type="title" idx="8" hasCustomPrompt="1"/>
          </p:nvPr>
        </p:nvSpPr>
        <p:spPr>
          <a:xfrm>
            <a:off x="2072405" y="1845233"/>
            <a:ext cx="296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6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20" name="Google Shape;420;p13"/>
          <p:cNvSpPr txBox="1">
            <a:spLocks noGrp="1"/>
          </p:cNvSpPr>
          <p:nvPr>
            <p:ph type="title" idx="9"/>
          </p:nvPr>
        </p:nvSpPr>
        <p:spPr>
          <a:xfrm>
            <a:off x="1273751" y="2598233"/>
            <a:ext cx="4557200" cy="498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3467"/>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421" name="Google Shape;421;p13"/>
          <p:cNvSpPr txBox="1">
            <a:spLocks noGrp="1"/>
          </p:cNvSpPr>
          <p:nvPr>
            <p:ph type="title" idx="13"/>
          </p:nvPr>
        </p:nvSpPr>
        <p:spPr>
          <a:xfrm>
            <a:off x="2042284" y="3096633"/>
            <a:ext cx="302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Font typeface="Oxygen"/>
              <a:buNone/>
              <a:defRPr sz="2000">
                <a:latin typeface="Oxygen"/>
                <a:ea typeface="Oxygen"/>
                <a:cs typeface="Oxygen"/>
                <a:sym typeface="Oxygen"/>
              </a:defRPr>
            </a:lvl1pPr>
            <a:lvl2pPr lvl="1" rtl="0">
              <a:spcBef>
                <a:spcPts val="0"/>
              </a:spcBef>
              <a:spcAft>
                <a:spcPts val="0"/>
              </a:spcAft>
              <a:buSzPts val="1500"/>
              <a:buFont typeface="Oxygen"/>
              <a:buNone/>
              <a:defRPr sz="2000">
                <a:latin typeface="Oxygen"/>
                <a:ea typeface="Oxygen"/>
                <a:cs typeface="Oxygen"/>
                <a:sym typeface="Oxygen"/>
              </a:defRPr>
            </a:lvl2pPr>
            <a:lvl3pPr lvl="2" rtl="0">
              <a:spcBef>
                <a:spcPts val="0"/>
              </a:spcBef>
              <a:spcAft>
                <a:spcPts val="0"/>
              </a:spcAft>
              <a:buSzPts val="1500"/>
              <a:buFont typeface="Oxygen"/>
              <a:buNone/>
              <a:defRPr sz="2000">
                <a:latin typeface="Oxygen"/>
                <a:ea typeface="Oxygen"/>
                <a:cs typeface="Oxygen"/>
                <a:sym typeface="Oxygen"/>
              </a:defRPr>
            </a:lvl3pPr>
            <a:lvl4pPr lvl="3" rtl="0">
              <a:spcBef>
                <a:spcPts val="0"/>
              </a:spcBef>
              <a:spcAft>
                <a:spcPts val="0"/>
              </a:spcAft>
              <a:buSzPts val="1500"/>
              <a:buFont typeface="Oxygen"/>
              <a:buNone/>
              <a:defRPr sz="2000">
                <a:latin typeface="Oxygen"/>
                <a:ea typeface="Oxygen"/>
                <a:cs typeface="Oxygen"/>
                <a:sym typeface="Oxygen"/>
              </a:defRPr>
            </a:lvl4pPr>
            <a:lvl5pPr lvl="4" rtl="0">
              <a:spcBef>
                <a:spcPts val="0"/>
              </a:spcBef>
              <a:spcAft>
                <a:spcPts val="0"/>
              </a:spcAft>
              <a:buSzPts val="1500"/>
              <a:buFont typeface="Oxygen"/>
              <a:buNone/>
              <a:defRPr sz="2000">
                <a:latin typeface="Oxygen"/>
                <a:ea typeface="Oxygen"/>
                <a:cs typeface="Oxygen"/>
                <a:sym typeface="Oxygen"/>
              </a:defRPr>
            </a:lvl5pPr>
            <a:lvl6pPr lvl="5" rtl="0">
              <a:spcBef>
                <a:spcPts val="0"/>
              </a:spcBef>
              <a:spcAft>
                <a:spcPts val="0"/>
              </a:spcAft>
              <a:buSzPts val="1500"/>
              <a:buFont typeface="Oxygen"/>
              <a:buNone/>
              <a:defRPr sz="2000">
                <a:latin typeface="Oxygen"/>
                <a:ea typeface="Oxygen"/>
                <a:cs typeface="Oxygen"/>
                <a:sym typeface="Oxygen"/>
              </a:defRPr>
            </a:lvl6pPr>
            <a:lvl7pPr lvl="6" rtl="0">
              <a:spcBef>
                <a:spcPts val="0"/>
              </a:spcBef>
              <a:spcAft>
                <a:spcPts val="0"/>
              </a:spcAft>
              <a:buSzPts val="1500"/>
              <a:buFont typeface="Oxygen"/>
              <a:buNone/>
              <a:defRPr sz="2000">
                <a:latin typeface="Oxygen"/>
                <a:ea typeface="Oxygen"/>
                <a:cs typeface="Oxygen"/>
                <a:sym typeface="Oxygen"/>
              </a:defRPr>
            </a:lvl7pPr>
            <a:lvl8pPr lvl="7" rtl="0">
              <a:spcBef>
                <a:spcPts val="0"/>
              </a:spcBef>
              <a:spcAft>
                <a:spcPts val="0"/>
              </a:spcAft>
              <a:buSzPts val="1500"/>
              <a:buFont typeface="Oxygen"/>
              <a:buNone/>
              <a:defRPr sz="2000">
                <a:latin typeface="Oxygen"/>
                <a:ea typeface="Oxygen"/>
                <a:cs typeface="Oxygen"/>
                <a:sym typeface="Oxygen"/>
              </a:defRPr>
            </a:lvl8pPr>
            <a:lvl9pPr lvl="8" rtl="0">
              <a:spcBef>
                <a:spcPts val="0"/>
              </a:spcBef>
              <a:spcAft>
                <a:spcPts val="0"/>
              </a:spcAft>
              <a:buSzPts val="1500"/>
              <a:buFont typeface="Oxygen"/>
              <a:buNone/>
              <a:defRPr sz="2000">
                <a:latin typeface="Oxygen"/>
                <a:ea typeface="Oxygen"/>
                <a:cs typeface="Oxygen"/>
                <a:sym typeface="Oxygen"/>
              </a:defRPr>
            </a:lvl9pPr>
          </a:lstStyle>
          <a:p>
            <a:endParaRPr/>
          </a:p>
        </p:txBody>
      </p:sp>
      <p:sp>
        <p:nvSpPr>
          <p:cNvPr id="422" name="Google Shape;422;p13"/>
          <p:cNvSpPr txBox="1">
            <a:spLocks noGrp="1"/>
          </p:cNvSpPr>
          <p:nvPr>
            <p:ph type="title" idx="14" hasCustomPrompt="1"/>
          </p:nvPr>
        </p:nvSpPr>
        <p:spPr>
          <a:xfrm>
            <a:off x="2072405" y="4028167"/>
            <a:ext cx="296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6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23" name="Google Shape;423;p13"/>
          <p:cNvSpPr txBox="1">
            <a:spLocks noGrp="1"/>
          </p:cNvSpPr>
          <p:nvPr>
            <p:ph type="title" idx="15"/>
          </p:nvPr>
        </p:nvSpPr>
        <p:spPr>
          <a:xfrm>
            <a:off x="1273751" y="4781167"/>
            <a:ext cx="4557200" cy="498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3467"/>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424" name="Google Shape;424;p13"/>
          <p:cNvSpPr txBox="1">
            <a:spLocks noGrp="1"/>
          </p:cNvSpPr>
          <p:nvPr>
            <p:ph type="title" idx="16"/>
          </p:nvPr>
        </p:nvSpPr>
        <p:spPr>
          <a:xfrm>
            <a:off x="2042284" y="5279567"/>
            <a:ext cx="302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Font typeface="Oxygen"/>
              <a:buNone/>
              <a:defRPr sz="2000">
                <a:latin typeface="Oxygen"/>
                <a:ea typeface="Oxygen"/>
                <a:cs typeface="Oxygen"/>
                <a:sym typeface="Oxygen"/>
              </a:defRPr>
            </a:lvl1pPr>
            <a:lvl2pPr lvl="1" rtl="0">
              <a:spcBef>
                <a:spcPts val="0"/>
              </a:spcBef>
              <a:spcAft>
                <a:spcPts val="0"/>
              </a:spcAft>
              <a:buSzPts val="1500"/>
              <a:buFont typeface="Oxygen"/>
              <a:buNone/>
              <a:defRPr sz="2000">
                <a:latin typeface="Oxygen"/>
                <a:ea typeface="Oxygen"/>
                <a:cs typeface="Oxygen"/>
                <a:sym typeface="Oxygen"/>
              </a:defRPr>
            </a:lvl2pPr>
            <a:lvl3pPr lvl="2" rtl="0">
              <a:spcBef>
                <a:spcPts val="0"/>
              </a:spcBef>
              <a:spcAft>
                <a:spcPts val="0"/>
              </a:spcAft>
              <a:buSzPts val="1500"/>
              <a:buFont typeface="Oxygen"/>
              <a:buNone/>
              <a:defRPr sz="2000">
                <a:latin typeface="Oxygen"/>
                <a:ea typeface="Oxygen"/>
                <a:cs typeface="Oxygen"/>
                <a:sym typeface="Oxygen"/>
              </a:defRPr>
            </a:lvl3pPr>
            <a:lvl4pPr lvl="3" rtl="0">
              <a:spcBef>
                <a:spcPts val="0"/>
              </a:spcBef>
              <a:spcAft>
                <a:spcPts val="0"/>
              </a:spcAft>
              <a:buSzPts val="1500"/>
              <a:buFont typeface="Oxygen"/>
              <a:buNone/>
              <a:defRPr sz="2000">
                <a:latin typeface="Oxygen"/>
                <a:ea typeface="Oxygen"/>
                <a:cs typeface="Oxygen"/>
                <a:sym typeface="Oxygen"/>
              </a:defRPr>
            </a:lvl4pPr>
            <a:lvl5pPr lvl="4" rtl="0">
              <a:spcBef>
                <a:spcPts val="0"/>
              </a:spcBef>
              <a:spcAft>
                <a:spcPts val="0"/>
              </a:spcAft>
              <a:buSzPts val="1500"/>
              <a:buFont typeface="Oxygen"/>
              <a:buNone/>
              <a:defRPr sz="2000">
                <a:latin typeface="Oxygen"/>
                <a:ea typeface="Oxygen"/>
                <a:cs typeface="Oxygen"/>
                <a:sym typeface="Oxygen"/>
              </a:defRPr>
            </a:lvl5pPr>
            <a:lvl6pPr lvl="5" rtl="0">
              <a:spcBef>
                <a:spcPts val="0"/>
              </a:spcBef>
              <a:spcAft>
                <a:spcPts val="0"/>
              </a:spcAft>
              <a:buSzPts val="1500"/>
              <a:buFont typeface="Oxygen"/>
              <a:buNone/>
              <a:defRPr sz="2000">
                <a:latin typeface="Oxygen"/>
                <a:ea typeface="Oxygen"/>
                <a:cs typeface="Oxygen"/>
                <a:sym typeface="Oxygen"/>
              </a:defRPr>
            </a:lvl6pPr>
            <a:lvl7pPr lvl="6" rtl="0">
              <a:spcBef>
                <a:spcPts val="0"/>
              </a:spcBef>
              <a:spcAft>
                <a:spcPts val="0"/>
              </a:spcAft>
              <a:buSzPts val="1500"/>
              <a:buFont typeface="Oxygen"/>
              <a:buNone/>
              <a:defRPr sz="2000">
                <a:latin typeface="Oxygen"/>
                <a:ea typeface="Oxygen"/>
                <a:cs typeface="Oxygen"/>
                <a:sym typeface="Oxygen"/>
              </a:defRPr>
            </a:lvl7pPr>
            <a:lvl8pPr lvl="7" rtl="0">
              <a:spcBef>
                <a:spcPts val="0"/>
              </a:spcBef>
              <a:spcAft>
                <a:spcPts val="0"/>
              </a:spcAft>
              <a:buSzPts val="1500"/>
              <a:buFont typeface="Oxygen"/>
              <a:buNone/>
              <a:defRPr sz="2000">
                <a:latin typeface="Oxygen"/>
                <a:ea typeface="Oxygen"/>
                <a:cs typeface="Oxygen"/>
                <a:sym typeface="Oxygen"/>
              </a:defRPr>
            </a:lvl8pPr>
            <a:lvl9pPr lvl="8" rtl="0">
              <a:spcBef>
                <a:spcPts val="0"/>
              </a:spcBef>
              <a:spcAft>
                <a:spcPts val="0"/>
              </a:spcAft>
              <a:buSzPts val="1500"/>
              <a:buFont typeface="Oxygen"/>
              <a:buNone/>
              <a:defRPr sz="2000">
                <a:latin typeface="Oxygen"/>
                <a:ea typeface="Oxygen"/>
                <a:cs typeface="Oxygen"/>
                <a:sym typeface="Oxygen"/>
              </a:defRPr>
            </a:lvl9pPr>
          </a:lstStyle>
          <a:p>
            <a:endParaRPr/>
          </a:p>
        </p:txBody>
      </p:sp>
    </p:spTree>
    <p:extLst>
      <p:ext uri="{BB962C8B-B14F-4D97-AF65-F5344CB8AC3E}">
        <p14:creationId xmlns:p14="http://schemas.microsoft.com/office/powerpoint/2010/main" val="999632931"/>
      </p:ext>
    </p:extLst>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5"/>
        <p:cNvGrpSpPr/>
        <p:nvPr/>
      </p:nvGrpSpPr>
      <p:grpSpPr>
        <a:xfrm>
          <a:off x="0" y="0"/>
          <a:ext cx="0" cy="0"/>
          <a:chOff x="0" y="0"/>
          <a:chExt cx="0" cy="0"/>
        </a:xfrm>
      </p:grpSpPr>
      <p:sp>
        <p:nvSpPr>
          <p:cNvPr id="442" name="Google Shape;442;p14"/>
          <p:cNvSpPr txBox="1">
            <a:spLocks noGrp="1"/>
          </p:cNvSpPr>
          <p:nvPr>
            <p:ph type="subTitle" idx="1"/>
          </p:nvPr>
        </p:nvSpPr>
        <p:spPr>
          <a:xfrm>
            <a:off x="1369500" y="1921667"/>
            <a:ext cx="9453200" cy="21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3" name="Google Shape;443;p14"/>
          <p:cNvSpPr txBox="1">
            <a:spLocks noGrp="1"/>
          </p:cNvSpPr>
          <p:nvPr>
            <p:ph type="subTitle" idx="2"/>
          </p:nvPr>
        </p:nvSpPr>
        <p:spPr>
          <a:xfrm>
            <a:off x="1369400" y="4074600"/>
            <a:ext cx="9453200" cy="6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600"/>
              <a:buFont typeface="Staatliches"/>
              <a:buNone/>
              <a:defRPr sz="3733">
                <a:latin typeface="Staatliches"/>
                <a:ea typeface="Staatliches"/>
                <a:cs typeface="Staatliches"/>
                <a:sym typeface="Staatliches"/>
              </a:defRPr>
            </a:lvl1pPr>
            <a:lvl2pPr lvl="1" rtl="0">
              <a:spcBef>
                <a:spcPts val="0"/>
              </a:spcBef>
              <a:spcAft>
                <a:spcPts val="0"/>
              </a:spcAft>
              <a:buSzPts val="2200"/>
              <a:buFont typeface="Staatliches"/>
              <a:buNone/>
              <a:defRPr sz="2933">
                <a:latin typeface="Staatliches"/>
                <a:ea typeface="Staatliches"/>
                <a:cs typeface="Staatliches"/>
                <a:sym typeface="Staatliches"/>
              </a:defRPr>
            </a:lvl2pPr>
            <a:lvl3pPr lvl="2" rtl="0">
              <a:spcBef>
                <a:spcPts val="0"/>
              </a:spcBef>
              <a:spcAft>
                <a:spcPts val="0"/>
              </a:spcAft>
              <a:buSzPts val="2200"/>
              <a:buFont typeface="Staatliches"/>
              <a:buNone/>
              <a:defRPr sz="2933">
                <a:latin typeface="Staatliches"/>
                <a:ea typeface="Staatliches"/>
                <a:cs typeface="Staatliches"/>
                <a:sym typeface="Staatliches"/>
              </a:defRPr>
            </a:lvl3pPr>
            <a:lvl4pPr lvl="3" rtl="0">
              <a:spcBef>
                <a:spcPts val="0"/>
              </a:spcBef>
              <a:spcAft>
                <a:spcPts val="0"/>
              </a:spcAft>
              <a:buSzPts val="2200"/>
              <a:buFont typeface="Staatliches"/>
              <a:buNone/>
              <a:defRPr sz="2933">
                <a:latin typeface="Staatliches"/>
                <a:ea typeface="Staatliches"/>
                <a:cs typeface="Staatliches"/>
                <a:sym typeface="Staatliches"/>
              </a:defRPr>
            </a:lvl4pPr>
            <a:lvl5pPr lvl="4" rtl="0">
              <a:spcBef>
                <a:spcPts val="0"/>
              </a:spcBef>
              <a:spcAft>
                <a:spcPts val="0"/>
              </a:spcAft>
              <a:buSzPts val="2200"/>
              <a:buFont typeface="Staatliches"/>
              <a:buNone/>
              <a:defRPr sz="2933">
                <a:latin typeface="Staatliches"/>
                <a:ea typeface="Staatliches"/>
                <a:cs typeface="Staatliches"/>
                <a:sym typeface="Staatliches"/>
              </a:defRPr>
            </a:lvl5pPr>
            <a:lvl6pPr lvl="5" rtl="0">
              <a:spcBef>
                <a:spcPts val="0"/>
              </a:spcBef>
              <a:spcAft>
                <a:spcPts val="0"/>
              </a:spcAft>
              <a:buSzPts val="2200"/>
              <a:buFont typeface="Staatliches"/>
              <a:buNone/>
              <a:defRPr sz="2933">
                <a:latin typeface="Staatliches"/>
                <a:ea typeface="Staatliches"/>
                <a:cs typeface="Staatliches"/>
                <a:sym typeface="Staatliches"/>
              </a:defRPr>
            </a:lvl6pPr>
            <a:lvl7pPr lvl="6" rtl="0">
              <a:spcBef>
                <a:spcPts val="0"/>
              </a:spcBef>
              <a:spcAft>
                <a:spcPts val="0"/>
              </a:spcAft>
              <a:buSzPts val="2200"/>
              <a:buFont typeface="Staatliches"/>
              <a:buNone/>
              <a:defRPr sz="2933">
                <a:latin typeface="Staatliches"/>
                <a:ea typeface="Staatliches"/>
                <a:cs typeface="Staatliches"/>
                <a:sym typeface="Staatliches"/>
              </a:defRPr>
            </a:lvl7pPr>
            <a:lvl8pPr lvl="7" rtl="0">
              <a:spcBef>
                <a:spcPts val="0"/>
              </a:spcBef>
              <a:spcAft>
                <a:spcPts val="0"/>
              </a:spcAft>
              <a:buSzPts val="2200"/>
              <a:buFont typeface="Staatliches"/>
              <a:buNone/>
              <a:defRPr sz="2933">
                <a:latin typeface="Staatliches"/>
                <a:ea typeface="Staatliches"/>
                <a:cs typeface="Staatliches"/>
                <a:sym typeface="Staatliches"/>
              </a:defRPr>
            </a:lvl8pPr>
            <a:lvl9pPr lvl="8" rtl="0">
              <a:spcBef>
                <a:spcPts val="0"/>
              </a:spcBef>
              <a:spcAft>
                <a:spcPts val="0"/>
              </a:spcAft>
              <a:buSzPts val="2200"/>
              <a:buFont typeface="Staatliches"/>
              <a:buNone/>
              <a:defRPr sz="2933">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591001749"/>
      </p:ext>
    </p:extLst>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pic>
        <p:nvPicPr>
          <p:cNvPr id="45" name="Google Shape;45;p4"/>
          <p:cNvPicPr preferRelativeResize="0"/>
          <p:nvPr/>
        </p:nvPicPr>
        <p:blipFill rotWithShape="1">
          <a:blip r:embed="rId2">
            <a:alphaModFix amt="28000"/>
          </a:blip>
          <a:srcRect/>
          <a:stretch/>
        </p:blipFill>
        <p:spPr>
          <a:xfrm>
            <a:off x="1" y="2895"/>
            <a:ext cx="12192004" cy="6852199"/>
          </a:xfrm>
          <a:prstGeom prst="rect">
            <a:avLst/>
          </a:prstGeom>
          <a:noFill/>
          <a:ln>
            <a:noFill/>
          </a:ln>
        </p:spPr>
      </p:pic>
      <p:sp>
        <p:nvSpPr>
          <p:cNvPr id="46" name="Google Shape;46;p4"/>
          <p:cNvSpPr/>
          <p:nvPr/>
        </p:nvSpPr>
        <p:spPr>
          <a:xfrm>
            <a:off x="403000" y="350400"/>
            <a:ext cx="11386000" cy="6157200"/>
          </a:xfrm>
          <a:prstGeom prst="roundRect">
            <a:avLst>
              <a:gd name="adj" fmla="val 10509"/>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4"/>
          <p:cNvSpPr txBox="1">
            <a:spLocks noGrp="1"/>
          </p:cNvSpPr>
          <p:nvPr>
            <p:ph type="body" idx="1"/>
          </p:nvPr>
        </p:nvSpPr>
        <p:spPr>
          <a:xfrm>
            <a:off x="960000" y="1417800"/>
            <a:ext cx="10272000" cy="47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lvl1pPr>
            <a:lvl2pPr marL="1219170" lvl="1" indent="-406390" rtl="0">
              <a:lnSpc>
                <a:spcPct val="115000"/>
              </a:lnSpc>
              <a:spcBef>
                <a:spcPts val="2133"/>
              </a:spcBef>
              <a:spcAft>
                <a:spcPts val="0"/>
              </a:spcAft>
              <a:buSzPts val="1200"/>
              <a:buFont typeface="Roboto Condensed Light"/>
              <a:buAutoNum type="alphaLcPeriod"/>
              <a:defRPr/>
            </a:lvl2pPr>
            <a:lvl3pPr marL="1828754" lvl="2" indent="-406390" rtl="0">
              <a:lnSpc>
                <a:spcPct val="115000"/>
              </a:lnSpc>
              <a:spcBef>
                <a:spcPts val="2133"/>
              </a:spcBef>
              <a:spcAft>
                <a:spcPts val="0"/>
              </a:spcAft>
              <a:buSzPts val="1200"/>
              <a:buFont typeface="Roboto Condensed Light"/>
              <a:buAutoNum type="romanLcPeriod"/>
              <a:defRPr/>
            </a:lvl3pPr>
            <a:lvl4pPr marL="2438339" lvl="3" indent="-406390" rtl="0">
              <a:lnSpc>
                <a:spcPct val="115000"/>
              </a:lnSpc>
              <a:spcBef>
                <a:spcPts val="2133"/>
              </a:spcBef>
              <a:spcAft>
                <a:spcPts val="0"/>
              </a:spcAft>
              <a:buSzPts val="1200"/>
              <a:buFont typeface="Roboto Condensed Light"/>
              <a:buAutoNum type="arabicPeriod"/>
              <a:defRPr/>
            </a:lvl4pPr>
            <a:lvl5pPr marL="3047924" lvl="4" indent="-406390" rtl="0">
              <a:lnSpc>
                <a:spcPct val="115000"/>
              </a:lnSpc>
              <a:spcBef>
                <a:spcPts val="2133"/>
              </a:spcBef>
              <a:spcAft>
                <a:spcPts val="0"/>
              </a:spcAft>
              <a:buSzPts val="1200"/>
              <a:buFont typeface="Roboto Condensed Light"/>
              <a:buAutoNum type="alphaLcPeriod"/>
              <a:defRPr/>
            </a:lvl5pPr>
            <a:lvl6pPr marL="3657509" lvl="5" indent="-406390" rtl="0">
              <a:lnSpc>
                <a:spcPct val="115000"/>
              </a:lnSpc>
              <a:spcBef>
                <a:spcPts val="2133"/>
              </a:spcBef>
              <a:spcAft>
                <a:spcPts val="0"/>
              </a:spcAft>
              <a:buSzPts val="1200"/>
              <a:buFont typeface="Roboto Condensed Light"/>
              <a:buAutoNum type="romanLcPeriod"/>
              <a:defRPr/>
            </a:lvl6pPr>
            <a:lvl7pPr marL="4267093" lvl="6" indent="-406390" rtl="0">
              <a:lnSpc>
                <a:spcPct val="115000"/>
              </a:lnSpc>
              <a:spcBef>
                <a:spcPts val="2133"/>
              </a:spcBef>
              <a:spcAft>
                <a:spcPts val="0"/>
              </a:spcAft>
              <a:buSzPts val="1200"/>
              <a:buFont typeface="Roboto Condensed Light"/>
              <a:buAutoNum type="arabicPeriod"/>
              <a:defRPr/>
            </a:lvl7pPr>
            <a:lvl8pPr marL="4876678" lvl="7" indent="-406390" rtl="0">
              <a:lnSpc>
                <a:spcPct val="115000"/>
              </a:lnSpc>
              <a:spcBef>
                <a:spcPts val="2133"/>
              </a:spcBef>
              <a:spcAft>
                <a:spcPts val="0"/>
              </a:spcAft>
              <a:buSzPts val="1200"/>
              <a:buFont typeface="Roboto Condensed Light"/>
              <a:buAutoNum type="alphaLcPeriod"/>
              <a:defRPr/>
            </a:lvl8pPr>
            <a:lvl9pPr marL="5486263" lvl="8" indent="-406390" rtl="0">
              <a:lnSpc>
                <a:spcPct val="115000"/>
              </a:lnSpc>
              <a:spcBef>
                <a:spcPts val="2133"/>
              </a:spcBef>
              <a:spcAft>
                <a:spcPts val="2133"/>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4090431123"/>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4E5A-BA06-6010-A04A-7FAB69F58B0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FD82704-A854-CB78-E326-180B333F4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E69FA20-68E1-2438-93DF-E973FB822F51}"/>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76EB8CE5-07B7-1383-AE31-E945637CE6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A80B1B8-B482-29B3-8651-C0D74DC22AB7}"/>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2370894966"/>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8AF-B4DD-77A0-2C63-90FD6E8DD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5A979B2F-CFC1-5A06-2DE5-9E2749FC44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5853B-7000-88A3-4650-13D4D0813618}"/>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9B5B2C06-38E2-C060-2BE5-38AC58D8FB0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B91A7F4-37B5-3AFB-2579-DF88AF7453B6}"/>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1810041779"/>
      </p:ext>
    </p:extLst>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FB51-2272-40EF-DA25-B7965416289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DF5B0C2-196F-D4F1-C78A-8815E8F61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3B24BE1-E16C-BFAB-7A86-49FBC0A5E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5BFFF00-6514-6280-655F-A62CD48676E0}"/>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6" name="Footer Placeholder 5">
            <a:extLst>
              <a:ext uri="{FF2B5EF4-FFF2-40B4-BE49-F238E27FC236}">
                <a16:creationId xmlns:a16="http://schemas.microsoft.com/office/drawing/2014/main" id="{C200B129-328B-515D-5B21-768EA774604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8CE5481-24C9-8A1E-128A-10951FF71C37}"/>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2850150287"/>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7A38-C70A-870D-80E1-C4DABFE1BD0D}"/>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34EA912-6EEB-7BBE-2062-AFCADFB3ED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C9B02-6536-B03B-2074-3D2D57156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FAF164F2-98FF-8B3A-D572-A90AF84A2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B6A84-D07B-7F83-58AF-B5DBE6567A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05611EC-5A8B-BA9E-8F78-D91DDE6895C5}"/>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8" name="Footer Placeholder 7">
            <a:extLst>
              <a:ext uri="{FF2B5EF4-FFF2-40B4-BE49-F238E27FC236}">
                <a16:creationId xmlns:a16="http://schemas.microsoft.com/office/drawing/2014/main" id="{71934CFF-EBA6-036C-75DA-27948A6EC61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8C706874-5D89-8718-4A4D-B46F655A2494}"/>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1693086583"/>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2889-DA53-2C17-23D2-AEABAF5CE7B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3BCE836-02F0-E047-6D16-9BAC706B25FE}"/>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4" name="Footer Placeholder 3">
            <a:extLst>
              <a:ext uri="{FF2B5EF4-FFF2-40B4-BE49-F238E27FC236}">
                <a16:creationId xmlns:a16="http://schemas.microsoft.com/office/drawing/2014/main" id="{1DCB2331-3CF9-4E6B-3017-0ADFB35D975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AC65EDB0-0FF4-DDBB-173F-7646DCD8CD12}"/>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765169117"/>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65500-1E14-D58D-FD20-9981E250326A}"/>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3" name="Footer Placeholder 2">
            <a:extLst>
              <a:ext uri="{FF2B5EF4-FFF2-40B4-BE49-F238E27FC236}">
                <a16:creationId xmlns:a16="http://schemas.microsoft.com/office/drawing/2014/main" id="{7955FF5C-4279-7C7A-7031-4D2112E34B6A}"/>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8DCCAEF8-CB88-9F97-A228-304DFA1E8F1C}"/>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2009762512"/>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ED90-913E-24FE-22EB-2519ABD13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F81C388-CC89-6BFC-BF6E-D2541FC34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72F876B-9BD0-1290-C7EA-65F93B046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F29CC-4EC9-D4E2-4431-78CF77E12C1E}"/>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6" name="Footer Placeholder 5">
            <a:extLst>
              <a:ext uri="{FF2B5EF4-FFF2-40B4-BE49-F238E27FC236}">
                <a16:creationId xmlns:a16="http://schemas.microsoft.com/office/drawing/2014/main" id="{8EC1590B-4EC3-9A7F-13AD-E0E7D88A83E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612F6E1-7575-9014-A069-A1AE0697DB7F}"/>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1851108223"/>
      </p:ext>
    </p:extLst>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DF7-E91E-197F-E707-767E05444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04F9EF6-8782-1558-A275-35C16887C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8CA63F4E-D6AC-C6FF-4504-C86DC8CAB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E57D1-F3BF-A991-14F8-0DD6FA6DB7AA}"/>
              </a:ext>
            </a:extLst>
          </p:cNvPr>
          <p:cNvSpPr>
            <a:spLocks noGrp="1"/>
          </p:cNvSpPr>
          <p:nvPr>
            <p:ph type="dt" sz="half" idx="10"/>
          </p:nvPr>
        </p:nvSpPr>
        <p:spPr/>
        <p:txBody>
          <a:bodyPr/>
          <a:lstStyle/>
          <a:p>
            <a:fld id="{36F7F2A7-62C0-1D4C-B041-3DBB4B472FB5}" type="datetimeFigureOut">
              <a:rPr lang="en-VN" smtClean="0"/>
              <a:t>12/30/2024</a:t>
            </a:fld>
            <a:endParaRPr lang="en-VN"/>
          </a:p>
        </p:txBody>
      </p:sp>
      <p:sp>
        <p:nvSpPr>
          <p:cNvPr id="6" name="Footer Placeholder 5">
            <a:extLst>
              <a:ext uri="{FF2B5EF4-FFF2-40B4-BE49-F238E27FC236}">
                <a16:creationId xmlns:a16="http://schemas.microsoft.com/office/drawing/2014/main" id="{0DA117C9-AC50-28D5-2A9E-48EA0E15E99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2426083-C388-D6A8-2CF1-C266DA6A8EDD}"/>
              </a:ext>
            </a:extLst>
          </p:cNvPr>
          <p:cNvSpPr>
            <a:spLocks noGrp="1"/>
          </p:cNvSpPr>
          <p:nvPr>
            <p:ph type="sldNum" sz="quarter" idx="12"/>
          </p:nvPr>
        </p:nvSpPr>
        <p:spPr/>
        <p:txBody>
          <a:bodyPr/>
          <a:lstStyle/>
          <a:p>
            <a:fld id="{3CA3E549-7D78-0F45-93BA-26369D688AD5}" type="slidenum">
              <a:rPr lang="en-VN" smtClean="0"/>
              <a:t>‹#›</a:t>
            </a:fld>
            <a:endParaRPr lang="en-VN"/>
          </a:p>
        </p:txBody>
      </p:sp>
    </p:spTree>
    <p:extLst>
      <p:ext uri="{BB962C8B-B14F-4D97-AF65-F5344CB8AC3E}">
        <p14:creationId xmlns:p14="http://schemas.microsoft.com/office/powerpoint/2010/main" val="1389241879"/>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A7E0C-E373-48DC-9CD8-9A72F9CC0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D2FCDAE-B2EE-8BE2-FF26-A134D7919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4ACB20C-54D8-9FB6-4E47-9633F3D50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7F2A7-62C0-1D4C-B041-3DBB4B472FB5}" type="datetimeFigureOut">
              <a:rPr lang="en-VN" smtClean="0"/>
              <a:t>12/30/2024</a:t>
            </a:fld>
            <a:endParaRPr lang="en-VN"/>
          </a:p>
        </p:txBody>
      </p:sp>
      <p:sp>
        <p:nvSpPr>
          <p:cNvPr id="5" name="Footer Placeholder 4">
            <a:extLst>
              <a:ext uri="{FF2B5EF4-FFF2-40B4-BE49-F238E27FC236}">
                <a16:creationId xmlns:a16="http://schemas.microsoft.com/office/drawing/2014/main" id="{1231441A-E578-8C31-061A-AF37E403A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52B2C36-24B8-FFF9-13B5-B8743ABF3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3E549-7D78-0F45-93BA-26369D688AD5}" type="slidenum">
              <a:rPr lang="en-VN" smtClean="0"/>
              <a:t>‹#›</a:t>
            </a:fld>
            <a:endParaRPr lang="en-VN"/>
          </a:p>
        </p:txBody>
      </p:sp>
    </p:spTree>
    <p:extLst>
      <p:ext uri="{BB962C8B-B14F-4D97-AF65-F5344CB8AC3E}">
        <p14:creationId xmlns:p14="http://schemas.microsoft.com/office/powerpoint/2010/main" val="683730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0.png"/><Relationship Id="rId5" Type="http://schemas.microsoft.com/office/2007/relationships/hdphoto" Target="../media/hdphoto4.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91.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60.png"/><Relationship Id="rId1" Type="http://schemas.openxmlformats.org/officeDocument/2006/relationships/slideLayout" Target="../slideLayouts/slideLayout7.xml"/><Relationship Id="rId4" Type="http://schemas.microsoft.com/office/2007/relationships/hdphoto" Target="../media/hdphoto6.wdp"/></Relationships>
</file>

<file path=ppt/slides/_rels/slide67.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40.pn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10.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70.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71.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0.png"/><Relationship Id="rId5" Type="http://schemas.microsoft.com/office/2007/relationships/hdphoto" Target="../media/hdphoto2.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19712" y="3054753"/>
            <a:ext cx="8352578" cy="738664"/>
          </a:xfrm>
          <a:prstGeom prst="rect">
            <a:avLst/>
          </a:prstGeom>
        </p:spPr>
        <p:txBody>
          <a:bodyPr lIns="0" tIns="0" rIns="0" bIns="0" rtlCol="0" anchor="t">
            <a:spAutoFit/>
          </a:bodyPr>
          <a:lstStyle/>
          <a:p>
            <a:pPr algn="ctr"/>
            <a:r>
              <a:rPr lang="en-US" sz="4800" b="1">
                <a:solidFill>
                  <a:schemeClr val="accent2"/>
                </a:solidFill>
                <a:latin typeface="Arial" panose="020B0604020202020204" pitchFamily="34" charset="0"/>
                <a:cs typeface="Arial" panose="020B0604020202020204" pitchFamily="34" charset="0"/>
              </a:rPr>
              <a:t>ÔN </a:t>
            </a:r>
            <a:r>
              <a:rPr lang="en-US" sz="4800" b="1" dirty="0">
                <a:solidFill>
                  <a:schemeClr val="accent2"/>
                </a:solidFill>
                <a:latin typeface="Arial" panose="020B0604020202020204" pitchFamily="34" charset="0"/>
                <a:cs typeface="Arial" panose="020B0604020202020204" pitchFamily="34" charset="0"/>
              </a:rPr>
              <a:t>TẬP </a:t>
            </a:r>
            <a:r>
              <a:rPr lang="en-US" sz="4800" b="1">
                <a:solidFill>
                  <a:schemeClr val="accent2"/>
                </a:solidFill>
                <a:latin typeface="Arial" panose="020B0604020202020204" pitchFamily="34" charset="0"/>
                <a:cs typeface="Arial" panose="020B0604020202020204" pitchFamily="34" charset="0"/>
              </a:rPr>
              <a:t>CUỐI HỌC KỲ I</a:t>
            </a:r>
            <a:endParaRPr lang="en-US" sz="4800" b="1" dirty="0">
              <a:solidFill>
                <a:schemeClr val="accent2"/>
              </a:solidFill>
              <a:latin typeface="Arial" panose="020B0604020202020204" pitchFamily="34" charset="0"/>
              <a:cs typeface="Arial" panose="020B0604020202020204" pitchFamily="34" charset="0"/>
            </a:endParaRPr>
          </a:p>
        </p:txBody>
      </p:sp>
      <p:sp>
        <p:nvSpPr>
          <p:cNvPr id="3" name="Freeform 3"/>
          <p:cNvSpPr/>
          <p:nvPr/>
        </p:nvSpPr>
        <p:spPr>
          <a:xfrm rot="-2779055">
            <a:off x="8901201" y="-3802029"/>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57531">
            <a:off x="758617" y="4564454"/>
            <a:ext cx="1068271" cy="1191934"/>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457531">
            <a:off x="9204162" y="466166"/>
            <a:ext cx="1098877" cy="1226084"/>
          </a:xfrm>
          <a:custGeom>
            <a:avLst/>
            <a:gdLst/>
            <a:ahLst/>
            <a:cxnLst/>
            <a:rect l="l" t="t" r="r" b="b"/>
            <a:pathLst>
              <a:path w="1648316" h="1839126">
                <a:moveTo>
                  <a:pt x="0" y="0"/>
                </a:moveTo>
                <a:lnTo>
                  <a:pt x="1648316" y="0"/>
                </a:lnTo>
                <a:lnTo>
                  <a:pt x="1648316"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flipV="1">
            <a:off x="10717764" y="-47529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0272289" y="901903"/>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2575864" y="113460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490CE5-1B0B-C1C7-15B6-2072A7E52DAE}"/>
              </a:ext>
            </a:extLst>
          </p:cNvPr>
          <p:cNvSpPr txBox="1"/>
          <p:nvPr/>
        </p:nvSpPr>
        <p:spPr>
          <a:xfrm>
            <a:off x="442292" y="631773"/>
            <a:ext cx="4437821" cy="584775"/>
          </a:xfrm>
          <a:prstGeom prst="rect">
            <a:avLst/>
          </a:prstGeom>
          <a:noFill/>
        </p:spPr>
        <p:txBody>
          <a:bodyPr wrap="square">
            <a:spAutoFit/>
          </a:bodyPr>
          <a:lstStyle/>
          <a:p>
            <a:pPr algn="just">
              <a:spcBef>
                <a:spcPts val="300"/>
              </a:spcBef>
              <a:spcAft>
                <a:spcPts val="300"/>
              </a:spcAft>
            </a:pPr>
            <a:r>
              <a:rPr lang="vi-VN" sz="3200" b="1">
                <a:latin typeface="Arial" panose="020B0604020202020204" pitchFamily="34" charset="0"/>
                <a:ea typeface="Arial" panose="020B0604020202020204" pitchFamily="34" charset="0"/>
                <a:cs typeface="Arial" panose="020B0604020202020204" pitchFamily="34" charset="0"/>
              </a:rPr>
              <a:t>5. </a:t>
            </a:r>
            <a:r>
              <a:rPr lang="vi-VN" sz="3200" b="1">
                <a:effectLst/>
                <a:latin typeface="Arial" panose="020B0604020202020204" pitchFamily="34" charset="0"/>
                <a:ea typeface="Arial" panose="020B0604020202020204" pitchFamily="34" charset="0"/>
                <a:cs typeface="Arial" panose="020B0604020202020204" pitchFamily="34" charset="0"/>
              </a:rPr>
              <a:t>Đối </a:t>
            </a:r>
            <a:r>
              <a:rPr lang="vi-VN" sz="3200" b="1" dirty="0">
                <a:effectLst/>
                <a:latin typeface="Arial" panose="020B0604020202020204" pitchFamily="34" charset="0"/>
                <a:ea typeface="Arial" panose="020B0604020202020204" pitchFamily="34" charset="0"/>
                <a:cs typeface="Arial" panose="020B0604020202020204" pitchFamily="34" charset="0"/>
              </a:rPr>
              <a:t>xứng trục</a:t>
            </a:r>
            <a:endParaRPr lang="en-VN"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4" name="Picture 3" descr="A diagram of a graph&#10;&#10;Description automatically generated">
            <a:extLst>
              <a:ext uri="{FF2B5EF4-FFF2-40B4-BE49-F238E27FC236}">
                <a16:creationId xmlns:a16="http://schemas.microsoft.com/office/drawing/2014/main" id="{461377E5-0CA0-2520-DE76-7A0F75C05F3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866821" y="901487"/>
            <a:ext cx="3585541" cy="2527513"/>
          </a:xfrm>
          <a:prstGeom prst="rect">
            <a:avLst/>
          </a:prstGeom>
        </p:spPr>
      </p:pic>
      <p:pic>
        <p:nvPicPr>
          <p:cNvPr id="5" name="Picture 4" descr="A triangle with blue letters and a rectangle&#10;&#10;Description automatically generated">
            <a:extLst>
              <a:ext uri="{FF2B5EF4-FFF2-40B4-BE49-F238E27FC236}">
                <a16:creationId xmlns:a16="http://schemas.microsoft.com/office/drawing/2014/main" id="{2ABC5819-48FD-AD15-5E91-B98CA22998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866821" y="3641207"/>
            <a:ext cx="3381788" cy="276235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E664CE-96AF-97AC-1874-BAC0C2BC65F7}"/>
                  </a:ext>
                </a:extLst>
              </p:cNvPr>
              <p:cNvSpPr txBox="1"/>
              <p:nvPr/>
            </p:nvSpPr>
            <p:spPr>
              <a:xfrm>
                <a:off x="442292" y="1535365"/>
                <a:ext cx="7190960" cy="1305101"/>
              </a:xfrm>
              <a:prstGeom prst="rect">
                <a:avLst/>
              </a:prstGeom>
              <a:noFill/>
            </p:spPr>
            <p:txBody>
              <a:bodyPr wrap="square">
                <a:spAutoFit/>
              </a:bodyPr>
              <a:lstStyle/>
              <a:p>
                <a:pPr marL="457200" indent="-457200" algn="just">
                  <a:lnSpc>
                    <a:spcPct val="150000"/>
                  </a:lnSpc>
                  <a:spcBef>
                    <a:spcPts val="300"/>
                  </a:spcBef>
                  <a:spcAft>
                    <a:spcPts val="300"/>
                  </a:spcAft>
                  <a:buFont typeface="Arial" panose="020B0604020202020204" pitchFamily="34" charset="0"/>
                  <a:buChar char="•"/>
                </a:pPr>
                <a:r>
                  <a:rPr lang="vi-VN" sz="2800" dirty="0">
                    <a:effectLst/>
                    <a:latin typeface="Arial" panose="020B0604020202020204" pitchFamily="34" charset="0"/>
                    <a:ea typeface="Arial" panose="020B0604020202020204" pitchFamily="34" charset="0"/>
                    <a:cs typeface="Arial" panose="020B0604020202020204" pitchFamily="34" charset="0"/>
                  </a:rPr>
                  <a:t>Hai điểm </a:t>
                </a:r>
                <a14:m>
                  <m:oMath xmlns:m="http://schemas.openxmlformats.org/officeDocument/2006/math">
                    <m:r>
                      <m:rPr>
                        <m:sty m:val="p"/>
                      </m:rPr>
                      <a:rPr lang="vi-VN" sz="2800" i="0">
                        <a:effectLst/>
                        <a:latin typeface="Cambria Math" panose="02040503050406030204" pitchFamily="18" charset="0"/>
                        <a:ea typeface="Arial" panose="020B0604020202020204" pitchFamily="34" charset="0"/>
                        <a:cs typeface="Times New Roman" panose="02020603050405020304" pitchFamily="18" charset="0"/>
                      </a:rPr>
                      <m:t>M</m:t>
                    </m:r>
                    <m:r>
                      <a:rPr lang="vi-VN" sz="28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800" i="0">
                        <a:effectLst/>
                        <a:latin typeface="Cambria Math" panose="02040503050406030204" pitchFamily="18" charset="0"/>
                        <a:ea typeface="Arial" panose="020B0604020202020204" pitchFamily="34" charset="0"/>
                        <a:cs typeface="Times New Roman" panose="02020603050405020304" pitchFamily="18" charset="0"/>
                      </a:rPr>
                      <m:t>M</m:t>
                    </m:r>
                    <m:r>
                      <a:rPr lang="vi-VN" sz="2800" i="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đối xứng nhau qua trục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là đường trung trực của đoạn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MM</m:t>
                    </m:r>
                    <m:r>
                      <a:rPr lang="vi-VN" sz="28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4BE664CE-96AF-97AC-1874-BAC0C2BC65F7}"/>
                  </a:ext>
                </a:extLst>
              </p:cNvPr>
              <p:cNvSpPr txBox="1">
                <a:spLocks noRot="1" noChangeAspect="1" noMove="1" noResize="1" noEditPoints="1" noAdjustHandles="1" noChangeArrowheads="1" noChangeShapeType="1" noTextEdit="1"/>
              </p:cNvSpPr>
              <p:nvPr/>
            </p:nvSpPr>
            <p:spPr>
              <a:xfrm>
                <a:off x="442292" y="1535365"/>
                <a:ext cx="7190960" cy="1305101"/>
              </a:xfrm>
              <a:prstGeom prst="rect">
                <a:avLst/>
              </a:prstGeom>
              <a:blipFill>
                <a:blip r:embed="rId6"/>
                <a:stretch>
                  <a:fillRect l="-1590" r="-530" b="-1153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81AE170-7C10-C777-0DB7-DF933E4A92AE}"/>
                  </a:ext>
                </a:extLst>
              </p:cNvPr>
              <p:cNvSpPr txBox="1"/>
              <p:nvPr/>
            </p:nvSpPr>
            <p:spPr>
              <a:xfrm>
                <a:off x="442292" y="3606189"/>
                <a:ext cx="7190960" cy="1951432"/>
              </a:xfrm>
              <a:prstGeom prst="rect">
                <a:avLst/>
              </a:prstGeom>
              <a:noFill/>
            </p:spPr>
            <p:txBody>
              <a:bodyPr wrap="square">
                <a:spAutoFit/>
              </a:bodyPr>
              <a:lstStyle/>
              <a:p>
                <a:pPr marL="457200" indent="-457200" algn="just">
                  <a:lnSpc>
                    <a:spcPct val="150000"/>
                  </a:lnSpc>
                  <a:spcBef>
                    <a:spcPts val="300"/>
                  </a:spcBef>
                  <a:spcAft>
                    <a:spcPts val="300"/>
                  </a:spcAft>
                  <a:buFont typeface="Arial" panose="020B0604020202020204" pitchFamily="34" charset="0"/>
                  <a:buChar char="•"/>
                </a:pPr>
                <a:r>
                  <a:rPr lang="vi-VN" sz="2800" dirty="0">
                    <a:effectLst/>
                    <a:latin typeface="Arial" panose="020B0604020202020204" pitchFamily="34" charset="0"/>
                    <a:ea typeface="Arial" panose="020B0604020202020204" pitchFamily="34" charset="0"/>
                    <a:cs typeface="Arial" panose="020B0604020202020204" pitchFamily="34" charset="0"/>
                  </a:rPr>
                  <a:t>Tam giác </a:t>
                </a:r>
                <a14:m>
                  <m:oMath xmlns:m="http://schemas.openxmlformats.org/officeDocument/2006/math">
                    <m:r>
                      <m:rPr>
                        <m:sty m:val="p"/>
                      </m:rPr>
                      <a:rPr lang="vi-VN" sz="2800" i="0">
                        <a:effectLst/>
                        <a:latin typeface="Cambria Math" panose="02040503050406030204" pitchFamily="18" charset="0"/>
                        <a:ea typeface="Arial" panose="020B0604020202020204" pitchFamily="34" charset="0"/>
                        <a:cs typeface="Times New Roman" panose="02020603050405020304" pitchFamily="18" charset="0"/>
                      </a:rPr>
                      <m:t>ABC</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cân tại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có đường cao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AH</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AH</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cũng là trung trực của cạnh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BC</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vi-VN" sz="2800" dirty="0">
                    <a:effectLst/>
                    <a:latin typeface="Arial" panose="020B0604020202020204" pitchFamily="34" charset="0"/>
                    <a:ea typeface="Times New Roman" panose="02020603050405020304" pitchFamily="18" charset="0"/>
                    <a:cs typeface="Arial" panose="020B0604020202020204" pitchFamily="34" charset="0"/>
                  </a:rPr>
                  <a:t> đối xứng nhau qua </a:t>
                </a:r>
                <a14:m>
                  <m:oMath xmlns:m="http://schemas.openxmlformats.org/officeDocument/2006/math">
                    <m:r>
                      <m:rPr>
                        <m:sty m:val="p"/>
                      </m:rPr>
                      <a:rPr lang="vi-VN" sz="2800" i="0">
                        <a:effectLst/>
                        <a:latin typeface="Cambria Math" panose="02040503050406030204" pitchFamily="18" charset="0"/>
                        <a:ea typeface="Times New Roman" panose="02020603050405020304" pitchFamily="18" charset="0"/>
                        <a:cs typeface="Times New Roman" panose="02020603050405020304" pitchFamily="18" charset="0"/>
                      </a:rPr>
                      <m:t>AH</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381AE170-7C10-C777-0DB7-DF933E4A92AE}"/>
                  </a:ext>
                </a:extLst>
              </p:cNvPr>
              <p:cNvSpPr txBox="1">
                <a:spLocks noRot="1" noChangeAspect="1" noMove="1" noResize="1" noEditPoints="1" noAdjustHandles="1" noChangeArrowheads="1" noChangeShapeType="1" noTextEdit="1"/>
              </p:cNvSpPr>
              <p:nvPr/>
            </p:nvSpPr>
            <p:spPr>
              <a:xfrm>
                <a:off x="442292" y="3606189"/>
                <a:ext cx="7190960" cy="1951432"/>
              </a:xfrm>
              <a:prstGeom prst="rect">
                <a:avLst/>
              </a:prstGeom>
              <a:blipFill>
                <a:blip r:embed="rId7"/>
                <a:stretch>
                  <a:fillRect l="-1590" r="-1943" b="-7792"/>
                </a:stretch>
              </a:blipFill>
            </p:spPr>
            <p:txBody>
              <a:bodyPr/>
              <a:lstStyle/>
              <a:p>
                <a:r>
                  <a:rPr lang="en-VN">
                    <a:noFill/>
                  </a:rPr>
                  <a:t> </a:t>
                </a:r>
              </a:p>
            </p:txBody>
          </p:sp>
        </mc:Fallback>
      </mc:AlternateContent>
    </p:spTree>
    <p:extLst>
      <p:ext uri="{BB962C8B-B14F-4D97-AF65-F5344CB8AC3E}">
        <p14:creationId xmlns:p14="http://schemas.microsoft.com/office/powerpoint/2010/main" val="21790496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8296A-5C51-23A8-0FC7-4675158C2A05}"/>
              </a:ext>
            </a:extLst>
          </p:cNvPr>
          <p:cNvSpPr txBox="1"/>
          <p:nvPr/>
        </p:nvSpPr>
        <p:spPr>
          <a:xfrm>
            <a:off x="626165" y="385901"/>
            <a:ext cx="10078278" cy="584775"/>
          </a:xfrm>
          <a:prstGeom prst="rect">
            <a:avLst/>
          </a:prstGeom>
          <a:solidFill>
            <a:schemeClr val="bg1"/>
          </a:solidFill>
        </p:spPr>
        <p:txBody>
          <a:bodyPr wrap="square">
            <a:spAutoFit/>
          </a:bodyPr>
          <a:lstStyle/>
          <a:p>
            <a:pPr algn="ctr">
              <a:spcBef>
                <a:spcPts val="300"/>
              </a:spcBef>
              <a:spcAft>
                <a:spcPts val="300"/>
              </a:spcAft>
            </a:pPr>
            <a:r>
              <a:rPr lang="vi-VN" sz="3200" b="1">
                <a:solidFill>
                  <a:srgbClr val="00B050"/>
                </a:solidFill>
                <a:ea typeface="Arial" panose="020B0604020202020204" pitchFamily="34" charset="0"/>
                <a:cs typeface="Arial" panose="020B0604020202020204" pitchFamily="34" charset="0"/>
              </a:rPr>
              <a:t>7. Tâm đối xứng và trục đối xứng của đường tròn</a:t>
            </a:r>
            <a:endParaRPr lang="en-VN" sz="3200" dirty="0">
              <a:solidFill>
                <a:srgbClr val="00B050"/>
              </a:solidFill>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FB283C-4D11-13F7-08D3-2BDBBE455439}"/>
              </a:ext>
            </a:extLst>
          </p:cNvPr>
          <p:cNvSpPr txBox="1"/>
          <p:nvPr/>
        </p:nvSpPr>
        <p:spPr>
          <a:xfrm>
            <a:off x="551206" y="864930"/>
            <a:ext cx="10938429" cy="2853666"/>
          </a:xfrm>
          <a:prstGeom prst="rect">
            <a:avLst/>
          </a:prstGeom>
          <a:noFill/>
        </p:spPr>
        <p:txBody>
          <a:bodyPr wrap="square">
            <a:spAutoFit/>
          </a:bodyPr>
          <a:lstStyle/>
          <a:p>
            <a:pPr algn="just">
              <a:lnSpc>
                <a:spcPct val="150000"/>
              </a:lnSpc>
              <a:spcBef>
                <a:spcPts val="300"/>
              </a:spcBef>
              <a:spcAft>
                <a:spcPts val="300"/>
              </a:spcAft>
            </a:pPr>
            <a:r>
              <a:rPr lang="vi-VN" sz="3000" dirty="0">
                <a:effectLst/>
                <a:latin typeface="Arial" panose="020B0604020202020204" pitchFamily="34" charset="0"/>
                <a:ea typeface="Arial" panose="020B0604020202020204" pitchFamily="34" charset="0"/>
                <a:cs typeface="Arial" panose="020B0604020202020204" pitchFamily="34" charset="0"/>
              </a:rPr>
              <a:t>• Đường tròn là hình có tâm đối xứng; tâm của đường tròn là tâm đối xứng của nó.</a:t>
            </a:r>
            <a:endParaRPr lang="en-VN" sz="30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000" dirty="0">
                <a:effectLst/>
                <a:latin typeface="Arial" panose="020B0604020202020204" pitchFamily="34" charset="0"/>
                <a:ea typeface="Arial" panose="020B0604020202020204" pitchFamily="34" charset="0"/>
                <a:cs typeface="Arial" panose="020B0604020202020204" pitchFamily="34" charset="0"/>
              </a:rPr>
              <a:t>• Đường tròn là hình có trục đối xứng; mỗi đường thẳng qua tâm của đường tròn là một trục đối xứng của nó.</a:t>
            </a:r>
            <a:endParaRPr lang="en-VN" sz="3000" dirty="0">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345F52-7D49-9C50-0755-5C7D0899A17B}"/>
              </a:ext>
            </a:extLst>
          </p:cNvPr>
          <p:cNvSpPr txBox="1"/>
          <p:nvPr/>
        </p:nvSpPr>
        <p:spPr>
          <a:xfrm>
            <a:off x="4996896" y="3570830"/>
            <a:ext cx="2198204" cy="584775"/>
          </a:xfrm>
          <a:prstGeom prst="rect">
            <a:avLst/>
          </a:prstGeom>
          <a:solidFill>
            <a:schemeClr val="bg1"/>
          </a:solidFill>
        </p:spPr>
        <p:txBody>
          <a:bodyPr wrap="square">
            <a:spAutoFit/>
          </a:bodyPr>
          <a:lstStyle/>
          <a:p>
            <a:pPr algn="ctr">
              <a:spcBef>
                <a:spcPts val="300"/>
              </a:spcBef>
              <a:spcAft>
                <a:spcPts val="300"/>
              </a:spcAft>
            </a:pPr>
            <a:r>
              <a:rPr lang="vi-VN" sz="3200" b="1" dirty="0">
                <a:solidFill>
                  <a:srgbClr val="C00000"/>
                </a:solidFill>
                <a:effectLst/>
                <a:latin typeface="Arial" panose="020B0604020202020204" pitchFamily="34" charset="0"/>
                <a:ea typeface="Arial" panose="020B0604020202020204" pitchFamily="34" charset="0"/>
                <a:cs typeface="Arial" panose="020B0604020202020204" pitchFamily="34" charset="0"/>
              </a:rPr>
              <a:t>Lưu ý</a:t>
            </a:r>
            <a:endParaRPr lang="en-VN" sz="3200"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862BB1-F87D-8CFD-114C-7610FF9DB3E6}"/>
                  </a:ext>
                </a:extLst>
              </p:cNvPr>
              <p:cNvSpPr txBox="1"/>
              <p:nvPr/>
            </p:nvSpPr>
            <p:spPr>
              <a:xfrm>
                <a:off x="298174" y="3918361"/>
                <a:ext cx="11342617" cy="2754600"/>
              </a:xfrm>
              <a:prstGeom prst="rect">
                <a:avLst/>
              </a:prstGeom>
              <a:noFill/>
            </p:spPr>
            <p:txBody>
              <a:bodyPr wrap="square">
                <a:spAutoFit/>
              </a:bodyPr>
              <a:lstStyle/>
              <a:p>
                <a:pPr>
                  <a:spcBef>
                    <a:spcPts val="300"/>
                  </a:spcBef>
                  <a:spcAft>
                    <a:spcPts val="300"/>
                  </a:spcAft>
                </a:pPr>
                <a:r>
                  <a:rPr lang="vi-VN" sz="3200">
                    <a:solidFill>
                      <a:srgbClr val="FF0000"/>
                    </a:solidFill>
                    <a:ea typeface="Calibri" panose="020F0502020204030204" pitchFamily="34" charset="0"/>
                    <a:cs typeface="Arial" panose="020B0604020202020204" pitchFamily="34" charset="0"/>
                  </a:rPr>
                  <a:t>Nếu </a:t>
                </a:r>
                <a:r>
                  <a:rPr lang="vi-VN" sz="3200" dirty="0">
                    <a:solidFill>
                      <a:srgbClr val="FF0000"/>
                    </a:solidFill>
                    <a:ea typeface="Calibri" panose="020F0502020204030204" pitchFamily="34" charset="0"/>
                    <a:cs typeface="Arial" panose="020B0604020202020204" pitchFamily="34" charset="0"/>
                  </a:rPr>
                  <a:t>một điểm thuộc đường tròn </a:t>
                </a:r>
                <a14:m>
                  <m:oMath xmlns:m="http://schemas.openxmlformats.org/officeDocument/2006/math">
                    <m:d>
                      <m:dPr>
                        <m:ctrlPr>
                          <a:rPr lang="en-VN" sz="32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3200">
                            <a:solidFill>
                              <a:srgbClr val="FF0000"/>
                            </a:solidFill>
                            <a:latin typeface="Cambria Math" panose="02040503050406030204" pitchFamily="18" charset="0"/>
                            <a:ea typeface="Calibri" panose="020F0502020204030204" pitchFamily="34" charset="0"/>
                            <a:cs typeface="Times New Roman" panose="02020603050405020304" pitchFamily="18" charset="0"/>
                          </a:rPr>
                          <m:t>O</m:t>
                        </m:r>
                      </m:e>
                    </m:d>
                  </m:oMath>
                </a14:m>
                <a:r>
                  <a:rPr lang="vi-VN" sz="3200" dirty="0">
                    <a:solidFill>
                      <a:srgbClr val="FF0000"/>
                    </a:solidFill>
                    <a:ea typeface="Calibri" panose="020F0502020204030204" pitchFamily="34" charset="0"/>
                    <a:cs typeface="Arial" panose="020B0604020202020204" pitchFamily="34" charset="0"/>
                  </a:rPr>
                  <a:t> </a:t>
                </a:r>
                <a:r>
                  <a:rPr lang="vi-VN" sz="3200">
                    <a:solidFill>
                      <a:srgbClr val="FF0000"/>
                    </a:solidFill>
                    <a:ea typeface="Calibri" panose="020F0502020204030204" pitchFamily="34" charset="0"/>
                    <a:cs typeface="Arial" panose="020B0604020202020204" pitchFamily="34" charset="0"/>
                  </a:rPr>
                  <a:t>thì:</a:t>
                </a:r>
                <a:endParaRPr lang="vi-VN" sz="32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457200" indent="-457200">
                  <a:spcBef>
                    <a:spcPts val="300"/>
                  </a:spcBef>
                  <a:spcAft>
                    <a:spcPts val="300"/>
                  </a:spcAft>
                  <a:buFont typeface="Arial" panose="020B0604020202020204" pitchFamily="34" charset="0"/>
                  <a:buChar char="•"/>
                </a:pPr>
                <a:r>
                  <a:rPr lang="vi-VN" sz="3200">
                    <a:ea typeface="Calibri" panose="020F0502020204030204" pitchFamily="34" charset="0"/>
                    <a:cs typeface="Arial" panose="020B0604020202020204" pitchFamily="34" charset="0"/>
                  </a:rPr>
                  <a:t>Điểm </a:t>
                </a:r>
                <a:r>
                  <a:rPr lang="vi-VN" sz="3200" dirty="0">
                    <a:ea typeface="Calibri" panose="020F0502020204030204" pitchFamily="34" charset="0"/>
                    <a:cs typeface="Arial" panose="020B0604020202020204" pitchFamily="34" charset="0"/>
                  </a:rPr>
                  <a:t>đối xứng với nó qua tâm </a:t>
                </a:r>
                <a14:m>
                  <m:oMath xmlns:m="http://schemas.openxmlformats.org/officeDocument/2006/math">
                    <m:r>
                      <m:rPr>
                        <m:sty m:val="p"/>
                      </m:rPr>
                      <a:rPr lang="vi-VN" sz="3200">
                        <a:latin typeface="Cambria Math" panose="02040503050406030204" pitchFamily="18" charset="0"/>
                        <a:ea typeface="Calibri" panose="020F0502020204030204" pitchFamily="34" charset="0"/>
                        <a:cs typeface="Times New Roman" panose="02020603050405020304" pitchFamily="18" charset="0"/>
                      </a:rPr>
                      <m:t>O</m:t>
                    </m:r>
                  </m:oMath>
                </a14:m>
                <a:r>
                  <a:rPr lang="vi-VN" sz="3200" dirty="0">
                    <a:ea typeface="Calibri" panose="020F0502020204030204" pitchFamily="34" charset="0"/>
                    <a:cs typeface="Arial" panose="020B0604020202020204" pitchFamily="34" charset="0"/>
                  </a:rPr>
                  <a:t> cũng thuộc </a:t>
                </a:r>
                <a14:m>
                  <m:oMath xmlns:m="http://schemas.openxmlformats.org/officeDocument/2006/math">
                    <m:d>
                      <m:dPr>
                        <m:ctrlPr>
                          <a:rPr lang="en-VN" sz="32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3200">
                            <a:latin typeface="Cambria Math" panose="02040503050406030204" pitchFamily="18" charset="0"/>
                            <a:ea typeface="Calibri" panose="020F0502020204030204" pitchFamily="34" charset="0"/>
                            <a:cs typeface="Times New Roman" panose="02020603050405020304" pitchFamily="18" charset="0"/>
                          </a:rPr>
                          <m:t>O</m:t>
                        </m:r>
                      </m:e>
                    </m:d>
                  </m:oMath>
                </a14:m>
                <a:endParaRPr lang="vi-VN" sz="3000">
                  <a:effectLst/>
                  <a:latin typeface="Arial" panose="020B0604020202020204" pitchFamily="34" charset="0"/>
                  <a:ea typeface="Arial" panose="020B0604020202020204" pitchFamily="34" charset="0"/>
                  <a:cs typeface="Arial" panose="020B0604020202020204" pitchFamily="34" charset="0"/>
                </a:endParaRPr>
              </a:p>
              <a:p>
                <a:pPr algn="ctr">
                  <a:spcBef>
                    <a:spcPts val="300"/>
                  </a:spcBef>
                  <a:spcAft>
                    <a:spcPts val="300"/>
                  </a:spcAft>
                </a:pPr>
                <a:r>
                  <a:rPr lang="vi-VN" sz="3200" dirty="0">
                    <a:ea typeface="Calibri" panose="020F0502020204030204" pitchFamily="34" charset="0"/>
                    <a:cs typeface="Arial" panose="020B0604020202020204" pitchFamily="34" charset="0"/>
                  </a:rPr>
                  <a:t>Điểm đối xứng với nó qua một đường thẳng </a:t>
                </a:r>
                <a14:m>
                  <m:oMath xmlns:m="http://schemas.openxmlformats.org/officeDocument/2006/math">
                    <m:r>
                      <m:rPr>
                        <m:sty m:val="p"/>
                      </m:rPr>
                      <a:rPr lang="vi-VN" sz="3200">
                        <a:latin typeface="Cambria Math" panose="02040503050406030204" pitchFamily="18" charset="0"/>
                        <a:ea typeface="Calibri" panose="020F0502020204030204" pitchFamily="34" charset="0"/>
                        <a:cs typeface="Times New Roman" panose="02020603050405020304" pitchFamily="18" charset="0"/>
                      </a:rPr>
                      <m:t>d</m:t>
                    </m:r>
                  </m:oMath>
                </a14:m>
                <a:r>
                  <a:rPr lang="vi-VN" sz="3200" dirty="0">
                    <a:ea typeface="Calibri" panose="020F0502020204030204" pitchFamily="34" charset="0"/>
                    <a:cs typeface="Arial" panose="020B0604020202020204" pitchFamily="34" charset="0"/>
                  </a:rPr>
                  <a:t> tùy ý đi qua </a:t>
                </a:r>
                <a14:m>
                  <m:oMath xmlns:m="http://schemas.openxmlformats.org/officeDocument/2006/math">
                    <m:r>
                      <m:rPr>
                        <m:sty m:val="p"/>
                      </m:rPr>
                      <a:rPr lang="vi-VN" sz="3200">
                        <a:latin typeface="Cambria Math" panose="02040503050406030204" pitchFamily="18" charset="0"/>
                        <a:ea typeface="Calibri" panose="020F0502020204030204" pitchFamily="34" charset="0"/>
                        <a:cs typeface="Times New Roman" panose="02020603050405020304" pitchFamily="18" charset="0"/>
                      </a:rPr>
                      <m:t>O</m:t>
                    </m:r>
                  </m:oMath>
                </a14:m>
                <a:r>
                  <a:rPr lang="vi-VN" sz="3200" dirty="0">
                    <a:ea typeface="Calibri" panose="020F0502020204030204" pitchFamily="34" charset="0"/>
                    <a:cs typeface="Arial" panose="020B0604020202020204" pitchFamily="34" charset="0"/>
                  </a:rPr>
                  <a:t> cũng thuộc </a:t>
                </a:r>
                <a14:m>
                  <m:oMath xmlns:m="http://schemas.openxmlformats.org/officeDocument/2006/math">
                    <m:d>
                      <m:dPr>
                        <m:ctrlPr>
                          <a:rPr lang="en-VN" sz="32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3200">
                            <a:latin typeface="Cambria Math" panose="02040503050406030204" pitchFamily="18" charset="0"/>
                            <a:ea typeface="Calibri" panose="020F0502020204030204" pitchFamily="34" charset="0"/>
                            <a:cs typeface="Times New Roman" panose="02020603050405020304" pitchFamily="18" charset="0"/>
                          </a:rPr>
                          <m:t>O</m:t>
                        </m:r>
                      </m:e>
                    </m:d>
                  </m:oMath>
                </a14:m>
                <a:endParaRPr lang="vi-VN" sz="3000">
                  <a:effectLst/>
                  <a:latin typeface="Arial" panose="020B0604020202020204" pitchFamily="34" charset="0"/>
                  <a:ea typeface="Arial" panose="020B0604020202020204" pitchFamily="34" charset="0"/>
                  <a:cs typeface="Arial" panose="020B0604020202020204" pitchFamily="34" charset="0"/>
                </a:endParaRPr>
              </a:p>
              <a:p>
                <a:pPr algn="ctr">
                  <a:spcBef>
                    <a:spcPts val="300"/>
                  </a:spcBef>
                  <a:spcAft>
                    <a:spcPts val="300"/>
                  </a:spcAft>
                </a:pPr>
                <a:r>
                  <a:rPr lang="vi-VN" sz="3000">
                    <a:solidFill>
                      <a:srgbClr val="FF0000"/>
                    </a:solidFill>
                    <a:effectLst/>
                    <a:latin typeface="Arial" panose="020B0604020202020204" pitchFamily="34" charset="0"/>
                    <a:ea typeface="Arial" panose="020B0604020202020204" pitchFamily="34" charset="0"/>
                    <a:cs typeface="Arial" panose="020B0604020202020204" pitchFamily="34" charset="0"/>
                  </a:rPr>
                  <a:t>Đường </a:t>
                </a:r>
                <a:r>
                  <a:rPr lang="vi-VN" sz="3000" dirty="0">
                    <a:solidFill>
                      <a:srgbClr val="FF0000"/>
                    </a:solidFill>
                    <a:effectLst/>
                    <a:latin typeface="Arial" panose="020B0604020202020204" pitchFamily="34" charset="0"/>
                    <a:ea typeface="Arial" panose="020B0604020202020204" pitchFamily="34" charset="0"/>
                    <a:cs typeface="Arial" panose="020B0604020202020204" pitchFamily="34" charset="0"/>
                  </a:rPr>
                  <a:t>tròn có một tâm đối xứng, nhưng có vô số trục đối xứng.</a:t>
                </a:r>
                <a:endParaRPr lang="en-VN" sz="3000"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B9862BB1-F87D-8CFD-114C-7610FF9DB3E6}"/>
                  </a:ext>
                </a:extLst>
              </p:cNvPr>
              <p:cNvSpPr txBox="1">
                <a:spLocks noRot="1" noChangeAspect="1" noMove="1" noResize="1" noEditPoints="1" noAdjustHandles="1" noChangeArrowheads="1" noChangeShapeType="1" noTextEdit="1"/>
              </p:cNvSpPr>
              <p:nvPr/>
            </p:nvSpPr>
            <p:spPr>
              <a:xfrm>
                <a:off x="298174" y="3918361"/>
                <a:ext cx="11342617" cy="2754600"/>
              </a:xfrm>
              <a:prstGeom prst="rect">
                <a:avLst/>
              </a:prstGeom>
              <a:blipFill>
                <a:blip r:embed="rId2"/>
                <a:stretch>
                  <a:fillRect l="-1397" t="-2876" b="-5752"/>
                </a:stretch>
              </a:blipFill>
            </p:spPr>
            <p:txBody>
              <a:bodyPr/>
              <a:lstStyle/>
              <a:p>
                <a:r>
                  <a:rPr lang="vi-VN">
                    <a:noFill/>
                  </a:rPr>
                  <a:t> </a:t>
                </a:r>
              </a:p>
            </p:txBody>
          </p:sp>
        </mc:Fallback>
      </mc:AlternateContent>
    </p:spTree>
    <p:extLst>
      <p:ext uri="{BB962C8B-B14F-4D97-AF65-F5344CB8AC3E}">
        <p14:creationId xmlns:p14="http://schemas.microsoft.com/office/powerpoint/2010/main" val="22173738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28" name="Rectangle 27">
            <a:extLst>
              <a:ext uri="{FF2B5EF4-FFF2-40B4-BE49-F238E27FC236}">
                <a16:creationId xmlns:a16="http://schemas.microsoft.com/office/drawing/2014/main" id="{2A4EFE9E-8FB3-91B6-9225-5DBC0041B882}"/>
              </a:ext>
            </a:extLst>
          </p:cNvPr>
          <p:cNvSpPr/>
          <p:nvPr/>
        </p:nvSpPr>
        <p:spPr>
          <a:xfrm>
            <a:off x="-980" y="251807"/>
            <a:ext cx="8894164" cy="9793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spcAft>
                <a:spcPts val="400"/>
              </a:spcAft>
            </a:pPr>
            <a:r>
              <a:rPr lang="vi-VN" sz="3733" b="1" dirty="0">
                <a:solidFill>
                  <a:srgbClr val="0070C0"/>
                </a:solidFill>
                <a:latin typeface="Arial" panose="020B0604020202020204" pitchFamily="34" charset="0"/>
                <a:ea typeface="Times New Roman" panose="02020603050405020304" pitchFamily="18" charset="0"/>
                <a:cs typeface="Arial" panose="020B0604020202020204" pitchFamily="34" charset="0"/>
              </a:rPr>
              <a:t>8</a:t>
            </a:r>
            <a:r>
              <a:rPr lang="vi-VN" sz="3733" b="1">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3733" b="1" dirty="0">
                <a:solidFill>
                  <a:srgbClr val="0070C0"/>
                </a:solidFill>
                <a:latin typeface="Arial" panose="020B0604020202020204" pitchFamily="34" charset="0"/>
                <a:ea typeface="Times New Roman" panose="02020603050405020304" pitchFamily="18" charset="0"/>
                <a:cs typeface="Arial" panose="020B0604020202020204" pitchFamily="34" charset="0"/>
              </a:rPr>
              <a:t>Dây và đường kính của đường tròn</a:t>
            </a:r>
            <a:endParaRPr lang="en-VN" sz="3733"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6A6D8DE-9436-4901-B4E5-5ED7F3F577FB}"/>
              </a:ext>
            </a:extLst>
          </p:cNvPr>
          <p:cNvSpPr txBox="1"/>
          <p:nvPr/>
        </p:nvSpPr>
        <p:spPr>
          <a:xfrm>
            <a:off x="921889" y="1495312"/>
            <a:ext cx="10348215" cy="625877"/>
          </a:xfrm>
          <a:prstGeom prst="rect">
            <a:avLst/>
          </a:prstGeom>
          <a:solidFill>
            <a:schemeClr val="bg1"/>
          </a:solidFill>
        </p:spPr>
        <p:txBody>
          <a:bodyPr wrap="square">
            <a:spAutoFit/>
          </a:bodyPr>
          <a:lstStyle/>
          <a:p>
            <a:pPr algn="ctr">
              <a:spcBef>
                <a:spcPts val="400"/>
              </a:spcBef>
              <a:spcAft>
                <a:spcPts val="400"/>
              </a:spcAft>
            </a:pPr>
            <a:r>
              <a:rPr lang="vi-VN" sz="3467" b="1" dirty="0">
                <a:solidFill>
                  <a:srgbClr val="C00000"/>
                </a:solidFill>
                <a:latin typeface="Arial" panose="020B0604020202020204" pitchFamily="34" charset="0"/>
                <a:ea typeface="Calibri" panose="020F0502020204030204" pitchFamily="34" charset="0"/>
                <a:cs typeface="Arial" panose="020B0604020202020204" pitchFamily="34" charset="0"/>
              </a:rPr>
              <a:t>Khái niệm dây và đường kính của đường tròn</a:t>
            </a:r>
            <a:endParaRPr lang="en-VN" sz="3467"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31" name="Picture 30"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C46611CC-2A2F-2330-993A-3F4E9F085233}"/>
              </a:ext>
            </a:extLst>
          </p:cNvPr>
          <p:cNvPicPr>
            <a:picLocks noChangeAspect="1"/>
          </p:cNvPicPr>
          <p:nvPr/>
        </p:nvPicPr>
        <p:blipFill>
          <a:blip r:embed="rId3"/>
          <a:stretch>
            <a:fillRect/>
          </a:stretch>
        </p:blipFill>
        <p:spPr>
          <a:xfrm>
            <a:off x="7645957" y="2416050"/>
            <a:ext cx="4325115" cy="3527548"/>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191E84-D3A9-5FDE-55F1-A9CB1AB2FF68}"/>
                  </a:ext>
                </a:extLst>
              </p:cNvPr>
              <p:cNvSpPr txBox="1"/>
              <p:nvPr/>
            </p:nvSpPr>
            <p:spPr>
              <a:xfrm>
                <a:off x="322704" y="2416049"/>
                <a:ext cx="7323253" cy="3496535"/>
              </a:xfrm>
              <a:prstGeom prst="rect">
                <a:avLst/>
              </a:prstGeom>
              <a:noFill/>
            </p:spPr>
            <p:txBody>
              <a:bodyPr wrap="square">
                <a:spAutoFit/>
              </a:bodyPr>
              <a:lstStyle/>
              <a:p>
                <a:pPr algn="just">
                  <a:lnSpc>
                    <a:spcPct val="150000"/>
                  </a:lnSpc>
                  <a:spcBef>
                    <a:spcPts val="400"/>
                  </a:spcBef>
                  <a:spcAft>
                    <a:spcPts val="400"/>
                  </a:spcAft>
                </a:pPr>
                <a:r>
                  <a:rPr lang="vi-VN" sz="2933" dirty="0">
                    <a:latin typeface="Arial" panose="020B0604020202020204" pitchFamily="34" charset="0"/>
                    <a:ea typeface="Calibri" panose="020F0502020204030204" pitchFamily="34" charset="0"/>
                    <a:cs typeface="Arial" panose="020B0604020202020204" pitchFamily="34" charset="0"/>
                  </a:rPr>
                  <a:t>• Đường thẳng nối hai điểm tùy ý của một đường tròn gọi là dây (hay dây cung) của đường tròn.</a:t>
                </a:r>
                <a:endParaRPr lang="en-VN" sz="2933"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933" dirty="0">
                    <a:latin typeface="Arial" panose="020B0604020202020204" pitchFamily="34" charset="0"/>
                    <a:ea typeface="Times New Roman" panose="02020603050405020304" pitchFamily="18" charset="0"/>
                    <a:cs typeface="Arial" panose="020B0604020202020204" pitchFamily="34" charset="0"/>
                  </a:rPr>
                  <a:t>• Mỗi dây đi qua tâm là một đường kính của đường tròn và có độ dài bằng </a:t>
                </a:r>
                <a14:m>
                  <m:oMath xmlns:m="http://schemas.openxmlformats.org/officeDocument/2006/math">
                    <m:r>
                      <a:rPr lang="vi-VN" sz="2933">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2933">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933" dirty="0">
                    <a:latin typeface="Arial" panose="020B0604020202020204" pitchFamily="34" charset="0"/>
                    <a:ea typeface="Times New Roman" panose="02020603050405020304" pitchFamily="18" charset="0"/>
                    <a:cs typeface="Arial" panose="020B0604020202020204" pitchFamily="34" charset="0"/>
                  </a:rPr>
                  <a:t>.</a:t>
                </a:r>
                <a:endParaRPr lang="en-VN" sz="2933"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6E191E84-D3A9-5FDE-55F1-A9CB1AB2FF68}"/>
                  </a:ext>
                </a:extLst>
              </p:cNvPr>
              <p:cNvSpPr txBox="1">
                <a:spLocks noRot="1" noChangeAspect="1" noMove="1" noResize="1" noEditPoints="1" noAdjustHandles="1" noChangeArrowheads="1" noChangeShapeType="1" noTextEdit="1"/>
              </p:cNvSpPr>
              <p:nvPr/>
            </p:nvSpPr>
            <p:spPr>
              <a:xfrm>
                <a:off x="322704" y="2416049"/>
                <a:ext cx="7323253" cy="3496535"/>
              </a:xfrm>
              <a:prstGeom prst="rect">
                <a:avLst/>
              </a:prstGeom>
              <a:blipFill>
                <a:blip r:embed="rId4"/>
                <a:stretch>
                  <a:fillRect l="-1832" r="-1832" b="-418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CDD6215-3EC0-B11D-7EF5-2CFCC42B4CE8}"/>
                  </a:ext>
                </a:extLst>
              </p:cNvPr>
              <p:cNvSpPr txBox="1"/>
              <p:nvPr/>
            </p:nvSpPr>
            <p:spPr>
              <a:xfrm>
                <a:off x="171260" y="6072714"/>
                <a:ext cx="6285876" cy="502766"/>
              </a:xfrm>
              <a:prstGeom prst="rect">
                <a:avLst/>
              </a:prstGeom>
              <a:noFill/>
            </p:spPr>
            <p:txBody>
              <a:bodyPr wrap="square">
                <a:spAutoFit/>
              </a:bodyPr>
              <a:lstStyle/>
              <a:p>
                <a:pPr algn="just">
                  <a:spcBef>
                    <a:spcPts val="400"/>
                  </a:spcBef>
                  <a:spcAft>
                    <a:spcPts val="400"/>
                  </a:spcAft>
                </a:pPr>
                <a14:m>
                  <m:oMath xmlns:m="http://schemas.openxmlformats.org/officeDocument/2006/math">
                    <m:r>
                      <a:rPr lang="vi-VN" sz="2667" i="1">
                        <a:latin typeface="Cambria Math" panose="02040503050406030204" pitchFamily="18" charset="0"/>
                        <a:ea typeface="Times New Roman" panose="02020603050405020304" pitchFamily="18" charset="0"/>
                        <a:cs typeface="Times New Roman" panose="02020603050405020304" pitchFamily="18" charset="0"/>
                      </a:rPr>
                      <m:t>𝐶𝐷</m:t>
                    </m:r>
                  </m:oMath>
                </a14:m>
                <a:r>
                  <a:rPr lang="vi-VN" sz="2667" i="1" dirty="0">
                    <a:latin typeface="Arial" panose="020B0604020202020204" pitchFamily="34" charset="0"/>
                    <a:ea typeface="Times New Roman" panose="02020603050405020304" pitchFamily="18" charset="0"/>
                    <a:cs typeface="Arial" panose="020B0604020202020204" pitchFamily="34" charset="0"/>
                  </a:rPr>
                  <a:t> là một dây và </a:t>
                </a:r>
                <a14:m>
                  <m:oMath xmlns:m="http://schemas.openxmlformats.org/officeDocument/2006/math">
                    <m:r>
                      <a:rPr lang="vi-VN" sz="2667"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667" i="1" dirty="0">
                    <a:latin typeface="Arial" panose="020B0604020202020204" pitchFamily="34" charset="0"/>
                    <a:ea typeface="Times New Roman" panose="02020603050405020304" pitchFamily="18" charset="0"/>
                    <a:cs typeface="Arial" panose="020B0604020202020204" pitchFamily="34" charset="0"/>
                  </a:rPr>
                  <a:t> là một đường kính</a:t>
                </a:r>
                <a:endParaRPr lang="en-VN" sz="2667" i="1"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0CDD6215-3EC0-B11D-7EF5-2CFCC42B4CE8}"/>
                  </a:ext>
                </a:extLst>
              </p:cNvPr>
              <p:cNvSpPr txBox="1">
                <a:spLocks noRot="1" noChangeAspect="1" noMove="1" noResize="1" noEditPoints="1" noAdjustHandles="1" noChangeArrowheads="1" noChangeShapeType="1" noTextEdit="1"/>
              </p:cNvSpPr>
              <p:nvPr/>
            </p:nvSpPr>
            <p:spPr>
              <a:xfrm>
                <a:off x="171260" y="6072714"/>
                <a:ext cx="6285876" cy="502766"/>
              </a:xfrm>
              <a:prstGeom prst="rect">
                <a:avLst/>
              </a:prstGeom>
              <a:blipFill>
                <a:blip r:embed="rId5"/>
                <a:stretch>
                  <a:fillRect t="-12048" b="-31325"/>
                </a:stretch>
              </a:blipFill>
            </p:spPr>
            <p:txBody>
              <a:bodyPr/>
              <a:lstStyle/>
              <a:p>
                <a:r>
                  <a:rPr lang="vi-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dissolve">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
                                            <p:txEl>
                                              <p:pRg st="1" end="1"/>
                                            </p:txEl>
                                          </p:spTgt>
                                        </p:tgtEl>
                                        <p:attrNameLst>
                                          <p:attrName>style.visibility</p:attrName>
                                        </p:attrNameLst>
                                      </p:cBhvr>
                                      <p:to>
                                        <p:strVal val="visible"/>
                                      </p:to>
                                    </p:set>
                                    <p:animEffect transition="in" filter="dissolve">
                                      <p:cBhvr>
                                        <p:cTn id="22" dur="5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3" name="Rectangle 2">
            <a:extLst>
              <a:ext uri="{FF2B5EF4-FFF2-40B4-BE49-F238E27FC236}">
                <a16:creationId xmlns:a16="http://schemas.microsoft.com/office/drawing/2014/main" id="{B9E493D4-C25D-1C1F-D9DF-864E052C4D62}"/>
              </a:ext>
            </a:extLst>
          </p:cNvPr>
          <p:cNvSpPr/>
          <p:nvPr/>
        </p:nvSpPr>
        <p:spPr>
          <a:xfrm>
            <a:off x="140395" y="291780"/>
            <a:ext cx="9903505" cy="9793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spcAft>
                <a:spcPts val="400"/>
              </a:spcAft>
            </a:pPr>
            <a:r>
              <a:rPr lang="vi-VN" sz="3733" b="1" dirty="0">
                <a:solidFill>
                  <a:srgbClr val="0070C0"/>
                </a:solidFill>
                <a:latin typeface="Arial" panose="020B0604020202020204" pitchFamily="34" charset="0"/>
                <a:ea typeface="Times New Roman" panose="02020603050405020304" pitchFamily="18" charset="0"/>
                <a:cs typeface="Arial" panose="020B0604020202020204" pitchFamily="34" charset="0"/>
              </a:rPr>
              <a:t>9</a:t>
            </a:r>
            <a:r>
              <a:rPr lang="vi-VN" sz="3733" b="1">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3733" b="1" dirty="0">
                <a:solidFill>
                  <a:srgbClr val="0070C0"/>
                </a:solidFill>
                <a:latin typeface="Arial" panose="020B0604020202020204" pitchFamily="34" charset="0"/>
                <a:ea typeface="Times New Roman" panose="02020603050405020304" pitchFamily="18" charset="0"/>
                <a:cs typeface="Arial" panose="020B0604020202020204" pitchFamily="34" charset="0"/>
              </a:rPr>
              <a:t>Góc ở tâm, cung và số đo của một cung</a:t>
            </a:r>
            <a:endParaRPr lang="en-VN" sz="3733"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C4B240-F6E5-B7B7-8606-319E0F9E7731}"/>
              </a:ext>
            </a:extLst>
          </p:cNvPr>
          <p:cNvSpPr txBox="1"/>
          <p:nvPr/>
        </p:nvSpPr>
        <p:spPr>
          <a:xfrm>
            <a:off x="67783" y="1515347"/>
            <a:ext cx="7365167" cy="625877"/>
          </a:xfrm>
          <a:prstGeom prst="rect">
            <a:avLst/>
          </a:prstGeom>
          <a:solidFill>
            <a:schemeClr val="bg1"/>
          </a:solidFill>
        </p:spPr>
        <p:txBody>
          <a:bodyPr wrap="square">
            <a:spAutoFit/>
          </a:bodyPr>
          <a:lstStyle/>
          <a:p>
            <a:pPr algn="ctr">
              <a:spcBef>
                <a:spcPts val="400"/>
              </a:spcBef>
              <a:spcAft>
                <a:spcPts val="400"/>
              </a:spcAft>
            </a:pPr>
            <a:r>
              <a:rPr lang="vi-VN" sz="3467" b="1" dirty="0">
                <a:solidFill>
                  <a:srgbClr val="C00000"/>
                </a:solidFill>
                <a:latin typeface="Arial" panose="020B0604020202020204" pitchFamily="34" charset="0"/>
                <a:ea typeface="Arial" panose="020B0604020202020204" pitchFamily="34" charset="0"/>
                <a:cs typeface="Arial" panose="020B0604020202020204" pitchFamily="34" charset="0"/>
              </a:rPr>
              <a:t>Khái niệm góc ở tâm và cung tròn</a:t>
            </a:r>
            <a:endParaRPr lang="en-VN" sz="3467"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6" name="Picture 5"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F7751F02-2AC2-AA92-664A-0E8DA7FB2B0A}"/>
              </a:ext>
            </a:extLst>
          </p:cNvPr>
          <p:cNvPicPr>
            <a:picLocks noChangeAspect="1"/>
          </p:cNvPicPr>
          <p:nvPr/>
        </p:nvPicPr>
        <p:blipFill>
          <a:blip r:embed="rId3"/>
          <a:stretch>
            <a:fillRect/>
          </a:stretch>
        </p:blipFill>
        <p:spPr>
          <a:xfrm>
            <a:off x="8094370" y="2592184"/>
            <a:ext cx="3727873" cy="338328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46DA6E-58D2-C832-03F0-A6717E2FB13F}"/>
                  </a:ext>
                </a:extLst>
              </p:cNvPr>
              <p:cNvSpPr txBox="1"/>
              <p:nvPr/>
            </p:nvSpPr>
            <p:spPr>
              <a:xfrm>
                <a:off x="369758" y="2311061"/>
                <a:ext cx="7365165" cy="3915559"/>
              </a:xfrm>
              <a:prstGeom prst="rect">
                <a:avLst/>
              </a:prstGeom>
              <a:noFill/>
            </p:spPr>
            <p:txBody>
              <a:bodyPr wrap="square">
                <a:spAutoFit/>
              </a:bodyPr>
              <a:lstStyle/>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 Hai điểm </a:t>
                </a:r>
                <a14:m>
                  <m:oMath xmlns:m="http://schemas.openxmlformats.org/officeDocument/2006/math">
                    <m:r>
                      <m:rPr>
                        <m:sty m:val="p"/>
                      </m:rPr>
                      <a:rPr lang="vi-VN" sz="2667">
                        <a:latin typeface="Cambria Math" panose="02040503050406030204" pitchFamily="18" charset="0"/>
                        <a:ea typeface="Arial" panose="020B0604020202020204" pitchFamily="34" charset="0"/>
                        <a:cs typeface="Times New Roman" panose="02020603050405020304" pitchFamily="18" charset="0"/>
                      </a:rPr>
                      <m:t>A</m:t>
                    </m:r>
                    <m:r>
                      <a:rPr lang="vi-VN" sz="2667">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667">
                        <a:latin typeface="Cambria Math" panose="02040503050406030204" pitchFamily="18" charset="0"/>
                        <a:ea typeface="Arial" panose="020B0604020202020204" pitchFamily="34" charset="0"/>
                        <a:cs typeface="Times New Roman" panose="02020603050405020304" pitchFamily="18" charset="0"/>
                      </a:rPr>
                      <m:t>B</m:t>
                    </m:r>
                    <m:r>
                      <a:rPr lang="vi-VN" sz="2667">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667" dirty="0">
                    <a:latin typeface="Arial" panose="020B0604020202020204" pitchFamily="34" charset="0"/>
                    <a:ea typeface="Times New Roman" panose="02020603050405020304" pitchFamily="18" charset="0"/>
                    <a:cs typeface="Arial" panose="020B0604020202020204" pitchFamily="34" charset="0"/>
                  </a:rPr>
                  <a:t> và chia đường tròn </a:t>
                </a:r>
                <a14:m>
                  <m:oMath xmlns:m="http://schemas.openxmlformats.org/officeDocument/2006/math">
                    <m:d>
                      <m:dPr>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667" dirty="0">
                    <a:latin typeface="Arial" panose="020B0604020202020204" pitchFamily="34" charset="0"/>
                    <a:ea typeface="Times New Roman" panose="02020603050405020304" pitchFamily="18" charset="0"/>
                    <a:cs typeface="Arial" panose="020B0604020202020204" pitchFamily="34" charset="0"/>
                  </a:rPr>
                  <a:t> thành hai phần, mỗi phần là một cung tròn (hay cung).</a:t>
                </a:r>
                <a:endParaRPr lang="en-VN" sz="2667"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 Hai điểm </a:t>
                </a:r>
                <a14:m>
                  <m:oMath xmlns:m="http://schemas.openxmlformats.org/officeDocument/2006/math">
                    <m:r>
                      <m:rPr>
                        <m:sty m:val="p"/>
                      </m:rPr>
                      <a:rPr lang="vi-VN" sz="2667">
                        <a:latin typeface="Cambria Math" panose="02040503050406030204" pitchFamily="18" charset="0"/>
                        <a:ea typeface="Arial" panose="020B0604020202020204" pitchFamily="34" charset="0"/>
                        <a:cs typeface="Times New Roman" panose="02020603050405020304" pitchFamily="18" charset="0"/>
                      </a:rPr>
                      <m:t>A</m:t>
                    </m:r>
                    <m:r>
                      <a:rPr lang="vi-VN" sz="2667">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667">
                        <a:latin typeface="Cambria Math" panose="02040503050406030204" pitchFamily="18" charset="0"/>
                        <a:ea typeface="Arial" panose="020B0604020202020204" pitchFamily="34" charset="0"/>
                        <a:cs typeface="Times New Roman" panose="02020603050405020304" pitchFamily="18" charset="0"/>
                      </a:rPr>
                      <m:t>B</m:t>
                    </m:r>
                  </m:oMath>
                </a14:m>
                <a:r>
                  <a:rPr lang="vi-VN" sz="2667" dirty="0">
                    <a:latin typeface="Arial" panose="020B0604020202020204" pitchFamily="34" charset="0"/>
                    <a:ea typeface="Times New Roman" panose="02020603050405020304" pitchFamily="18" charset="0"/>
                    <a:cs typeface="Arial" panose="020B0604020202020204" pitchFamily="34" charset="0"/>
                  </a:rPr>
                  <a:t> là hai đầu mút của mỗi cung đó.</a:t>
                </a:r>
                <a:endParaRPr lang="en-VN" sz="2667"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 </a:t>
                </a:r>
                <a:r>
                  <a:rPr lang="vi-VN" sz="2667" dirty="0">
                    <a:solidFill>
                      <a:srgbClr val="C00000"/>
                    </a:solidFill>
                    <a:latin typeface="Arial" panose="020B0604020202020204" pitchFamily="34" charset="0"/>
                    <a:ea typeface="Arial" panose="020B0604020202020204" pitchFamily="34" charset="0"/>
                    <a:cs typeface="Arial" panose="020B0604020202020204" pitchFamily="34" charset="0"/>
                  </a:rPr>
                  <a:t>Góc ở tâm </a:t>
                </a:r>
                <a:r>
                  <a:rPr lang="vi-VN" sz="2667" dirty="0">
                    <a:latin typeface="Arial" panose="020B0604020202020204" pitchFamily="34" charset="0"/>
                    <a:ea typeface="Arial" panose="020B0604020202020204" pitchFamily="34" charset="0"/>
                    <a:cs typeface="Arial" panose="020B0604020202020204" pitchFamily="34" charset="0"/>
                  </a:rPr>
                  <a:t>là </a:t>
                </a:r>
                <a:r>
                  <a:rPr lang="vi-VN" sz="2667" dirty="0">
                    <a:solidFill>
                      <a:srgbClr val="C00000"/>
                    </a:solidFill>
                    <a:latin typeface="Arial" panose="020B0604020202020204" pitchFamily="34" charset="0"/>
                    <a:ea typeface="Arial" panose="020B0604020202020204" pitchFamily="34" charset="0"/>
                    <a:cs typeface="Arial" panose="020B0604020202020204" pitchFamily="34" charset="0"/>
                  </a:rPr>
                  <a:t>góc có đỉnh trùng với tâm của đường tròn.</a:t>
                </a:r>
                <a:endParaRPr lang="en-VN" sz="2667"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946DA6E-58D2-C832-03F0-A6717E2FB13F}"/>
                  </a:ext>
                </a:extLst>
              </p:cNvPr>
              <p:cNvSpPr txBox="1">
                <a:spLocks noRot="1" noChangeAspect="1" noMove="1" noResize="1" noEditPoints="1" noAdjustHandles="1" noChangeArrowheads="1" noChangeShapeType="1" noTextEdit="1"/>
              </p:cNvSpPr>
              <p:nvPr/>
            </p:nvSpPr>
            <p:spPr>
              <a:xfrm>
                <a:off x="369758" y="2311061"/>
                <a:ext cx="7365165" cy="3915559"/>
              </a:xfrm>
              <a:prstGeom prst="rect">
                <a:avLst/>
              </a:prstGeom>
              <a:blipFill>
                <a:blip r:embed="rId4"/>
                <a:stretch>
                  <a:fillRect l="-1573" r="-1573" b="-3271"/>
                </a:stretch>
              </a:blipFill>
            </p:spPr>
            <p:txBody>
              <a:bodyPr/>
              <a:lstStyle/>
              <a:p>
                <a:r>
                  <a:rPr lang="vi-VN">
                    <a:noFill/>
                  </a:rPr>
                  <a:t> </a:t>
                </a:r>
              </a:p>
            </p:txBody>
          </p:sp>
        </mc:Fallback>
      </mc:AlternateContent>
    </p:spTree>
    <p:extLst>
      <p:ext uri="{BB962C8B-B14F-4D97-AF65-F5344CB8AC3E}">
        <p14:creationId xmlns:p14="http://schemas.microsoft.com/office/powerpoint/2010/main" val="15514745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additive="base">
                                        <p:cTn id="22"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3" name="TextBox 2">
            <a:extLst>
              <a:ext uri="{FF2B5EF4-FFF2-40B4-BE49-F238E27FC236}">
                <a16:creationId xmlns:a16="http://schemas.microsoft.com/office/drawing/2014/main" id="{2F21A210-7CA1-3816-F4D4-B5170AFED885}"/>
              </a:ext>
            </a:extLst>
          </p:cNvPr>
          <p:cNvSpPr txBox="1"/>
          <p:nvPr/>
        </p:nvSpPr>
        <p:spPr>
          <a:xfrm>
            <a:off x="386872" y="384163"/>
            <a:ext cx="7981876" cy="584775"/>
          </a:xfrm>
          <a:prstGeom prst="rect">
            <a:avLst/>
          </a:prstGeom>
          <a:solidFill>
            <a:schemeClr val="bg1"/>
          </a:solidFill>
        </p:spPr>
        <p:txBody>
          <a:bodyPr wrap="square">
            <a:spAutoFit/>
          </a:bodyPr>
          <a:lstStyle/>
          <a:p>
            <a:pPr algn="ctr">
              <a:spcBef>
                <a:spcPts val="400"/>
              </a:spcBef>
              <a:spcAft>
                <a:spcPts val="400"/>
              </a:spcAft>
            </a:pPr>
            <a:r>
              <a:rPr lang="vi-VN" sz="3200" b="1">
                <a:solidFill>
                  <a:srgbClr val="C00000"/>
                </a:solidFill>
                <a:latin typeface="Arial" panose="020B0604020202020204" pitchFamily="34" charset="0"/>
                <a:ea typeface="Arial" panose="020B0604020202020204" pitchFamily="34" charset="0"/>
                <a:cs typeface="Arial" panose="020B0604020202020204" pitchFamily="34" charset="0"/>
              </a:rPr>
              <a:t>10. Cách </a:t>
            </a:r>
            <a:r>
              <a:rPr lang="vi-VN" sz="3200" b="1" dirty="0">
                <a:solidFill>
                  <a:srgbClr val="C00000"/>
                </a:solidFill>
                <a:latin typeface="Arial" panose="020B0604020202020204" pitchFamily="34" charset="0"/>
                <a:ea typeface="Arial" panose="020B0604020202020204" pitchFamily="34" charset="0"/>
                <a:cs typeface="Arial" panose="020B0604020202020204" pitchFamily="34" charset="0"/>
              </a:rPr>
              <a:t>xác định số đo của một cung</a:t>
            </a:r>
            <a:endParaRPr lang="en-VN" sz="3200"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036B8B-558E-A1B9-3687-813E64BF590A}"/>
                  </a:ext>
                </a:extLst>
              </p:cNvPr>
              <p:cNvSpPr txBox="1"/>
              <p:nvPr/>
            </p:nvSpPr>
            <p:spPr>
              <a:xfrm>
                <a:off x="554636" y="999717"/>
                <a:ext cx="11082728" cy="3402470"/>
              </a:xfrm>
              <a:prstGeom prst="rect">
                <a:avLst/>
              </a:prstGeom>
              <a:noFill/>
            </p:spPr>
            <p:txBody>
              <a:bodyPr wrap="square">
                <a:spAutoFit/>
              </a:bodyPr>
              <a:lstStyle/>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1) Số đo của một cung được xác định như sau:</a:t>
                </a:r>
                <a:endParaRPr lang="en-VN" sz="2667" dirty="0">
                  <a:latin typeface="Arial" panose="020B0604020202020204" pitchFamily="34" charset="0"/>
                  <a:ea typeface="Arial" panose="020B0604020202020204" pitchFamily="34" charset="0"/>
                  <a:cs typeface="Arial" panose="020B0604020202020204" pitchFamily="34" charset="0"/>
                </a:endParaRPr>
              </a:p>
              <a:p>
                <a:pPr marL="457189" indent="-457189" algn="just">
                  <a:lnSpc>
                    <a:spcPct val="150000"/>
                  </a:lnSpc>
                  <a:spcBef>
                    <a:spcPts val="400"/>
                  </a:spcBef>
                  <a:spcAft>
                    <a:spcPts val="400"/>
                  </a:spcAft>
                  <a:buFont typeface="Arial" panose="020B0604020202020204" pitchFamily="34" charset="0"/>
                  <a:buChar char="•"/>
                </a:pPr>
                <a:r>
                  <a:rPr lang="vi-VN" sz="2667" dirty="0">
                    <a:latin typeface="Arial" panose="020B0604020202020204" pitchFamily="34" charset="0"/>
                    <a:ea typeface="Arial" panose="020B0604020202020204" pitchFamily="34" charset="0"/>
                    <a:cs typeface="Arial" panose="020B0604020202020204" pitchFamily="34" charset="0"/>
                  </a:rPr>
                  <a:t>Số đo của nửa đường tròn bằng </a:t>
                </a:r>
                <a14:m>
                  <m:oMath xmlns:m="http://schemas.openxmlformats.org/officeDocument/2006/math">
                    <m:sSup>
                      <m:sSupPr>
                        <m:ctrlPr>
                          <a:rPr lang="en-VN" sz="2667" i="1">
                            <a:latin typeface="Cambria Math" panose="02040503050406030204" pitchFamily="18" charset="0"/>
                            <a:ea typeface="Arial" panose="020B0604020202020204" pitchFamily="34" charset="0"/>
                            <a:cs typeface="Times New Roman" panose="02020603050405020304" pitchFamily="18" charset="0"/>
                          </a:rPr>
                        </m:ctrlPr>
                      </m:sSupPr>
                      <m:e>
                        <m:r>
                          <a:rPr lang="vi-VN" sz="2667">
                            <a:latin typeface="Cambria Math" panose="02040503050406030204" pitchFamily="18" charset="0"/>
                            <a:ea typeface="Arial" panose="020B0604020202020204" pitchFamily="34" charset="0"/>
                            <a:cs typeface="Times New Roman" panose="02020603050405020304" pitchFamily="18" charset="0"/>
                          </a:rPr>
                          <m:t>180</m:t>
                        </m:r>
                      </m:e>
                      <m:sup>
                        <m:r>
                          <m:rPr>
                            <m:sty m:val="p"/>
                          </m:rPr>
                          <a:rPr lang="vi-VN" sz="2667">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VN" sz="2667" dirty="0">
                  <a:latin typeface="Arial" panose="020B0604020202020204" pitchFamily="34" charset="0"/>
                  <a:ea typeface="Arial" panose="020B0604020202020204" pitchFamily="34" charset="0"/>
                  <a:cs typeface="Arial" panose="020B0604020202020204" pitchFamily="34" charset="0"/>
                </a:endParaRPr>
              </a:p>
              <a:p>
                <a:pPr marL="457189" indent="-457189" algn="just">
                  <a:lnSpc>
                    <a:spcPct val="150000"/>
                  </a:lnSpc>
                  <a:spcBef>
                    <a:spcPts val="400"/>
                  </a:spcBef>
                  <a:spcAft>
                    <a:spcPts val="400"/>
                  </a:spcAft>
                  <a:buFont typeface="Arial" panose="020B0604020202020204" pitchFamily="34" charset="0"/>
                  <a:buChar char="•"/>
                </a:pPr>
                <a:r>
                  <a:rPr lang="vi-VN" sz="2667" dirty="0">
                    <a:latin typeface="Arial" panose="020B0604020202020204" pitchFamily="34" charset="0"/>
                    <a:ea typeface="Times New Roman" panose="02020603050405020304" pitchFamily="18" charset="0"/>
                    <a:cs typeface="Arial" panose="020B0604020202020204" pitchFamily="34" charset="0"/>
                  </a:rPr>
                  <a:t>Số đo của cung nhỏ bằng số đo của góc ở tâm chắn cung đó.</a:t>
                </a:r>
                <a:endParaRPr lang="en-VN" sz="2667" dirty="0">
                  <a:latin typeface="Arial" panose="020B0604020202020204" pitchFamily="34" charset="0"/>
                  <a:ea typeface="Arial" panose="020B0604020202020204" pitchFamily="34" charset="0"/>
                  <a:cs typeface="Arial" panose="020B0604020202020204" pitchFamily="34" charset="0"/>
                </a:endParaRPr>
              </a:p>
              <a:p>
                <a:pPr marL="457189" indent="-457189" algn="just">
                  <a:lnSpc>
                    <a:spcPct val="150000"/>
                  </a:lnSpc>
                  <a:spcBef>
                    <a:spcPts val="400"/>
                  </a:spcBef>
                  <a:spcAft>
                    <a:spcPts val="400"/>
                  </a:spcAft>
                  <a:buFont typeface="Arial" panose="020B0604020202020204" pitchFamily="34" charset="0"/>
                  <a:buChar char="•"/>
                </a:pPr>
                <a:r>
                  <a:rPr lang="vi-VN" sz="2667" dirty="0">
                    <a:latin typeface="Arial" panose="020B0604020202020204" pitchFamily="34" charset="0"/>
                    <a:ea typeface="Arial" panose="020B0604020202020204" pitchFamily="34" charset="0"/>
                    <a:cs typeface="Arial" panose="020B0604020202020204" pitchFamily="34" charset="0"/>
                  </a:rPr>
                  <a:t>Số đo của cung lớn bằng hiệu giữa </a:t>
                </a:r>
                <a14:m>
                  <m:oMath xmlns:m="http://schemas.openxmlformats.org/officeDocument/2006/math">
                    <m:sSup>
                      <m:sSupPr>
                        <m:ctrlPr>
                          <a:rPr lang="en-VN" sz="2667" i="1">
                            <a:latin typeface="Cambria Math" panose="02040503050406030204" pitchFamily="18" charset="0"/>
                            <a:ea typeface="Arial" panose="020B0604020202020204" pitchFamily="34" charset="0"/>
                            <a:cs typeface="Times New Roman" panose="02020603050405020304" pitchFamily="18" charset="0"/>
                          </a:rPr>
                        </m:ctrlPr>
                      </m:sSupPr>
                      <m:e>
                        <m:r>
                          <a:rPr lang="vi-VN" sz="2667">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vi-VN" sz="2667">
                            <a:latin typeface="Cambria Math" panose="02040503050406030204" pitchFamily="18" charset="0"/>
                            <a:ea typeface="Arial" panose="020B0604020202020204" pitchFamily="34" charset="0"/>
                            <a:cs typeface="Times New Roman" panose="02020603050405020304" pitchFamily="18" charset="0"/>
                          </a:rPr>
                          <m:t>o</m:t>
                        </m:r>
                      </m:sup>
                    </m:sSup>
                  </m:oMath>
                </a14:m>
                <a:r>
                  <a:rPr lang="vi-VN" sz="2667" dirty="0">
                    <a:latin typeface="Arial" panose="020B0604020202020204" pitchFamily="34" charset="0"/>
                    <a:ea typeface="Times New Roman" panose="02020603050405020304" pitchFamily="18" charset="0"/>
                    <a:cs typeface="Arial" panose="020B0604020202020204" pitchFamily="34" charset="0"/>
                  </a:rPr>
                  <a:t> và số đo của cung nhỏ có chung hai mút.</a:t>
                </a:r>
                <a:endParaRPr lang="en-VN" sz="2667"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E9036B8B-558E-A1B9-3687-813E64BF590A}"/>
                  </a:ext>
                </a:extLst>
              </p:cNvPr>
              <p:cNvSpPr txBox="1">
                <a:spLocks noRot="1" noChangeAspect="1" noMove="1" noResize="1" noEditPoints="1" noAdjustHandles="1" noChangeArrowheads="1" noChangeShapeType="1" noTextEdit="1"/>
              </p:cNvSpPr>
              <p:nvPr/>
            </p:nvSpPr>
            <p:spPr>
              <a:xfrm>
                <a:off x="554636" y="999717"/>
                <a:ext cx="11082728" cy="3402470"/>
              </a:xfrm>
              <a:prstGeom prst="rect">
                <a:avLst/>
              </a:prstGeom>
              <a:blipFill>
                <a:blip r:embed="rId3"/>
                <a:stretch>
                  <a:fillRect l="-1045" r="-1045" b="-376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55A4F5D-56C2-D547-49A9-2C18ADEFD68E}"/>
                  </a:ext>
                </a:extLst>
              </p:cNvPr>
              <p:cNvSpPr txBox="1"/>
              <p:nvPr/>
            </p:nvSpPr>
            <p:spPr>
              <a:xfrm>
                <a:off x="554636" y="4294499"/>
                <a:ext cx="6845509" cy="2350387"/>
              </a:xfrm>
              <a:prstGeom prst="rect">
                <a:avLst/>
              </a:prstGeom>
              <a:noFill/>
            </p:spPr>
            <p:txBody>
              <a:bodyPr wrap="square">
                <a:spAutoFit/>
              </a:bodyPr>
              <a:lstStyle/>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2) Số đo của cung </a:t>
                </a:r>
                <a14:m>
                  <m:oMath xmlns:m="http://schemas.openxmlformats.org/officeDocument/2006/math">
                    <m:r>
                      <m:rPr>
                        <m:sty m:val="p"/>
                      </m:rPr>
                      <a:rPr lang="vi-VN" sz="2667">
                        <a:latin typeface="Cambria Math" panose="02040503050406030204" pitchFamily="18" charset="0"/>
                        <a:ea typeface="Arial" panose="020B0604020202020204" pitchFamily="34" charset="0"/>
                        <a:cs typeface="Times New Roman" panose="02020603050405020304" pitchFamily="18" charset="0"/>
                      </a:rPr>
                      <m:t>AB</m:t>
                    </m:r>
                  </m:oMath>
                </a14:m>
                <a:r>
                  <a:rPr lang="vi-VN" sz="2667" dirty="0">
                    <a:latin typeface="Arial" panose="020B0604020202020204" pitchFamily="34" charset="0"/>
                    <a:ea typeface="Times New Roman" panose="02020603050405020304" pitchFamily="18" charset="0"/>
                    <a:cs typeface="Arial" panose="020B0604020202020204" pitchFamily="34" charset="0"/>
                  </a:rPr>
                  <a:t> được kí hiệu là sđ</a:t>
                </a:r>
                <a14:m>
                  <m:oMath xmlns:m="http://schemas.openxmlformats.org/officeDocument/2006/math">
                    <m:groupChr>
                      <m:groupChrPr>
                        <m:chr m:val="⏜"/>
                        <m:pos m:val="top"/>
                        <m:vertJc m:val="bot"/>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groupChrPr>
                      <m:e>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AB</m:t>
                        </m:r>
                      </m:e>
                    </m:groupChr>
                  </m:oMath>
                </a14:m>
                <a:endParaRPr lang="en-VN" sz="2667"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sđ</a:t>
                </a:r>
                <a14:m>
                  <m:oMath xmlns:m="http://schemas.openxmlformats.org/officeDocument/2006/math">
                    <m:groupChr>
                      <m:groupChrPr>
                        <m:chr m:val="⏜"/>
                        <m:pos m:val="top"/>
                        <m:vertJc m:val="bot"/>
                        <m:ctrlPr>
                          <a:rPr lang="en-VN" sz="2667" i="1">
                            <a:latin typeface="Cambria Math" panose="02040503050406030204" pitchFamily="18" charset="0"/>
                            <a:ea typeface="Arial" panose="020B0604020202020204" pitchFamily="34" charset="0"/>
                            <a:cs typeface="Times New Roman" panose="02020603050405020304" pitchFamily="18" charset="0"/>
                          </a:rPr>
                        </m:ctrlPr>
                      </m:groupChrPr>
                      <m:e>
                        <m:r>
                          <m:rPr>
                            <m:sty m:val="p"/>
                          </m:rPr>
                          <a:rPr lang="vi-VN" sz="2667">
                            <a:latin typeface="Cambria Math" panose="02040503050406030204" pitchFamily="18" charset="0"/>
                            <a:ea typeface="Arial" panose="020B0604020202020204" pitchFamily="34" charset="0"/>
                            <a:cs typeface="Times New Roman" panose="02020603050405020304" pitchFamily="18" charset="0"/>
                          </a:rPr>
                          <m:t>AmB</m:t>
                        </m:r>
                      </m:e>
                    </m:groupChr>
                    <m:r>
                      <a:rPr lang="vi-VN" sz="2667">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AOB</m:t>
                        </m:r>
                      </m:e>
                    </m:acc>
                    <m:r>
                      <a:rPr lang="vi-VN" sz="2667">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α</m:t>
                    </m:r>
                    <m:r>
                      <a:rPr lang="vi-VN" sz="2667">
                        <a:latin typeface="Cambria Math" panose="02040503050406030204" pitchFamily="18" charset="0"/>
                        <a:ea typeface="Times New Roman" panose="02020603050405020304" pitchFamily="18" charset="0"/>
                        <a:cs typeface="Times New Roman" panose="02020603050405020304" pitchFamily="18" charset="0"/>
                      </a:rPr>
                      <m:t> </m:t>
                    </m:r>
                    <m:d>
                      <m:dPr>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667">
                                <a:latin typeface="Cambria Math" panose="02040503050406030204" pitchFamily="18" charset="0"/>
                                <a:ea typeface="Times New Roman" panose="02020603050405020304" pitchFamily="18" charset="0"/>
                                <a:cs typeface="Times New Roman" panose="02020603050405020304" pitchFamily="18" charset="0"/>
                              </a:rPr>
                              <m:t>0</m:t>
                            </m:r>
                          </m:e>
                          <m:sup>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o</m:t>
                            </m:r>
                          </m:sup>
                        </m:sSup>
                        <m:r>
                          <a:rPr lang="vi-VN" sz="2667">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α</m:t>
                        </m:r>
                        <m:r>
                          <a:rPr lang="vi-VN" sz="2667">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667"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667">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vi-VN" sz="2667">
                                <a:latin typeface="Cambria Math" panose="02040503050406030204" pitchFamily="18" charset="0"/>
                                <a:ea typeface="Times New Roman" panose="02020603050405020304" pitchFamily="18" charset="0"/>
                                <a:cs typeface="Times New Roman" panose="02020603050405020304" pitchFamily="18" charset="0"/>
                              </a:rPr>
                              <m:t>o</m:t>
                            </m:r>
                          </m:sup>
                        </m:sSup>
                      </m:e>
                    </m:d>
                  </m:oMath>
                </a14:m>
                <a:endParaRPr lang="en-VN" sz="2667"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667" dirty="0">
                    <a:latin typeface="Arial" panose="020B0604020202020204" pitchFamily="34" charset="0"/>
                    <a:ea typeface="Arial" panose="020B0604020202020204" pitchFamily="34" charset="0"/>
                    <a:cs typeface="Arial" panose="020B0604020202020204" pitchFamily="34" charset="0"/>
                  </a:rPr>
                  <a:t>sđ</a:t>
                </a:r>
                <a14:m>
                  <m:oMath xmlns:m="http://schemas.openxmlformats.org/officeDocument/2006/math">
                    <m:groupChr>
                      <m:groupChrPr>
                        <m:chr m:val="⏜"/>
                        <m:pos m:val="top"/>
                        <m:vertJc m:val="bot"/>
                        <m:ctrlPr>
                          <a:rPr lang="en-VN" sz="2667" i="1">
                            <a:latin typeface="Cambria Math" panose="02040503050406030204" pitchFamily="18" charset="0"/>
                            <a:ea typeface="Arial" panose="020B0604020202020204" pitchFamily="34" charset="0"/>
                            <a:cs typeface="Times New Roman" panose="02020603050405020304" pitchFamily="18" charset="0"/>
                          </a:rPr>
                        </m:ctrlPr>
                      </m:groupChrPr>
                      <m:e>
                        <m:r>
                          <m:rPr>
                            <m:sty m:val="p"/>
                          </m:rPr>
                          <a:rPr lang="vi-VN" sz="2667">
                            <a:latin typeface="Cambria Math" panose="02040503050406030204" pitchFamily="18" charset="0"/>
                            <a:ea typeface="Arial" panose="020B0604020202020204" pitchFamily="34" charset="0"/>
                            <a:cs typeface="Times New Roman" panose="02020603050405020304" pitchFamily="18" charset="0"/>
                          </a:rPr>
                          <m:t>AnB</m:t>
                        </m:r>
                      </m:e>
                    </m:groupChr>
                    <m:r>
                      <a:rPr lang="vi-VN" sz="2667">
                        <a:latin typeface="Cambria Math" panose="02040503050406030204" pitchFamily="18" charset="0"/>
                        <a:ea typeface="Arial" panose="020B0604020202020204" pitchFamily="34" charset="0"/>
                        <a:cs typeface="Times New Roman" panose="02020603050405020304" pitchFamily="18" charset="0"/>
                      </a:rPr>
                      <m:t>=</m:t>
                    </m:r>
                    <m:sSup>
                      <m:sSupPr>
                        <m:ctrlPr>
                          <a:rPr lang="en-VN" sz="2667" i="1">
                            <a:latin typeface="Cambria Math" panose="02040503050406030204" pitchFamily="18" charset="0"/>
                            <a:ea typeface="Arial" panose="020B0604020202020204" pitchFamily="34" charset="0"/>
                            <a:cs typeface="Times New Roman" panose="02020603050405020304" pitchFamily="18" charset="0"/>
                          </a:rPr>
                        </m:ctrlPr>
                      </m:sSupPr>
                      <m:e>
                        <m:r>
                          <a:rPr lang="vi-VN" sz="2667">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vi-VN" sz="2667">
                            <a:latin typeface="Cambria Math" panose="02040503050406030204" pitchFamily="18" charset="0"/>
                            <a:ea typeface="Arial" panose="020B0604020202020204" pitchFamily="34" charset="0"/>
                            <a:cs typeface="Times New Roman" panose="02020603050405020304" pitchFamily="18" charset="0"/>
                          </a:rPr>
                          <m:t>o</m:t>
                        </m:r>
                      </m:sup>
                    </m:sSup>
                    <m:r>
                      <a:rPr lang="vi-VN" sz="2667">
                        <a:latin typeface="Cambria Math" panose="02040503050406030204" pitchFamily="18" charset="0"/>
                        <a:ea typeface="Arial" panose="020B0604020202020204" pitchFamily="34" charset="0"/>
                        <a:cs typeface="Times New Roman" panose="02020603050405020304" pitchFamily="18" charset="0"/>
                      </a:rPr>
                      <m:t>−</m:t>
                    </m:r>
                    <m:r>
                      <m:rPr>
                        <m:sty m:val="p"/>
                      </m:rPr>
                      <a:rPr lang="vi-VN" sz="2667">
                        <a:latin typeface="Cambria Math" panose="02040503050406030204" pitchFamily="18" charset="0"/>
                        <a:ea typeface="Arial" panose="020B0604020202020204" pitchFamily="34" charset="0"/>
                        <a:cs typeface="Times New Roman" panose="02020603050405020304" pitchFamily="18" charset="0"/>
                      </a:rPr>
                      <m:t>α</m:t>
                    </m:r>
                  </m:oMath>
                </a14:m>
                <a:endParaRPr lang="en-VN" sz="2667"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255A4F5D-56C2-D547-49A9-2C18ADEFD68E}"/>
                  </a:ext>
                </a:extLst>
              </p:cNvPr>
              <p:cNvSpPr txBox="1">
                <a:spLocks noRot="1" noChangeAspect="1" noMove="1" noResize="1" noEditPoints="1" noAdjustHandles="1" noChangeArrowheads="1" noChangeShapeType="1" noTextEdit="1"/>
              </p:cNvSpPr>
              <p:nvPr/>
            </p:nvSpPr>
            <p:spPr>
              <a:xfrm>
                <a:off x="554636" y="4294499"/>
                <a:ext cx="6845509" cy="2350387"/>
              </a:xfrm>
              <a:prstGeom prst="rect">
                <a:avLst/>
              </a:prstGeom>
              <a:blipFill>
                <a:blip r:embed="rId4"/>
                <a:stretch>
                  <a:fillRect l="-1692" b="-5959"/>
                </a:stretch>
              </a:blipFill>
            </p:spPr>
            <p:txBody>
              <a:bodyPr/>
              <a:lstStyle/>
              <a:p>
                <a:r>
                  <a:rPr lang="vi-VN">
                    <a:noFill/>
                  </a:rPr>
                  <a:t> </a:t>
                </a:r>
              </a:p>
            </p:txBody>
          </p:sp>
        </mc:Fallback>
      </mc:AlternateContent>
      <p:pic>
        <p:nvPicPr>
          <p:cNvPr id="6" name="Picture 5"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683E8688-2047-420D-BAF2-015CBF1D7D0C}"/>
              </a:ext>
            </a:extLst>
          </p:cNvPr>
          <p:cNvPicPr>
            <a:picLocks noChangeAspect="1"/>
          </p:cNvPicPr>
          <p:nvPr/>
        </p:nvPicPr>
        <p:blipFill>
          <a:blip r:embed="rId5"/>
          <a:stretch>
            <a:fillRect/>
          </a:stretch>
        </p:blipFill>
        <p:spPr>
          <a:xfrm>
            <a:off x="8094370" y="3605980"/>
            <a:ext cx="3727873" cy="3401107"/>
          </a:xfrm>
          <a:prstGeom prst="rect">
            <a:avLst/>
          </a:prstGeom>
        </p:spPr>
      </p:pic>
    </p:spTree>
    <p:extLst>
      <p:ext uri="{BB962C8B-B14F-4D97-AF65-F5344CB8AC3E}">
        <p14:creationId xmlns:p14="http://schemas.microsoft.com/office/powerpoint/2010/main" val="14757111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2" dur="500"/>
                                        <p:tgtEl>
                                          <p:spTgt spid="7">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2" name="TextBox 1">
            <a:extLst>
              <a:ext uri="{FF2B5EF4-FFF2-40B4-BE49-F238E27FC236}">
                <a16:creationId xmlns:a16="http://schemas.microsoft.com/office/drawing/2014/main" id="{8C83C33B-C1E2-EA4A-6ECF-82C277EF8CC7}"/>
              </a:ext>
            </a:extLst>
          </p:cNvPr>
          <p:cNvSpPr txBox="1"/>
          <p:nvPr/>
        </p:nvSpPr>
        <p:spPr>
          <a:xfrm>
            <a:off x="5497328" y="301445"/>
            <a:ext cx="1133644" cy="502766"/>
          </a:xfrm>
          <a:prstGeom prst="rect">
            <a:avLst/>
          </a:prstGeom>
          <a:solidFill>
            <a:schemeClr val="bg1"/>
          </a:solidFill>
        </p:spPr>
        <p:txBody>
          <a:bodyPr wrap="none" rtlCol="0">
            <a:spAutoFit/>
          </a:bodyPr>
          <a:lstStyle/>
          <a:p>
            <a:r>
              <a:rPr lang="en-VN" sz="2667" b="1" dirty="0">
                <a:solidFill>
                  <a:srgbClr val="C00000"/>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7D0E2B-AC1C-687F-F60E-294A20FAA95B}"/>
                  </a:ext>
                </a:extLst>
              </p:cNvPr>
              <p:cNvSpPr txBox="1"/>
              <p:nvPr/>
            </p:nvSpPr>
            <p:spPr>
              <a:xfrm>
                <a:off x="346350" y="1042557"/>
                <a:ext cx="11499289" cy="1788438"/>
              </a:xfrm>
              <a:prstGeom prst="rect">
                <a:avLst/>
              </a:prstGeom>
              <a:noFill/>
            </p:spPr>
            <p:txBody>
              <a:bodyPr wrap="square">
                <a:spAutoFit/>
              </a:bodyPr>
              <a:lstStyle/>
              <a:p>
                <a:pPr algn="just">
                  <a:lnSpc>
                    <a:spcPct val="150000"/>
                  </a:lnSpc>
                  <a:spcBef>
                    <a:spcPts val="400"/>
                  </a:spcBef>
                  <a:spcAft>
                    <a:spcPts val="400"/>
                  </a:spcAft>
                </a:pPr>
                <a:r>
                  <a:rPr lang="vi-VN" sz="2400" dirty="0">
                    <a:latin typeface="Arial" panose="020B0604020202020204" pitchFamily="34" charset="0"/>
                    <a:ea typeface="Arial" panose="020B0604020202020204" pitchFamily="34" charset="0"/>
                    <a:cs typeface="Arial" panose="020B0604020202020204" pitchFamily="34" charset="0"/>
                  </a:rPr>
                  <a:t>• Cung </a:t>
                </a:r>
                <a:r>
                  <a:rPr lang="vi-VN" sz="2400" dirty="0">
                    <a:latin typeface="Arial" panose="020B0604020202020204" pitchFamily="34" charset="0"/>
                    <a:ea typeface="Times New Roman" panose="02020603050405020304" pitchFamily="18" charset="0"/>
                    <a:cs typeface="Arial" panose="020B0604020202020204" pitchFamily="34" charset="0"/>
                  </a:rPr>
                  <a:t>có số đo </a:t>
                </a:r>
                <a14:m>
                  <m:oMath xmlns:m="http://schemas.openxmlformats.org/officeDocument/2006/math">
                    <m:sSup>
                      <m:sSupPr>
                        <m:ctrlPr>
                          <a:rPr lang="en-VN" sz="24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2400">
                            <a:latin typeface="Cambria Math" panose="02040503050406030204" pitchFamily="18" charset="0"/>
                            <a:ea typeface="Arial" panose="020B0604020202020204" pitchFamily="34" charset="0"/>
                            <a:cs typeface="Times New Roman" panose="02020603050405020304" pitchFamily="18" charset="0"/>
                          </a:rPr>
                          <m:t>n</m:t>
                        </m:r>
                      </m:e>
                      <m:sup>
                        <m:r>
                          <m:rPr>
                            <m:sty m:val="p"/>
                          </m:rPr>
                          <a:rPr lang="vi-VN" sz="2400">
                            <a:latin typeface="Cambria Math" panose="02040503050406030204" pitchFamily="18" charset="0"/>
                            <a:ea typeface="Arial" panose="020B0604020202020204" pitchFamily="34" charset="0"/>
                            <a:cs typeface="Times New Roman" panose="02020603050405020304" pitchFamily="18" charset="0"/>
                          </a:rPr>
                          <m:t>o</m:t>
                        </m:r>
                      </m:sup>
                    </m:sSup>
                  </m:oMath>
                </a14:m>
                <a:r>
                  <a:rPr lang="vi-VN" sz="2400" dirty="0">
                    <a:latin typeface="Arial" panose="020B0604020202020204" pitchFamily="34" charset="0"/>
                    <a:ea typeface="Times New Roman" panose="02020603050405020304" pitchFamily="18" charset="0"/>
                    <a:cs typeface="Arial" panose="020B0604020202020204" pitchFamily="34" charset="0"/>
                  </a:rPr>
                  <a:t> gọi là cung </a:t>
                </a:r>
                <a14:m>
                  <m:oMath xmlns:m="http://schemas.openxmlformats.org/officeDocument/2006/math">
                    <m:sSup>
                      <m:sSupPr>
                        <m:ctrlPr>
                          <a:rPr lang="en-VN" sz="24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2400">
                            <a:latin typeface="Cambria Math" panose="02040503050406030204" pitchFamily="18" charset="0"/>
                            <a:ea typeface="Times New Roman" panose="02020603050405020304" pitchFamily="18" charset="0"/>
                            <a:cs typeface="Times New Roman" panose="02020603050405020304" pitchFamily="18" charset="0"/>
                          </a:rPr>
                          <m:t>n</m:t>
                        </m:r>
                      </m:e>
                      <m:sup>
                        <m:r>
                          <m:rPr>
                            <m:sty m:val="p"/>
                          </m:rPr>
                          <a:rPr lang="vi-VN" sz="2400">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vi-VN" sz="2400" dirty="0">
                    <a:latin typeface="Arial" panose="020B0604020202020204" pitchFamily="34" charset="0"/>
                    <a:ea typeface="Times New Roman" panose="02020603050405020304" pitchFamily="18" charset="0"/>
                    <a:cs typeface="Arial" panose="020B0604020202020204" pitchFamily="34" charset="0"/>
                  </a:rPr>
                  <a:t>. Cả đường tròn là cung </a:t>
                </a:r>
                <a14:m>
                  <m:oMath xmlns:m="http://schemas.openxmlformats.org/officeDocument/2006/math">
                    <m:sSup>
                      <m:sSupPr>
                        <m:ctrlPr>
                          <a:rPr lang="en-VN"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400">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vi-VN" sz="2400">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vi-VN" sz="2400" dirty="0">
                    <a:latin typeface="Arial" panose="020B0604020202020204" pitchFamily="34" charset="0"/>
                    <a:ea typeface="Times New Roman" panose="02020603050405020304" pitchFamily="18" charset="0"/>
                    <a:cs typeface="Arial" panose="020B0604020202020204" pitchFamily="34" charset="0"/>
                  </a:rPr>
                  <a:t>. Một điểm thường được coi là cung </a:t>
                </a:r>
                <a14:m>
                  <m:oMath xmlns:m="http://schemas.openxmlformats.org/officeDocument/2006/math">
                    <m:sSup>
                      <m:sSupPr>
                        <m:ctrlPr>
                          <a:rPr lang="en-VN"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400">
                            <a:latin typeface="Cambria Math" panose="02040503050406030204" pitchFamily="18" charset="0"/>
                            <a:ea typeface="Times New Roman" panose="02020603050405020304" pitchFamily="18" charset="0"/>
                            <a:cs typeface="Times New Roman" panose="02020603050405020304" pitchFamily="18" charset="0"/>
                          </a:rPr>
                          <m:t>0</m:t>
                        </m:r>
                      </m:e>
                      <m:sup>
                        <m:r>
                          <m:rPr>
                            <m:sty m:val="p"/>
                          </m:rPr>
                          <a:rPr lang="vi-VN" sz="2400">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VN" sz="24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vi-VN" sz="2400" dirty="0">
                    <a:latin typeface="Arial" panose="020B0604020202020204" pitchFamily="34" charset="0"/>
                    <a:ea typeface="Arial" panose="020B0604020202020204" pitchFamily="34" charset="0"/>
                    <a:cs typeface="Arial" panose="020B0604020202020204" pitchFamily="34" charset="0"/>
                  </a:rPr>
                  <a:t>• Hai cung trên một đường tròn bằng nhau nếu chúng có cùng số đo.</a:t>
                </a:r>
                <a:endParaRPr lang="en-VN" sz="24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DD7D0E2B-AC1C-687F-F60E-294A20FAA95B}"/>
                  </a:ext>
                </a:extLst>
              </p:cNvPr>
              <p:cNvSpPr txBox="1">
                <a:spLocks noRot="1" noChangeAspect="1" noMove="1" noResize="1" noEditPoints="1" noAdjustHandles="1" noChangeArrowheads="1" noChangeShapeType="1" noTextEdit="1"/>
              </p:cNvSpPr>
              <p:nvPr/>
            </p:nvSpPr>
            <p:spPr>
              <a:xfrm>
                <a:off x="346350" y="1042557"/>
                <a:ext cx="11499289" cy="1788438"/>
              </a:xfrm>
              <a:prstGeom prst="rect">
                <a:avLst/>
              </a:prstGeom>
              <a:blipFill>
                <a:blip r:embed="rId3"/>
                <a:stretch>
                  <a:fillRect l="-848" r="-795" b="-71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EE521E-F7D6-421F-E31D-2FCCE373BB21}"/>
                  </a:ext>
                </a:extLst>
              </p:cNvPr>
              <p:cNvSpPr txBox="1"/>
              <p:nvPr/>
            </p:nvSpPr>
            <p:spPr>
              <a:xfrm>
                <a:off x="452176" y="3162260"/>
                <a:ext cx="10952703" cy="740844"/>
              </a:xfrm>
              <a:prstGeom prst="rect">
                <a:avLst/>
              </a:prstGeom>
              <a:solidFill>
                <a:schemeClr val="bg1"/>
              </a:solidFill>
            </p:spPr>
            <p:txBody>
              <a:bodyPr wrap="square">
                <a:spAutoFit/>
              </a:bodyPr>
              <a:lstStyle/>
              <a:p>
                <a:pPr algn="just">
                  <a:lnSpc>
                    <a:spcPct val="150000"/>
                  </a:lnSpc>
                  <a:spcBef>
                    <a:spcPts val="300"/>
                  </a:spcBef>
                  <a:spcAft>
                    <a:spcPts val="300"/>
                  </a:spcAft>
                </a:pPr>
                <a:r>
                  <a:rPr lang="vi-VN" sz="2800">
                    <a:ea typeface="Times New Roman" panose="02020603050405020304" pitchFamily="18" charset="0"/>
                    <a:cs typeface="Arial" panose="020B0604020202020204" pitchFamily="34" charset="0"/>
                  </a:rPr>
                  <a:t>- Nếu </a:t>
                </a:r>
                <a14:m>
                  <m:oMath xmlns:m="http://schemas.openxmlformats.org/officeDocument/2006/math">
                    <m:r>
                      <m:rPr>
                        <m:sty m:val="p"/>
                      </m:rPr>
                      <a:rPr lang="vi-VN" sz="2800">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800" dirty="0">
                    <a:ea typeface="Times New Roman" panose="02020603050405020304" pitchFamily="18" charset="0"/>
                    <a:cs typeface="Arial" panose="020B0604020202020204" pitchFamily="34" charset="0"/>
                  </a:rPr>
                  <a:t> là một điểm thuộc cung </a:t>
                </a:r>
                <a14:m>
                  <m:oMath xmlns:m="http://schemas.openxmlformats.org/officeDocument/2006/math">
                    <m:r>
                      <m:rPr>
                        <m:sty m:val="p"/>
                      </m:rPr>
                      <a:rPr lang="vi-VN" sz="2800">
                        <a:latin typeface="Cambria Math" panose="02040503050406030204" pitchFamily="18" charset="0"/>
                        <a:ea typeface="Times New Roman" panose="02020603050405020304" pitchFamily="18" charset="0"/>
                        <a:cs typeface="Times New Roman" panose="02020603050405020304" pitchFamily="18" charset="0"/>
                      </a:rPr>
                      <m:t>BAC</m:t>
                    </m:r>
                  </m:oMath>
                </a14:m>
                <a:r>
                  <a:rPr lang="vi-VN" sz="2800" dirty="0">
                    <a:ea typeface="Times New Roman" panose="02020603050405020304" pitchFamily="18" charset="0"/>
                    <a:cs typeface="Arial" panose="020B0604020202020204" pitchFamily="34" charset="0"/>
                  </a:rPr>
                  <a:t> </a:t>
                </a:r>
                <a:r>
                  <a:rPr lang="vi-VN" sz="2800">
                    <a:ea typeface="Times New Roman" panose="02020603050405020304" pitchFamily="18" charset="0"/>
                    <a:cs typeface="Arial" panose="020B0604020202020204" pitchFamily="34" charset="0"/>
                  </a:rPr>
                  <a:t>thì: sđ</a:t>
                </a:r>
                <a14:m>
                  <m:oMath xmlns:m="http://schemas.openxmlformats.org/officeDocument/2006/math">
                    <m:groupChr>
                      <m:groupChrPr>
                        <m:chr m:val="⏜"/>
                        <m:pos m:val="top"/>
                        <m:vertJc m:val="bot"/>
                        <m:ctrlPr>
                          <a:rPr lang="en-VN" sz="2800" i="1">
                            <a:latin typeface="Cambria Math" panose="02040503050406030204" pitchFamily="18" charset="0"/>
                            <a:ea typeface="Times New Roman" panose="02020603050405020304" pitchFamily="18" charset="0"/>
                            <a:cs typeface="Times New Roman" panose="02020603050405020304" pitchFamily="18" charset="0"/>
                          </a:rPr>
                        </m:ctrlPr>
                      </m:groupChrPr>
                      <m:e>
                        <m:r>
                          <m:rPr>
                            <m:sty m:val="p"/>
                          </m:rPr>
                          <a:rPr lang="vi-VN" sz="2800">
                            <a:latin typeface="Cambria Math" panose="02040503050406030204" pitchFamily="18" charset="0"/>
                            <a:ea typeface="Times New Roman" panose="02020603050405020304" pitchFamily="18" charset="0"/>
                            <a:cs typeface="Times New Roman" panose="02020603050405020304" pitchFamily="18" charset="0"/>
                          </a:rPr>
                          <m:t>BAC</m:t>
                        </m:r>
                      </m:e>
                    </m:groupChr>
                    <m:r>
                      <a:rPr lang="vi-VN" sz="28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800" dirty="0">
                    <a:ea typeface="Times New Roman" panose="02020603050405020304" pitchFamily="18" charset="0"/>
                    <a:cs typeface="Arial" panose="020B0604020202020204" pitchFamily="34" charset="0"/>
                  </a:rPr>
                  <a:t> sđ</a:t>
                </a:r>
                <a14:m>
                  <m:oMath xmlns:m="http://schemas.openxmlformats.org/officeDocument/2006/math">
                    <m:groupChr>
                      <m:groupChrPr>
                        <m:chr m:val="⏜"/>
                        <m:pos m:val="top"/>
                        <m:vertJc m:val="bot"/>
                        <m:ctrlPr>
                          <a:rPr lang="en-VN" sz="2800" i="1">
                            <a:latin typeface="Cambria Math" panose="02040503050406030204" pitchFamily="18" charset="0"/>
                            <a:ea typeface="Times New Roman" panose="02020603050405020304" pitchFamily="18" charset="0"/>
                            <a:cs typeface="Times New Roman" panose="02020603050405020304" pitchFamily="18" charset="0"/>
                          </a:rPr>
                        </m:ctrlPr>
                      </m:groupChrPr>
                      <m:e>
                        <m:r>
                          <m:rPr>
                            <m:sty m:val="p"/>
                          </m:rPr>
                          <a:rPr lang="vi-VN" sz="2800">
                            <a:latin typeface="Cambria Math" panose="02040503050406030204" pitchFamily="18" charset="0"/>
                            <a:ea typeface="Times New Roman" panose="02020603050405020304" pitchFamily="18" charset="0"/>
                            <a:cs typeface="Times New Roman" panose="02020603050405020304" pitchFamily="18" charset="0"/>
                          </a:rPr>
                          <m:t>BA</m:t>
                        </m:r>
                      </m:e>
                    </m:groupChr>
                  </m:oMath>
                </a14:m>
                <a:r>
                  <a:rPr lang="vi-VN" sz="2800" dirty="0">
                    <a:ea typeface="Times New Roman" panose="02020603050405020304" pitchFamily="18" charset="0"/>
                    <a:cs typeface="Arial" panose="020B0604020202020204" pitchFamily="34" charset="0"/>
                  </a:rPr>
                  <a:t> + sđ</a:t>
                </a:r>
                <a14:m>
                  <m:oMath xmlns:m="http://schemas.openxmlformats.org/officeDocument/2006/math">
                    <m:groupChr>
                      <m:groupChrPr>
                        <m:chr m:val="⏜"/>
                        <m:pos m:val="top"/>
                        <m:vertJc m:val="bot"/>
                        <m:ctrlPr>
                          <a:rPr lang="en-VN" sz="2800" i="1">
                            <a:latin typeface="Cambria Math" panose="02040503050406030204" pitchFamily="18" charset="0"/>
                            <a:ea typeface="Times New Roman" panose="02020603050405020304" pitchFamily="18" charset="0"/>
                            <a:cs typeface="Times New Roman" panose="02020603050405020304" pitchFamily="18" charset="0"/>
                          </a:rPr>
                        </m:ctrlPr>
                      </m:groupChrPr>
                      <m:e>
                        <m:r>
                          <m:rPr>
                            <m:sty m:val="p"/>
                          </m:rPr>
                          <a:rPr lang="vi-VN" sz="2800">
                            <a:latin typeface="Cambria Math" panose="02040503050406030204" pitchFamily="18" charset="0"/>
                            <a:ea typeface="Times New Roman" panose="02020603050405020304" pitchFamily="18" charset="0"/>
                            <a:cs typeface="Times New Roman" panose="02020603050405020304" pitchFamily="18" charset="0"/>
                          </a:rPr>
                          <m:t>AC</m:t>
                        </m:r>
                      </m:e>
                    </m:groupChr>
                  </m:oMath>
                </a14:m>
                <a:endParaRPr lang="en-VN" sz="2667" i="1"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1EE521E-F7D6-421F-E31D-2FCCE373BB21}"/>
                  </a:ext>
                </a:extLst>
              </p:cNvPr>
              <p:cNvSpPr txBox="1">
                <a:spLocks noRot="1" noChangeAspect="1" noMove="1" noResize="1" noEditPoints="1" noAdjustHandles="1" noChangeArrowheads="1" noChangeShapeType="1" noTextEdit="1"/>
              </p:cNvSpPr>
              <p:nvPr/>
            </p:nvSpPr>
            <p:spPr>
              <a:xfrm>
                <a:off x="452176" y="3162260"/>
                <a:ext cx="10952703" cy="740844"/>
              </a:xfrm>
              <a:prstGeom prst="rect">
                <a:avLst/>
              </a:prstGeom>
              <a:blipFill>
                <a:blip r:embed="rId4"/>
                <a:stretch>
                  <a:fillRect l="-1113" b="-22314"/>
                </a:stretch>
              </a:blipFill>
            </p:spPr>
            <p:txBody>
              <a:bodyPr/>
              <a:lstStyle/>
              <a:p>
                <a:r>
                  <a:rPr lang="vi-VN">
                    <a:noFill/>
                  </a:rPr>
                  <a:t> </a:t>
                </a:r>
              </a:p>
            </p:txBody>
          </p:sp>
        </mc:Fallback>
      </mc:AlternateContent>
      <p:pic>
        <p:nvPicPr>
          <p:cNvPr id="9" name="Picture 8">
            <a:extLst>
              <a:ext uri="{FF2B5EF4-FFF2-40B4-BE49-F238E27FC236}">
                <a16:creationId xmlns:a16="http://schemas.microsoft.com/office/drawing/2014/main" id="{01300C74-486F-445A-88F9-9726E74EBCE9}"/>
              </a:ext>
            </a:extLst>
          </p:cNvPr>
          <p:cNvPicPr>
            <a:picLocks noChangeAspect="1"/>
          </p:cNvPicPr>
          <p:nvPr/>
        </p:nvPicPr>
        <p:blipFill>
          <a:blip r:embed="rId5"/>
          <a:stretch>
            <a:fillRect/>
          </a:stretch>
        </p:blipFill>
        <p:spPr>
          <a:xfrm>
            <a:off x="3519137" y="4141065"/>
            <a:ext cx="2145918" cy="1977390"/>
          </a:xfrm>
          <a:prstGeom prst="rect">
            <a:avLst/>
          </a:prstGeom>
        </p:spPr>
      </p:pic>
    </p:spTree>
    <p:extLst>
      <p:ext uri="{BB962C8B-B14F-4D97-AF65-F5344CB8AC3E}">
        <p14:creationId xmlns:p14="http://schemas.microsoft.com/office/powerpoint/2010/main" val="276832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6D2A61-08A0-78A6-092E-D6DABC5DA4BF}"/>
              </a:ext>
            </a:extLst>
          </p:cNvPr>
          <p:cNvSpPr/>
          <p:nvPr/>
        </p:nvSpPr>
        <p:spPr>
          <a:xfrm>
            <a:off x="440640" y="282691"/>
            <a:ext cx="5029200" cy="925021"/>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a:solidFill>
                  <a:srgbClr val="0070C0"/>
                </a:solidFill>
                <a:latin typeface="Arial" panose="020B0604020202020204" pitchFamily="34" charset="0"/>
                <a:cs typeface="Arial" panose="020B0604020202020204" pitchFamily="34" charset="0"/>
              </a:rPr>
              <a:t>1</a:t>
            </a:r>
            <a:r>
              <a:rPr lang="vi-VN" sz="3600" b="1">
                <a:solidFill>
                  <a:srgbClr val="0070C0"/>
                </a:solidFill>
                <a:latin typeface="Arial" panose="020B0604020202020204" pitchFamily="34" charset="0"/>
                <a:cs typeface="Arial" panose="020B0604020202020204" pitchFamily="34" charset="0"/>
              </a:rPr>
              <a:t>1</a:t>
            </a:r>
            <a:r>
              <a:rPr lang="en-VN" sz="3600" b="1">
                <a:solidFill>
                  <a:srgbClr val="0070C0"/>
                </a:solidFill>
                <a:latin typeface="Arial" panose="020B0604020202020204" pitchFamily="34" charset="0"/>
                <a:cs typeface="Arial" panose="020B0604020202020204" pitchFamily="34" charset="0"/>
              </a:rPr>
              <a:t>. </a:t>
            </a:r>
            <a:r>
              <a:rPr lang="en-VN" sz="3600" b="1" dirty="0">
                <a:solidFill>
                  <a:srgbClr val="0070C0"/>
                </a:solidFill>
                <a:latin typeface="Arial" panose="020B0604020202020204" pitchFamily="34" charset="0"/>
                <a:cs typeface="Arial" panose="020B0604020202020204" pitchFamily="34" charset="0"/>
              </a:rPr>
              <a:t>Độ dài cung tròn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1AC2127-8283-2E7B-FA7C-C9C8DEFF5C3F}"/>
                  </a:ext>
                </a:extLst>
              </p:cNvPr>
              <p:cNvSpPr txBox="1"/>
              <p:nvPr/>
            </p:nvSpPr>
            <p:spPr>
              <a:xfrm>
                <a:off x="325120" y="1373819"/>
                <a:ext cx="11541760" cy="1382045"/>
              </a:xfrm>
              <a:prstGeom prst="rect">
                <a:avLst/>
              </a:prstGeom>
              <a:noFill/>
            </p:spPr>
            <p:txBody>
              <a:bodyPr wrap="square">
                <a:spAutoFit/>
              </a:bodyPr>
              <a:lstStyle/>
              <a:p>
                <a:pPr algn="just">
                  <a:lnSpc>
                    <a:spcPct val="150000"/>
                  </a:lnSpc>
                  <a:spcBef>
                    <a:spcPts val="300"/>
                  </a:spcBef>
                  <a:spcAft>
                    <a:spcPts val="300"/>
                  </a:spcAft>
                </a:pPr>
                <a:r>
                  <a:rPr lang="vi-VN" sz="2800" dirty="0">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a:t>
                </a:r>
                <a:r>
                  <a:rPr lang="vi-VN" sz="2800" dirty="0">
                    <a:effectLst/>
                    <a:latin typeface="Arial" panose="020B0604020202020204" pitchFamily="34" charset="0"/>
                    <a:ea typeface="Calibri" panose="020F0502020204030204" pitchFamily="34" charset="0"/>
                    <a:cs typeface="Arial" panose="020B0604020202020204" pitchFamily="34" charset="0"/>
                  </a:rPr>
                  <a:t>Công thức tính độ dài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vi-VN" sz="2800" dirty="0">
                    <a:effectLst/>
                    <a:latin typeface="Arial" panose="020B0604020202020204" pitchFamily="34" charset="0"/>
                    <a:ea typeface="Calibri" panose="020F0502020204030204" pitchFamily="34" charset="0"/>
                    <a:cs typeface="Arial" panose="020B0604020202020204" pitchFamily="34" charset="0"/>
                  </a:rPr>
                  <a:t> của đường tròn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đường kính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d</m:t>
                    </m:r>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800" dirty="0">
                    <a:effectLst/>
                    <a:latin typeface="Arial" panose="020B0604020202020204" pitchFamily="34" charset="0"/>
                    <a:ea typeface="Calibri" panose="020F0502020204030204" pitchFamily="34" charset="0"/>
                    <a:cs typeface="Arial" panose="020B0604020202020204" pitchFamily="34" charset="0"/>
                  </a:rPr>
                  <a:t> là:</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m:rPr>
                        <m:sty m:val="p"/>
                      </m:rPr>
                      <a:rPr lang="vi-VN" sz="28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28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πd</m:t>
                    </m:r>
                    <m:r>
                      <a:rPr lang="vi-VN" sz="28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2800" i="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πR</m:t>
                    </m:r>
                  </m:oMath>
                </a14:m>
                <a:r>
                  <a:rPr lang="vi-VN"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2800" dirty="0">
                    <a:effectLst/>
                    <a:latin typeface="Arial" panose="020B0604020202020204" pitchFamily="34" charset="0"/>
                    <a:ea typeface="Calibri" panose="020F0502020204030204" pitchFamily="34" charset="0"/>
                    <a:cs typeface="Arial" panose="020B0604020202020204" pitchFamily="34" charset="0"/>
                  </a:rPr>
                  <a:t>(1)</a:t>
                </a:r>
                <a:endParaRPr lang="en-VN" sz="2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1AC2127-8283-2E7B-FA7C-C9C8DEFF5C3F}"/>
                  </a:ext>
                </a:extLst>
              </p:cNvPr>
              <p:cNvSpPr txBox="1">
                <a:spLocks noRot="1" noChangeAspect="1" noMove="1" noResize="1" noEditPoints="1" noAdjustHandles="1" noChangeArrowheads="1" noChangeShapeType="1" noTextEdit="1"/>
              </p:cNvSpPr>
              <p:nvPr/>
            </p:nvSpPr>
            <p:spPr>
              <a:xfrm>
                <a:off x="325120" y="1373819"/>
                <a:ext cx="11541760" cy="1382045"/>
              </a:xfrm>
              <a:prstGeom prst="rect">
                <a:avLst/>
              </a:prstGeom>
              <a:blipFill>
                <a:blip r:embed="rId2"/>
                <a:stretch>
                  <a:fillRect l="-1056" r="-264" b="-1101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2D6517-EA31-627C-C44F-27727E93DC07}"/>
                  </a:ext>
                </a:extLst>
              </p:cNvPr>
              <p:cNvSpPr txBox="1"/>
              <p:nvPr/>
            </p:nvSpPr>
            <p:spPr>
              <a:xfrm>
                <a:off x="440639" y="2755864"/>
                <a:ext cx="10682885" cy="1506438"/>
              </a:xfrm>
              <a:prstGeom prst="rect">
                <a:avLst/>
              </a:prstGeom>
              <a:solidFill>
                <a:schemeClr val="bg1"/>
              </a:solidFill>
            </p:spPr>
            <p:txBody>
              <a:bodyPr wrap="square" rtlCol="0">
                <a:spAutoFit/>
              </a:bodyPr>
              <a:lstStyle/>
              <a:p>
                <a:pPr algn="just">
                  <a:lnSpc>
                    <a:spcPct val="150000"/>
                  </a:lnSpc>
                  <a:spcBef>
                    <a:spcPts val="300"/>
                  </a:spcBef>
                  <a:spcAft>
                    <a:spcPts val="300"/>
                  </a:spcAft>
                </a:pPr>
                <a:r>
                  <a:rPr lang="vi-VN" sz="2600">
                    <a:ea typeface="Calibri" panose="020F0502020204030204" pitchFamily="34" charset="0"/>
                    <a:cs typeface="Arial" panose="020B0604020202020204" pitchFamily="34" charset="0"/>
                  </a:rPr>
                  <a:t>+ Công </a:t>
                </a:r>
                <a:r>
                  <a:rPr lang="vi-VN" sz="2600" dirty="0">
                    <a:ea typeface="Calibri" panose="020F0502020204030204" pitchFamily="34" charset="0"/>
                    <a:cs typeface="Arial" panose="020B0604020202020204" pitchFamily="34" charset="0"/>
                  </a:rPr>
                  <a:t>thức tính độ dài </a:t>
                </a:r>
                <a14:m>
                  <m:oMath xmlns:m="http://schemas.openxmlformats.org/officeDocument/2006/math">
                    <m:r>
                      <m:rPr>
                        <m:sty m:val="p"/>
                      </m:rPr>
                      <a:rPr lang="vi-VN" sz="2600">
                        <a:latin typeface="Cambria Math" panose="02040503050406030204" pitchFamily="18" charset="0"/>
                        <a:ea typeface="Calibri" panose="020F0502020204030204" pitchFamily="34" charset="0"/>
                        <a:cs typeface="Times New Roman" panose="02020603050405020304" pitchFamily="18" charset="0"/>
                      </a:rPr>
                      <m:t>l</m:t>
                    </m:r>
                  </m:oMath>
                </a14:m>
                <a:r>
                  <a:rPr lang="vi-VN" sz="2600" dirty="0">
                    <a:ea typeface="Calibri" panose="020F0502020204030204" pitchFamily="34" charset="0"/>
                    <a:cs typeface="Arial" panose="020B0604020202020204" pitchFamily="34" charset="0"/>
                  </a:rPr>
                  <a:t> của cung </a:t>
                </a:r>
                <a14:m>
                  <m:oMath xmlns:m="http://schemas.openxmlformats.org/officeDocument/2006/math">
                    <m:sSup>
                      <m:sSupPr>
                        <m:ctrlPr>
                          <a:rPr lang="en-VN" sz="26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e>
                      <m:sup>
                        <m:r>
                          <m:rPr>
                            <m:sty m:val="p"/>
                          </m:rPr>
                          <a:rPr lang="vi-VN" sz="2600">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600" dirty="0">
                    <a:ea typeface="Calibri" panose="020F0502020204030204" pitchFamily="34" charset="0"/>
                    <a:cs typeface="Arial" panose="020B0604020202020204" pitchFamily="34" charset="0"/>
                  </a:rPr>
                  <a:t> trên dường tròn </a:t>
                </a:r>
                <a14:m>
                  <m:oMath xmlns:m="http://schemas.openxmlformats.org/officeDocument/2006/math">
                    <m:d>
                      <m:dPr>
                        <m:ctrlPr>
                          <a:rPr lang="en-VN" sz="26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600">
                            <a:latin typeface="Cambria Math" panose="02040503050406030204" pitchFamily="18" charset="0"/>
                            <a:ea typeface="Calibri" panose="020F0502020204030204" pitchFamily="34" charset="0"/>
                            <a:cs typeface="Times New Roman" panose="02020603050405020304" pitchFamily="18" charset="0"/>
                          </a:rPr>
                          <m:t>O</m:t>
                        </m:r>
                        <m:r>
                          <a:rPr lang="vi-VN" sz="2600">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600">
                            <a:latin typeface="Cambria Math" panose="02040503050406030204" pitchFamily="18" charset="0"/>
                            <a:ea typeface="Calibri" panose="020F0502020204030204" pitchFamily="34" charset="0"/>
                            <a:cs typeface="Times New Roman" panose="02020603050405020304" pitchFamily="18" charset="0"/>
                          </a:rPr>
                          <m:t>R</m:t>
                        </m:r>
                      </m:e>
                    </m:d>
                  </m:oMath>
                </a14:m>
                <a:r>
                  <a:rPr lang="vi-VN" sz="2600" dirty="0">
                    <a:ea typeface="Calibri" panose="020F0502020204030204" pitchFamily="34" charset="0"/>
                    <a:cs typeface="Arial" panose="020B0604020202020204" pitchFamily="34" charset="0"/>
                  </a:rPr>
                  <a:t>:</a:t>
                </a:r>
                <a:endParaRPr lang="en-VN" sz="2600" dirty="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m:rPr>
                        <m:sty m:val="p"/>
                      </m:rPr>
                      <a:rPr lang="vi-VN" sz="2600">
                        <a:latin typeface="Cambria Math" panose="02040503050406030204" pitchFamily="18" charset="0"/>
                        <a:ea typeface="Calibri" panose="020F0502020204030204" pitchFamily="34" charset="0"/>
                        <a:cs typeface="Times New Roman" panose="02020603050405020304" pitchFamily="18" charset="0"/>
                      </a:rPr>
                      <m:t>l</m:t>
                    </m:r>
                    <m:r>
                      <a:rPr lang="vi-VN" sz="2600">
                        <a:latin typeface="Cambria Math" panose="02040503050406030204" pitchFamily="18" charset="0"/>
                        <a:ea typeface="Calibri" panose="020F0502020204030204" pitchFamily="34" charset="0"/>
                        <a:cs typeface="Times New Roman" panose="02020603050405020304" pitchFamily="18" charset="0"/>
                      </a:rPr>
                      <m:t>=</m:t>
                    </m:r>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num>
                      <m:den>
                        <m:r>
                          <a:rPr lang="vi-VN" sz="2600">
                            <a:latin typeface="Cambria Math" panose="02040503050406030204" pitchFamily="18" charset="0"/>
                            <a:ea typeface="Calibri" panose="020F0502020204030204" pitchFamily="34" charset="0"/>
                            <a:cs typeface="Times New Roman" panose="02020603050405020304" pitchFamily="18" charset="0"/>
                          </a:rPr>
                          <m:t>180</m:t>
                        </m:r>
                      </m:den>
                    </m:f>
                    <m:r>
                      <m:rPr>
                        <m:sty m:val="p"/>
                      </m:rPr>
                      <a:rPr lang="vi-VN" sz="2600">
                        <a:latin typeface="Cambria Math" panose="02040503050406030204" pitchFamily="18" charset="0"/>
                        <a:ea typeface="Calibri" panose="020F0502020204030204" pitchFamily="34" charset="0"/>
                        <a:cs typeface="Times New Roman" panose="02020603050405020304" pitchFamily="18" charset="0"/>
                      </a:rPr>
                      <m:t>πR</m:t>
                    </m:r>
                  </m:oMath>
                </a14:m>
                <a:r>
                  <a:rPr lang="vi-VN" sz="2600" dirty="0">
                    <a:ea typeface="Calibri" panose="020F0502020204030204" pitchFamily="34" charset="0"/>
                    <a:cs typeface="Arial" panose="020B0604020202020204" pitchFamily="34" charset="0"/>
                  </a:rPr>
                  <a:t> (2)</a:t>
                </a:r>
                <a:endParaRPr lang="en-VN" sz="2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A2D6517-EA31-627C-C44F-27727E93DC07}"/>
                  </a:ext>
                </a:extLst>
              </p:cNvPr>
              <p:cNvSpPr txBox="1">
                <a:spLocks noRot="1" noChangeAspect="1" noMove="1" noResize="1" noEditPoints="1" noAdjustHandles="1" noChangeArrowheads="1" noChangeShapeType="1" noTextEdit="1"/>
              </p:cNvSpPr>
              <p:nvPr/>
            </p:nvSpPr>
            <p:spPr>
              <a:xfrm>
                <a:off x="440639" y="2755864"/>
                <a:ext cx="10682885" cy="1506438"/>
              </a:xfrm>
              <a:prstGeom prst="rect">
                <a:avLst/>
              </a:prstGeom>
              <a:blipFill>
                <a:blip r:embed="rId3"/>
                <a:stretch>
                  <a:fillRect l="-1027" b="-323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E512BAF-BC14-DFFF-D559-919342C4D5C7}"/>
                  </a:ext>
                </a:extLst>
              </p:cNvPr>
              <p:cNvSpPr txBox="1"/>
              <p:nvPr/>
            </p:nvSpPr>
            <p:spPr>
              <a:xfrm>
                <a:off x="325120" y="4308799"/>
                <a:ext cx="11541760" cy="1710405"/>
              </a:xfrm>
              <a:prstGeom prst="rect">
                <a:avLst/>
              </a:prstGeom>
              <a:noFill/>
            </p:spPr>
            <p:txBody>
              <a:bodyPr wrap="square">
                <a:spAutoFit/>
              </a:bodyPr>
              <a:lstStyle/>
              <a:p>
                <a:pPr algn="just">
                  <a:lnSpc>
                    <a:spcPct val="150000"/>
                  </a:lnSpc>
                  <a:spcBef>
                    <a:spcPts val="300"/>
                  </a:spcBef>
                  <a:spcAft>
                    <a:spcPts val="300"/>
                  </a:spcAft>
                </a:pPr>
                <a14:m>
                  <m:oMath xmlns:m="http://schemas.openxmlformats.org/officeDocument/2006/math">
                    <m:r>
                      <m:rPr>
                        <m:sty m:val="p"/>
                      </m:rPr>
                      <a:rPr lang="vi-VN" sz="2600">
                        <a:latin typeface="Cambria Math" panose="02040503050406030204" pitchFamily="18" charset="0"/>
                        <a:ea typeface="Calibri" panose="020F0502020204030204" pitchFamily="34" charset="0"/>
                        <a:cs typeface="Times New Roman" panose="02020603050405020304" pitchFamily="18" charset="0"/>
                      </a:rPr>
                      <m:t>l</m:t>
                    </m:r>
                    <m:r>
                      <a:rPr lang="vi-VN" sz="2600">
                        <a:latin typeface="Cambria Math" panose="02040503050406030204" pitchFamily="18" charset="0"/>
                        <a:ea typeface="Calibri" panose="020F0502020204030204" pitchFamily="34" charset="0"/>
                        <a:cs typeface="Times New Roman" panose="02020603050405020304" pitchFamily="18" charset="0"/>
                      </a:rPr>
                      <m:t>=</m:t>
                    </m:r>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num>
                      <m:den>
                        <m:r>
                          <a:rPr lang="vi-VN" sz="2600">
                            <a:latin typeface="Cambria Math" panose="02040503050406030204" pitchFamily="18" charset="0"/>
                            <a:ea typeface="Calibri" panose="020F0502020204030204" pitchFamily="34" charset="0"/>
                            <a:cs typeface="Times New Roman" panose="02020603050405020304" pitchFamily="18" charset="0"/>
                          </a:rPr>
                          <m:t>360</m:t>
                        </m:r>
                      </m:den>
                    </m:f>
                    <m:r>
                      <m:rPr>
                        <m:sty m:val="p"/>
                      </m:rPr>
                      <a:rPr lang="vi-VN" sz="2600">
                        <a:latin typeface="Cambria Math" panose="02040503050406030204" pitchFamily="18" charset="0"/>
                        <a:ea typeface="Calibri" panose="020F0502020204030204" pitchFamily="34" charset="0"/>
                        <a:cs typeface="Times New Roman" panose="02020603050405020304" pitchFamily="18" charset="0"/>
                      </a:rPr>
                      <m:t>πd</m:t>
                    </m:r>
                    <m:r>
                      <a:rPr lang="vi-VN" sz="2600">
                        <a:latin typeface="Cambria Math" panose="02040503050406030204" pitchFamily="18" charset="0"/>
                        <a:ea typeface="Calibri" panose="020F0502020204030204" pitchFamily="34" charset="0"/>
                        <a:cs typeface="Times New Roman" panose="02020603050405020304" pitchFamily="18" charset="0"/>
                      </a:rPr>
                      <m:t>=</m:t>
                    </m:r>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num>
                      <m:den>
                        <m:r>
                          <a:rPr lang="vi-VN" sz="2600">
                            <a:latin typeface="Cambria Math" panose="02040503050406030204" pitchFamily="18" charset="0"/>
                            <a:ea typeface="Calibri" panose="020F0502020204030204" pitchFamily="34" charset="0"/>
                            <a:cs typeface="Times New Roman" panose="02020603050405020304" pitchFamily="18" charset="0"/>
                          </a:rPr>
                          <m:t>360</m:t>
                        </m:r>
                      </m:den>
                    </m:f>
                    <m:r>
                      <m:rPr>
                        <m:sty m:val="p"/>
                      </m:rPr>
                      <a:rPr lang="vi-VN" sz="2600">
                        <a:latin typeface="Cambria Math" panose="02040503050406030204" pitchFamily="18" charset="0"/>
                        <a:ea typeface="Calibri" panose="020F0502020204030204" pitchFamily="34" charset="0"/>
                        <a:cs typeface="Times New Roman" panose="02020603050405020304" pitchFamily="18" charset="0"/>
                      </a:rPr>
                      <m:t>C</m:t>
                    </m:r>
                  </m:oMath>
                </a14:m>
                <a:r>
                  <a:rPr lang="vi-VN" sz="2600" dirty="0">
                    <a:ea typeface="Calibri" panose="020F0502020204030204" pitchFamily="34" charset="0"/>
                    <a:cs typeface="Arial" panose="020B0604020202020204" pitchFamily="34" charset="0"/>
                  </a:rPr>
                  <a:t> hay </a:t>
                </a:r>
                <a14:m>
                  <m:oMath xmlns:m="http://schemas.openxmlformats.org/officeDocument/2006/math">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l</m:t>
                        </m:r>
                      </m:num>
                      <m:den>
                        <m:r>
                          <m:rPr>
                            <m:sty m:val="p"/>
                          </m:rPr>
                          <a:rPr lang="vi-VN" sz="2600">
                            <a:latin typeface="Cambria Math" panose="02040503050406030204" pitchFamily="18" charset="0"/>
                            <a:ea typeface="Calibri" panose="020F0502020204030204" pitchFamily="34" charset="0"/>
                            <a:cs typeface="Times New Roman" panose="02020603050405020304" pitchFamily="18" charset="0"/>
                          </a:rPr>
                          <m:t>C</m:t>
                        </m:r>
                      </m:den>
                    </m:f>
                    <m:r>
                      <a:rPr lang="vi-VN" sz="2600">
                        <a:latin typeface="Cambria Math" panose="02040503050406030204" pitchFamily="18" charset="0"/>
                        <a:ea typeface="Calibri" panose="020F0502020204030204" pitchFamily="34" charset="0"/>
                        <a:cs typeface="Times New Roman" panose="02020603050405020304" pitchFamily="18" charset="0"/>
                      </a:rPr>
                      <m:t>=</m:t>
                    </m:r>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num>
                      <m:den>
                        <m:r>
                          <a:rPr lang="vi-VN" sz="2600">
                            <a:latin typeface="Cambria Math" panose="02040503050406030204" pitchFamily="18" charset="0"/>
                            <a:ea typeface="Calibri" panose="020F0502020204030204" pitchFamily="34" charset="0"/>
                            <a:cs typeface="Times New Roman" panose="02020603050405020304" pitchFamily="18" charset="0"/>
                          </a:rPr>
                          <m:t>360</m:t>
                        </m:r>
                      </m:den>
                    </m:f>
                  </m:oMath>
                </a14:m>
                <a:r>
                  <a:rPr lang="vi-VN" sz="2600" dirty="0">
                    <a:ea typeface="Calibri" panose="020F0502020204030204" pitchFamily="34" charset="0"/>
                    <a:cs typeface="Arial" panose="020B0604020202020204" pitchFamily="34" charset="0"/>
                  </a:rPr>
                  <a:t>, nghĩa là: Tỉ số giữa độ dài cung </a:t>
                </a:r>
                <a14:m>
                  <m:oMath xmlns:m="http://schemas.openxmlformats.org/officeDocument/2006/math">
                    <m:sSup>
                      <m:sSupPr>
                        <m:ctrlPr>
                          <a:rPr lang="en-VN" sz="26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e>
                      <m:sup>
                        <m:r>
                          <m:rPr>
                            <m:sty m:val="p"/>
                          </m:rPr>
                          <a:rPr lang="vi-VN" sz="2600">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600" dirty="0">
                    <a:ea typeface="Calibri" panose="020F0502020204030204" pitchFamily="34" charset="0"/>
                    <a:cs typeface="Arial" panose="020B0604020202020204" pitchFamily="34" charset="0"/>
                  </a:rPr>
                  <a:t> và độ dài đường tròn (cùng bán kính) đúng bằng </a:t>
                </a:r>
                <a14:m>
                  <m:oMath xmlns:m="http://schemas.openxmlformats.org/officeDocument/2006/math">
                    <m:f>
                      <m:fPr>
                        <m:ctrlPr>
                          <a:rPr lang="en-VN" sz="26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600">
                            <a:latin typeface="Cambria Math" panose="02040503050406030204" pitchFamily="18" charset="0"/>
                            <a:ea typeface="Calibri" panose="020F0502020204030204" pitchFamily="34" charset="0"/>
                            <a:cs typeface="Times New Roman" panose="02020603050405020304" pitchFamily="18" charset="0"/>
                          </a:rPr>
                          <m:t>n</m:t>
                        </m:r>
                      </m:num>
                      <m:den>
                        <m:r>
                          <a:rPr lang="vi-VN" sz="2600">
                            <a:latin typeface="Cambria Math" panose="02040503050406030204" pitchFamily="18" charset="0"/>
                            <a:ea typeface="Calibri" panose="020F0502020204030204" pitchFamily="34" charset="0"/>
                            <a:cs typeface="Times New Roman" panose="02020603050405020304" pitchFamily="18" charset="0"/>
                          </a:rPr>
                          <m:t>360</m:t>
                        </m:r>
                      </m:den>
                    </m:f>
                  </m:oMath>
                </a14:m>
                <a:r>
                  <a:rPr lang="vi-VN" sz="2600">
                    <a:ea typeface="Calibri" panose="020F0502020204030204" pitchFamily="34" charset="0"/>
                    <a:cs typeface="Arial" panose="020B0604020202020204" pitchFamily="34" charset="0"/>
                  </a:rPr>
                  <a:t>. </a:t>
                </a:r>
                <a:endParaRPr lang="en-VN" sz="2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0E512BAF-BC14-DFFF-D559-919342C4D5C7}"/>
                  </a:ext>
                </a:extLst>
              </p:cNvPr>
              <p:cNvSpPr txBox="1">
                <a:spLocks noRot="1" noChangeAspect="1" noMove="1" noResize="1" noEditPoints="1" noAdjustHandles="1" noChangeArrowheads="1" noChangeShapeType="1" noTextEdit="1"/>
              </p:cNvSpPr>
              <p:nvPr/>
            </p:nvSpPr>
            <p:spPr>
              <a:xfrm>
                <a:off x="325120" y="4308799"/>
                <a:ext cx="11541760" cy="1710405"/>
              </a:xfrm>
              <a:prstGeom prst="rect">
                <a:avLst/>
              </a:prstGeom>
              <a:blipFill>
                <a:blip r:embed="rId4"/>
                <a:stretch>
                  <a:fillRect l="-950" r="-898" b="-2500"/>
                </a:stretch>
              </a:blipFill>
            </p:spPr>
            <p:txBody>
              <a:bodyPr/>
              <a:lstStyle/>
              <a:p>
                <a:r>
                  <a:rPr lang="vi-VN">
                    <a:noFill/>
                  </a:rPr>
                  <a:t> </a:t>
                </a:r>
              </a:p>
            </p:txBody>
          </p:sp>
        </mc:Fallback>
      </mc:AlternateContent>
    </p:spTree>
    <p:extLst>
      <p:ext uri="{BB962C8B-B14F-4D97-AF65-F5344CB8AC3E}">
        <p14:creationId xmlns:p14="http://schemas.microsoft.com/office/powerpoint/2010/main" val="18358253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D40332-AFD6-D387-E4C0-EFF8C8F946BF}"/>
              </a:ext>
            </a:extLst>
          </p:cNvPr>
          <p:cNvSpPr/>
          <p:nvPr/>
        </p:nvSpPr>
        <p:spPr>
          <a:xfrm>
            <a:off x="159026" y="323331"/>
            <a:ext cx="10275294" cy="925021"/>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vi-VN" sz="3600" b="1">
                <a:solidFill>
                  <a:srgbClr val="0070C0"/>
                </a:solidFill>
                <a:latin typeface="Arial" panose="020B0604020202020204" pitchFamily="34" charset="0"/>
                <a:cs typeface="Arial" panose="020B0604020202020204" pitchFamily="34" charset="0"/>
              </a:rPr>
              <a:t>1</a:t>
            </a:r>
            <a:r>
              <a:rPr lang="en-VN" sz="3600" b="1">
                <a:solidFill>
                  <a:srgbClr val="0070C0"/>
                </a:solidFill>
                <a:latin typeface="Arial" panose="020B0604020202020204" pitchFamily="34" charset="0"/>
                <a:cs typeface="Arial" panose="020B0604020202020204" pitchFamily="34" charset="0"/>
              </a:rPr>
              <a:t>2</a:t>
            </a:r>
            <a:r>
              <a:rPr lang="en-VN" sz="3600" b="1" dirty="0">
                <a:solidFill>
                  <a:srgbClr val="0070C0"/>
                </a:solidFill>
                <a:latin typeface="Arial" panose="020B0604020202020204" pitchFamily="34" charset="0"/>
                <a:cs typeface="Arial" panose="020B0604020202020204" pitchFamily="34" charset="0"/>
              </a:rPr>
              <a:t>. Hình quạt tròn và hình vành khuyên</a:t>
            </a:r>
          </a:p>
        </p:txBody>
      </p:sp>
      <p:sp>
        <p:nvSpPr>
          <p:cNvPr id="4" name="TextBox 3">
            <a:extLst>
              <a:ext uri="{FF2B5EF4-FFF2-40B4-BE49-F238E27FC236}">
                <a16:creationId xmlns:a16="http://schemas.microsoft.com/office/drawing/2014/main" id="{BDFD1F7F-901C-7C3F-D50B-149AAD8ABAB1}"/>
              </a:ext>
            </a:extLst>
          </p:cNvPr>
          <p:cNvSpPr txBox="1"/>
          <p:nvPr/>
        </p:nvSpPr>
        <p:spPr>
          <a:xfrm>
            <a:off x="325120" y="1429295"/>
            <a:ext cx="9144000" cy="584775"/>
          </a:xfrm>
          <a:prstGeom prst="rect">
            <a:avLst/>
          </a:prstGeom>
          <a:noFill/>
        </p:spPr>
        <p:txBody>
          <a:bodyPr wrap="square">
            <a:spAutoFit/>
          </a:bodyPr>
          <a:lstStyle/>
          <a:p>
            <a:pPr algn="just">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Hình tròn, hình quạt tròn và hình vành khuyên</a:t>
            </a:r>
            <a:endParaRPr lang="en-VN"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descr="A circle with a red line and blue line&#10;&#10;Description automatically generated">
            <a:extLst>
              <a:ext uri="{FF2B5EF4-FFF2-40B4-BE49-F238E27FC236}">
                <a16:creationId xmlns:a16="http://schemas.microsoft.com/office/drawing/2014/main" id="{D220A254-D224-4AB5-EC0F-1B5865D38F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469120" y="1721682"/>
            <a:ext cx="2216393" cy="2254478"/>
          </a:xfrm>
          <a:prstGeom prst="rect">
            <a:avLst/>
          </a:prstGeom>
        </p:spPr>
      </p:pic>
      <p:pic>
        <p:nvPicPr>
          <p:cNvPr id="6" name="Picture 5" descr="A blue circle with black lines and letters&#10;&#10;Description automatically generated">
            <a:extLst>
              <a:ext uri="{FF2B5EF4-FFF2-40B4-BE49-F238E27FC236}">
                <a16:creationId xmlns:a16="http://schemas.microsoft.com/office/drawing/2014/main" id="{0D5C019C-9872-E7ED-FD85-492B223D50C5}"/>
              </a:ext>
            </a:extLst>
          </p:cNvPr>
          <p:cNvPicPr>
            <a:picLocks noChangeAspect="1"/>
          </p:cNvPicPr>
          <p:nvPr/>
        </p:nvPicPr>
        <p:blipFill>
          <a:blip r:embed="rId4"/>
          <a:stretch>
            <a:fillRect/>
          </a:stretch>
        </p:blipFill>
        <p:spPr>
          <a:xfrm>
            <a:off x="9656000" y="4271812"/>
            <a:ext cx="1842631" cy="2296160"/>
          </a:xfrm>
          <a:prstGeom prst="rect">
            <a:avLst/>
          </a:prstGeom>
        </p:spPr>
      </p:pic>
      <p:sp>
        <p:nvSpPr>
          <p:cNvPr id="8" name="TextBox 7">
            <a:extLst>
              <a:ext uri="{FF2B5EF4-FFF2-40B4-BE49-F238E27FC236}">
                <a16:creationId xmlns:a16="http://schemas.microsoft.com/office/drawing/2014/main" id="{75CF8DC9-5F07-A26B-F67F-897A3990211E}"/>
              </a:ext>
            </a:extLst>
          </p:cNvPr>
          <p:cNvSpPr txBox="1"/>
          <p:nvPr/>
        </p:nvSpPr>
        <p:spPr>
          <a:xfrm>
            <a:off x="538480" y="2342564"/>
            <a:ext cx="8656320" cy="2031325"/>
          </a:xfrm>
          <a:prstGeom prst="rect">
            <a:avLst/>
          </a:prstGeom>
          <a:noFill/>
        </p:spPr>
        <p:txBody>
          <a:bodyPr wrap="square">
            <a:spAutoFit/>
          </a:bodyPr>
          <a:lstStyle/>
          <a:p>
            <a:pPr algn="just">
              <a:lnSpc>
                <a:spcPct val="15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1) Hình quạt tròn </a:t>
            </a:r>
            <a:r>
              <a:rPr lang="vi-VN" sz="2800">
                <a:effectLst/>
                <a:latin typeface="Arial" panose="020B0604020202020204" pitchFamily="34" charset="0"/>
                <a:ea typeface="Calibri" panose="020F0502020204030204" pitchFamily="34" charset="0"/>
                <a:cs typeface="Arial" panose="020B0604020202020204" pitchFamily="34" charset="0"/>
              </a:rPr>
              <a:t>là phần</a:t>
            </a:r>
            <a:r>
              <a:rPr lang="en-US" sz="2800">
                <a:effectLst/>
                <a:latin typeface="Arial" panose="020B0604020202020204" pitchFamily="34" charset="0"/>
                <a:ea typeface="Calibri" panose="020F0502020204030204" pitchFamily="34" charset="0"/>
                <a:cs typeface="Arial" panose="020B0604020202020204" pitchFamily="34" charset="0"/>
              </a:rPr>
              <a:t> hình tròn</a:t>
            </a:r>
            <a:r>
              <a:rPr lang="vi-VN" sz="2800">
                <a:effectLst/>
                <a:latin typeface="Arial" panose="020B0604020202020204" pitchFamily="34" charset="0"/>
                <a:ea typeface="Calibri" panose="020F0502020204030204" pitchFamily="34" charset="0"/>
                <a:cs typeface="Arial" panose="020B0604020202020204" pitchFamily="34" charset="0"/>
              </a:rPr>
              <a:t> </a:t>
            </a:r>
            <a:r>
              <a:rPr lang="vi-VN" sz="2800" dirty="0">
                <a:effectLst/>
                <a:latin typeface="Arial" panose="020B0604020202020204" pitchFamily="34" charset="0"/>
                <a:ea typeface="Calibri" panose="020F0502020204030204" pitchFamily="34" charset="0"/>
                <a:cs typeface="Arial" panose="020B0604020202020204" pitchFamily="34" charset="0"/>
              </a:rPr>
              <a:t>giới hạn bởi một cung tròn và hai bán kính đi qua hai đầu mút của cung đó.</a:t>
            </a:r>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E29B289-F218-551C-90E5-1C1C969202A9}"/>
              </a:ext>
            </a:extLst>
          </p:cNvPr>
          <p:cNvSpPr txBox="1"/>
          <p:nvPr/>
        </p:nvSpPr>
        <p:spPr>
          <a:xfrm>
            <a:off x="568960" y="4545310"/>
            <a:ext cx="8595360" cy="1951432"/>
          </a:xfrm>
          <a:prstGeom prst="rect">
            <a:avLst/>
          </a:prstGeom>
          <a:noFill/>
        </p:spPr>
        <p:txBody>
          <a:bodyPr wrap="square">
            <a:spAutoFit/>
          </a:bodyPr>
          <a:lstStyle/>
          <a:p>
            <a:pPr algn="just">
              <a:lnSpc>
                <a:spcPct val="150000"/>
              </a:lnSpc>
              <a:spcBef>
                <a:spcPts val="300"/>
              </a:spcBef>
              <a:spcAft>
                <a:spcPts val="300"/>
              </a:spcAft>
            </a:pPr>
            <a:r>
              <a:rPr lang="vi-VN" sz="2800" dirty="0">
                <a:effectLst/>
                <a:latin typeface="Arial" panose="020B0604020202020204" pitchFamily="34" charset="0"/>
                <a:ea typeface="Arial" panose="020B0604020202020204" pitchFamily="34" charset="0"/>
                <a:cs typeface="Arial" panose="020B0604020202020204" pitchFamily="34" charset="0"/>
              </a:rPr>
              <a:t>2) Hình vành khuyên (hay hình vành khăn) là phần nằm giữa hai đường tròn có cùng tâm và bán kính khác nhau (con gọi là hai đường tròn đồng tâm).</a:t>
            </a:r>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9287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EAEF0-21F3-62E1-CAEC-E78C45BEFE8C}"/>
              </a:ext>
            </a:extLst>
          </p:cNvPr>
          <p:cNvSpPr txBox="1"/>
          <p:nvPr/>
        </p:nvSpPr>
        <p:spPr>
          <a:xfrm>
            <a:off x="-34489" y="221583"/>
            <a:ext cx="7271542" cy="461665"/>
          </a:xfrm>
          <a:prstGeom prst="rect">
            <a:avLst/>
          </a:prstGeom>
          <a:solidFill>
            <a:schemeClr val="bg1"/>
          </a:solidFill>
        </p:spPr>
        <p:txBody>
          <a:bodyPr wrap="none" rtlCol="0">
            <a:spAutoFit/>
          </a:bodyPr>
          <a:lstStyle/>
          <a:p>
            <a:pPr algn="just">
              <a:spcBef>
                <a:spcPts val="300"/>
              </a:spcBef>
              <a:spcAft>
                <a:spcPts val="300"/>
              </a:spcAft>
            </a:pPr>
            <a:r>
              <a:rPr lang="vi-VN" sz="2400" b="1">
                <a:ea typeface="Calibri" panose="020F0502020204030204" pitchFamily="34" charset="0"/>
                <a:cs typeface="Arial" panose="020B0604020202020204" pitchFamily="34" charset="0"/>
              </a:rPr>
              <a:t>13. Diện tích hình quạt tròn và hình vành khuyên</a:t>
            </a:r>
            <a:endParaRPr lang="en-VN" sz="2400" dirty="0">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4FFCB55-DBED-917A-DBCD-F39D6BB88687}"/>
              </a:ext>
            </a:extLst>
          </p:cNvPr>
          <p:cNvSpPr txBox="1"/>
          <p:nvPr/>
        </p:nvSpPr>
        <p:spPr>
          <a:xfrm>
            <a:off x="622630" y="4100529"/>
            <a:ext cx="1484702" cy="461665"/>
          </a:xfrm>
          <a:prstGeom prst="rect">
            <a:avLst/>
          </a:prstGeom>
          <a:solidFill>
            <a:schemeClr val="bg1"/>
          </a:solidFill>
        </p:spPr>
        <p:txBody>
          <a:bodyPr wrap="none" rtlCol="0">
            <a:spAutoFit/>
          </a:bodyPr>
          <a:lstStyle/>
          <a:p>
            <a:r>
              <a:rPr lang="en-VN" sz="2400" b="1" dirty="0">
                <a:solidFill>
                  <a:srgbClr val="C00000"/>
                </a:solidFill>
                <a:latin typeface="Arial" panose="020B0604020202020204" pitchFamily="34" charset="0"/>
                <a:cs typeface="Arial" panose="020B0604020202020204" pitchFamily="34" charset="0"/>
              </a:rPr>
              <a:t>Nhận xét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6186C96-133F-3D0B-131F-D8B4B1EE5F20}"/>
                  </a:ext>
                </a:extLst>
              </p:cNvPr>
              <p:cNvSpPr txBox="1"/>
              <p:nvPr/>
            </p:nvSpPr>
            <p:spPr>
              <a:xfrm>
                <a:off x="421637" y="780363"/>
                <a:ext cx="11348722" cy="3333157"/>
              </a:xfrm>
              <a:prstGeom prst="rect">
                <a:avLst/>
              </a:prstGeom>
              <a:noFill/>
            </p:spPr>
            <p:txBody>
              <a:bodyPr wrap="square">
                <a:spAutoFit/>
              </a:bodyPr>
              <a:lstStyle/>
              <a:p>
                <a:pPr algn="just">
                  <a:lnSpc>
                    <a:spcPct val="150000"/>
                  </a:lnSpc>
                  <a:spcBef>
                    <a:spcPts val="300"/>
                  </a:spcBef>
                  <a:spcAft>
                    <a:spcPts val="300"/>
                  </a:spcAft>
                </a:pPr>
                <a:r>
                  <a:rPr lang="vi-VN" sz="2400" dirty="0">
                    <a:solidFill>
                      <a:srgbClr val="FF0000"/>
                    </a:solidFill>
                    <a:ea typeface="Calibri" panose="020F0502020204030204" pitchFamily="34" charset="0"/>
                    <a:cs typeface="Arial" panose="020B0604020202020204" pitchFamily="34" charset="0"/>
                  </a:rPr>
                  <a:t>Đường tròn là cung có số đo bằng </a:t>
                </a:r>
                <a14:m>
                  <m:oMath xmlns:m="http://schemas.openxmlformats.org/officeDocument/2006/math">
                    <m:sSup>
                      <m:sSupPr>
                        <m:ctrlPr>
                          <a:rPr lang="en-VN"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vi-VN"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400" dirty="0">
                    <a:solidFill>
                      <a:srgbClr val="FF0000"/>
                    </a:solidFill>
                    <a:ea typeface="Calibri" panose="020F0502020204030204" pitchFamily="34" charset="0"/>
                    <a:cs typeface="Arial" panose="020B0604020202020204" pitchFamily="34" charset="0"/>
                  </a:rPr>
                  <a:t> và có diện tích S = </a:t>
                </a:r>
                <a14:m>
                  <m:oMath xmlns:m="http://schemas.openxmlformats.org/officeDocument/2006/math">
                    <m:r>
                      <m:rPr>
                        <m:sty m:val="p"/>
                      </m:rPr>
                      <a:rPr lang="vi-VN" sz="24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π</m:t>
                    </m:r>
                    <m:sSup>
                      <m:sSupPr>
                        <m:ctrlPr>
                          <a:rPr lang="en-VN"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R</m:t>
                        </m:r>
                      </m:e>
                      <m:sup>
                        <m:r>
                          <a:rPr lang="vi-VN"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2400" dirty="0">
                    <a:solidFill>
                      <a:srgbClr val="FF0000"/>
                    </a:solidFill>
                    <a:ea typeface="Calibri" panose="020F0502020204030204" pitchFamily="34" charset="0"/>
                    <a:cs typeface="Arial" panose="020B0604020202020204" pitchFamily="34" charset="0"/>
                  </a:rPr>
                  <a:t> </a:t>
                </a:r>
                <a:endParaRPr lang="en-VN" sz="24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ea typeface="Arial" panose="020B0604020202020204" pitchFamily="34" charset="0"/>
                    <a:cs typeface="Arial" panose="020B0604020202020204" pitchFamily="34" charset="0"/>
                  </a:rPr>
                  <a:t>• </a:t>
                </a:r>
                <a:r>
                  <a:rPr lang="vi-VN" sz="2400" dirty="0">
                    <a:effectLst/>
                    <a:latin typeface="Arial" panose="020B0604020202020204" pitchFamily="34" charset="0"/>
                    <a:ea typeface="Arial" panose="020B0604020202020204" pitchFamily="34" charset="0"/>
                    <a:cs typeface="Arial" panose="020B0604020202020204" pitchFamily="34" charset="0"/>
                  </a:rPr>
                  <a:t>Diện tích </a:t>
                </a:r>
                <a14:m>
                  <m:oMath xmlns:m="http://schemas.openxmlformats.org/officeDocument/2006/math">
                    <m:sSub>
                      <m:sSub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S</m:t>
                        </m:r>
                      </m:e>
                      <m:sub>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q</m:t>
                        </m:r>
                      </m:sub>
                    </m:sSub>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của hình quạt tròn bán kính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ứng với cung </a:t>
                </a:r>
                <a14:m>
                  <m:oMath xmlns:m="http://schemas.openxmlformats.org/officeDocument/2006/math">
                    <m:sSup>
                      <m:sSup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e>
                      <m:sup>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sSub>
                      <m:sSub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S</m:t>
                        </m:r>
                      </m:e>
                      <m:sub>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q</m:t>
                        </m:r>
                      </m:sub>
                    </m:sSub>
                    <m:r>
                      <a:rPr lang="vi-VN" sz="24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n</m:t>
                        </m:r>
                      </m:num>
                      <m:den>
                        <m:r>
                          <a:rPr lang="vi-VN" sz="2400" i="0">
                            <a:effectLst/>
                            <a:latin typeface="Cambria Math" panose="02040503050406030204" pitchFamily="18" charset="0"/>
                            <a:ea typeface="Arial" panose="020B0604020202020204" pitchFamily="34" charset="0"/>
                            <a:cs typeface="Times New Roman" panose="02020603050405020304" pitchFamily="18" charset="0"/>
                          </a:rPr>
                          <m:t>360</m:t>
                        </m:r>
                      </m:den>
                    </m:f>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π</m:t>
                    </m:r>
                    <m:sSup>
                      <m:sSup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R</m:t>
                        </m:r>
                      </m:e>
                      <m:sup>
                        <m:r>
                          <a:rPr lang="vi-VN" sz="2400" i="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24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l</m:t>
                        </m:r>
                        <m:r>
                          <a:rPr lang="vi-VN" sz="24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R</m:t>
                        </m:r>
                      </m:num>
                      <m:den>
                        <m:r>
                          <a:rPr lang="vi-VN" sz="2400" i="0">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ea typeface="Arial" panose="020B0604020202020204" pitchFamily="34" charset="0"/>
                    <a:cs typeface="Arial" panose="020B0604020202020204" pitchFamily="34" charset="0"/>
                  </a:rPr>
                  <a:t>• Diện tích </a:t>
                </a:r>
                <a14:m>
                  <m:oMath xmlns:m="http://schemas.openxmlformats.org/officeDocument/2006/math">
                    <m:sSub>
                      <m:sSub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S</m:t>
                        </m:r>
                      </m:e>
                      <m:sub>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v</m:t>
                        </m:r>
                      </m:sub>
                    </m:sSub>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của hình vành khuyên tạo bởi hai đường tròn đồng tâm có bán kính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r>
                  <a:rPr lang="en-VN" sz="24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S</m:t>
                        </m:r>
                      </m:e>
                      <m:sub>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v</m:t>
                        </m:r>
                      </m:sub>
                    </m:sSub>
                    <m:r>
                      <a:rPr lang="vi-VN" sz="24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π</m:t>
                    </m:r>
                    <m:d>
                      <m:d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R</m:t>
                            </m:r>
                          </m:e>
                          <m:sup>
                            <m:r>
                              <a:rPr lang="vi-VN" sz="2400" i="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2400" i="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VN" sz="24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r</m:t>
                            </m:r>
                          </m:e>
                          <m:sup>
                            <m:r>
                              <a:rPr lang="vi-VN" sz="2400" i="0">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&gt;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(4)</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46186C96-133F-3D0B-131F-D8B4B1EE5F20}"/>
                  </a:ext>
                </a:extLst>
              </p:cNvPr>
              <p:cNvSpPr txBox="1">
                <a:spLocks noRot="1" noChangeAspect="1" noMove="1" noResize="1" noEditPoints="1" noAdjustHandles="1" noChangeArrowheads="1" noChangeShapeType="1" noTextEdit="1"/>
              </p:cNvSpPr>
              <p:nvPr/>
            </p:nvSpPr>
            <p:spPr>
              <a:xfrm>
                <a:off x="421637" y="780363"/>
                <a:ext cx="11348722" cy="3333157"/>
              </a:xfrm>
              <a:prstGeom prst="rect">
                <a:avLst/>
              </a:prstGeom>
              <a:blipFill>
                <a:blip r:embed="rId2"/>
                <a:stretch>
                  <a:fillRect l="-806" r="-859" b="-32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D74EE3-88BA-E9C5-A665-32662FF3640D}"/>
                  </a:ext>
                </a:extLst>
              </p:cNvPr>
              <p:cNvSpPr txBox="1"/>
              <p:nvPr/>
            </p:nvSpPr>
            <p:spPr>
              <a:xfrm>
                <a:off x="421636" y="4254082"/>
                <a:ext cx="11348721" cy="2160976"/>
              </a:xfrm>
              <a:prstGeom prst="rect">
                <a:avLst/>
              </a:prstGeom>
              <a:noFill/>
            </p:spPr>
            <p:txBody>
              <a:bodyPr wrap="square">
                <a:spAutoFit/>
              </a:bodyPr>
              <a:lstStyle/>
              <a:p>
                <a:pPr algn="just">
                  <a:lnSpc>
                    <a:spcPct val="150000"/>
                  </a:lnSpc>
                  <a:spcAft>
                    <a:spcPts val="800"/>
                  </a:spcAft>
                  <a:tabLst>
                    <a:tab pos="361950" algn="l"/>
                  </a:tabLst>
                </a:pPr>
                <a:r>
                  <a:rPr lang="vi-VN" sz="2400" dirty="0">
                    <a:effectLst/>
                    <a:latin typeface="Arial" panose="020B0604020202020204" pitchFamily="34" charset="0"/>
                    <a:ea typeface="Times New Roman" panose="02020603050405020304" pitchFamily="18" charset="0"/>
                    <a:cs typeface="Arial" panose="020B0604020202020204" pitchFamily="34" charset="0"/>
                  </a:rPr>
                  <a:t>Công thức (3) có thể viết là </a:t>
                </a:r>
                <a14:m>
                  <m:oMath xmlns:m="http://schemas.openxmlformats.org/officeDocument/2006/math">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q</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360</m:t>
                        </m:r>
                      </m:den>
                    </m:f>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S</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q</m:t>
                            </m:r>
                          </m:sub>
                        </m:sSub>
                      </m:num>
                      <m:den>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S</m:t>
                        </m:r>
                      </m:den>
                    </m:f>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360</m:t>
                        </m:r>
                      </m:den>
                    </m:f>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l</m:t>
                        </m:r>
                      </m:num>
                      <m:den>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den>
                    </m:f>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nghĩa là: Tỉ số giữa diện tích hình quạt tròn ứng với cung </a:t>
                </a:r>
                <a14:m>
                  <m:oMath xmlns:m="http://schemas.openxmlformats.org/officeDocument/2006/math">
                    <m:sSup>
                      <m:sSup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e>
                      <m:sup>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diện tích hình tròn (cùng bán kính) đúng bằng </a:t>
                </a:r>
                <a14:m>
                  <m:oMath xmlns:m="http://schemas.openxmlformats.org/officeDocument/2006/math">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360</m:t>
                        </m:r>
                      </m:den>
                    </m:f>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bằng tỉ số giữa độ dài cung </a:t>
                </a:r>
                <a14:m>
                  <m:oMath xmlns:m="http://schemas.openxmlformats.org/officeDocument/2006/math">
                    <m:sSup>
                      <m:sSup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n</m:t>
                        </m:r>
                      </m:e>
                      <m:sup>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độ dài đường tròn.</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AAD74EE3-88BA-E9C5-A665-32662FF3640D}"/>
                  </a:ext>
                </a:extLst>
              </p:cNvPr>
              <p:cNvSpPr txBox="1">
                <a:spLocks noRot="1" noChangeAspect="1" noMove="1" noResize="1" noEditPoints="1" noAdjustHandles="1" noChangeArrowheads="1" noChangeShapeType="1" noTextEdit="1"/>
              </p:cNvSpPr>
              <p:nvPr/>
            </p:nvSpPr>
            <p:spPr>
              <a:xfrm>
                <a:off x="421636" y="4254082"/>
                <a:ext cx="11348721" cy="2160976"/>
              </a:xfrm>
              <a:prstGeom prst="rect">
                <a:avLst/>
              </a:prstGeom>
              <a:blipFill>
                <a:blip r:embed="rId3"/>
                <a:stretch>
                  <a:fillRect l="-895" r="-895" b="-1765"/>
                </a:stretch>
              </a:blipFill>
            </p:spPr>
            <p:txBody>
              <a:bodyPr/>
              <a:lstStyle/>
              <a:p>
                <a:r>
                  <a:rPr lang="en-VN">
                    <a:noFill/>
                  </a:rPr>
                  <a:t> </a:t>
                </a:r>
              </a:p>
            </p:txBody>
          </p:sp>
        </mc:Fallback>
      </mc:AlternateContent>
    </p:spTree>
    <p:extLst>
      <p:ext uri="{BB962C8B-B14F-4D97-AF65-F5344CB8AC3E}">
        <p14:creationId xmlns:p14="http://schemas.microsoft.com/office/powerpoint/2010/main" val="165531766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TextBox 2">
            <a:extLst>
              <a:ext uri="{FF2B5EF4-FFF2-40B4-BE49-F238E27FC236}">
                <a16:creationId xmlns:a16="http://schemas.microsoft.com/office/drawing/2014/main" id="{E6075C2D-D3BD-3924-F92F-C859D9EB5A26}"/>
              </a:ext>
            </a:extLst>
          </p:cNvPr>
          <p:cNvSpPr txBox="1"/>
          <p:nvPr/>
        </p:nvSpPr>
        <p:spPr>
          <a:xfrm>
            <a:off x="119270" y="456349"/>
            <a:ext cx="11555657" cy="1077218"/>
          </a:xfrm>
          <a:prstGeom prst="rect">
            <a:avLst/>
          </a:prstGeom>
          <a:noFill/>
        </p:spPr>
        <p:txBody>
          <a:bodyPr wrap="square">
            <a:spAutoFit/>
          </a:bodyPr>
          <a:lstStyle/>
          <a:p>
            <a:pPr algn="ctr">
              <a:spcBef>
                <a:spcPts val="400"/>
              </a:spcBef>
              <a:spcAft>
                <a:spcPts val="400"/>
              </a:spcAft>
            </a:pPr>
            <a:r>
              <a:rPr lang="vi-VN" sz="3200" b="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14. Vị trí tương đối cuả đường thẳng và đường tròn, đường tròn với đường tròn</a:t>
            </a:r>
            <a:endParaRPr lang="en-VN" sz="320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103352"/>
      </p:ext>
    </p:extLst>
  </p:cSld>
  <p:clrMapOvr>
    <a:masterClrMapping/>
  </p:clrMapOvr>
  <p:transition spd="med">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3246556" y="3033338"/>
            <a:ext cx="5209999" cy="8163817"/>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944977" y="5291072"/>
            <a:ext cx="1068271" cy="1191934"/>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0484607" y="5032562"/>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046371" y="-1068579"/>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9314763" y="-1572872"/>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6">
            <a:extLst>
              <a:ext uri="{FF2B5EF4-FFF2-40B4-BE49-F238E27FC236}">
                <a16:creationId xmlns:a16="http://schemas.microsoft.com/office/drawing/2014/main" id="{3EED29EE-3816-A2E6-FCCE-7071B023C590}"/>
              </a:ext>
            </a:extLst>
          </p:cNvPr>
          <p:cNvPicPr>
            <a:picLocks noChangeAspect="1"/>
          </p:cNvPicPr>
          <p:nvPr/>
        </p:nvPicPr>
        <p:blipFill>
          <a:blip r:embed="rId14"/>
          <a:stretch>
            <a:fillRect/>
          </a:stretch>
        </p:blipFill>
        <p:spPr>
          <a:xfrm>
            <a:off x="914400" y="303021"/>
            <a:ext cx="10586907" cy="5793825"/>
          </a:xfrm>
          <a:prstGeom prst="rect">
            <a:avLst/>
          </a:prstGeom>
        </p:spPr>
      </p:pic>
    </p:spTree>
    <p:extLst>
      <p:ext uri="{BB962C8B-B14F-4D97-AF65-F5344CB8AC3E}">
        <p14:creationId xmlns:p14="http://schemas.microsoft.com/office/powerpoint/2010/main" val="2232272802"/>
      </p:ext>
    </p:extLst>
  </p:cSld>
  <p:clrMapOvr>
    <a:masterClrMapping/>
  </p:clrMapOvr>
  <p:transition spd="med">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2"/>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36329488-5C60-07E7-CD7E-9BAE61DCA221}"/>
                  </a:ext>
                </a:extLst>
              </p:cNvPr>
              <p:cNvGraphicFramePr>
                <a:graphicFrameLocks noGrp="1"/>
              </p:cNvGraphicFramePr>
              <p:nvPr>
                <p:extLst>
                  <p:ext uri="{D42A27DB-BD31-4B8C-83A1-F6EECF244321}">
                    <p14:modId xmlns:p14="http://schemas.microsoft.com/office/powerpoint/2010/main" val="3643932561"/>
                  </p:ext>
                </p:extLst>
              </p:nvPr>
            </p:nvGraphicFramePr>
            <p:xfrm>
              <a:off x="662471" y="503308"/>
              <a:ext cx="10867059" cy="6286313"/>
            </p:xfrm>
            <a:graphic>
              <a:graphicData uri="http://schemas.openxmlformats.org/drawingml/2006/table">
                <a:tbl>
                  <a:tblPr firstRow="1" bandRow="1"/>
                  <a:tblGrid>
                    <a:gridCol w="5364369">
                      <a:extLst>
                        <a:ext uri="{9D8B030D-6E8A-4147-A177-3AD203B41FA5}">
                          <a16:colId xmlns:a16="http://schemas.microsoft.com/office/drawing/2014/main" val="2442833509"/>
                        </a:ext>
                      </a:extLst>
                    </a:gridCol>
                    <a:gridCol w="1960895">
                      <a:extLst>
                        <a:ext uri="{9D8B030D-6E8A-4147-A177-3AD203B41FA5}">
                          <a16:colId xmlns:a16="http://schemas.microsoft.com/office/drawing/2014/main" val="3886193171"/>
                        </a:ext>
                      </a:extLst>
                    </a:gridCol>
                    <a:gridCol w="3541795">
                      <a:extLst>
                        <a:ext uri="{9D8B030D-6E8A-4147-A177-3AD203B41FA5}">
                          <a16:colId xmlns:a16="http://schemas.microsoft.com/office/drawing/2014/main" val="4274219485"/>
                        </a:ext>
                      </a:extLst>
                    </a:gridCol>
                  </a:tblGrid>
                  <a:tr h="1273856">
                    <a:tc>
                      <a:txBody>
                        <a:bodyPr/>
                        <a:lstStyle/>
                        <a:p>
                          <a:pPr algn="ctr">
                            <a:lnSpc>
                              <a:spcPct val="150000"/>
                            </a:lnSpc>
                          </a:pPr>
                          <a:r>
                            <a:rPr lang="en-VN" sz="2400" dirty="0">
                              <a:solidFill>
                                <a:srgbClr val="000000"/>
                              </a:solidFill>
                            </a:rPr>
                            <a:t>Vị trí tương đối </a:t>
                          </a:r>
                          <a:r>
                            <a:rPr lang="en-VN" sz="2400">
                              <a:solidFill>
                                <a:srgbClr val="000000"/>
                              </a:solidFill>
                            </a:rPr>
                            <a:t>của </a:t>
                          </a:r>
                          <a:r>
                            <a:rPr lang="vi-VN" sz="2400">
                              <a:latin typeface="+mn-lt"/>
                              <a:ea typeface="Calibri" panose="020F0502020204030204" pitchFamily="34" charset="0"/>
                              <a:cs typeface="Arial" panose="020B0604020202020204" pitchFamily="34" charset="0"/>
                            </a:rPr>
                            <a:t>đường </a:t>
                          </a:r>
                          <a:r>
                            <a:rPr lang="vi-VN" sz="2400" dirty="0">
                              <a:latin typeface="+mn-lt"/>
                              <a:ea typeface="Calibri" panose="020F0502020204030204" pitchFamily="34" charset="0"/>
                              <a:cs typeface="Arial" panose="020B0604020202020204" pitchFamily="34" charset="0"/>
                            </a:rPr>
                            <a:t>thẳng </a:t>
                          </a:r>
                          <a14:m>
                            <m:oMath xmlns:m="http://schemas.openxmlformats.org/officeDocument/2006/math">
                              <m:r>
                                <m:rPr>
                                  <m:sty m:val="p"/>
                                </m:rPr>
                                <a:rPr lang="vi-VN" sz="2400">
                                  <a:latin typeface="Cambria Math" panose="02040503050406030204" pitchFamily="18" charset="0"/>
                                  <a:ea typeface="Calibri" panose="020F0502020204030204" pitchFamily="34" charset="0"/>
                                  <a:cs typeface="Times New Roman" panose="02020603050405020304" pitchFamily="18" charset="0"/>
                                </a:rPr>
                                <m:t>a</m:t>
                              </m:r>
                            </m:oMath>
                          </a14:m>
                          <a:r>
                            <a:rPr lang="vi-VN" sz="2400" dirty="0">
                              <a:latin typeface="+mn-lt"/>
                              <a:ea typeface="Calibri" panose="020F0502020204030204" pitchFamily="34" charset="0"/>
                              <a:cs typeface="Arial" panose="020B0604020202020204" pitchFamily="34" charset="0"/>
                            </a:rPr>
                            <a:t> và đường tròn </a:t>
                          </a:r>
                          <a14:m>
                            <m:oMath xmlns:m="http://schemas.openxmlformats.org/officeDocument/2006/math">
                              <m:d>
                                <m:dPr>
                                  <m:ctrlPr>
                                    <a:rPr lang="en-VN" sz="24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400">
                                      <a:latin typeface="Cambria Math" panose="02040503050406030204" pitchFamily="18" charset="0"/>
                                      <a:ea typeface="Calibri" panose="020F0502020204030204" pitchFamily="34" charset="0"/>
                                      <a:cs typeface="Times New Roman" panose="02020603050405020304" pitchFamily="18" charset="0"/>
                                    </a:rPr>
                                    <m:t>O</m:t>
                                  </m:r>
                                  <m:r>
                                    <a:rPr lang="vi-VN"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a:latin typeface="Cambria Math" panose="02040503050406030204" pitchFamily="18" charset="0"/>
                                      <a:ea typeface="Calibri" panose="020F0502020204030204" pitchFamily="34" charset="0"/>
                                      <a:cs typeface="Times New Roman" panose="02020603050405020304" pitchFamily="18" charset="0"/>
                                    </a:rPr>
                                    <m:t>R</m:t>
                                  </m:r>
                                </m:e>
                              </m:d>
                            </m:oMath>
                          </a14:m>
                          <a:r>
                            <a:rPr lang="vi-VN" sz="2400" dirty="0">
                              <a:latin typeface="+mn-lt"/>
                              <a:ea typeface="Calibri" panose="020F0502020204030204" pitchFamily="34" charset="0"/>
                              <a:cs typeface="Arial" panose="020B0604020202020204" pitchFamily="34" charset="0"/>
                            </a:rPr>
                            <a:t>, gọi </a:t>
                          </a:r>
                          <a14:m>
                            <m:oMath xmlns:m="http://schemas.openxmlformats.org/officeDocument/2006/math">
                              <m:r>
                                <m:rPr>
                                  <m:sty m:val="p"/>
                                </m:rPr>
                                <a:rPr lang="vi-VN" sz="2400">
                                  <a:latin typeface="Cambria Math" panose="02040503050406030204" pitchFamily="18" charset="0"/>
                                  <a:ea typeface="Calibri" panose="020F0502020204030204" pitchFamily="34" charset="0"/>
                                  <a:cs typeface="Times New Roman" panose="02020603050405020304" pitchFamily="18" charset="0"/>
                                </a:rPr>
                                <m:t>d</m:t>
                              </m:r>
                            </m:oMath>
                          </a14:m>
                          <a:r>
                            <a:rPr lang="vi-VN" sz="2400" dirty="0">
                              <a:latin typeface="+mn-lt"/>
                              <a:ea typeface="Calibri" panose="020F0502020204030204" pitchFamily="34" charset="0"/>
                              <a:cs typeface="Arial" panose="020B0604020202020204" pitchFamily="34" charset="0"/>
                            </a:rPr>
                            <a:t> là khoảng cách từ </a:t>
                          </a:r>
                          <a14:m>
                            <m:oMath xmlns:m="http://schemas.openxmlformats.org/officeDocument/2006/math">
                              <m:r>
                                <m:rPr>
                                  <m:sty m:val="p"/>
                                </m:rPr>
                                <a:rPr lang="vi-VN" sz="2400">
                                  <a:latin typeface="Cambria Math" panose="02040503050406030204" pitchFamily="18" charset="0"/>
                                  <a:ea typeface="Calibri" panose="020F0502020204030204" pitchFamily="34" charset="0"/>
                                  <a:cs typeface="Times New Roman" panose="02020603050405020304" pitchFamily="18" charset="0"/>
                                </a:rPr>
                                <m:t>O</m:t>
                              </m:r>
                            </m:oMath>
                          </a14:m>
                          <a:r>
                            <a:rPr lang="vi-VN" sz="2400" dirty="0">
                              <a:latin typeface="+mn-lt"/>
                              <a:ea typeface="Calibri" panose="020F0502020204030204" pitchFamily="34" charset="0"/>
                              <a:cs typeface="Arial" panose="020B0604020202020204" pitchFamily="34" charset="0"/>
                            </a:rPr>
                            <a:t> đến </a:t>
                          </a:r>
                          <a14:m>
                            <m:oMath xmlns:m="http://schemas.openxmlformats.org/officeDocument/2006/math">
                              <m:r>
                                <m:rPr>
                                  <m:sty m:val="p"/>
                                </m:rPr>
                                <a:rPr lang="vi-VN" sz="2400">
                                  <a:latin typeface="Cambria Math" panose="02040503050406030204" pitchFamily="18" charset="0"/>
                                  <a:ea typeface="Calibri" panose="020F0502020204030204" pitchFamily="34" charset="0"/>
                                  <a:cs typeface="Times New Roman" panose="02020603050405020304" pitchFamily="18" charset="0"/>
                                </a:rPr>
                                <m:t>a</m:t>
                              </m:r>
                            </m:oMath>
                          </a14:m>
                          <a:r>
                            <a:rPr lang="vi-VN" sz="2400" dirty="0">
                              <a:latin typeface="+mn-lt"/>
                              <a:ea typeface="Calibri" panose="020F0502020204030204" pitchFamily="34" charset="0"/>
                              <a:cs typeface="Arial" panose="020B0604020202020204" pitchFamily="34" charset="0"/>
                            </a:rPr>
                            <a:t>. </a:t>
                          </a:r>
                          <a:endParaRPr lang="en-VN" sz="2400" dirty="0">
                            <a:solidFill>
                              <a:srgbClr val="000000"/>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Số điểm chung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Hệ thức </a:t>
                          </a:r>
                          <a:r>
                            <a:rPr lang="en-VN" sz="2400">
                              <a:solidFill>
                                <a:srgbClr val="000000"/>
                              </a:solidFill>
                            </a:rPr>
                            <a:t>giữa </a:t>
                          </a:r>
                          <a:r>
                            <a:rPr lang="en-US" sz="2400">
                              <a:solidFill>
                                <a:srgbClr val="000000"/>
                              </a:solidFill>
                            </a:rPr>
                            <a:t>d</a:t>
                          </a:r>
                          <a:r>
                            <a:rPr lang="en-VN" sz="2400">
                              <a:solidFill>
                                <a:srgbClr val="000000"/>
                              </a:solidFill>
                            </a:rPr>
                            <a:t> </a:t>
                          </a:r>
                          <a:r>
                            <a:rPr lang="en-VN" sz="2400" dirty="0">
                              <a:solidFill>
                                <a:srgbClr val="000000"/>
                              </a:solidFill>
                            </a:rPr>
                            <a:t>với R và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367482274"/>
                      </a:ext>
                    </a:extLst>
                  </a:tr>
                  <a:tr h="1006200">
                    <a:tc>
                      <a:txBody>
                        <a:bodyPr/>
                        <a:lstStyle/>
                        <a:p>
                          <a:pPr algn="ctr">
                            <a:lnSpc>
                              <a:spcPct val="100000"/>
                            </a:lnSpc>
                            <a:spcBef>
                              <a:spcPts val="300"/>
                            </a:spcBef>
                            <a:spcAft>
                              <a:spcPts val="300"/>
                            </a:spcAft>
                          </a:pPr>
                          <a:r>
                            <a:rPr lang="vi-VN" sz="2400" i="0" dirty="0">
                              <a:effectLst/>
                              <a:latin typeface="+mn-lt"/>
                              <a:cs typeface="Arial" panose="020B0604020202020204" pitchFamily="34" charset="0"/>
                            </a:rPr>
                            <a:t>Đường thẳng </a:t>
                          </a:r>
                          <a14:m>
                            <m:oMath xmlns:m="http://schemas.openxmlformats.org/officeDocument/2006/math">
                              <m:r>
                                <m:rPr>
                                  <m:sty m:val="p"/>
                                </m:rPr>
                                <a:rPr lang="vi-VN" sz="2400" i="0" smtClean="0">
                                  <a:effectLst/>
                                  <a:latin typeface="Cambria Math" panose="02040503050406030204" pitchFamily="18" charset="0"/>
                                </a:rPr>
                                <m:t>a</m:t>
                              </m:r>
                              <m:r>
                                <a:rPr lang="vi-VN" sz="2400" b="0" i="0" smtClean="0">
                                  <a:effectLst/>
                                  <a:latin typeface="Cambria Math" panose="02040503050406030204" pitchFamily="18" charset="0"/>
                                </a:rPr>
                                <m:t> </m:t>
                              </m:r>
                              <m:r>
                                <m:rPr>
                                  <m:sty m:val="p"/>
                                </m:rPr>
                                <a:rPr lang="vi-VN" sz="2400" b="0" i="0" smtClean="0">
                                  <a:effectLst/>
                                  <a:latin typeface="Cambria Math" panose="02040503050406030204" pitchFamily="18" charset="0"/>
                                </a:rPr>
                                <m:t>c</m:t>
                              </m:r>
                              <m:r>
                                <a:rPr lang="vi-VN" sz="2400" b="0" i="0" smtClean="0">
                                  <a:effectLst/>
                                  <a:latin typeface="Cambria Math" panose="02040503050406030204" pitchFamily="18" charset="0"/>
                                </a:rPr>
                                <m:t>ắ</m:t>
                              </m:r>
                              <m:r>
                                <m:rPr>
                                  <m:sty m:val="p"/>
                                </m:rPr>
                                <a:rPr lang="vi-VN" sz="2400" b="0" i="0" smtClean="0">
                                  <a:effectLst/>
                                  <a:latin typeface="Cambria Math" panose="02040503050406030204" pitchFamily="18" charset="0"/>
                                </a:rPr>
                                <m:t>t</m:t>
                              </m:r>
                            </m:oMath>
                          </a14:m>
                          <a:r>
                            <a:rPr lang="vi-VN" sz="2400" i="0" dirty="0">
                              <a:effectLst/>
                              <a:latin typeface="+mn-lt"/>
                              <a:cs typeface="Arial" panose="020B0604020202020204" pitchFamily="34" charset="0"/>
                            </a:rPr>
                            <a:t> đường tròn </a:t>
                          </a:r>
                          <a14:m>
                            <m:oMath xmlns:m="http://schemas.openxmlformats.org/officeDocument/2006/math">
                              <m:d>
                                <m:dPr>
                                  <m:ctrlPr>
                                    <a:rPr lang="en-VN" sz="2400" i="1">
                                      <a:effectLst/>
                                      <a:latin typeface="Cambria Math" panose="02040503050406030204" pitchFamily="18" charset="0"/>
                                    </a:rPr>
                                  </m:ctrlPr>
                                </m:dPr>
                                <m:e>
                                  <m:r>
                                    <m:rPr>
                                      <m:sty m:val="p"/>
                                    </m:rPr>
                                    <a:rPr lang="vi-VN" sz="2400" i="0" smtClean="0">
                                      <a:effectLst/>
                                      <a:latin typeface="Cambria Math" panose="02040503050406030204" pitchFamily="18" charset="0"/>
                                    </a:rPr>
                                    <m:t>O</m:t>
                                  </m:r>
                                </m:e>
                              </m:d>
                            </m:oMath>
                          </a14:m>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&lt; R</a:t>
                          </a:r>
                          <a:endParaRPr lang="en-VN" sz="2400" i="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9482350"/>
                      </a:ext>
                    </a:extLst>
                  </a:tr>
                  <a:tr h="1785664">
                    <a:tc>
                      <a:txBody>
                        <a:bodyPr/>
                        <a:lstStyle/>
                        <a:p>
                          <a:pPr algn="ctr">
                            <a:lnSpc>
                              <a:spcPct val="100000"/>
                            </a:lnSpc>
                            <a:spcBef>
                              <a:spcPts val="300"/>
                            </a:spcBef>
                            <a:spcAft>
                              <a:spcPts val="300"/>
                            </a:spcAft>
                          </a:pPr>
                          <a:r>
                            <a:rPr lang="vi-VN" sz="2400" i="0" dirty="0">
                              <a:effectLst/>
                              <a:latin typeface="+mn-lt"/>
                              <a:cs typeface="Arial" panose="020B0604020202020204" pitchFamily="34" charset="0"/>
                            </a:rPr>
                            <a:t>Đường thẳng </a:t>
                          </a:r>
                          <a14:m>
                            <m:oMath xmlns:m="http://schemas.openxmlformats.org/officeDocument/2006/math">
                              <m:r>
                                <m:rPr>
                                  <m:sty m:val="p"/>
                                </m:rPr>
                                <a:rPr lang="vi-VN" sz="2400" i="0" smtClean="0">
                                  <a:effectLst/>
                                  <a:latin typeface="Cambria Math" panose="02040503050406030204" pitchFamily="18" charset="0"/>
                                </a:rPr>
                                <m:t>a</m:t>
                              </m:r>
                            </m:oMath>
                          </a14:m>
                          <a:r>
                            <a:rPr lang="vi-VN" sz="2400" i="0" dirty="0">
                              <a:effectLst/>
                              <a:latin typeface="+mn-lt"/>
                              <a:cs typeface="Arial" panose="020B0604020202020204" pitchFamily="34" charset="0"/>
                            </a:rPr>
                            <a:t> tiếp xúc với đường tròn </a:t>
                          </a:r>
                          <a14:m>
                            <m:oMath xmlns:m="http://schemas.openxmlformats.org/officeDocument/2006/math">
                              <m:d>
                                <m:dPr>
                                  <m:ctrlPr>
                                    <a:rPr lang="en-VN" sz="2400" i="1">
                                      <a:effectLst/>
                                      <a:latin typeface="Cambria Math" panose="02040503050406030204" pitchFamily="18" charset="0"/>
                                    </a:rPr>
                                  </m:ctrlPr>
                                </m:dPr>
                                <m:e>
                                  <m:r>
                                    <m:rPr>
                                      <m:sty m:val="p"/>
                                    </m:rPr>
                                    <a:rPr lang="vi-VN" sz="2400" i="0" smtClean="0">
                                      <a:effectLst/>
                                      <a:latin typeface="Cambria Math" panose="02040503050406030204" pitchFamily="18" charset="0"/>
                                    </a:rPr>
                                    <m:t>O</m:t>
                                  </m:r>
                                </m:e>
                              </m:d>
                            </m:oMath>
                          </a14:m>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 R</a:t>
                          </a:r>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8900339"/>
                      </a:ext>
                    </a:extLst>
                  </a:tr>
                  <a:tr h="1785664">
                    <a:tc>
                      <a:txBody>
                        <a:bodyPr/>
                        <a:lstStyle/>
                        <a:p>
                          <a:pPr algn="ctr">
                            <a:lnSpc>
                              <a:spcPct val="100000"/>
                            </a:lnSpc>
                            <a:spcBef>
                              <a:spcPts val="300"/>
                            </a:spcBef>
                            <a:spcAft>
                              <a:spcPts val="300"/>
                            </a:spcAft>
                          </a:pPr>
                          <a:r>
                            <a:rPr lang="vi-VN" sz="2400" i="0" dirty="0">
                              <a:effectLst/>
                              <a:latin typeface="+mn-lt"/>
                              <a:cs typeface="Arial" panose="020B0604020202020204" pitchFamily="34" charset="0"/>
                            </a:rPr>
                            <a:t>Đường thẳng </a:t>
                          </a:r>
                          <a14:m>
                            <m:oMath xmlns:m="http://schemas.openxmlformats.org/officeDocument/2006/math">
                              <m:r>
                                <m:rPr>
                                  <m:sty m:val="p"/>
                                </m:rPr>
                                <a:rPr lang="vi-VN" sz="2400" i="0" smtClean="0">
                                  <a:effectLst/>
                                  <a:latin typeface="Cambria Math" panose="02040503050406030204" pitchFamily="18" charset="0"/>
                                </a:rPr>
                                <m:t>a</m:t>
                              </m:r>
                            </m:oMath>
                          </a14:m>
                          <a:r>
                            <a:rPr lang="vi-VN" sz="2400" i="0" dirty="0">
                              <a:effectLst/>
                              <a:latin typeface="+mn-lt"/>
                              <a:cs typeface="Arial" panose="020B0604020202020204" pitchFamily="34" charset="0"/>
                            </a:rPr>
                            <a:t> và đường tròn </a:t>
                          </a:r>
                          <a14:m>
                            <m:oMath xmlns:m="http://schemas.openxmlformats.org/officeDocument/2006/math">
                              <m:d>
                                <m:dPr>
                                  <m:ctrlPr>
                                    <a:rPr lang="en-VN" sz="2400" i="1">
                                      <a:effectLst/>
                                      <a:latin typeface="Cambria Math" panose="02040503050406030204" pitchFamily="18" charset="0"/>
                                    </a:rPr>
                                  </m:ctrlPr>
                                </m:dPr>
                                <m:e>
                                  <m:r>
                                    <m:rPr>
                                      <m:sty m:val="p"/>
                                    </m:rPr>
                                    <a:rPr lang="vi-VN" sz="2400" i="0" smtClean="0">
                                      <a:effectLst/>
                                      <a:latin typeface="Cambria Math" panose="02040503050406030204" pitchFamily="18" charset="0"/>
                                    </a:rPr>
                                    <m:t>O</m:t>
                                  </m:r>
                                </m:e>
                              </m:d>
                            </m:oMath>
                          </a14:m>
                          <a:r>
                            <a:rPr lang="en-US" sz="2400" i="0" dirty="0">
                              <a:effectLst/>
                              <a:latin typeface="Arial" panose="020B0604020202020204" pitchFamily="34" charset="0"/>
                              <a:ea typeface="Arial" panose="020B0604020202020204" pitchFamily="34" charset="0"/>
                              <a:cs typeface="Arial" panose="020B0604020202020204" pitchFamily="34" charset="0"/>
                            </a:rPr>
                            <a:t> </a:t>
                          </a:r>
                          <a:r>
                            <a:rPr lang="en-US" sz="2400" i="0">
                              <a:effectLst/>
                              <a:latin typeface="Arial" panose="020B0604020202020204" pitchFamily="34" charset="0"/>
                              <a:ea typeface="Arial" panose="020B0604020202020204" pitchFamily="34" charset="0"/>
                              <a:cs typeface="Arial" panose="020B0604020202020204" pitchFamily="34" charset="0"/>
                            </a:rPr>
                            <a:t>không</a:t>
                          </a:r>
                          <a:r>
                            <a:rPr lang="en-US" sz="2400" i="0" baseline="0">
                              <a:effectLst/>
                              <a:latin typeface="Arial" panose="020B0604020202020204" pitchFamily="34" charset="0"/>
                              <a:ea typeface="Arial" panose="020B0604020202020204" pitchFamily="34" charset="0"/>
                              <a:cs typeface="Arial" panose="020B0604020202020204" pitchFamily="34" charset="0"/>
                            </a:rPr>
                            <a:t> giao nhau</a:t>
                          </a:r>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&gt; R</a:t>
                          </a:r>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4662669"/>
                      </a:ext>
                    </a:extLst>
                  </a:tr>
                </a:tbl>
              </a:graphicData>
            </a:graphic>
          </p:graphicFrame>
        </mc:Choice>
        <mc:Fallback xmlns="">
          <p:graphicFrame>
            <p:nvGraphicFramePr>
              <p:cNvPr id="6" name="Table 6">
                <a:extLst>
                  <a:ext uri="{FF2B5EF4-FFF2-40B4-BE49-F238E27FC236}">
                    <a16:creationId xmlns:a16="http://schemas.microsoft.com/office/drawing/2014/main" id="{36329488-5C60-07E7-CD7E-9BAE61DCA221}"/>
                  </a:ext>
                </a:extLst>
              </p:cNvPr>
              <p:cNvGraphicFramePr>
                <a:graphicFrameLocks noGrp="1"/>
              </p:cNvGraphicFramePr>
              <p:nvPr>
                <p:extLst>
                  <p:ext uri="{D42A27DB-BD31-4B8C-83A1-F6EECF244321}">
                    <p14:modId xmlns:p14="http://schemas.microsoft.com/office/powerpoint/2010/main" val="3643932561"/>
                  </p:ext>
                </p:extLst>
              </p:nvPr>
            </p:nvGraphicFramePr>
            <p:xfrm>
              <a:off x="662471" y="503308"/>
              <a:ext cx="10867059" cy="6286313"/>
            </p:xfrm>
            <a:graphic>
              <a:graphicData uri="http://schemas.openxmlformats.org/drawingml/2006/table">
                <a:tbl>
                  <a:tblPr firstRow="1" bandRow="1"/>
                  <a:tblGrid>
                    <a:gridCol w="5364369">
                      <a:extLst>
                        <a:ext uri="{9D8B030D-6E8A-4147-A177-3AD203B41FA5}">
                          <a16:colId xmlns:a16="http://schemas.microsoft.com/office/drawing/2014/main" val="2442833509"/>
                        </a:ext>
                      </a:extLst>
                    </a:gridCol>
                    <a:gridCol w="1960895">
                      <a:extLst>
                        <a:ext uri="{9D8B030D-6E8A-4147-A177-3AD203B41FA5}">
                          <a16:colId xmlns:a16="http://schemas.microsoft.com/office/drawing/2014/main" val="3886193171"/>
                        </a:ext>
                      </a:extLst>
                    </a:gridCol>
                    <a:gridCol w="3541795">
                      <a:extLst>
                        <a:ext uri="{9D8B030D-6E8A-4147-A177-3AD203B41FA5}">
                          <a16:colId xmlns:a16="http://schemas.microsoft.com/office/drawing/2014/main" val="4274219485"/>
                        </a:ext>
                      </a:extLst>
                    </a:gridCol>
                  </a:tblGrid>
                  <a:tr h="1708785">
                    <a:tc>
                      <a:txBody>
                        <a:bodyPr/>
                        <a:lstStyle/>
                        <a:p>
                          <a:endParaRPr lang="vi-V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 t="-356" r="-102724" b="-267972"/>
                          </a:stretch>
                        </a:blipFill>
                      </a:tcPr>
                    </a:tc>
                    <a:tc>
                      <a:txBody>
                        <a:bodyPr/>
                        <a:lstStyle/>
                        <a:p>
                          <a:pPr algn="ctr">
                            <a:lnSpc>
                              <a:spcPct val="150000"/>
                            </a:lnSpc>
                          </a:pPr>
                          <a:r>
                            <a:rPr lang="en-VN" sz="2400" dirty="0">
                              <a:solidFill>
                                <a:srgbClr val="000000"/>
                              </a:solidFill>
                            </a:rPr>
                            <a:t>Số điểm chung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Hệ thức </a:t>
                          </a:r>
                          <a:r>
                            <a:rPr lang="en-VN" sz="2400">
                              <a:solidFill>
                                <a:srgbClr val="000000"/>
                              </a:solidFill>
                            </a:rPr>
                            <a:t>giữa </a:t>
                          </a:r>
                          <a:r>
                            <a:rPr lang="en-US" sz="2400">
                              <a:solidFill>
                                <a:srgbClr val="000000"/>
                              </a:solidFill>
                            </a:rPr>
                            <a:t>d</a:t>
                          </a:r>
                          <a:r>
                            <a:rPr lang="en-VN" sz="2400">
                              <a:solidFill>
                                <a:srgbClr val="000000"/>
                              </a:solidFill>
                            </a:rPr>
                            <a:t> </a:t>
                          </a:r>
                          <a:r>
                            <a:rPr lang="en-VN" sz="2400" dirty="0">
                              <a:solidFill>
                                <a:srgbClr val="000000"/>
                              </a:solidFill>
                            </a:rPr>
                            <a:t>với R và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367482274"/>
                      </a:ext>
                    </a:extLst>
                  </a:tr>
                  <a:tr h="1006200">
                    <a:tc>
                      <a:txBody>
                        <a:bodyPr/>
                        <a:lstStyle/>
                        <a:p>
                          <a:endParaRPr lang="vi-V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 t="-170909" r="-102724" b="-356364"/>
                          </a:stretch>
                        </a:blipFill>
                      </a:tcPr>
                    </a:tc>
                    <a:tc>
                      <a:txBody>
                        <a:bodyPr/>
                        <a:lstStyle/>
                        <a:p>
                          <a:pPr algn="ctr"/>
                          <a:r>
                            <a:rPr lang="en-VN" sz="2400" dirty="0">
                              <a:solidFill>
                                <a:srgbClr val="000000"/>
                              </a:solidFill>
                            </a:rPr>
                            <a:t>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&lt; R</a:t>
                          </a:r>
                          <a:endParaRPr lang="en-VN" sz="2400" i="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9482350"/>
                      </a:ext>
                    </a:extLst>
                  </a:tr>
                  <a:tr h="1785664">
                    <a:tc>
                      <a:txBody>
                        <a:bodyPr/>
                        <a:lstStyle/>
                        <a:p>
                          <a:endParaRPr lang="vi-V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 t="-152560" r="-102724" b="-100683"/>
                          </a:stretch>
                        </a:blipFill>
                      </a:tcPr>
                    </a:tc>
                    <a:tc>
                      <a:txBody>
                        <a:bodyPr/>
                        <a:lstStyle/>
                        <a:p>
                          <a:pPr algn="ctr"/>
                          <a:r>
                            <a:rPr lang="en-VN" sz="2400" dirty="0">
                              <a:solidFill>
                                <a:srgbClr val="000000"/>
                              </a:solidFill>
                            </a:rPr>
                            <a:t>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 R</a:t>
                          </a:r>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8900339"/>
                      </a:ext>
                    </a:extLst>
                  </a:tr>
                  <a:tr h="1785664">
                    <a:tc>
                      <a:txBody>
                        <a:bodyPr/>
                        <a:lstStyle/>
                        <a:p>
                          <a:endParaRPr lang="vi-V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 t="-252560" r="-102724" b="-683"/>
                          </a:stretch>
                        </a:blipFill>
                      </a:tcPr>
                    </a:tc>
                    <a:tc>
                      <a:txBody>
                        <a:bodyPr/>
                        <a:lstStyle/>
                        <a:p>
                          <a:pPr algn="ctr"/>
                          <a:r>
                            <a:rPr lang="en-VN" sz="2400" dirty="0">
                              <a:solidFill>
                                <a:srgbClr val="000000"/>
                              </a:solidFill>
                            </a:rPr>
                            <a:t>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00"/>
                            </a:spcBef>
                            <a:spcAft>
                              <a:spcPts val="300"/>
                            </a:spcAft>
                          </a:pPr>
                          <a:r>
                            <a:rPr lang="vi-VN" sz="2400" i="0">
                              <a:effectLst/>
                              <a:latin typeface="+mn-lt"/>
                              <a:cs typeface="Arial" panose="020B0604020202020204" pitchFamily="34" charset="0"/>
                            </a:rPr>
                            <a:t>d &gt; R</a:t>
                          </a:r>
                          <a:endParaRPr lang="en-VN" sz="2400" i="0" dirty="0">
                            <a:effectLst/>
                            <a:latin typeface="Arial" panose="020B0604020202020204" pitchFamily="34" charset="0"/>
                            <a:ea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4662669"/>
                      </a:ext>
                    </a:extLst>
                  </a:tr>
                </a:tbl>
              </a:graphicData>
            </a:graphic>
          </p:graphicFrame>
        </mc:Fallback>
      </mc:AlternateContent>
    </p:spTree>
    <p:extLst>
      <p:ext uri="{BB962C8B-B14F-4D97-AF65-F5344CB8AC3E}">
        <p14:creationId xmlns:p14="http://schemas.microsoft.com/office/powerpoint/2010/main" val="14883561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62"/>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36329488-5C60-07E7-CD7E-9BAE61DCA221}"/>
                  </a:ext>
                </a:extLst>
              </p:cNvPr>
              <p:cNvGraphicFramePr>
                <a:graphicFrameLocks noGrp="1"/>
              </p:cNvGraphicFramePr>
              <p:nvPr/>
            </p:nvGraphicFramePr>
            <p:xfrm>
              <a:off x="662471" y="503308"/>
              <a:ext cx="10867059" cy="5851384"/>
            </p:xfrm>
            <a:graphic>
              <a:graphicData uri="http://schemas.openxmlformats.org/drawingml/2006/table">
                <a:tbl>
                  <a:tblPr firstRow="1" bandRow="1"/>
                  <a:tblGrid>
                    <a:gridCol w="5364369">
                      <a:extLst>
                        <a:ext uri="{9D8B030D-6E8A-4147-A177-3AD203B41FA5}">
                          <a16:colId xmlns:a16="http://schemas.microsoft.com/office/drawing/2014/main" val="2442833509"/>
                        </a:ext>
                      </a:extLst>
                    </a:gridCol>
                    <a:gridCol w="1960895">
                      <a:extLst>
                        <a:ext uri="{9D8B030D-6E8A-4147-A177-3AD203B41FA5}">
                          <a16:colId xmlns:a16="http://schemas.microsoft.com/office/drawing/2014/main" val="3886193171"/>
                        </a:ext>
                      </a:extLst>
                    </a:gridCol>
                    <a:gridCol w="3541795">
                      <a:extLst>
                        <a:ext uri="{9D8B030D-6E8A-4147-A177-3AD203B41FA5}">
                          <a16:colId xmlns:a16="http://schemas.microsoft.com/office/drawing/2014/main" val="4274219485"/>
                        </a:ext>
                      </a:extLst>
                    </a:gridCol>
                  </a:tblGrid>
                  <a:tr h="1273856">
                    <a:tc>
                      <a:txBody>
                        <a:bodyPr/>
                        <a:lstStyle/>
                        <a:p>
                          <a:pPr algn="ctr">
                            <a:lnSpc>
                              <a:spcPct val="150000"/>
                            </a:lnSpc>
                          </a:pPr>
                          <a:r>
                            <a:rPr lang="en-VN" sz="2400" dirty="0">
                              <a:solidFill>
                                <a:srgbClr val="000000"/>
                              </a:solidFill>
                            </a:rPr>
                            <a:t>Vị trí tương đối của hai đường tròn (O; R) và (O; R’) (R </a:t>
                          </a:r>
                          <a14:m>
                            <m:oMath xmlns:m="http://schemas.openxmlformats.org/officeDocument/2006/math">
                              <m:r>
                                <a:rPr lang="en-VN" sz="2400" i="1" smtClean="0">
                                  <a:solidFill>
                                    <a:srgbClr val="000000"/>
                                  </a:solidFill>
                                  <a:latin typeface="Cambria Math" panose="02040503050406030204" pitchFamily="18" charset="0"/>
                                  <a:ea typeface="Cambria Math" panose="02040503050406030204" pitchFamily="18" charset="0"/>
                                </a:rPr>
                                <m:t>≥</m:t>
                              </m:r>
                            </m:oMath>
                          </a14:m>
                          <a:r>
                            <a:rPr lang="en-VN" sz="2400" dirty="0">
                              <a:solidFill>
                                <a:srgbClr val="000000"/>
                              </a:solidFill>
                            </a:rPr>
                            <a:t>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Số điểm chung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Hệ thức giữa OO’ với R và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367482274"/>
                      </a:ext>
                    </a:extLst>
                  </a:tr>
                  <a:tr h="1006200">
                    <a:tc>
                      <a:txBody>
                        <a:bodyPr/>
                        <a:lstStyle/>
                        <a:p>
                          <a:pPr algn="ctr"/>
                          <a:r>
                            <a:rPr lang="en-VN" sz="2400" dirty="0">
                              <a:solidFill>
                                <a:srgbClr val="000000"/>
                              </a:solidFill>
                            </a:rPr>
                            <a:t>Hai đường tròn cắt nhau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R – R’ &lt; OO’ &lt; R +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9482350"/>
                      </a:ext>
                    </a:extLst>
                  </a:tr>
                  <a:tr h="1785664">
                    <a:tc>
                      <a:txBody>
                        <a:bodyPr/>
                        <a:lstStyle/>
                        <a:p>
                          <a:pPr algn="ctr">
                            <a:lnSpc>
                              <a:spcPct val="150000"/>
                            </a:lnSpc>
                          </a:pPr>
                          <a:r>
                            <a:rPr lang="en-VN" sz="2400" dirty="0">
                              <a:solidFill>
                                <a:srgbClr val="000000"/>
                              </a:solidFill>
                            </a:rPr>
                            <a:t>Hai đường tròn tiếp xúc nhau:</a:t>
                          </a:r>
                        </a:p>
                        <a:p>
                          <a:pPr marL="285750" indent="-285750" algn="l">
                            <a:lnSpc>
                              <a:spcPct val="150000"/>
                            </a:lnSpc>
                            <a:buFont typeface="Arial" panose="020B0604020202020204" pitchFamily="34" charset="0"/>
                            <a:buChar char="•"/>
                          </a:pPr>
                          <a:r>
                            <a:rPr lang="en-VN" sz="2400" dirty="0">
                              <a:solidFill>
                                <a:srgbClr val="000000"/>
                              </a:solidFill>
                            </a:rPr>
                            <a:t>Tiếp xúc ngoài</a:t>
                          </a:r>
                        </a:p>
                        <a:p>
                          <a:pPr marL="285750" indent="-285750" algn="l">
                            <a:lnSpc>
                              <a:spcPct val="150000"/>
                            </a:lnSpc>
                            <a:buFont typeface="Arial" panose="020B0604020202020204" pitchFamily="34" charset="0"/>
                            <a:buChar char="•"/>
                          </a:pPr>
                          <a:r>
                            <a:rPr lang="en-VN" sz="2400" dirty="0">
                              <a:solidFill>
                                <a:srgbClr val="000000"/>
                              </a:solidFill>
                            </a:rPr>
                            <a:t>Tiếp xúc trong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VN" sz="2400" dirty="0">
                              <a:solidFill>
                                <a:srgbClr val="000000"/>
                              </a:solidFill>
                            </a:rPr>
                            <a:t>OO’ = R + R’</a:t>
                          </a:r>
                        </a:p>
                        <a:p>
                          <a:pPr algn="ctr">
                            <a:lnSpc>
                              <a:spcPct val="150000"/>
                            </a:lnSpc>
                          </a:pPr>
                          <a:r>
                            <a:rPr lang="en-VN" sz="2400" dirty="0">
                              <a:solidFill>
                                <a:srgbClr val="000000"/>
                              </a:solidFill>
                            </a:rPr>
                            <a:t>OO’ = R – R’ &gt; 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8900339"/>
                      </a:ext>
                    </a:extLst>
                  </a:tr>
                  <a:tr h="1785664">
                    <a:tc>
                      <a:txBody>
                        <a:bodyPr/>
                        <a:lstStyle/>
                        <a:p>
                          <a:pPr algn="ctr">
                            <a:lnSpc>
                              <a:spcPct val="150000"/>
                            </a:lnSpc>
                          </a:pPr>
                          <a:r>
                            <a:rPr lang="en-VN" sz="2400" dirty="0">
                              <a:solidFill>
                                <a:srgbClr val="000000"/>
                              </a:solidFill>
                            </a:rPr>
                            <a:t>Hai đường tròn không giao nhau:</a:t>
                          </a:r>
                        </a:p>
                        <a:p>
                          <a:pPr marL="285750" indent="-285750" algn="l">
                            <a:lnSpc>
                              <a:spcPct val="150000"/>
                            </a:lnSpc>
                            <a:buFont typeface="Arial" panose="020B0604020202020204" pitchFamily="34" charset="0"/>
                            <a:buChar char="•"/>
                          </a:pPr>
                          <a:r>
                            <a:rPr lang="en-VN" sz="2400" dirty="0">
                              <a:solidFill>
                                <a:srgbClr val="000000"/>
                              </a:solidFill>
                            </a:rPr>
                            <a:t>(O) </a:t>
                          </a:r>
                          <a:r>
                            <a:rPr lang="en-US" sz="2400" dirty="0">
                              <a:solidFill>
                                <a:srgbClr val="000000"/>
                              </a:solidFill>
                            </a:rPr>
                            <a:t>v</a:t>
                          </a:r>
                          <a:r>
                            <a:rPr lang="en-VN" sz="2400" dirty="0">
                              <a:solidFill>
                                <a:srgbClr val="000000"/>
                              </a:solidFill>
                            </a:rPr>
                            <a:t>à (O</a:t>
                          </a:r>
                          <a:r>
                            <a:rPr lang="en-VN" sz="2400">
                              <a:solidFill>
                                <a:srgbClr val="000000"/>
                              </a:solidFill>
                            </a:rPr>
                            <a:t>’)  </a:t>
                          </a:r>
                          <a:r>
                            <a:rPr lang="en-VN" sz="2400" dirty="0">
                              <a:solidFill>
                                <a:srgbClr val="000000"/>
                              </a:solidFill>
                            </a:rPr>
                            <a:t>ngoài nhau</a:t>
                          </a:r>
                        </a:p>
                        <a:p>
                          <a:pPr marL="285750" indent="-285750" algn="l">
                            <a:lnSpc>
                              <a:spcPct val="150000"/>
                            </a:lnSpc>
                            <a:buFont typeface="Arial" panose="020B0604020202020204" pitchFamily="34" charset="0"/>
                            <a:buChar char="•"/>
                          </a:pPr>
                          <a:r>
                            <a:rPr lang="en-VN" sz="2400" dirty="0">
                              <a:solidFill>
                                <a:srgbClr val="000000"/>
                              </a:solidFill>
                            </a:rPr>
                            <a:t>(O) </a:t>
                          </a:r>
                          <a:r>
                            <a:rPr lang="en-US" sz="2400" dirty="0" err="1">
                              <a:solidFill>
                                <a:srgbClr val="000000"/>
                              </a:solidFill>
                            </a:rPr>
                            <a:t>đ</a:t>
                          </a:r>
                          <a:r>
                            <a:rPr lang="en-VN" sz="2400" dirty="0">
                              <a:solidFill>
                                <a:srgbClr val="000000"/>
                              </a:solidFill>
                            </a:rPr>
                            <a:t>ựng (O’)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VN" sz="2400" dirty="0">
                              <a:solidFill>
                                <a:srgbClr val="000000"/>
                              </a:solidFill>
                            </a:rPr>
                            <a:t>OO’ &gt; R + R’</a:t>
                          </a:r>
                        </a:p>
                        <a:p>
                          <a:pPr algn="ctr">
                            <a:lnSpc>
                              <a:spcPct val="150000"/>
                            </a:lnSpc>
                          </a:pPr>
                          <a:r>
                            <a:rPr lang="en-VN" sz="2400" dirty="0">
                              <a:solidFill>
                                <a:srgbClr val="000000"/>
                              </a:solidFill>
                            </a:rPr>
                            <a:t>OO’ &lt; R -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4662669"/>
                      </a:ext>
                    </a:extLst>
                  </a:tr>
                </a:tbl>
              </a:graphicData>
            </a:graphic>
          </p:graphicFrame>
        </mc:Choice>
        <mc:Fallback xmlns="">
          <p:graphicFrame>
            <p:nvGraphicFramePr>
              <p:cNvPr id="6" name="Table 6">
                <a:extLst>
                  <a:ext uri="{FF2B5EF4-FFF2-40B4-BE49-F238E27FC236}">
                    <a16:creationId xmlns:a16="http://schemas.microsoft.com/office/drawing/2014/main" id="{36329488-5C60-07E7-CD7E-9BAE61DCA221}"/>
                  </a:ext>
                </a:extLst>
              </p:cNvPr>
              <p:cNvGraphicFramePr>
                <a:graphicFrameLocks noGrp="1"/>
              </p:cNvGraphicFramePr>
              <p:nvPr/>
            </p:nvGraphicFramePr>
            <p:xfrm>
              <a:off x="662471" y="503308"/>
              <a:ext cx="10867059" cy="5851384"/>
            </p:xfrm>
            <a:graphic>
              <a:graphicData uri="http://schemas.openxmlformats.org/drawingml/2006/table">
                <a:tbl>
                  <a:tblPr firstRow="1" bandRow="1"/>
                  <a:tblGrid>
                    <a:gridCol w="5364369">
                      <a:extLst>
                        <a:ext uri="{9D8B030D-6E8A-4147-A177-3AD203B41FA5}">
                          <a16:colId xmlns:a16="http://schemas.microsoft.com/office/drawing/2014/main" val="2442833509"/>
                        </a:ext>
                      </a:extLst>
                    </a:gridCol>
                    <a:gridCol w="1960895">
                      <a:extLst>
                        <a:ext uri="{9D8B030D-6E8A-4147-A177-3AD203B41FA5}">
                          <a16:colId xmlns:a16="http://schemas.microsoft.com/office/drawing/2014/main" val="3886193171"/>
                        </a:ext>
                      </a:extLst>
                    </a:gridCol>
                    <a:gridCol w="3541795">
                      <a:extLst>
                        <a:ext uri="{9D8B030D-6E8A-4147-A177-3AD203B41FA5}">
                          <a16:colId xmlns:a16="http://schemas.microsoft.com/office/drawing/2014/main" val="4274219485"/>
                        </a:ext>
                      </a:extLst>
                    </a:gridCol>
                  </a:tblGrid>
                  <a:tr h="1273856">
                    <a:tc>
                      <a:txBody>
                        <a:bodyPr/>
                        <a:lstStyle/>
                        <a:p>
                          <a:pPr algn="ctr">
                            <a:lnSpc>
                              <a:spcPct val="150000"/>
                            </a:lnSpc>
                          </a:pPr>
                          <a:r>
                            <a:rPr lang="en-VN" sz="2400" dirty="0">
                              <a:solidFill>
                                <a:srgbClr val="000000"/>
                              </a:solidFill>
                            </a:rPr>
                            <a:t>Vị trí tương đối của hai đường tròn (O; R) và (O; R’) (R </a:t>
                          </a:r>
                          <a14:m xmlns:a14="http://schemas.microsoft.com/office/drawing/2010/main">
                            <m:oMath xmlns:m="http://schemas.openxmlformats.org/officeDocument/2006/math">
                              <m:r>
                                <a:rPr lang="en-VN" sz="2400" i="1" smtClean="0">
                                  <a:solidFill>
                                    <a:srgbClr val="000000"/>
                                  </a:solidFill>
                                  <a:latin typeface="Cambria Math" panose="02040503050406030204" pitchFamily="18" charset="0"/>
                                  <a:ea typeface="Cambria Math" panose="02040503050406030204" pitchFamily="18" charset="0"/>
                                </a:rPr>
                                <m:t>≥</m:t>
                              </m:r>
                            </m:oMath>
                          </a14:m>
                          <a:r>
                            <a:rPr lang="en-VN" sz="2400" dirty="0">
                              <a:solidFill>
                                <a:srgbClr val="000000"/>
                              </a:solidFill>
                            </a:rPr>
                            <a:t>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Số điểm chung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lnSpc>
                              <a:spcPct val="150000"/>
                            </a:lnSpc>
                          </a:pPr>
                          <a:r>
                            <a:rPr lang="en-VN" sz="2400" dirty="0">
                              <a:solidFill>
                                <a:srgbClr val="000000"/>
                              </a:solidFill>
                            </a:rPr>
                            <a:t>Hệ thức giữa OO’ với R và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367482274"/>
                      </a:ext>
                    </a:extLst>
                  </a:tr>
                  <a:tr h="1006200">
                    <a:tc>
                      <a:txBody>
                        <a:bodyPr/>
                        <a:lstStyle/>
                        <a:p>
                          <a:pPr algn="ctr"/>
                          <a:r>
                            <a:rPr lang="en-VN" sz="2400" dirty="0">
                              <a:solidFill>
                                <a:srgbClr val="000000"/>
                              </a:solidFill>
                            </a:rPr>
                            <a:t>Hai đường tròn cắt nhau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R – R’ &lt; OO’ &lt; R +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9482350"/>
                      </a:ext>
                    </a:extLst>
                  </a:tr>
                  <a:tr h="1785664">
                    <a:tc>
                      <a:txBody>
                        <a:bodyPr/>
                        <a:lstStyle/>
                        <a:p>
                          <a:pPr algn="ctr">
                            <a:lnSpc>
                              <a:spcPct val="150000"/>
                            </a:lnSpc>
                          </a:pPr>
                          <a:r>
                            <a:rPr lang="en-VN" sz="2400" dirty="0">
                              <a:solidFill>
                                <a:srgbClr val="000000"/>
                              </a:solidFill>
                            </a:rPr>
                            <a:t>Hai đường tròn tiếp xúc nhau:</a:t>
                          </a:r>
                        </a:p>
                        <a:p>
                          <a:pPr marL="285750" indent="-285750" algn="l">
                            <a:lnSpc>
                              <a:spcPct val="150000"/>
                            </a:lnSpc>
                            <a:buFont typeface="Arial" panose="020B0604020202020204" pitchFamily="34" charset="0"/>
                            <a:buChar char="•"/>
                          </a:pPr>
                          <a:r>
                            <a:rPr lang="en-VN" sz="2400" dirty="0">
                              <a:solidFill>
                                <a:srgbClr val="000000"/>
                              </a:solidFill>
                            </a:rPr>
                            <a:t>Tiếp xúc ngoài</a:t>
                          </a:r>
                        </a:p>
                        <a:p>
                          <a:pPr marL="285750" indent="-285750" algn="l">
                            <a:lnSpc>
                              <a:spcPct val="150000"/>
                            </a:lnSpc>
                            <a:buFont typeface="Arial" panose="020B0604020202020204" pitchFamily="34" charset="0"/>
                            <a:buChar char="•"/>
                          </a:pPr>
                          <a:r>
                            <a:rPr lang="en-VN" sz="2400" dirty="0">
                              <a:solidFill>
                                <a:srgbClr val="000000"/>
                              </a:solidFill>
                            </a:rPr>
                            <a:t>Tiếp xúc trong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VN" sz="2400" dirty="0">
                              <a:solidFill>
                                <a:srgbClr val="000000"/>
                              </a:solidFill>
                            </a:rPr>
                            <a:t>OO’ = R + R’</a:t>
                          </a:r>
                        </a:p>
                        <a:p>
                          <a:pPr algn="ctr">
                            <a:lnSpc>
                              <a:spcPct val="150000"/>
                            </a:lnSpc>
                          </a:pPr>
                          <a:r>
                            <a:rPr lang="en-VN" sz="2400" dirty="0">
                              <a:solidFill>
                                <a:srgbClr val="000000"/>
                              </a:solidFill>
                            </a:rPr>
                            <a:t>OO’ = R – R’ &gt; 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8900339"/>
                      </a:ext>
                    </a:extLst>
                  </a:tr>
                  <a:tr h="1785664">
                    <a:tc>
                      <a:txBody>
                        <a:bodyPr/>
                        <a:lstStyle/>
                        <a:p>
                          <a:pPr algn="ctr">
                            <a:lnSpc>
                              <a:spcPct val="150000"/>
                            </a:lnSpc>
                          </a:pPr>
                          <a:r>
                            <a:rPr lang="en-VN" sz="2400" dirty="0">
                              <a:solidFill>
                                <a:srgbClr val="000000"/>
                              </a:solidFill>
                            </a:rPr>
                            <a:t>Hai đường tròn không giao nhau:</a:t>
                          </a:r>
                        </a:p>
                        <a:p>
                          <a:pPr marL="285750" indent="-285750" algn="l">
                            <a:lnSpc>
                              <a:spcPct val="150000"/>
                            </a:lnSpc>
                            <a:buFont typeface="Arial" panose="020B0604020202020204" pitchFamily="34" charset="0"/>
                            <a:buChar char="•"/>
                          </a:pPr>
                          <a:r>
                            <a:rPr lang="en-VN" sz="2400" dirty="0">
                              <a:solidFill>
                                <a:srgbClr val="000000"/>
                              </a:solidFill>
                            </a:rPr>
                            <a:t>(O) </a:t>
                          </a:r>
                          <a:r>
                            <a:rPr lang="en-US" sz="2400" dirty="0">
                              <a:solidFill>
                                <a:srgbClr val="000000"/>
                              </a:solidFill>
                            </a:rPr>
                            <a:t>v</a:t>
                          </a:r>
                          <a:r>
                            <a:rPr lang="en-VN" sz="2400" dirty="0">
                              <a:solidFill>
                                <a:srgbClr val="000000"/>
                              </a:solidFill>
                            </a:rPr>
                            <a:t>à (O</a:t>
                          </a:r>
                          <a:r>
                            <a:rPr lang="en-VN" sz="2400">
                              <a:solidFill>
                                <a:srgbClr val="000000"/>
                              </a:solidFill>
                            </a:rPr>
                            <a:t>’)  </a:t>
                          </a:r>
                          <a:r>
                            <a:rPr lang="en-VN" sz="2400" dirty="0">
                              <a:solidFill>
                                <a:srgbClr val="000000"/>
                              </a:solidFill>
                            </a:rPr>
                            <a:t>ngoài nhau</a:t>
                          </a:r>
                        </a:p>
                        <a:p>
                          <a:pPr marL="285750" indent="-285750" algn="l">
                            <a:lnSpc>
                              <a:spcPct val="150000"/>
                            </a:lnSpc>
                            <a:buFont typeface="Arial" panose="020B0604020202020204" pitchFamily="34" charset="0"/>
                            <a:buChar char="•"/>
                          </a:pPr>
                          <a:r>
                            <a:rPr lang="en-VN" sz="2400" dirty="0">
                              <a:solidFill>
                                <a:srgbClr val="000000"/>
                              </a:solidFill>
                            </a:rPr>
                            <a:t>(O) </a:t>
                          </a:r>
                          <a:r>
                            <a:rPr lang="en-US" sz="2400" dirty="0" err="1">
                              <a:solidFill>
                                <a:srgbClr val="000000"/>
                              </a:solidFill>
                            </a:rPr>
                            <a:t>đ</a:t>
                          </a:r>
                          <a:r>
                            <a:rPr lang="en-VN" sz="2400" dirty="0">
                              <a:solidFill>
                                <a:srgbClr val="000000"/>
                              </a:solidFill>
                            </a:rPr>
                            <a:t>ựng (O’)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VN" sz="2400" dirty="0">
                              <a:solidFill>
                                <a:srgbClr val="000000"/>
                              </a:solidFill>
                            </a:rPr>
                            <a:t>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VN" sz="2400" dirty="0">
                              <a:solidFill>
                                <a:srgbClr val="000000"/>
                              </a:solidFill>
                            </a:rPr>
                            <a:t>OO’ &gt; R + R’</a:t>
                          </a:r>
                        </a:p>
                        <a:p>
                          <a:pPr algn="ctr">
                            <a:lnSpc>
                              <a:spcPct val="150000"/>
                            </a:lnSpc>
                          </a:pPr>
                          <a:r>
                            <a:rPr lang="en-VN" sz="2400" dirty="0">
                              <a:solidFill>
                                <a:srgbClr val="000000"/>
                              </a:solidFill>
                            </a:rPr>
                            <a:t>OO’ &lt; R - 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4662669"/>
                      </a:ext>
                    </a:extLst>
                  </a:tr>
                </a:tbl>
              </a:graphicData>
            </a:graphic>
          </p:graphicFrame>
        </mc:Fallback>
      </mc:AlternateContent>
    </p:spTree>
    <p:extLst>
      <p:ext uri="{BB962C8B-B14F-4D97-AF65-F5344CB8AC3E}">
        <p14:creationId xmlns:p14="http://schemas.microsoft.com/office/powerpoint/2010/main" val="308519176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5012-2C02-426C-AA73-8B561CF9B120}"/>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BBA7B9FA-2E3D-419F-84C3-7F95A6590FA6}"/>
              </a:ext>
            </a:extLst>
          </p:cNvPr>
          <p:cNvSpPr>
            <a:spLocks noGrp="1"/>
          </p:cNvSpPr>
          <p:nvPr>
            <p:ph type="body" idx="1"/>
          </p:nvPr>
        </p:nvSpPr>
        <p:spPr/>
        <p:txBody>
          <a:bodyPr/>
          <a:lstStyle/>
          <a:p>
            <a:endParaRPr lang="vi-VN"/>
          </a:p>
        </p:txBody>
      </p:sp>
    </p:spTree>
    <p:extLst>
      <p:ext uri="{BB962C8B-B14F-4D97-AF65-F5344CB8AC3E}">
        <p14:creationId xmlns:p14="http://schemas.microsoft.com/office/powerpoint/2010/main" val="827186438"/>
      </p:ext>
    </p:extLst>
  </p:cSld>
  <p:clrMapOvr>
    <a:masterClrMapping/>
  </p:clrMapOvr>
  <p:transition spd="med">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TextBox 2">
            <a:extLst>
              <a:ext uri="{FF2B5EF4-FFF2-40B4-BE49-F238E27FC236}">
                <a16:creationId xmlns:a16="http://schemas.microsoft.com/office/drawing/2014/main" id="{E6075C2D-D3BD-3924-F92F-C859D9EB5A26}"/>
              </a:ext>
            </a:extLst>
          </p:cNvPr>
          <p:cNvSpPr txBox="1"/>
          <p:nvPr/>
        </p:nvSpPr>
        <p:spPr>
          <a:xfrm>
            <a:off x="119270" y="456349"/>
            <a:ext cx="11555657" cy="584775"/>
          </a:xfrm>
          <a:prstGeom prst="rect">
            <a:avLst/>
          </a:prstGeom>
          <a:noFill/>
        </p:spPr>
        <p:txBody>
          <a:bodyPr wrap="square">
            <a:spAutoFit/>
          </a:bodyPr>
          <a:lstStyle/>
          <a:p>
            <a:pPr algn="ctr">
              <a:spcBef>
                <a:spcPts val="400"/>
              </a:spcBef>
              <a:spcAft>
                <a:spcPts val="400"/>
              </a:spcAft>
            </a:pPr>
            <a:r>
              <a:rPr lang="vi-VN" sz="3200" b="1">
                <a:solidFill>
                  <a:srgbClr val="FF0000"/>
                </a:solidFill>
                <a:latin typeface="Arial" panose="020B0604020202020204" pitchFamily="34" charset="0"/>
                <a:ea typeface="Calibri" panose="020F0502020204030204" pitchFamily="34" charset="0"/>
                <a:cs typeface="Arial" panose="020B0604020202020204" pitchFamily="34" charset="0"/>
              </a:rPr>
              <a:t>PHẦN ĐẠI LÝ THUYẾT</a:t>
            </a:r>
            <a:endParaRPr lang="en-VN" sz="32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19C13D8-47F9-471B-B062-AA2D833BA083}"/>
              </a:ext>
            </a:extLst>
          </p:cNvPr>
          <p:cNvSpPr txBox="1"/>
          <p:nvPr/>
        </p:nvSpPr>
        <p:spPr>
          <a:xfrm>
            <a:off x="1182757" y="1318524"/>
            <a:ext cx="10217426" cy="7848302"/>
          </a:xfrm>
          <a:prstGeom prst="rect">
            <a:avLst/>
          </a:prstGeom>
          <a:noFill/>
        </p:spPr>
        <p:txBody>
          <a:bodyPr wrap="square">
            <a:spAutoFit/>
          </a:bodyPr>
          <a:lstStyle/>
          <a:p>
            <a:r>
              <a:rPr lang="vi-VN" sz="2800" b="1" i="0">
                <a:solidFill>
                  <a:srgbClr val="000000"/>
                </a:solidFill>
                <a:effectLst/>
                <a:latin typeface="+mj-lt"/>
              </a:rPr>
              <a:t>A. LÝ THUYẾT</a:t>
            </a:r>
            <a:br>
              <a:rPr lang="vi-VN" sz="2800" b="1" i="0">
                <a:solidFill>
                  <a:srgbClr val="000000"/>
                </a:solidFill>
                <a:effectLst/>
                <a:latin typeface="+mj-lt"/>
              </a:rPr>
            </a:br>
            <a:r>
              <a:rPr lang="vi-VN" sz="2800" b="1" i="0">
                <a:solidFill>
                  <a:srgbClr val="000000"/>
                </a:solidFill>
                <a:effectLst/>
                <a:latin typeface="+mj-lt"/>
              </a:rPr>
              <a:t>I. ĐẠI SỐ</a:t>
            </a:r>
            <a:br>
              <a:rPr lang="vi-VN" sz="2800" b="1" i="0">
                <a:solidFill>
                  <a:srgbClr val="000000"/>
                </a:solidFill>
                <a:effectLst/>
                <a:latin typeface="+mj-lt"/>
              </a:rPr>
            </a:br>
            <a:r>
              <a:rPr lang="vi-VN" sz="2800" b="1" i="0">
                <a:solidFill>
                  <a:srgbClr val="000000"/>
                </a:solidFill>
                <a:effectLst/>
                <a:latin typeface="+mj-lt"/>
              </a:rPr>
              <a:t>1) Hệ phương trình bậc nhất hai ẩn</a:t>
            </a:r>
            <a:br>
              <a:rPr lang="vi-VN" sz="2800" b="1" i="0">
                <a:solidFill>
                  <a:srgbClr val="000000"/>
                </a:solidFill>
                <a:effectLst/>
                <a:latin typeface="+mj-lt"/>
              </a:rPr>
            </a:br>
            <a:r>
              <a:rPr lang="vi-VN" sz="2800" b="0" i="0">
                <a:solidFill>
                  <a:srgbClr val="000000"/>
                </a:solidFill>
                <a:effectLst/>
                <a:latin typeface="+mj-lt"/>
              </a:rPr>
              <a:t>- Nhận biết được phương trình bậc nhất hai ẩn, hệ hai phương trình bậc nhất hai ẩn; Nhận biết</a:t>
            </a:r>
            <a:br>
              <a:rPr lang="vi-VN" sz="2800" b="0" i="0">
                <a:solidFill>
                  <a:srgbClr val="000000"/>
                </a:solidFill>
                <a:effectLst/>
                <a:latin typeface="+mj-lt"/>
              </a:rPr>
            </a:br>
            <a:r>
              <a:rPr lang="vi-VN" sz="2800" b="0" i="0">
                <a:solidFill>
                  <a:srgbClr val="000000"/>
                </a:solidFill>
                <a:effectLst/>
                <a:latin typeface="+mj-lt"/>
              </a:rPr>
              <a:t>được một cặp số là nghiệm của hệ hai phương trình bậc nhất hai ẩn.</a:t>
            </a:r>
            <a:br>
              <a:rPr lang="vi-VN" sz="2800" b="0" i="0">
                <a:solidFill>
                  <a:srgbClr val="000000"/>
                </a:solidFill>
                <a:effectLst/>
                <a:latin typeface="+mj-lt"/>
              </a:rPr>
            </a:br>
            <a:r>
              <a:rPr lang="vi-VN" sz="2800" b="0" i="0">
                <a:solidFill>
                  <a:srgbClr val="000000"/>
                </a:solidFill>
                <a:effectLst/>
                <a:latin typeface="+mj-lt"/>
              </a:rPr>
              <a:t>- Giải được hệ hai phương trình bậc nhất hai ẩn (bằng phương pháp thế, Phương pháp cộng đại</a:t>
            </a:r>
            <a:br>
              <a:rPr lang="vi-VN" sz="2800" b="0" i="0">
                <a:solidFill>
                  <a:srgbClr val="000000"/>
                </a:solidFill>
                <a:effectLst/>
                <a:latin typeface="+mj-lt"/>
              </a:rPr>
            </a:br>
            <a:r>
              <a:rPr lang="vi-VN" sz="2800" b="0" i="0">
                <a:solidFill>
                  <a:srgbClr val="000000"/>
                </a:solidFill>
                <a:effectLst/>
                <a:latin typeface="+mj-lt"/>
              </a:rPr>
              <a:t>số, phương pháp đặt ẩn phụ).</a:t>
            </a:r>
            <a:br>
              <a:rPr lang="vi-VN" sz="2800" b="0" i="0">
                <a:solidFill>
                  <a:srgbClr val="000000"/>
                </a:solidFill>
                <a:effectLst/>
                <a:latin typeface="+mj-lt"/>
              </a:rPr>
            </a:br>
            <a:r>
              <a:rPr lang="vi-VN" sz="2800" b="1" i="0">
                <a:solidFill>
                  <a:srgbClr val="000000"/>
                </a:solidFill>
                <a:effectLst/>
                <a:latin typeface="+mj-lt"/>
              </a:rPr>
              <a:t>2) Giải bài toán bằng cách lập hệ phương trình</a:t>
            </a:r>
            <a:br>
              <a:rPr lang="vi-VN" sz="2800" b="1" i="0">
                <a:solidFill>
                  <a:srgbClr val="000000"/>
                </a:solidFill>
                <a:effectLst/>
                <a:latin typeface="+mj-lt"/>
              </a:rPr>
            </a:br>
            <a:r>
              <a:rPr lang="vi-VN" sz="2800" b="1" i="0">
                <a:solidFill>
                  <a:srgbClr val="000000"/>
                </a:solidFill>
                <a:effectLst/>
                <a:latin typeface="+mj-lt"/>
              </a:rPr>
              <a:t>3) Phương trình quy về phương trình bậc nhất một ẩn</a:t>
            </a:r>
            <a:br>
              <a:rPr lang="vi-VN" sz="2800" b="1" i="0">
                <a:solidFill>
                  <a:srgbClr val="000000"/>
                </a:solidFill>
                <a:effectLst/>
                <a:latin typeface="+mj-lt"/>
              </a:rPr>
            </a:br>
            <a:r>
              <a:rPr lang="vi-VN" sz="2800" b="0" i="0">
                <a:solidFill>
                  <a:srgbClr val="000000"/>
                </a:solidFill>
                <a:effectLst/>
                <a:latin typeface="+mj-lt"/>
              </a:rPr>
              <a:t>- Giải được phương trình tích và phương trình chứa ẩn ở mẫu quy về phương trình bậc nhất.</a:t>
            </a:r>
            <a:br>
              <a:rPr lang="vi-VN" sz="2800" b="0" i="0">
                <a:solidFill>
                  <a:srgbClr val="000000"/>
                </a:solidFill>
                <a:effectLst/>
                <a:latin typeface="+mj-lt"/>
              </a:rPr>
            </a:br>
            <a:r>
              <a:rPr lang="vi-VN" sz="2800" b="1" i="0">
                <a:solidFill>
                  <a:srgbClr val="000000"/>
                </a:solidFill>
                <a:effectLst/>
                <a:latin typeface="+mj-lt"/>
              </a:rPr>
              <a:t>4) Bất đẳng thức. Bất phương trình bậc nhất một ẩn</a:t>
            </a:r>
            <a:br>
              <a:rPr lang="vi-VN" sz="2800" b="1" i="0">
                <a:solidFill>
                  <a:srgbClr val="000000"/>
                </a:solidFill>
                <a:effectLst/>
                <a:latin typeface="+mj-lt"/>
              </a:rPr>
            </a:br>
            <a:r>
              <a:rPr lang="vi-VN" sz="2800" b="0" i="0">
                <a:solidFill>
                  <a:srgbClr val="000000"/>
                </a:solidFill>
                <a:effectLst/>
                <a:latin typeface="+mj-lt"/>
              </a:rPr>
              <a:t>- Liên hệ giữa thứ tự và phép cộng; phép nhân.</a:t>
            </a:r>
            <a:br>
              <a:rPr lang="vi-VN" sz="2800" b="0" i="0">
                <a:solidFill>
                  <a:srgbClr val="000000"/>
                </a:solidFill>
                <a:effectLst/>
                <a:latin typeface="+mj-lt"/>
              </a:rPr>
            </a:br>
            <a:r>
              <a:rPr lang="vi-VN" sz="2800" b="0" i="0">
                <a:solidFill>
                  <a:srgbClr val="000000"/>
                </a:solidFill>
                <a:effectLst/>
                <a:latin typeface="+mj-lt"/>
              </a:rPr>
              <a:t>- Khái niệm bất phương trình bậc nhất một ẩn.</a:t>
            </a:r>
            <a:br>
              <a:rPr lang="vi-VN" sz="2800" b="0" i="0">
                <a:solidFill>
                  <a:srgbClr val="000000"/>
                </a:solidFill>
                <a:effectLst/>
                <a:latin typeface="+mj-lt"/>
              </a:rPr>
            </a:br>
            <a:r>
              <a:rPr lang="vi-VN" sz="2800" b="0" i="0">
                <a:solidFill>
                  <a:srgbClr val="000000"/>
                </a:solidFill>
                <a:effectLst/>
                <a:latin typeface="+mj-lt"/>
              </a:rPr>
              <a:t>- Giải được bất phương trình bậc nhất một ẩn.</a:t>
            </a:r>
            <a:br>
              <a:rPr lang="vi-VN" sz="2800" b="0" i="0">
                <a:solidFill>
                  <a:srgbClr val="000000"/>
                </a:solidFill>
                <a:effectLst/>
                <a:latin typeface="+mj-lt"/>
              </a:rPr>
            </a:br>
            <a:endParaRPr lang="vi-VN" sz="2800">
              <a:latin typeface="+mj-lt"/>
            </a:endParaRPr>
          </a:p>
        </p:txBody>
      </p:sp>
    </p:spTree>
    <p:extLst>
      <p:ext uri="{BB962C8B-B14F-4D97-AF65-F5344CB8AC3E}">
        <p14:creationId xmlns:p14="http://schemas.microsoft.com/office/powerpoint/2010/main" val="922622073"/>
      </p:ext>
    </p:extLst>
  </p:cSld>
  <p:clrMapOvr>
    <a:masterClrMapping/>
  </p:clrMapOvr>
  <p:transition spd="med">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5" name="Picture 4">
            <a:extLst>
              <a:ext uri="{FF2B5EF4-FFF2-40B4-BE49-F238E27FC236}">
                <a16:creationId xmlns:a16="http://schemas.microsoft.com/office/drawing/2014/main" id="{C92DBB17-9BF0-41D5-B87A-9CC168CE92BE}"/>
              </a:ext>
            </a:extLst>
          </p:cNvPr>
          <p:cNvPicPr>
            <a:picLocks noChangeAspect="1"/>
          </p:cNvPicPr>
          <p:nvPr/>
        </p:nvPicPr>
        <p:blipFill>
          <a:blip r:embed="rId3"/>
          <a:stretch>
            <a:fillRect/>
          </a:stretch>
        </p:blipFill>
        <p:spPr>
          <a:xfrm>
            <a:off x="0" y="1634383"/>
            <a:ext cx="12192000" cy="3589234"/>
          </a:xfrm>
          <a:prstGeom prst="rect">
            <a:avLst/>
          </a:prstGeom>
        </p:spPr>
      </p:pic>
    </p:spTree>
    <p:extLst>
      <p:ext uri="{BB962C8B-B14F-4D97-AF65-F5344CB8AC3E}">
        <p14:creationId xmlns:p14="http://schemas.microsoft.com/office/powerpoint/2010/main" val="2126363413"/>
      </p:ext>
    </p:extLst>
  </p:cSld>
  <p:clrMapOvr>
    <a:masterClrMapping/>
  </p:clrMapOvr>
  <p:transition spd="med">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6" name="Picture 5">
            <a:extLst>
              <a:ext uri="{FF2B5EF4-FFF2-40B4-BE49-F238E27FC236}">
                <a16:creationId xmlns:a16="http://schemas.microsoft.com/office/drawing/2014/main" id="{A53F42FC-41CF-47B8-B20E-AAD0703AF89A}"/>
              </a:ext>
            </a:extLst>
          </p:cNvPr>
          <p:cNvPicPr>
            <a:picLocks noChangeAspect="1"/>
          </p:cNvPicPr>
          <p:nvPr/>
        </p:nvPicPr>
        <p:blipFill>
          <a:blip r:embed="rId3"/>
          <a:stretch>
            <a:fillRect/>
          </a:stretch>
        </p:blipFill>
        <p:spPr>
          <a:xfrm>
            <a:off x="19050" y="1476375"/>
            <a:ext cx="12153900" cy="3905250"/>
          </a:xfrm>
          <a:prstGeom prst="rect">
            <a:avLst/>
          </a:prstGeom>
        </p:spPr>
      </p:pic>
    </p:spTree>
    <p:extLst>
      <p:ext uri="{BB962C8B-B14F-4D97-AF65-F5344CB8AC3E}">
        <p14:creationId xmlns:p14="http://schemas.microsoft.com/office/powerpoint/2010/main" val="623842064"/>
      </p:ext>
    </p:extLst>
  </p:cSld>
  <p:clrMapOvr>
    <a:masterClrMapping/>
  </p:clrMapOvr>
  <p:transition spd="med">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6" name="Picture 5">
            <a:extLst>
              <a:ext uri="{FF2B5EF4-FFF2-40B4-BE49-F238E27FC236}">
                <a16:creationId xmlns:a16="http://schemas.microsoft.com/office/drawing/2014/main" id="{CEAD2001-F544-4ED8-9802-47ABFA5070A9}"/>
              </a:ext>
            </a:extLst>
          </p:cNvPr>
          <p:cNvPicPr>
            <a:picLocks noChangeAspect="1"/>
          </p:cNvPicPr>
          <p:nvPr/>
        </p:nvPicPr>
        <p:blipFill>
          <a:blip r:embed="rId3"/>
          <a:stretch>
            <a:fillRect/>
          </a:stretch>
        </p:blipFill>
        <p:spPr>
          <a:xfrm>
            <a:off x="19050" y="361950"/>
            <a:ext cx="12153900" cy="6134100"/>
          </a:xfrm>
          <a:prstGeom prst="rect">
            <a:avLst/>
          </a:prstGeom>
        </p:spPr>
      </p:pic>
    </p:spTree>
    <p:extLst>
      <p:ext uri="{BB962C8B-B14F-4D97-AF65-F5344CB8AC3E}">
        <p14:creationId xmlns:p14="http://schemas.microsoft.com/office/powerpoint/2010/main" val="745475030"/>
      </p:ext>
    </p:extLst>
  </p:cSld>
  <p:clrMapOvr>
    <a:masterClrMapping/>
  </p:clrMapOvr>
  <p:transition spd="med">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a:extLst>
              <a:ext uri="{FF2B5EF4-FFF2-40B4-BE49-F238E27FC236}">
                <a16:creationId xmlns:a16="http://schemas.microsoft.com/office/drawing/2014/main" id="{49A51895-0284-4440-92A1-784BEE48EE2D}"/>
              </a:ext>
            </a:extLst>
          </p:cNvPr>
          <p:cNvPicPr>
            <a:picLocks noChangeAspect="1"/>
          </p:cNvPicPr>
          <p:nvPr/>
        </p:nvPicPr>
        <p:blipFill>
          <a:blip r:embed="rId3"/>
          <a:stretch>
            <a:fillRect/>
          </a:stretch>
        </p:blipFill>
        <p:spPr>
          <a:xfrm>
            <a:off x="19050" y="1362075"/>
            <a:ext cx="12153900" cy="4133850"/>
          </a:xfrm>
          <a:prstGeom prst="rect">
            <a:avLst/>
          </a:prstGeom>
        </p:spPr>
      </p:pic>
    </p:spTree>
    <p:extLst>
      <p:ext uri="{BB962C8B-B14F-4D97-AF65-F5344CB8AC3E}">
        <p14:creationId xmlns:p14="http://schemas.microsoft.com/office/powerpoint/2010/main" val="3141651732"/>
      </p:ext>
    </p:extLst>
  </p:cSld>
  <p:clrMapOvr>
    <a:masterClrMapping/>
  </p:clrMapOvr>
  <p:transition spd="med">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a:extLst>
              <a:ext uri="{FF2B5EF4-FFF2-40B4-BE49-F238E27FC236}">
                <a16:creationId xmlns:a16="http://schemas.microsoft.com/office/drawing/2014/main" id="{89CAC3C1-836D-48E4-BDF2-64117E25FB57}"/>
              </a:ext>
            </a:extLst>
          </p:cNvPr>
          <p:cNvPicPr>
            <a:picLocks noChangeAspect="1"/>
          </p:cNvPicPr>
          <p:nvPr/>
        </p:nvPicPr>
        <p:blipFill>
          <a:blip r:embed="rId3"/>
          <a:stretch>
            <a:fillRect/>
          </a:stretch>
        </p:blipFill>
        <p:spPr>
          <a:xfrm>
            <a:off x="308428" y="0"/>
            <a:ext cx="11575143" cy="6858000"/>
          </a:xfrm>
          <a:prstGeom prst="rect">
            <a:avLst/>
          </a:prstGeom>
        </p:spPr>
      </p:pic>
    </p:spTree>
    <p:extLst>
      <p:ext uri="{BB962C8B-B14F-4D97-AF65-F5344CB8AC3E}">
        <p14:creationId xmlns:p14="http://schemas.microsoft.com/office/powerpoint/2010/main" val="750868158"/>
      </p:ext>
    </p:extLst>
  </p:cSld>
  <p:clrMapOvr>
    <a:masterClrMapping/>
  </p:clrMapOvr>
  <p:transition spd="med">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2378157053"/>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66" name="Google Shape;911;p39"/>
          <p:cNvSpPr txBox="1">
            <a:spLocks noGrp="1"/>
          </p:cNvSpPr>
          <p:nvPr>
            <p:ph type="title"/>
          </p:nvPr>
        </p:nvSpPr>
        <p:spPr>
          <a:xfrm>
            <a:off x="353393" y="526963"/>
            <a:ext cx="7965659" cy="697600"/>
          </a:xfrm>
          <a:prstGeom prst="rect">
            <a:avLst/>
          </a:prstGeom>
        </p:spPr>
        <p:txBody>
          <a:bodyPr spcFirstLastPara="1" vert="horz" wrap="square" lIns="121900" tIns="121900" rIns="121900" bIns="121900" rtlCol="0" anchor="t" anchorCtr="0">
            <a:noAutofit/>
          </a:bodyPr>
          <a:lstStyle/>
          <a:p>
            <a:pPr lvl="0" algn="ctr"/>
            <a:r>
              <a:rPr lang="en-US" sz="3200" b="1">
                <a:solidFill>
                  <a:srgbClr val="FF0000"/>
                </a:solidFill>
                <a:latin typeface="Arial" panose="020B0604020202020204" pitchFamily="34" charset="0"/>
                <a:cs typeface="Arial" panose="020B0604020202020204" pitchFamily="34" charset="0"/>
              </a:rPr>
              <a:t>1. Tỉ số lượng giác của góc nhọn</a:t>
            </a:r>
            <a:endParaRPr lang="en-US" sz="3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82911" y="1327886"/>
                <a:ext cx="10194983" cy="2767681"/>
              </a:xfrm>
              <a:prstGeom prst="rect">
                <a:avLst/>
              </a:prstGeom>
            </p:spPr>
            <p:txBody>
              <a:bodyPr wrap="square">
                <a:spAutoFit/>
              </a:bodyPr>
              <a:lstStyle/>
              <a:p>
                <a:pPr algn="just">
                  <a:lnSpc>
                    <a:spcPct val="150000"/>
                  </a:lnSpc>
                  <a:spcBef>
                    <a:spcPts val="800"/>
                  </a:spcBef>
                  <a:spcAft>
                    <a:spcPts val="800"/>
                  </a:spcAft>
                </a:pPr>
                <a14:m>
                  <m:oMathPara xmlns:m="http://schemas.openxmlformats.org/officeDocument/2006/math">
                    <m:oMathParaPr>
                      <m:jc m:val="centerGroup"/>
                    </m:oMathParaPr>
                    <m:oMath xmlns:m="http://schemas.openxmlformats.org/officeDocument/2006/math">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α</m:t>
                          </m:r>
                        </m:e>
                      </m:func>
                      <m:r>
                        <a:rPr lang="vi-VN" sz="2533">
                          <a:latin typeface="Cambria Math" panose="02040503050406030204" pitchFamily="18" charset="0"/>
                          <a:ea typeface="Dotum" panose="020B0600000101010101" pitchFamily="34" charset="-127"/>
                          <a:cs typeface="Times New Roman" panose="02020603050405020304" pitchFamily="18" charset="0"/>
                        </a:rPr>
                        <m:t>=</m:t>
                      </m:r>
                      <m:f>
                        <m:fPr>
                          <m:ctrlPr>
                            <a:rPr lang="en-US" sz="2533"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đố</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i</m:t>
                          </m:r>
                        </m:num>
                        <m:den>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huy</m:t>
                          </m:r>
                          <m:r>
                            <a:rPr lang="vi-VN" sz="2533">
                              <a:latin typeface="Cambria Math" panose="02040503050406030204" pitchFamily="18" charset="0"/>
                              <a:ea typeface="Dotum" panose="020B0600000101010101" pitchFamily="34" charset="-127"/>
                              <a:cs typeface="Times New Roman" panose="02020603050405020304" pitchFamily="18" charset="0"/>
                            </a:rPr>
                            <m:t>ề</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m:t>
                          </m:r>
                        </m:den>
                      </m:f>
                      <m:r>
                        <a:rPr lang="en-US" sz="2533"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α</m:t>
                          </m:r>
                        </m:e>
                      </m:func>
                      <m:r>
                        <a:rPr lang="vi-VN" sz="2533">
                          <a:latin typeface="Cambria Math" panose="02040503050406030204" pitchFamily="18" charset="0"/>
                          <a:ea typeface="Dotum" panose="020B0600000101010101" pitchFamily="34" charset="-127"/>
                          <a:cs typeface="Times New Roman" panose="02020603050405020304" pitchFamily="18" charset="0"/>
                        </a:rPr>
                        <m:t>=</m:t>
                      </m:r>
                      <m:f>
                        <m:fPr>
                          <m:ctrlPr>
                            <a:rPr lang="en-US" sz="2533"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k</m:t>
                          </m:r>
                          <m:r>
                            <a:rPr lang="vi-VN" sz="2533">
                              <a:latin typeface="Cambria Math" panose="02040503050406030204" pitchFamily="18" charset="0"/>
                              <a:ea typeface="Dotum" panose="020B0600000101010101" pitchFamily="34" charset="-127"/>
                              <a:cs typeface="Times New Roman" panose="02020603050405020304" pitchFamily="18" charset="0"/>
                            </a:rPr>
                            <m:t>ề</m:t>
                          </m:r>
                        </m:num>
                        <m:den>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huy</m:t>
                          </m:r>
                          <m:r>
                            <a:rPr lang="vi-VN" sz="2533">
                              <a:latin typeface="Cambria Math" panose="02040503050406030204" pitchFamily="18" charset="0"/>
                              <a:ea typeface="Dotum" panose="020B0600000101010101" pitchFamily="34" charset="-127"/>
                              <a:cs typeface="Times New Roman" panose="02020603050405020304" pitchFamily="18" charset="0"/>
                            </a:rPr>
                            <m:t>ề</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m:t>
                          </m:r>
                        </m:den>
                      </m:f>
                      <m:r>
                        <a:rPr lang="en-US" sz="2533">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α</m:t>
                          </m:r>
                        </m:e>
                      </m:func>
                      <m:r>
                        <a:rPr lang="vi-VN" sz="2533">
                          <a:latin typeface="Cambria Math" panose="02040503050406030204" pitchFamily="18" charset="0"/>
                          <a:ea typeface="Dotum" panose="020B0600000101010101" pitchFamily="34" charset="-127"/>
                          <a:cs typeface="Times New Roman" panose="02020603050405020304" pitchFamily="18" charset="0"/>
                        </a:rPr>
                        <m:t>=</m:t>
                      </m:r>
                      <m:f>
                        <m:fPr>
                          <m:ctrlPr>
                            <a:rPr lang="en-US" sz="2533"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đố</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i</m:t>
                          </m:r>
                        </m:num>
                        <m:den>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k</m:t>
                          </m:r>
                          <m:r>
                            <a:rPr lang="vi-VN" sz="2533">
                              <a:latin typeface="Cambria Math" panose="02040503050406030204" pitchFamily="18" charset="0"/>
                              <a:ea typeface="Dotum" panose="020B0600000101010101" pitchFamily="34" charset="-127"/>
                              <a:cs typeface="Times New Roman" panose="02020603050405020304" pitchFamily="18" charset="0"/>
                            </a:rPr>
                            <m:t>ề</m:t>
                          </m:r>
                        </m:den>
                      </m:f>
                    </m:oMath>
                  </m:oMathPara>
                </a14:m>
                <a:endParaRPr lang="en-US" sz="2533" i="1">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800"/>
                  </a:spcBef>
                  <a:spcAft>
                    <a:spcPts val="800"/>
                  </a:spcAft>
                </a:pPr>
                <a14:m>
                  <m:oMathPara xmlns:m="http://schemas.openxmlformats.org/officeDocument/2006/math">
                    <m:oMathParaPr>
                      <m:jc m:val="centerGroup"/>
                    </m:oMathParaPr>
                    <m:oMath xmlns:m="http://schemas.openxmlformats.org/officeDocument/2006/math">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α</m:t>
                          </m:r>
                        </m:e>
                      </m:func>
                      <m:r>
                        <a:rPr lang="vi-VN" sz="2533">
                          <a:latin typeface="Cambria Math" panose="02040503050406030204" pitchFamily="18" charset="0"/>
                          <a:ea typeface="Dotum" panose="020B0600000101010101" pitchFamily="34" charset="-127"/>
                          <a:cs typeface="Times New Roman" panose="02020603050405020304" pitchFamily="18" charset="0"/>
                        </a:rPr>
                        <m:t>=</m:t>
                      </m:r>
                      <m:f>
                        <m:fPr>
                          <m:ctrlPr>
                            <a:rPr lang="en-US" sz="2533"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k</m:t>
                          </m:r>
                          <m:r>
                            <a:rPr lang="vi-VN" sz="2533">
                              <a:latin typeface="Cambria Math" panose="02040503050406030204" pitchFamily="18" charset="0"/>
                              <a:ea typeface="Dotum" panose="020B0600000101010101" pitchFamily="34" charset="-127"/>
                              <a:cs typeface="Times New Roman" panose="02020603050405020304" pitchFamily="18" charset="0"/>
                            </a:rPr>
                            <m:t>ề</m:t>
                          </m:r>
                        </m:num>
                        <m:den>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ạ</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nh</m:t>
                          </m:r>
                          <m:r>
                            <a:rPr lang="vi-VN" sz="2533">
                              <a:latin typeface="Cambria Math" panose="02040503050406030204" pitchFamily="18" charset="0"/>
                              <a:ea typeface="Dotum" panose="020B0600000101010101" pitchFamily="34" charset="-127"/>
                              <a:cs typeface="Times New Roman" panose="02020603050405020304" pitchFamily="18" charset="0"/>
                            </a:rPr>
                            <m:t> đố</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i</m:t>
                          </m:r>
                        </m:den>
                      </m:f>
                      <m:r>
                        <a:rPr lang="en-US" sz="2533">
                          <a:latin typeface="Cambria Math" panose="02040503050406030204" pitchFamily="18" charset="0"/>
                          <a:ea typeface="Dotum" panose="020B0600000101010101" pitchFamily="34" charset="-127"/>
                          <a:cs typeface="Times New Roman" panose="02020603050405020304" pitchFamily="18" charset="0"/>
                        </a:rPr>
                        <m:t>; </m:t>
                      </m:r>
                      <m:r>
                        <a:rPr lang="en-US" sz="2533"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cot</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r>
                        <a:rPr lang="vi-VN" sz="2533" i="1">
                          <a:latin typeface="Cambria Math" panose="02040503050406030204" pitchFamily="18" charset="0"/>
                          <a:ea typeface="Dotum" panose="020B0600000101010101" pitchFamily="34" charset="-127"/>
                          <a:cs typeface="Times New Roman" panose="02020603050405020304" pitchFamily="18" charset="0"/>
                        </a:rPr>
                        <m:t>=</m:t>
                      </m:r>
                      <m:f>
                        <m:fPr>
                          <m:ctrlPr>
                            <a:rPr lang="en-US" sz="2533" i="1">
                              <a:latin typeface="Cambria Math" panose="02040503050406030204" pitchFamily="18" charset="0"/>
                              <a:ea typeface="Dotum" panose="020B0600000101010101" pitchFamily="34" charset="-127"/>
                              <a:cs typeface="Times New Roman" panose="02020603050405020304" pitchFamily="18" charset="0"/>
                            </a:rPr>
                          </m:ctrlPr>
                        </m:fPr>
                        <m:num>
                          <m:r>
                            <a:rPr lang="vi-VN" sz="2533" i="1">
                              <a:latin typeface="Cambria Math" panose="02040503050406030204" pitchFamily="18" charset="0"/>
                              <a:ea typeface="Dotum" panose="020B0600000101010101" pitchFamily="34" charset="-127"/>
                              <a:cs typeface="Times New Roman" panose="02020603050405020304" pitchFamily="18" charset="0"/>
                            </a:rPr>
                            <m:t>1</m:t>
                          </m:r>
                        </m:num>
                        <m:den>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tan</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den>
                      </m:f>
                    </m:oMath>
                  </m:oMathPara>
                </a14:m>
                <a:endParaRPr lang="en-US" sz="2533">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82911" y="1327886"/>
                <a:ext cx="10194983" cy="2767681"/>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2911" y="4104826"/>
                <a:ext cx="10212061" cy="1988750"/>
              </a:xfrm>
              <a:prstGeom prst="rect">
                <a:avLst/>
              </a:prstGeom>
            </p:spPr>
            <p:txBody>
              <a:bodyPr wrap="square">
                <a:spAutoFit/>
              </a:bodyPr>
              <a:lstStyle/>
              <a:p>
                <a:pPr algn="just">
                  <a:lnSpc>
                    <a:spcPct val="150000"/>
                  </a:lnSpc>
                  <a:spcBef>
                    <a:spcPts val="800"/>
                  </a:spcBef>
                  <a:spcAft>
                    <a:spcPts val="800"/>
                  </a:spcAft>
                </a:pPr>
                <a14:m>
                  <m:oMath xmlns:m="http://schemas.openxmlformats.org/officeDocument/2006/math">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sin</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r>
                      <a:rPr lang="vi-VN" sz="2533"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cos</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r>
                      <a:rPr lang="vi-VN" sz="2533"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tan</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r>
                      <a:rPr lang="vi-VN" sz="2533"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2533" i="1">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cot</m:t>
                        </m:r>
                      </m:fName>
                      <m:e>
                        <m:r>
                          <a:rPr lang="vi-VN" sz="2533" i="1">
                            <a:latin typeface="Cambria Math" panose="02040503050406030204" pitchFamily="18" charset="0"/>
                            <a:ea typeface="Dotum" panose="020B0600000101010101" pitchFamily="34" charset="-127"/>
                            <a:cs typeface="Times New Roman" panose="02020603050405020304" pitchFamily="18" charset="0"/>
                          </a:rPr>
                          <m:t>𝛼</m:t>
                        </m:r>
                      </m:e>
                    </m:func>
                  </m:oMath>
                </a14:m>
                <a:r>
                  <a:rPr lang="vi-VN" sz="2533">
                    <a:ea typeface="Dotum" panose="020B0600000101010101" pitchFamily="34" charset="-127"/>
                    <a:cs typeface="Times New Roman" panose="02020603050405020304" pitchFamily="18" charset="0"/>
                  </a:rPr>
                  <a:t> gọi là các tỉ số lượng giác của góc nhọn </a:t>
                </a:r>
                <a14:m>
                  <m:oMath xmlns:m="http://schemas.openxmlformats.org/officeDocument/2006/math">
                    <m:r>
                      <a:rPr lang="vi-VN" sz="2533" i="1">
                        <a:latin typeface="Cambria Math" panose="02040503050406030204" pitchFamily="18" charset="0"/>
                        <a:ea typeface="Dotum" panose="020B0600000101010101" pitchFamily="34" charset="-127"/>
                        <a:cs typeface="Times New Roman" panose="02020603050405020304" pitchFamily="18" charset="0"/>
                      </a:rPr>
                      <m:t>𝛼</m:t>
                    </m:r>
                  </m:oMath>
                </a14:m>
                <a:r>
                  <a:rPr lang="vi-VN" sz="2533">
                    <a:ea typeface="Dotum" panose="020B0600000101010101" pitchFamily="34" charset="-127"/>
                    <a:cs typeface="Times New Roman" panose="02020603050405020304" pitchFamily="18" charset="0"/>
                  </a:rPr>
                  <a:t>.</a:t>
                </a:r>
                <a:endParaRPr lang="en-US" sz="2533">
                  <a:ea typeface="Arial" panose="020B0604020202020204" pitchFamily="34" charset="0"/>
                  <a:cs typeface="Times New Roman" panose="02020603050405020304" pitchFamily="18" charset="0"/>
                </a:endParaRPr>
              </a:p>
              <a:p>
                <a:pPr marL="457189" indent="-457189" algn="just">
                  <a:lnSpc>
                    <a:spcPct val="150000"/>
                  </a:lnSpc>
                  <a:spcBef>
                    <a:spcPts val="800"/>
                  </a:spcBef>
                  <a:spcAft>
                    <a:spcPts val="800"/>
                  </a:spcAft>
                  <a:buFont typeface="Arial" panose="020B0604020202020204" pitchFamily="34" charset="0"/>
                  <a:buChar char="•"/>
                </a:pPr>
                <a14:m>
                  <m:oMath xmlns:m="http://schemas.openxmlformats.org/officeDocument/2006/math">
                    <m:r>
                      <m:rPr>
                        <m:sty m:val="p"/>
                      </m:rPr>
                      <a:rPr lang="vi-VN" sz="2533">
                        <a:latin typeface="Cambria Math" panose="02040503050406030204" pitchFamily="18" charset="0"/>
                        <a:ea typeface="Dotum" panose="020B0600000101010101" pitchFamily="34" charset="-127"/>
                        <a:cs typeface="Times New Roman" panose="02020603050405020304" pitchFamily="18" charset="0"/>
                      </a:rPr>
                      <m:t>sin</m:t>
                    </m:r>
                  </m:oMath>
                </a14:m>
                <a:r>
                  <a:rPr lang="vi-VN" sz="2533">
                    <a:ea typeface="Dotum" panose="020B0600000101010101" pitchFamily="34" charset="-127"/>
                    <a:cs typeface="Times New Roman" panose="02020603050405020304" pitchFamily="18" charset="0"/>
                  </a:rPr>
                  <a:t> và </a:t>
                </a:r>
                <a14:m>
                  <m:oMath xmlns:m="http://schemas.openxmlformats.org/officeDocument/2006/math">
                    <m:r>
                      <m:rPr>
                        <m:sty m:val="p"/>
                      </m:rPr>
                      <a:rPr lang="vi-VN" sz="2533">
                        <a:latin typeface="Cambria Math" panose="02040503050406030204" pitchFamily="18" charset="0"/>
                        <a:ea typeface="Dotum" panose="020B0600000101010101" pitchFamily="34" charset="-127"/>
                        <a:cs typeface="Times New Roman" panose="02020603050405020304" pitchFamily="18" charset="0"/>
                      </a:rPr>
                      <m:t>c</m:t>
                    </m:r>
                    <m:r>
                      <a:rPr lang="vi-VN" sz="2533">
                        <a:latin typeface="Cambria Math" panose="02040503050406030204" pitchFamily="18" charset="0"/>
                        <a:ea typeface="Dotum" panose="020B0600000101010101" pitchFamily="34" charset="-127"/>
                        <a:cs typeface="Times New Roman" panose="02020603050405020304" pitchFamily="18" charset="0"/>
                      </a:rPr>
                      <m:t>ô</m:t>
                    </m:r>
                    <m:r>
                      <m:rPr>
                        <m:sty m:val="p"/>
                      </m:rPr>
                      <a:rPr lang="vi-VN" sz="2533">
                        <a:latin typeface="Cambria Math" panose="02040503050406030204" pitchFamily="18" charset="0"/>
                        <a:ea typeface="Dotum" panose="020B0600000101010101" pitchFamily="34" charset="-127"/>
                        <a:cs typeface="Times New Roman" panose="02020603050405020304" pitchFamily="18" charset="0"/>
                      </a:rPr>
                      <m:t>sin</m:t>
                    </m:r>
                  </m:oMath>
                </a14:m>
                <a:r>
                  <a:rPr lang="vi-VN" sz="2533">
                    <a:ea typeface="Dotum" panose="020B0600000101010101" pitchFamily="34" charset="-127"/>
                    <a:cs typeface="Times New Roman" panose="02020603050405020304" pitchFamily="18" charset="0"/>
                  </a:rPr>
                  <a:t> của góc nhọn luôn dương và bé hơn 1 vì trong tam giác vuông, cạnh huyền dài nhất.</a:t>
                </a:r>
                <a:endParaRPr lang="en-US" sz="2533">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82911" y="4104826"/>
                <a:ext cx="10212061" cy="1988750"/>
              </a:xfrm>
              <a:prstGeom prst="rect">
                <a:avLst/>
              </a:prstGeom>
              <a:blipFill>
                <a:blip r:embed="rId4"/>
                <a:stretch>
                  <a:fillRect l="-179" r="-1075" b="-6116"/>
                </a:stretch>
              </a:blipFill>
            </p:spPr>
            <p:txBody>
              <a:bodyPr/>
              <a:lstStyle/>
              <a:p>
                <a:r>
                  <a:rPr lang="vi-VN">
                    <a:noFill/>
                  </a:rPr>
                  <a:t> </a:t>
                </a:r>
              </a:p>
            </p:txBody>
          </p:sp>
        </mc:Fallback>
      </mc:AlternateContent>
    </p:spTree>
    <p:extLst>
      <p:ext uri="{BB962C8B-B14F-4D97-AF65-F5344CB8AC3E}">
        <p14:creationId xmlns:p14="http://schemas.microsoft.com/office/powerpoint/2010/main" val="344850926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anim calcmode="lin" valueType="num">
                                      <p:cBhvr>
                                        <p:cTn id="8" dur="500" fill="hold"/>
                                        <p:tgtEl>
                                          <p:spTgt spid="66"/>
                                        </p:tgtEl>
                                        <p:attrNameLst>
                                          <p:attrName>ppt_x</p:attrName>
                                        </p:attrNameLst>
                                      </p:cBhvr>
                                      <p:tavLst>
                                        <p:tav tm="0">
                                          <p:val>
                                            <p:strVal val="#ppt_x"/>
                                          </p:val>
                                        </p:tav>
                                        <p:tav tm="100000">
                                          <p:val>
                                            <p:strVal val="#ppt_x"/>
                                          </p:val>
                                        </p:tav>
                                      </p:tavLst>
                                    </p:anim>
                                    <p:anim calcmode="lin" valueType="num">
                                      <p:cBhvr>
                                        <p:cTn id="9" dur="5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a:extLst>
              <a:ext uri="{FF2B5EF4-FFF2-40B4-BE49-F238E27FC236}">
                <a16:creationId xmlns:a16="http://schemas.microsoft.com/office/drawing/2014/main" id="{9DDF4637-A29A-4C44-AD72-53E0A0034037}"/>
              </a:ext>
            </a:extLst>
          </p:cNvPr>
          <p:cNvPicPr>
            <a:picLocks noChangeAspect="1"/>
          </p:cNvPicPr>
          <p:nvPr/>
        </p:nvPicPr>
        <p:blipFill>
          <a:blip r:embed="rId3"/>
          <a:stretch>
            <a:fillRect/>
          </a:stretch>
        </p:blipFill>
        <p:spPr>
          <a:xfrm>
            <a:off x="19050" y="600075"/>
            <a:ext cx="12153900" cy="5657850"/>
          </a:xfrm>
          <a:prstGeom prst="rect">
            <a:avLst/>
          </a:prstGeom>
        </p:spPr>
      </p:pic>
    </p:spTree>
    <p:extLst>
      <p:ext uri="{BB962C8B-B14F-4D97-AF65-F5344CB8AC3E}">
        <p14:creationId xmlns:p14="http://schemas.microsoft.com/office/powerpoint/2010/main" val="1070407786"/>
      </p:ext>
    </p:extLst>
  </p:cSld>
  <p:clrMapOvr>
    <a:masterClrMapping/>
  </p:clrMapOvr>
  <p:transition spd="med">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a:extLst>
              <a:ext uri="{FF2B5EF4-FFF2-40B4-BE49-F238E27FC236}">
                <a16:creationId xmlns:a16="http://schemas.microsoft.com/office/drawing/2014/main" id="{99561516-3941-4239-87B2-2768590398DD}"/>
              </a:ext>
            </a:extLst>
          </p:cNvPr>
          <p:cNvPicPr>
            <a:picLocks noChangeAspect="1"/>
          </p:cNvPicPr>
          <p:nvPr/>
        </p:nvPicPr>
        <p:blipFill>
          <a:blip r:embed="rId3"/>
          <a:stretch>
            <a:fillRect/>
          </a:stretch>
        </p:blipFill>
        <p:spPr>
          <a:xfrm>
            <a:off x="268941" y="0"/>
            <a:ext cx="11403105" cy="11833412"/>
          </a:xfrm>
          <a:prstGeom prst="rect">
            <a:avLst/>
          </a:prstGeom>
        </p:spPr>
      </p:pic>
    </p:spTree>
    <p:extLst>
      <p:ext uri="{BB962C8B-B14F-4D97-AF65-F5344CB8AC3E}">
        <p14:creationId xmlns:p14="http://schemas.microsoft.com/office/powerpoint/2010/main" val="1380479533"/>
      </p:ext>
    </p:extLst>
  </p:cSld>
  <p:clrMapOvr>
    <a:masterClrMapping/>
  </p:clrMapOvr>
  <p:transition spd="med">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630420421"/>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930340309"/>
      </p:ext>
    </p:extLst>
  </p:cSld>
  <p:clrMapOvr>
    <a:masterClrMapping/>
  </p:clrMapOvr>
  <p:transition spd="med">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136846520"/>
      </p:ext>
    </p:extLst>
  </p:cSld>
  <p:clrMapOvr>
    <a:masterClrMapping/>
  </p:clrMapOvr>
  <p:transition spd="med">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1352543630"/>
      </p:ext>
    </p:extLst>
  </p:cSld>
  <p:clrMapOvr>
    <a:masterClrMapping/>
  </p:clrMapOvr>
  <p:transition spd="med">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2540688372"/>
      </p:ext>
    </p:extLst>
  </p:cSld>
  <p:clrMapOvr>
    <a:masterClrMapping/>
  </p:clrMapOvr>
  <p:transition spd="med">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2076102037"/>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F1B6EA9-C801-5D0D-C51C-3E7A34B1071D}"/>
              </a:ext>
            </a:extLst>
          </p:cNvPr>
          <p:cNvSpPr>
            <a:spLocks noChangeArrowheads="1"/>
          </p:cNvSpPr>
          <p:nvPr/>
        </p:nvSpPr>
        <p:spPr bwMode="auto">
          <a:xfrm>
            <a:off x="665747" y="1544044"/>
            <a:ext cx="10860506" cy="440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vi-VN" altLang="en-VN" sz="2400" b="1" i="0" u="none" strike="noStrike" cap="none" normalizeH="0" baseline="0" dirty="0">
                <a:ln>
                  <a:noFill/>
                </a:ln>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a:t>
            </a:r>
            <a:r>
              <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Trong hình sau, điểm nào là tâm đối xứng của đường tròn </a:t>
            </a:r>
            <a:r>
              <a:rPr kumimoji="0" lang="vi-VN" altLang="en-VN" sz="240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đường nào là trục đối xứng của đường tròn </a:t>
            </a:r>
            <a:r>
              <a:rPr kumimoji="0" lang="vi-VN" altLang="en-VN" sz="240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vi-VN" altLang="en-VN" sz="24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lang="vi-VN" altLang="en-VN" sz="2400" dirty="0">
                <a:latin typeface="Arial" panose="020B0604020202020204" pitchFamily="34" charset="0"/>
                <a:ea typeface="Calibri" panose="020F0502020204030204" pitchFamily="34" charset="0"/>
                <a:cs typeface="Arial" panose="020B0604020202020204" pitchFamily="34" charset="0"/>
              </a:rPr>
              <a:t>A. Tâm đối xứng là O, trục đối xứng là OA.</a:t>
            </a:r>
          </a:p>
          <a:p>
            <a:pPr eaLnBrk="0" fontAlgn="base" hangingPunct="0">
              <a:lnSpc>
                <a:spcPct val="200000"/>
              </a:lnSpc>
              <a:spcBef>
                <a:spcPct val="0"/>
              </a:spcBef>
              <a:spcAft>
                <a:spcPct val="0"/>
              </a:spcAft>
            </a:pPr>
            <a:r>
              <a:rPr lang="vi-VN" altLang="en-VN" sz="2400" dirty="0">
                <a:latin typeface="Arial" panose="020B0604020202020204" pitchFamily="34" charset="0"/>
                <a:ea typeface="Calibri" panose="020F0502020204030204" pitchFamily="34" charset="0"/>
                <a:cs typeface="Arial" panose="020B0604020202020204" pitchFamily="34" charset="0"/>
              </a:rPr>
              <a:t>B. Tâm đối xứng là A, trục đối xứng là OA.</a:t>
            </a:r>
            <a:endPar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200000"/>
              </a:lnSpc>
              <a:spcBef>
                <a:spcPct val="0"/>
              </a:spcBef>
              <a:spcAft>
                <a:spcPct val="0"/>
              </a:spcAft>
            </a:pPr>
            <a:r>
              <a:rPr lang="vi-VN" altLang="en-VN" sz="2400" dirty="0">
                <a:latin typeface="Arial" panose="020B0604020202020204" pitchFamily="34" charset="0"/>
                <a:ea typeface="Calibri" panose="020F0502020204030204" pitchFamily="34" charset="0"/>
                <a:cs typeface="Arial" panose="020B0604020202020204" pitchFamily="34" charset="0"/>
              </a:rPr>
              <a:t>C. Tâm đối xứng là O, trục đối xứng là BC.</a:t>
            </a:r>
            <a:endPar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200000"/>
              </a:lnSpc>
              <a:spcBef>
                <a:spcPct val="0"/>
              </a:spcBef>
              <a:spcAft>
                <a:spcPct val="0"/>
              </a:spcAft>
            </a:pPr>
            <a:r>
              <a:rPr lang="vi-VN" altLang="en-VN" sz="2400" dirty="0">
                <a:latin typeface="Arial" panose="020B0604020202020204" pitchFamily="34" charset="0"/>
                <a:ea typeface="Calibri" panose="020F0502020204030204" pitchFamily="34" charset="0"/>
                <a:cs typeface="Arial" panose="020B0604020202020204" pitchFamily="34" charset="0"/>
              </a:rPr>
              <a:t>D. Tâm đối xứng là A, trục đối xứng là OA.</a:t>
            </a:r>
            <a:endParaRPr kumimoji="0" lang="vi-VN" altLang="en-VN" sz="24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5" name="Picture 1" descr="A circle with blue lines and dots&#10;&#10;Description automatically generated">
            <a:extLst>
              <a:ext uri="{FF2B5EF4-FFF2-40B4-BE49-F238E27FC236}">
                <a16:creationId xmlns:a16="http://schemas.microsoft.com/office/drawing/2014/main" id="{D06EEA3B-BF1E-4121-A334-0CA7645CD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350" y="2458129"/>
            <a:ext cx="3831892" cy="373843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1334DFA8-9294-E62A-4DD6-EAFC3E0CDBEF}"/>
              </a:ext>
            </a:extLst>
          </p:cNvPr>
          <p:cNvSpPr/>
          <p:nvPr/>
        </p:nvSpPr>
        <p:spPr>
          <a:xfrm>
            <a:off x="473242" y="3104147"/>
            <a:ext cx="850232" cy="842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5990745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dissolve">
                                      <p:cBhvr>
                                        <p:cTn id="10" dur="500"/>
                                        <p:tgtEl>
                                          <p:spTgt spid="102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7D09F9-8C33-BC17-981D-E2FD700AACCF}"/>
              </a:ext>
            </a:extLst>
          </p:cNvPr>
          <p:cNvSpPr txBox="1"/>
          <p:nvPr/>
        </p:nvSpPr>
        <p:spPr>
          <a:xfrm>
            <a:off x="3045995" y="553016"/>
            <a:ext cx="6100010" cy="461665"/>
          </a:xfrm>
          <a:prstGeom prst="rect">
            <a:avLst/>
          </a:prstGeom>
          <a:noFill/>
        </p:spPr>
        <p:txBody>
          <a:bodyPr wrap="square">
            <a:spAutoFit/>
          </a:bodyPr>
          <a:lstStyle/>
          <a:p>
            <a:pPr algn="ctr">
              <a:spcBef>
                <a:spcPts val="300"/>
              </a:spcBef>
              <a:spcAft>
                <a:spcPts val="300"/>
              </a:spcAft>
            </a:pPr>
            <a:r>
              <a:rPr lang="vi-VN" sz="2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2.</a:t>
            </a:r>
            <a:r>
              <a:rPr lang="vi-VN" sz="24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Nối các thông tin sau một cách hợp lí:</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7DE50EFE-3120-67C3-0813-4342DAA88B88}"/>
                  </a:ext>
                </a:extLst>
              </p:cNvPr>
              <p:cNvGraphicFramePr>
                <a:graphicFrameLocks noGrp="1"/>
              </p:cNvGraphicFramePr>
              <p:nvPr>
                <p:extLst>
                  <p:ext uri="{D42A27DB-BD31-4B8C-83A1-F6EECF244321}">
                    <p14:modId xmlns:p14="http://schemas.microsoft.com/office/powerpoint/2010/main" val="1260455504"/>
                  </p:ext>
                </p:extLst>
              </p:nvPr>
            </p:nvGraphicFramePr>
            <p:xfrm>
              <a:off x="612958" y="1456839"/>
              <a:ext cx="10966083" cy="4800455"/>
            </p:xfrm>
            <a:graphic>
              <a:graphicData uri="http://schemas.openxmlformats.org/drawingml/2006/table">
                <a:tbl>
                  <a:tblPr firstRow="1" firstCol="1" bandRow="1">
                    <a:tableStyleId>{5C22544A-7EE6-4342-B048-85BDC9FD1C3A}</a:tableStyleId>
                  </a:tblPr>
                  <a:tblGrid>
                    <a:gridCol w="5980347">
                      <a:extLst>
                        <a:ext uri="{9D8B030D-6E8A-4147-A177-3AD203B41FA5}">
                          <a16:colId xmlns:a16="http://schemas.microsoft.com/office/drawing/2014/main" val="3442932758"/>
                        </a:ext>
                      </a:extLst>
                    </a:gridCol>
                    <a:gridCol w="2286000">
                      <a:extLst>
                        <a:ext uri="{9D8B030D-6E8A-4147-A177-3AD203B41FA5}">
                          <a16:colId xmlns:a16="http://schemas.microsoft.com/office/drawing/2014/main" val="2857750469"/>
                        </a:ext>
                      </a:extLst>
                    </a:gridCol>
                    <a:gridCol w="2699736">
                      <a:extLst>
                        <a:ext uri="{9D8B030D-6E8A-4147-A177-3AD203B41FA5}">
                          <a16:colId xmlns:a16="http://schemas.microsoft.com/office/drawing/2014/main" val="3087430487"/>
                        </a:ext>
                      </a:extLst>
                    </a:gridCol>
                  </a:tblGrid>
                  <a:tr h="1800171">
                    <a:tc>
                      <a:txBody>
                        <a:bodyPr/>
                        <a:lstStyle/>
                        <a:p>
                          <a:pPr algn="just">
                            <a:lnSpc>
                              <a:spcPct val="15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1. Diện tích hình quạt tròn bán kính R &gt; 0 ứng với cung </a:t>
                          </a:r>
                          <a14:m>
                            <m:oMath xmlns:m="http://schemas.openxmlformats.org/officeDocument/2006/math">
                              <m:sSup>
                                <m:sSupPr>
                                  <m:ctrlPr>
                                    <a:rPr lang="en-VN" sz="2400" b="0" i="1">
                                      <a:solidFill>
                                        <a:schemeClr val="tx1"/>
                                      </a:solidFill>
                                      <a:effectLst/>
                                      <a:latin typeface="Cambria Math" panose="02040503050406030204" pitchFamily="18" charset="0"/>
                                    </a:rPr>
                                  </m:ctrlPr>
                                </m:sSupPr>
                                <m:e>
                                  <m:r>
                                    <m:rPr>
                                      <m:sty m:val="p"/>
                                    </m:rPr>
                                    <a:rPr lang="vi-VN" sz="2400" b="0" i="0">
                                      <a:solidFill>
                                        <a:schemeClr val="tx1"/>
                                      </a:solidFill>
                                      <a:effectLst/>
                                      <a:latin typeface="Cambria Math" panose="02040503050406030204" pitchFamily="18" charset="0"/>
                                    </a:rPr>
                                    <m:t>n</m:t>
                                  </m:r>
                                </m:e>
                                <m:sup>
                                  <m:r>
                                    <m:rPr>
                                      <m:sty m:val="p"/>
                                    </m:rPr>
                                    <a:rPr lang="vi-VN" sz="2400" b="0" i="0">
                                      <a:solidFill>
                                        <a:schemeClr val="tx1"/>
                                      </a:solidFill>
                                      <a:effectLst/>
                                      <a:latin typeface="Cambria Math" panose="02040503050406030204" pitchFamily="18" charset="0"/>
                                    </a:rPr>
                                    <m:t>o</m:t>
                                  </m:r>
                                </m:sup>
                              </m:sSup>
                            </m:oMath>
                          </a14:m>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a. </a:t>
                          </a:r>
                          <a14:m>
                            <m:oMath xmlns:m="http://schemas.openxmlformats.org/officeDocument/2006/math">
                              <m:f>
                                <m:fPr>
                                  <m:ctrlPr>
                                    <a:rPr lang="en-VN" sz="2800" b="0" i="1">
                                      <a:solidFill>
                                        <a:schemeClr val="tx1"/>
                                      </a:solidFill>
                                      <a:effectLst/>
                                      <a:latin typeface="Cambria Math" panose="02040503050406030204" pitchFamily="18" charset="0"/>
                                    </a:rPr>
                                  </m:ctrlPr>
                                </m:fPr>
                                <m:num>
                                  <m:r>
                                    <m:rPr>
                                      <m:sty m:val="p"/>
                                    </m:rPr>
                                    <a:rPr lang="vi-VN" sz="2800" b="0" i="0">
                                      <a:solidFill>
                                        <a:schemeClr val="tx1"/>
                                      </a:solidFill>
                                      <a:effectLst/>
                                      <a:latin typeface="Cambria Math" panose="02040503050406030204" pitchFamily="18" charset="0"/>
                                    </a:rPr>
                                    <m:t>n</m:t>
                                  </m:r>
                                </m:num>
                                <m:den>
                                  <m:r>
                                    <a:rPr lang="vi-VN" sz="2800" b="0" i="0">
                                      <a:solidFill>
                                        <a:schemeClr val="tx1"/>
                                      </a:solidFill>
                                      <a:effectLst/>
                                      <a:latin typeface="Cambria Math" panose="02040503050406030204" pitchFamily="18" charset="0"/>
                                    </a:rPr>
                                    <m:t>180</m:t>
                                  </m:r>
                                </m:den>
                              </m:f>
                              <m:r>
                                <m:rPr>
                                  <m:sty m:val="p"/>
                                </m:rPr>
                                <a:rPr lang="vi-VN" sz="2800" b="0" i="0">
                                  <a:solidFill>
                                    <a:schemeClr val="tx1"/>
                                  </a:solidFill>
                                  <a:effectLst/>
                                  <a:latin typeface="Cambria Math" panose="02040503050406030204" pitchFamily="18" charset="0"/>
                                </a:rPr>
                                <m:t>πR</m:t>
                              </m:r>
                            </m:oMath>
                          </a14:m>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5595585"/>
                      </a:ext>
                    </a:extLst>
                  </a:tr>
                  <a:tr h="1800171">
                    <a:tc>
                      <a:txBody>
                        <a:bodyPr/>
                        <a:lstStyle/>
                        <a:p>
                          <a:pPr algn="just">
                            <a:lnSpc>
                              <a:spcPct val="150000"/>
                            </a:lnSpc>
                            <a:spcBef>
                              <a:spcPts val="300"/>
                            </a:spcBef>
                            <a:spcAft>
                              <a:spcPts val="300"/>
                            </a:spcAft>
                          </a:pPr>
                          <a:r>
                            <a:rPr lang="vi-VN" sz="2400" b="0" i="0">
                              <a:solidFill>
                                <a:schemeClr val="tx1"/>
                              </a:solidFill>
                              <a:effectLst/>
                              <a:latin typeface="Arial" panose="020B0604020202020204" pitchFamily="34" charset="0"/>
                              <a:cs typeface="Arial" panose="020B0604020202020204" pitchFamily="34" charset="0"/>
                            </a:rPr>
                            <a:t>2. Diện tích hình vành khuyên tạo bởi </a:t>
                          </a:r>
                          <a14:m>
                            <m:oMath xmlns:m="http://schemas.openxmlformats.org/officeDocument/2006/math">
                              <m:d>
                                <m:dPr>
                                  <m:ctrlPr>
                                    <a:rPr lang="en-VN" sz="2400" b="0" i="1">
                                      <a:solidFill>
                                        <a:schemeClr val="tx1"/>
                                      </a:solidFill>
                                      <a:effectLst/>
                                      <a:latin typeface="Cambria Math" panose="02040503050406030204" pitchFamily="18" charset="0"/>
                                    </a:rPr>
                                  </m:ctrlPr>
                                </m:dPr>
                                <m:e>
                                  <m:r>
                                    <m:rPr>
                                      <m:sty m:val="p"/>
                                    </m:rPr>
                                    <a:rPr lang="vi-VN" sz="2400" b="0" i="0">
                                      <a:solidFill>
                                        <a:schemeClr val="tx1"/>
                                      </a:solidFill>
                                      <a:effectLst/>
                                      <a:latin typeface="Cambria Math" panose="02040503050406030204" pitchFamily="18" charset="0"/>
                                    </a:rPr>
                                    <m:t>O</m:t>
                                  </m:r>
                                  <m:r>
                                    <a:rPr lang="vi-VN" sz="2400" b="0" i="0">
                                      <a:solidFill>
                                        <a:schemeClr val="tx1"/>
                                      </a:solidFill>
                                      <a:effectLst/>
                                      <a:latin typeface="Cambria Math" panose="02040503050406030204" pitchFamily="18" charset="0"/>
                                    </a:rPr>
                                    <m:t>;</m:t>
                                  </m:r>
                                  <m:r>
                                    <m:rPr>
                                      <m:sty m:val="p"/>
                                    </m:rPr>
                                    <a:rPr lang="vi-VN" sz="2400" b="0" i="0">
                                      <a:solidFill>
                                        <a:schemeClr val="tx1"/>
                                      </a:solidFill>
                                      <a:effectLst/>
                                      <a:latin typeface="Cambria Math" panose="02040503050406030204" pitchFamily="18" charset="0"/>
                                    </a:rPr>
                                    <m:t>R</m:t>
                                  </m:r>
                                </m:e>
                              </m:d>
                              <m:r>
                                <a:rPr lang="vi-VN" sz="2400" b="0" i="0">
                                  <a:solidFill>
                                    <a:schemeClr val="tx1"/>
                                  </a:solidFill>
                                  <a:effectLst/>
                                  <a:latin typeface="Cambria Math" panose="02040503050406030204" pitchFamily="18" charset="0"/>
                                </a:rPr>
                                <m:t>;</m:t>
                              </m:r>
                              <m:d>
                                <m:dPr>
                                  <m:ctrlPr>
                                    <a:rPr lang="en-VN" sz="2400" b="0" i="1">
                                      <a:solidFill>
                                        <a:schemeClr val="tx1"/>
                                      </a:solidFill>
                                      <a:effectLst/>
                                      <a:latin typeface="Cambria Math" panose="02040503050406030204" pitchFamily="18" charset="0"/>
                                    </a:rPr>
                                  </m:ctrlPr>
                                </m:dPr>
                                <m:e>
                                  <m:r>
                                    <m:rPr>
                                      <m:sty m:val="p"/>
                                    </m:rPr>
                                    <a:rPr lang="vi-VN" sz="2400" b="0" i="0">
                                      <a:solidFill>
                                        <a:schemeClr val="tx1"/>
                                      </a:solidFill>
                                      <a:effectLst/>
                                      <a:latin typeface="Cambria Math" panose="02040503050406030204" pitchFamily="18" charset="0"/>
                                    </a:rPr>
                                    <m:t>O</m:t>
                                  </m:r>
                                  <m:r>
                                    <a:rPr lang="vi-VN" sz="2400" b="0" i="0">
                                      <a:solidFill>
                                        <a:schemeClr val="tx1"/>
                                      </a:solidFill>
                                      <a:effectLst/>
                                      <a:latin typeface="Cambria Math" panose="02040503050406030204" pitchFamily="18" charset="0"/>
                                    </a:rPr>
                                    <m:t>;</m:t>
                                  </m:r>
                                  <m:r>
                                    <m:rPr>
                                      <m:sty m:val="p"/>
                                    </m:rPr>
                                    <a:rPr lang="vi-VN" sz="2400" b="0" i="0">
                                      <a:solidFill>
                                        <a:schemeClr val="tx1"/>
                                      </a:solidFill>
                                      <a:effectLst/>
                                      <a:latin typeface="Cambria Math" panose="02040503050406030204" pitchFamily="18" charset="0"/>
                                    </a:rPr>
                                    <m:t>r</m:t>
                                  </m:r>
                                </m:e>
                              </m:d>
                            </m:oMath>
                          </a14:m>
                          <a:r>
                            <a:rPr lang="vi-VN" sz="2400" b="0" i="0">
                              <a:solidFill>
                                <a:schemeClr val="tx1"/>
                              </a:solidFill>
                              <a:effectLst/>
                              <a:latin typeface="Arial" panose="020B0604020202020204" pitchFamily="34" charset="0"/>
                              <a:cs typeface="Arial" panose="020B0604020202020204" pitchFamily="34" charset="0"/>
                            </a:rPr>
                            <a:t>, </a:t>
                          </a:r>
                          <a14:m>
                            <m:oMath xmlns:m="http://schemas.openxmlformats.org/officeDocument/2006/math">
                              <m:r>
                                <m:rPr>
                                  <m:sty m:val="p"/>
                                </m:rPr>
                                <a:rPr lang="vi-VN" sz="2400" b="0" i="0">
                                  <a:solidFill>
                                    <a:schemeClr val="tx1"/>
                                  </a:solidFill>
                                  <a:effectLst/>
                                  <a:latin typeface="Cambria Math" panose="02040503050406030204" pitchFamily="18" charset="0"/>
                                </a:rPr>
                                <m:t>R</m:t>
                              </m:r>
                              <m:r>
                                <a:rPr lang="vi-VN" sz="2400" b="0" i="0">
                                  <a:solidFill>
                                    <a:schemeClr val="tx1"/>
                                  </a:solidFill>
                                  <a:effectLst/>
                                  <a:latin typeface="Cambria Math" panose="02040503050406030204" pitchFamily="18" charset="0"/>
                                </a:rPr>
                                <m:t>&gt;</m:t>
                              </m:r>
                              <m:r>
                                <m:rPr>
                                  <m:sty m:val="p"/>
                                </m:rPr>
                                <a:rPr lang="vi-VN" sz="2400" b="0" i="0">
                                  <a:solidFill>
                                    <a:schemeClr val="tx1"/>
                                  </a:solidFill>
                                  <a:effectLst/>
                                  <a:latin typeface="Cambria Math" panose="02040503050406030204" pitchFamily="18" charset="0"/>
                                </a:rPr>
                                <m:t>r</m:t>
                              </m:r>
                              <m:r>
                                <a:rPr lang="vi-VN" sz="2400" b="0" i="0">
                                  <a:solidFill>
                                    <a:schemeClr val="tx1"/>
                                  </a:solidFill>
                                  <a:effectLst/>
                                  <a:latin typeface="Cambria Math" panose="02040503050406030204" pitchFamily="18" charset="0"/>
                                </a:rPr>
                                <m:t>&gt;0</m:t>
                              </m:r>
                            </m:oMath>
                          </a14:m>
                          <a:endParaRPr lang="en-VN" sz="24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b. </a:t>
                          </a:r>
                          <a14:m>
                            <m:oMath xmlns:m="http://schemas.openxmlformats.org/officeDocument/2006/math">
                              <m:f>
                                <m:fPr>
                                  <m:ctrlPr>
                                    <a:rPr lang="en-VN" sz="2800" b="0" i="1">
                                      <a:solidFill>
                                        <a:schemeClr val="tx1"/>
                                      </a:solidFill>
                                      <a:effectLst/>
                                      <a:latin typeface="Cambria Math" panose="02040503050406030204" pitchFamily="18" charset="0"/>
                                    </a:rPr>
                                  </m:ctrlPr>
                                </m:fPr>
                                <m:num>
                                  <m:r>
                                    <m:rPr>
                                      <m:sty m:val="p"/>
                                    </m:rPr>
                                    <a:rPr lang="vi-VN" sz="2800" b="0" i="0">
                                      <a:solidFill>
                                        <a:schemeClr val="tx1"/>
                                      </a:solidFill>
                                      <a:effectLst/>
                                      <a:latin typeface="Cambria Math" panose="02040503050406030204" pitchFamily="18" charset="0"/>
                                    </a:rPr>
                                    <m:t>n</m:t>
                                  </m:r>
                                </m:num>
                                <m:den>
                                  <m:r>
                                    <a:rPr lang="vi-VN" sz="2800" b="0" i="0">
                                      <a:solidFill>
                                        <a:schemeClr val="tx1"/>
                                      </a:solidFill>
                                      <a:effectLst/>
                                      <a:latin typeface="Cambria Math" panose="02040503050406030204" pitchFamily="18" charset="0"/>
                                    </a:rPr>
                                    <m:t>360</m:t>
                                  </m:r>
                                </m:den>
                              </m:f>
                              <m:r>
                                <m:rPr>
                                  <m:sty m:val="p"/>
                                </m:rPr>
                                <a:rPr lang="vi-VN" sz="2800" b="0" i="0">
                                  <a:solidFill>
                                    <a:schemeClr val="tx1"/>
                                  </a:solidFill>
                                  <a:effectLst/>
                                  <a:latin typeface="Cambria Math" panose="02040503050406030204" pitchFamily="18" charset="0"/>
                                </a:rPr>
                                <m:t>π</m:t>
                              </m:r>
                              <m:sSup>
                                <m:sSupPr>
                                  <m:ctrlPr>
                                    <a:rPr lang="en-VN" sz="2800" b="0" i="1">
                                      <a:solidFill>
                                        <a:schemeClr val="tx1"/>
                                      </a:solidFill>
                                      <a:effectLst/>
                                      <a:latin typeface="Cambria Math" panose="02040503050406030204" pitchFamily="18" charset="0"/>
                                    </a:rPr>
                                  </m:ctrlPr>
                                </m:sSupPr>
                                <m:e>
                                  <m:r>
                                    <m:rPr>
                                      <m:sty m:val="p"/>
                                    </m:rPr>
                                    <a:rPr lang="vi-VN" sz="2800" b="0" i="0">
                                      <a:solidFill>
                                        <a:schemeClr val="tx1"/>
                                      </a:solidFill>
                                      <a:effectLst/>
                                      <a:latin typeface="Cambria Math" panose="02040503050406030204" pitchFamily="18" charset="0"/>
                                    </a:rPr>
                                    <m:t>R</m:t>
                                  </m:r>
                                </m:e>
                                <m:sup>
                                  <m:r>
                                    <a:rPr lang="vi-VN" sz="2800" b="0" i="0">
                                      <a:solidFill>
                                        <a:schemeClr val="tx1"/>
                                      </a:solidFill>
                                      <a:effectLst/>
                                      <a:latin typeface="Cambria Math" panose="02040503050406030204" pitchFamily="18" charset="0"/>
                                    </a:rPr>
                                    <m:t>2</m:t>
                                  </m:r>
                                </m:sup>
                              </m:sSup>
                            </m:oMath>
                          </a14:m>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9437519"/>
                      </a:ext>
                    </a:extLst>
                  </a:tr>
                  <a:tr h="1200113">
                    <a:tc>
                      <a:txBody>
                        <a:bodyPr/>
                        <a:lstStyle/>
                        <a:p>
                          <a:pPr algn="just">
                            <a:lnSpc>
                              <a:spcPct val="15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3. Độ dài cung tròn </a:t>
                          </a:r>
                          <a14:m>
                            <m:oMath xmlns:m="http://schemas.openxmlformats.org/officeDocument/2006/math">
                              <m:sSup>
                                <m:sSupPr>
                                  <m:ctrlPr>
                                    <a:rPr lang="en-VN" sz="2400" b="0" i="1">
                                      <a:solidFill>
                                        <a:schemeClr val="tx1"/>
                                      </a:solidFill>
                                      <a:effectLst/>
                                      <a:latin typeface="Cambria Math" panose="02040503050406030204" pitchFamily="18" charset="0"/>
                                    </a:rPr>
                                  </m:ctrlPr>
                                </m:sSupPr>
                                <m:e>
                                  <m:r>
                                    <m:rPr>
                                      <m:sty m:val="p"/>
                                    </m:rPr>
                                    <a:rPr lang="vi-VN" sz="2400" b="0" i="0">
                                      <a:solidFill>
                                        <a:schemeClr val="tx1"/>
                                      </a:solidFill>
                                      <a:effectLst/>
                                      <a:latin typeface="Cambria Math" panose="02040503050406030204" pitchFamily="18" charset="0"/>
                                    </a:rPr>
                                    <m:t>n</m:t>
                                  </m:r>
                                </m:e>
                                <m:sup>
                                  <m:r>
                                    <m:rPr>
                                      <m:sty m:val="p"/>
                                    </m:rPr>
                                    <a:rPr lang="vi-VN" sz="2400" b="0" i="0">
                                      <a:solidFill>
                                        <a:schemeClr val="tx1"/>
                                      </a:solidFill>
                                      <a:effectLst/>
                                      <a:latin typeface="Cambria Math" panose="02040503050406030204" pitchFamily="18" charset="0"/>
                                    </a:rPr>
                                    <m:t>o</m:t>
                                  </m:r>
                                </m:sup>
                              </m:sSup>
                            </m:oMath>
                          </a14:m>
                          <a:r>
                            <a:rPr lang="vi-VN" sz="2400" b="0" i="0" dirty="0">
                              <a:solidFill>
                                <a:schemeClr val="tx1"/>
                              </a:solidFill>
                              <a:effectLst/>
                              <a:latin typeface="Arial" panose="020B0604020202020204" pitchFamily="34" charset="0"/>
                              <a:cs typeface="Arial" panose="020B0604020202020204" pitchFamily="34" charset="0"/>
                            </a:rPr>
                            <a:t> trên đường tròn </a:t>
                          </a:r>
                          <a14:m>
                            <m:oMath xmlns:m="http://schemas.openxmlformats.org/officeDocument/2006/math">
                              <m:d>
                                <m:dPr>
                                  <m:ctrlPr>
                                    <a:rPr lang="en-VN" sz="2400" b="0" i="1">
                                      <a:solidFill>
                                        <a:schemeClr val="tx1"/>
                                      </a:solidFill>
                                      <a:effectLst/>
                                      <a:latin typeface="Cambria Math" panose="02040503050406030204" pitchFamily="18" charset="0"/>
                                    </a:rPr>
                                  </m:ctrlPr>
                                </m:dPr>
                                <m:e>
                                  <m:r>
                                    <m:rPr>
                                      <m:sty m:val="p"/>
                                    </m:rPr>
                                    <a:rPr lang="vi-VN" sz="2400" b="0" i="0">
                                      <a:solidFill>
                                        <a:schemeClr val="tx1"/>
                                      </a:solidFill>
                                      <a:effectLst/>
                                      <a:latin typeface="Cambria Math" panose="02040503050406030204" pitchFamily="18" charset="0"/>
                                    </a:rPr>
                                    <m:t>O</m:t>
                                  </m:r>
                                  <m:r>
                                    <a:rPr lang="vi-VN" sz="2400" b="0" i="0">
                                      <a:solidFill>
                                        <a:schemeClr val="tx1"/>
                                      </a:solidFill>
                                      <a:effectLst/>
                                      <a:latin typeface="Cambria Math" panose="02040503050406030204" pitchFamily="18" charset="0"/>
                                    </a:rPr>
                                    <m:t>;</m:t>
                                  </m:r>
                                  <m:r>
                                    <m:rPr>
                                      <m:sty m:val="p"/>
                                    </m:rPr>
                                    <a:rPr lang="vi-VN" sz="2400" b="0" i="0">
                                      <a:solidFill>
                                        <a:schemeClr val="tx1"/>
                                      </a:solidFill>
                                      <a:effectLst/>
                                      <a:latin typeface="Cambria Math" panose="02040503050406030204" pitchFamily="18" charset="0"/>
                                    </a:rPr>
                                    <m:t>R</m:t>
                                  </m:r>
                                </m:e>
                              </m:d>
                            </m:oMath>
                          </a14:m>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c. </a:t>
                          </a:r>
                          <a14:m>
                            <m:oMath xmlns:m="http://schemas.openxmlformats.org/officeDocument/2006/math">
                              <m:r>
                                <m:rPr>
                                  <m:sty m:val="p"/>
                                </m:rPr>
                                <a:rPr lang="vi-VN" sz="2400" b="0" i="0">
                                  <a:solidFill>
                                    <a:schemeClr val="tx1"/>
                                  </a:solidFill>
                                  <a:effectLst/>
                                  <a:latin typeface="Cambria Math" panose="02040503050406030204" pitchFamily="18" charset="0"/>
                                </a:rPr>
                                <m:t>π</m:t>
                              </m:r>
                              <m:d>
                                <m:dPr>
                                  <m:ctrlPr>
                                    <a:rPr lang="en-VN" sz="2400" b="0" i="1">
                                      <a:solidFill>
                                        <a:schemeClr val="tx1"/>
                                      </a:solidFill>
                                      <a:effectLst/>
                                      <a:latin typeface="Cambria Math" panose="02040503050406030204" pitchFamily="18" charset="0"/>
                                    </a:rPr>
                                  </m:ctrlPr>
                                </m:dPr>
                                <m:e>
                                  <m:sSup>
                                    <m:sSupPr>
                                      <m:ctrlPr>
                                        <a:rPr lang="en-VN" sz="2400" b="0" i="1">
                                          <a:solidFill>
                                            <a:schemeClr val="tx1"/>
                                          </a:solidFill>
                                          <a:effectLst/>
                                          <a:latin typeface="Cambria Math" panose="02040503050406030204" pitchFamily="18" charset="0"/>
                                        </a:rPr>
                                      </m:ctrlPr>
                                    </m:sSupPr>
                                    <m:e>
                                      <m:r>
                                        <m:rPr>
                                          <m:sty m:val="p"/>
                                        </m:rPr>
                                        <a:rPr lang="vi-VN" sz="2400" b="0" i="0">
                                          <a:solidFill>
                                            <a:schemeClr val="tx1"/>
                                          </a:solidFill>
                                          <a:effectLst/>
                                          <a:latin typeface="Cambria Math" panose="02040503050406030204" pitchFamily="18" charset="0"/>
                                        </a:rPr>
                                        <m:t>R</m:t>
                                      </m:r>
                                    </m:e>
                                    <m:sup>
                                      <m:r>
                                        <a:rPr lang="vi-VN" sz="2400" b="0" i="0">
                                          <a:solidFill>
                                            <a:schemeClr val="tx1"/>
                                          </a:solidFill>
                                          <a:effectLst/>
                                          <a:latin typeface="Cambria Math" panose="02040503050406030204" pitchFamily="18" charset="0"/>
                                        </a:rPr>
                                        <m:t>2</m:t>
                                      </m:r>
                                    </m:sup>
                                  </m:sSup>
                                  <m:r>
                                    <a:rPr lang="vi-VN" sz="2400" b="0" i="0">
                                      <a:solidFill>
                                        <a:schemeClr val="tx1"/>
                                      </a:solidFill>
                                      <a:effectLst/>
                                      <a:latin typeface="Cambria Math" panose="02040503050406030204" pitchFamily="18" charset="0"/>
                                    </a:rPr>
                                    <m:t>−</m:t>
                                  </m:r>
                                  <m:sSup>
                                    <m:sSupPr>
                                      <m:ctrlPr>
                                        <a:rPr lang="en-VN" sz="2400" b="0" i="1">
                                          <a:solidFill>
                                            <a:schemeClr val="tx1"/>
                                          </a:solidFill>
                                          <a:effectLst/>
                                          <a:latin typeface="Cambria Math" panose="02040503050406030204" pitchFamily="18" charset="0"/>
                                        </a:rPr>
                                      </m:ctrlPr>
                                    </m:sSupPr>
                                    <m:e>
                                      <m:r>
                                        <m:rPr>
                                          <m:sty m:val="p"/>
                                        </m:rPr>
                                        <a:rPr lang="vi-VN" sz="2400" b="0" i="0">
                                          <a:solidFill>
                                            <a:schemeClr val="tx1"/>
                                          </a:solidFill>
                                          <a:effectLst/>
                                          <a:latin typeface="Cambria Math" panose="02040503050406030204" pitchFamily="18" charset="0"/>
                                        </a:rPr>
                                        <m:t>r</m:t>
                                      </m:r>
                                    </m:e>
                                    <m:sup>
                                      <m:r>
                                        <a:rPr lang="vi-VN" sz="2400" b="0" i="0">
                                          <a:solidFill>
                                            <a:schemeClr val="tx1"/>
                                          </a:solidFill>
                                          <a:effectLst/>
                                          <a:latin typeface="Cambria Math" panose="02040503050406030204" pitchFamily="18" charset="0"/>
                                        </a:rPr>
                                        <m:t>2</m:t>
                                      </m:r>
                                    </m:sup>
                                  </m:sSup>
                                </m:e>
                              </m:d>
                            </m:oMath>
                          </a14:m>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363115"/>
                      </a:ext>
                    </a:extLst>
                  </a:tr>
                </a:tbl>
              </a:graphicData>
            </a:graphic>
          </p:graphicFrame>
        </mc:Choice>
        <mc:Fallback xmlns="">
          <p:graphicFrame>
            <p:nvGraphicFramePr>
              <p:cNvPr id="4" name="Table 3">
                <a:extLst>
                  <a:ext uri="{FF2B5EF4-FFF2-40B4-BE49-F238E27FC236}">
                    <a16:creationId xmlns:a16="http://schemas.microsoft.com/office/drawing/2014/main" id="{7DE50EFE-3120-67C3-0813-4342DAA88B88}"/>
                  </a:ext>
                </a:extLst>
              </p:cNvPr>
              <p:cNvGraphicFramePr>
                <a:graphicFrameLocks noGrp="1"/>
              </p:cNvGraphicFramePr>
              <p:nvPr>
                <p:extLst>
                  <p:ext uri="{D42A27DB-BD31-4B8C-83A1-F6EECF244321}">
                    <p14:modId xmlns:p14="http://schemas.microsoft.com/office/powerpoint/2010/main" val="1260455504"/>
                  </p:ext>
                </p:extLst>
              </p:nvPr>
            </p:nvGraphicFramePr>
            <p:xfrm>
              <a:off x="612958" y="1456839"/>
              <a:ext cx="10966083" cy="4800455"/>
            </p:xfrm>
            <a:graphic>
              <a:graphicData uri="http://schemas.openxmlformats.org/drawingml/2006/table">
                <a:tbl>
                  <a:tblPr firstRow="1" firstCol="1" bandRow="1">
                    <a:tableStyleId>{5C22544A-7EE6-4342-B048-85BDC9FD1C3A}</a:tableStyleId>
                  </a:tblPr>
                  <a:tblGrid>
                    <a:gridCol w="5980347">
                      <a:extLst>
                        <a:ext uri="{9D8B030D-6E8A-4147-A177-3AD203B41FA5}">
                          <a16:colId xmlns:a16="http://schemas.microsoft.com/office/drawing/2014/main" val="3442932758"/>
                        </a:ext>
                      </a:extLst>
                    </a:gridCol>
                    <a:gridCol w="2286000">
                      <a:extLst>
                        <a:ext uri="{9D8B030D-6E8A-4147-A177-3AD203B41FA5}">
                          <a16:colId xmlns:a16="http://schemas.microsoft.com/office/drawing/2014/main" val="2857750469"/>
                        </a:ext>
                      </a:extLst>
                    </a:gridCol>
                    <a:gridCol w="2699736">
                      <a:extLst>
                        <a:ext uri="{9D8B030D-6E8A-4147-A177-3AD203B41FA5}">
                          <a16:colId xmlns:a16="http://schemas.microsoft.com/office/drawing/2014/main" val="3087430487"/>
                        </a:ext>
                      </a:extLst>
                    </a:gridCol>
                  </a:tblGrid>
                  <a:tr h="1800171">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12" t="-704" r="-83652" b="-167606"/>
                          </a:stretch>
                        </a:blip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6103" t="-704" r="-469" b="-167606"/>
                          </a:stretch>
                        </a:blipFill>
                      </a:tcPr>
                    </a:tc>
                    <a:extLst>
                      <a:ext uri="{0D108BD9-81ED-4DB2-BD59-A6C34878D82A}">
                        <a16:rowId xmlns:a16="http://schemas.microsoft.com/office/drawing/2014/main" val="3945595585"/>
                      </a:ext>
                    </a:extLst>
                  </a:tr>
                  <a:tr h="1800171">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12" t="-100704" r="-83652" b="-67606"/>
                          </a:stretch>
                        </a:blip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6103" t="-100704" r="-469" b="-67606"/>
                          </a:stretch>
                        </a:blipFill>
                      </a:tcPr>
                    </a:tc>
                    <a:extLst>
                      <a:ext uri="{0D108BD9-81ED-4DB2-BD59-A6C34878D82A}">
                        <a16:rowId xmlns:a16="http://schemas.microsoft.com/office/drawing/2014/main" val="3529437519"/>
                      </a:ext>
                    </a:extLst>
                  </a:tr>
                  <a:tr h="1200113">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12" t="-300000" r="-83652" b="-1053"/>
                          </a:stretch>
                        </a:blipFill>
                      </a:tcPr>
                    </a:tc>
                    <a:tc>
                      <a:txBody>
                        <a:bodyPr/>
                        <a:lstStyle/>
                        <a:p>
                          <a:pPr algn="ctr">
                            <a:lnSpc>
                              <a:spcPct val="100000"/>
                            </a:lnSpc>
                            <a:spcBef>
                              <a:spcPts val="300"/>
                            </a:spcBef>
                            <a:spcAft>
                              <a:spcPts val="300"/>
                            </a:spcAft>
                          </a:pPr>
                          <a:r>
                            <a:rPr lang="vi-VN" sz="2400" b="0" i="0" dirty="0">
                              <a:solidFill>
                                <a:schemeClr val="tx1"/>
                              </a:solidFill>
                              <a:effectLst/>
                              <a:latin typeface="Arial" panose="020B0604020202020204" pitchFamily="34" charset="0"/>
                              <a:cs typeface="Arial" panose="020B0604020202020204" pitchFamily="34" charset="0"/>
                            </a:rPr>
                            <a:t> </a:t>
                          </a:r>
                          <a:endParaRPr lang="en-VN" sz="2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6103" t="-300000" r="-469" b="-1053"/>
                          </a:stretch>
                        </a:blipFill>
                      </a:tcPr>
                    </a:tc>
                    <a:extLst>
                      <a:ext uri="{0D108BD9-81ED-4DB2-BD59-A6C34878D82A}">
                        <a16:rowId xmlns:a16="http://schemas.microsoft.com/office/drawing/2014/main" val="3254363115"/>
                      </a:ext>
                    </a:extLst>
                  </a:tr>
                </a:tbl>
              </a:graphicData>
            </a:graphic>
          </p:graphicFrame>
        </mc:Fallback>
      </mc:AlternateContent>
      <p:cxnSp>
        <p:nvCxnSpPr>
          <p:cNvPr id="6" name="Straight Arrow Connector 5">
            <a:extLst>
              <a:ext uri="{FF2B5EF4-FFF2-40B4-BE49-F238E27FC236}">
                <a16:creationId xmlns:a16="http://schemas.microsoft.com/office/drawing/2014/main" id="{B014F865-5DC3-EED2-52A1-E0E7B7E49C83}"/>
              </a:ext>
            </a:extLst>
          </p:cNvPr>
          <p:cNvCxnSpPr/>
          <p:nvPr/>
        </p:nvCxnSpPr>
        <p:spPr>
          <a:xfrm>
            <a:off x="6569242" y="2358189"/>
            <a:ext cx="2261937" cy="190099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44A70BC8-FB76-260B-6848-B298289D8D0C}"/>
              </a:ext>
            </a:extLst>
          </p:cNvPr>
          <p:cNvCxnSpPr>
            <a:cxnSpLocks/>
          </p:cNvCxnSpPr>
          <p:nvPr/>
        </p:nvCxnSpPr>
        <p:spPr>
          <a:xfrm>
            <a:off x="6569242" y="4126832"/>
            <a:ext cx="2261937" cy="150394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E4A9D7ED-FBAB-A110-6860-1B2993739F7C}"/>
              </a:ext>
            </a:extLst>
          </p:cNvPr>
          <p:cNvCxnSpPr>
            <a:cxnSpLocks/>
          </p:cNvCxnSpPr>
          <p:nvPr/>
        </p:nvCxnSpPr>
        <p:spPr>
          <a:xfrm flipV="1">
            <a:off x="6569242" y="2358189"/>
            <a:ext cx="2261937" cy="321830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276823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grpSp>
        <p:nvGrpSpPr>
          <p:cNvPr id="2158" name="Google Shape;2158;p51"/>
          <p:cNvGrpSpPr/>
          <p:nvPr/>
        </p:nvGrpSpPr>
        <p:grpSpPr>
          <a:xfrm rot="20752048" flipH="1">
            <a:off x="722490" y="3262474"/>
            <a:ext cx="504223" cy="3157340"/>
            <a:chOff x="4265846" y="1371340"/>
            <a:chExt cx="126709" cy="928680"/>
          </a:xfrm>
        </p:grpSpPr>
        <p:sp>
          <p:nvSpPr>
            <p:cNvPr id="2159" name="Google Shape;2159;p51"/>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0" name="Google Shape;2160;p51"/>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1" name="Google Shape;2161;p51"/>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2" name="Google Shape;2162;p51"/>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3" name="Google Shape;2163;p51"/>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4" name="Google Shape;2164;p51"/>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5" name="Google Shape;2165;p51"/>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grpSp>
      <p:grpSp>
        <p:nvGrpSpPr>
          <p:cNvPr id="108" name="Google Shape;2053;p50"/>
          <p:cNvGrpSpPr/>
          <p:nvPr/>
        </p:nvGrpSpPr>
        <p:grpSpPr>
          <a:xfrm rot="3776744">
            <a:off x="10311389" y="1642055"/>
            <a:ext cx="2671395" cy="573403"/>
            <a:chOff x="7017251" y="5781017"/>
            <a:chExt cx="1017558" cy="259118"/>
          </a:xfrm>
        </p:grpSpPr>
        <p:sp>
          <p:nvSpPr>
            <p:cNvPr id="109" name="Google Shape;2054;p50"/>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0" name="Google Shape;2055;p50"/>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1" name="Google Shape;2056;p50"/>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2" name="Google Shape;2057;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3" name="Google Shape;2058;p50"/>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4" name="Google Shape;2059;p50"/>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5" name="Google Shape;2060;p50"/>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6" name="Google Shape;2061;p50"/>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7" name="Google Shape;2062;p50"/>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8" name="Google Shape;2063;p50"/>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9" name="Google Shape;2064;p50"/>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0" name="Google Shape;2065;p50"/>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1" name="Google Shape;2066;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2" name="Google Shape;2067;p50"/>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3" name="Google Shape;2068;p50"/>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4" name="Google Shape;2069;p50"/>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5" name="Google Shape;2070;p50"/>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6" name="Google Shape;2071;p50"/>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7" name="Google Shape;2072;p50"/>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8" name="Google Shape;2073;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9" name="Google Shape;2074;p50"/>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0" name="Google Shape;2075;p50"/>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1" name="Google Shape;2076;p50"/>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2" name="Google Shape;2077;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grpSp>
      <p:sp>
        <p:nvSpPr>
          <p:cNvPr id="133" name="Google Shape;911;p39"/>
          <p:cNvSpPr txBox="1">
            <a:spLocks noGrp="1"/>
          </p:cNvSpPr>
          <p:nvPr>
            <p:ph type="title"/>
          </p:nvPr>
        </p:nvSpPr>
        <p:spPr>
          <a:xfrm>
            <a:off x="1157486" y="778009"/>
            <a:ext cx="9778476" cy="697600"/>
          </a:xfrm>
          <a:prstGeom prst="rect">
            <a:avLst/>
          </a:prstGeom>
        </p:spPr>
        <p:txBody>
          <a:bodyPr spcFirstLastPara="1" vert="horz" wrap="square" lIns="121900" tIns="121900" rIns="121900" bIns="121900" rtlCol="0" anchor="t" anchorCtr="0">
            <a:noAutofit/>
          </a:bodyPr>
          <a:lstStyle/>
          <a:p>
            <a:pPr lvl="0" algn="ctr"/>
            <a:r>
              <a:rPr lang="en-US" sz="3200">
                <a:solidFill>
                  <a:srgbClr val="D84444"/>
                </a:solidFill>
                <a:latin typeface="+mn-lt"/>
              </a:rPr>
              <a:t>B</a:t>
            </a:r>
            <a:r>
              <a:rPr lang="vi-VN" sz="3200">
                <a:solidFill>
                  <a:srgbClr val="D84444"/>
                </a:solidFill>
                <a:latin typeface="+mn-lt"/>
              </a:rPr>
              <a:t>ảng tỉ số lượng giác của các góc đặc biệt</a:t>
            </a:r>
            <a:endParaRPr lang="en-US" sz="3200" b="1" dirty="0">
              <a:solidFill>
                <a:srgbClr val="D84444"/>
              </a:solidFill>
              <a:latin typeface="+mn-lt"/>
            </a:endParaRPr>
          </a:p>
        </p:txBody>
      </p:sp>
      <mc:AlternateContent xmlns:mc="http://schemas.openxmlformats.org/markup-compatibility/2006" xmlns:a14="http://schemas.microsoft.com/office/drawing/2010/main">
        <mc:Choice Requires="a14">
          <p:graphicFrame>
            <p:nvGraphicFramePr>
              <p:cNvPr id="41" name="Table 40"/>
              <p:cNvGraphicFramePr>
                <a:graphicFrameLocks noGrp="1"/>
              </p:cNvGraphicFramePr>
              <p:nvPr/>
            </p:nvGraphicFramePr>
            <p:xfrm>
              <a:off x="1807193" y="1719351"/>
              <a:ext cx="8571736" cy="4273663"/>
            </p:xfrm>
            <a:graphic>
              <a:graphicData uri="http://schemas.openxmlformats.org/drawingml/2006/table">
                <a:tbl>
                  <a:tblPr firstRow="1" firstCol="1" bandRow="1"/>
                  <a:tblGrid>
                    <a:gridCol w="2142080">
                      <a:extLst>
                        <a:ext uri="{9D8B030D-6E8A-4147-A177-3AD203B41FA5}">
                          <a16:colId xmlns:a16="http://schemas.microsoft.com/office/drawing/2014/main" val="2346855584"/>
                        </a:ext>
                      </a:extLst>
                    </a:gridCol>
                    <a:gridCol w="2142080">
                      <a:extLst>
                        <a:ext uri="{9D8B030D-6E8A-4147-A177-3AD203B41FA5}">
                          <a16:colId xmlns:a16="http://schemas.microsoft.com/office/drawing/2014/main" val="2063571203"/>
                        </a:ext>
                      </a:extLst>
                    </a:gridCol>
                    <a:gridCol w="2143788">
                      <a:extLst>
                        <a:ext uri="{9D8B030D-6E8A-4147-A177-3AD203B41FA5}">
                          <a16:colId xmlns:a16="http://schemas.microsoft.com/office/drawing/2014/main" val="2524008099"/>
                        </a:ext>
                      </a:extLst>
                    </a:gridCol>
                    <a:gridCol w="2143788">
                      <a:extLst>
                        <a:ext uri="{9D8B030D-6E8A-4147-A177-3AD203B41FA5}">
                          <a16:colId xmlns:a16="http://schemas.microsoft.com/office/drawing/2014/main" val="4192249077"/>
                        </a:ext>
                      </a:extLst>
                    </a:gridCol>
                  </a:tblGrid>
                  <a:tr h="62097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r>
                            <a:rPr lang="vi-VN" sz="2500">
                              <a:effectLst/>
                              <a:latin typeface="+mn-lt"/>
                              <a:ea typeface="Dotum" panose="020B0600000101010101" pitchFamily="34" charset="-127"/>
                              <a:cs typeface="Times New Roman" panose="02020603050405020304" pitchFamily="18" charset="0"/>
                            </a:rPr>
                            <a:t>Góc </a:t>
                          </a:r>
                          <a14:m>
                            <m:oMath xmlns:m="http://schemas.openxmlformats.org/officeDocument/2006/math">
                              <m:r>
                                <a:rPr lang="vi-VN" sz="2500" i="1">
                                  <a:effectLst/>
                                  <a:latin typeface="Cambria Math" panose="02040503050406030204" pitchFamily="18" charset="0"/>
                                  <a:ea typeface="Dotum" panose="020B0600000101010101" pitchFamily="34" charset="-127"/>
                                  <a:cs typeface="Times New Roman" panose="02020603050405020304" pitchFamily="18" charset="0"/>
                                </a:rPr>
                                <m:t>𝛼</m:t>
                              </m:r>
                            </m:oMath>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2500">
                                        <a:effectLst/>
                                        <a:latin typeface="Cambria Math" panose="02040503050406030204" pitchFamily="18" charset="0"/>
                                        <a:ea typeface="Dotum" panose="020B0600000101010101" pitchFamily="34" charset="-127"/>
                                        <a:cs typeface="Times New Roman" panose="02020603050405020304" pitchFamily="18" charset="0"/>
                                      </a:rPr>
                                      <m:t>30</m:t>
                                    </m:r>
                                  </m:e>
                                  <m:sup>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o</m:t>
                                    </m:r>
                                  </m:sup>
                                </m:sSup>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2500">
                                        <a:effectLst/>
                                        <a:latin typeface="Cambria Math" panose="02040503050406030204" pitchFamily="18" charset="0"/>
                                        <a:ea typeface="Dotum" panose="020B0600000101010101" pitchFamily="34" charset="-127"/>
                                        <a:cs typeface="Times New Roman" panose="02020603050405020304" pitchFamily="18" charset="0"/>
                                      </a:rPr>
                                      <m:t>45</m:t>
                                    </m:r>
                                  </m:e>
                                  <m:sup>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o</m:t>
                                    </m:r>
                                  </m:sup>
                                </m:sSup>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2500">
                                        <a:effectLst/>
                                        <a:latin typeface="Cambria Math" panose="02040503050406030204" pitchFamily="18" charset="0"/>
                                        <a:ea typeface="Dotum" panose="020B0600000101010101" pitchFamily="34" charset="-127"/>
                                        <a:cs typeface="Times New Roman" panose="02020603050405020304" pitchFamily="18" charset="0"/>
                                      </a:rPr>
                                      <m:t>60</m:t>
                                    </m:r>
                                  </m:e>
                                  <m:sup>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o</m:t>
                                    </m:r>
                                  </m:sup>
                                </m:sSup>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40000"/>
                            <a:lumOff val="60000"/>
                          </a:srgbClr>
                        </a:solidFill>
                      </a:tcPr>
                    </a:tc>
                    <a:extLst>
                      <a:ext uri="{0D108BD9-81ED-4DB2-BD59-A6C34878D82A}">
                        <a16:rowId xmlns:a16="http://schemas.microsoft.com/office/drawing/2014/main" val="4240540887"/>
                      </a:ext>
                    </a:extLst>
                  </a:tr>
                  <a:tr h="91253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sin</m:t>
                                    </m:r>
                                  </m:fName>
                                  <m:e>
                                    <m:r>
                                      <a:rPr lang="vi-VN" sz="2500" i="1">
                                        <a:effectLst/>
                                        <a:latin typeface="Cambria Math" panose="02040503050406030204" pitchFamily="18" charset="0"/>
                                        <a:ea typeface="Dotum" panose="020B0600000101010101" pitchFamily="34" charset="-127"/>
                                        <a:cs typeface="Times New Roman" panose="02020603050405020304" pitchFamily="18" charset="0"/>
                                      </a:rPr>
                                      <m:t>𝛼</m:t>
                                    </m:r>
                                  </m:e>
                                </m:func>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25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9700378"/>
                      </a:ext>
                    </a:extLst>
                  </a:tr>
                  <a:tr h="91253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cos</m:t>
                                    </m:r>
                                  </m:fName>
                                  <m:e>
                                    <m:r>
                                      <a:rPr lang="vi-VN" sz="2500" i="1">
                                        <a:effectLst/>
                                        <a:latin typeface="Cambria Math" panose="02040503050406030204" pitchFamily="18" charset="0"/>
                                        <a:ea typeface="Dotum" panose="020B0600000101010101" pitchFamily="34" charset="-127"/>
                                        <a:cs typeface="Times New Roman" panose="02020603050405020304" pitchFamily="18" charset="0"/>
                                      </a:rPr>
                                      <m:t>𝛼</m:t>
                                    </m:r>
                                  </m:e>
                                </m:func>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25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061960"/>
                      </a:ext>
                    </a:extLst>
                  </a:tr>
                  <a:tr h="91380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tan</m:t>
                                    </m:r>
                                  </m:fName>
                                  <m:e>
                                    <m:r>
                                      <a:rPr lang="vi-VN" sz="2500" i="1">
                                        <a:effectLst/>
                                        <a:latin typeface="Cambria Math" panose="02040503050406030204" pitchFamily="18" charset="0"/>
                                        <a:ea typeface="Dotum" panose="020B0600000101010101" pitchFamily="34" charset="-127"/>
                                        <a:cs typeface="Times New Roman" panose="02020603050405020304" pitchFamily="18" charset="0"/>
                                      </a:rPr>
                                      <m:t>𝛼</m:t>
                                    </m:r>
                                  </m:e>
                                </m:func>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1554149"/>
                      </a:ext>
                    </a:extLst>
                  </a:tr>
                  <a:tr h="91380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vi-VN" sz="2500">
                                        <a:effectLst/>
                                        <a:latin typeface="Cambria Math" panose="02040503050406030204" pitchFamily="18" charset="0"/>
                                        <a:ea typeface="Dotum" panose="020B0600000101010101" pitchFamily="34" charset="-127"/>
                                        <a:cs typeface="Times New Roman" panose="02020603050405020304" pitchFamily="18" charset="0"/>
                                      </a:rPr>
                                      <m:t>cot</m:t>
                                    </m:r>
                                  </m:fName>
                                  <m:e>
                                    <m:r>
                                      <a:rPr lang="vi-VN" sz="2500" i="1">
                                        <a:effectLst/>
                                        <a:latin typeface="Cambria Math" panose="02040503050406030204" pitchFamily="18" charset="0"/>
                                        <a:ea typeface="Dotum" panose="020B0600000101010101" pitchFamily="34" charset="-127"/>
                                        <a:cs typeface="Times New Roman" panose="02020603050405020304" pitchFamily="18" charset="0"/>
                                      </a:rPr>
                                      <m:t>𝛼</m:t>
                                    </m:r>
                                  </m:e>
                                </m:func>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7A69B">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2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e>
                                    </m:rad>
                                  </m:num>
                                  <m:den>
                                    <m:r>
                                      <a:rPr lang="vi-VN" sz="25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2500">
                            <a:effectLst/>
                            <a:latin typeface="+mn-lt"/>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848884"/>
                      </a:ext>
                    </a:extLst>
                  </a:tr>
                </a:tbl>
              </a:graphicData>
            </a:graphic>
          </p:graphicFrame>
        </mc:Choice>
        <mc:Fallback xmlns="">
          <p:graphicFrame>
            <p:nvGraphicFramePr>
              <p:cNvPr id="41" name="Table 40"/>
              <p:cNvGraphicFramePr>
                <a:graphicFrameLocks noGrp="1"/>
              </p:cNvGraphicFramePr>
              <p:nvPr/>
            </p:nvGraphicFramePr>
            <p:xfrm>
              <a:off x="1807193" y="1719351"/>
              <a:ext cx="8571736" cy="4273663"/>
            </p:xfrm>
            <a:graphic>
              <a:graphicData uri="http://schemas.openxmlformats.org/drawingml/2006/table">
                <a:tbl>
                  <a:tblPr firstRow="1" firstCol="1" bandRow="1"/>
                  <a:tblGrid>
                    <a:gridCol w="2142080">
                      <a:extLst>
                        <a:ext uri="{9D8B030D-6E8A-4147-A177-3AD203B41FA5}">
                          <a16:colId xmlns:a16="http://schemas.microsoft.com/office/drawing/2014/main" val="2346855584"/>
                        </a:ext>
                      </a:extLst>
                    </a:gridCol>
                    <a:gridCol w="2142080">
                      <a:extLst>
                        <a:ext uri="{9D8B030D-6E8A-4147-A177-3AD203B41FA5}">
                          <a16:colId xmlns:a16="http://schemas.microsoft.com/office/drawing/2014/main" val="2063571203"/>
                        </a:ext>
                      </a:extLst>
                    </a:gridCol>
                    <a:gridCol w="2143788">
                      <a:extLst>
                        <a:ext uri="{9D8B030D-6E8A-4147-A177-3AD203B41FA5}">
                          <a16:colId xmlns:a16="http://schemas.microsoft.com/office/drawing/2014/main" val="2524008099"/>
                        </a:ext>
                      </a:extLst>
                    </a:gridCol>
                    <a:gridCol w="2143788">
                      <a:extLst>
                        <a:ext uri="{9D8B030D-6E8A-4147-A177-3AD203B41FA5}">
                          <a16:colId xmlns:a16="http://schemas.microsoft.com/office/drawing/2014/main" val="4192249077"/>
                        </a:ext>
                      </a:extLst>
                    </a:gridCol>
                  </a:tblGrid>
                  <a:tr h="620973">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84" t="-980" r="-300284" b="-590196"/>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100570" t="-980" r="-201140" b="-590196"/>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980" r="-100568" b="-590196"/>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980" r="-568" b="-590196"/>
                          </a:stretch>
                        </a:blipFill>
                      </a:tcPr>
                    </a:tc>
                    <a:extLst>
                      <a:ext uri="{0D108BD9-81ED-4DB2-BD59-A6C34878D82A}">
                        <a16:rowId xmlns:a16="http://schemas.microsoft.com/office/drawing/2014/main" val="4240540887"/>
                      </a:ext>
                    </a:extLst>
                  </a:tr>
                  <a:tr h="912537">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84" t="-68667" r="-300284" b="-3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100570" t="-68667" r="-201140" b="-3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68667" r="-100568" b="-3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68667" r="-568" b="-301333"/>
                          </a:stretch>
                        </a:blipFill>
                      </a:tcPr>
                    </a:tc>
                    <a:extLst>
                      <a:ext uri="{0D108BD9-81ED-4DB2-BD59-A6C34878D82A}">
                        <a16:rowId xmlns:a16="http://schemas.microsoft.com/office/drawing/2014/main" val="649700378"/>
                      </a:ext>
                    </a:extLst>
                  </a:tr>
                  <a:tr h="912537">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84" t="-168667" r="-300284" b="-2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100570" t="-168667" r="-201140" b="-2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168667" r="-100568" b="-2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168667" r="-568" b="-201333"/>
                          </a:stretch>
                        </a:blipFill>
                      </a:tcPr>
                    </a:tc>
                    <a:extLst>
                      <a:ext uri="{0D108BD9-81ED-4DB2-BD59-A6C34878D82A}">
                        <a16:rowId xmlns:a16="http://schemas.microsoft.com/office/drawing/2014/main" val="3128061960"/>
                      </a:ext>
                    </a:extLst>
                  </a:tr>
                  <a:tr h="913808">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84" t="-268667" r="-300284" b="-1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100570" t="-268667" r="-201140" b="-1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268667" r="-100568" b="-10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268667" r="-568" b="-101333"/>
                          </a:stretch>
                        </a:blipFill>
                      </a:tcPr>
                    </a:tc>
                    <a:extLst>
                      <a:ext uri="{0D108BD9-81ED-4DB2-BD59-A6C34878D82A}">
                        <a16:rowId xmlns:a16="http://schemas.microsoft.com/office/drawing/2014/main" val="2361554149"/>
                      </a:ext>
                    </a:extLst>
                  </a:tr>
                  <a:tr h="913808">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84" t="-368667" r="-300284" b="-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100570" t="-368667" r="-201140" b="-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368667" r="-100568" b="-1333"/>
                          </a:stretch>
                        </a:blipFill>
                      </a:tcPr>
                    </a:tc>
                    <a:tc>
                      <a:txBody>
                        <a:bodyPr/>
                        <a:lstStyle/>
                        <a:p>
                          <a:endParaRPr lang="vi-VN"/>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368667" r="-568" b="-1333"/>
                          </a:stretch>
                        </a:blipFill>
                      </a:tcPr>
                    </a:tc>
                    <a:extLst>
                      <a:ext uri="{0D108BD9-81ED-4DB2-BD59-A6C34878D82A}">
                        <a16:rowId xmlns:a16="http://schemas.microsoft.com/office/drawing/2014/main" val="4250848884"/>
                      </a:ext>
                    </a:extLst>
                  </a:tr>
                </a:tbl>
              </a:graphicData>
            </a:graphic>
          </p:graphicFrame>
        </mc:Fallback>
      </mc:AlternateContent>
    </p:spTree>
    <p:extLst>
      <p:ext uri="{BB962C8B-B14F-4D97-AF65-F5344CB8AC3E}">
        <p14:creationId xmlns:p14="http://schemas.microsoft.com/office/powerpoint/2010/main" val="8400578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54A9DF1-8B5E-238B-D800-C51025377DB5}"/>
                  </a:ext>
                </a:extLst>
              </p:cNvPr>
              <p:cNvSpPr txBox="1"/>
              <p:nvPr/>
            </p:nvSpPr>
            <p:spPr>
              <a:xfrm>
                <a:off x="969522" y="466953"/>
                <a:ext cx="10436415" cy="4817473"/>
              </a:xfrm>
              <a:prstGeom prst="rect">
                <a:avLst/>
              </a:prstGeom>
              <a:noFill/>
            </p:spPr>
            <p:txBody>
              <a:bodyPr wrap="square">
                <a:spAutoFit/>
              </a:bodyPr>
              <a:lstStyle/>
              <a:p>
                <a:pPr algn="just">
                  <a:lnSpc>
                    <a:spcPct val="250000"/>
                  </a:lnSpc>
                  <a:spcBef>
                    <a:spcPts val="300"/>
                  </a:spcBef>
                  <a:spcAft>
                    <a:spcPts val="300"/>
                  </a:spcAft>
                </a:pPr>
                <a:r>
                  <a:rPr lang="vi-VN" sz="2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a:t>
                </a:r>
                <a:r>
                  <a:rPr lang="vi-VN" sz="24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Điền thông tin thích hợp vào chỗ trống:</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Nếu hai tiếp tuyến của đường tròn </a:t>
                </a:r>
                <a14:m>
                  <m:oMath xmlns:m="http://schemas.openxmlformats.org/officeDocument/2006/math">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400" i="0" smtClean="0">
                            <a:effectLst/>
                            <a:latin typeface="Cambria Math" panose="02040503050406030204" pitchFamily="18" charset="0"/>
                            <a:ea typeface="Calibri" panose="020F0502020204030204" pitchFamily="34" charset="0"/>
                            <a:cs typeface="Times New Roman" panose="02020603050405020304" pitchFamily="18" charset="0"/>
                          </a:rPr>
                          <m:t>O</m:t>
                        </m:r>
                      </m:e>
                    </m:d>
                  </m:oMath>
                </a14:m>
                <a:r>
                  <a:rPr lang="vi-VN" sz="2400" dirty="0">
                    <a:effectLst/>
                    <a:latin typeface="Arial" panose="020B0604020202020204" pitchFamily="34" charset="0"/>
                    <a:ea typeface="Calibri" panose="020F0502020204030204" pitchFamily="34" charset="0"/>
                    <a:cs typeface="Arial" panose="020B0604020202020204" pitchFamily="34" charset="0"/>
                  </a:rPr>
                  <a:t> cắt nhau tại </a:t>
                </a:r>
                <a14:m>
                  <m:oMath xmlns:m="http://schemas.openxmlformats.org/officeDocument/2006/math">
                    <m:r>
                      <m:rPr>
                        <m:sty m:val="p"/>
                      </m:rPr>
                      <a:rPr lang="vi-VN" sz="2400" i="0" smtClean="0">
                        <a:effectLst/>
                        <a:latin typeface="Cambria Math" panose="02040503050406030204" pitchFamily="18" charset="0"/>
                        <a:ea typeface="Calibri" panose="020F0502020204030204" pitchFamily="34" charset="0"/>
                        <a:cs typeface="Times New Roman" panose="02020603050405020304" pitchFamily="18" charset="0"/>
                      </a:rPr>
                      <m:t>M</m:t>
                    </m:r>
                  </m:oMath>
                </a14:m>
                <a:r>
                  <a:rPr lang="vi-VN" sz="2400" dirty="0">
                    <a:effectLst/>
                    <a:latin typeface="Arial" panose="020B0604020202020204" pitchFamily="34" charset="0"/>
                    <a:ea typeface="Calibri" panose="020F0502020204030204" pitchFamily="34" charset="0"/>
                    <a:cs typeface="Arial" panose="020B0604020202020204" pitchFamily="34" charset="0"/>
                  </a:rPr>
                  <a:t> thì:</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 Điểm M …….……… hai tiếp điểm</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 ………. là tia phân giác của góc tạo bởi hai tiếp tuyến</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pPr>
                <a:r>
                  <a:rPr lang="vi-VN" sz="2400" dirty="0">
                    <a:effectLst/>
                    <a:latin typeface="Arial" panose="020B0604020202020204" pitchFamily="34" charset="0"/>
                    <a:ea typeface="Calibri" panose="020F0502020204030204" pitchFamily="34" charset="0"/>
                    <a:cs typeface="Arial" panose="020B0604020202020204" pitchFamily="34" charset="0"/>
                  </a:rPr>
                  <a:t>• OM là tia phân giác của góc tạo bởi hai bán kính qua …………………. .</a:t>
                </a:r>
                <a:r>
                  <a:rPr lang="en-VN" sz="2400" dirty="0">
                    <a:effectLst/>
                    <a:latin typeface="Arial" panose="020B0604020202020204" pitchFamily="34" charset="0"/>
                    <a:cs typeface="Arial" panose="020B0604020202020204" pitchFamily="34" charset="0"/>
                  </a:rPr>
                  <a:t> </a:t>
                </a:r>
                <a:endParaRPr lang="en-VN" sz="24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754A9DF1-8B5E-238B-D800-C51025377DB5}"/>
                  </a:ext>
                </a:extLst>
              </p:cNvPr>
              <p:cNvSpPr txBox="1">
                <a:spLocks noRot="1" noChangeAspect="1" noMove="1" noResize="1" noEditPoints="1" noAdjustHandles="1" noChangeArrowheads="1" noChangeShapeType="1" noTextEdit="1"/>
              </p:cNvSpPr>
              <p:nvPr/>
            </p:nvSpPr>
            <p:spPr>
              <a:xfrm>
                <a:off x="969522" y="466953"/>
                <a:ext cx="10436415" cy="4817473"/>
              </a:xfrm>
              <a:prstGeom prst="rect">
                <a:avLst/>
              </a:prstGeom>
              <a:blipFill>
                <a:blip r:embed="rId2"/>
                <a:stretch>
                  <a:fillRect l="-972" b="-1575"/>
                </a:stretch>
              </a:blipFill>
            </p:spPr>
            <p:txBody>
              <a:bodyPr/>
              <a:lstStyle/>
              <a:p>
                <a:r>
                  <a:rPr lang="en-VN">
                    <a:noFill/>
                  </a:rPr>
                  <a:t> </a:t>
                </a:r>
              </a:p>
            </p:txBody>
          </p:sp>
        </mc:Fallback>
      </mc:AlternateContent>
      <p:sp>
        <p:nvSpPr>
          <p:cNvPr id="4" name="TextBox 3">
            <a:extLst>
              <a:ext uri="{FF2B5EF4-FFF2-40B4-BE49-F238E27FC236}">
                <a16:creationId xmlns:a16="http://schemas.microsoft.com/office/drawing/2014/main" id="{46B7E8B4-BA29-1C62-F351-854B55F054AE}"/>
              </a:ext>
            </a:extLst>
          </p:cNvPr>
          <p:cNvSpPr txBox="1"/>
          <p:nvPr/>
        </p:nvSpPr>
        <p:spPr>
          <a:xfrm>
            <a:off x="2454442" y="2813819"/>
            <a:ext cx="1518364"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c</a:t>
            </a:r>
            <a:r>
              <a:rPr lang="en-VN" sz="2400" b="1" dirty="0">
                <a:solidFill>
                  <a:srgbClr val="FF0000"/>
                </a:solidFill>
                <a:latin typeface="Arial" panose="020B0604020202020204" pitchFamily="34" charset="0"/>
                <a:cs typeface="Arial" panose="020B0604020202020204" pitchFamily="34" charset="0"/>
              </a:rPr>
              <a:t>ách đều</a:t>
            </a:r>
          </a:p>
        </p:txBody>
      </p:sp>
      <p:sp>
        <p:nvSpPr>
          <p:cNvPr id="5" name="TextBox 4">
            <a:extLst>
              <a:ext uri="{FF2B5EF4-FFF2-40B4-BE49-F238E27FC236}">
                <a16:creationId xmlns:a16="http://schemas.microsoft.com/office/drawing/2014/main" id="{F7E97293-9266-D9F9-71F4-8D3730E67767}"/>
              </a:ext>
            </a:extLst>
          </p:cNvPr>
          <p:cNvSpPr txBox="1"/>
          <p:nvPr/>
        </p:nvSpPr>
        <p:spPr>
          <a:xfrm>
            <a:off x="1595187" y="3833199"/>
            <a:ext cx="679994"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MO</a:t>
            </a:r>
            <a:endParaRPr lang="en-VN" sz="24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FE36676-B4B7-444B-DB56-5C34B44CCFBF}"/>
              </a:ext>
            </a:extLst>
          </p:cNvPr>
          <p:cNvSpPr txBox="1"/>
          <p:nvPr/>
        </p:nvSpPr>
        <p:spPr>
          <a:xfrm>
            <a:off x="8509365" y="4767942"/>
            <a:ext cx="2063385"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hai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tiếp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điểm</a:t>
            </a:r>
            <a:endParaRPr lang="en-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8211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trips(down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12E31-2871-947F-840D-526C84F6F695}"/>
              </a:ext>
            </a:extLst>
          </p:cNvPr>
          <p:cNvSpPr txBox="1"/>
          <p:nvPr/>
        </p:nvSpPr>
        <p:spPr>
          <a:xfrm>
            <a:off x="409073" y="557829"/>
            <a:ext cx="3322192" cy="523220"/>
          </a:xfrm>
          <a:prstGeom prst="rect">
            <a:avLst/>
          </a:prstGeom>
          <a:solidFill>
            <a:schemeClr val="bg1"/>
          </a:solidFill>
        </p:spPr>
        <p:txBody>
          <a:bodyPr wrap="none" rtlCol="0">
            <a:spAutoFit/>
          </a:bodyPr>
          <a:lstStyle/>
          <a:p>
            <a:r>
              <a:rPr lang="en-VN" sz="2800" b="1" dirty="0">
                <a:solidFill>
                  <a:schemeClr val="accent6">
                    <a:lumMod val="75000"/>
                  </a:schemeClr>
                </a:solidFill>
                <a:latin typeface="Arial" panose="020B0604020202020204" pitchFamily="34" charset="0"/>
                <a:cs typeface="Arial" panose="020B0604020202020204" pitchFamily="34" charset="0"/>
              </a:rPr>
              <a:t>5.32 (SGK – tr.112)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86B7B1-A99C-A7A7-7D23-ACAF0BCBABF2}"/>
                  </a:ext>
                </a:extLst>
              </p:cNvPr>
              <p:cNvSpPr txBox="1"/>
              <p:nvPr/>
            </p:nvSpPr>
            <p:spPr>
              <a:xfrm>
                <a:off x="729916" y="819439"/>
                <a:ext cx="10732168" cy="5219121"/>
              </a:xfrm>
              <a:prstGeom prst="rect">
                <a:avLst/>
              </a:prstGeom>
              <a:noFill/>
            </p:spPr>
            <p:txBody>
              <a:bodyPr wrap="square" rtlCol="0">
                <a:spAutoFit/>
              </a:bodyPr>
              <a:lstStyle/>
              <a:p>
                <a:pPr algn="just">
                  <a:lnSpc>
                    <a:spcPct val="200000"/>
                  </a:lnSpc>
                </a:pPr>
                <a:r>
                  <a:rPr lang="en-VN" sz="2800" dirty="0">
                    <a:latin typeface="Arial" panose="020B0604020202020204" pitchFamily="34" charset="0"/>
                    <a:cs typeface="Arial" panose="020B0604020202020204" pitchFamily="34" charset="0"/>
                  </a:rPr>
                  <a:t>Cho đường tròn (O; 4cm) và hai điểm A,B. Biết rằng OA = </a:t>
                </a:r>
                <a14:m>
                  <m:oMath xmlns:m="http://schemas.openxmlformats.org/officeDocument/2006/math">
                    <m:rad>
                      <m:radPr>
                        <m:degHide m:val="on"/>
                        <m:ctrlPr>
                          <a:rPr lang="en-VN" sz="2800" i="1" smtClean="0">
                            <a:latin typeface="Cambria Math" panose="02040503050406030204" pitchFamily="18" charset="0"/>
                            <a:cs typeface="Arial" panose="020B0604020202020204" pitchFamily="34" charset="0"/>
                          </a:rPr>
                        </m:ctrlPr>
                      </m:radPr>
                      <m:deg/>
                      <m:e>
                        <m:r>
                          <a:rPr lang="en-US" sz="2800" b="0" i="0" smtClean="0">
                            <a:latin typeface="Cambria Math" panose="02040503050406030204" pitchFamily="18" charset="0"/>
                            <a:cs typeface="Arial" panose="020B0604020202020204" pitchFamily="34" charset="0"/>
                          </a:rPr>
                          <m:t>15</m:t>
                        </m:r>
                      </m:e>
                    </m:rad>
                  </m:oMath>
                </a14:m>
                <a:r>
                  <a:rPr lang="en-VN" sz="2800" dirty="0">
                    <a:latin typeface="Arial" panose="020B0604020202020204" pitchFamily="34" charset="0"/>
                    <a:cs typeface="Arial" panose="020B0604020202020204" pitchFamily="34" charset="0"/>
                  </a:rPr>
                  <a:t> cm và OB = 4 cm. Khi đó:</a:t>
                </a:r>
              </a:p>
              <a:p>
                <a:pPr algn="just">
                  <a:lnSpc>
                    <a:spcPct val="200000"/>
                  </a:lnSpc>
                </a:pPr>
                <a:r>
                  <a:rPr lang="en-VN" sz="2800" dirty="0">
                    <a:latin typeface="Arial" panose="020B0604020202020204" pitchFamily="34" charset="0"/>
                    <a:cs typeface="Arial" panose="020B0604020202020204" pitchFamily="34" charset="0"/>
                  </a:rPr>
                  <a:t>A. Đ</a:t>
                </a:r>
                <a:r>
                  <a:rPr lang="en-US" sz="2800" dirty="0" err="1">
                    <a:latin typeface="Arial" panose="020B0604020202020204" pitchFamily="34" charset="0"/>
                    <a:cs typeface="Arial" panose="020B0604020202020204" pitchFamily="34" charset="0"/>
                  </a:rPr>
                  <a:t>iểm</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(O),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ngoài</a:t>
                </a:r>
                <a:r>
                  <a:rPr lang="en-US" sz="2800" dirty="0">
                    <a:latin typeface="Arial" panose="020B0604020202020204" pitchFamily="34" charset="0"/>
                    <a:cs typeface="Arial" panose="020B0604020202020204" pitchFamily="34" charset="0"/>
                  </a:rPr>
                  <a:t> (O).</a:t>
                </a:r>
              </a:p>
              <a:p>
                <a:pPr algn="just">
                  <a:lnSpc>
                    <a:spcPct val="200000"/>
                  </a:lnSpc>
                </a:pPr>
                <a:r>
                  <a:rPr lang="en-VN" sz="2800" dirty="0">
                    <a:latin typeface="Arial" panose="020B0604020202020204" pitchFamily="34" charset="0"/>
                    <a:cs typeface="Arial" panose="020B0604020202020204" pitchFamily="34" charset="0"/>
                  </a:rPr>
                  <a:t>B. Đ</a:t>
                </a:r>
                <a:r>
                  <a:rPr lang="en-US" sz="2800" dirty="0" err="1">
                    <a:latin typeface="Arial" panose="020B0604020202020204" pitchFamily="34" charset="0"/>
                    <a:cs typeface="Arial" panose="020B0604020202020204" pitchFamily="34" charset="0"/>
                  </a:rPr>
                  <a:t>iểm</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ngoài</a:t>
                </a:r>
                <a:r>
                  <a:rPr lang="en-US" sz="2800" dirty="0">
                    <a:latin typeface="Arial" panose="020B0604020202020204" pitchFamily="34" charset="0"/>
                    <a:cs typeface="Arial" panose="020B0604020202020204" pitchFamily="34" charset="0"/>
                  </a:rPr>
                  <a:t> (O),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(O).</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C. Đ</a:t>
                </a:r>
                <a:r>
                  <a:rPr lang="en-US" sz="2800" dirty="0" err="1">
                    <a:latin typeface="Arial" panose="020B0604020202020204" pitchFamily="34" charset="0"/>
                    <a:cs typeface="Arial" panose="020B0604020202020204" pitchFamily="34" charset="0"/>
                  </a:rPr>
                  <a:t>iểm</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(O),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(O).</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D. Đ</a:t>
                </a:r>
                <a:r>
                  <a:rPr lang="en-US" sz="2800" dirty="0" err="1">
                    <a:latin typeface="Arial" panose="020B0604020202020204" pitchFamily="34" charset="0"/>
                    <a:cs typeface="Arial" panose="020B0604020202020204" pitchFamily="34" charset="0"/>
                  </a:rPr>
                  <a:t>iểm</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(O),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(O).</a:t>
                </a:r>
                <a:endParaRPr lang="en-VN" sz="28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A86B7B1-A99C-A7A7-7D23-ACAF0BCBABF2}"/>
                  </a:ext>
                </a:extLst>
              </p:cNvPr>
              <p:cNvSpPr txBox="1">
                <a:spLocks noRot="1" noChangeAspect="1" noMove="1" noResize="1" noEditPoints="1" noAdjustHandles="1" noChangeArrowheads="1" noChangeShapeType="1" noTextEdit="1"/>
              </p:cNvSpPr>
              <p:nvPr/>
            </p:nvSpPr>
            <p:spPr>
              <a:xfrm>
                <a:off x="729916" y="819439"/>
                <a:ext cx="10732168" cy="5219121"/>
              </a:xfrm>
              <a:prstGeom prst="rect">
                <a:avLst/>
              </a:prstGeom>
              <a:blipFill>
                <a:blip r:embed="rId2"/>
                <a:stretch>
                  <a:fillRect l="-1182" r="-1182" b="-2184"/>
                </a:stretch>
              </a:blipFill>
            </p:spPr>
            <p:txBody>
              <a:bodyPr/>
              <a:lstStyle/>
              <a:p>
                <a:r>
                  <a:rPr lang="en-VN">
                    <a:noFill/>
                  </a:rPr>
                  <a:t> </a:t>
                </a:r>
              </a:p>
            </p:txBody>
          </p:sp>
        </mc:Fallback>
      </mc:AlternateContent>
      <p:sp>
        <p:nvSpPr>
          <p:cNvPr id="4" name="Oval 3">
            <a:extLst>
              <a:ext uri="{FF2B5EF4-FFF2-40B4-BE49-F238E27FC236}">
                <a16:creationId xmlns:a16="http://schemas.microsoft.com/office/drawing/2014/main" id="{E118FCE7-5B61-37E1-23E0-3CDBFE09F87E}"/>
              </a:ext>
            </a:extLst>
          </p:cNvPr>
          <p:cNvSpPr/>
          <p:nvPr/>
        </p:nvSpPr>
        <p:spPr>
          <a:xfrm>
            <a:off x="409073" y="5196349"/>
            <a:ext cx="850232" cy="842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379600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074130-61A7-C84B-1C10-D4CC414F4813}"/>
              </a:ext>
            </a:extLst>
          </p:cNvPr>
          <p:cNvSpPr txBox="1"/>
          <p:nvPr/>
        </p:nvSpPr>
        <p:spPr>
          <a:xfrm>
            <a:off x="409073" y="499156"/>
            <a:ext cx="3322192" cy="523220"/>
          </a:xfrm>
          <a:prstGeom prst="rect">
            <a:avLst/>
          </a:prstGeom>
          <a:solidFill>
            <a:schemeClr val="bg1"/>
          </a:solidFill>
        </p:spPr>
        <p:txBody>
          <a:bodyPr wrap="none" rtlCol="0">
            <a:spAutoFit/>
          </a:bodyPr>
          <a:lstStyle/>
          <a:p>
            <a:r>
              <a:rPr lang="en-VN" sz="2800" b="1" dirty="0">
                <a:solidFill>
                  <a:schemeClr val="accent6">
                    <a:lumMod val="75000"/>
                  </a:schemeClr>
                </a:solidFill>
                <a:latin typeface="Arial" panose="020B0604020202020204" pitchFamily="34" charset="0"/>
                <a:cs typeface="Arial" panose="020B0604020202020204" pitchFamily="34" charset="0"/>
              </a:rPr>
              <a:t>5.33 (SGK – tr.112)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AB68F3F-2F4E-0FC7-B485-EF06AE17074E}"/>
                  </a:ext>
                </a:extLst>
              </p:cNvPr>
              <p:cNvSpPr txBox="1"/>
              <p:nvPr/>
            </p:nvSpPr>
            <p:spPr>
              <a:xfrm>
                <a:off x="665747" y="831163"/>
                <a:ext cx="10860505" cy="5349606"/>
              </a:xfrm>
              <a:prstGeom prst="rect">
                <a:avLst/>
              </a:prstGeom>
              <a:noFill/>
            </p:spPr>
            <p:txBody>
              <a:bodyPr wrap="square" rtlCol="0">
                <a:spAutoFit/>
              </a:bodyPr>
              <a:lstStyle/>
              <a:p>
                <a:pPr algn="just">
                  <a:lnSpc>
                    <a:spcPct val="200000"/>
                  </a:lnSpc>
                </a:pPr>
                <a:r>
                  <a:rPr lang="en-US" sz="2800" dirty="0">
                    <a:latin typeface="Arial" panose="020B0604020202020204" pitchFamily="34" charset="0"/>
                    <a:cs typeface="Arial" panose="020B0604020202020204" pitchFamily="34" charset="0"/>
                  </a:rPr>
                  <a:t>Cho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5.43,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BD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kính</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m:t>
                        </m:r>
                        <m:r>
                          <m:rPr>
                            <m:sty m:val="p"/>
                          </m:rP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2800" dirty="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4</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 </a:t>
                </a:r>
                <a14:m>
                  <m:oMath xmlns:m="http://schemas.openxmlformats.org/officeDocument/2006/math">
                    <m:acc>
                      <m:accPr>
                        <m:chr m:val="̂"/>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B</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r>
                          <m:rPr>
                            <m:sty m:val="p"/>
                          </m:rP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2800" dirty="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Khi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endParaRPr lang="en-VN" sz="2800" dirty="0">
                  <a:latin typeface="Arial" panose="020B0604020202020204" pitchFamily="34" charset="0"/>
                  <a:cs typeface="Arial" panose="020B0604020202020204" pitchFamily="34" charset="0"/>
                </a:endParaRPr>
              </a:p>
              <a:p>
                <a:pPr lvl="0"/>
                <a:r>
                  <a:rPr lang="en-VN" sz="2800" dirty="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a:rPr lang="en-US" sz="2800" b="0" i="1" smtClean="0">
                            <a:solidFill>
                              <a:prstClr val="black"/>
                            </a:solidFill>
                            <a:latin typeface="Cambria Math" panose="02040503050406030204" pitchFamily="18" charset="0"/>
                          </a:rPr>
                          <m:t>𝐷𝐶</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8</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và 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m:rPr>
                            <m:brk/>
                          </m:rPr>
                          <a:rPr lang="en-US" sz="2800" b="0" i="1" smtClean="0">
                            <a:solidFill>
                              <a:prstClr val="black"/>
                            </a:solidFill>
                            <a:latin typeface="Cambria Math" panose="02040503050406030204" pitchFamily="18" charset="0"/>
                          </a:rPr>
                          <m:t>𝐴</m:t>
                        </m:r>
                        <m:r>
                          <a:rPr lang="en-US" sz="2800" i="1">
                            <a:solidFill>
                              <a:prstClr val="black"/>
                            </a:solidFill>
                            <a:latin typeface="Cambria Math" panose="02040503050406030204" pitchFamily="18" charset="0"/>
                          </a:rPr>
                          <m:t>𝐷</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22</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a:t>
                </a:r>
              </a:p>
              <a:p>
                <a:pPr algn="just">
                  <a:lnSpc>
                    <a:spcPct val="200000"/>
                  </a:lnSpc>
                </a:pPr>
                <a:r>
                  <a:rPr lang="en-VN" sz="2800" dirty="0">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a:rPr lang="en-US" sz="2800" i="1">
                            <a:solidFill>
                              <a:prstClr val="black"/>
                            </a:solidFill>
                            <a:latin typeface="Cambria Math" panose="02040503050406030204" pitchFamily="18" charset="0"/>
                          </a:rPr>
                          <m:t>𝐷𝐶</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28</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và 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m:rPr>
                            <m:brk/>
                          </m:rPr>
                          <a:rPr lang="en-US" sz="2800" i="1">
                            <a:solidFill>
                              <a:prstClr val="black"/>
                            </a:solidFill>
                            <a:latin typeface="Cambria Math" panose="02040503050406030204" pitchFamily="18" charset="0"/>
                          </a:rPr>
                          <m:t>𝐴</m:t>
                        </m:r>
                        <m:r>
                          <a:rPr lang="en-US" sz="2800" i="1">
                            <a:solidFill>
                              <a:prstClr val="black"/>
                            </a:solidFill>
                            <a:latin typeface="Cambria Math" panose="02040503050406030204" pitchFamily="18" charset="0"/>
                          </a:rPr>
                          <m:t>𝐷</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22</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a:rPr lang="en-US" sz="2800" i="1">
                            <a:solidFill>
                              <a:prstClr val="black"/>
                            </a:solidFill>
                            <a:latin typeface="Cambria Math" panose="02040503050406030204" pitchFamily="18" charset="0"/>
                          </a:rPr>
                          <m:t>𝐷𝐶</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28</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và 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m:rPr>
                            <m:brk/>
                          </m:rPr>
                          <a:rPr lang="en-US" sz="2800" i="1">
                            <a:solidFill>
                              <a:prstClr val="black"/>
                            </a:solidFill>
                            <a:latin typeface="Cambria Math" panose="02040503050406030204" pitchFamily="18" charset="0"/>
                          </a:rPr>
                          <m:t>𝐴</m:t>
                        </m:r>
                        <m:r>
                          <a:rPr lang="en-US" sz="2800" i="1">
                            <a:solidFill>
                              <a:prstClr val="black"/>
                            </a:solidFill>
                            <a:latin typeface="Cambria Math" panose="02040503050406030204" pitchFamily="18" charset="0"/>
                          </a:rPr>
                          <m:t>𝐷</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14</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a:rPr lang="en-US" sz="2800" i="1">
                            <a:solidFill>
                              <a:prstClr val="black"/>
                            </a:solidFill>
                            <a:latin typeface="Cambria Math" panose="02040503050406030204" pitchFamily="18" charset="0"/>
                          </a:rPr>
                          <m:t>𝐷𝐶</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8</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 và s</a:t>
                </a:r>
                <a:r>
                  <a:rPr lang="en-VN" sz="2800" dirty="0">
                    <a:latin typeface="Arial" panose="020B0604020202020204" pitchFamily="34" charset="0"/>
                    <a:cs typeface="Arial" panose="020B0604020202020204" pitchFamily="34" charset="0"/>
                  </a:rPr>
                  <a:t>đ </a:t>
                </a:r>
                <a14:m>
                  <m:oMath xmlns:m="http://schemas.openxmlformats.org/officeDocument/2006/math">
                    <m:groupChr>
                      <m:groupChrPr>
                        <m:chr m:val="⏜"/>
                        <m:pos m:val="top"/>
                        <m:vertJc m:val="bot"/>
                        <m:ctrlPr>
                          <a:rPr lang="en-US" sz="2800" i="1">
                            <a:solidFill>
                              <a:prstClr val="black"/>
                            </a:solidFill>
                            <a:latin typeface="Cambria Math" panose="02040503050406030204" pitchFamily="18" charset="0"/>
                          </a:rPr>
                        </m:ctrlPr>
                      </m:groupChrPr>
                      <m:e>
                        <m:r>
                          <m:rPr>
                            <m:brk/>
                          </m:rPr>
                          <a:rPr lang="en-US" sz="2800" i="1">
                            <a:solidFill>
                              <a:prstClr val="black"/>
                            </a:solidFill>
                            <a:latin typeface="Cambria Math" panose="02040503050406030204" pitchFamily="18" charset="0"/>
                          </a:rPr>
                          <m:t>𝐴</m:t>
                        </m:r>
                        <m:r>
                          <a:rPr lang="en-US" sz="2800" i="1">
                            <a:solidFill>
                              <a:prstClr val="black"/>
                            </a:solidFill>
                            <a:latin typeface="Cambria Math" panose="02040503050406030204" pitchFamily="18" charset="0"/>
                          </a:rPr>
                          <m:t>𝐷</m:t>
                        </m:r>
                      </m:e>
                    </m:groupChr>
                  </m:oMath>
                </a14:m>
                <a:r>
                  <a:rPr lang="en-US" sz="2800">
                    <a:latin typeface="Arial" panose="020B0604020202020204" pitchFamily="34" charset="0"/>
                    <a:cs typeface="Arial" panose="020B0604020202020204" pitchFamily="34" charset="0"/>
                  </a:rPr>
                  <a:t> = </a:t>
                </a:r>
                <a14:m>
                  <m:oMath xmlns:m="http://schemas.openxmlformats.org/officeDocument/2006/math">
                    <m:sSup>
                      <m:sSupPr>
                        <m:ctrlPr>
                          <a:rPr lang="en-VN" sz="2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14</m:t>
                        </m:r>
                        <m:r>
                          <a:rPr lang="vi-VN" sz="2800" i="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8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CAB68F3F-2F4E-0FC7-B485-EF06AE17074E}"/>
                  </a:ext>
                </a:extLst>
              </p:cNvPr>
              <p:cNvSpPr txBox="1">
                <a:spLocks noRot="1" noChangeAspect="1" noMove="1" noResize="1" noEditPoints="1" noAdjustHandles="1" noChangeArrowheads="1" noChangeShapeType="1" noTextEdit="1"/>
              </p:cNvSpPr>
              <p:nvPr/>
            </p:nvSpPr>
            <p:spPr>
              <a:xfrm>
                <a:off x="665747" y="831163"/>
                <a:ext cx="10860505" cy="5349606"/>
              </a:xfrm>
              <a:prstGeom prst="rect">
                <a:avLst/>
              </a:prstGeom>
              <a:blipFill>
                <a:blip r:embed="rId2"/>
                <a:stretch>
                  <a:fillRect l="-1122" r="-117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FC514E5-887F-98BA-0B60-61BD7042E07A}"/>
              </a:ext>
            </a:extLst>
          </p:cNvPr>
          <p:cNvPicPr>
            <a:picLocks noChangeAspect="1"/>
          </p:cNvPicPr>
          <p:nvPr/>
        </p:nvPicPr>
        <p:blipFill>
          <a:blip r:embed="rId3"/>
          <a:stretch>
            <a:fillRect/>
          </a:stretch>
        </p:blipFill>
        <p:spPr>
          <a:xfrm>
            <a:off x="7055853" y="2144442"/>
            <a:ext cx="4013200" cy="3949700"/>
          </a:xfrm>
          <a:prstGeom prst="rect">
            <a:avLst/>
          </a:prstGeom>
        </p:spPr>
      </p:pic>
      <p:sp>
        <p:nvSpPr>
          <p:cNvPr id="7" name="Oval 6">
            <a:extLst>
              <a:ext uri="{FF2B5EF4-FFF2-40B4-BE49-F238E27FC236}">
                <a16:creationId xmlns:a16="http://schemas.microsoft.com/office/drawing/2014/main" id="{D24D3E6C-9274-2958-BFFC-4C26D1E121D7}"/>
              </a:ext>
            </a:extLst>
          </p:cNvPr>
          <p:cNvSpPr/>
          <p:nvPr/>
        </p:nvSpPr>
        <p:spPr>
          <a:xfrm>
            <a:off x="409073" y="5196349"/>
            <a:ext cx="850232" cy="842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3310720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B827A4-7101-1F27-CD05-4CD88C785F3F}"/>
              </a:ext>
            </a:extLst>
          </p:cNvPr>
          <p:cNvSpPr txBox="1"/>
          <p:nvPr/>
        </p:nvSpPr>
        <p:spPr>
          <a:xfrm>
            <a:off x="601579" y="505326"/>
            <a:ext cx="3322192" cy="523220"/>
          </a:xfrm>
          <a:prstGeom prst="rect">
            <a:avLst/>
          </a:prstGeom>
          <a:solidFill>
            <a:schemeClr val="bg1"/>
          </a:solidFill>
        </p:spPr>
        <p:txBody>
          <a:bodyPr wrap="none" rtlCol="0">
            <a:spAutoFit/>
          </a:bodyPr>
          <a:lstStyle/>
          <a:p>
            <a:r>
              <a:rPr lang="en-VN" sz="2800" b="1" dirty="0">
                <a:solidFill>
                  <a:schemeClr val="accent6">
                    <a:lumMod val="75000"/>
                  </a:schemeClr>
                </a:solidFill>
                <a:latin typeface="Arial" panose="020B0604020202020204" pitchFamily="34" charset="0"/>
                <a:cs typeface="Arial" panose="020B0604020202020204" pitchFamily="34" charset="0"/>
              </a:rPr>
              <a:t>5.34 (SGK – tr.112)</a:t>
            </a:r>
          </a:p>
        </p:txBody>
      </p:sp>
      <p:sp>
        <p:nvSpPr>
          <p:cNvPr id="3" name="TextBox 2">
            <a:extLst>
              <a:ext uri="{FF2B5EF4-FFF2-40B4-BE49-F238E27FC236}">
                <a16:creationId xmlns:a16="http://schemas.microsoft.com/office/drawing/2014/main" id="{89944E7F-92D7-F537-18FD-4188C2ECB988}"/>
              </a:ext>
            </a:extLst>
          </p:cNvPr>
          <p:cNvSpPr txBox="1"/>
          <p:nvPr/>
        </p:nvSpPr>
        <p:spPr>
          <a:xfrm>
            <a:off x="665747" y="864387"/>
            <a:ext cx="10860505" cy="5129225"/>
          </a:xfrm>
          <a:prstGeom prst="rect">
            <a:avLst/>
          </a:prstGeom>
          <a:noFill/>
        </p:spPr>
        <p:txBody>
          <a:bodyPr wrap="square" rtlCol="0">
            <a:spAutoFit/>
          </a:bodyPr>
          <a:lstStyle/>
          <a:p>
            <a:pPr algn="just">
              <a:lnSpc>
                <a:spcPct val="200000"/>
              </a:lnSpc>
            </a:pPr>
            <a:r>
              <a:rPr lang="en-US" sz="2800" dirty="0">
                <a:latin typeface="Arial" panose="020B0604020202020204" pitchFamily="34" charset="0"/>
                <a:cs typeface="Arial" panose="020B0604020202020204" pitchFamily="34" charset="0"/>
              </a:rPr>
              <a:t>Cho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tròn</a:t>
            </a:r>
            <a:r>
              <a:rPr lang="en-US" sz="2800" dirty="0">
                <a:latin typeface="Arial" panose="020B0604020202020204" pitchFamily="34" charset="0"/>
                <a:cs typeface="Arial" panose="020B0604020202020204" pitchFamily="34" charset="0"/>
              </a:rPr>
              <a:t> (A; 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(B;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&lt; 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tròn</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cắt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(H.5.44). Khi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AB &lt; 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pPr algn="just">
              <a:lnSpc>
                <a:spcPct val="200000"/>
              </a:lnSpc>
            </a:pPr>
            <a:r>
              <a:rPr lang="en-VN" sz="2800" dirty="0">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 R</a:t>
            </a:r>
            <a:r>
              <a:rPr lang="en-US" sz="2800" baseline="-25000" dirty="0">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 &lt;  AB &lt; 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pPr algn="just">
              <a:lnSpc>
                <a:spcPct val="200000"/>
              </a:lnSpc>
            </a:pPr>
            <a:r>
              <a:rPr lang="en-VN" sz="2800" dirty="0">
                <a:latin typeface="Arial" panose="020B0604020202020204" pitchFamily="34" charset="0"/>
                <a:cs typeface="Arial" panose="020B0604020202020204" pitchFamily="34" charset="0"/>
              </a:rPr>
              <a:t>C. AB &gt; </a:t>
            </a:r>
            <a:r>
              <a:rPr lang="en-US" sz="2800" dirty="0">
                <a:latin typeface="Arial" panose="020B0604020202020204" pitchFamily="34" charset="0"/>
                <a:cs typeface="Arial" panose="020B0604020202020204" pitchFamily="34" charset="0"/>
              </a:rPr>
              <a:t>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gn="just">
              <a:lnSpc>
                <a:spcPct val="200000"/>
              </a:lnSpc>
            </a:pPr>
            <a:r>
              <a:rPr lang="en-VN" sz="2800" dirty="0">
                <a:latin typeface="Arial" panose="020B0604020202020204" pitchFamily="34" charset="0"/>
                <a:cs typeface="Arial" panose="020B0604020202020204" pitchFamily="34" charset="0"/>
              </a:rPr>
              <a:t>D. AB = </a:t>
            </a:r>
            <a:r>
              <a:rPr lang="en-US" sz="2800" dirty="0">
                <a:latin typeface="Arial" panose="020B0604020202020204" pitchFamily="34" charset="0"/>
                <a:cs typeface="Arial" panose="020B0604020202020204" pitchFamily="34" charset="0"/>
              </a:rPr>
              <a:t>R</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 R</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7112D77-9B5A-2BCC-3FAE-A4BB51A2224E}"/>
              </a:ext>
            </a:extLst>
          </p:cNvPr>
          <p:cNvPicPr>
            <a:picLocks noChangeAspect="1"/>
          </p:cNvPicPr>
          <p:nvPr/>
        </p:nvPicPr>
        <p:blipFill>
          <a:blip r:embed="rId2"/>
          <a:stretch>
            <a:fillRect/>
          </a:stretch>
        </p:blipFill>
        <p:spPr>
          <a:xfrm>
            <a:off x="5799220" y="2730723"/>
            <a:ext cx="5133473" cy="3621950"/>
          </a:xfrm>
          <a:prstGeom prst="rect">
            <a:avLst/>
          </a:prstGeom>
        </p:spPr>
      </p:pic>
      <p:sp>
        <p:nvSpPr>
          <p:cNvPr id="6" name="Oval 5">
            <a:extLst>
              <a:ext uri="{FF2B5EF4-FFF2-40B4-BE49-F238E27FC236}">
                <a16:creationId xmlns:a16="http://schemas.microsoft.com/office/drawing/2014/main" id="{8F5C9468-9B58-CAF4-76D8-CA3D6C7D9D05}"/>
              </a:ext>
            </a:extLst>
          </p:cNvPr>
          <p:cNvSpPr/>
          <p:nvPr/>
        </p:nvSpPr>
        <p:spPr>
          <a:xfrm>
            <a:off x="360577" y="3551201"/>
            <a:ext cx="850232" cy="842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7942604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C96BB2-F337-B76C-5C44-05B4B95AA9C8}"/>
              </a:ext>
            </a:extLst>
          </p:cNvPr>
          <p:cNvSpPr txBox="1"/>
          <p:nvPr/>
        </p:nvSpPr>
        <p:spPr>
          <a:xfrm>
            <a:off x="157667" y="300882"/>
            <a:ext cx="3098990" cy="492443"/>
          </a:xfrm>
          <a:prstGeom prst="rect">
            <a:avLst/>
          </a:prstGeom>
          <a:solidFill>
            <a:schemeClr val="bg1"/>
          </a:solidFill>
        </p:spPr>
        <p:txBody>
          <a:bodyPr wrap="none" rtlCol="0">
            <a:spAutoFit/>
          </a:bodyPr>
          <a:lstStyle/>
          <a:p>
            <a:r>
              <a:rPr lang="en-VN" sz="2600" b="1" dirty="0">
                <a:solidFill>
                  <a:schemeClr val="accent6">
                    <a:lumMod val="75000"/>
                  </a:schemeClr>
                </a:solidFill>
                <a:latin typeface="Arial" panose="020B0604020202020204" pitchFamily="34" charset="0"/>
                <a:cs typeface="Arial" panose="020B0604020202020204" pitchFamily="34" charset="0"/>
              </a:rPr>
              <a:t>5.35 (SGK – tr.112)</a:t>
            </a:r>
          </a:p>
        </p:txBody>
      </p:sp>
      <p:sp>
        <p:nvSpPr>
          <p:cNvPr id="3" name="TextBox 2">
            <a:extLst>
              <a:ext uri="{FF2B5EF4-FFF2-40B4-BE49-F238E27FC236}">
                <a16:creationId xmlns:a16="http://schemas.microsoft.com/office/drawing/2014/main" id="{E598ADCE-B0F8-5E99-AB61-21FB7B1157B2}"/>
              </a:ext>
            </a:extLst>
          </p:cNvPr>
          <p:cNvSpPr txBox="1"/>
          <p:nvPr/>
        </p:nvSpPr>
        <p:spPr>
          <a:xfrm>
            <a:off x="353327" y="715639"/>
            <a:ext cx="11485345" cy="5693866"/>
          </a:xfrm>
          <a:prstGeom prst="rect">
            <a:avLst/>
          </a:prstGeom>
          <a:noFill/>
        </p:spPr>
        <p:txBody>
          <a:bodyPr wrap="square" rtlCol="0">
            <a:spAutoFit/>
          </a:bodyPr>
          <a:lstStyle/>
          <a:p>
            <a:pPr algn="just">
              <a:lnSpc>
                <a:spcPct val="200000"/>
              </a:lnSpc>
            </a:pPr>
            <a:r>
              <a:rPr lang="en-US" sz="2600" dirty="0">
                <a:latin typeface="Arial" panose="020B0604020202020204" pitchFamily="34" charset="0"/>
                <a:cs typeface="Arial" panose="020B0604020202020204" pitchFamily="34" charset="0"/>
              </a:rPr>
              <a:t>Cho </a:t>
            </a:r>
            <a:r>
              <a:rPr lang="en-US" sz="2600" dirty="0" err="1">
                <a:latin typeface="Arial" panose="020B0604020202020204" pitchFamily="34" charset="0"/>
                <a:cs typeface="Arial" panose="020B0604020202020204" pitchFamily="34" charset="0"/>
              </a:rPr>
              <a:t>đường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tròn</a:t>
            </a:r>
            <a:r>
              <a:rPr lang="en-US" sz="2600" dirty="0">
                <a:latin typeface="Arial" panose="020B0604020202020204" pitchFamily="34" charset="0"/>
                <a:cs typeface="Arial" panose="020B0604020202020204" pitchFamily="34" charset="0"/>
              </a:rPr>
              <a:t> (O; R)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hai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thẳng</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Gọi</a:t>
            </a:r>
            <a:r>
              <a:rPr lang="en-US" sz="2600" dirty="0">
                <a:latin typeface="Arial" panose="020B0604020202020204" pitchFamily="34" charset="0"/>
                <a:cs typeface="Arial" panose="020B0604020202020204" pitchFamily="34" charset="0"/>
              </a:rPr>
              <a:t> d</a:t>
            </a:r>
            <a:r>
              <a:rPr lang="en-US" sz="2600" baseline="-25000"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d</a:t>
            </a:r>
            <a:r>
              <a:rPr lang="en-US" sz="2600" baseline="-25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lần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lượt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khoảng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từ</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điểm</a:t>
            </a:r>
            <a:r>
              <a:rPr lang="en-US" sz="2600" dirty="0">
                <a:latin typeface="Arial" panose="020B0604020202020204" pitchFamily="34" charset="0"/>
                <a:cs typeface="Arial" panose="020B0604020202020204" pitchFamily="34" charset="0"/>
              </a:rPr>
              <a:t> O </a:t>
            </a:r>
            <a:r>
              <a:rPr lang="en-US" sz="2600" dirty="0" err="1">
                <a:latin typeface="Arial" panose="020B0604020202020204" pitchFamily="34" charset="0"/>
                <a:cs typeface="Arial" panose="020B0604020202020204" pitchFamily="34" charset="0"/>
              </a:rPr>
              <a:t>đến</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rằng</a:t>
            </a:r>
            <a:r>
              <a:rPr lang="en-US" sz="2600" dirty="0">
                <a:latin typeface="Arial" panose="020B0604020202020204" pitchFamily="34" charset="0"/>
                <a:cs typeface="Arial" panose="020B0604020202020204" pitchFamily="34" charset="0"/>
              </a:rPr>
              <a:t> (O) </a:t>
            </a:r>
            <a:r>
              <a:rPr lang="en-US" sz="2600" dirty="0" err="1">
                <a:latin typeface="Arial" panose="020B0604020202020204" pitchFamily="34" charset="0"/>
                <a:cs typeface="Arial" panose="020B0604020202020204" pitchFamily="34" charset="0"/>
              </a:rPr>
              <a:t>cắt</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tiếp</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xúc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với</a:t>
            </a:r>
            <a:r>
              <a:rPr lang="en-US" sz="2600" dirty="0">
                <a:latin typeface="Arial" panose="020B0604020202020204" pitchFamily="34" charset="0"/>
                <a:cs typeface="Arial" panose="020B0604020202020204" pitchFamily="34" charset="0"/>
              </a:rPr>
              <a:t> a</a:t>
            </a:r>
            <a:r>
              <a:rPr lang="en-US" sz="2600" baseline="-25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(H.5.45). Khi </a:t>
            </a:r>
            <a:r>
              <a:rPr lang="en-US" sz="2600" dirty="0" err="1">
                <a:latin typeface="Arial" panose="020B0604020202020204" pitchFamily="34" charset="0"/>
                <a:cs typeface="Arial" panose="020B0604020202020204" pitchFamily="34" charset="0"/>
              </a:rPr>
              <a:t>đó</a:t>
            </a:r>
            <a:r>
              <a:rPr lang="en-US" sz="2600" dirty="0">
                <a:latin typeface="Arial" panose="020B0604020202020204" pitchFamily="34" charset="0"/>
                <a:cs typeface="Arial" panose="020B0604020202020204" pitchFamily="34" charset="0"/>
              </a:rPr>
              <a:t>:</a:t>
            </a:r>
            <a:endParaRPr lang="en-VN" sz="2600" dirty="0">
              <a:latin typeface="Arial" panose="020B0604020202020204" pitchFamily="34" charset="0"/>
              <a:cs typeface="Arial" panose="020B0604020202020204" pitchFamily="34" charset="0"/>
            </a:endParaRPr>
          </a:p>
          <a:p>
            <a:pPr algn="just">
              <a:lnSpc>
                <a:spcPct val="200000"/>
              </a:lnSpc>
            </a:pPr>
            <a:r>
              <a:rPr lang="pt-BR" sz="2600">
                <a:latin typeface="Arial" panose="020B0604020202020204" pitchFamily="34" charset="0"/>
                <a:cs typeface="Arial" panose="020B0604020202020204" pitchFamily="34" charset="0"/>
              </a:rPr>
              <a:t>A.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1</a:t>
            </a:r>
            <a:r>
              <a:rPr lang="pt-BR" sz="2600">
                <a:latin typeface="Arial" panose="020B0604020202020204" pitchFamily="34" charset="0"/>
                <a:cs typeface="Arial" panose="020B0604020202020204" pitchFamily="34" charset="0"/>
              </a:rPr>
              <a:t> &lt; R,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2</a:t>
            </a:r>
            <a:r>
              <a:rPr lang="pt-BR" sz="2600">
                <a:latin typeface="Arial" panose="020B0604020202020204" pitchFamily="34" charset="0"/>
                <a:cs typeface="Arial" panose="020B0604020202020204" pitchFamily="34" charset="0"/>
              </a:rPr>
              <a:t> = R.</a:t>
            </a:r>
          </a:p>
          <a:p>
            <a:pPr algn="just">
              <a:lnSpc>
                <a:spcPct val="200000"/>
              </a:lnSpc>
            </a:pPr>
            <a:r>
              <a:rPr lang="pt-BR" sz="2600">
                <a:latin typeface="Arial" panose="020B0604020202020204" pitchFamily="34" charset="0"/>
                <a:cs typeface="Arial" panose="020B0604020202020204" pitchFamily="34" charset="0"/>
              </a:rPr>
              <a:t>B.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1</a:t>
            </a:r>
            <a:r>
              <a:rPr lang="pt-BR" sz="2600">
                <a:latin typeface="Arial" panose="020B0604020202020204" pitchFamily="34" charset="0"/>
                <a:cs typeface="Arial" panose="020B0604020202020204" pitchFamily="34" charset="0"/>
              </a:rPr>
              <a:t> = R,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2</a:t>
            </a:r>
            <a:r>
              <a:rPr lang="pt-BR" sz="2600">
                <a:latin typeface="Arial" panose="020B0604020202020204" pitchFamily="34" charset="0"/>
                <a:cs typeface="Arial" panose="020B0604020202020204" pitchFamily="34" charset="0"/>
              </a:rPr>
              <a:t> &lt; R.</a:t>
            </a:r>
          </a:p>
          <a:p>
            <a:pPr algn="just">
              <a:lnSpc>
                <a:spcPct val="200000"/>
              </a:lnSpc>
            </a:pPr>
            <a:r>
              <a:rPr lang="pt-BR" sz="2600">
                <a:latin typeface="Arial" panose="020B0604020202020204" pitchFamily="34" charset="0"/>
                <a:cs typeface="Arial" panose="020B0604020202020204" pitchFamily="34" charset="0"/>
              </a:rPr>
              <a:t>C.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1</a:t>
            </a:r>
            <a:r>
              <a:rPr lang="pt-BR" sz="2600">
                <a:latin typeface="Arial" panose="020B0604020202020204" pitchFamily="34" charset="0"/>
                <a:cs typeface="Arial" panose="020B0604020202020204" pitchFamily="34" charset="0"/>
              </a:rPr>
              <a:t> &gt; R,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2</a:t>
            </a:r>
            <a:r>
              <a:rPr lang="pt-BR" sz="2600">
                <a:latin typeface="Arial" panose="020B0604020202020204" pitchFamily="34" charset="0"/>
                <a:cs typeface="Arial" panose="020B0604020202020204" pitchFamily="34" charset="0"/>
              </a:rPr>
              <a:t> = R.</a:t>
            </a:r>
          </a:p>
          <a:p>
            <a:pPr algn="just">
              <a:lnSpc>
                <a:spcPct val="200000"/>
              </a:lnSpc>
            </a:pPr>
            <a:r>
              <a:rPr lang="pt-BR" sz="2600">
                <a:latin typeface="Arial" panose="020B0604020202020204" pitchFamily="34" charset="0"/>
                <a:cs typeface="Arial" panose="020B0604020202020204" pitchFamily="34" charset="0"/>
              </a:rPr>
              <a:t>D.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1</a:t>
            </a:r>
            <a:r>
              <a:rPr lang="pt-BR" sz="2600">
                <a:latin typeface="Arial" panose="020B0604020202020204" pitchFamily="34" charset="0"/>
                <a:cs typeface="Arial" panose="020B0604020202020204" pitchFamily="34" charset="0"/>
              </a:rPr>
              <a:t> &lt; R, </a:t>
            </a:r>
            <a:r>
              <a:rPr lang="en-US" sz="2600">
                <a:latin typeface="Arial" panose="020B0604020202020204" pitchFamily="34" charset="0"/>
                <a:cs typeface="Arial" panose="020B0604020202020204" pitchFamily="34" charset="0"/>
              </a:rPr>
              <a:t>d</a:t>
            </a:r>
            <a:r>
              <a:rPr lang="en-US" sz="2600" baseline="-25000">
                <a:latin typeface="Arial" panose="020B0604020202020204" pitchFamily="34" charset="0"/>
                <a:cs typeface="Arial" panose="020B0604020202020204" pitchFamily="34" charset="0"/>
              </a:rPr>
              <a:t>2</a:t>
            </a:r>
            <a:r>
              <a:rPr lang="pt-BR" sz="2600">
                <a:latin typeface="Arial" panose="020B0604020202020204" pitchFamily="34" charset="0"/>
                <a:cs typeface="Arial" panose="020B0604020202020204" pitchFamily="34" charset="0"/>
              </a:rPr>
              <a:t> &lt; R.</a:t>
            </a:r>
            <a:endParaRPr lang="en-US" sz="2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809C256-7BCB-B387-2FA7-72196D75914B}"/>
              </a:ext>
            </a:extLst>
          </p:cNvPr>
          <p:cNvPicPr>
            <a:picLocks noChangeAspect="1"/>
          </p:cNvPicPr>
          <p:nvPr/>
        </p:nvPicPr>
        <p:blipFill>
          <a:blip r:embed="rId2"/>
          <a:stretch>
            <a:fillRect/>
          </a:stretch>
        </p:blipFill>
        <p:spPr>
          <a:xfrm>
            <a:off x="6383547" y="2813465"/>
            <a:ext cx="5313633" cy="3736592"/>
          </a:xfrm>
          <a:prstGeom prst="rect">
            <a:avLst/>
          </a:prstGeom>
        </p:spPr>
      </p:pic>
      <p:sp>
        <p:nvSpPr>
          <p:cNvPr id="6" name="Oval 5">
            <a:extLst>
              <a:ext uri="{FF2B5EF4-FFF2-40B4-BE49-F238E27FC236}">
                <a16:creationId xmlns:a16="http://schemas.microsoft.com/office/drawing/2014/main" id="{E433C881-0E79-7FB3-4806-FDB4C07F2961}"/>
              </a:ext>
            </a:extLst>
          </p:cNvPr>
          <p:cNvSpPr/>
          <p:nvPr/>
        </p:nvSpPr>
        <p:spPr>
          <a:xfrm>
            <a:off x="157667" y="3265371"/>
            <a:ext cx="743906" cy="7431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979699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5BB4F-A77A-E299-FCEE-6E9AEF05AC05}"/>
              </a:ext>
            </a:extLst>
          </p:cNvPr>
          <p:cNvSpPr txBox="1"/>
          <p:nvPr/>
        </p:nvSpPr>
        <p:spPr>
          <a:xfrm>
            <a:off x="4576188" y="424889"/>
            <a:ext cx="3039615" cy="523220"/>
          </a:xfrm>
          <a:prstGeom prst="rect">
            <a:avLst/>
          </a:prstGeom>
          <a:solidFill>
            <a:schemeClr val="bg1"/>
          </a:solidFill>
          <a:ln>
            <a:solidFill>
              <a:srgbClr val="C00000"/>
            </a:solidFill>
          </a:ln>
        </p:spPr>
        <p:txBody>
          <a:bodyPr wrap="none" rtlCol="0">
            <a:spAutoFit/>
          </a:bodyPr>
          <a:lstStyle/>
          <a:p>
            <a:r>
              <a:rPr lang="en-VN" sz="2800" b="1" dirty="0">
                <a:solidFill>
                  <a:srgbClr val="C00000"/>
                </a:solidFill>
                <a:latin typeface="Arial" panose="020B0604020202020204" pitchFamily="34" charset="0"/>
                <a:cs typeface="Arial" panose="020B0604020202020204" pitchFamily="34" charset="0"/>
              </a:rPr>
              <a:t>Hoạt động nhóm</a:t>
            </a:r>
          </a:p>
        </p:txBody>
      </p:sp>
      <p:sp>
        <p:nvSpPr>
          <p:cNvPr id="5" name="TextBox 4">
            <a:extLst>
              <a:ext uri="{FF2B5EF4-FFF2-40B4-BE49-F238E27FC236}">
                <a16:creationId xmlns:a16="http://schemas.microsoft.com/office/drawing/2014/main" id="{B922230A-95AB-569F-BBFD-8E4B7B98AF20}"/>
              </a:ext>
            </a:extLst>
          </p:cNvPr>
          <p:cNvSpPr txBox="1"/>
          <p:nvPr/>
        </p:nvSpPr>
        <p:spPr>
          <a:xfrm>
            <a:off x="242881" y="1102251"/>
            <a:ext cx="11706230" cy="5154168"/>
          </a:xfrm>
          <a:prstGeom prst="rect">
            <a:avLst/>
          </a:prstGeom>
          <a:noFill/>
        </p:spPr>
        <p:txBody>
          <a:bodyPr wrap="square">
            <a:spAutoFit/>
          </a:bodyPr>
          <a:lstStyle/>
          <a:p>
            <a:pPr algn="ctr">
              <a:lnSpc>
                <a:spcPct val="200000"/>
              </a:lnSpc>
              <a:spcBef>
                <a:spcPts val="300"/>
              </a:spcBef>
              <a:spcAft>
                <a:spcPts val="300"/>
              </a:spcAft>
            </a:pPr>
            <a:r>
              <a:rPr lang="vi-VN" sz="2600" b="1" dirty="0">
                <a:effectLst/>
                <a:latin typeface="Arial" panose="020B0604020202020204" pitchFamily="34" charset="0"/>
                <a:ea typeface="Calibri" panose="020F0502020204030204" pitchFamily="34" charset="0"/>
                <a:cs typeface="Arial" panose="020B0604020202020204" pitchFamily="34" charset="0"/>
              </a:rPr>
              <a:t>Lớp chia thành 5 nhóm để thực hiện nhiệm vụ củng cố kiến thức về bài:</a:t>
            </a:r>
            <a:endParaRPr lang="en-VN" sz="2600" b="1" dirty="0">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200000"/>
              </a:lnSpc>
              <a:spcBef>
                <a:spcPts val="300"/>
              </a:spcBef>
              <a:spcAft>
                <a:spcPts val="300"/>
              </a:spcAft>
              <a:buFont typeface="Arial" panose="020B0604020202020204" pitchFamily="34" charset="0"/>
              <a:buChar char="•"/>
            </a:pPr>
            <a:r>
              <a:rPr lang="vi-VN" sz="2600" dirty="0">
                <a:effectLst/>
                <a:latin typeface="Arial" panose="020B0604020202020204" pitchFamily="34" charset="0"/>
                <a:ea typeface="Calibri" panose="020F0502020204030204" pitchFamily="34" charset="0"/>
                <a:cs typeface="Arial" panose="020B0604020202020204" pitchFamily="34" charset="0"/>
              </a:rPr>
              <a:t>Nhóm 1: Mở đầu đường tròn </a:t>
            </a:r>
          </a:p>
          <a:p>
            <a:pPr marL="457200" indent="-457200" algn="just">
              <a:lnSpc>
                <a:spcPct val="200000"/>
              </a:lnSpc>
              <a:spcBef>
                <a:spcPts val="300"/>
              </a:spcBef>
              <a:spcAft>
                <a:spcPts val="300"/>
              </a:spcAft>
              <a:buFont typeface="Arial" panose="020B0604020202020204" pitchFamily="34" charset="0"/>
              <a:buChar char="•"/>
            </a:pPr>
            <a:r>
              <a:rPr lang="vi-VN" sz="2600" dirty="0">
                <a:effectLst/>
                <a:latin typeface="Arial" panose="020B0604020202020204" pitchFamily="34" charset="0"/>
                <a:ea typeface="Calibri" panose="020F0502020204030204" pitchFamily="34" charset="0"/>
                <a:cs typeface="Arial" panose="020B0604020202020204" pitchFamily="34" charset="0"/>
              </a:rPr>
              <a:t>Nhóm 2: Cung và dây của một đường tròn</a:t>
            </a:r>
            <a:endParaRPr lang="en-VN" sz="2600" dirty="0">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200000"/>
              </a:lnSpc>
              <a:spcBef>
                <a:spcPts val="300"/>
              </a:spcBef>
              <a:spcAft>
                <a:spcPts val="300"/>
              </a:spcAft>
              <a:buFont typeface="Arial" panose="020B0604020202020204" pitchFamily="34" charset="0"/>
              <a:buChar char="•"/>
            </a:pPr>
            <a:r>
              <a:rPr lang="vi-VN" sz="2600" dirty="0">
                <a:effectLst/>
                <a:latin typeface="Arial" panose="020B0604020202020204" pitchFamily="34" charset="0"/>
                <a:ea typeface="Calibri" panose="020F0502020204030204" pitchFamily="34" charset="0"/>
                <a:cs typeface="Arial" panose="020B0604020202020204" pitchFamily="34" charset="0"/>
              </a:rPr>
              <a:t>Nhóm 3: Độ dài cung tròn. Diện tích hình quạt tròn và hình vành khuyên</a:t>
            </a:r>
            <a:endParaRPr lang="en-VN" sz="2600" dirty="0">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200000"/>
              </a:lnSpc>
              <a:spcBef>
                <a:spcPts val="300"/>
              </a:spcBef>
              <a:spcAft>
                <a:spcPts val="300"/>
              </a:spcAft>
              <a:buFont typeface="Arial" panose="020B0604020202020204" pitchFamily="34" charset="0"/>
              <a:buChar char="•"/>
            </a:pPr>
            <a:r>
              <a:rPr lang="vi-VN" sz="2600" dirty="0">
                <a:effectLst/>
                <a:latin typeface="Arial" panose="020B0604020202020204" pitchFamily="34" charset="0"/>
                <a:ea typeface="Calibri" panose="020F0502020204030204" pitchFamily="34" charset="0"/>
                <a:cs typeface="Arial" panose="020B0604020202020204" pitchFamily="34" charset="0"/>
              </a:rPr>
              <a:t>Nhóm 4: Vị trí tương đối của đường thẳng và đường tròn</a:t>
            </a:r>
            <a:endParaRPr lang="en-VN" sz="2600" dirty="0">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200000"/>
              </a:lnSpc>
              <a:spcBef>
                <a:spcPts val="300"/>
              </a:spcBef>
              <a:spcAft>
                <a:spcPts val="300"/>
              </a:spcAft>
              <a:buFont typeface="Arial" panose="020B0604020202020204" pitchFamily="34" charset="0"/>
              <a:buChar char="•"/>
            </a:pPr>
            <a:r>
              <a:rPr lang="vi-VN" sz="2600" dirty="0">
                <a:effectLst/>
                <a:latin typeface="Arial" panose="020B0604020202020204" pitchFamily="34" charset="0"/>
                <a:ea typeface="Calibri" panose="020F0502020204030204" pitchFamily="34" charset="0"/>
                <a:cs typeface="Arial" panose="020B0604020202020204" pitchFamily="34" charset="0"/>
              </a:rPr>
              <a:t>Nhóm 5: Vị trí tương đối của hai đường tròn</a:t>
            </a:r>
            <a:endParaRPr lang="en-VN" sz="26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28669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of a person with a diagram&#10;&#10;Description automatically generated with medium confidence">
            <a:extLst>
              <a:ext uri="{FF2B5EF4-FFF2-40B4-BE49-F238E27FC236}">
                <a16:creationId xmlns:a16="http://schemas.microsoft.com/office/drawing/2014/main" id="{26BC7057-27F6-9F18-EC74-32099A3CA7E7}"/>
              </a:ext>
            </a:extLst>
          </p:cNvPr>
          <p:cNvPicPr>
            <a:picLocks noChangeAspect="1"/>
          </p:cNvPicPr>
          <p:nvPr/>
        </p:nvPicPr>
        <p:blipFill>
          <a:blip r:embed="rId3"/>
          <a:stretch>
            <a:fillRect/>
          </a:stretch>
        </p:blipFill>
        <p:spPr>
          <a:xfrm>
            <a:off x="395672" y="1553551"/>
            <a:ext cx="11400655" cy="4895375"/>
          </a:xfrm>
          <a:prstGeom prst="rect">
            <a:avLst/>
          </a:prstGeom>
        </p:spPr>
      </p:pic>
      <p:sp>
        <p:nvSpPr>
          <p:cNvPr id="4" name="TextBox 3">
            <a:extLst>
              <a:ext uri="{FF2B5EF4-FFF2-40B4-BE49-F238E27FC236}">
                <a16:creationId xmlns:a16="http://schemas.microsoft.com/office/drawing/2014/main" id="{37581B0F-E532-8F80-C059-DCCC9E19F377}"/>
              </a:ext>
            </a:extLst>
          </p:cNvPr>
          <p:cNvSpPr txBox="1"/>
          <p:nvPr/>
        </p:nvSpPr>
        <p:spPr>
          <a:xfrm>
            <a:off x="4657143" y="409074"/>
            <a:ext cx="2877711" cy="523220"/>
          </a:xfrm>
          <a:prstGeom prst="rect">
            <a:avLst/>
          </a:prstGeom>
          <a:solidFill>
            <a:schemeClr val="bg1"/>
          </a:solidFill>
        </p:spPr>
        <p:txBody>
          <a:bodyPr wrap="none" rtlCol="0">
            <a:spAutoFit/>
          </a:bodyPr>
          <a:lstStyle/>
          <a:p>
            <a:r>
              <a:rPr lang="en-VN" sz="2800" b="1" dirty="0">
                <a:solidFill>
                  <a:srgbClr val="FF0000"/>
                </a:solidFill>
                <a:latin typeface="Arial" panose="020B0604020202020204" pitchFamily="34" charset="0"/>
                <a:cs typeface="Arial" panose="020B0604020202020204" pitchFamily="34" charset="0"/>
              </a:rPr>
              <a:t>Ví dụ minh hoạ:</a:t>
            </a:r>
          </a:p>
        </p:txBody>
      </p:sp>
      <p:sp>
        <p:nvSpPr>
          <p:cNvPr id="6" name="TextBox 5">
            <a:extLst>
              <a:ext uri="{FF2B5EF4-FFF2-40B4-BE49-F238E27FC236}">
                <a16:creationId xmlns:a16="http://schemas.microsoft.com/office/drawing/2014/main" id="{27761CB6-0194-56AF-AE80-C7B13F09EBEF}"/>
              </a:ext>
            </a:extLst>
          </p:cNvPr>
          <p:cNvSpPr txBox="1"/>
          <p:nvPr/>
        </p:nvSpPr>
        <p:spPr>
          <a:xfrm>
            <a:off x="395672" y="921740"/>
            <a:ext cx="1790875" cy="523220"/>
          </a:xfrm>
          <a:prstGeom prst="rect">
            <a:avLst/>
          </a:prstGeom>
          <a:noFill/>
        </p:spPr>
        <p:txBody>
          <a:bodyPr wrap="none" rtlCol="0">
            <a:spAutoFit/>
          </a:bodyPr>
          <a:lstStyle/>
          <a:p>
            <a:pPr marL="285750" indent="-285750">
              <a:buFont typeface="Arial" panose="020B0604020202020204" pitchFamily="34" charset="0"/>
              <a:buChar char="•"/>
            </a:pPr>
            <a:r>
              <a:rPr lang="en-VN" sz="2800" b="1" dirty="0">
                <a:solidFill>
                  <a:srgbClr val="C00000"/>
                </a:solidFill>
                <a:latin typeface="Arial" panose="020B0604020202020204" pitchFamily="34" charset="0"/>
                <a:cs typeface="Arial" panose="020B0604020202020204" pitchFamily="34" charset="0"/>
              </a:rPr>
              <a:t>Nhóm 1</a:t>
            </a:r>
          </a:p>
        </p:txBody>
      </p:sp>
    </p:spTree>
    <p:extLst>
      <p:ext uri="{BB962C8B-B14F-4D97-AF65-F5344CB8AC3E}">
        <p14:creationId xmlns:p14="http://schemas.microsoft.com/office/powerpoint/2010/main" val="39045910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with text and words&#10;&#10;Description automatically generated with medium confidence">
            <a:extLst>
              <a:ext uri="{FF2B5EF4-FFF2-40B4-BE49-F238E27FC236}">
                <a16:creationId xmlns:a16="http://schemas.microsoft.com/office/drawing/2014/main" id="{9410DF00-9695-FA45-7CD9-33678C6E9BD9}"/>
              </a:ext>
            </a:extLst>
          </p:cNvPr>
          <p:cNvPicPr>
            <a:picLocks noChangeAspect="1"/>
          </p:cNvPicPr>
          <p:nvPr/>
        </p:nvPicPr>
        <p:blipFill>
          <a:blip r:embed="rId2"/>
          <a:stretch>
            <a:fillRect/>
          </a:stretch>
        </p:blipFill>
        <p:spPr>
          <a:xfrm>
            <a:off x="457208" y="1097279"/>
            <a:ext cx="11277585" cy="5000325"/>
          </a:xfrm>
          <a:prstGeom prst="rect">
            <a:avLst/>
          </a:prstGeom>
        </p:spPr>
      </p:pic>
      <p:sp>
        <p:nvSpPr>
          <p:cNvPr id="3" name="TextBox 2">
            <a:extLst>
              <a:ext uri="{FF2B5EF4-FFF2-40B4-BE49-F238E27FC236}">
                <a16:creationId xmlns:a16="http://schemas.microsoft.com/office/drawing/2014/main" id="{B27FE120-8154-9747-9BBF-9C19DA6D182F}"/>
              </a:ext>
            </a:extLst>
          </p:cNvPr>
          <p:cNvSpPr txBox="1"/>
          <p:nvPr/>
        </p:nvSpPr>
        <p:spPr>
          <a:xfrm>
            <a:off x="457207" y="405617"/>
            <a:ext cx="1790875" cy="523220"/>
          </a:xfrm>
          <a:prstGeom prst="rect">
            <a:avLst/>
          </a:prstGeom>
          <a:noFill/>
        </p:spPr>
        <p:txBody>
          <a:bodyPr wrap="none" rtlCol="0">
            <a:spAutoFit/>
          </a:bodyPr>
          <a:lstStyle/>
          <a:p>
            <a:pPr marL="285750" indent="-285750">
              <a:buFont typeface="Arial" panose="020B0604020202020204" pitchFamily="34" charset="0"/>
              <a:buChar char="•"/>
            </a:pPr>
            <a:r>
              <a:rPr lang="en-VN" sz="2800" b="1" dirty="0">
                <a:solidFill>
                  <a:srgbClr val="C00000"/>
                </a:solidFill>
                <a:latin typeface="Arial" panose="020B0604020202020204" pitchFamily="34" charset="0"/>
                <a:cs typeface="Arial" panose="020B0604020202020204" pitchFamily="34" charset="0"/>
              </a:rPr>
              <a:t>Nhóm 2</a:t>
            </a:r>
          </a:p>
        </p:txBody>
      </p:sp>
    </p:spTree>
    <p:extLst>
      <p:ext uri="{BB962C8B-B14F-4D97-AF65-F5344CB8AC3E}">
        <p14:creationId xmlns:p14="http://schemas.microsoft.com/office/powerpoint/2010/main" val="947214406"/>
      </p:ext>
    </p:extLst>
  </p:cSld>
  <p:clrMapOvr>
    <a:masterClrMapping/>
  </p:clrMapOvr>
  <p:transition spd="med">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of a flowchart&#10;&#10;Description automatically generated">
            <a:extLst>
              <a:ext uri="{FF2B5EF4-FFF2-40B4-BE49-F238E27FC236}">
                <a16:creationId xmlns:a16="http://schemas.microsoft.com/office/drawing/2014/main" id="{124C2BC1-10D9-315E-D23A-DB8F410EF6BB}"/>
              </a:ext>
            </a:extLst>
          </p:cNvPr>
          <p:cNvPicPr>
            <a:picLocks noChangeAspect="1"/>
          </p:cNvPicPr>
          <p:nvPr/>
        </p:nvPicPr>
        <p:blipFill>
          <a:blip r:embed="rId2"/>
          <a:stretch>
            <a:fillRect/>
          </a:stretch>
        </p:blipFill>
        <p:spPr>
          <a:xfrm>
            <a:off x="768471" y="921740"/>
            <a:ext cx="10655058" cy="5520464"/>
          </a:xfrm>
          <a:prstGeom prst="rect">
            <a:avLst/>
          </a:prstGeom>
        </p:spPr>
      </p:pic>
      <p:sp>
        <p:nvSpPr>
          <p:cNvPr id="3" name="TextBox 2">
            <a:extLst>
              <a:ext uri="{FF2B5EF4-FFF2-40B4-BE49-F238E27FC236}">
                <a16:creationId xmlns:a16="http://schemas.microsoft.com/office/drawing/2014/main" id="{E73FC9A6-7249-C8D9-D7B2-31E2D26FAB0F}"/>
              </a:ext>
            </a:extLst>
          </p:cNvPr>
          <p:cNvSpPr txBox="1"/>
          <p:nvPr/>
        </p:nvSpPr>
        <p:spPr>
          <a:xfrm>
            <a:off x="347545" y="398520"/>
            <a:ext cx="1790875" cy="523220"/>
          </a:xfrm>
          <a:prstGeom prst="rect">
            <a:avLst/>
          </a:prstGeom>
          <a:noFill/>
        </p:spPr>
        <p:txBody>
          <a:bodyPr wrap="none" rtlCol="0">
            <a:spAutoFit/>
          </a:bodyPr>
          <a:lstStyle/>
          <a:p>
            <a:pPr marL="285750" indent="-285750">
              <a:buFont typeface="Arial" panose="020B0604020202020204" pitchFamily="34" charset="0"/>
              <a:buChar char="•"/>
            </a:pPr>
            <a:r>
              <a:rPr lang="en-VN" sz="2800" b="1" dirty="0">
                <a:solidFill>
                  <a:srgbClr val="C00000"/>
                </a:solidFill>
                <a:latin typeface="Arial" panose="020B0604020202020204" pitchFamily="34" charset="0"/>
                <a:cs typeface="Arial" panose="020B0604020202020204" pitchFamily="34" charset="0"/>
              </a:rPr>
              <a:t>Nhóm 3</a:t>
            </a:r>
          </a:p>
        </p:txBody>
      </p:sp>
    </p:spTree>
    <p:extLst>
      <p:ext uri="{BB962C8B-B14F-4D97-AF65-F5344CB8AC3E}">
        <p14:creationId xmlns:p14="http://schemas.microsoft.com/office/powerpoint/2010/main" val="3713949541"/>
      </p:ext>
    </p:extLst>
  </p:cSld>
  <p:clrMapOvr>
    <a:masterClrMapping/>
  </p:clrMapOvr>
  <p:transition spd="med">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with text and a box&#10;&#10;Description automatically generated with medium confidence">
            <a:extLst>
              <a:ext uri="{FF2B5EF4-FFF2-40B4-BE49-F238E27FC236}">
                <a16:creationId xmlns:a16="http://schemas.microsoft.com/office/drawing/2014/main" id="{C03A0D4D-95A3-8ABE-EEFD-AC6B75E5FB61}"/>
              </a:ext>
            </a:extLst>
          </p:cNvPr>
          <p:cNvPicPr>
            <a:picLocks noChangeAspect="1"/>
          </p:cNvPicPr>
          <p:nvPr/>
        </p:nvPicPr>
        <p:blipFill>
          <a:blip r:embed="rId2"/>
          <a:stretch>
            <a:fillRect/>
          </a:stretch>
        </p:blipFill>
        <p:spPr>
          <a:xfrm>
            <a:off x="431970" y="921740"/>
            <a:ext cx="11328060" cy="5653531"/>
          </a:xfrm>
          <a:prstGeom prst="rect">
            <a:avLst/>
          </a:prstGeom>
        </p:spPr>
      </p:pic>
      <p:sp>
        <p:nvSpPr>
          <p:cNvPr id="3" name="TextBox 2">
            <a:extLst>
              <a:ext uri="{FF2B5EF4-FFF2-40B4-BE49-F238E27FC236}">
                <a16:creationId xmlns:a16="http://schemas.microsoft.com/office/drawing/2014/main" id="{71C78EF2-5F82-ADE3-9C9F-CFACB565CECE}"/>
              </a:ext>
            </a:extLst>
          </p:cNvPr>
          <p:cNvSpPr txBox="1"/>
          <p:nvPr/>
        </p:nvSpPr>
        <p:spPr>
          <a:xfrm>
            <a:off x="431970" y="282729"/>
            <a:ext cx="1790875" cy="523220"/>
          </a:xfrm>
          <a:prstGeom prst="rect">
            <a:avLst/>
          </a:prstGeom>
          <a:noFill/>
        </p:spPr>
        <p:txBody>
          <a:bodyPr wrap="none" rtlCol="0">
            <a:spAutoFit/>
          </a:bodyPr>
          <a:lstStyle/>
          <a:p>
            <a:pPr marL="285750" indent="-285750">
              <a:buFont typeface="Arial" panose="020B0604020202020204" pitchFamily="34" charset="0"/>
              <a:buChar char="•"/>
            </a:pPr>
            <a:r>
              <a:rPr lang="en-VN" sz="2800" b="1" dirty="0">
                <a:solidFill>
                  <a:srgbClr val="C00000"/>
                </a:solidFill>
                <a:latin typeface="Arial" panose="020B0604020202020204" pitchFamily="34" charset="0"/>
                <a:cs typeface="Arial" panose="020B0604020202020204" pitchFamily="34" charset="0"/>
              </a:rPr>
              <a:t>Nhóm 4</a:t>
            </a:r>
          </a:p>
        </p:txBody>
      </p:sp>
    </p:spTree>
    <p:extLst>
      <p:ext uri="{BB962C8B-B14F-4D97-AF65-F5344CB8AC3E}">
        <p14:creationId xmlns:p14="http://schemas.microsoft.com/office/powerpoint/2010/main" val="159615819"/>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grpSp>
        <p:nvGrpSpPr>
          <p:cNvPr id="2158" name="Google Shape;2158;p51"/>
          <p:cNvGrpSpPr/>
          <p:nvPr/>
        </p:nvGrpSpPr>
        <p:grpSpPr>
          <a:xfrm rot="20759099" flipH="1">
            <a:off x="831854" y="3250566"/>
            <a:ext cx="504223" cy="3157340"/>
            <a:chOff x="4265846" y="1371340"/>
            <a:chExt cx="126709" cy="928680"/>
          </a:xfrm>
        </p:grpSpPr>
        <p:sp>
          <p:nvSpPr>
            <p:cNvPr id="2159" name="Google Shape;2159;p51"/>
            <p:cNvSpPr/>
            <p:nvPr/>
          </p:nvSpPr>
          <p:spPr>
            <a:xfrm>
              <a:off x="4289685" y="1944338"/>
              <a:ext cx="102870" cy="202457"/>
            </a:xfrm>
            <a:custGeom>
              <a:avLst/>
              <a:gdLst/>
              <a:ahLst/>
              <a:cxnLst/>
              <a:rect l="l" t="t" r="r" b="b"/>
              <a:pathLst>
                <a:path w="102870" h="202457" extrusionOk="0">
                  <a:moveTo>
                    <a:pt x="102870" y="86"/>
                  </a:moveTo>
                  <a:lnTo>
                    <a:pt x="102179" y="202458"/>
                  </a:lnTo>
                  <a:lnTo>
                    <a:pt x="0" y="202285"/>
                  </a:lnTo>
                  <a:lnTo>
                    <a:pt x="777" y="0"/>
                  </a:lnTo>
                  <a:lnTo>
                    <a:pt x="102870" y="8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0" name="Google Shape;2160;p51"/>
            <p:cNvSpPr/>
            <p:nvPr/>
          </p:nvSpPr>
          <p:spPr>
            <a:xfrm>
              <a:off x="4299791" y="1484834"/>
              <a:ext cx="85163" cy="459589"/>
            </a:xfrm>
            <a:custGeom>
              <a:avLst/>
              <a:gdLst/>
              <a:ahLst/>
              <a:cxnLst/>
              <a:rect l="l" t="t" r="r" b="b"/>
              <a:pathLst>
                <a:path w="85163" h="459589" extrusionOk="0">
                  <a:moveTo>
                    <a:pt x="85163" y="86"/>
                  </a:moveTo>
                  <a:lnTo>
                    <a:pt x="83436" y="459590"/>
                  </a:lnTo>
                  <a:lnTo>
                    <a:pt x="0" y="459503"/>
                  </a:lnTo>
                  <a:lnTo>
                    <a:pt x="1727" y="0"/>
                  </a:lnTo>
                  <a:lnTo>
                    <a:pt x="85163" y="8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1" name="Google Shape;2161;p51"/>
            <p:cNvSpPr/>
            <p:nvPr/>
          </p:nvSpPr>
          <p:spPr>
            <a:xfrm>
              <a:off x="4301432" y="2146623"/>
              <a:ext cx="78512" cy="124290"/>
            </a:xfrm>
            <a:custGeom>
              <a:avLst/>
              <a:gdLst/>
              <a:ahLst/>
              <a:cxnLst/>
              <a:rect l="l" t="t" r="r" b="b"/>
              <a:pathLst>
                <a:path w="78512" h="124290" extrusionOk="0">
                  <a:moveTo>
                    <a:pt x="0" y="41459"/>
                  </a:moveTo>
                  <a:lnTo>
                    <a:pt x="27466" y="124291"/>
                  </a:lnTo>
                  <a:lnTo>
                    <a:pt x="50269" y="124291"/>
                  </a:lnTo>
                  <a:lnTo>
                    <a:pt x="78340" y="41545"/>
                  </a:lnTo>
                  <a:lnTo>
                    <a:pt x="78513" y="86"/>
                  </a:lnTo>
                  <a:lnTo>
                    <a:pt x="173" y="0"/>
                  </a:lnTo>
                  <a:lnTo>
                    <a:pt x="0" y="41459"/>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2" name="Google Shape;2162;p51"/>
            <p:cNvSpPr/>
            <p:nvPr/>
          </p:nvSpPr>
          <p:spPr>
            <a:xfrm>
              <a:off x="4336759" y="2270913"/>
              <a:ext cx="6909" cy="29107"/>
            </a:xfrm>
            <a:custGeom>
              <a:avLst/>
              <a:gdLst/>
              <a:ahLst/>
              <a:cxnLst/>
              <a:rect l="l" t="t" r="r" b="b"/>
              <a:pathLst>
                <a:path w="6909" h="29107" extrusionOk="0">
                  <a:moveTo>
                    <a:pt x="6823" y="29108"/>
                  </a:moveTo>
                  <a:lnTo>
                    <a:pt x="6910" y="0"/>
                  </a:lnTo>
                  <a:lnTo>
                    <a:pt x="173" y="0"/>
                  </a:lnTo>
                  <a:lnTo>
                    <a:pt x="0" y="29108"/>
                  </a:lnTo>
                  <a:lnTo>
                    <a:pt x="6823" y="29108"/>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3" name="Google Shape;2163;p51"/>
            <p:cNvSpPr/>
            <p:nvPr/>
          </p:nvSpPr>
          <p:spPr>
            <a:xfrm>
              <a:off x="4313006" y="1443634"/>
              <a:ext cx="60633" cy="41286"/>
            </a:xfrm>
            <a:custGeom>
              <a:avLst/>
              <a:gdLst/>
              <a:ahLst/>
              <a:cxnLst/>
              <a:rect l="l" t="t" r="r" b="b"/>
              <a:pathLst>
                <a:path w="60633" h="41286" extrusionOk="0">
                  <a:moveTo>
                    <a:pt x="60634" y="86"/>
                  </a:moveTo>
                  <a:lnTo>
                    <a:pt x="60461" y="41286"/>
                  </a:lnTo>
                  <a:lnTo>
                    <a:pt x="0" y="41200"/>
                  </a:lnTo>
                  <a:lnTo>
                    <a:pt x="173" y="0"/>
                  </a:lnTo>
                  <a:lnTo>
                    <a:pt x="60634" y="86"/>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4" name="Google Shape;2164;p51"/>
            <p:cNvSpPr/>
            <p:nvPr/>
          </p:nvSpPr>
          <p:spPr>
            <a:xfrm>
              <a:off x="4307564" y="1371340"/>
              <a:ext cx="71948" cy="72380"/>
            </a:xfrm>
            <a:custGeom>
              <a:avLst/>
              <a:gdLst/>
              <a:ahLst/>
              <a:cxnLst/>
              <a:rect l="l" t="t" r="r" b="b"/>
              <a:pathLst>
                <a:path w="71948" h="72380" extrusionOk="0">
                  <a:moveTo>
                    <a:pt x="71948" y="86"/>
                  </a:moveTo>
                  <a:lnTo>
                    <a:pt x="71689" y="72380"/>
                  </a:lnTo>
                  <a:lnTo>
                    <a:pt x="0" y="72294"/>
                  </a:lnTo>
                  <a:lnTo>
                    <a:pt x="259" y="0"/>
                  </a:lnTo>
                  <a:lnTo>
                    <a:pt x="71948" y="8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165" name="Google Shape;2165;p51"/>
            <p:cNvSpPr/>
            <p:nvPr/>
          </p:nvSpPr>
          <p:spPr>
            <a:xfrm>
              <a:off x="4265846" y="1496581"/>
              <a:ext cx="35672" cy="247285"/>
            </a:xfrm>
            <a:custGeom>
              <a:avLst/>
              <a:gdLst/>
              <a:ahLst/>
              <a:cxnLst/>
              <a:rect l="l" t="t" r="r" b="b"/>
              <a:pathLst>
                <a:path w="35672" h="247285" extrusionOk="0">
                  <a:moveTo>
                    <a:pt x="0" y="247285"/>
                  </a:moveTo>
                  <a:lnTo>
                    <a:pt x="25307" y="247285"/>
                  </a:lnTo>
                  <a:lnTo>
                    <a:pt x="26085" y="38090"/>
                  </a:lnTo>
                  <a:lnTo>
                    <a:pt x="35499" y="38090"/>
                  </a:lnTo>
                  <a:lnTo>
                    <a:pt x="35672" y="86"/>
                  </a:lnTo>
                  <a:lnTo>
                    <a:pt x="26257" y="86"/>
                  </a:lnTo>
                  <a:lnTo>
                    <a:pt x="11488" y="0"/>
                  </a:lnTo>
                  <a:lnTo>
                    <a:pt x="950" y="0"/>
                  </a:lnTo>
                  <a:lnTo>
                    <a:pt x="0" y="247285"/>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grpSp>
      <p:grpSp>
        <p:nvGrpSpPr>
          <p:cNvPr id="108" name="Google Shape;2053;p50"/>
          <p:cNvGrpSpPr/>
          <p:nvPr/>
        </p:nvGrpSpPr>
        <p:grpSpPr>
          <a:xfrm rot="3776744">
            <a:off x="10311389" y="1642055"/>
            <a:ext cx="2671395" cy="573403"/>
            <a:chOff x="7017251" y="5781017"/>
            <a:chExt cx="1017558" cy="259118"/>
          </a:xfrm>
        </p:grpSpPr>
        <p:sp>
          <p:nvSpPr>
            <p:cNvPr id="109" name="Google Shape;2054;p50"/>
            <p:cNvSpPr/>
            <p:nvPr/>
          </p:nvSpPr>
          <p:spPr>
            <a:xfrm>
              <a:off x="7017252" y="5781017"/>
              <a:ext cx="1017557" cy="259118"/>
            </a:xfrm>
            <a:custGeom>
              <a:avLst/>
              <a:gdLst/>
              <a:ahLst/>
              <a:cxnLst/>
              <a:rect l="l" t="t" r="r" b="b"/>
              <a:pathLst>
                <a:path w="1017557" h="259118" extrusionOk="0">
                  <a:moveTo>
                    <a:pt x="1003565" y="0"/>
                  </a:moveTo>
                  <a:cubicBezTo>
                    <a:pt x="1011293" y="0"/>
                    <a:pt x="1017558" y="6264"/>
                    <a:pt x="1017558" y="13992"/>
                  </a:cubicBezTo>
                  <a:lnTo>
                    <a:pt x="1017558" y="245126"/>
                  </a:lnTo>
                  <a:cubicBezTo>
                    <a:pt x="1017558" y="252854"/>
                    <a:pt x="1011293" y="259118"/>
                    <a:pt x="1003565" y="259118"/>
                  </a:cubicBezTo>
                  <a:lnTo>
                    <a:pt x="13992" y="259118"/>
                  </a:lnTo>
                  <a:cubicBezTo>
                    <a:pt x="6264" y="259118"/>
                    <a:pt x="0" y="252854"/>
                    <a:pt x="0" y="245126"/>
                  </a:cubicBezTo>
                  <a:lnTo>
                    <a:pt x="0" y="13992"/>
                  </a:lnTo>
                  <a:cubicBezTo>
                    <a:pt x="0" y="6264"/>
                    <a:pt x="6264" y="0"/>
                    <a:pt x="13992" y="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0" name="Google Shape;2055;p50"/>
            <p:cNvSpPr/>
            <p:nvPr/>
          </p:nvSpPr>
          <p:spPr>
            <a:xfrm>
              <a:off x="7017251" y="5781017"/>
              <a:ext cx="1017557" cy="259118"/>
            </a:xfrm>
            <a:custGeom>
              <a:avLst/>
              <a:gdLst/>
              <a:ahLst/>
              <a:cxnLst/>
              <a:rect l="l" t="t" r="r" b="b"/>
              <a:pathLst>
                <a:path w="1017557" h="259118" extrusionOk="0">
                  <a:moveTo>
                    <a:pt x="1003480" y="0"/>
                  </a:moveTo>
                  <a:lnTo>
                    <a:pt x="933344" y="0"/>
                  </a:lnTo>
                  <a:lnTo>
                    <a:pt x="933344" y="160999"/>
                  </a:lnTo>
                  <a:cubicBezTo>
                    <a:pt x="933344" y="168772"/>
                    <a:pt x="927039" y="174991"/>
                    <a:pt x="919352" y="174991"/>
                  </a:cubicBezTo>
                  <a:lnTo>
                    <a:pt x="0" y="174991"/>
                  </a:lnTo>
                  <a:lnTo>
                    <a:pt x="0" y="245126"/>
                  </a:lnTo>
                  <a:cubicBezTo>
                    <a:pt x="0" y="252900"/>
                    <a:pt x="6306" y="259118"/>
                    <a:pt x="13993" y="259118"/>
                  </a:cubicBezTo>
                  <a:lnTo>
                    <a:pt x="1003566" y="259118"/>
                  </a:lnTo>
                  <a:cubicBezTo>
                    <a:pt x="1011339" y="259118"/>
                    <a:pt x="1017558" y="252813"/>
                    <a:pt x="1017558" y="245126"/>
                  </a:cubicBezTo>
                  <a:lnTo>
                    <a:pt x="1017558" y="13992"/>
                  </a:lnTo>
                  <a:cubicBezTo>
                    <a:pt x="1017558" y="6219"/>
                    <a:pt x="1011253" y="0"/>
                    <a:pt x="1003566" y="0"/>
                  </a:cubicBez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1" name="Google Shape;2056;p50"/>
            <p:cNvSpPr/>
            <p:nvPr/>
          </p:nvSpPr>
          <p:spPr>
            <a:xfrm>
              <a:off x="7075035" y="5934847"/>
              <a:ext cx="47850" cy="47850"/>
            </a:xfrm>
            <a:custGeom>
              <a:avLst/>
              <a:gdLst/>
              <a:ahLst/>
              <a:cxnLst/>
              <a:rect l="l" t="t" r="r" b="b"/>
              <a:pathLst>
                <a:path w="47850" h="47850" extrusionOk="0">
                  <a:moveTo>
                    <a:pt x="47851" y="23925"/>
                  </a:moveTo>
                  <a:cubicBezTo>
                    <a:pt x="47851" y="30317"/>
                    <a:pt x="45346" y="36363"/>
                    <a:pt x="40855" y="40854"/>
                  </a:cubicBezTo>
                  <a:cubicBezTo>
                    <a:pt x="36363" y="45346"/>
                    <a:pt x="30317" y="47850"/>
                    <a:pt x="23925" y="47850"/>
                  </a:cubicBezTo>
                  <a:cubicBezTo>
                    <a:pt x="17534" y="47850"/>
                    <a:pt x="11488" y="45346"/>
                    <a:pt x="6996" y="40854"/>
                  </a:cubicBezTo>
                  <a:cubicBezTo>
                    <a:pt x="2505" y="36363"/>
                    <a:pt x="0" y="30317"/>
                    <a:pt x="0" y="23925"/>
                  </a:cubicBezTo>
                  <a:cubicBezTo>
                    <a:pt x="0" y="17534"/>
                    <a:pt x="2505" y="11574"/>
                    <a:pt x="6996" y="6996"/>
                  </a:cubicBezTo>
                  <a:cubicBezTo>
                    <a:pt x="11488" y="2505"/>
                    <a:pt x="17534" y="0"/>
                    <a:pt x="23925" y="0"/>
                  </a:cubicBezTo>
                  <a:cubicBezTo>
                    <a:pt x="37141" y="0"/>
                    <a:pt x="47851" y="10710"/>
                    <a:pt x="47851" y="23925"/>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2" name="Google Shape;2057;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3" name="Google Shape;2058;p50"/>
            <p:cNvSpPr/>
            <p:nvPr/>
          </p:nvSpPr>
          <p:spPr>
            <a:xfrm>
              <a:off x="763594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4" name="Google Shape;2059;p50"/>
            <p:cNvSpPr/>
            <p:nvPr/>
          </p:nvSpPr>
          <p:spPr>
            <a:xfrm>
              <a:off x="7688023"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5" name="Google Shape;2060;p50"/>
            <p:cNvSpPr/>
            <p:nvPr/>
          </p:nvSpPr>
          <p:spPr>
            <a:xfrm>
              <a:off x="774010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6" name="Google Shape;2061;p50"/>
            <p:cNvSpPr/>
            <p:nvPr/>
          </p:nvSpPr>
          <p:spPr>
            <a:xfrm>
              <a:off x="779210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7" name="Google Shape;2062;p50"/>
            <p:cNvSpPr/>
            <p:nvPr/>
          </p:nvSpPr>
          <p:spPr>
            <a:xfrm>
              <a:off x="784418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8" name="Google Shape;2063;p50"/>
            <p:cNvSpPr/>
            <p:nvPr/>
          </p:nvSpPr>
          <p:spPr>
            <a:xfrm>
              <a:off x="789618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9" name="Google Shape;2064;p50"/>
            <p:cNvSpPr/>
            <p:nvPr/>
          </p:nvSpPr>
          <p:spPr>
            <a:xfrm>
              <a:off x="794826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0" name="Google Shape;2065;p50"/>
            <p:cNvSpPr/>
            <p:nvPr/>
          </p:nvSpPr>
          <p:spPr>
            <a:xfrm>
              <a:off x="800034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1" name="Google Shape;2066;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rgbClr val="F9CDC7"/>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2" name="Google Shape;2067;p50"/>
            <p:cNvSpPr/>
            <p:nvPr/>
          </p:nvSpPr>
          <p:spPr>
            <a:xfrm>
              <a:off x="7271620"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3" name="Google Shape;2068;p50"/>
            <p:cNvSpPr/>
            <p:nvPr/>
          </p:nvSpPr>
          <p:spPr>
            <a:xfrm>
              <a:off x="7323616"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4" name="Google Shape;2069;p50"/>
            <p:cNvSpPr/>
            <p:nvPr/>
          </p:nvSpPr>
          <p:spPr>
            <a:xfrm>
              <a:off x="7375699"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5" name="Google Shape;2070;p50"/>
            <p:cNvSpPr/>
            <p:nvPr/>
          </p:nvSpPr>
          <p:spPr>
            <a:xfrm>
              <a:off x="7427782"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6" name="Google Shape;2071;p50"/>
            <p:cNvSpPr/>
            <p:nvPr/>
          </p:nvSpPr>
          <p:spPr>
            <a:xfrm>
              <a:off x="747977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7" name="Google Shape;2072;p50"/>
            <p:cNvSpPr/>
            <p:nvPr/>
          </p:nvSpPr>
          <p:spPr>
            <a:xfrm>
              <a:off x="7531861"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8" name="Google Shape;2073;p50"/>
            <p:cNvSpPr/>
            <p:nvPr/>
          </p:nvSpPr>
          <p:spPr>
            <a:xfrm>
              <a:off x="758394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29" name="Google Shape;2074;p50"/>
            <p:cNvSpPr/>
            <p:nvPr/>
          </p:nvSpPr>
          <p:spPr>
            <a:xfrm>
              <a:off x="7063375"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0" name="Google Shape;2075;p50"/>
            <p:cNvSpPr/>
            <p:nvPr/>
          </p:nvSpPr>
          <p:spPr>
            <a:xfrm>
              <a:off x="7115458"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1" name="Google Shape;2076;p50"/>
            <p:cNvSpPr/>
            <p:nvPr/>
          </p:nvSpPr>
          <p:spPr>
            <a:xfrm>
              <a:off x="7167454"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32" name="Google Shape;2077;p50"/>
            <p:cNvSpPr/>
            <p:nvPr/>
          </p:nvSpPr>
          <p:spPr>
            <a:xfrm>
              <a:off x="7219537" y="5781794"/>
              <a:ext cx="8637" cy="37744"/>
            </a:xfrm>
            <a:custGeom>
              <a:avLst/>
              <a:gdLst/>
              <a:ahLst/>
              <a:cxnLst/>
              <a:rect l="l" t="t" r="r" b="b"/>
              <a:pathLst>
                <a:path w="8637" h="37744" extrusionOk="0">
                  <a:moveTo>
                    <a:pt x="0" y="37745"/>
                  </a:moveTo>
                  <a:lnTo>
                    <a:pt x="0" y="0"/>
                  </a:lnTo>
                </a:path>
              </a:pathLst>
            </a:custGeom>
            <a:noFill/>
            <a:ln w="10100" cap="rnd" cmpd="sng">
              <a:solidFill>
                <a:schemeClr val="accent1"/>
              </a:solidFill>
              <a:prstDash val="solid"/>
              <a:miter lim="8000"/>
              <a:headEnd type="none" w="sm" len="sm"/>
              <a:tailEnd type="none" w="sm" len="sm"/>
            </a:ln>
          </p:spPr>
          <p:txBody>
            <a:bodyPr spcFirstLastPara="1" wrap="square" lIns="121900" tIns="60933" rIns="121900" bIns="60933" anchor="ctr"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grpSp>
      <p:sp>
        <p:nvSpPr>
          <p:cNvPr id="133" name="Google Shape;911;p39"/>
          <p:cNvSpPr txBox="1">
            <a:spLocks noGrp="1"/>
          </p:cNvSpPr>
          <p:nvPr>
            <p:ph type="title"/>
          </p:nvPr>
        </p:nvSpPr>
        <p:spPr>
          <a:xfrm>
            <a:off x="963115" y="766203"/>
            <a:ext cx="10290000" cy="697600"/>
          </a:xfrm>
          <a:prstGeom prst="rect">
            <a:avLst/>
          </a:prstGeom>
        </p:spPr>
        <p:txBody>
          <a:bodyPr spcFirstLastPara="1" vert="horz" wrap="square" lIns="121900" tIns="121900" rIns="121900" bIns="121900" rtlCol="0" anchor="t" anchorCtr="0">
            <a:noAutofit/>
          </a:bodyPr>
          <a:lstStyle/>
          <a:p>
            <a:pPr lvl="0" algn="ctr"/>
            <a:r>
              <a:rPr lang="en-US" sz="4267" b="1">
                <a:solidFill>
                  <a:srgbClr val="D84444"/>
                </a:solidFill>
                <a:latin typeface="+mj-lt"/>
              </a:rPr>
              <a:t>2. Tỉ số lượng giác của hai góc phụ nhau</a:t>
            </a:r>
            <a:endParaRPr lang="en-US" sz="4267" b="1" dirty="0">
              <a:solidFill>
                <a:srgbClr val="D84444"/>
              </a:solidFill>
              <a:latin typeface="+mj-lt"/>
            </a:endParaRPr>
          </a:p>
        </p:txBody>
      </p:sp>
      <p:sp>
        <p:nvSpPr>
          <p:cNvPr id="134" name="Rectangle 133"/>
          <p:cNvSpPr/>
          <p:nvPr/>
        </p:nvSpPr>
        <p:spPr>
          <a:xfrm>
            <a:off x="1280272" y="1838505"/>
            <a:ext cx="9655689" cy="12574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Dotum" panose="020B0600000101010101" pitchFamily="34" charset="-127"/>
                <a:cs typeface="Times New Roman" panose="02020603050405020304" pitchFamily="18" charset="0"/>
              </a:rPr>
              <a:t>Nếu hai góc phụ nhau thì sin góc này bằng côsin góc kia, tang góc này bằng côtang góc kia.</a:t>
            </a:r>
            <a:endParaRPr lang="en-US" sz="2667" kern="0">
              <a:solidFill>
                <a:srgbClr val="000000"/>
              </a:solidFil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533159" y="3779185"/>
                <a:ext cx="9440531" cy="1462644"/>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spcBef>
                    <a:spcPts val="800"/>
                  </a:spcBef>
                  <a:spcAft>
                    <a:spcPts val="800"/>
                  </a:spcAft>
                </a:pPr>
                <a:r>
                  <a:rPr lang="en-US" sz="2667">
                    <a:solidFill>
                      <a:schemeClr val="bg1">
                        <a:lumMod val="10000"/>
                      </a:schemeClr>
                    </a:solidFill>
                    <a:ea typeface="Calibri" panose="020F0502020204030204" pitchFamily="34" charset="0"/>
                    <a:cs typeface="Times New Roman" panose="02020603050405020304" pitchFamily="18" charset="0"/>
                  </a:rPr>
                  <a:t>Cho </a:t>
                </a:r>
                <a14:m>
                  <m:oMath xmlns:m="http://schemas.openxmlformats.org/officeDocument/2006/math">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𝛼</m:t>
                    </m:r>
                  </m:oMath>
                </a14:m>
                <a:r>
                  <a:rPr lang="vi-VN" sz="2667">
                    <a:solidFill>
                      <a:schemeClr val="bg1">
                        <a:lumMod val="10000"/>
                      </a:schemeClr>
                    </a:solidFill>
                    <a:ea typeface="Calibri" panose="020F0502020204030204" pitchFamily="34" charset="0"/>
                    <a:cs typeface="Times New Roman" panose="02020603050405020304" pitchFamily="18" charset="0"/>
                  </a:rPr>
                  <a:t> và </a:t>
                </a:r>
                <a14:m>
                  <m:oMath xmlns:m="http://schemas.openxmlformats.org/officeDocument/2006/math">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𝛽</m:t>
                    </m:r>
                  </m:oMath>
                </a14:m>
                <a:r>
                  <a:rPr lang="vi-VN" sz="2667">
                    <a:solidFill>
                      <a:schemeClr val="bg1">
                        <a:lumMod val="10000"/>
                      </a:schemeClr>
                    </a:solidFill>
                    <a:ea typeface="Calibri" panose="020F0502020204030204" pitchFamily="34" charset="0"/>
                    <a:cs typeface="Times New Roman" panose="02020603050405020304" pitchFamily="18" charset="0"/>
                  </a:rPr>
                  <a:t> là</a:t>
                </a:r>
                <a:r>
                  <a:rPr lang="en-US" sz="2667">
                    <a:solidFill>
                      <a:schemeClr val="bg1">
                        <a:lumMod val="10000"/>
                      </a:schemeClr>
                    </a:solidFill>
                    <a:ea typeface="Calibri" panose="020F0502020204030204" pitchFamily="34" charset="0"/>
                    <a:cs typeface="Times New Roman" panose="02020603050405020304" pitchFamily="18" charset="0"/>
                  </a:rPr>
                  <a:t> hai góc</a:t>
                </a:r>
                <a:r>
                  <a:rPr lang="vi-VN" sz="2667">
                    <a:solidFill>
                      <a:schemeClr val="bg1">
                        <a:lumMod val="10000"/>
                      </a:schemeClr>
                    </a:solidFill>
                    <a:ea typeface="Calibri" panose="020F0502020204030204" pitchFamily="34" charset="0"/>
                    <a:cs typeface="Times New Roman" panose="02020603050405020304" pitchFamily="18" charset="0"/>
                  </a:rPr>
                  <a:t> phụ nhau. </a:t>
                </a:r>
                <a:r>
                  <a:rPr lang="en-US" sz="2667">
                    <a:solidFill>
                      <a:schemeClr val="bg1">
                        <a:lumMod val="10000"/>
                      </a:schemeClr>
                    </a:solidFill>
                    <a:ea typeface="Calibri" panose="020F0502020204030204" pitchFamily="34" charset="0"/>
                    <a:cs typeface="Times New Roman" panose="02020603050405020304" pitchFamily="18" charset="0"/>
                  </a:rPr>
                  <a:t>Khi đó </a:t>
                </a:r>
              </a:p>
              <a:p>
                <a:pPr algn="ctr">
                  <a:lnSpc>
                    <a:spcPct val="150000"/>
                  </a:lnSpc>
                  <a:spcBef>
                    <a:spcPts val="800"/>
                  </a:spcBef>
                  <a:spcAft>
                    <a:spcPts val="800"/>
                  </a:spcAft>
                </a:pPr>
                <a14:m>
                  <m:oMath xmlns:m="http://schemas.openxmlformats.org/officeDocument/2006/math">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sin</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𝛼</m:t>
                        </m:r>
                      </m:e>
                    </m:func>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cos</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𝛽</m:t>
                        </m:r>
                      </m:e>
                    </m:func>
                  </m:oMath>
                </a14:m>
                <a:r>
                  <a:rPr lang="vi-VN" sz="2667">
                    <a:solidFill>
                      <a:schemeClr val="bg1">
                        <a:lumMod val="10000"/>
                      </a:schemeClr>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cos</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𝛼</m:t>
                        </m:r>
                      </m:e>
                    </m:func>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sin</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𝛽</m:t>
                        </m:r>
                      </m:e>
                    </m:func>
                  </m:oMath>
                </a14:m>
                <a:r>
                  <a:rPr lang="vi-VN" sz="2667">
                    <a:solidFill>
                      <a:schemeClr val="bg1">
                        <a:lumMod val="10000"/>
                      </a:schemeClr>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tan</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𝛼</m:t>
                        </m:r>
                      </m:e>
                    </m:func>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cot</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𝛽</m:t>
                        </m:r>
                      </m:e>
                    </m:func>
                  </m:oMath>
                </a14:m>
                <a:r>
                  <a:rPr lang="vi-VN" sz="2667">
                    <a:solidFill>
                      <a:schemeClr val="bg1">
                        <a:lumMod val="10000"/>
                      </a:schemeClr>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cot</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𝛼</m:t>
                        </m:r>
                      </m:e>
                    </m:func>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667">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tan</m:t>
                        </m:r>
                      </m:fName>
                      <m:e>
                        <m:r>
                          <a:rPr lang="vi-VN" sz="2667"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𝛽</m:t>
                        </m:r>
                      </m:e>
                    </m:func>
                  </m:oMath>
                </a14:m>
                <a:r>
                  <a:rPr lang="vi-VN" sz="2667">
                    <a:solidFill>
                      <a:schemeClr val="bg1">
                        <a:lumMod val="10000"/>
                      </a:schemeClr>
                    </a:solidFill>
                    <a:ea typeface="Calibri" panose="020F0502020204030204" pitchFamily="34" charset="0"/>
                    <a:cs typeface="Times New Roman" panose="02020603050405020304" pitchFamily="18" charset="0"/>
                  </a:rPr>
                  <a:t>.</a:t>
                </a:r>
                <a:endParaRPr lang="en-US" sz="2667">
                  <a:solidFill>
                    <a:schemeClr val="bg1">
                      <a:lumMod val="10000"/>
                    </a:schemeClr>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33159" y="3779185"/>
                <a:ext cx="9440531" cy="1462644"/>
              </a:xfrm>
              <a:prstGeom prst="rect">
                <a:avLst/>
              </a:prstGeom>
              <a:blipFill>
                <a:blip r:embed="rId3"/>
                <a:stretch>
                  <a:fillRect l="-1161" b="-8678"/>
                </a:stretch>
              </a:blipFill>
              <a:ln>
                <a:solidFill>
                  <a:schemeClr val="bg1"/>
                </a:solidFill>
              </a:ln>
            </p:spPr>
            <p:txBody>
              <a:bodyPr/>
              <a:lstStyle/>
              <a:p>
                <a:r>
                  <a:rPr lang="vi-VN">
                    <a:noFill/>
                  </a:rPr>
                  <a:t> </a:t>
                </a:r>
              </a:p>
            </p:txBody>
          </p:sp>
        </mc:Fallback>
      </mc:AlternateContent>
      <p:pic>
        <p:nvPicPr>
          <p:cNvPr id="4" name="Picture 3"/>
          <p:cNvPicPr>
            <a:picLocks noChangeAspect="1"/>
          </p:cNvPicPr>
          <p:nvPr/>
        </p:nvPicPr>
        <p:blipFill>
          <a:blip r:embed="rId4"/>
          <a:stretch>
            <a:fillRect/>
          </a:stretch>
        </p:blipFill>
        <p:spPr>
          <a:xfrm>
            <a:off x="9907970" y="5459698"/>
            <a:ext cx="772223" cy="672441"/>
          </a:xfrm>
          <a:prstGeom prst="rect">
            <a:avLst/>
          </a:prstGeom>
        </p:spPr>
      </p:pic>
    </p:spTree>
    <p:extLst>
      <p:ext uri="{BB962C8B-B14F-4D97-AF65-F5344CB8AC3E}">
        <p14:creationId xmlns:p14="http://schemas.microsoft.com/office/powerpoint/2010/main" val="397698059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barn(inVertical)">
                                      <p:cBhvr>
                                        <p:cTn id="7" dur="500"/>
                                        <p:tgtEl>
                                          <p:spTgt spid="1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barn(inVertical)">
                                      <p:cBhvr>
                                        <p:cTn id="10" dur="5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of a person with text&#10;&#10;Description automatically generated with medium confidence">
            <a:extLst>
              <a:ext uri="{FF2B5EF4-FFF2-40B4-BE49-F238E27FC236}">
                <a16:creationId xmlns:a16="http://schemas.microsoft.com/office/drawing/2014/main" id="{B06E4435-E33D-8CAB-540B-BE3EEA92A99B}"/>
              </a:ext>
            </a:extLst>
          </p:cNvPr>
          <p:cNvPicPr>
            <a:picLocks noChangeAspect="1"/>
          </p:cNvPicPr>
          <p:nvPr/>
        </p:nvPicPr>
        <p:blipFill>
          <a:blip r:embed="rId2"/>
          <a:stretch>
            <a:fillRect/>
          </a:stretch>
        </p:blipFill>
        <p:spPr>
          <a:xfrm>
            <a:off x="471102" y="1012655"/>
            <a:ext cx="11249796" cy="5397868"/>
          </a:xfrm>
          <a:prstGeom prst="rect">
            <a:avLst/>
          </a:prstGeom>
        </p:spPr>
      </p:pic>
      <p:sp>
        <p:nvSpPr>
          <p:cNvPr id="3" name="TextBox 2">
            <a:extLst>
              <a:ext uri="{FF2B5EF4-FFF2-40B4-BE49-F238E27FC236}">
                <a16:creationId xmlns:a16="http://schemas.microsoft.com/office/drawing/2014/main" id="{1E5751F2-0F9E-B04A-6999-309FD8421A39}"/>
              </a:ext>
            </a:extLst>
          </p:cNvPr>
          <p:cNvSpPr txBox="1"/>
          <p:nvPr/>
        </p:nvSpPr>
        <p:spPr>
          <a:xfrm>
            <a:off x="471102" y="447477"/>
            <a:ext cx="1790875" cy="523220"/>
          </a:xfrm>
          <a:prstGeom prst="rect">
            <a:avLst/>
          </a:prstGeom>
          <a:noFill/>
        </p:spPr>
        <p:txBody>
          <a:bodyPr wrap="none" rtlCol="0">
            <a:spAutoFit/>
          </a:bodyPr>
          <a:lstStyle/>
          <a:p>
            <a:pPr marL="285750" indent="-285750">
              <a:buFont typeface="Arial" panose="020B0604020202020204" pitchFamily="34" charset="0"/>
              <a:buChar char="•"/>
            </a:pPr>
            <a:r>
              <a:rPr lang="en-VN" sz="2800" b="1" dirty="0">
                <a:solidFill>
                  <a:srgbClr val="C00000"/>
                </a:solidFill>
                <a:latin typeface="Arial" panose="020B0604020202020204" pitchFamily="34" charset="0"/>
                <a:cs typeface="Arial" panose="020B0604020202020204" pitchFamily="34" charset="0"/>
              </a:rPr>
              <a:t>Nhóm 5</a:t>
            </a:r>
          </a:p>
        </p:txBody>
      </p:sp>
    </p:spTree>
    <p:extLst>
      <p:ext uri="{BB962C8B-B14F-4D97-AF65-F5344CB8AC3E}">
        <p14:creationId xmlns:p14="http://schemas.microsoft.com/office/powerpoint/2010/main" val="4145837700"/>
      </p:ext>
    </p:extLst>
  </p:cSld>
  <p:clrMapOvr>
    <a:masterClrMapping/>
  </p:clrMapOvr>
  <p:transition spd="med">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9B471-B170-2BC0-20EA-C68FD33E4771}"/>
              </a:ext>
            </a:extLst>
          </p:cNvPr>
          <p:cNvSpPr txBox="1"/>
          <p:nvPr/>
        </p:nvSpPr>
        <p:spPr>
          <a:xfrm>
            <a:off x="4404670" y="3838074"/>
            <a:ext cx="3382657" cy="769441"/>
          </a:xfrm>
          <a:prstGeom prst="rect">
            <a:avLst/>
          </a:prstGeom>
          <a:noFill/>
        </p:spPr>
        <p:txBody>
          <a:bodyPr wrap="none" rtlCol="0">
            <a:spAutoFit/>
          </a:bodyPr>
          <a:lstStyle/>
          <a:p>
            <a:r>
              <a:rPr lang="en-VN" sz="4400" b="1" dirty="0">
                <a:solidFill>
                  <a:schemeClr val="accent2"/>
                </a:solidFill>
                <a:latin typeface="Arial" panose="020B0604020202020204" pitchFamily="34" charset="0"/>
                <a:cs typeface="Arial" panose="020B0604020202020204" pitchFamily="34" charset="0"/>
              </a:rPr>
              <a:t>LUYỆN TẬP</a:t>
            </a:r>
          </a:p>
        </p:txBody>
      </p:sp>
      <p:pic>
        <p:nvPicPr>
          <p:cNvPr id="3" name="Picture 20">
            <a:extLst>
              <a:ext uri="{FF2B5EF4-FFF2-40B4-BE49-F238E27FC236}">
                <a16:creationId xmlns:a16="http://schemas.microsoft.com/office/drawing/2014/main" id="{A0595BEA-DFA5-FB42-3E99-BEDA202AF6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472" y="1371600"/>
            <a:ext cx="1579054" cy="2057400"/>
          </a:xfrm>
          <a:prstGeom prst="rect">
            <a:avLst/>
          </a:prstGeom>
        </p:spPr>
      </p:pic>
      <p:sp>
        <p:nvSpPr>
          <p:cNvPr id="4" name="Freeform 8">
            <a:extLst>
              <a:ext uri="{FF2B5EF4-FFF2-40B4-BE49-F238E27FC236}">
                <a16:creationId xmlns:a16="http://schemas.microsoft.com/office/drawing/2014/main" id="{E5D31464-6B4F-BF44-BED1-9D8E57DF5A52}"/>
              </a:ext>
            </a:extLst>
          </p:cNvPr>
          <p:cNvSpPr/>
          <p:nvPr/>
        </p:nvSpPr>
        <p:spPr>
          <a:xfrm>
            <a:off x="8399672" y="3709223"/>
            <a:ext cx="2606843" cy="2766733"/>
          </a:xfrm>
          <a:custGeom>
            <a:avLst/>
            <a:gdLst/>
            <a:ahLst/>
            <a:cxnLst/>
            <a:rect l="l" t="t" r="r" b="b"/>
            <a:pathLst>
              <a:path w="1701018" h="1795701">
                <a:moveTo>
                  <a:pt x="0" y="0"/>
                </a:moveTo>
                <a:lnTo>
                  <a:pt x="1701018" y="0"/>
                </a:lnTo>
                <a:lnTo>
                  <a:pt x="1701018" y="1795700"/>
                </a:lnTo>
                <a:lnTo>
                  <a:pt x="0" y="1795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87860538"/>
      </p:ext>
    </p:extLst>
  </p:cSld>
  <p:clrMapOvr>
    <a:masterClrMapping/>
  </p:clrMapOvr>
  <p:transition spd="med">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A3ACBA6-EA0B-054D-40AD-C429022138AE}"/>
              </a:ext>
            </a:extLst>
          </p:cNvPr>
          <p:cNvSpPr/>
          <p:nvPr/>
        </p:nvSpPr>
        <p:spPr>
          <a:xfrm>
            <a:off x="958515" y="499314"/>
            <a:ext cx="10274969" cy="1155035"/>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Câu 1.</a:t>
            </a:r>
            <a:r>
              <a:rPr lang="vi-VN" sz="2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Tâm đối xứng của đường tròn là:</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ounded Rectangle 2">
            <a:extLst>
              <a:ext uri="{FF2B5EF4-FFF2-40B4-BE49-F238E27FC236}">
                <a16:creationId xmlns:a16="http://schemas.microsoft.com/office/drawing/2014/main" id="{954B7181-5610-F076-EDE6-F2FD269C9B58}"/>
              </a:ext>
            </a:extLst>
          </p:cNvPr>
          <p:cNvSpPr/>
          <p:nvPr/>
        </p:nvSpPr>
        <p:spPr>
          <a:xfrm>
            <a:off x="2965782" y="1967175"/>
            <a:ext cx="6260432" cy="902363"/>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Điểm bất kì bên trong đường tròn</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ounded Rectangle 3">
            <a:extLst>
              <a:ext uri="{FF2B5EF4-FFF2-40B4-BE49-F238E27FC236}">
                <a16:creationId xmlns:a16="http://schemas.microsoft.com/office/drawing/2014/main" id="{A2D9308E-1167-02AB-6747-77063504436B}"/>
              </a:ext>
            </a:extLst>
          </p:cNvPr>
          <p:cNvSpPr/>
          <p:nvPr/>
        </p:nvSpPr>
        <p:spPr>
          <a:xfrm>
            <a:off x="2965782" y="4205025"/>
            <a:ext cx="6260431" cy="902363"/>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Điểm bất kì trên đường tròn</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ounded Rectangle 4">
            <a:extLst>
              <a:ext uri="{FF2B5EF4-FFF2-40B4-BE49-F238E27FC236}">
                <a16:creationId xmlns:a16="http://schemas.microsoft.com/office/drawing/2014/main" id="{0AA533FD-0828-89E4-72C0-BC49EE02E159}"/>
              </a:ext>
            </a:extLst>
          </p:cNvPr>
          <p:cNvSpPr/>
          <p:nvPr/>
        </p:nvSpPr>
        <p:spPr>
          <a:xfrm>
            <a:off x="2965782" y="3086100"/>
            <a:ext cx="6260432" cy="902363"/>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Điểm bất kì bên ngoài đường tròn</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ounded Rectangle 5">
            <a:extLst>
              <a:ext uri="{FF2B5EF4-FFF2-40B4-BE49-F238E27FC236}">
                <a16:creationId xmlns:a16="http://schemas.microsoft.com/office/drawing/2014/main" id="{DE1AEE0C-34D6-9FA6-FD75-567CBF5D5A80}"/>
              </a:ext>
            </a:extLst>
          </p:cNvPr>
          <p:cNvSpPr/>
          <p:nvPr/>
        </p:nvSpPr>
        <p:spPr>
          <a:xfrm>
            <a:off x="2965782" y="5323950"/>
            <a:ext cx="6260431" cy="902363"/>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tròn</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a:extLst>
              <a:ext uri="{FF2B5EF4-FFF2-40B4-BE49-F238E27FC236}">
                <a16:creationId xmlns:a16="http://schemas.microsoft.com/office/drawing/2014/main" id="{CD4C500B-3B22-C522-75CD-16A94EFE045F}"/>
              </a:ext>
            </a:extLst>
          </p:cNvPr>
          <p:cNvSpPr/>
          <p:nvPr/>
        </p:nvSpPr>
        <p:spPr>
          <a:xfrm>
            <a:off x="2965782" y="5323949"/>
            <a:ext cx="6260431" cy="902363"/>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 </a:t>
            </a:r>
            <a:r>
              <a:rPr lang="fr-FR"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tròn</a:t>
            </a:r>
            <a:endParaRPr lang="en-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66547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97D6D9F-B890-9D4C-1E1A-8CBD432FD56A}"/>
              </a:ext>
            </a:extLst>
          </p:cNvPr>
          <p:cNvSpPr/>
          <p:nvPr/>
        </p:nvSpPr>
        <p:spPr>
          <a:xfrm>
            <a:off x="824163" y="610634"/>
            <a:ext cx="10543674" cy="238523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vi-VN" sz="28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Câu 2.</a:t>
            </a:r>
            <a:r>
              <a:rPr lang="vi-VN" sz="2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tròn</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(O)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kính</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AB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dây</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CD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qua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Khẳng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sau</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đây</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r>
              <a:rPr lang="fr-FR"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đúng</a:t>
            </a: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ounded Rectangle 2">
            <a:extLst>
              <a:ext uri="{FF2B5EF4-FFF2-40B4-BE49-F238E27FC236}">
                <a16:creationId xmlns:a16="http://schemas.microsoft.com/office/drawing/2014/main" id="{C1242A63-BA4A-CB40-C9C4-5E48B4CC18B0}"/>
              </a:ext>
            </a:extLst>
          </p:cNvPr>
          <p:cNvSpPr/>
          <p:nvPr/>
        </p:nvSpPr>
        <p:spPr>
          <a:xfrm>
            <a:off x="1347536" y="3295132"/>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AB &gt; CD</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ounded Rectangle 3">
            <a:extLst>
              <a:ext uri="{FF2B5EF4-FFF2-40B4-BE49-F238E27FC236}">
                <a16:creationId xmlns:a16="http://schemas.microsoft.com/office/drawing/2014/main" id="{A396E548-F706-B841-1D3D-8CAFFE36F611}"/>
              </a:ext>
            </a:extLst>
          </p:cNvPr>
          <p:cNvSpPr/>
          <p:nvPr/>
        </p:nvSpPr>
        <p:spPr>
          <a:xfrm>
            <a:off x="1347536" y="5002080"/>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AB &lt; CD</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ounded Rectangle 4">
            <a:extLst>
              <a:ext uri="{FF2B5EF4-FFF2-40B4-BE49-F238E27FC236}">
                <a16:creationId xmlns:a16="http://schemas.microsoft.com/office/drawing/2014/main" id="{71BA6BFC-C90E-0943-3317-75A3D5B6CE3C}"/>
              </a:ext>
            </a:extLst>
          </p:cNvPr>
          <p:cNvSpPr/>
          <p:nvPr/>
        </p:nvSpPr>
        <p:spPr>
          <a:xfrm>
            <a:off x="6585287" y="3295131"/>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AB = CD</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20C7C158-91DA-EF85-D406-C2B2C0F88CAC}"/>
                  </a:ext>
                </a:extLst>
              </p:cNvPr>
              <p:cNvSpPr/>
              <p:nvPr/>
            </p:nvSpPr>
            <p:spPr>
              <a:xfrm>
                <a:off x="6585287" y="5002080"/>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AB </a:t>
                </a:r>
                <a14:m>
                  <m:oMath xmlns:m="http://schemas.openxmlformats.org/officeDocument/2006/math">
                    <m:r>
                      <a:rPr lang="fr-FR" sz="280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VN" sz="2800" dirty="0">
                    <a:solidFill>
                      <a:schemeClr val="tx1"/>
                    </a:solidFill>
                    <a:effectLst/>
                    <a:latin typeface="Arial" panose="020B0604020202020204" pitchFamily="34" charset="0"/>
                    <a:cs typeface="Arial" panose="020B0604020202020204" pitchFamily="34" charset="0"/>
                  </a:rPr>
                  <a:t> CD</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ounded Rectangle 5">
                <a:extLst>
                  <a:ext uri="{FF2B5EF4-FFF2-40B4-BE49-F238E27FC236}">
                    <a16:creationId xmlns:a16="http://schemas.microsoft.com/office/drawing/2014/main" id="{20C7C158-91DA-EF85-D406-C2B2C0F88CAC}"/>
                  </a:ext>
                </a:extLst>
              </p:cNvPr>
              <p:cNvSpPr>
                <a:spLocks noRot="1" noChangeAspect="1" noMove="1" noResize="1" noEditPoints="1" noAdjustHandles="1" noChangeArrowheads="1" noChangeShapeType="1" noTextEdit="1"/>
              </p:cNvSpPr>
              <p:nvPr/>
            </p:nvSpPr>
            <p:spPr>
              <a:xfrm>
                <a:off x="6585287" y="5002080"/>
                <a:ext cx="4259178" cy="1407687"/>
              </a:xfrm>
              <a:prstGeom prst="roundRect">
                <a:avLst/>
              </a:prstGeom>
              <a:blipFill>
                <a:blip r:embed="rId2"/>
                <a:stretch>
                  <a:fillRect/>
                </a:stretch>
              </a:blipFill>
              <a:ln>
                <a:solidFill>
                  <a:schemeClr val="accent6">
                    <a:lumMod val="75000"/>
                  </a:schemeClr>
                </a:solidFill>
              </a:ln>
            </p:spPr>
            <p:txBody>
              <a:bodyPr/>
              <a:lstStyle/>
              <a:p>
                <a:r>
                  <a:rPr lang="en-VN">
                    <a:noFill/>
                  </a:rPr>
                  <a:t> </a:t>
                </a:r>
              </a:p>
            </p:txBody>
          </p:sp>
        </mc:Fallback>
      </mc:AlternateContent>
      <p:sp>
        <p:nvSpPr>
          <p:cNvPr id="7" name="Rounded Rectangle 6">
            <a:extLst>
              <a:ext uri="{FF2B5EF4-FFF2-40B4-BE49-F238E27FC236}">
                <a16:creationId xmlns:a16="http://schemas.microsoft.com/office/drawing/2014/main" id="{CA9BE7C5-77E8-0B35-EA3D-002965C8A921}"/>
              </a:ext>
            </a:extLst>
          </p:cNvPr>
          <p:cNvSpPr/>
          <p:nvPr/>
        </p:nvSpPr>
        <p:spPr>
          <a:xfrm>
            <a:off x="1347534" y="3295131"/>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AB &gt; CD</a:t>
            </a:r>
            <a:endParaRPr lang="en-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266730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5DE8F1F-5FB6-BCD1-FBA9-C14F7AACE373}"/>
              </a:ext>
            </a:extLst>
          </p:cNvPr>
          <p:cNvSpPr/>
          <p:nvPr/>
        </p:nvSpPr>
        <p:spPr>
          <a:xfrm>
            <a:off x="824163" y="610634"/>
            <a:ext cx="10543674" cy="238523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vi-VN" sz="28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Câu 3.</a:t>
            </a:r>
            <a:r>
              <a:rPr lang="vi-VN" sz="2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ABC cân tại A nội tiếp đường tròn (O). Gọi D là trung điểm cạnh AC, tiếp tuyến của đường tròn (O) tại A cắt tia BD tại E. Chọn khẳng định đúng.</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ounded Rectangle 2">
            <a:extLst>
              <a:ext uri="{FF2B5EF4-FFF2-40B4-BE49-F238E27FC236}">
                <a16:creationId xmlns:a16="http://schemas.microsoft.com/office/drawing/2014/main" id="{630D39A8-BAD3-D866-18CC-70DDA5A3D478}"/>
              </a:ext>
            </a:extLst>
          </p:cNvPr>
          <p:cNvSpPr/>
          <p:nvPr/>
        </p:nvSpPr>
        <p:spPr>
          <a:xfrm>
            <a:off x="1347536" y="3295132"/>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AE // OD</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ounded Rectangle 3">
            <a:extLst>
              <a:ext uri="{FF2B5EF4-FFF2-40B4-BE49-F238E27FC236}">
                <a16:creationId xmlns:a16="http://schemas.microsoft.com/office/drawing/2014/main" id="{CF5DEE4D-2AD2-5B40-C667-065558D96EE7}"/>
              </a:ext>
            </a:extLst>
          </p:cNvPr>
          <p:cNvSpPr/>
          <p:nvPr/>
        </p:nvSpPr>
        <p:spPr>
          <a:xfrm>
            <a:off x="1347536" y="5002080"/>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AE // OC</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ounded Rectangle 4">
            <a:extLst>
              <a:ext uri="{FF2B5EF4-FFF2-40B4-BE49-F238E27FC236}">
                <a16:creationId xmlns:a16="http://schemas.microsoft.com/office/drawing/2014/main" id="{95A68725-A52D-DEB6-66F5-B3C3B37619B3}"/>
              </a:ext>
            </a:extLst>
          </p:cNvPr>
          <p:cNvSpPr/>
          <p:nvPr/>
        </p:nvSpPr>
        <p:spPr>
          <a:xfrm>
            <a:off x="6585287" y="3295131"/>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AE // BC</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ounded Rectangle 5">
            <a:extLst>
              <a:ext uri="{FF2B5EF4-FFF2-40B4-BE49-F238E27FC236}">
                <a16:creationId xmlns:a16="http://schemas.microsoft.com/office/drawing/2014/main" id="{4F253420-C0D6-6B26-3E41-E68F0AC7D29F}"/>
              </a:ext>
            </a:extLst>
          </p:cNvPr>
          <p:cNvSpPr/>
          <p:nvPr/>
        </p:nvSpPr>
        <p:spPr>
          <a:xfrm>
            <a:off x="6585287" y="5002080"/>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AE // OB</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a:extLst>
              <a:ext uri="{FF2B5EF4-FFF2-40B4-BE49-F238E27FC236}">
                <a16:creationId xmlns:a16="http://schemas.microsoft.com/office/drawing/2014/main" id="{DB050FD1-4DE6-DFFC-BDAF-DF5A2D8A98BC}"/>
              </a:ext>
            </a:extLst>
          </p:cNvPr>
          <p:cNvSpPr/>
          <p:nvPr/>
        </p:nvSpPr>
        <p:spPr>
          <a:xfrm>
            <a:off x="6585287" y="3295130"/>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AE // BC</a:t>
            </a:r>
            <a:endParaRPr lang="en-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31490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2AD3588-9885-3BEC-9A3A-BF2023AE3F49}"/>
              </a:ext>
            </a:extLst>
          </p:cNvPr>
          <p:cNvSpPr/>
          <p:nvPr/>
        </p:nvSpPr>
        <p:spPr>
          <a:xfrm>
            <a:off x="824163" y="461661"/>
            <a:ext cx="10543674" cy="238523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vi-VN" sz="28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Câu 4.</a:t>
            </a:r>
            <a:r>
              <a:rPr lang="vi-VN" sz="2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đo n</a:t>
            </a:r>
            <a:r>
              <a:rPr lang="vi-VN" sz="28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a:t>
            </a: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cung tròn có độ dài 30,8cm trên đường tròn có bán kính 22cm là (lấy </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π</a:t>
            </a: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 3,14 và làm tròn đến độ)</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F1E3C32E-601B-A931-BB58-9652E49CD7E0}"/>
                  </a:ext>
                </a:extLst>
              </p:cNvPr>
              <p:cNvSpPr/>
              <p:nvPr/>
            </p:nvSpPr>
            <p:spPr>
              <a:xfrm>
                <a:off x="1347534" y="3146160"/>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2800" i="1" smtClean="0">
                            <a:solidFill>
                              <a:schemeClr val="tx1"/>
                            </a:solidFill>
                            <a:effectLst/>
                            <a:latin typeface="Cambria Math" panose="02040503050406030204" pitchFamily="18" charset="0"/>
                            <a:cs typeface="Times New Roman" panose="02020603050405020304" pitchFamily="18" charset="0"/>
                          </a:rPr>
                        </m:ctrlPr>
                      </m:sSupPr>
                      <m:e>
                        <m:r>
                          <a:rPr lang="fr-FR"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70</m:t>
                        </m:r>
                      </m:e>
                      <m:sup>
                        <m:r>
                          <m:rPr>
                            <m:sty m:val="p"/>
                          </m:rPr>
                          <a:rPr lang="en-US"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VN" sz="2800" dirty="0">
                    <a:solidFill>
                      <a:schemeClr val="tx1"/>
                    </a:solidFill>
                    <a:effectLst/>
                    <a:latin typeface="Arial" panose="020B0604020202020204" pitchFamily="34" charset="0"/>
                    <a:cs typeface="Arial" panose="020B0604020202020204" pitchFamily="34" charset="0"/>
                  </a:rPr>
                  <a:t> </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ounded Rectangle 2">
                <a:extLst>
                  <a:ext uri="{FF2B5EF4-FFF2-40B4-BE49-F238E27FC236}">
                    <a16:creationId xmlns:a16="http://schemas.microsoft.com/office/drawing/2014/main" id="{F1E3C32E-601B-A931-BB58-9652E49CD7E0}"/>
                  </a:ext>
                </a:extLst>
              </p:cNvPr>
              <p:cNvSpPr>
                <a:spLocks noRot="1" noChangeAspect="1" noMove="1" noResize="1" noEditPoints="1" noAdjustHandles="1" noChangeArrowheads="1" noChangeShapeType="1" noTextEdit="1"/>
              </p:cNvSpPr>
              <p:nvPr/>
            </p:nvSpPr>
            <p:spPr>
              <a:xfrm>
                <a:off x="1347534" y="3146160"/>
                <a:ext cx="4259179" cy="1407687"/>
              </a:xfrm>
              <a:prstGeom prst="roundRect">
                <a:avLst/>
              </a:prstGeom>
              <a:blipFill>
                <a:blip r:embed="rId2"/>
                <a:stretch>
                  <a:fillRect/>
                </a:stretch>
              </a:blipFill>
              <a:ln>
                <a:solidFill>
                  <a:schemeClr val="accent6">
                    <a:lumMod val="75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52807B8-0B0F-8D09-6299-13B536C5F496}"/>
                  </a:ext>
                </a:extLst>
              </p:cNvPr>
              <p:cNvSpPr/>
              <p:nvPr/>
            </p:nvSpPr>
            <p:spPr>
              <a:xfrm>
                <a:off x="1371595" y="4853109"/>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VN" sz="2800" i="1" smtClean="0">
                            <a:solidFill>
                              <a:schemeClr val="tx1"/>
                            </a:solidFill>
                            <a:effectLst/>
                            <a:latin typeface="Cambria Math" panose="02040503050406030204" pitchFamily="18" charset="0"/>
                            <a:cs typeface="Times New Roman" panose="02020603050405020304" pitchFamily="18" charset="0"/>
                          </a:rPr>
                        </m:ctrlPr>
                      </m:sSupPr>
                      <m:e>
                        <m:r>
                          <a:rPr lang="en-US" sz="2800" b="0" i="0" smtClean="0">
                            <a:solidFill>
                              <a:schemeClr val="tx1"/>
                            </a:solidFill>
                            <a:effectLst/>
                            <a:latin typeface="Cambria Math" panose="02040503050406030204" pitchFamily="18" charset="0"/>
                            <a:cs typeface="Times New Roman" panose="02020603050405020304" pitchFamily="18" charset="0"/>
                          </a:rPr>
                          <m:t>10</m:t>
                        </m:r>
                        <m:r>
                          <a:rPr lang="fr-FR"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VN" sz="2800" dirty="0">
                    <a:solidFill>
                      <a:schemeClr val="tx1"/>
                    </a:solidFill>
                    <a:effectLst/>
                    <a:latin typeface="Arial" panose="020B0604020202020204" pitchFamily="34" charset="0"/>
                    <a:cs typeface="Arial" panose="020B0604020202020204" pitchFamily="34" charset="0"/>
                  </a:rPr>
                  <a:t> </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ounded Rectangle 3">
                <a:extLst>
                  <a:ext uri="{FF2B5EF4-FFF2-40B4-BE49-F238E27FC236}">
                    <a16:creationId xmlns:a16="http://schemas.microsoft.com/office/drawing/2014/main" id="{452807B8-0B0F-8D09-6299-13B536C5F496}"/>
                  </a:ext>
                </a:extLst>
              </p:cNvPr>
              <p:cNvSpPr>
                <a:spLocks noRot="1" noChangeAspect="1" noMove="1" noResize="1" noEditPoints="1" noAdjustHandles="1" noChangeArrowheads="1" noChangeShapeType="1" noTextEdit="1"/>
              </p:cNvSpPr>
              <p:nvPr/>
            </p:nvSpPr>
            <p:spPr>
              <a:xfrm>
                <a:off x="1371595" y="4853109"/>
                <a:ext cx="4259178" cy="1407687"/>
              </a:xfrm>
              <a:prstGeom prst="roundRect">
                <a:avLst/>
              </a:prstGeom>
              <a:blipFill>
                <a:blip r:embed="rId3"/>
                <a:stretch>
                  <a:fillRect/>
                </a:stretch>
              </a:blipFill>
              <a:ln>
                <a:solidFill>
                  <a:schemeClr val="accent6">
                    <a:lumMod val="75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F102EA26-7EF8-6A6C-B56A-BD188D88D9DA}"/>
                  </a:ext>
                </a:extLst>
              </p:cNvPr>
              <p:cNvSpPr/>
              <p:nvPr/>
            </p:nvSpPr>
            <p:spPr>
              <a:xfrm>
                <a:off x="6585286" y="3146160"/>
                <a:ext cx="4259179"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p>
                      <m:sSupPr>
                        <m:ctrlPr>
                          <a:rPr lang="en-VN" sz="2800" i="1" smtClean="0">
                            <a:solidFill>
                              <a:schemeClr val="tx1"/>
                            </a:solidFill>
                            <a:effectLst/>
                            <a:latin typeface="Cambria Math" panose="02040503050406030204" pitchFamily="18" charset="0"/>
                            <a:cs typeface="Times New Roman" panose="02020603050405020304" pitchFamily="18" charset="0"/>
                          </a:rPr>
                        </m:ctrlPr>
                      </m:sSupPr>
                      <m:e>
                        <m:r>
                          <a:rPr lang="en-US" sz="2800" b="0" i="0" smtClean="0">
                            <a:solidFill>
                              <a:schemeClr val="tx1"/>
                            </a:solidFill>
                            <a:effectLst/>
                            <a:latin typeface="Cambria Math" panose="02040503050406030204" pitchFamily="18" charset="0"/>
                            <a:cs typeface="Times New Roman" panose="02020603050405020304" pitchFamily="18" charset="0"/>
                          </a:rPr>
                          <m:t>9</m:t>
                        </m:r>
                        <m:r>
                          <a:rPr lang="fr-FR"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2800" i="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VN" sz="2800" dirty="0">
                    <a:solidFill>
                      <a:schemeClr val="tx1"/>
                    </a:solidFill>
                    <a:effectLst/>
                    <a:latin typeface="Arial" panose="020B0604020202020204" pitchFamily="34" charset="0"/>
                    <a:cs typeface="Arial" panose="020B0604020202020204" pitchFamily="34" charset="0"/>
                  </a:rPr>
                  <a:t> </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F102EA26-7EF8-6A6C-B56A-BD188D88D9DA}"/>
                  </a:ext>
                </a:extLst>
              </p:cNvPr>
              <p:cNvSpPr>
                <a:spLocks noRot="1" noChangeAspect="1" noMove="1" noResize="1" noEditPoints="1" noAdjustHandles="1" noChangeArrowheads="1" noChangeShapeType="1" noTextEdit="1"/>
              </p:cNvSpPr>
              <p:nvPr/>
            </p:nvSpPr>
            <p:spPr>
              <a:xfrm>
                <a:off x="6585286" y="3146160"/>
                <a:ext cx="4259179" cy="1407687"/>
              </a:xfrm>
              <a:prstGeom prst="roundRect">
                <a:avLst/>
              </a:prstGeom>
              <a:blipFill>
                <a:blip r:embed="rId4"/>
                <a:stretch>
                  <a:fillRect/>
                </a:stretch>
              </a:blipFill>
              <a:ln>
                <a:solidFill>
                  <a:schemeClr val="accent6">
                    <a:lumMod val="75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500CCBDF-B35A-7851-B64E-AADED0B4E1F6}"/>
                  </a:ext>
                </a:extLst>
              </p:cNvPr>
              <p:cNvSpPr/>
              <p:nvPr/>
            </p:nvSpPr>
            <p:spPr>
              <a:xfrm>
                <a:off x="6561227" y="4853109"/>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VN" sz="2800" i="1">
                            <a:solidFill>
                              <a:schemeClr val="tx1"/>
                            </a:solidFill>
                            <a:latin typeface="Cambria Math" panose="02040503050406030204" pitchFamily="18" charset="0"/>
                          </a:rPr>
                        </m:ctrlPr>
                      </m:sSupPr>
                      <m:e>
                        <m:r>
                          <a:rPr lang="en-US" sz="2800" b="0" i="0" smtClean="0">
                            <a:solidFill>
                              <a:schemeClr val="tx1"/>
                            </a:solidFill>
                            <a:latin typeface="Cambria Math" panose="02040503050406030204" pitchFamily="18" charset="0"/>
                          </a:rPr>
                          <m:t>8</m:t>
                        </m:r>
                        <m:r>
                          <a:rPr lang="fr-FR" sz="2800" i="0">
                            <a:solidFill>
                              <a:schemeClr val="tx1"/>
                            </a:solidFill>
                            <a:latin typeface="Cambria Math" panose="02040503050406030204" pitchFamily="18" charset="0"/>
                          </a:rPr>
                          <m:t>0</m:t>
                        </m:r>
                      </m:e>
                      <m:sup>
                        <m:r>
                          <m:rPr>
                            <m:sty m:val="p"/>
                          </m:rPr>
                          <a:rPr lang="en-US" sz="2800" i="0">
                            <a:solidFill>
                              <a:schemeClr val="tx1"/>
                            </a:solidFill>
                            <a:latin typeface="Cambria Math" panose="02040503050406030204" pitchFamily="18" charset="0"/>
                          </a:rPr>
                          <m:t>o</m:t>
                        </m:r>
                      </m:sup>
                    </m:sSup>
                  </m:oMath>
                </a14:m>
                <a:r>
                  <a:rPr lang="en-VN" sz="2800" dirty="0">
                    <a:solidFill>
                      <a:schemeClr val="tx1"/>
                    </a:solidFill>
                    <a:effectLst/>
                    <a:latin typeface="Arial" panose="020B0604020202020204" pitchFamily="34" charset="0"/>
                    <a:cs typeface="Arial" panose="020B0604020202020204" pitchFamily="34" charset="0"/>
                  </a:rPr>
                  <a:t> </a:t>
                </a:r>
                <a:endParaRPr lang="en-VN"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ounded Rectangle 5">
                <a:extLst>
                  <a:ext uri="{FF2B5EF4-FFF2-40B4-BE49-F238E27FC236}">
                    <a16:creationId xmlns:a16="http://schemas.microsoft.com/office/drawing/2014/main" id="{500CCBDF-B35A-7851-B64E-AADED0B4E1F6}"/>
                  </a:ext>
                </a:extLst>
              </p:cNvPr>
              <p:cNvSpPr>
                <a:spLocks noRot="1" noChangeAspect="1" noMove="1" noResize="1" noEditPoints="1" noAdjustHandles="1" noChangeArrowheads="1" noChangeShapeType="1" noTextEdit="1"/>
              </p:cNvSpPr>
              <p:nvPr/>
            </p:nvSpPr>
            <p:spPr>
              <a:xfrm>
                <a:off x="6561227" y="4853109"/>
                <a:ext cx="4259178" cy="1407687"/>
              </a:xfrm>
              <a:prstGeom prst="roundRect">
                <a:avLst/>
              </a:prstGeom>
              <a:blipFill>
                <a:blip r:embed="rId5"/>
                <a:stretch>
                  <a:fillRect/>
                </a:stretch>
              </a:blipFill>
              <a:ln>
                <a:solidFill>
                  <a:schemeClr val="accent6">
                    <a:lumMod val="75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E824907-DD18-9533-C839-3EC789C753B5}"/>
                  </a:ext>
                </a:extLst>
              </p:cNvPr>
              <p:cNvSpPr/>
              <p:nvPr/>
            </p:nvSpPr>
            <p:spPr>
              <a:xfrm>
                <a:off x="6585287" y="4853108"/>
                <a:ext cx="4259178"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VN" sz="2800" b="1" i="1">
                            <a:solidFill>
                              <a:srgbClr val="FF0000"/>
                            </a:solidFill>
                            <a:latin typeface="Cambria Math" panose="02040503050406030204" pitchFamily="18" charset="0"/>
                          </a:rPr>
                        </m:ctrlPr>
                      </m:sSupPr>
                      <m:e>
                        <m:r>
                          <a:rPr lang="en-US" sz="2800" b="1" i="0" smtClean="0">
                            <a:solidFill>
                              <a:srgbClr val="FF0000"/>
                            </a:solidFill>
                            <a:latin typeface="Cambria Math" panose="02040503050406030204" pitchFamily="18" charset="0"/>
                          </a:rPr>
                          <m:t>𝟖</m:t>
                        </m:r>
                        <m:r>
                          <a:rPr lang="fr-FR" sz="2800" b="1" i="0">
                            <a:solidFill>
                              <a:srgbClr val="FF0000"/>
                            </a:solidFill>
                            <a:latin typeface="Cambria Math" panose="02040503050406030204" pitchFamily="18" charset="0"/>
                          </a:rPr>
                          <m:t>𝟎</m:t>
                        </m:r>
                      </m:e>
                      <m:sup>
                        <m:r>
                          <a:rPr lang="en-US" sz="2800" b="1" i="0">
                            <a:solidFill>
                              <a:srgbClr val="FF0000"/>
                            </a:solidFill>
                            <a:latin typeface="Cambria Math" panose="02040503050406030204" pitchFamily="18" charset="0"/>
                          </a:rPr>
                          <m:t>𝐨</m:t>
                        </m:r>
                      </m:sup>
                    </m:sSup>
                  </m:oMath>
                </a14:m>
                <a:r>
                  <a:rPr lang="en-VN" sz="2800" b="1" dirty="0">
                    <a:solidFill>
                      <a:srgbClr val="FF0000"/>
                    </a:solidFill>
                    <a:effectLst/>
                    <a:latin typeface="Arial" panose="020B0604020202020204" pitchFamily="34" charset="0"/>
                    <a:cs typeface="Arial" panose="020B0604020202020204" pitchFamily="34" charset="0"/>
                  </a:rPr>
                  <a:t> </a:t>
                </a:r>
                <a:endParaRPr lang="en-VN"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ounded Rectangle 6">
                <a:extLst>
                  <a:ext uri="{FF2B5EF4-FFF2-40B4-BE49-F238E27FC236}">
                    <a16:creationId xmlns:a16="http://schemas.microsoft.com/office/drawing/2014/main" id="{BE824907-DD18-9533-C839-3EC789C753B5}"/>
                  </a:ext>
                </a:extLst>
              </p:cNvPr>
              <p:cNvSpPr>
                <a:spLocks noRot="1" noChangeAspect="1" noMove="1" noResize="1" noEditPoints="1" noAdjustHandles="1" noChangeArrowheads="1" noChangeShapeType="1" noTextEdit="1"/>
              </p:cNvSpPr>
              <p:nvPr/>
            </p:nvSpPr>
            <p:spPr>
              <a:xfrm>
                <a:off x="6585287" y="4853108"/>
                <a:ext cx="4259178" cy="1407687"/>
              </a:xfrm>
              <a:prstGeom prst="roundRect">
                <a:avLst/>
              </a:prstGeom>
              <a:blipFill>
                <a:blip r:embed="rId6"/>
                <a:stretch>
                  <a:fillRect/>
                </a:stretch>
              </a:blipFill>
              <a:ln>
                <a:solidFill>
                  <a:schemeClr val="accent6">
                    <a:lumMod val="75000"/>
                  </a:schemeClr>
                </a:solidFill>
              </a:ln>
            </p:spPr>
            <p:txBody>
              <a:bodyPr/>
              <a:lstStyle/>
              <a:p>
                <a:r>
                  <a:rPr lang="en-VN">
                    <a:noFill/>
                  </a:rPr>
                  <a:t> </a:t>
                </a:r>
              </a:p>
            </p:txBody>
          </p:sp>
        </mc:Fallback>
      </mc:AlternateContent>
    </p:spTree>
    <p:extLst>
      <p:ext uri="{BB962C8B-B14F-4D97-AF65-F5344CB8AC3E}">
        <p14:creationId xmlns:p14="http://schemas.microsoft.com/office/powerpoint/2010/main" val="5199597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C631409-9E9A-FC08-E88E-47C550971818}"/>
              </a:ext>
            </a:extLst>
          </p:cNvPr>
          <p:cNvSpPr/>
          <p:nvPr/>
        </p:nvSpPr>
        <p:spPr>
          <a:xfrm>
            <a:off x="824163" y="315761"/>
            <a:ext cx="10543674" cy="238523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vi-VN"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Câu 5.</a:t>
            </a:r>
            <a:r>
              <a:rPr lang="vi-VN" sz="24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nửa đường tròn (O), đường kính AB và một dây CD. Kẻ AE và BF vuông góc với CD lần lượt tại E và F. So sánh độ dài CE và DF.</a:t>
            </a:r>
            <a:endParaRPr lang="en-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ounded Rectangle 2">
            <a:extLst>
              <a:ext uri="{FF2B5EF4-FFF2-40B4-BE49-F238E27FC236}">
                <a16:creationId xmlns:a16="http://schemas.microsoft.com/office/drawing/2014/main" id="{6EE29611-A954-849D-5C59-784E4AA4BD26}"/>
              </a:ext>
            </a:extLst>
          </p:cNvPr>
          <p:cNvSpPr/>
          <p:nvPr/>
        </p:nvSpPr>
        <p:spPr>
          <a:xfrm>
            <a:off x="439154" y="3174816"/>
            <a:ext cx="2833435"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CE = DF</a:t>
            </a:r>
            <a:endParaRPr lang="en-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ounded Rectangle 3">
            <a:extLst>
              <a:ext uri="{FF2B5EF4-FFF2-40B4-BE49-F238E27FC236}">
                <a16:creationId xmlns:a16="http://schemas.microsoft.com/office/drawing/2014/main" id="{8CDD2E99-5F25-B13F-185B-F91E76620947}"/>
              </a:ext>
            </a:extLst>
          </p:cNvPr>
          <p:cNvSpPr/>
          <p:nvPr/>
        </p:nvSpPr>
        <p:spPr>
          <a:xfrm>
            <a:off x="439154" y="4881764"/>
            <a:ext cx="2833434"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CE &lt; DF</a:t>
            </a:r>
            <a:endParaRPr lang="en-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ounded Rectangle 4">
            <a:extLst>
              <a:ext uri="{FF2B5EF4-FFF2-40B4-BE49-F238E27FC236}">
                <a16:creationId xmlns:a16="http://schemas.microsoft.com/office/drawing/2014/main" id="{E63A175F-B351-34D4-9459-C165C7B001E7}"/>
              </a:ext>
            </a:extLst>
          </p:cNvPr>
          <p:cNvSpPr/>
          <p:nvPr/>
        </p:nvSpPr>
        <p:spPr>
          <a:xfrm>
            <a:off x="3605463" y="3174815"/>
            <a:ext cx="2833435"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CE = 2DF</a:t>
            </a:r>
            <a:endParaRPr lang="en-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ounded Rectangle 5">
            <a:extLst>
              <a:ext uri="{FF2B5EF4-FFF2-40B4-BE49-F238E27FC236}">
                <a16:creationId xmlns:a16="http://schemas.microsoft.com/office/drawing/2014/main" id="{0E21DFBE-3910-65E6-4A9A-0D13EA4A0405}"/>
              </a:ext>
            </a:extLst>
          </p:cNvPr>
          <p:cNvSpPr/>
          <p:nvPr/>
        </p:nvSpPr>
        <p:spPr>
          <a:xfrm>
            <a:off x="3605464" y="4881764"/>
            <a:ext cx="2833434"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CE &gt; DF</a:t>
            </a:r>
            <a:endParaRPr lang="en-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descr="A black line with a circle and a half circle&#10;&#10;Description automatically generated with medium confidence">
            <a:extLst>
              <a:ext uri="{FF2B5EF4-FFF2-40B4-BE49-F238E27FC236}">
                <a16:creationId xmlns:a16="http://schemas.microsoft.com/office/drawing/2014/main" id="{62814A49-7D11-6CE4-6B6D-74E00C022E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0722" y="3320656"/>
            <a:ext cx="4972124" cy="2913164"/>
          </a:xfrm>
          <a:prstGeom prst="rect">
            <a:avLst/>
          </a:prstGeom>
          <a:noFill/>
        </p:spPr>
      </p:pic>
      <p:sp>
        <p:nvSpPr>
          <p:cNvPr id="8" name="Rounded Rectangle 7">
            <a:extLst>
              <a:ext uri="{FF2B5EF4-FFF2-40B4-BE49-F238E27FC236}">
                <a16:creationId xmlns:a16="http://schemas.microsoft.com/office/drawing/2014/main" id="{F48A99CD-A83C-5DC3-EF9C-28F18E6295CE}"/>
              </a:ext>
            </a:extLst>
          </p:cNvPr>
          <p:cNvSpPr/>
          <p:nvPr/>
        </p:nvSpPr>
        <p:spPr>
          <a:xfrm>
            <a:off x="439153" y="3174814"/>
            <a:ext cx="2833435" cy="140768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vi-VN"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CE = DF</a:t>
            </a:r>
            <a:endParaRPr lang="en-VN"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837337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descr="A diagram of a circle with circles and circles&#10;&#10;Description automatically generated">
            <a:extLst>
              <a:ext uri="{FF2B5EF4-FFF2-40B4-BE49-F238E27FC236}">
                <a16:creationId xmlns:a16="http://schemas.microsoft.com/office/drawing/2014/main" id="{47CE0594-DE39-EB3A-CD54-F5B42DCC940D}"/>
              </a:ext>
            </a:extLst>
          </p:cNvPr>
          <p:cNvPicPr>
            <a:picLocks noChangeAspect="1"/>
          </p:cNvPicPr>
          <p:nvPr/>
        </p:nvPicPr>
        <p:blipFill>
          <a:blip r:embed="rId2"/>
          <a:stretch>
            <a:fillRect/>
          </a:stretch>
        </p:blipFill>
        <p:spPr>
          <a:xfrm>
            <a:off x="7988101" y="4038748"/>
            <a:ext cx="3906356" cy="2819252"/>
          </a:xfrm>
          <a:prstGeom prst="rect">
            <a:avLst/>
          </a:prstGeom>
        </p:spPr>
      </p:pic>
      <p:sp>
        <p:nvSpPr>
          <p:cNvPr id="3" name="TextBox 2">
            <a:extLst>
              <a:ext uri="{FF2B5EF4-FFF2-40B4-BE49-F238E27FC236}">
                <a16:creationId xmlns:a16="http://schemas.microsoft.com/office/drawing/2014/main" id="{6B829D6C-8EC2-1A2D-14CF-BEAF3E63C1CF}"/>
              </a:ext>
            </a:extLst>
          </p:cNvPr>
          <p:cNvSpPr txBox="1"/>
          <p:nvPr/>
        </p:nvSpPr>
        <p:spPr>
          <a:xfrm>
            <a:off x="297543" y="321748"/>
            <a:ext cx="2870979" cy="461665"/>
          </a:xfrm>
          <a:prstGeom prst="rect">
            <a:avLst/>
          </a:prstGeom>
          <a:solidFill>
            <a:srgbClr val="FFFFFF"/>
          </a:solidFill>
        </p:spPr>
        <p:txBody>
          <a:bodyPr wrap="none" rtlCol="0">
            <a:spAutoFit/>
          </a:bodyPr>
          <a:lstStyle/>
          <a:p>
            <a:r>
              <a:rPr lang="en-VN" sz="2400" b="1" dirty="0">
                <a:solidFill>
                  <a:schemeClr val="accent6">
                    <a:lumMod val="75000"/>
                  </a:schemeClr>
                </a:solidFill>
                <a:latin typeface="Arial" panose="020B0604020202020204" pitchFamily="34" charset="0"/>
                <a:cs typeface="Arial" panose="020B0604020202020204" pitchFamily="34" charset="0"/>
              </a:rPr>
              <a:t>5.36 (SGK – tr.112)</a:t>
            </a:r>
          </a:p>
        </p:txBody>
      </p:sp>
      <p:sp>
        <p:nvSpPr>
          <p:cNvPr id="4" name="TextBox 3">
            <a:extLst>
              <a:ext uri="{FF2B5EF4-FFF2-40B4-BE49-F238E27FC236}">
                <a16:creationId xmlns:a16="http://schemas.microsoft.com/office/drawing/2014/main" id="{C3AFB11C-BAB3-B4D3-A91F-52EA9A6F8A17}"/>
              </a:ext>
            </a:extLst>
          </p:cNvPr>
          <p:cNvSpPr txBox="1"/>
          <p:nvPr/>
        </p:nvSpPr>
        <p:spPr>
          <a:xfrm>
            <a:off x="297543" y="673691"/>
            <a:ext cx="11596914" cy="3901837"/>
          </a:xfrm>
          <a:prstGeom prst="rect">
            <a:avLst/>
          </a:prstGeom>
          <a:noFill/>
        </p:spPr>
        <p:txBody>
          <a:bodyPr wrap="square" rtlCol="0">
            <a:spAutoFit/>
          </a:bodyPr>
          <a:lstStyle/>
          <a:p>
            <a:pPr algn="just">
              <a:lnSpc>
                <a:spcPct val="150000"/>
              </a:lnSpc>
            </a:pPr>
            <a:r>
              <a:rPr lang="en-VN" sz="2400" dirty="0">
                <a:latin typeface="Arial" panose="020B0604020202020204" pitchFamily="34" charset="0"/>
                <a:cs typeface="Arial" panose="020B0604020202020204" pitchFamily="34" charset="0"/>
              </a:rPr>
              <a:t>Cho đường tròn (O) đường kính BC và điểm A (khác B và C).</a:t>
            </a:r>
          </a:p>
          <a:p>
            <a:pPr algn="just">
              <a:lnSpc>
                <a:spcPct val="150000"/>
              </a:lnSpc>
            </a:pPr>
            <a:r>
              <a:rPr lang="en-VN" sz="2400" dirty="0">
                <a:latin typeface="Arial" panose="020B0604020202020204" pitchFamily="34" charset="0"/>
                <a:cs typeface="Arial" panose="020B0604020202020204" pitchFamily="34" charset="0"/>
              </a:rPr>
              <a:t>a) Chứng minh rằng nếu A nằm trên (O) thì ABC là một tam giác vuông; ngược lại, nếu ABC là tam giác vuông tại A thì A nằm trên (O).</a:t>
            </a:r>
          </a:p>
          <a:p>
            <a:pPr algn="just">
              <a:lnSpc>
                <a:spcPct val="150000"/>
              </a:lnSpc>
            </a:pPr>
            <a:r>
              <a:rPr lang="en-VN" sz="2400" dirty="0">
                <a:latin typeface="Arial" panose="020B0604020202020204" pitchFamily="34" charset="0"/>
                <a:cs typeface="Arial" panose="020B0604020202020204" pitchFamily="34" charset="0"/>
              </a:rPr>
              <a:t>b) Giả sử A là một trong hai giao điểm của đường tròn (B; BO) với đường tròn (O). Tính các góc của tam giác ABC.</a:t>
            </a:r>
          </a:p>
          <a:p>
            <a:pPr algn="just">
              <a:lnSpc>
                <a:spcPct val="150000"/>
              </a:lnSpc>
            </a:pPr>
            <a:r>
              <a:rPr lang="en-VN" sz="2400" dirty="0">
                <a:latin typeface="Arial" panose="020B0604020202020204" pitchFamily="34" charset="0"/>
                <a:cs typeface="Arial" panose="020B0604020202020204" pitchFamily="34" charset="0"/>
              </a:rPr>
              <a:t>c) Với cùng giả thiết câu b, tính độ dài cung AC và diện tích hình quạt nằm trong (O) giới hạn bởi các bán kính OA và OC, biết rằng BC = 6 cm. </a:t>
            </a:r>
          </a:p>
        </p:txBody>
      </p:sp>
    </p:spTree>
    <p:extLst>
      <p:ext uri="{BB962C8B-B14F-4D97-AF65-F5344CB8AC3E}">
        <p14:creationId xmlns:p14="http://schemas.microsoft.com/office/powerpoint/2010/main" val="808002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65A36-E89B-C165-D4C0-9CBF59A88B46}"/>
              </a:ext>
            </a:extLst>
          </p:cNvPr>
          <p:cNvSpPr txBox="1"/>
          <p:nvPr/>
        </p:nvSpPr>
        <p:spPr>
          <a:xfrm>
            <a:off x="5664631" y="276446"/>
            <a:ext cx="862737" cy="523220"/>
          </a:xfrm>
          <a:prstGeom prst="rect">
            <a:avLst/>
          </a:prstGeom>
          <a:noFill/>
        </p:spPr>
        <p:txBody>
          <a:bodyPr wrap="none" rtlCol="0">
            <a:spAutoFit/>
          </a:bodyPr>
          <a:lstStyle/>
          <a:p>
            <a:r>
              <a:rPr lang="en-VN" sz="28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0BDDE0-A98F-887E-DC31-F077359BC0D8}"/>
                  </a:ext>
                </a:extLst>
              </p:cNvPr>
              <p:cNvSpPr txBox="1"/>
              <p:nvPr/>
            </p:nvSpPr>
            <p:spPr>
              <a:xfrm>
                <a:off x="650986" y="761569"/>
                <a:ext cx="10890025" cy="5895653"/>
              </a:xfrm>
              <a:prstGeom prst="rect">
                <a:avLst/>
              </a:prstGeom>
              <a:noFill/>
            </p:spPr>
            <p:txBody>
              <a:bodyPr wrap="square">
                <a:spAutoFit/>
              </a:bodyPr>
              <a:lstStyle/>
              <a:p>
                <a:pPr algn="just">
                  <a:lnSpc>
                    <a:spcPct val="15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2800" dirty="0">
                    <a:effectLst/>
                    <a:latin typeface="Arial" panose="020B0604020202020204" pitchFamily="34" charset="0"/>
                    <a:ea typeface="Calibri" panose="020F0502020204030204" pitchFamily="34" charset="0"/>
                    <a:cs typeface="Arial" panose="020B0604020202020204" pitchFamily="34" charset="0"/>
                  </a:rPr>
                  <a:t> là bán kính của đường tròn</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vi-VN" sz="28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800" dirty="0">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2800" dirty="0">
                    <a:effectLst/>
                    <a:latin typeface="Arial" panose="020B0604020202020204" pitchFamily="34" charset="0"/>
                    <a:ea typeface="Calibri" panose="020F0502020204030204" pitchFamily="34" charset="0"/>
                    <a:cs typeface="Arial" panose="020B0604020202020204" pitchFamily="34" charset="0"/>
                  </a:rPr>
                  <a:t> có trung tuyến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OA</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800" i="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OA</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OB</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OC</m:t>
                    </m:r>
                  </m:oMath>
                </a14:m>
                <a:r>
                  <a:rPr lang="vi-VN" sz="2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300"/>
                  </a:spcBef>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2800" dirty="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Ngược lại, nếu </a:t>
                </a:r>
                <a14:m>
                  <m:oMath xmlns:m="http://schemas.openxmlformats.org/officeDocument/2006/math">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2800" dirty="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2800" dirty="0">
                    <a:effectLst/>
                    <a:latin typeface="Arial" panose="020B0604020202020204" pitchFamily="34" charset="0"/>
                    <a:ea typeface="Calibri" panose="020F0502020204030204" pitchFamily="34" charset="0"/>
                    <a:cs typeface="Arial" panose="020B0604020202020204" pitchFamily="34" charset="0"/>
                  </a:rPr>
                  <a:t> thì có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m:t>
                    </m:r>
                  </m:oMath>
                </a14:m>
                <a:r>
                  <a:rPr lang="vi-VN" sz="2800" dirty="0">
                    <a:effectLst/>
                    <a:latin typeface="Arial" panose="020B0604020202020204" pitchFamily="34" charset="0"/>
                    <a:ea typeface="Calibri" panose="020F0502020204030204" pitchFamily="34" charset="0"/>
                    <a:cs typeface="Arial" panose="020B0604020202020204" pitchFamily="34" charset="0"/>
                  </a:rPr>
                  <a:t> là trung tuyến</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2800">
                    <a:latin typeface="Arial" panose="020B0604020202020204" pitchFamily="34" charset="0"/>
                    <a:ea typeface="Calibri" panose="020F0502020204030204" pitchFamily="34" charset="0"/>
                    <a:cs typeface="Arial" panose="020B0604020202020204" pitchFamily="34" charset="0"/>
                  </a:rPr>
                  <a:t>Suy ra</a:t>
                </a:r>
                <a:r>
                  <a:rPr lang="vi-VN" sz="2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800" i="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a:t>
                </a:r>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D0BDDE0-A98F-887E-DC31-F077359BC0D8}"/>
                  </a:ext>
                </a:extLst>
              </p:cNvPr>
              <p:cNvSpPr txBox="1">
                <a:spLocks noRot="1" noChangeAspect="1" noMove="1" noResize="1" noEditPoints="1" noAdjustHandles="1" noChangeArrowheads="1" noChangeShapeType="1" noTextEdit="1"/>
              </p:cNvSpPr>
              <p:nvPr/>
            </p:nvSpPr>
            <p:spPr>
              <a:xfrm>
                <a:off x="650986" y="761569"/>
                <a:ext cx="10890025" cy="5895653"/>
              </a:xfrm>
              <a:prstGeom prst="rect">
                <a:avLst/>
              </a:prstGeom>
              <a:blipFill>
                <a:blip r:embed="rId2"/>
                <a:stretch>
                  <a:fillRect l="-1176" b="-620"/>
                </a:stretch>
              </a:blipFill>
            </p:spPr>
            <p:txBody>
              <a:bodyPr/>
              <a:lstStyle/>
              <a:p>
                <a:r>
                  <a:rPr lang="en-US">
                    <a:noFill/>
                  </a:rPr>
                  <a:t> </a:t>
                </a:r>
              </a:p>
            </p:txBody>
          </p:sp>
        </mc:Fallback>
      </mc:AlternateContent>
    </p:spTree>
    <p:extLst>
      <p:ext uri="{BB962C8B-B14F-4D97-AF65-F5344CB8AC3E}">
        <p14:creationId xmlns:p14="http://schemas.microsoft.com/office/powerpoint/2010/main" val="16372380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strips(downLeft)">
                                      <p:cBhvr>
                                        <p:cTn id="17" dur="500"/>
                                        <p:tgtEl>
                                          <p:spTgt spid="4">
                                            <p:txEl>
                                              <p:pRg st="1" end="1"/>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strips(down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strips(down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strips(downLeft)">
                                      <p:cBhvr>
                                        <p:cTn id="30" dur="500"/>
                                        <p:tgtEl>
                                          <p:spTgt spid="4">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strips(downLeft)">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strips(downLeft)">
                                      <p:cBhvr>
                                        <p:cTn id="3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0BDDE0-A98F-887E-DC31-F077359BC0D8}"/>
                  </a:ext>
                </a:extLst>
              </p:cNvPr>
              <p:cNvSpPr txBox="1"/>
              <p:nvPr/>
            </p:nvSpPr>
            <p:spPr>
              <a:xfrm>
                <a:off x="486814" y="153885"/>
                <a:ext cx="11218372" cy="5096780"/>
              </a:xfrm>
              <a:prstGeom prst="rect">
                <a:avLst/>
              </a:prstGeom>
              <a:noFill/>
            </p:spPr>
            <p:txBody>
              <a:bodyPr wrap="square">
                <a:spAutoFit/>
              </a:bodyPr>
              <a:lstStyle/>
              <a:p>
                <a:pPr algn="just">
                  <a:lnSpc>
                    <a:spcPct val="200000"/>
                  </a:lnSpc>
                  <a:spcBef>
                    <a:spcPts val="300"/>
                  </a:spcBef>
                  <a:spcAft>
                    <a:spcPts val="300"/>
                  </a:spcAft>
                </a:pPr>
                <a:r>
                  <a:rPr lang="vi-VN"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vi-VN" sz="2800" dirty="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800" dirty="0">
                    <a:effectLst/>
                    <a:latin typeface="Arial" panose="020B0604020202020204" pitchFamily="34" charset="0"/>
                    <a:ea typeface="Calibri" panose="020F0502020204030204" pitchFamily="34" charset="0"/>
                    <a:cs typeface="Arial" panose="020B0604020202020204" pitchFamily="34" charset="0"/>
                  </a:rPr>
                  <a:t> nên khi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2800" dirty="0">
                    <a:effectLst/>
                    <a:latin typeface="Arial" panose="020B0604020202020204" pitchFamily="34" charset="0"/>
                    <a:ea typeface="Calibri" panose="020F0502020204030204" pitchFamily="34" charset="0"/>
                    <a:cs typeface="Arial" panose="020B0604020202020204" pitchFamily="34" charset="0"/>
                  </a:rPr>
                  <a:t> là một trong hai giao điểm của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BO</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ABO</m:t>
                    </m:r>
                  </m:oMath>
                </a14:m>
                <a:r>
                  <a:rPr lang="vi-VN" sz="2800" dirty="0">
                    <a:effectLst/>
                    <a:latin typeface="Arial" panose="020B0604020202020204" pitchFamily="34" charset="0"/>
                    <a:ea typeface="Calibri" panose="020F0502020204030204" pitchFamily="34" charset="0"/>
                    <a:cs typeface="Arial" panose="020B0604020202020204" pitchFamily="34" charset="0"/>
                  </a:rPr>
                  <a:t> là tam giác đều vì có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BA</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OB</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800">
                    <a:latin typeface="Arial" panose="020B0604020202020204" pitchFamily="34" charset="0"/>
                    <a:ea typeface="Calibri" panose="020F0502020204030204" pitchFamily="34" charset="0"/>
                    <a:cs typeface="Arial" panose="020B0604020202020204" pitchFamily="34" charset="0"/>
                  </a:rPr>
                  <a:t>Suy ra</a:t>
                </a:r>
                <a:r>
                  <a:rPr lang="vi-VN" sz="2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ABO</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Theo a), </a:t>
                </a:r>
                <a14:m>
                  <m:oMath xmlns:m="http://schemas.openxmlformats.org/officeDocument/2006/math">
                    <m:r>
                      <a:rPr lang="vi-VN"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2800" dirty="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2800" dirty="0">
                    <a:effectLst/>
                    <a:latin typeface="Arial" panose="020B0604020202020204" pitchFamily="34" charset="0"/>
                    <a:ea typeface="Calibri" panose="020F0502020204030204" pitchFamily="34" charset="0"/>
                    <a:cs typeface="Arial" panose="020B0604020202020204" pitchFamily="34" charset="0"/>
                  </a:rPr>
                  <a:t> và có </a:t>
                </a:r>
                <a14:m>
                  <m:oMath xmlns:m="http://schemas.openxmlformats.org/officeDocument/2006/math">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ABC</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Bef>
                    <a:spcPts val="300"/>
                  </a:spcBef>
                  <a:spcAft>
                    <a:spcPts val="300"/>
                  </a:spcAft>
                </a:pPr>
                <a:r>
                  <a:rPr lang="en-US" sz="2800">
                    <a:latin typeface="Arial" panose="020B0604020202020204" pitchFamily="34" charset="0"/>
                    <a:ea typeface="Calibri" panose="020F0502020204030204" pitchFamily="34" charset="0"/>
                    <a:cs typeface="Arial" panose="020B0604020202020204" pitchFamily="34" charset="0"/>
                  </a:rPr>
                  <a:t>Suy ra</a:t>
                </a:r>
                <a:r>
                  <a:rPr lang="vi-VN" sz="2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BCA</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D0BDDE0-A98F-887E-DC31-F077359BC0D8}"/>
                  </a:ext>
                </a:extLst>
              </p:cNvPr>
              <p:cNvSpPr txBox="1">
                <a:spLocks noRot="1" noChangeAspect="1" noMove="1" noResize="1" noEditPoints="1" noAdjustHandles="1" noChangeArrowheads="1" noChangeShapeType="1" noTextEdit="1"/>
              </p:cNvSpPr>
              <p:nvPr/>
            </p:nvSpPr>
            <p:spPr>
              <a:xfrm>
                <a:off x="486814" y="153885"/>
                <a:ext cx="11218372" cy="5096780"/>
              </a:xfrm>
              <a:prstGeom prst="rect">
                <a:avLst/>
              </a:prstGeom>
              <a:blipFill>
                <a:blip r:embed="rId2"/>
                <a:stretch>
                  <a:fillRect l="-1141" r="-1087"/>
                </a:stretch>
              </a:blipFill>
            </p:spPr>
            <p:txBody>
              <a:bodyPr/>
              <a:lstStyle/>
              <a:p>
                <a:r>
                  <a:rPr lang="en-US">
                    <a:noFill/>
                  </a:rPr>
                  <a:t> </a:t>
                </a:r>
              </a:p>
            </p:txBody>
          </p:sp>
        </mc:Fallback>
      </mc:AlternateContent>
      <p:sp>
        <p:nvSpPr>
          <p:cNvPr id="5" name="Freeform 26">
            <a:extLst>
              <a:ext uri="{FF2B5EF4-FFF2-40B4-BE49-F238E27FC236}">
                <a16:creationId xmlns:a16="http://schemas.microsoft.com/office/drawing/2014/main" id="{910433AF-5393-11CC-FE4B-D6986F830B8D}"/>
              </a:ext>
            </a:extLst>
          </p:cNvPr>
          <p:cNvSpPr/>
          <p:nvPr/>
        </p:nvSpPr>
        <p:spPr>
          <a:xfrm>
            <a:off x="9007477" y="3658417"/>
            <a:ext cx="2263754" cy="1680601"/>
          </a:xfrm>
          <a:custGeom>
            <a:avLst/>
            <a:gdLst/>
            <a:ahLst/>
            <a:cxnLst/>
            <a:rect l="l" t="t" r="r" b="b"/>
            <a:pathLst>
              <a:path w="1525885" h="1115283">
                <a:moveTo>
                  <a:pt x="0" y="0"/>
                </a:moveTo>
                <a:lnTo>
                  <a:pt x="1525884" y="0"/>
                </a:lnTo>
                <a:lnTo>
                  <a:pt x="1525884" y="1115283"/>
                </a:lnTo>
                <a:lnTo>
                  <a:pt x="0" y="1115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15940427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trips(down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3246556" y="3033338"/>
            <a:ext cx="5209999" cy="8163817"/>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944977" y="5291072"/>
            <a:ext cx="1068271" cy="1191934"/>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0484607" y="5032562"/>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046371" y="-1068579"/>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9314763" y="-1572872"/>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6315419" y="5511800"/>
            <a:ext cx="3868615" cy="27432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7" name="Picture 6">
            <a:extLst>
              <a:ext uri="{FF2B5EF4-FFF2-40B4-BE49-F238E27FC236}">
                <a16:creationId xmlns:a16="http://schemas.microsoft.com/office/drawing/2014/main" id="{C5EA3B9F-5CBA-F9D6-4616-FC5FE3644D6A}"/>
              </a:ext>
            </a:extLst>
          </p:cNvPr>
          <p:cNvPicPr>
            <a:picLocks noChangeAspect="1"/>
          </p:cNvPicPr>
          <p:nvPr/>
        </p:nvPicPr>
        <p:blipFill>
          <a:blip r:embed="rId14"/>
          <a:stretch>
            <a:fillRect/>
          </a:stretch>
        </p:blipFill>
        <p:spPr>
          <a:xfrm>
            <a:off x="1769783" y="193895"/>
            <a:ext cx="9091272" cy="6438751"/>
          </a:xfrm>
          <a:prstGeom prst="rect">
            <a:avLst/>
          </a:prstGeom>
        </p:spPr>
      </p:pic>
    </p:spTree>
    <p:extLst>
      <p:ext uri="{BB962C8B-B14F-4D97-AF65-F5344CB8AC3E}">
        <p14:creationId xmlns:p14="http://schemas.microsoft.com/office/powerpoint/2010/main" val="604451734"/>
      </p:ext>
    </p:extLst>
  </p:cSld>
  <p:clrMapOvr>
    <a:masterClrMapping/>
  </p:clrMapOvr>
  <p:transition spd="med">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0BDDE0-A98F-887E-DC31-F077359BC0D8}"/>
                  </a:ext>
                </a:extLst>
              </p:cNvPr>
              <p:cNvSpPr txBox="1"/>
              <p:nvPr/>
            </p:nvSpPr>
            <p:spPr>
              <a:xfrm>
                <a:off x="629723" y="489156"/>
                <a:ext cx="10932553" cy="5956182"/>
              </a:xfrm>
              <a:prstGeom prst="rect">
                <a:avLst/>
              </a:prstGeom>
              <a:noFill/>
            </p:spPr>
            <p:txBody>
              <a:bodyPr wrap="square">
                <a:spAutoFit/>
              </a:bodyPr>
              <a:lstStyle/>
              <a:p>
                <a:pPr algn="just">
                  <a:lnSpc>
                    <a:spcPct val="150000"/>
                  </a:lnSpc>
                  <a:spcBef>
                    <a:spcPts val="300"/>
                  </a:spcBef>
                  <a:spcAft>
                    <a:spcPts val="300"/>
                  </a:spcAft>
                </a:pPr>
                <a:r>
                  <a:rPr lang="vi-VN"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c) </a:t>
                </a:r>
                <a:r>
                  <a:rPr lang="vi-VN" sz="2800" dirty="0">
                    <a:effectLst/>
                    <a:latin typeface="Arial" panose="020B0604020202020204" pitchFamily="34" charset="0"/>
                    <a:ea typeface="Calibri" panose="020F0502020204030204" pitchFamily="34" charset="0"/>
                    <a:cs typeface="Arial" panose="020B0604020202020204" pitchFamily="34" charset="0"/>
                  </a:rPr>
                  <a:t>Từ câu b) ta có </a:t>
                </a:r>
                <a14:m>
                  <m:oMath xmlns:m="http://schemas.openxmlformats.org/officeDocument/2006/math">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AOB</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300"/>
                  </a:spcBef>
                  <a:spcAft>
                    <a:spcPts val="300"/>
                  </a:spcAft>
                </a:pPr>
                <a:r>
                  <a:rPr lang="en-US" sz="2800">
                    <a:latin typeface="Arial" panose="020B0604020202020204" pitchFamily="34" charset="0"/>
                    <a:ea typeface="Calibri" panose="020F0502020204030204" pitchFamily="34" charset="0"/>
                    <a:cs typeface="Arial" panose="020B0604020202020204" pitchFamily="34" charset="0"/>
                  </a:rPr>
                  <a:t>Suy ra</a:t>
                </a:r>
                <a:r>
                  <a:rPr lang="vi-VN" sz="2800">
                    <a:effectLst/>
                    <a:latin typeface="Arial" panose="020B0604020202020204" pitchFamily="34" charset="0"/>
                    <a:ea typeface="Calibri" panose="020F0502020204030204" pitchFamily="34" charset="0"/>
                    <a:cs typeface="Arial" panose="020B0604020202020204" pitchFamily="34" charset="0"/>
                  </a:rPr>
                  <a:t> </a:t>
                </a:r>
                <a:r>
                  <a:rPr lang="vi-VN" sz="2800" dirty="0">
                    <a:effectLst/>
                    <a:latin typeface="Arial" panose="020B0604020202020204" pitchFamily="34" charset="0"/>
                    <a:ea typeface="Calibri" panose="020F0502020204030204" pitchFamily="34" charset="0"/>
                    <a:cs typeface="Arial" panose="020B0604020202020204" pitchFamily="34" charset="0"/>
                  </a:rPr>
                  <a:t>sđ</a:t>
                </a:r>
                <a14:m>
                  <m:oMath xmlns:m="http://schemas.openxmlformats.org/officeDocument/2006/math">
                    <m:groupChr>
                      <m:groupChrPr>
                        <m:chr m:val="⏜"/>
                        <m:pos m:val="top"/>
                        <m:vertJc m:val="bot"/>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AC</m:t>
                        </m:r>
                      </m:e>
                    </m:groupCh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AOC</m:t>
                        </m:r>
                      </m:e>
                    </m:acc>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Mặt khác,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R</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BC</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2800" i="0">
                        <a:effectLst/>
                        <a:latin typeface="Cambria Math" panose="02040503050406030204" pitchFamily="18" charset="0"/>
                        <a:ea typeface="Calibri" panose="020F0502020204030204" pitchFamily="34" charset="0"/>
                        <a:cs typeface="Times New Roman" panose="02020603050405020304" pitchFamily="18" charset="0"/>
                      </a:rPr>
                      <m:t>=3 </m:t>
                    </m:r>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cm</m:t>
                        </m:r>
                      </m:e>
                    </m:d>
                  </m:oMath>
                </a14:m>
                <a:r>
                  <a:rPr lang="vi-VN" sz="2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300"/>
                  </a:spcBef>
                  <a:spcAft>
                    <a:spcPts val="300"/>
                  </a:spcAft>
                </a:pPr>
                <a:r>
                  <a:rPr lang="en-US" sz="280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sSub>
                      <m:sSub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l</m:t>
                        </m:r>
                      </m:e>
                      <m:sub>
                        <m:groupChr>
                          <m:groupChrPr>
                            <m:chr m:val="⏜"/>
                            <m:pos m:val="top"/>
                            <m:vertJc m:val="bot"/>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AC</m:t>
                            </m:r>
                          </m:e>
                        </m:groupChr>
                      </m:sub>
                    </m:sSub>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800" i="0">
                            <a:effectLst/>
                            <a:latin typeface="Cambria Math" panose="02040503050406030204" pitchFamily="18" charset="0"/>
                            <a:ea typeface="Calibri" panose="020F0502020204030204" pitchFamily="34" charset="0"/>
                            <a:cs typeface="Times New Roman" panose="02020603050405020304" pitchFamily="18" charset="0"/>
                          </a:rPr>
                          <m:t>120</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180</m:t>
                        </m:r>
                      </m:den>
                    </m:f>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π</m:t>
                    </m:r>
                    <m:r>
                      <a:rPr lang="vi-VN" sz="2800" i="0">
                        <a:effectLst/>
                        <a:latin typeface="Cambria Math" panose="02040503050406030204" pitchFamily="18" charset="0"/>
                        <a:ea typeface="Calibri" panose="020F0502020204030204" pitchFamily="34" charset="0"/>
                        <a:cs typeface="Times New Roman" panose="02020603050405020304" pitchFamily="18" charset="0"/>
                      </a:rPr>
                      <m:t>.3=2</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π</m:t>
                    </m:r>
                  </m:oMath>
                </a14:m>
                <a:r>
                  <a:rPr lang="vi-VN" sz="2800" dirty="0">
                    <a:effectLst/>
                    <a:latin typeface="Arial" panose="020B0604020202020204" pitchFamily="34" charset="0"/>
                    <a:ea typeface="Calibri" panose="020F0502020204030204" pitchFamily="34" charset="0"/>
                    <a:cs typeface="Arial" panose="020B0604020202020204" pitchFamily="34" charset="0"/>
                  </a:rPr>
                  <a:t> (cm) </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800" dirty="0">
                    <a:effectLst/>
                    <a:latin typeface="Arial" panose="020B0604020202020204" pitchFamily="34" charset="0"/>
                    <a:ea typeface="Calibri" panose="020F0502020204030204" pitchFamily="34" charset="0"/>
                    <a:cs typeface="Arial" panose="020B0604020202020204" pitchFamily="34" charset="0"/>
                  </a:rPr>
                  <a:t>Hình quạt tròn giới hạn bởi hai bán kính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OB</m:t>
                    </m:r>
                  </m:oMath>
                </a14:m>
                <a:r>
                  <a:rPr lang="vi-VN" sz="28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OC</m:t>
                    </m:r>
                  </m:oMath>
                </a14:m>
                <a:r>
                  <a:rPr lang="vi-VN" sz="2800" dirty="0">
                    <a:effectLst/>
                    <a:latin typeface="Arial" panose="020B0604020202020204" pitchFamily="34" charset="0"/>
                    <a:ea typeface="Calibri" panose="020F0502020204030204" pitchFamily="34" charset="0"/>
                    <a:cs typeface="Arial" panose="020B0604020202020204" pitchFamily="34" charset="0"/>
                  </a:rPr>
                  <a:t> ứng với cung </a:t>
                </a:r>
                <a14:m>
                  <m:oMath xmlns:m="http://schemas.openxmlformats.org/officeDocument/2006/math">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800" dirty="0">
                    <a:effectLst/>
                    <a:latin typeface="Arial" panose="020B0604020202020204" pitchFamily="34" charset="0"/>
                    <a:ea typeface="Calibri" panose="020F0502020204030204" pitchFamily="34" charset="0"/>
                    <a:cs typeface="Arial" panose="020B0604020202020204" pitchFamily="34" charset="0"/>
                  </a:rPr>
                  <a:t> nên:</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b>
                      <m:sSub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q</m:t>
                        </m:r>
                      </m:sub>
                    </m:sSub>
                    <m:r>
                      <a:rPr lang="vi-VN" sz="2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800" i="0">
                            <a:effectLst/>
                            <a:latin typeface="Cambria Math" panose="02040503050406030204" pitchFamily="18" charset="0"/>
                            <a:ea typeface="Calibri" panose="020F0502020204030204" pitchFamily="34" charset="0"/>
                            <a:cs typeface="Times New Roman" panose="02020603050405020304" pitchFamily="18" charset="0"/>
                          </a:rPr>
                          <m:t>120</m:t>
                        </m:r>
                      </m:num>
                      <m:den>
                        <m:r>
                          <a:rPr lang="vi-VN" sz="2800" i="0">
                            <a:effectLst/>
                            <a:latin typeface="Cambria Math" panose="02040503050406030204" pitchFamily="18" charset="0"/>
                            <a:ea typeface="Calibri" panose="020F0502020204030204" pitchFamily="34" charset="0"/>
                            <a:cs typeface="Times New Roman" panose="02020603050405020304" pitchFamily="18" charset="0"/>
                          </a:rPr>
                          <m:t>360</m:t>
                        </m:r>
                      </m:den>
                    </m:f>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π</m:t>
                    </m:r>
                    <m:r>
                      <a:rPr lang="vi-VN" sz="28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0">
                            <a:effectLst/>
                            <a:latin typeface="Cambria Math" panose="02040503050406030204" pitchFamily="18" charset="0"/>
                            <a:ea typeface="Calibri" panose="020F0502020204030204" pitchFamily="34" charset="0"/>
                            <a:cs typeface="Times New Roman" panose="02020603050405020304" pitchFamily="18" charset="0"/>
                          </a:rPr>
                          <m:t>3</m:t>
                        </m:r>
                      </m:e>
                      <m:sup>
                        <m:r>
                          <a:rPr lang="vi-VN" sz="28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2800" i="0">
                        <a:effectLst/>
                        <a:latin typeface="Cambria Math" panose="02040503050406030204" pitchFamily="18" charset="0"/>
                        <a:ea typeface="Calibri" panose="020F0502020204030204" pitchFamily="34" charset="0"/>
                        <a:cs typeface="Times New Roman" panose="02020603050405020304" pitchFamily="18" charset="0"/>
                      </a:rPr>
                      <m:t>π</m:t>
                    </m:r>
                  </m:oMath>
                </a14:m>
                <a:r>
                  <a:rPr lang="vi-VN" sz="2800" dirty="0">
                    <a:effectLst/>
                    <a:latin typeface="Arial" panose="020B0604020202020204" pitchFamily="34" charset="0"/>
                    <a:ea typeface="Calibri" panose="020F0502020204030204" pitchFamily="34" charset="0"/>
                    <a:cs typeface="Arial" panose="020B0604020202020204" pitchFamily="34" charset="0"/>
                  </a:rPr>
                  <a:t> (cm</a:t>
                </a:r>
                <a:r>
                  <a:rPr lang="vi-VN" sz="2800" baseline="30000" dirty="0">
                    <a:effectLst/>
                    <a:latin typeface="Arial" panose="020B0604020202020204" pitchFamily="34" charset="0"/>
                    <a:ea typeface="Calibri" panose="020F0502020204030204" pitchFamily="34" charset="0"/>
                    <a:cs typeface="Arial" panose="020B0604020202020204" pitchFamily="34" charset="0"/>
                  </a:rPr>
                  <a:t>2</a:t>
                </a:r>
                <a:r>
                  <a:rPr lang="vi-VN" sz="2800" dirty="0">
                    <a:effectLst/>
                    <a:latin typeface="Arial" panose="020B0604020202020204" pitchFamily="34" charset="0"/>
                    <a:ea typeface="Calibri" panose="020F0502020204030204" pitchFamily="34" charset="0"/>
                    <a:cs typeface="Arial" panose="020B0604020202020204" pitchFamily="34" charset="0"/>
                  </a:rPr>
                  <a:t>)</a:t>
                </a:r>
                <a:endParaRPr lang="en-VN" sz="2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D0BDDE0-A98F-887E-DC31-F077359BC0D8}"/>
                  </a:ext>
                </a:extLst>
              </p:cNvPr>
              <p:cNvSpPr txBox="1">
                <a:spLocks noRot="1" noChangeAspect="1" noMove="1" noResize="1" noEditPoints="1" noAdjustHandles="1" noChangeArrowheads="1" noChangeShapeType="1" noTextEdit="1"/>
              </p:cNvSpPr>
              <p:nvPr/>
            </p:nvSpPr>
            <p:spPr>
              <a:xfrm>
                <a:off x="629723" y="489156"/>
                <a:ext cx="10932553" cy="5956182"/>
              </a:xfrm>
              <a:prstGeom prst="rect">
                <a:avLst/>
              </a:prstGeom>
              <a:blipFill>
                <a:blip r:embed="rId2"/>
                <a:stretch>
                  <a:fillRect l="-1115" r="-1115"/>
                </a:stretch>
              </a:blipFill>
            </p:spPr>
            <p:txBody>
              <a:bodyPr/>
              <a:lstStyle/>
              <a:p>
                <a:r>
                  <a:rPr lang="en-US">
                    <a:noFill/>
                  </a:rPr>
                  <a:t> </a:t>
                </a:r>
              </a:p>
            </p:txBody>
          </p:sp>
        </mc:Fallback>
      </mc:AlternateContent>
    </p:spTree>
    <p:extLst>
      <p:ext uri="{BB962C8B-B14F-4D97-AF65-F5344CB8AC3E}">
        <p14:creationId xmlns:p14="http://schemas.microsoft.com/office/powerpoint/2010/main" val="4470753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strips(downLeft)">
                                      <p:cBhvr>
                                        <p:cTn id="15" dur="500"/>
                                        <p:tgtEl>
                                          <p:spTgt spid="4">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strips(downLeft)">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strips(downLeft)">
                                      <p:cBhvr>
                                        <p:cTn id="23" dur="500"/>
                                        <p:tgtEl>
                                          <p:spTgt spid="4">
                                            <p:txEl>
                                              <p:pRg st="4" end="4"/>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strips(downLeft)">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9CAF5-B124-AF9D-CAAF-8E9B54FA8524}"/>
              </a:ext>
            </a:extLst>
          </p:cNvPr>
          <p:cNvSpPr txBox="1"/>
          <p:nvPr/>
        </p:nvSpPr>
        <p:spPr>
          <a:xfrm>
            <a:off x="297543" y="321748"/>
            <a:ext cx="2870979" cy="461665"/>
          </a:xfrm>
          <a:prstGeom prst="rect">
            <a:avLst/>
          </a:prstGeom>
          <a:solidFill>
            <a:srgbClr val="FFFFFF"/>
          </a:solidFill>
        </p:spPr>
        <p:txBody>
          <a:bodyPr wrap="none" rtlCol="0">
            <a:spAutoFit/>
          </a:bodyPr>
          <a:lstStyle/>
          <a:p>
            <a:r>
              <a:rPr lang="en-VN" sz="2400" b="1" dirty="0">
                <a:solidFill>
                  <a:schemeClr val="accent6">
                    <a:lumMod val="75000"/>
                  </a:schemeClr>
                </a:solidFill>
                <a:latin typeface="Arial" panose="020B0604020202020204" pitchFamily="34" charset="0"/>
                <a:cs typeface="Arial" panose="020B0604020202020204" pitchFamily="34" charset="0"/>
              </a:rPr>
              <a:t>5.37 (SGK – tr.113)</a:t>
            </a:r>
          </a:p>
        </p:txBody>
      </p:sp>
      <p:pic>
        <p:nvPicPr>
          <p:cNvPr id="3" name="Picture 2" descr="A diagram of a circle with circles and lines&#10;&#10;Description automatically generated">
            <a:extLst>
              <a:ext uri="{FF2B5EF4-FFF2-40B4-BE49-F238E27FC236}">
                <a16:creationId xmlns:a16="http://schemas.microsoft.com/office/drawing/2014/main" id="{716F3F2B-E363-47AD-9B0F-DE4D6EB72535}"/>
              </a:ext>
            </a:extLst>
          </p:cNvPr>
          <p:cNvPicPr>
            <a:picLocks noChangeAspect="1"/>
          </p:cNvPicPr>
          <p:nvPr/>
        </p:nvPicPr>
        <p:blipFill>
          <a:blip r:embed="rId2"/>
          <a:stretch>
            <a:fillRect/>
          </a:stretch>
        </p:blipFill>
        <p:spPr>
          <a:xfrm>
            <a:off x="7474227" y="3787849"/>
            <a:ext cx="2723322" cy="2686930"/>
          </a:xfrm>
          <a:prstGeom prst="rect">
            <a:avLst/>
          </a:prstGeom>
        </p:spPr>
      </p:pic>
      <p:sp>
        <p:nvSpPr>
          <p:cNvPr id="4" name="TextBox 3">
            <a:extLst>
              <a:ext uri="{FF2B5EF4-FFF2-40B4-BE49-F238E27FC236}">
                <a16:creationId xmlns:a16="http://schemas.microsoft.com/office/drawing/2014/main" id="{0AC9C7AC-DD31-B6C9-5419-FDA32C2FCEE7}"/>
              </a:ext>
            </a:extLst>
          </p:cNvPr>
          <p:cNvSpPr txBox="1"/>
          <p:nvPr/>
        </p:nvSpPr>
        <p:spPr>
          <a:xfrm>
            <a:off x="297543" y="783413"/>
            <a:ext cx="11596914" cy="3671005"/>
          </a:xfrm>
          <a:prstGeom prst="rect">
            <a:avLst/>
          </a:prstGeom>
          <a:noFill/>
        </p:spPr>
        <p:txBody>
          <a:bodyPr wrap="square" rtlCol="0">
            <a:spAutoFit/>
          </a:bodyPr>
          <a:lstStyle/>
          <a:p>
            <a:pPr algn="just">
              <a:lnSpc>
                <a:spcPct val="200000"/>
              </a:lnSpc>
            </a:pPr>
            <a:r>
              <a:rPr lang="en-VN" sz="2400" dirty="0">
                <a:latin typeface="Arial" panose="020B0604020202020204" pitchFamily="34" charset="0"/>
                <a:cs typeface="Arial" panose="020B0604020202020204" pitchFamily="34" charset="0"/>
              </a:rPr>
              <a:t>Cho AB là một dây bất kì (không phải là đường kính) của đường tròn (O; 4 cm). Gọi C và D lần lượt là các điểm đối xứng với A và B qua tâm O.</a:t>
            </a:r>
          </a:p>
          <a:p>
            <a:pPr algn="just">
              <a:lnSpc>
                <a:spcPct val="200000"/>
              </a:lnSpc>
            </a:pPr>
            <a:r>
              <a:rPr lang="en-VN" sz="2400" dirty="0">
                <a:latin typeface="Arial" panose="020B0604020202020204" pitchFamily="34" charset="0"/>
                <a:cs typeface="Arial" panose="020B0604020202020204" pitchFamily="34" charset="0"/>
              </a:rPr>
              <a:t>a) Hai điểm C và D có nằm trên đường tròn (O) không? Vì sao?</a:t>
            </a:r>
          </a:p>
          <a:p>
            <a:pPr algn="just">
              <a:lnSpc>
                <a:spcPct val="200000"/>
              </a:lnSpc>
            </a:pPr>
            <a:r>
              <a:rPr lang="en-VN" sz="2400" dirty="0">
                <a:latin typeface="Arial" panose="020B0604020202020204" pitchFamily="34" charset="0"/>
                <a:cs typeface="Arial" panose="020B0604020202020204" pitchFamily="34" charset="0"/>
              </a:rPr>
              <a:t>b) Biết rằng ABCD là một hình vuông. Tính độ dài cung lớn AB và diện tích hình quạt tròn tạo bởi hai bán kính OA và OB.</a:t>
            </a:r>
          </a:p>
        </p:txBody>
      </p:sp>
    </p:spTree>
    <p:extLst>
      <p:ext uri="{BB962C8B-B14F-4D97-AF65-F5344CB8AC3E}">
        <p14:creationId xmlns:p14="http://schemas.microsoft.com/office/powerpoint/2010/main" val="25463161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657E58-7DA0-8CDA-2EFC-027BB62C9B1D}"/>
              </a:ext>
            </a:extLst>
          </p:cNvPr>
          <p:cNvSpPr txBox="1"/>
          <p:nvPr/>
        </p:nvSpPr>
        <p:spPr>
          <a:xfrm>
            <a:off x="5713522" y="356320"/>
            <a:ext cx="764953" cy="461665"/>
          </a:xfrm>
          <a:prstGeom prst="rect">
            <a:avLst/>
          </a:prstGeom>
          <a:noFill/>
        </p:spPr>
        <p:txBody>
          <a:bodyPr wrap="none" rtlCol="0">
            <a:spAutoFit/>
          </a:bodyPr>
          <a:lstStyle/>
          <a:p>
            <a:r>
              <a:rPr lang="en-VN" sz="24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835AD3C-A94D-1F67-96D4-538BCC71A91C}"/>
                  </a:ext>
                </a:extLst>
              </p:cNvPr>
              <p:cNvSpPr txBox="1"/>
              <p:nvPr/>
            </p:nvSpPr>
            <p:spPr>
              <a:xfrm>
                <a:off x="463401" y="929497"/>
                <a:ext cx="11265196" cy="5440720"/>
              </a:xfrm>
              <a:prstGeom prst="rect">
                <a:avLst/>
              </a:prstGeom>
              <a:noFill/>
            </p:spPr>
            <p:txBody>
              <a:bodyPr wrap="square">
                <a:spAutoFit/>
              </a:bodyPr>
              <a:lstStyle/>
              <a:p>
                <a:pPr algn="just">
                  <a:lnSpc>
                    <a:spcPct val="150000"/>
                  </a:lnSpc>
                  <a:spcBef>
                    <a:spcPts val="300"/>
                  </a:spcBef>
                  <a:spcAft>
                    <a:spcPts val="300"/>
                  </a:spcAft>
                </a:pPr>
                <a:r>
                  <a:rPr lang="vi-VN"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vi-VN" sz="2400" dirty="0">
                    <a:effectLst/>
                    <a:latin typeface="Arial" panose="020B0604020202020204" pitchFamily="34" charset="0"/>
                    <a:ea typeface="Calibri" panose="020F0502020204030204" pitchFamily="34" charset="0"/>
                    <a:cs typeface="Arial" panose="020B0604020202020204" pitchFamily="34" charset="0"/>
                  </a:rPr>
                  <a:t>Gọi bán kính đường tròn là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400" dirty="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vi-VN" sz="24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vi-VN" sz="2400" dirty="0">
                    <a:effectLst/>
                    <a:latin typeface="Arial" panose="020B0604020202020204" pitchFamily="34" charset="0"/>
                    <a:ea typeface="Calibri" panose="020F0502020204030204" pitchFamily="34" charset="0"/>
                    <a:cs typeface="Arial" panose="020B0604020202020204" pitchFamily="34" charset="0"/>
                  </a:rPr>
                  <a:t> là các điểm đối xứng của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m:t>
                    </m:r>
                    <m:r>
                      <a:rPr lang="vi-VN" sz="2400" i="0">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2400" dirty="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vi-VN" sz="2400" dirty="0">
                    <a:effectLst/>
                    <a:latin typeface="Arial" panose="020B0604020202020204" pitchFamily="34" charset="0"/>
                    <a:ea typeface="Calibri" panose="020F0502020204030204" pitchFamily="34" charset="0"/>
                    <a:cs typeface="Arial" panose="020B0604020202020204" pitchFamily="34" charset="0"/>
                  </a:rPr>
                  <a:t> qua tâm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oMath>
                </a14:m>
                <a:r>
                  <a:rPr lang="vi-VN" sz="2400" dirty="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OC</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OA</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4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OD</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OB</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vi-VN"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Do đó hai điểm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vi-VN" sz="24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vi-VN" sz="2400" dirty="0">
                    <a:effectLst/>
                    <a:latin typeface="Arial" panose="020B0604020202020204" pitchFamily="34" charset="0"/>
                    <a:ea typeface="Calibri" panose="020F0502020204030204" pitchFamily="34" charset="0"/>
                    <a:cs typeface="Arial" panose="020B0604020202020204" pitchFamily="34" charset="0"/>
                  </a:rPr>
                  <a:t> thuộc đường tròn </a:t>
                </a:r>
                <a14:m>
                  <m:oMath xmlns:m="http://schemas.openxmlformats.org/officeDocument/2006/math">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vi-VN" sz="2400" dirty="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2400" dirty="0">
                    <a:effectLst/>
                    <a:latin typeface="Arial" panose="020B0604020202020204" pitchFamily="34" charset="0"/>
                    <a:ea typeface="Calibri" panose="020F0502020204030204" pitchFamily="34" charset="0"/>
                    <a:cs typeface="Arial" panose="020B0604020202020204" pitchFamily="34" charset="0"/>
                  </a:rPr>
                  <a:t> là hình vuông, ta có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AC</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vi-VN" sz="2400" dirty="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AOB</m:t>
                        </m:r>
                      </m:e>
                    </m:acc>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 Vì sđ</a:t>
                </a:r>
                <a14:m>
                  <m:oMath xmlns:m="http://schemas.openxmlformats.org/officeDocument/2006/math">
                    <m:groupChr>
                      <m:groupChrPr>
                        <m:chr m:val="⏜"/>
                        <m:pos m:val="top"/>
                        <m:vertJc m:val="bot"/>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AB</m:t>
                        </m:r>
                      </m:e>
                    </m:groupChr>
                  </m:oMath>
                </a14:m>
                <a:r>
                  <a:rPr lang="vi-VN" sz="2400" dirty="0">
                    <a:effectLst/>
                    <a:latin typeface="Arial" panose="020B0604020202020204" pitchFamily="34" charset="0"/>
                    <a:ea typeface="Calibri" panose="020F0502020204030204" pitchFamily="34" charset="0"/>
                    <a:cs typeface="Arial" panose="020B0604020202020204" pitchFamily="34" charset="0"/>
                  </a:rPr>
                  <a:t> lớn (</a:t>
                </a:r>
                <a14:m>
                  <m:oMath xmlns:m="http://schemas.openxmlformats.org/officeDocument/2006/math">
                    <m:groupChr>
                      <m:groupChrPr>
                        <m:chr m:val="⏜"/>
                        <m:pos m:val="top"/>
                        <m:vertJc m:val="bot"/>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ACB</m:t>
                        </m:r>
                      </m:e>
                    </m:groupChr>
                  </m:oMath>
                </a14:m>
                <a:r>
                  <a:rPr lang="vi-VN" sz="24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s</m:t>
                    </m:r>
                    <m:r>
                      <a:rPr lang="vi-VN" sz="2400" i="0">
                        <a:effectLst/>
                        <a:latin typeface="Cambria Math" panose="02040503050406030204" pitchFamily="18" charset="0"/>
                        <a:ea typeface="Calibri" panose="020F0502020204030204" pitchFamily="34" charset="0"/>
                        <a:cs typeface="Times New Roman" panose="02020603050405020304" pitchFamily="18" charset="0"/>
                      </a:rPr>
                      <m:t>đ</m:t>
                    </m:r>
                    <m:groupChr>
                      <m:groupChrPr>
                        <m:chr m:val="⏜"/>
                        <m:pos m:val="top"/>
                        <m:vertJc m:val="bot"/>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ACB</m:t>
                        </m:r>
                      </m:e>
                    </m:groupCh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sup>
                    </m:sSup>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0">
                            <a:effectLst/>
                            <a:latin typeface="Cambria Math" panose="02040503050406030204" pitchFamily="18" charset="0"/>
                            <a:ea typeface="Calibri" panose="020F0502020204030204" pitchFamily="34" charset="0"/>
                            <a:cs typeface="Times New Roman" panose="02020603050405020304" pitchFamily="18" charset="0"/>
                          </a:rPr>
                          <m:t>270</m:t>
                        </m:r>
                      </m:e>
                      <m:sup>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R</m:t>
                    </m:r>
                    <m:r>
                      <a:rPr lang="vi-VN" sz="2400" i="0">
                        <a:effectLst/>
                        <a:latin typeface="Cambria Math" panose="02040503050406030204" pitchFamily="18" charset="0"/>
                        <a:ea typeface="Calibri" panose="020F0502020204030204" pitchFamily="34" charset="0"/>
                        <a:cs typeface="Times New Roman" panose="02020603050405020304" pitchFamily="18" charset="0"/>
                      </a:rPr>
                      <m:t>=4 </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cm</m:t>
                    </m:r>
                  </m:oMath>
                </a14:m>
                <a:r>
                  <a:rPr lang="vi-VN" sz="2400" dirty="0">
                    <a:effectLst/>
                    <a:latin typeface="Arial" panose="020B0604020202020204" pitchFamily="34" charset="0"/>
                    <a:ea typeface="Calibri" panose="020F0502020204030204" pitchFamily="34" charset="0"/>
                    <a:cs typeface="Arial" panose="020B0604020202020204" pitchFamily="34" charset="0"/>
                  </a:rPr>
                  <a:t> nên độ dài cung </a:t>
                </a:r>
                <a14:m>
                  <m:oMath xmlns:m="http://schemas.openxmlformats.org/officeDocument/2006/math">
                    <m:groupChr>
                      <m:groupChrPr>
                        <m:chr m:val="⏜"/>
                        <m:pos m:val="top"/>
                        <m:vertJc m:val="bot"/>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groupChr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AB</m:t>
                        </m:r>
                      </m:e>
                    </m:groupChr>
                  </m:oMath>
                </a14:m>
                <a:r>
                  <a:rPr lang="vi-VN" sz="2400" dirty="0">
                    <a:effectLst/>
                    <a:latin typeface="Arial" panose="020B0604020202020204" pitchFamily="34" charset="0"/>
                    <a:ea typeface="Calibri" panose="020F0502020204030204" pitchFamily="34" charset="0"/>
                    <a:cs typeface="Arial" panose="020B0604020202020204" pitchFamily="34" charset="0"/>
                  </a:rPr>
                  <a:t> lớn là: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l</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400" i="0">
                            <a:effectLst/>
                            <a:latin typeface="Cambria Math" panose="02040503050406030204" pitchFamily="18" charset="0"/>
                            <a:ea typeface="Calibri" panose="020F0502020204030204" pitchFamily="34" charset="0"/>
                            <a:cs typeface="Times New Roman" panose="02020603050405020304" pitchFamily="18" charset="0"/>
                          </a:rPr>
                          <m:t>270</m:t>
                        </m:r>
                      </m:num>
                      <m:den>
                        <m:r>
                          <a:rPr lang="vi-VN" sz="2400" i="0">
                            <a:effectLst/>
                            <a:latin typeface="Cambria Math" panose="02040503050406030204" pitchFamily="18" charset="0"/>
                            <a:ea typeface="Calibri" panose="020F0502020204030204" pitchFamily="34" charset="0"/>
                            <a:cs typeface="Times New Roman" panose="02020603050405020304" pitchFamily="18" charset="0"/>
                          </a:rPr>
                          <m:t>180</m:t>
                        </m:r>
                      </m:den>
                    </m:f>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π</m:t>
                    </m:r>
                    <m:r>
                      <a:rPr lang="vi-VN" sz="2400" i="0">
                        <a:effectLst/>
                        <a:latin typeface="Cambria Math" panose="02040503050406030204" pitchFamily="18" charset="0"/>
                        <a:ea typeface="Calibri" panose="020F0502020204030204" pitchFamily="34" charset="0"/>
                        <a:cs typeface="Times New Roman" panose="02020603050405020304" pitchFamily="18" charset="0"/>
                      </a:rPr>
                      <m:t>.4=6</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π</m:t>
                    </m:r>
                  </m:oMath>
                </a14:m>
                <a:r>
                  <a:rPr lang="vi-VN" sz="2400" dirty="0">
                    <a:effectLst/>
                    <a:latin typeface="Arial" panose="020B0604020202020204" pitchFamily="34" charset="0"/>
                    <a:ea typeface="Calibri" panose="020F0502020204030204" pitchFamily="34" charset="0"/>
                    <a:cs typeface="Arial" panose="020B0604020202020204" pitchFamily="34" charset="0"/>
                  </a:rPr>
                  <a:t> (cm)</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AOB</m:t>
                        </m:r>
                      </m:e>
                    </m:acc>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24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R</m:t>
                    </m:r>
                    <m:r>
                      <a:rPr lang="vi-VN" sz="2400" i="0">
                        <a:effectLst/>
                        <a:latin typeface="Cambria Math" panose="02040503050406030204" pitchFamily="18" charset="0"/>
                        <a:ea typeface="Calibri" panose="020F0502020204030204" pitchFamily="34" charset="0"/>
                        <a:cs typeface="Times New Roman" panose="02020603050405020304" pitchFamily="18" charset="0"/>
                      </a:rPr>
                      <m:t>=4 </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cm</m:t>
                    </m:r>
                  </m:oMath>
                </a14:m>
                <a:r>
                  <a:rPr lang="vi-VN" sz="2400" dirty="0">
                    <a:effectLst/>
                    <a:latin typeface="Arial" panose="020B0604020202020204" pitchFamily="34" charset="0"/>
                    <a:ea typeface="Calibri" panose="020F0502020204030204" pitchFamily="34" charset="0"/>
                    <a:cs typeface="Arial" panose="020B0604020202020204" pitchFamily="34" charset="0"/>
                  </a:rPr>
                  <a:t> nên diện tích hình quạt tròn tạo bởi hai bán kính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OA</m:t>
                    </m:r>
                    <m:r>
                      <a:rPr lang="vi-VN" sz="24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OB</m:t>
                    </m:r>
                  </m:oMath>
                </a14:m>
                <a:r>
                  <a:rPr lang="vi-VN" sz="24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S</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400" i="0">
                            <a:effectLst/>
                            <a:latin typeface="Cambria Math" panose="02040503050406030204" pitchFamily="18" charset="0"/>
                            <a:ea typeface="Calibri" panose="020F0502020204030204" pitchFamily="34" charset="0"/>
                            <a:cs typeface="Times New Roman" panose="02020603050405020304" pitchFamily="18" charset="0"/>
                          </a:rPr>
                          <m:t>90</m:t>
                        </m:r>
                      </m:num>
                      <m:den>
                        <m:r>
                          <a:rPr lang="vi-VN" sz="2400" i="0">
                            <a:effectLst/>
                            <a:latin typeface="Cambria Math" panose="02040503050406030204" pitchFamily="18" charset="0"/>
                            <a:ea typeface="Calibri" panose="020F0502020204030204" pitchFamily="34" charset="0"/>
                            <a:cs typeface="Times New Roman" panose="02020603050405020304" pitchFamily="18" charset="0"/>
                          </a:rPr>
                          <m:t>360</m:t>
                        </m:r>
                      </m:den>
                    </m:f>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π</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4</m:t>
                        </m:r>
                      </m:e>
                      <m:sup>
                        <m:r>
                          <a:rPr lang="vi-VN" sz="24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400" i="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π</m:t>
                    </m:r>
                    <m:r>
                      <a:rPr lang="vi-VN" sz="24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m</m:t>
                            </m:r>
                          </m:e>
                          <m:sup>
                            <m:r>
                              <a:rPr lang="vi-VN" sz="2400" i="0">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4835AD3C-A94D-1F67-96D4-538BCC71A91C}"/>
                  </a:ext>
                </a:extLst>
              </p:cNvPr>
              <p:cNvSpPr txBox="1">
                <a:spLocks noRot="1" noChangeAspect="1" noMove="1" noResize="1" noEditPoints="1" noAdjustHandles="1" noChangeArrowheads="1" noChangeShapeType="1" noTextEdit="1"/>
              </p:cNvSpPr>
              <p:nvPr/>
            </p:nvSpPr>
            <p:spPr>
              <a:xfrm>
                <a:off x="463401" y="929497"/>
                <a:ext cx="11265196" cy="5440720"/>
              </a:xfrm>
              <a:prstGeom prst="rect">
                <a:avLst/>
              </a:prstGeom>
              <a:blipFill>
                <a:blip r:embed="rId2"/>
                <a:stretch>
                  <a:fillRect l="-812" r="-866"/>
                </a:stretch>
              </a:blipFill>
            </p:spPr>
            <p:txBody>
              <a:bodyPr/>
              <a:lstStyle/>
              <a:p>
                <a:r>
                  <a:rPr lang="en-US">
                    <a:noFill/>
                  </a:rPr>
                  <a:t> </a:t>
                </a:r>
              </a:p>
            </p:txBody>
          </p:sp>
        </mc:Fallback>
      </mc:AlternateContent>
    </p:spTree>
    <p:extLst>
      <p:ext uri="{BB962C8B-B14F-4D97-AF65-F5344CB8AC3E}">
        <p14:creationId xmlns:p14="http://schemas.microsoft.com/office/powerpoint/2010/main" val="7308042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strips(down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strips(down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strips(down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strips(down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strips(downLeft)">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15C825-1FED-1219-3764-13A0E8678662}"/>
              </a:ext>
            </a:extLst>
          </p:cNvPr>
          <p:cNvSpPr txBox="1"/>
          <p:nvPr/>
        </p:nvSpPr>
        <p:spPr>
          <a:xfrm>
            <a:off x="297543" y="389763"/>
            <a:ext cx="3098990" cy="492443"/>
          </a:xfrm>
          <a:prstGeom prst="rect">
            <a:avLst/>
          </a:prstGeom>
          <a:solidFill>
            <a:srgbClr val="FFFFFF"/>
          </a:solidFill>
        </p:spPr>
        <p:txBody>
          <a:bodyPr wrap="none" rtlCol="0">
            <a:spAutoFit/>
          </a:bodyPr>
          <a:lstStyle/>
          <a:p>
            <a:r>
              <a:rPr lang="en-VN" sz="2600" b="1" dirty="0">
                <a:solidFill>
                  <a:schemeClr val="accent6">
                    <a:lumMod val="75000"/>
                  </a:schemeClr>
                </a:solidFill>
                <a:latin typeface="Arial" panose="020B0604020202020204" pitchFamily="34" charset="0"/>
                <a:cs typeface="Arial" panose="020B0604020202020204" pitchFamily="34" charset="0"/>
              </a:rPr>
              <a:t>5.38 (SGK – tr.113)</a:t>
            </a:r>
          </a:p>
        </p:txBody>
      </p:sp>
      <p:pic>
        <p:nvPicPr>
          <p:cNvPr id="3" name="Picture 2" descr="A diagram of a circle with a circle and a line&#10;&#10;Description automatically generated">
            <a:extLst>
              <a:ext uri="{FF2B5EF4-FFF2-40B4-BE49-F238E27FC236}">
                <a16:creationId xmlns:a16="http://schemas.microsoft.com/office/drawing/2014/main" id="{BBA68AE6-C6D9-BD28-85DF-09910FD8C777}"/>
              </a:ext>
            </a:extLst>
          </p:cNvPr>
          <p:cNvPicPr>
            <a:picLocks noChangeAspect="1"/>
          </p:cNvPicPr>
          <p:nvPr/>
        </p:nvPicPr>
        <p:blipFill>
          <a:blip r:embed="rId2"/>
          <a:stretch>
            <a:fillRect/>
          </a:stretch>
        </p:blipFill>
        <p:spPr>
          <a:xfrm>
            <a:off x="5847348" y="2521132"/>
            <a:ext cx="4026687" cy="3559045"/>
          </a:xfrm>
          <a:prstGeom prst="rect">
            <a:avLst/>
          </a:prstGeom>
        </p:spPr>
      </p:pic>
      <p:sp>
        <p:nvSpPr>
          <p:cNvPr id="4" name="TextBox 3">
            <a:extLst>
              <a:ext uri="{FF2B5EF4-FFF2-40B4-BE49-F238E27FC236}">
                <a16:creationId xmlns:a16="http://schemas.microsoft.com/office/drawing/2014/main" id="{FA161955-AB04-EE82-A174-FF1846FCB3AB}"/>
              </a:ext>
            </a:extLst>
          </p:cNvPr>
          <p:cNvSpPr txBox="1"/>
          <p:nvPr/>
        </p:nvSpPr>
        <p:spPr>
          <a:xfrm>
            <a:off x="516882" y="777823"/>
            <a:ext cx="11158236" cy="4769447"/>
          </a:xfrm>
          <a:prstGeom prst="rect">
            <a:avLst/>
          </a:prstGeom>
          <a:noFill/>
        </p:spPr>
        <p:txBody>
          <a:bodyPr wrap="square" rtlCol="0">
            <a:spAutoFit/>
          </a:bodyPr>
          <a:lstStyle/>
          <a:p>
            <a:pPr algn="just">
              <a:lnSpc>
                <a:spcPct val="200000"/>
              </a:lnSpc>
            </a:pPr>
            <a:r>
              <a:rPr lang="en-VN" sz="2600" dirty="0">
                <a:latin typeface="Arial" panose="020B0604020202020204" pitchFamily="34" charset="0"/>
                <a:cs typeface="Arial" panose="020B0604020202020204" pitchFamily="34" charset="0"/>
              </a:rPr>
              <a:t>Cho điểm B nằm giữa hai điểm A và C, sao cho AB = 2 cm và BC = 1 cm. Vẽ các đường tròn (A; 1,5 cm), (B; 3 cm) và (C; 2 cm). Hãy xác định các cặp đường tròn:</a:t>
            </a:r>
          </a:p>
          <a:p>
            <a:pPr algn="just">
              <a:lnSpc>
                <a:spcPct val="200000"/>
              </a:lnSpc>
            </a:pPr>
            <a:r>
              <a:rPr lang="en-VN" sz="2600" dirty="0">
                <a:latin typeface="Arial" panose="020B0604020202020204" pitchFamily="34" charset="0"/>
                <a:cs typeface="Arial" panose="020B0604020202020204" pitchFamily="34" charset="0"/>
              </a:rPr>
              <a:t>a) Cắt nhau;</a:t>
            </a:r>
          </a:p>
          <a:p>
            <a:pPr algn="just">
              <a:lnSpc>
                <a:spcPct val="200000"/>
              </a:lnSpc>
            </a:pPr>
            <a:r>
              <a:rPr lang="en-VN" sz="2600" dirty="0">
                <a:latin typeface="Arial" panose="020B0604020202020204" pitchFamily="34" charset="0"/>
                <a:cs typeface="Arial" panose="020B0604020202020204" pitchFamily="34" charset="0"/>
              </a:rPr>
              <a:t>b) Không giao nhau;</a:t>
            </a:r>
          </a:p>
          <a:p>
            <a:pPr algn="just">
              <a:lnSpc>
                <a:spcPct val="200000"/>
              </a:lnSpc>
            </a:pPr>
            <a:r>
              <a:rPr lang="en-VN" sz="2600" dirty="0">
                <a:latin typeface="Arial" panose="020B0604020202020204" pitchFamily="34" charset="0"/>
                <a:cs typeface="Arial" panose="020B0604020202020204" pitchFamily="34" charset="0"/>
              </a:rPr>
              <a:t>c) Tiếp xúc với nhau.</a:t>
            </a:r>
          </a:p>
        </p:txBody>
      </p:sp>
    </p:spTree>
    <p:extLst>
      <p:ext uri="{BB962C8B-B14F-4D97-AF65-F5344CB8AC3E}">
        <p14:creationId xmlns:p14="http://schemas.microsoft.com/office/powerpoint/2010/main" val="28963369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B54A75-3DFC-003C-0235-5AB489668367}"/>
              </a:ext>
            </a:extLst>
          </p:cNvPr>
          <p:cNvSpPr txBox="1"/>
          <p:nvPr/>
        </p:nvSpPr>
        <p:spPr>
          <a:xfrm>
            <a:off x="5713523" y="276129"/>
            <a:ext cx="764953" cy="461665"/>
          </a:xfrm>
          <a:prstGeom prst="rect">
            <a:avLst/>
          </a:prstGeom>
          <a:noFill/>
        </p:spPr>
        <p:txBody>
          <a:bodyPr wrap="none" rtlCol="0">
            <a:spAutoFit/>
          </a:bodyPr>
          <a:lstStyle/>
          <a:p>
            <a:r>
              <a:rPr lang="en-VN" sz="24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ED0FF47-E4EC-AE2A-8D3E-85C50E88BC11}"/>
                  </a:ext>
                </a:extLst>
              </p:cNvPr>
              <p:cNvSpPr txBox="1"/>
              <p:nvPr/>
            </p:nvSpPr>
            <p:spPr>
              <a:xfrm>
                <a:off x="494380" y="640701"/>
                <a:ext cx="11203237" cy="5647700"/>
              </a:xfrm>
              <a:prstGeom prst="rect">
                <a:avLst/>
              </a:prstGeom>
              <a:noFill/>
            </p:spPr>
            <p:txBody>
              <a:bodyPr wrap="square">
                <a:spAutoFit/>
              </a:bodyPr>
              <a:lstStyle/>
              <a:p>
                <a:pPr algn="just">
                  <a:lnSpc>
                    <a:spcPct val="20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sub>
                    </m:sSub>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sub>
                    </m:sSub>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lần lượt là bán kính các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e>
                    </m:d>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Theo đề bài ta có: </a:t>
                </a:r>
                <a14:m>
                  <m:oMath xmlns:m="http://schemas.openxmlformats.org/officeDocument/2006/math">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=1,5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=2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AB</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=2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BC</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=1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CA</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Ta có:</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200000"/>
                  </a:lnSpc>
                  <a:spcBef>
                    <a:spcPts val="300"/>
                  </a:spcBef>
                  <a:spcAft>
                    <a:spcPts val="300"/>
                  </a:spcAft>
                  <a:buFont typeface="Arial" panose="020B0604020202020204" pitchFamily="34" charset="0"/>
                  <a:buChar char="•"/>
                </a:pPr>
                <a14:m>
                  <m:oMath xmlns:m="http://schemas.openxmlformats.org/officeDocument/2006/math">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1,5 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AB</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=4,5 </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suy ra</a:t>
                </a:r>
                <a:r>
                  <a:rPr lang="vi-VN" sz="2400">
                    <a:effectLst/>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d</a:t>
                </a:r>
                <a:r>
                  <a:rPr lang="vi-VN" sz="2400">
                    <a:effectLst/>
                    <a:latin typeface="Arial" panose="020B0604020202020204" pitchFamily="34" charset="0"/>
                    <a:ea typeface="Times New Roman" panose="02020603050405020304" pitchFamily="18" charset="0"/>
                    <a:cs typeface="Arial" panose="020B0604020202020204" pitchFamily="34" charset="0"/>
                  </a:rPr>
                  <a:t>o </a:t>
                </a:r>
                <a:r>
                  <a:rPr lang="vi-VN" sz="2400" dirty="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cắt nhau.</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200000"/>
                  </a:lnSpc>
                  <a:spcBef>
                    <a:spcPts val="300"/>
                  </a:spcBef>
                  <a:spcAft>
                    <a:spcPts val="300"/>
                  </a:spcAft>
                  <a:buFont typeface="Arial" panose="020B0604020202020204" pitchFamily="34" charset="0"/>
                  <a:buChar char="•"/>
                </a:pPr>
                <a14:m>
                  <m:oMath xmlns:m="http://schemas.openxmlformats.org/officeDocument/2006/math">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0,5 </m:t>
                    </m:r>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t>
                        </m:r>
                      </m:sub>
                    </m:sSub>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CA</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t>
                        </m:r>
                      </m:sub>
                    </m:sSub>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A</m:t>
                        </m:r>
                      </m:sub>
                    </m:sSub>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=3,5 </m:t>
                    </m:r>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m:t>
                    </m:r>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suy ra</a:t>
                </a:r>
                <a:r>
                  <a:rPr lang="vi-VN" sz="240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d</a:t>
                </a:r>
                <a:r>
                  <a:rPr lang="en-US" sz="2400">
                    <a:effectLst/>
                    <a:latin typeface="Arial" panose="020B0604020202020204" pitchFamily="34" charset="0"/>
                    <a:ea typeface="Times New Roman" panose="02020603050405020304" pitchFamily="18" charset="0"/>
                    <a:cs typeface="Arial" panose="020B0604020202020204" pitchFamily="34" charset="0"/>
                  </a:rPr>
                  <a:t>o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A</m:t>
                        </m:r>
                      </m:e>
                    </m:d>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t>
                        </m:r>
                      </m:e>
                    </m:d>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cắt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nhau</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200000"/>
                  </a:lnSpc>
                  <a:spcBef>
                    <a:spcPts val="300"/>
                  </a:spcBef>
                  <a:spcAft>
                    <a:spcPts val="300"/>
                  </a:spcAft>
                  <a:buFont typeface="Arial" panose="020B0604020202020204" pitchFamily="34" charset="0"/>
                  <a:buChar char="•"/>
                </a:pPr>
                <a14:m>
                  <m:oMath xmlns:m="http://schemas.openxmlformats.org/officeDocument/2006/math">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BC</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=1 </m:t>
                    </m:r>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B</m:t>
                        </m:r>
                      </m:sub>
                    </m:sSub>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R</m:t>
                        </m:r>
                      </m:e>
                      <m:sub>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t>
                        </m:r>
                      </m:sub>
                    </m:sSub>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suy ra</a:t>
                </a:r>
                <a:r>
                  <a:rPr lang="vi-VN" sz="240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d</a:t>
                </a:r>
                <a:r>
                  <a:rPr lang="en-US" sz="2400">
                    <a:effectLst/>
                    <a:latin typeface="Arial" panose="020B0604020202020204" pitchFamily="34" charset="0"/>
                    <a:ea typeface="Times New Roman" panose="02020603050405020304" pitchFamily="18" charset="0"/>
                    <a:cs typeface="Arial" panose="020B0604020202020204" pitchFamily="34" charset="0"/>
                  </a:rPr>
                  <a:t>o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B</m:t>
                        </m:r>
                      </m:e>
                    </m:d>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C</m:t>
                        </m:r>
                      </m:e>
                    </m:d>
                  </m:oMath>
                </a14:m>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tiếp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xúc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nhau</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ED0FF47-E4EC-AE2A-8D3E-85C50E88BC11}"/>
                  </a:ext>
                </a:extLst>
              </p:cNvPr>
              <p:cNvSpPr txBox="1">
                <a:spLocks noRot="1" noChangeAspect="1" noMove="1" noResize="1" noEditPoints="1" noAdjustHandles="1" noChangeArrowheads="1" noChangeShapeType="1" noTextEdit="1"/>
              </p:cNvSpPr>
              <p:nvPr/>
            </p:nvSpPr>
            <p:spPr>
              <a:xfrm>
                <a:off x="494380" y="640701"/>
                <a:ext cx="11203237" cy="5647700"/>
              </a:xfrm>
              <a:prstGeom prst="rect">
                <a:avLst/>
              </a:prstGeom>
              <a:blipFill>
                <a:blip r:embed="rId2"/>
                <a:stretch>
                  <a:fillRect l="-816" r="-871"/>
                </a:stretch>
              </a:blipFill>
            </p:spPr>
            <p:txBody>
              <a:bodyPr/>
              <a:lstStyle/>
              <a:p>
                <a:r>
                  <a:rPr lang="en-US">
                    <a:noFill/>
                  </a:rPr>
                  <a:t> </a:t>
                </a:r>
              </a:p>
            </p:txBody>
          </p:sp>
        </mc:Fallback>
      </mc:AlternateContent>
    </p:spTree>
    <p:extLst>
      <p:ext uri="{BB962C8B-B14F-4D97-AF65-F5344CB8AC3E}">
        <p14:creationId xmlns:p14="http://schemas.microsoft.com/office/powerpoint/2010/main" val="26041731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strips(down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strips(down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strips(down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strips(down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strips(downLeft)">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8BBDC-FCE4-03E3-BA58-0AF58D452C0C}"/>
              </a:ext>
            </a:extLst>
          </p:cNvPr>
          <p:cNvSpPr txBox="1"/>
          <p:nvPr/>
        </p:nvSpPr>
        <p:spPr>
          <a:xfrm>
            <a:off x="4499247" y="3729790"/>
            <a:ext cx="3193503" cy="769441"/>
          </a:xfrm>
          <a:prstGeom prst="rect">
            <a:avLst/>
          </a:prstGeom>
          <a:noFill/>
        </p:spPr>
        <p:txBody>
          <a:bodyPr wrap="none" rtlCol="0">
            <a:spAutoFit/>
          </a:bodyPr>
          <a:lstStyle/>
          <a:p>
            <a:r>
              <a:rPr lang="en-VN" sz="4400" b="1" dirty="0">
                <a:solidFill>
                  <a:schemeClr val="accent2"/>
                </a:solidFill>
                <a:latin typeface="Arial" panose="020B0604020202020204" pitchFamily="34" charset="0"/>
                <a:cs typeface="Arial" panose="020B0604020202020204" pitchFamily="34" charset="0"/>
              </a:rPr>
              <a:t>VẬN DỤNG</a:t>
            </a:r>
          </a:p>
        </p:txBody>
      </p:sp>
      <p:pic>
        <p:nvPicPr>
          <p:cNvPr id="4" name="Picture 21">
            <a:extLst>
              <a:ext uri="{FF2B5EF4-FFF2-40B4-BE49-F238E27FC236}">
                <a16:creationId xmlns:a16="http://schemas.microsoft.com/office/drawing/2014/main" id="{F26A5A36-A5A6-7BF2-38AD-89BC54E9F9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2188" y="1371600"/>
            <a:ext cx="1527620" cy="2057400"/>
          </a:xfrm>
          <a:prstGeom prst="rect">
            <a:avLst/>
          </a:prstGeom>
        </p:spPr>
      </p:pic>
      <p:sp>
        <p:nvSpPr>
          <p:cNvPr id="3" name="Freeform 16">
            <a:extLst>
              <a:ext uri="{FF2B5EF4-FFF2-40B4-BE49-F238E27FC236}">
                <a16:creationId xmlns:a16="http://schemas.microsoft.com/office/drawing/2014/main" id="{3AF7EA22-560F-5F0A-6AEA-993056359464}"/>
              </a:ext>
            </a:extLst>
          </p:cNvPr>
          <p:cNvSpPr/>
          <p:nvPr/>
        </p:nvSpPr>
        <p:spPr>
          <a:xfrm>
            <a:off x="835215" y="3429000"/>
            <a:ext cx="2283765" cy="2385742"/>
          </a:xfrm>
          <a:custGeom>
            <a:avLst/>
            <a:gdLst/>
            <a:ahLst/>
            <a:cxnLst/>
            <a:rect l="l" t="t" r="r" b="b"/>
            <a:pathLst>
              <a:path w="1054256" h="1266028">
                <a:moveTo>
                  <a:pt x="0" y="0"/>
                </a:moveTo>
                <a:lnTo>
                  <a:pt x="1054256" y="0"/>
                </a:lnTo>
                <a:lnTo>
                  <a:pt x="1054256" y="1266028"/>
                </a:lnTo>
                <a:lnTo>
                  <a:pt x="0" y="1266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70171145"/>
      </p:ext>
    </p:extLst>
  </p:cSld>
  <p:clrMapOvr>
    <a:masterClrMapping/>
  </p:clrMapOvr>
  <p:transition spd="med">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A8C769-B7BF-BAFE-5114-CDA5BFA40BD6}"/>
              </a:ext>
            </a:extLst>
          </p:cNvPr>
          <p:cNvSpPr txBox="1"/>
          <p:nvPr/>
        </p:nvSpPr>
        <p:spPr>
          <a:xfrm>
            <a:off x="212483" y="421364"/>
            <a:ext cx="3098990" cy="492443"/>
          </a:xfrm>
          <a:prstGeom prst="rect">
            <a:avLst/>
          </a:prstGeom>
          <a:solidFill>
            <a:srgbClr val="FFFFFF"/>
          </a:solidFill>
        </p:spPr>
        <p:txBody>
          <a:bodyPr wrap="none" rtlCol="0">
            <a:spAutoFit/>
          </a:bodyPr>
          <a:lstStyle/>
          <a:p>
            <a:r>
              <a:rPr lang="en-VN" sz="2600" b="1" dirty="0">
                <a:solidFill>
                  <a:schemeClr val="accent6">
                    <a:lumMod val="75000"/>
                  </a:schemeClr>
                </a:solidFill>
                <a:latin typeface="Arial" panose="020B0604020202020204" pitchFamily="34" charset="0"/>
                <a:cs typeface="Arial" panose="020B0604020202020204" pitchFamily="34" charset="0"/>
              </a:rPr>
              <a:t>5.39 (SGK – tr.113)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7FF7239-9B98-67B9-9882-F5FC4B8138ED}"/>
                  </a:ext>
                </a:extLst>
              </p:cNvPr>
              <p:cNvSpPr txBox="1"/>
              <p:nvPr/>
            </p:nvSpPr>
            <p:spPr>
              <a:xfrm>
                <a:off x="545804" y="882206"/>
                <a:ext cx="11100391" cy="2438937"/>
              </a:xfrm>
              <a:prstGeom prst="rect">
                <a:avLst/>
              </a:prstGeom>
              <a:noFill/>
            </p:spPr>
            <p:txBody>
              <a:bodyPr wrap="square" rtlCol="0">
                <a:spAutoFit/>
              </a:bodyPr>
              <a:lstStyle/>
              <a:p>
                <a:pPr algn="just">
                  <a:lnSpc>
                    <a:spcPct val="150000"/>
                  </a:lnSpc>
                </a:pPr>
                <a:r>
                  <a:rPr lang="en-VN" sz="2600" dirty="0">
                    <a:latin typeface="Arial" panose="020B0604020202020204" pitchFamily="34" charset="0"/>
                    <a:cs typeface="Arial" panose="020B0604020202020204" pitchFamily="34" charset="0"/>
                  </a:rPr>
                  <a:t>Cho tam giác vuông ABC (</a:t>
                </a:r>
                <a14:m>
                  <m:oMath xmlns:m="http://schemas.openxmlformats.org/officeDocument/2006/math">
                    <m:acc>
                      <m:accPr>
                        <m:chr m:val="̂"/>
                        <m:ctrlPr>
                          <a:rPr lang="en-VN" sz="2600" i="1" smtClean="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600" i="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VN" sz="2600" dirty="0">
                    <a:latin typeface="Arial" panose="020B0604020202020204" pitchFamily="34" charset="0"/>
                    <a:cs typeface="Arial" panose="020B0604020202020204" pitchFamily="34" charset="0"/>
                  </a:rPr>
                  <a:t> vuông). Vẽ hai đường tròn (B; BA) và (C; CA) cắt nhau tại A và A’. Chứng minh rằng:</a:t>
                </a:r>
              </a:p>
              <a:p>
                <a:pPr algn="just">
                  <a:lnSpc>
                    <a:spcPct val="150000"/>
                  </a:lnSpc>
                </a:pPr>
                <a:r>
                  <a:rPr lang="en-VN" sz="2600" dirty="0">
                    <a:latin typeface="Arial" panose="020B0604020202020204" pitchFamily="34" charset="0"/>
                    <a:cs typeface="Arial" panose="020B0604020202020204" pitchFamily="34" charset="0"/>
                  </a:rPr>
                  <a:t>a) BA và BA’ là hai tiếp tuyến cắt nhau của đường tròn (C; CA);</a:t>
                </a:r>
              </a:p>
              <a:p>
                <a:pPr algn="just">
                  <a:lnSpc>
                    <a:spcPct val="150000"/>
                  </a:lnSpc>
                </a:pPr>
                <a:r>
                  <a:rPr lang="en-VN" sz="2600" dirty="0">
                    <a:latin typeface="Arial" panose="020B0604020202020204" pitchFamily="34" charset="0"/>
                    <a:cs typeface="Arial" panose="020B0604020202020204" pitchFamily="34" charset="0"/>
                  </a:rPr>
                  <a:t>b) CA và CA’ là hai tiếp tuyến cắt nhau của đường tròn (B; BA). </a:t>
                </a:r>
              </a:p>
            </p:txBody>
          </p:sp>
        </mc:Choice>
        <mc:Fallback xmlns="">
          <p:sp>
            <p:nvSpPr>
              <p:cNvPr id="4" name="TextBox 3">
                <a:extLst>
                  <a:ext uri="{FF2B5EF4-FFF2-40B4-BE49-F238E27FC236}">
                    <a16:creationId xmlns:a16="http://schemas.microsoft.com/office/drawing/2014/main" id="{97FF7239-9B98-67B9-9882-F5FC4B8138ED}"/>
                  </a:ext>
                </a:extLst>
              </p:cNvPr>
              <p:cNvSpPr txBox="1">
                <a:spLocks noRot="1" noChangeAspect="1" noMove="1" noResize="1" noEditPoints="1" noAdjustHandles="1" noChangeArrowheads="1" noChangeShapeType="1" noTextEdit="1"/>
              </p:cNvSpPr>
              <p:nvPr/>
            </p:nvSpPr>
            <p:spPr>
              <a:xfrm>
                <a:off x="545804" y="882206"/>
                <a:ext cx="11100391" cy="2438937"/>
              </a:xfrm>
              <a:prstGeom prst="rect">
                <a:avLst/>
              </a:prstGeom>
              <a:blipFill>
                <a:blip r:embed="rId2"/>
                <a:stretch>
                  <a:fillRect l="-1030" r="-1030" b="-5181"/>
                </a:stretch>
              </a:blipFill>
            </p:spPr>
            <p:txBody>
              <a:bodyPr/>
              <a:lstStyle/>
              <a:p>
                <a:r>
                  <a:rPr lang="en-VN">
                    <a:noFill/>
                  </a:rPr>
                  <a:t> </a:t>
                </a:r>
              </a:p>
            </p:txBody>
          </p:sp>
        </mc:Fallback>
      </mc:AlternateContent>
      <p:pic>
        <p:nvPicPr>
          <p:cNvPr id="5" name="Picture 4" descr="A diagram of a triangle and a triangle with a triangle and a triangle with a triangle and a triangle with a triangle and a triangle with a triangle and a triangle with a triangle and a triangle with&#10;&#10;Description automatically generated">
            <a:extLst>
              <a:ext uri="{FF2B5EF4-FFF2-40B4-BE49-F238E27FC236}">
                <a16:creationId xmlns:a16="http://schemas.microsoft.com/office/drawing/2014/main" id="{C36C7C0B-9396-8123-E91E-E1B217D7C3A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89475" y="3429000"/>
            <a:ext cx="4213048" cy="3008797"/>
          </a:xfrm>
          <a:prstGeom prst="rect">
            <a:avLst/>
          </a:prstGeom>
          <a:noFill/>
        </p:spPr>
      </p:pic>
    </p:spTree>
    <p:extLst>
      <p:ext uri="{BB962C8B-B14F-4D97-AF65-F5344CB8AC3E}">
        <p14:creationId xmlns:p14="http://schemas.microsoft.com/office/powerpoint/2010/main" val="19845067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71E1F8-C851-6BF6-0FAC-FB0D1D12790D}"/>
              </a:ext>
            </a:extLst>
          </p:cNvPr>
          <p:cNvSpPr txBox="1"/>
          <p:nvPr/>
        </p:nvSpPr>
        <p:spPr>
          <a:xfrm>
            <a:off x="5713523" y="483278"/>
            <a:ext cx="764953" cy="461665"/>
          </a:xfrm>
          <a:prstGeom prst="rect">
            <a:avLst/>
          </a:prstGeom>
          <a:noFill/>
        </p:spPr>
        <p:txBody>
          <a:bodyPr wrap="none" rtlCol="0">
            <a:spAutoFit/>
          </a:bodyPr>
          <a:lstStyle/>
          <a:p>
            <a:r>
              <a:rPr lang="en-VN" sz="24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8509467-37DE-9D9A-E816-99B79B06252E}"/>
                  </a:ext>
                </a:extLst>
              </p:cNvPr>
              <p:cNvSpPr txBox="1"/>
              <p:nvPr/>
            </p:nvSpPr>
            <p:spPr>
              <a:xfrm>
                <a:off x="860256" y="737794"/>
                <a:ext cx="8475129" cy="5751575"/>
              </a:xfrm>
              <a:prstGeom prst="rect">
                <a:avLst/>
              </a:prstGeom>
              <a:noFill/>
            </p:spPr>
            <p:txBody>
              <a:bodyPr wrap="square">
                <a:spAutoFit/>
              </a:bodyPr>
              <a:lstStyle/>
              <a:p>
                <a:pPr algn="just">
                  <a:lnSpc>
                    <a:spcPct val="200000"/>
                  </a:lnSpc>
                  <a:spcBef>
                    <a:spcPts val="300"/>
                  </a:spcBef>
                  <a:spcAft>
                    <a:spcPts val="300"/>
                  </a:spcAft>
                </a:pPr>
                <a:r>
                  <a:rPr lang="fr-FR"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2400" dirty="0" err="1">
                    <a:effectLst/>
                    <a:latin typeface="Arial" panose="020B0604020202020204" pitchFamily="34" charset="0"/>
                    <a:ea typeface="Calibri" panose="020F0502020204030204" pitchFamily="34" charset="0"/>
                    <a:cs typeface="Arial" panose="020B0604020202020204" pitchFamily="34" charset="0"/>
                  </a:rPr>
                  <a:t>Xét</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và</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có</a:t>
                </a:r>
                <a:r>
                  <a:rPr lang="fr-FR"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và</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BC</m:t>
                    </m:r>
                    <m:r>
                      <a:rPr lang="en-US" sz="2400" i="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err="1">
                    <a:effectLst/>
                    <a:latin typeface="Arial" panose="020B0604020202020204" pitchFamily="34" charset="0"/>
                    <a:ea typeface="Calibri" panose="020F0502020204030204" pitchFamily="34" charset="0"/>
                    <a:cs typeface="Arial" panose="020B0604020202020204" pitchFamily="34" charset="0"/>
                  </a:rPr>
                  <a:t>chung</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latin typeface="Arial" panose="020B0604020202020204" pitchFamily="34" charset="0"/>
                    <a:ea typeface="Times New Roman" panose="02020603050405020304" pitchFamily="18" charset="0"/>
                    <a:cs typeface="Arial" panose="020B0604020202020204" pitchFamily="34" charset="0"/>
                  </a:rPr>
                  <a:t>suy ra</a:t>
                </a:r>
                <a:r>
                  <a:rPr lang="vi-VN" sz="2400">
                    <a:ea typeface="Times New Roman" panose="02020603050405020304" pitchFamily="18" charset="0"/>
                    <a:cs typeface="Arial" panose="020B0604020202020204" pitchFamily="34" charset="0"/>
                  </a:rPr>
                  <a:t> </a:t>
                </a:r>
                <a14:m>
                  <m:oMath xmlns:m="http://schemas.openxmlformats.org/officeDocument/2006/math">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ABC</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c.c.c</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latin typeface="Arial" panose="020B0604020202020204" pitchFamily="34" charset="0"/>
                    <a:ea typeface="Times New Roman" panose="02020603050405020304" pitchFamily="18" charset="0"/>
                    <a:cs typeface="Arial" panose="020B0604020202020204" pitchFamily="34" charset="0"/>
                  </a:rPr>
                  <a:t>suy ra</a:t>
                </a:r>
                <a:r>
                  <a:rPr lang="en-US" sz="24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m:t>
                        </m:r>
                      </m:e>
                    </m:acc>
                    <m:r>
                      <a:rPr lang="en-US" sz="24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BAC</m:t>
                        </m:r>
                      </m:e>
                    </m:acc>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hai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góc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tương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ứng</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latin typeface="Arial" panose="020B0604020202020204" pitchFamily="34" charset="0"/>
                    <a:ea typeface="Times New Roman" panose="02020603050405020304" pitchFamily="18" charset="0"/>
                    <a:cs typeface="Arial" panose="020B0604020202020204" pitchFamily="34" charset="0"/>
                  </a:rPr>
                  <a:t>suy ra</a:t>
                </a:r>
                <a:r>
                  <a:rPr lang="fr-FR" sz="24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2400" i="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tại</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suy ra</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effectLst/>
                    <a:latin typeface="Arial" panose="020B0604020202020204" pitchFamily="34" charset="0"/>
                    <a:ea typeface="Calibri" panose="020F0502020204030204" pitchFamily="34" charset="0"/>
                    <a:cs typeface="Arial" panose="020B0604020202020204" pitchFamily="34" charset="0"/>
                  </a:rPr>
                  <a:t> là </a:t>
                </a:r>
                <a:r>
                  <a:rPr lang="fr-FR" sz="2400" dirty="0" err="1">
                    <a:effectLst/>
                    <a:latin typeface="Arial" panose="020B0604020202020204" pitchFamily="34" charset="0"/>
                    <a:ea typeface="Calibri" panose="020F0502020204030204" pitchFamily="34" charset="0"/>
                    <a:cs typeface="Arial" panose="020B0604020202020204" pitchFamily="34" charset="0"/>
                  </a:rPr>
                  <a:t>tiếp</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tuyến</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của</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fr-FR" sz="2400" dirty="0" err="1">
                    <a:effectLst/>
                    <a:latin typeface="Arial" panose="020B0604020202020204" pitchFamily="34" charset="0"/>
                    <a:ea typeface="Calibri" panose="020F0502020204030204" pitchFamily="34" charset="0"/>
                    <a:cs typeface="Arial" panose="020B0604020202020204" pitchFamily="34" charset="0"/>
                  </a:rPr>
                  <a:t>Lại</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có</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tại</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suy ra</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BA</m:t>
                    </m:r>
                  </m:oMath>
                </a14:m>
                <a:r>
                  <a:rPr lang="fr-FR" sz="2400" dirty="0">
                    <a:effectLst/>
                    <a:latin typeface="Arial" panose="020B0604020202020204" pitchFamily="34" charset="0"/>
                    <a:ea typeface="Calibri" panose="020F0502020204030204" pitchFamily="34" charset="0"/>
                    <a:cs typeface="Arial" panose="020B0604020202020204" pitchFamily="34" charset="0"/>
                  </a:rPr>
                  <a:t> là </a:t>
                </a:r>
                <a:r>
                  <a:rPr lang="fr-FR" sz="2400" dirty="0" err="1">
                    <a:effectLst/>
                    <a:latin typeface="Arial" panose="020B0604020202020204" pitchFamily="34" charset="0"/>
                    <a:ea typeface="Calibri" panose="020F0502020204030204" pitchFamily="34" charset="0"/>
                    <a:cs typeface="Arial" panose="020B0604020202020204" pitchFamily="34" charset="0"/>
                  </a:rPr>
                  <a:t>tiếp</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tuyến</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của</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fr-FR" sz="2400" dirty="0" err="1">
                    <a:effectLst/>
                    <a:latin typeface="Arial" panose="020B0604020202020204" pitchFamily="34" charset="0"/>
                    <a:ea typeface="Calibri" panose="020F0502020204030204" pitchFamily="34" charset="0"/>
                    <a:cs typeface="Arial" panose="020B0604020202020204" pitchFamily="34" charset="0"/>
                  </a:rPr>
                  <a:t>Vậy</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B</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và</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B</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effectLst/>
                    <a:latin typeface="Arial" panose="020B0604020202020204" pitchFamily="34" charset="0"/>
                    <a:ea typeface="Calibri" panose="020F0502020204030204" pitchFamily="34" charset="0"/>
                    <a:cs typeface="Arial" panose="020B0604020202020204" pitchFamily="34" charset="0"/>
                  </a:rPr>
                  <a:t> là </a:t>
                </a:r>
                <a:r>
                  <a:rPr lang="fr-FR" sz="2400" dirty="0" err="1">
                    <a:effectLst/>
                    <a:latin typeface="Arial" panose="020B0604020202020204" pitchFamily="34" charset="0"/>
                    <a:ea typeface="Calibri" panose="020F0502020204030204" pitchFamily="34" charset="0"/>
                    <a:cs typeface="Arial" panose="020B0604020202020204" pitchFamily="34" charset="0"/>
                  </a:rPr>
                  <a:t>hai</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tiếp</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tuyến</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cắt</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nhau</a:t>
                </a:r>
                <a:r>
                  <a:rPr lang="fr-FR" sz="2400" dirty="0">
                    <a:effectLst/>
                    <a:latin typeface="Arial" panose="020B0604020202020204" pitchFamily="34" charset="0"/>
                    <a:ea typeface="Calibri" panose="020F0502020204030204" pitchFamily="34" charset="0"/>
                    <a:cs typeface="Arial" panose="020B0604020202020204" pitchFamily="34" charset="0"/>
                  </a:rPr>
                  <a:t> </a:t>
                </a:r>
                <a:r>
                  <a:rPr lang="fr-FR" sz="2400" dirty="0" err="1">
                    <a:effectLst/>
                    <a:latin typeface="Arial" panose="020B0604020202020204" pitchFamily="34" charset="0"/>
                    <a:ea typeface="Calibri" panose="020F0502020204030204" pitchFamily="34" charset="0"/>
                    <a:cs typeface="Arial" panose="020B0604020202020204" pitchFamily="34" charset="0"/>
                  </a:rPr>
                  <a:t>của</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C</m:t>
                        </m:r>
                        <m:r>
                          <a:rPr lang="fr-FR"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CA</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8509467-37DE-9D9A-E816-99B79B06252E}"/>
                  </a:ext>
                </a:extLst>
              </p:cNvPr>
              <p:cNvSpPr txBox="1">
                <a:spLocks noRot="1" noChangeAspect="1" noMove="1" noResize="1" noEditPoints="1" noAdjustHandles="1" noChangeArrowheads="1" noChangeShapeType="1" noTextEdit="1"/>
              </p:cNvSpPr>
              <p:nvPr/>
            </p:nvSpPr>
            <p:spPr>
              <a:xfrm>
                <a:off x="860256" y="737794"/>
                <a:ext cx="8475129" cy="5751575"/>
              </a:xfrm>
              <a:prstGeom prst="rect">
                <a:avLst/>
              </a:prstGeom>
              <a:blipFill>
                <a:blip r:embed="rId2"/>
                <a:stretch>
                  <a:fillRect l="-1079"/>
                </a:stretch>
              </a:blipFill>
            </p:spPr>
            <p:txBody>
              <a:bodyPr/>
              <a:lstStyle/>
              <a:p>
                <a:r>
                  <a:rPr lang="en-US">
                    <a:noFill/>
                  </a:rPr>
                  <a:t> </a:t>
                </a:r>
              </a:p>
            </p:txBody>
          </p:sp>
        </mc:Fallback>
      </mc:AlternateContent>
    </p:spTree>
    <p:extLst>
      <p:ext uri="{BB962C8B-B14F-4D97-AF65-F5344CB8AC3E}">
        <p14:creationId xmlns:p14="http://schemas.microsoft.com/office/powerpoint/2010/main" val="10105407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strips(down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strips(down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strips(down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strips(down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strips(down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strips(downLeft)">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71E1F8-C851-6BF6-0FAC-FB0D1D12790D}"/>
              </a:ext>
            </a:extLst>
          </p:cNvPr>
          <p:cNvSpPr txBox="1"/>
          <p:nvPr/>
        </p:nvSpPr>
        <p:spPr>
          <a:xfrm>
            <a:off x="5664631" y="621629"/>
            <a:ext cx="862737" cy="523220"/>
          </a:xfrm>
          <a:prstGeom prst="rect">
            <a:avLst/>
          </a:prstGeom>
          <a:noFill/>
        </p:spPr>
        <p:txBody>
          <a:bodyPr wrap="none" rtlCol="0">
            <a:spAutoFit/>
          </a:bodyPr>
          <a:lstStyle/>
          <a:p>
            <a:r>
              <a:rPr lang="en-VN" sz="28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8509467-37DE-9D9A-E816-99B79B06252E}"/>
                  </a:ext>
                </a:extLst>
              </p:cNvPr>
              <p:cNvSpPr txBox="1"/>
              <p:nvPr/>
            </p:nvSpPr>
            <p:spPr>
              <a:xfrm>
                <a:off x="788066" y="1158730"/>
                <a:ext cx="8740943" cy="2697790"/>
              </a:xfrm>
              <a:prstGeom prst="rect">
                <a:avLst/>
              </a:prstGeom>
              <a:noFill/>
            </p:spPr>
            <p:txBody>
              <a:bodyPr wrap="square">
                <a:spAutoFit/>
              </a:bodyPr>
              <a:lstStyle/>
              <a:p>
                <a:pPr algn="just">
                  <a:lnSpc>
                    <a:spcPct val="200000"/>
                  </a:lnSpc>
                  <a:spcBef>
                    <a:spcPts val="300"/>
                  </a:spcBef>
                  <a:spcAft>
                    <a:spcPts val="300"/>
                  </a:spcAft>
                </a:pPr>
                <a:r>
                  <a:rPr lang="fr-FR"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2800" i="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BA</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tại</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nên</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CA</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800" dirty="0">
                    <a:effectLst/>
                    <a:latin typeface="Arial" panose="020B0604020202020204" pitchFamily="34" charset="0"/>
                    <a:ea typeface="Calibri" panose="020F0502020204030204" pitchFamily="34" charset="0"/>
                    <a:cs typeface="Arial" panose="020B0604020202020204" pitchFamily="34" charset="0"/>
                  </a:rPr>
                  <a:t> là </a:t>
                </a:r>
                <a:r>
                  <a:rPr lang="fr-FR" sz="2800" dirty="0" err="1">
                    <a:effectLst/>
                    <a:latin typeface="Arial" panose="020B0604020202020204" pitchFamily="34" charset="0"/>
                    <a:ea typeface="Calibri" panose="020F0502020204030204" pitchFamily="34" charset="0"/>
                    <a:cs typeface="Arial" panose="020B0604020202020204" pitchFamily="34" charset="0"/>
                  </a:rPr>
                  <a:t>tiếp</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tuyến</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của</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BA</m:t>
                        </m:r>
                      </m:e>
                    </m:d>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CA</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BA</m:t>
                    </m:r>
                  </m:oMath>
                </a14:m>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tại</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nên</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CA</m:t>
                    </m:r>
                  </m:oMath>
                </a14:m>
                <a:r>
                  <a:rPr lang="fr-FR" sz="2800" dirty="0">
                    <a:effectLst/>
                    <a:latin typeface="Arial" panose="020B0604020202020204" pitchFamily="34" charset="0"/>
                    <a:ea typeface="Calibri" panose="020F0502020204030204" pitchFamily="34" charset="0"/>
                    <a:cs typeface="Arial" panose="020B0604020202020204" pitchFamily="34" charset="0"/>
                  </a:rPr>
                  <a:t> là </a:t>
                </a:r>
                <a:r>
                  <a:rPr lang="fr-FR" sz="2800" dirty="0" err="1">
                    <a:effectLst/>
                    <a:latin typeface="Arial" panose="020B0604020202020204" pitchFamily="34" charset="0"/>
                    <a:ea typeface="Calibri" panose="020F0502020204030204" pitchFamily="34" charset="0"/>
                    <a:cs typeface="Arial" panose="020B0604020202020204" pitchFamily="34" charset="0"/>
                  </a:rPr>
                  <a:t>tiếp</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của</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BA</m:t>
                        </m:r>
                      </m:e>
                    </m:d>
                  </m:oMath>
                </a14:m>
                <a:endParaRPr lang="en-VN" sz="28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fr-FR" sz="2800" dirty="0" err="1">
                    <a:effectLst/>
                    <a:latin typeface="Arial" panose="020B0604020202020204" pitchFamily="34" charset="0"/>
                    <a:ea typeface="Calibri" panose="020F0502020204030204" pitchFamily="34" charset="0"/>
                    <a:cs typeface="Arial" panose="020B0604020202020204" pitchFamily="34" charset="0"/>
                  </a:rPr>
                  <a:t>Vậy</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C</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và</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C</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800" dirty="0">
                    <a:effectLst/>
                    <a:latin typeface="Arial" panose="020B0604020202020204" pitchFamily="34" charset="0"/>
                    <a:ea typeface="Calibri" panose="020F0502020204030204" pitchFamily="34" charset="0"/>
                    <a:cs typeface="Arial" panose="020B0604020202020204" pitchFamily="34" charset="0"/>
                  </a:rPr>
                  <a:t> là </a:t>
                </a:r>
                <a:r>
                  <a:rPr lang="fr-FR" sz="2800" dirty="0" err="1">
                    <a:effectLst/>
                    <a:latin typeface="Arial" panose="020B0604020202020204" pitchFamily="34" charset="0"/>
                    <a:ea typeface="Calibri" panose="020F0502020204030204" pitchFamily="34" charset="0"/>
                    <a:cs typeface="Arial" panose="020B0604020202020204" pitchFamily="34" charset="0"/>
                  </a:rPr>
                  <a:t>hai</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tiếp</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tuyến</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cắt</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nhau</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dirty="0" err="1">
                    <a:effectLst/>
                    <a:latin typeface="Arial" panose="020B0604020202020204" pitchFamily="34" charset="0"/>
                    <a:ea typeface="Calibri" panose="020F0502020204030204" pitchFamily="34" charset="0"/>
                    <a:cs typeface="Arial" panose="020B0604020202020204" pitchFamily="34" charset="0"/>
                  </a:rPr>
                  <a:t>của</a:t>
                </a:r>
                <a:r>
                  <a:rPr lang="fr-FR" sz="2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2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m:t>
                        </m:r>
                        <m:r>
                          <a:rPr lang="fr-FR" sz="28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BA</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8509467-37DE-9D9A-E816-99B79B06252E}"/>
                  </a:ext>
                </a:extLst>
              </p:cNvPr>
              <p:cNvSpPr txBox="1">
                <a:spLocks noRot="1" noChangeAspect="1" noMove="1" noResize="1" noEditPoints="1" noAdjustHandles="1" noChangeArrowheads="1" noChangeShapeType="1" noTextEdit="1"/>
              </p:cNvSpPr>
              <p:nvPr/>
            </p:nvSpPr>
            <p:spPr>
              <a:xfrm>
                <a:off x="788066" y="1158730"/>
                <a:ext cx="8740943" cy="2697790"/>
              </a:xfrm>
              <a:prstGeom prst="rect">
                <a:avLst/>
              </a:prstGeom>
              <a:blipFill>
                <a:blip r:embed="rId2"/>
                <a:stretch>
                  <a:fillRect l="-1395" b="-5192"/>
                </a:stretch>
              </a:blipFill>
            </p:spPr>
            <p:txBody>
              <a:bodyPr/>
              <a:lstStyle/>
              <a:p>
                <a:r>
                  <a:rPr lang="en-US">
                    <a:noFill/>
                  </a:rPr>
                  <a:t> </a:t>
                </a:r>
              </a:p>
            </p:txBody>
          </p:sp>
        </mc:Fallback>
      </mc:AlternateContent>
      <p:sp>
        <p:nvSpPr>
          <p:cNvPr id="5" name="Freeform 8">
            <a:extLst>
              <a:ext uri="{FF2B5EF4-FFF2-40B4-BE49-F238E27FC236}">
                <a16:creationId xmlns:a16="http://schemas.microsoft.com/office/drawing/2014/main" id="{7A18F7A0-D59C-E2BE-E62F-C5C1BAADC207}"/>
              </a:ext>
            </a:extLst>
          </p:cNvPr>
          <p:cNvSpPr/>
          <p:nvPr/>
        </p:nvSpPr>
        <p:spPr>
          <a:xfrm>
            <a:off x="9695237" y="3721749"/>
            <a:ext cx="1701018" cy="1795701"/>
          </a:xfrm>
          <a:custGeom>
            <a:avLst/>
            <a:gdLst/>
            <a:ahLst/>
            <a:cxnLst/>
            <a:rect l="l" t="t" r="r" b="b"/>
            <a:pathLst>
              <a:path w="1701018" h="1795701">
                <a:moveTo>
                  <a:pt x="0" y="0"/>
                </a:moveTo>
                <a:lnTo>
                  <a:pt x="1701018" y="0"/>
                </a:lnTo>
                <a:lnTo>
                  <a:pt x="1701018" y="1795700"/>
                </a:lnTo>
                <a:lnTo>
                  <a:pt x="0" y="1795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946841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C87728-1F34-5E4E-0006-A5FD7E2ADAF7}"/>
              </a:ext>
            </a:extLst>
          </p:cNvPr>
          <p:cNvSpPr txBox="1"/>
          <p:nvPr/>
        </p:nvSpPr>
        <p:spPr>
          <a:xfrm>
            <a:off x="255013" y="283216"/>
            <a:ext cx="2870979" cy="461665"/>
          </a:xfrm>
          <a:prstGeom prst="rect">
            <a:avLst/>
          </a:prstGeom>
          <a:solidFill>
            <a:srgbClr val="FFFFFF"/>
          </a:solidFill>
        </p:spPr>
        <p:txBody>
          <a:bodyPr wrap="none" rtlCol="0">
            <a:spAutoFit/>
          </a:bodyPr>
          <a:lstStyle/>
          <a:p>
            <a:r>
              <a:rPr lang="en-VN" sz="2400" b="1" dirty="0">
                <a:solidFill>
                  <a:schemeClr val="accent6">
                    <a:lumMod val="75000"/>
                  </a:schemeClr>
                </a:solidFill>
                <a:latin typeface="Arial" panose="020B0604020202020204" pitchFamily="34" charset="0"/>
                <a:cs typeface="Arial" panose="020B0604020202020204" pitchFamily="34" charset="0"/>
              </a:rPr>
              <a:t>5.40 (SGK – tr.113)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A3AE355-F7FA-6005-B081-E6D19253C2D6}"/>
                  </a:ext>
                </a:extLst>
              </p:cNvPr>
              <p:cNvSpPr txBox="1"/>
              <p:nvPr/>
            </p:nvSpPr>
            <p:spPr>
              <a:xfrm>
                <a:off x="255013" y="744881"/>
                <a:ext cx="11291945" cy="5792163"/>
              </a:xfrm>
              <a:prstGeom prst="rect">
                <a:avLst/>
              </a:prstGeom>
              <a:noFill/>
            </p:spPr>
            <p:txBody>
              <a:bodyPr wrap="square" rtlCol="0">
                <a:spAutoFit/>
              </a:bodyPr>
              <a:lstStyle/>
              <a:p>
                <a:pPr algn="just">
                  <a:lnSpc>
                    <a:spcPct val="150000"/>
                  </a:lnSpc>
                </a:pPr>
                <a:r>
                  <a:rPr lang="en-VN" sz="2400" dirty="0">
                    <a:latin typeface="Arial" panose="020B0604020202020204" pitchFamily="34" charset="0"/>
                    <a:cs typeface="Arial" panose="020B0604020202020204" pitchFamily="34" charset="0"/>
                  </a:rPr>
                  <a:t>Cho hai đường tròn (O) và (O’) cắt nhau tại A và B. Một đường thẳng d đi qua A cắt (O) tại E cắt (O’) tại F (E và F khác A). Biết điểm A nằm trong đoạn EF. Gọi I và K lần lượt là trung điểm của AE và AF (H.5.46).</a:t>
                </a:r>
              </a:p>
              <a:p>
                <a:pPr algn="just">
                  <a:lnSpc>
                    <a:spcPct val="150000"/>
                  </a:lnSpc>
                </a:pPr>
                <a:endParaRPr lang="en-VN" sz="2400" dirty="0">
                  <a:latin typeface="Arial" panose="020B0604020202020204" pitchFamily="34" charset="0"/>
                  <a:cs typeface="Arial" panose="020B0604020202020204" pitchFamily="34" charset="0"/>
                </a:endParaRPr>
              </a:p>
              <a:p>
                <a:pPr algn="just">
                  <a:lnSpc>
                    <a:spcPct val="150000"/>
                  </a:lnSpc>
                </a:pPr>
                <a:endParaRPr lang="en-VN" sz="2400" dirty="0">
                  <a:latin typeface="Arial" panose="020B0604020202020204" pitchFamily="34" charset="0"/>
                  <a:cs typeface="Arial" panose="020B0604020202020204" pitchFamily="34" charset="0"/>
                </a:endParaRPr>
              </a:p>
              <a:p>
                <a:pPr algn="just">
                  <a:lnSpc>
                    <a:spcPct val="150000"/>
                  </a:lnSpc>
                </a:pPr>
                <a:endParaRPr lang="en-VN" sz="2400" dirty="0">
                  <a:latin typeface="Arial" panose="020B0604020202020204" pitchFamily="34" charset="0"/>
                  <a:cs typeface="Arial" panose="020B0604020202020204" pitchFamily="34" charset="0"/>
                </a:endParaRPr>
              </a:p>
              <a:p>
                <a:pPr algn="just">
                  <a:lnSpc>
                    <a:spcPct val="150000"/>
                  </a:lnSpc>
                </a:pPr>
                <a:endParaRPr lang="en-VN" sz="2400" dirty="0">
                  <a:latin typeface="Arial" panose="020B0604020202020204" pitchFamily="34" charset="0"/>
                  <a:cs typeface="Arial" panose="020B0604020202020204" pitchFamily="34" charset="0"/>
                </a:endParaRPr>
              </a:p>
              <a:p>
                <a:pPr algn="just">
                  <a:lnSpc>
                    <a:spcPct val="150000"/>
                  </a:lnSpc>
                </a:pPr>
                <a:r>
                  <a:rPr lang="en-VN" sz="2400" dirty="0">
                    <a:latin typeface="Arial" panose="020B0604020202020204" pitchFamily="34" charset="0"/>
                    <a:cs typeface="Arial" panose="020B0604020202020204" pitchFamily="34" charset="0"/>
                  </a:rPr>
                  <a:t>a) Chứng minh rằng tứ giác OO’KI là một hình thang vuông.</a:t>
                </a:r>
              </a:p>
              <a:p>
                <a:pPr algn="just">
                  <a:lnSpc>
                    <a:spcPct val="150000"/>
                  </a:lnSpc>
                </a:pPr>
                <a:r>
                  <a:rPr lang="en-VN" sz="2400" dirty="0">
                    <a:latin typeface="Arial" panose="020B0604020202020204" pitchFamily="34" charset="0"/>
                    <a:cs typeface="Arial" panose="020B0604020202020204" pitchFamily="34" charset="0"/>
                  </a:rPr>
                  <a:t>b) Chứng minh rằng IK = </a:t>
                </a:r>
                <a14:m>
                  <m:oMath xmlns:m="http://schemas.openxmlformats.org/officeDocument/2006/math">
                    <m:f>
                      <m:fPr>
                        <m:ctrlPr>
                          <a:rPr lang="en-VN" sz="24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VN" sz="2400" dirty="0">
                    <a:latin typeface="Arial" panose="020B0604020202020204" pitchFamily="34" charset="0"/>
                    <a:cs typeface="Arial" panose="020B0604020202020204" pitchFamily="34" charset="0"/>
                  </a:rPr>
                  <a:t>EF.</a:t>
                </a:r>
              </a:p>
              <a:p>
                <a:pPr algn="just">
                  <a:lnSpc>
                    <a:spcPct val="150000"/>
                  </a:lnSpc>
                </a:pPr>
                <a:r>
                  <a:rPr lang="en-VN" sz="2400" dirty="0">
                    <a:latin typeface="Arial" panose="020B0604020202020204" pitchFamily="34" charset="0"/>
                    <a:cs typeface="Arial" panose="020B0604020202020204" pitchFamily="34" charset="0"/>
                  </a:rPr>
                  <a:t>c) Khi d ở vị trí nào (d vẫn qua A) thì OO’KI là một hình chữ nhật?</a:t>
                </a:r>
              </a:p>
            </p:txBody>
          </p:sp>
        </mc:Choice>
        <mc:Fallback xmlns="">
          <p:sp>
            <p:nvSpPr>
              <p:cNvPr id="5" name="TextBox 4">
                <a:extLst>
                  <a:ext uri="{FF2B5EF4-FFF2-40B4-BE49-F238E27FC236}">
                    <a16:creationId xmlns:a16="http://schemas.microsoft.com/office/drawing/2014/main" id="{1A3AE355-F7FA-6005-B081-E6D19253C2D6}"/>
                  </a:ext>
                </a:extLst>
              </p:cNvPr>
              <p:cNvSpPr txBox="1">
                <a:spLocks noRot="1" noChangeAspect="1" noMove="1" noResize="1" noEditPoints="1" noAdjustHandles="1" noChangeArrowheads="1" noChangeShapeType="1" noTextEdit="1"/>
              </p:cNvSpPr>
              <p:nvPr/>
            </p:nvSpPr>
            <p:spPr>
              <a:xfrm>
                <a:off x="255013" y="744881"/>
                <a:ext cx="11291945" cy="5792163"/>
              </a:xfrm>
              <a:prstGeom prst="rect">
                <a:avLst/>
              </a:prstGeom>
              <a:blipFill>
                <a:blip r:embed="rId2"/>
                <a:stretch>
                  <a:fillRect l="-899" r="-787" b="-1313"/>
                </a:stretch>
              </a:blipFill>
            </p:spPr>
            <p:txBody>
              <a:bodyPr/>
              <a:lstStyle/>
              <a:p>
                <a:r>
                  <a:rPr lang="en-VN">
                    <a:noFill/>
                  </a:rPr>
                  <a:t> </a:t>
                </a:r>
              </a:p>
            </p:txBody>
          </p:sp>
        </mc:Fallback>
      </mc:AlternateContent>
      <p:pic>
        <p:nvPicPr>
          <p:cNvPr id="6" name="Picture 5" descr="A diagram of a circle with circles and lines&#10;&#10;Description automatically generated">
            <a:extLst>
              <a:ext uri="{FF2B5EF4-FFF2-40B4-BE49-F238E27FC236}">
                <a16:creationId xmlns:a16="http://schemas.microsoft.com/office/drawing/2014/main" id="{67F750DD-FB95-D957-BE45-008DCB0C91D5}"/>
              </a:ext>
            </a:extLst>
          </p:cNvPr>
          <p:cNvPicPr>
            <a:picLocks noChangeAspect="1"/>
          </p:cNvPicPr>
          <p:nvPr/>
        </p:nvPicPr>
        <p:blipFill>
          <a:blip r:embed="rId3"/>
          <a:stretch>
            <a:fillRect/>
          </a:stretch>
        </p:blipFill>
        <p:spPr>
          <a:xfrm>
            <a:off x="7367317" y="1941862"/>
            <a:ext cx="4179641" cy="2676564"/>
          </a:xfrm>
          <a:prstGeom prst="rect">
            <a:avLst/>
          </a:prstGeom>
        </p:spPr>
      </p:pic>
    </p:spTree>
    <p:extLst>
      <p:ext uri="{BB962C8B-B14F-4D97-AF65-F5344CB8AC3E}">
        <p14:creationId xmlns:p14="http://schemas.microsoft.com/office/powerpoint/2010/main" val="343281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3DD804F-8C1F-1837-5FB3-8514FD90EBF3}"/>
                  </a:ext>
                </a:extLst>
              </p:cNvPr>
              <p:cNvSpPr txBox="1"/>
              <p:nvPr/>
            </p:nvSpPr>
            <p:spPr>
              <a:xfrm>
                <a:off x="278296" y="1841148"/>
                <a:ext cx="11635406" cy="1200329"/>
              </a:xfrm>
              <a:prstGeom prst="rect">
                <a:avLst/>
              </a:prstGeom>
              <a:noFill/>
            </p:spPr>
            <p:txBody>
              <a:bodyPr wrap="square">
                <a:spAutoFit/>
              </a:bodyPr>
              <a:lstStyle/>
              <a:p>
                <a:pPr algn="just">
                  <a:lnSpc>
                    <a:spcPct val="15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Đường tròn tâm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r>
                  <a:rPr lang="vi-VN" sz="2400">
                    <a:effectLst/>
                    <a:latin typeface="Arial" panose="020B0604020202020204" pitchFamily="34" charset="0"/>
                    <a:ea typeface="Times New Roman" panose="02020603050405020304" pitchFamily="18" charset="0"/>
                    <a:cs typeface="Arial" panose="020B0604020202020204" pitchFamily="34" charset="0"/>
                  </a:rPr>
                  <a:t>bán k</a:t>
                </a:r>
                <a:r>
                  <a:rPr lang="en-US" sz="2400">
                    <a:latin typeface="Arial" panose="020B0604020202020204" pitchFamily="34" charset="0"/>
                    <a:ea typeface="Times New Roman" panose="02020603050405020304" pitchFamily="18" charset="0"/>
                    <a:cs typeface="Arial" panose="020B0604020202020204" pitchFamily="34" charset="0"/>
                  </a:rPr>
                  <a:t>í</a:t>
                </a:r>
                <a:r>
                  <a:rPr lang="vi-VN" sz="2400">
                    <a:effectLst/>
                    <a:latin typeface="Arial" panose="020B0604020202020204" pitchFamily="34" charset="0"/>
                    <a:ea typeface="Times New Roman" panose="02020603050405020304" pitchFamily="18" charset="0"/>
                    <a:cs typeface="Arial" panose="020B0604020202020204" pitchFamily="34" charset="0"/>
                  </a:rPr>
                  <a:t>nh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là hình gồm tất cả các điểm cách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một khoảng bằng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03DD804F-8C1F-1837-5FB3-8514FD90EBF3}"/>
                  </a:ext>
                </a:extLst>
              </p:cNvPr>
              <p:cNvSpPr txBox="1">
                <a:spLocks noRot="1" noChangeAspect="1" noMove="1" noResize="1" noEditPoints="1" noAdjustHandles="1" noChangeArrowheads="1" noChangeShapeType="1" noTextEdit="1"/>
              </p:cNvSpPr>
              <p:nvPr/>
            </p:nvSpPr>
            <p:spPr>
              <a:xfrm>
                <a:off x="278296" y="1841148"/>
                <a:ext cx="11635406" cy="1200329"/>
              </a:xfrm>
              <a:prstGeom prst="rect">
                <a:avLst/>
              </a:prstGeom>
              <a:blipFill>
                <a:blip r:embed="rId2"/>
                <a:stretch>
                  <a:fillRect l="-839" r="-839" b="-558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441D651-AF06-8FC2-082B-A4F78B393358}"/>
              </a:ext>
            </a:extLst>
          </p:cNvPr>
          <p:cNvSpPr txBox="1"/>
          <p:nvPr/>
        </p:nvSpPr>
        <p:spPr>
          <a:xfrm>
            <a:off x="278296" y="1169615"/>
            <a:ext cx="2771360" cy="523220"/>
          </a:xfrm>
          <a:prstGeom prst="rect">
            <a:avLst/>
          </a:prstGeom>
          <a:solidFill>
            <a:schemeClr val="bg1"/>
          </a:solidFill>
        </p:spPr>
        <p:txBody>
          <a:bodyPr wrap="square">
            <a:spAutoFit/>
          </a:bodyPr>
          <a:lstStyle/>
          <a:p>
            <a:pPr algn="ctr">
              <a:spcBef>
                <a:spcPts val="300"/>
              </a:spcBef>
              <a:spcAft>
                <a:spcPts val="300"/>
              </a:spcAft>
            </a:pPr>
            <a:r>
              <a:rPr lang="vi-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 nghĩa</a:t>
            </a:r>
            <a:endParaRPr lang="en-VN" sz="2800"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BE16E6-823C-D5FB-3DB5-5BB0128A932B}"/>
              </a:ext>
            </a:extLst>
          </p:cNvPr>
          <p:cNvSpPr txBox="1"/>
          <p:nvPr/>
        </p:nvSpPr>
        <p:spPr>
          <a:xfrm>
            <a:off x="346634" y="322057"/>
            <a:ext cx="4004641" cy="646331"/>
          </a:xfrm>
          <a:prstGeom prst="rect">
            <a:avLst/>
          </a:prstGeom>
          <a:solidFill>
            <a:schemeClr val="bg1"/>
          </a:solidFill>
          <a:ln>
            <a:solidFill>
              <a:schemeClr val="accent6">
                <a:lumMod val="60000"/>
                <a:lumOff val="40000"/>
              </a:schemeClr>
            </a:solidFill>
          </a:ln>
        </p:spPr>
        <p:txBody>
          <a:bodyPr wrap="square">
            <a:spAutoFit/>
          </a:bodyPr>
          <a:lstStyle/>
          <a:p>
            <a:pPr algn="ctr">
              <a:spcBef>
                <a:spcPts val="300"/>
              </a:spcBef>
              <a:spcAft>
                <a:spcPts val="300"/>
              </a:spcAft>
            </a:pPr>
            <a:r>
              <a:rPr lang="vi-VN" sz="3600" b="1" dirty="0">
                <a:solidFill>
                  <a:srgbClr val="00B050"/>
                </a:solidFill>
                <a:latin typeface="Arial" panose="020B0604020202020204" pitchFamily="34" charset="0"/>
                <a:ea typeface="Times New Roman" panose="02020603050405020304" pitchFamily="18" charset="0"/>
                <a:cs typeface="Arial" panose="020B0604020202020204" pitchFamily="34" charset="0"/>
              </a:rPr>
              <a:t>3</a:t>
            </a:r>
            <a:r>
              <a:rPr lang="vi-VN" sz="3600" b="1">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vi-VN" sz="36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Đường tròn</a:t>
            </a:r>
            <a:endParaRPr lang="en-VN" sz="3600" dirty="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descr="A circle with a line and a circle with a line in the middle&#10;&#10;Description automatically generated">
            <a:extLst>
              <a:ext uri="{FF2B5EF4-FFF2-40B4-BE49-F238E27FC236}">
                <a16:creationId xmlns:a16="http://schemas.microsoft.com/office/drawing/2014/main" id="{837CECF2-5E70-FDCF-110F-6A5982763927}"/>
              </a:ext>
            </a:extLst>
          </p:cNvPr>
          <p:cNvPicPr>
            <a:picLocks noChangeAspect="1"/>
          </p:cNvPicPr>
          <p:nvPr/>
        </p:nvPicPr>
        <p:blipFill>
          <a:blip r:embed="rId3"/>
          <a:stretch>
            <a:fillRect/>
          </a:stretch>
        </p:blipFill>
        <p:spPr>
          <a:xfrm>
            <a:off x="8613699" y="2757861"/>
            <a:ext cx="3300003" cy="328721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AAB52F7-DB32-FE73-26BE-25553FE0F707}"/>
                  </a:ext>
                </a:extLst>
              </p:cNvPr>
              <p:cNvSpPr txBox="1"/>
              <p:nvPr/>
            </p:nvSpPr>
            <p:spPr>
              <a:xfrm>
                <a:off x="278296" y="3121309"/>
                <a:ext cx="8189843" cy="1131848"/>
              </a:xfrm>
              <a:prstGeom prst="rect">
                <a:avLst/>
              </a:prstGeom>
              <a:noFill/>
            </p:spPr>
            <p:txBody>
              <a:bodyPr wrap="square">
                <a:spAutoFit/>
              </a:bodyPr>
              <a:lstStyle/>
              <a:p>
                <a:pPr algn="just">
                  <a:lnSpc>
                    <a:spcPct val="15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 Khi không cần để ý đến bán kính, kí hiệu đường tròn tâm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6AAB52F7-DB32-FE73-26BE-25553FE0F707}"/>
                  </a:ext>
                </a:extLst>
              </p:cNvPr>
              <p:cNvSpPr txBox="1">
                <a:spLocks noRot="1" noChangeAspect="1" noMove="1" noResize="1" noEditPoints="1" noAdjustHandles="1" noChangeArrowheads="1" noChangeShapeType="1" noTextEdit="1"/>
              </p:cNvSpPr>
              <p:nvPr/>
            </p:nvSpPr>
            <p:spPr>
              <a:xfrm>
                <a:off x="278296" y="3121309"/>
                <a:ext cx="8189843" cy="1131848"/>
              </a:xfrm>
              <a:prstGeom prst="rect">
                <a:avLst/>
              </a:prstGeom>
              <a:blipFill>
                <a:blip r:embed="rId4"/>
                <a:stretch>
                  <a:fillRect l="-1240" r="-1240" b="-1098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A365A5-7AD9-28D6-1839-7F0F82AB381A}"/>
                  </a:ext>
                </a:extLst>
              </p:cNvPr>
              <p:cNvSpPr txBox="1"/>
              <p:nvPr/>
            </p:nvSpPr>
            <p:spPr>
              <a:xfrm>
                <a:off x="278296" y="4401470"/>
                <a:ext cx="8189843" cy="1762790"/>
              </a:xfrm>
              <a:prstGeom prst="rect">
                <a:avLst/>
              </a:prstGeom>
              <a:noFill/>
            </p:spPr>
            <p:txBody>
              <a:bodyPr wrap="square">
                <a:spAutoFit/>
              </a:bodyPr>
              <a:lstStyle/>
              <a:p>
                <a:pPr algn="just">
                  <a:lnSpc>
                    <a:spcPct val="15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là một điểm của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ta viết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Khi đó,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đi qua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trên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7AA365A5-7AD9-28D6-1839-7F0F82AB381A}"/>
                  </a:ext>
                </a:extLst>
              </p:cNvPr>
              <p:cNvSpPr txBox="1">
                <a:spLocks noRot="1" noChangeAspect="1" noMove="1" noResize="1" noEditPoints="1" noAdjustHandles="1" noChangeArrowheads="1" noChangeShapeType="1" noTextEdit="1"/>
              </p:cNvSpPr>
              <p:nvPr/>
            </p:nvSpPr>
            <p:spPr>
              <a:xfrm>
                <a:off x="278296" y="4401470"/>
                <a:ext cx="8189843" cy="1762790"/>
              </a:xfrm>
              <a:prstGeom prst="rect">
                <a:avLst/>
              </a:prstGeom>
              <a:blipFill>
                <a:blip r:embed="rId5"/>
                <a:stretch>
                  <a:fillRect l="-1240" r="-1240" b="-6429"/>
                </a:stretch>
              </a:blipFill>
            </p:spPr>
            <p:txBody>
              <a:bodyPr/>
              <a:lstStyle/>
              <a:p>
                <a:r>
                  <a:rPr lang="en-VN">
                    <a:noFill/>
                  </a:rPr>
                  <a:t> </a:t>
                </a:r>
              </a:p>
            </p:txBody>
          </p:sp>
        </mc:Fallback>
      </mc:AlternateContent>
    </p:spTree>
    <p:extLst>
      <p:ext uri="{BB962C8B-B14F-4D97-AF65-F5344CB8AC3E}">
        <p14:creationId xmlns:p14="http://schemas.microsoft.com/office/powerpoint/2010/main" val="15879713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8DE05-2C54-BE3C-1ACF-3D94645367E7}"/>
              </a:ext>
            </a:extLst>
          </p:cNvPr>
          <p:cNvSpPr txBox="1"/>
          <p:nvPr/>
        </p:nvSpPr>
        <p:spPr>
          <a:xfrm>
            <a:off x="5687875" y="237055"/>
            <a:ext cx="816249" cy="492443"/>
          </a:xfrm>
          <a:prstGeom prst="rect">
            <a:avLst/>
          </a:prstGeom>
          <a:noFill/>
        </p:spPr>
        <p:txBody>
          <a:bodyPr wrap="none" rtlCol="0">
            <a:spAutoFit/>
          </a:bodyPr>
          <a:lstStyle/>
          <a:p>
            <a:r>
              <a:rPr lang="en-VN" sz="26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62886C-765E-CCBE-4ED9-88027D78B922}"/>
                  </a:ext>
                </a:extLst>
              </p:cNvPr>
              <p:cNvSpPr txBox="1"/>
              <p:nvPr/>
            </p:nvSpPr>
            <p:spPr>
              <a:xfrm>
                <a:off x="956510" y="598481"/>
                <a:ext cx="8043111" cy="5775684"/>
              </a:xfrm>
              <a:prstGeom prst="rect">
                <a:avLst/>
              </a:prstGeom>
              <a:noFill/>
            </p:spPr>
            <p:txBody>
              <a:bodyPr wrap="square">
                <a:spAutoFit/>
              </a:bodyPr>
              <a:lstStyle/>
              <a:p>
                <a:pPr algn="just">
                  <a:lnSpc>
                    <a:spcPct val="200000"/>
                  </a:lnSpc>
                  <a:spcBef>
                    <a:spcPts val="300"/>
                  </a:spcBef>
                  <a:spcAft>
                    <a:spcPts val="300"/>
                  </a:spcAft>
                </a:pPr>
                <a:r>
                  <a:rPr lang="vi-VN"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AOE</m:t>
                    </m:r>
                  </m:oMath>
                </a14:m>
                <a:r>
                  <a:rPr lang="vi-VN" sz="2400" dirty="0">
                    <a:effectLst/>
                    <a:latin typeface="Arial" panose="020B0604020202020204" pitchFamily="34" charset="0"/>
                    <a:ea typeface="Calibri" panose="020F0502020204030204" pitchFamily="34" charset="0"/>
                    <a:cs typeface="Arial" panose="020B0604020202020204" pitchFamily="34" charset="0"/>
                  </a:rPr>
                  <a:t> là tam giác cân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OA</m:t>
                    </m:r>
                    <m:r>
                      <a:rPr lang="vi-VN"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OE</m:t>
                    </m:r>
                  </m:oMath>
                </a14:m>
                <a:r>
                  <a:rPr lang="vi-VN" sz="2400" dirty="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vi-VN" sz="2400" i="0">
                        <a:effectLst/>
                        <a:latin typeface="Cambria Math" panose="02040503050406030204" pitchFamily="18" charset="0"/>
                        <a:ea typeface="Calibri" panose="020F0502020204030204" pitchFamily="34" charset="0"/>
                        <a:cs typeface="Times New Roman" panose="02020603050405020304" pitchFamily="18" charset="0"/>
                      </a:rPr>
                      <m:t>OI</m:t>
                    </m:r>
                  </m:oMath>
                </a14:m>
                <a:r>
                  <a:rPr lang="vi-VN" sz="2400" dirty="0">
                    <a:effectLst/>
                    <a:latin typeface="Arial" panose="020B0604020202020204" pitchFamily="34" charset="0"/>
                    <a:ea typeface="Calibri" panose="020F0502020204030204" pitchFamily="34" charset="0"/>
                    <a:cs typeface="Arial" panose="020B0604020202020204" pitchFamily="34" charset="0"/>
                  </a:rPr>
                  <a:t> là trung tuyến </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OI</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đường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cao</a:t>
                </a:r>
                <a:r>
                  <a:rPr lang="en-US" sz="24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Bef>
                    <a:spcPts val="300"/>
                  </a:spcBef>
                  <a:spcAft>
                    <a:spcPts val="300"/>
                  </a:spcAft>
                </a:pPr>
                <a:r>
                  <a:rPr lang="en-US" sz="240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OI</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IA</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Bef>
                    <a:spcPts val="300"/>
                  </a:spcBef>
                  <a:spcAft>
                    <a:spcPts val="300"/>
                  </a:spcAft>
                </a:pPr>
                <a:r>
                  <a:rPr lang="en-US" sz="240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AIO</m:t>
                        </m:r>
                      </m:e>
                    </m:acc>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400" dirty="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OI</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d</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err="1">
                    <a:effectLst/>
                    <a:latin typeface="Arial" panose="020B0604020202020204" pitchFamily="34" charset="0"/>
                    <a:ea typeface="Calibri" panose="020F0502020204030204" pitchFamily="34" charset="0"/>
                    <a:cs typeface="Arial" panose="020B0604020202020204" pitchFamily="34" charset="0"/>
                  </a:rPr>
                  <a:t>Tương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tự</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đối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với</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AO</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F</m:t>
                    </m:r>
                  </m:oMath>
                </a14:m>
                <a:r>
                  <a:rPr lang="en-US" sz="2400" dirty="0">
                    <a:effectLst/>
                    <a:latin typeface="Arial" panose="020B0604020202020204" pitchFamily="34" charset="0"/>
                    <a:ea typeface="Calibri" panose="020F0502020204030204" pitchFamily="34" charset="0"/>
                    <a:cs typeface="Arial" panose="020B0604020202020204" pitchFamily="34" charset="0"/>
                  </a:rPr>
                  <a:t>, ta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AK</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e>
                          <m:sup>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i="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2400" dirty="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e>
                      <m:sup>
                        <m:r>
                          <a:rPr lang="en-US" sz="24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K</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d</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OI</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K</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cung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vuông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góc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với</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KI</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thang </a:t>
                </a:r>
                <a:r>
                  <a:rPr lang="en-US" sz="2400" dirty="0" err="1">
                    <a:effectLst/>
                    <a:latin typeface="Arial" panose="020B0604020202020204" pitchFamily="34" charset="0"/>
                    <a:ea typeface="Calibri" panose="020F0502020204030204" pitchFamily="34" charset="0"/>
                    <a:cs typeface="Arial" panose="020B0604020202020204" pitchFamily="34" charset="0"/>
                  </a:rPr>
                  <a:t>vuông</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962886C-765E-CCBE-4ED9-88027D78B922}"/>
                  </a:ext>
                </a:extLst>
              </p:cNvPr>
              <p:cNvSpPr txBox="1">
                <a:spLocks noRot="1" noChangeAspect="1" noMove="1" noResize="1" noEditPoints="1" noAdjustHandles="1" noChangeArrowheads="1" noChangeShapeType="1" noTextEdit="1"/>
              </p:cNvSpPr>
              <p:nvPr/>
            </p:nvSpPr>
            <p:spPr>
              <a:xfrm>
                <a:off x="956510" y="598481"/>
                <a:ext cx="8043111" cy="5775684"/>
              </a:xfrm>
              <a:prstGeom prst="rect">
                <a:avLst/>
              </a:prstGeom>
              <a:blipFill>
                <a:blip r:embed="rId2"/>
                <a:stretch>
                  <a:fillRect l="-1213"/>
                </a:stretch>
              </a:blipFill>
            </p:spPr>
            <p:txBody>
              <a:bodyPr/>
              <a:lstStyle/>
              <a:p>
                <a:r>
                  <a:rPr lang="en-US">
                    <a:noFill/>
                  </a:rPr>
                  <a:t> </a:t>
                </a:r>
              </a:p>
            </p:txBody>
          </p:sp>
        </mc:Fallback>
      </mc:AlternateContent>
      <p:sp>
        <p:nvSpPr>
          <p:cNvPr id="6" name="Freeform 26">
            <a:extLst>
              <a:ext uri="{FF2B5EF4-FFF2-40B4-BE49-F238E27FC236}">
                <a16:creationId xmlns:a16="http://schemas.microsoft.com/office/drawing/2014/main" id="{582C408F-7466-24FB-D047-B5908B2393B7}"/>
              </a:ext>
            </a:extLst>
          </p:cNvPr>
          <p:cNvSpPr/>
          <p:nvPr/>
        </p:nvSpPr>
        <p:spPr>
          <a:xfrm>
            <a:off x="9593156" y="1855091"/>
            <a:ext cx="1525885" cy="1115283"/>
          </a:xfrm>
          <a:custGeom>
            <a:avLst/>
            <a:gdLst/>
            <a:ahLst/>
            <a:cxnLst/>
            <a:rect l="l" t="t" r="r" b="b"/>
            <a:pathLst>
              <a:path w="1525885" h="1115283">
                <a:moveTo>
                  <a:pt x="0" y="0"/>
                </a:moveTo>
                <a:lnTo>
                  <a:pt x="1525884" y="0"/>
                </a:lnTo>
                <a:lnTo>
                  <a:pt x="1525884" y="1115283"/>
                </a:lnTo>
                <a:lnTo>
                  <a:pt x="0" y="1115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3738719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strips(down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strips(down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strips(down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strips(downLeft)">
                                      <p:cBhvr>
                                        <p:cTn id="30" dur="500"/>
                                        <p:tgtEl>
                                          <p:spTgt spid="4">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strips(downLeft)">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strips(downLeft)">
                                      <p:cBhvr>
                                        <p:cTn id="3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6B9E5E-BA76-4BEE-D953-A5AB13755D41}"/>
                  </a:ext>
                </a:extLst>
              </p:cNvPr>
              <p:cNvSpPr txBox="1"/>
              <p:nvPr/>
            </p:nvSpPr>
            <p:spPr>
              <a:xfrm>
                <a:off x="1087854" y="471780"/>
                <a:ext cx="10534941" cy="6029086"/>
              </a:xfrm>
              <a:prstGeom prst="rect">
                <a:avLst/>
              </a:prstGeom>
              <a:noFill/>
            </p:spPr>
            <p:txBody>
              <a:bodyPr wrap="square">
                <a:spAutoFit/>
              </a:bodyPr>
              <a:lstStyle/>
              <a:p>
                <a:pPr algn="just">
                  <a:lnSpc>
                    <a:spcPct val="200000"/>
                  </a:lnSpc>
                  <a:spcBef>
                    <a:spcPts val="300"/>
                  </a:spcBef>
                  <a:spcAft>
                    <a:spcPts val="300"/>
                  </a:spcAft>
                </a:pPr>
                <a:r>
                  <a:rPr lang="en-US"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en-US" sz="2400" dirty="0">
                    <a:effectLst/>
                    <a:latin typeface="Arial" panose="020B0604020202020204" pitchFamily="34" charset="0"/>
                    <a:ea typeface="Calibri" panose="020F0502020204030204" pitchFamily="34" charset="0"/>
                    <a:cs typeface="Arial" panose="020B0604020202020204" pitchFamily="34" charset="0"/>
                  </a:rPr>
                  <a:t>Theo </a:t>
                </a:r>
                <a:r>
                  <a:rPr lang="en-US" sz="2400" dirty="0" err="1">
                    <a:effectLst/>
                    <a:latin typeface="Arial" panose="020B0604020202020204" pitchFamily="34" charset="0"/>
                    <a:ea typeface="Calibri" panose="020F0502020204030204" pitchFamily="34" charset="0"/>
                    <a:cs typeface="Arial" panose="020B0604020202020204" pitchFamily="34" charset="0"/>
                  </a:rPr>
                  <a:t>đề</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bài</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EI</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IA</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và</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AK</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KF</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suy ra</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EA</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IA</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và</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AF</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AK</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fr-FR" sz="2400" dirty="0">
                    <a:effectLst/>
                    <a:latin typeface="Arial" panose="020B0604020202020204" pitchFamily="34" charset="0"/>
                    <a:ea typeface="Calibri" panose="020F0502020204030204" pitchFamily="34" charset="0"/>
                    <a:cs typeface="Arial" panose="020B0604020202020204" pitchFamily="34" charset="0"/>
                  </a:rPr>
                  <a:t>Ta </a:t>
                </a:r>
                <a:r>
                  <a:rPr lang="fr-FR" sz="2400" dirty="0" err="1">
                    <a:effectLst/>
                    <a:latin typeface="Arial" panose="020B0604020202020204" pitchFamily="34" charset="0"/>
                    <a:ea typeface="Calibri" panose="020F0502020204030204" pitchFamily="34" charset="0"/>
                    <a:cs typeface="Arial" panose="020B0604020202020204" pitchFamily="34" charset="0"/>
                  </a:rPr>
                  <a:t>thấy</a:t>
                </a:r>
                <a:r>
                  <a:rPr lang="fr-FR"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EF</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EA</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AF</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AI</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AK</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IA</m:t>
                        </m:r>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AK</m:t>
                        </m:r>
                      </m:e>
                    </m:d>
                    <m:r>
                      <a:rPr lang="fr-FR" sz="2400" i="0" smtClea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IK</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Do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IK</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EF</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đpcm</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c) </a:t>
                </a:r>
                <a:r>
                  <a:rPr lang="en-US" sz="2400" dirty="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đi</a:t>
                </a:r>
                <a:r>
                  <a:rPr lang="en-US" sz="2400" dirty="0">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A</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thì</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tứ</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giác</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KI</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luôn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thang </a:t>
                </a:r>
                <a:r>
                  <a:rPr lang="en-US" sz="2400" dirty="0" err="1">
                    <a:effectLst/>
                    <a:latin typeface="Arial" panose="020B0604020202020204" pitchFamily="34" charset="0"/>
                    <a:ea typeface="Calibri" panose="020F0502020204030204" pitchFamily="34" charset="0"/>
                    <a:cs typeface="Arial" panose="020B0604020202020204" pitchFamily="34" charset="0"/>
                  </a:rPr>
                  <a:t>vuông</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err="1">
                    <a:effectLst/>
                    <a:latin typeface="Arial" panose="020B0604020202020204" pitchFamily="34" charset="0"/>
                    <a:ea typeface="Calibri" panose="020F0502020204030204" pitchFamily="34" charset="0"/>
                    <a:cs typeface="Arial" panose="020B0604020202020204" pitchFamily="34" charset="0"/>
                  </a:rPr>
                  <a:t>Nếu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thang </a:t>
                </a:r>
                <a:r>
                  <a:rPr lang="en-US" sz="2400" dirty="0" err="1">
                    <a:effectLst/>
                    <a:latin typeface="Arial" panose="020B0604020202020204" pitchFamily="34" charset="0"/>
                    <a:ea typeface="Calibri" panose="020F0502020204030204" pitchFamily="34" charset="0"/>
                    <a:cs typeface="Arial" panose="020B0604020202020204" pitchFamily="34" charset="0"/>
                  </a:rPr>
                  <a:t>vuông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nhật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thì</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xảy</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ra</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IK</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suy ra</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err="1">
                    <a:effectLst/>
                    <a:latin typeface="Arial" panose="020B0604020202020204" pitchFamily="34" charset="0"/>
                    <a:ea typeface="Calibri" panose="020F0502020204030204" pitchFamily="34" charset="0"/>
                    <a:cs typeface="Arial" panose="020B0604020202020204" pitchFamily="34" charset="0"/>
                  </a:rPr>
                  <a:t>Ngược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lại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nếu</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thì</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IK</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nên</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KI</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nhật</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2400" dirty="0" err="1">
                    <a:effectLst/>
                    <a:latin typeface="Arial" panose="020B0604020202020204" pitchFamily="34" charset="0"/>
                    <a:ea typeface="Calibri" panose="020F0502020204030204" pitchFamily="34" charset="0"/>
                    <a:cs typeface="Arial" panose="020B0604020202020204" pitchFamily="34" charset="0"/>
                  </a:rPr>
                  <a:t>Vậy</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muốn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tứ</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giác</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KI</m:t>
                    </m:r>
                  </m:oMath>
                </a14:m>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hình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nhật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điều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kiện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24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OO</m:t>
                    </m:r>
                    <m:r>
                      <a:rPr lang="en-US" sz="2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476B9E5E-BA76-4BEE-D953-A5AB13755D41}"/>
                  </a:ext>
                </a:extLst>
              </p:cNvPr>
              <p:cNvSpPr txBox="1">
                <a:spLocks noRot="1" noChangeAspect="1" noMove="1" noResize="1" noEditPoints="1" noAdjustHandles="1" noChangeArrowheads="1" noChangeShapeType="1" noTextEdit="1"/>
              </p:cNvSpPr>
              <p:nvPr/>
            </p:nvSpPr>
            <p:spPr>
              <a:xfrm>
                <a:off x="1087854" y="471780"/>
                <a:ext cx="10534941" cy="6029086"/>
              </a:xfrm>
              <a:prstGeom prst="rect">
                <a:avLst/>
              </a:prstGeom>
              <a:blipFill>
                <a:blip r:embed="rId2"/>
                <a:stretch>
                  <a:fillRect l="-868"/>
                </a:stretch>
              </a:blipFill>
            </p:spPr>
            <p:txBody>
              <a:bodyPr/>
              <a:lstStyle/>
              <a:p>
                <a:r>
                  <a:rPr lang="en-US">
                    <a:noFill/>
                  </a:rPr>
                  <a:t> </a:t>
                </a:r>
              </a:p>
            </p:txBody>
          </p:sp>
        </mc:Fallback>
      </mc:AlternateContent>
    </p:spTree>
    <p:extLst>
      <p:ext uri="{BB962C8B-B14F-4D97-AF65-F5344CB8AC3E}">
        <p14:creationId xmlns:p14="http://schemas.microsoft.com/office/powerpoint/2010/main" val="30260456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3F3F46-83A7-BDF8-7B29-A5287120AEC1}"/>
              </a:ext>
            </a:extLst>
          </p:cNvPr>
          <p:cNvSpPr txBox="1"/>
          <p:nvPr/>
        </p:nvSpPr>
        <p:spPr>
          <a:xfrm>
            <a:off x="618623" y="1783838"/>
            <a:ext cx="10954753" cy="3290324"/>
          </a:xfrm>
          <a:prstGeom prst="rect">
            <a:avLst/>
          </a:prstGeom>
          <a:noFill/>
        </p:spPr>
        <p:txBody>
          <a:bodyPr wrap="square">
            <a:spAutoFit/>
          </a:bodyPr>
          <a:lstStyle/>
          <a:p>
            <a:pPr marL="457200" indent="-457200" algn="just">
              <a:lnSpc>
                <a:spcPct val="250000"/>
              </a:lnSpc>
              <a:spcBef>
                <a:spcPts val="300"/>
              </a:spcBef>
              <a:spcAft>
                <a:spcPts val="300"/>
              </a:spcAft>
              <a:buFont typeface="Arial" panose="020B0604020202020204" pitchFamily="34" charset="0"/>
              <a:buChar char="•"/>
            </a:pPr>
            <a:r>
              <a:rPr lang="pt-BR" sz="2800" dirty="0" err="1">
                <a:effectLst/>
                <a:latin typeface="Arial" panose="020B0604020202020204" pitchFamily="34" charset="0"/>
                <a:ea typeface="Calibri" panose="020F0502020204030204" pitchFamily="34" charset="0"/>
                <a:cs typeface="Arial" panose="020B0604020202020204" pitchFamily="34" charset="0"/>
              </a:rPr>
              <a:t>Ghi</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nhớ</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kiến</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thức</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trong</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bài</a:t>
            </a:r>
            <a:r>
              <a:rPr lang="pt-BR" sz="2800" dirty="0">
                <a:effectLst/>
                <a:latin typeface="Arial" panose="020B0604020202020204" pitchFamily="34" charset="0"/>
                <a:ea typeface="Calibri" panose="020F0502020204030204" pitchFamily="34" charset="0"/>
                <a:cs typeface="Arial" panose="020B0604020202020204" pitchFamily="34" charset="0"/>
              </a:rPr>
              <a:t>.</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marL="457200" indent="-457200">
              <a:lnSpc>
                <a:spcPct val="250000"/>
              </a:lnSpc>
              <a:spcBef>
                <a:spcPts val="300"/>
              </a:spcBef>
              <a:spcAft>
                <a:spcPts val="300"/>
              </a:spcAft>
              <a:buFont typeface="Arial" panose="020B0604020202020204" pitchFamily="34" charset="0"/>
              <a:buChar char="•"/>
            </a:pPr>
            <a:r>
              <a:rPr lang="pt-BR" sz="2800" dirty="0" err="1">
                <a:effectLst/>
                <a:latin typeface="Arial" panose="020B0604020202020204" pitchFamily="34" charset="0"/>
                <a:ea typeface="Calibri" panose="020F0502020204030204" pitchFamily="34" charset="0"/>
                <a:cs typeface="Arial" panose="020B0604020202020204" pitchFamily="34" charset="0"/>
              </a:rPr>
              <a:t>Hoàn</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thành</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bài</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tập</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trong</a:t>
            </a:r>
            <a:r>
              <a:rPr lang="pt-BR" sz="2800" dirty="0">
                <a:effectLst/>
                <a:latin typeface="Arial" panose="020B0604020202020204" pitchFamily="34" charset="0"/>
                <a:ea typeface="Calibri" panose="020F0502020204030204" pitchFamily="34" charset="0"/>
                <a:cs typeface="Arial" panose="020B0604020202020204" pitchFamily="34" charset="0"/>
              </a:rPr>
              <a:t> SBT.</a:t>
            </a:r>
            <a:endParaRPr lang="en-VN" sz="2800" dirty="0">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250000"/>
              </a:lnSpc>
              <a:spcBef>
                <a:spcPts val="300"/>
              </a:spcBef>
              <a:spcAft>
                <a:spcPts val="300"/>
              </a:spcAft>
              <a:buFont typeface="Arial" panose="020B0604020202020204" pitchFamily="34" charset="0"/>
              <a:buChar char="•"/>
            </a:pPr>
            <a:r>
              <a:rPr lang="pt-BR" sz="2800" dirty="0" err="1">
                <a:effectLst/>
                <a:latin typeface="Arial" panose="020B0604020202020204" pitchFamily="34" charset="0"/>
                <a:ea typeface="Calibri" panose="020F0502020204030204" pitchFamily="34" charset="0"/>
                <a:cs typeface="Arial" panose="020B0604020202020204" pitchFamily="34" charset="0"/>
              </a:rPr>
              <a:t>Chuẩn</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bị</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bài</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dirty="0" err="1">
                <a:effectLst/>
                <a:latin typeface="Arial" panose="020B0604020202020204" pitchFamily="34" charset="0"/>
                <a:ea typeface="Calibri" panose="020F0502020204030204" pitchFamily="34" charset="0"/>
                <a:cs typeface="Arial" panose="020B0604020202020204" pitchFamily="34" charset="0"/>
              </a:rPr>
              <a:t>sau</a:t>
            </a:r>
            <a:r>
              <a:rPr lang="pt-BR" sz="2800" dirty="0">
                <a:effectLst/>
                <a:latin typeface="Arial" panose="020B0604020202020204" pitchFamily="34" charset="0"/>
                <a:ea typeface="Calibri" panose="020F0502020204030204" pitchFamily="34" charset="0"/>
                <a:cs typeface="Arial" panose="020B0604020202020204" pitchFamily="34" charset="0"/>
              </a:rPr>
              <a:t> </a:t>
            </a:r>
            <a:r>
              <a:rPr lang="pt-BR" sz="2800" b="1" i="1" dirty="0">
                <a:effectLst/>
                <a:latin typeface="Arial" panose="020B0604020202020204" pitchFamily="34" charset="0"/>
                <a:ea typeface="Calibri" panose="020F0502020204030204" pitchFamily="34" charset="0"/>
                <a:cs typeface="Arial" panose="020B0604020202020204" pitchFamily="34" charset="0"/>
              </a:rPr>
              <a:t>“</a:t>
            </a:r>
            <a:r>
              <a:rPr lang="vi-VN" sz="2800" b="1" i="1" dirty="0">
                <a:effectLst/>
                <a:latin typeface="Arial" panose="020B0604020202020204" pitchFamily="34" charset="0"/>
                <a:ea typeface="Calibri" panose="020F0502020204030204" pitchFamily="34" charset="0"/>
                <a:cs typeface="Arial" panose="020B0604020202020204" pitchFamily="34" charset="0"/>
              </a:rPr>
              <a:t>Pha chế dung dịch theo nồng độ yêu cầu</a:t>
            </a:r>
            <a:r>
              <a:rPr lang="pt-BR" sz="2800" b="1" i="1" dirty="0">
                <a:effectLst/>
                <a:latin typeface="Arial" panose="020B0604020202020204" pitchFamily="34" charset="0"/>
                <a:ea typeface="Calibri" panose="020F0502020204030204" pitchFamily="34" charset="0"/>
                <a:cs typeface="Arial" panose="020B0604020202020204" pitchFamily="34" charset="0"/>
              </a:rPr>
              <a:t>”.</a:t>
            </a:r>
            <a:endParaRPr lang="en-VN" sz="2800" i="1"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nip Diagonal Corner Rectangle 3">
            <a:extLst>
              <a:ext uri="{FF2B5EF4-FFF2-40B4-BE49-F238E27FC236}">
                <a16:creationId xmlns:a16="http://schemas.microsoft.com/office/drawing/2014/main" id="{EB4DA49C-7EB4-98CA-777D-5EE10727617D}"/>
              </a:ext>
            </a:extLst>
          </p:cNvPr>
          <p:cNvSpPr/>
          <p:nvPr/>
        </p:nvSpPr>
        <p:spPr>
          <a:xfrm>
            <a:off x="2650958" y="616009"/>
            <a:ext cx="6890084" cy="999461"/>
          </a:xfrm>
          <a:prstGeom prst="snip2DiagRect">
            <a:avLst/>
          </a:prstGeom>
          <a:solidFill>
            <a:srgbClr val="FFFF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accent2"/>
                </a:solidFill>
                <a:latin typeface="Arial" panose="020B0604020202020204" pitchFamily="34" charset="0"/>
                <a:cs typeface="Arial" panose="020B0604020202020204" pitchFamily="34" charset="0"/>
              </a:rPr>
              <a:t>HƯỚNG DẪN VỀ NHÀ</a:t>
            </a:r>
          </a:p>
        </p:txBody>
      </p:sp>
      <p:sp>
        <p:nvSpPr>
          <p:cNvPr id="5" name="Freeform 28">
            <a:extLst>
              <a:ext uri="{FF2B5EF4-FFF2-40B4-BE49-F238E27FC236}">
                <a16:creationId xmlns:a16="http://schemas.microsoft.com/office/drawing/2014/main" id="{1F726EB2-9AC6-707A-1949-7F9F8CE2C3E0}"/>
              </a:ext>
            </a:extLst>
          </p:cNvPr>
          <p:cNvSpPr/>
          <p:nvPr/>
        </p:nvSpPr>
        <p:spPr>
          <a:xfrm>
            <a:off x="9913145" y="5553633"/>
            <a:ext cx="1817608" cy="822468"/>
          </a:xfrm>
          <a:custGeom>
            <a:avLst/>
            <a:gdLst/>
            <a:ahLst/>
            <a:cxnLst/>
            <a:rect l="l" t="t" r="r" b="b"/>
            <a:pathLst>
              <a:path w="1817608" h="822468">
                <a:moveTo>
                  <a:pt x="0" y="0"/>
                </a:moveTo>
                <a:lnTo>
                  <a:pt x="1817608" y="0"/>
                </a:lnTo>
                <a:lnTo>
                  <a:pt x="1817608" y="822468"/>
                </a:lnTo>
                <a:lnTo>
                  <a:pt x="0" y="822468"/>
                </a:lnTo>
                <a:lnTo>
                  <a:pt x="0" y="0"/>
                </a:lnTo>
                <a:close/>
              </a:path>
            </a:pathLst>
          </a:custGeom>
          <a:blipFill>
            <a:blip r:embed="rId2"/>
            <a:stretch>
              <a:fillRect/>
            </a:stretch>
          </a:blipFill>
        </p:spPr>
      </p:sp>
    </p:spTree>
    <p:extLst>
      <p:ext uri="{BB962C8B-B14F-4D97-AF65-F5344CB8AC3E}">
        <p14:creationId xmlns:p14="http://schemas.microsoft.com/office/powerpoint/2010/main" val="8279032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76E57-3D4E-E974-6E28-A9829319EB3F}"/>
              </a:ext>
            </a:extLst>
          </p:cNvPr>
          <p:cNvSpPr txBox="1"/>
          <p:nvPr/>
        </p:nvSpPr>
        <p:spPr>
          <a:xfrm>
            <a:off x="2579653" y="2213346"/>
            <a:ext cx="7032694" cy="2431307"/>
          </a:xfrm>
          <a:prstGeom prst="rect">
            <a:avLst/>
          </a:prstGeom>
          <a:noFill/>
          <a:ln>
            <a:noFill/>
          </a:ln>
        </p:spPr>
        <p:txBody>
          <a:bodyPr wrap="none" rtlCol="0">
            <a:spAutoFit/>
          </a:bodyPr>
          <a:lstStyle/>
          <a:p>
            <a:pPr algn="ctr">
              <a:lnSpc>
                <a:spcPct val="150000"/>
              </a:lnSpc>
            </a:pPr>
            <a:r>
              <a:rPr lang="en-VN" sz="5400" b="1" dirty="0">
                <a:solidFill>
                  <a:srgbClr val="0432FF"/>
                </a:solidFill>
                <a:latin typeface="Arial" panose="020B0604020202020204" pitchFamily="34" charset="0"/>
                <a:cs typeface="Arial" panose="020B0604020202020204" pitchFamily="34" charset="0"/>
              </a:rPr>
              <a:t>XIN CHÀO TẠM BIỆT</a:t>
            </a:r>
          </a:p>
          <a:p>
            <a:pPr algn="ctr">
              <a:lnSpc>
                <a:spcPct val="150000"/>
              </a:lnSpc>
            </a:pPr>
            <a:r>
              <a:rPr lang="en-VN" sz="5400" b="1" dirty="0">
                <a:solidFill>
                  <a:srgbClr val="0432FF"/>
                </a:solidFill>
                <a:latin typeface="Arial" panose="020B0604020202020204" pitchFamily="34" charset="0"/>
                <a:cs typeface="Arial" panose="020B0604020202020204" pitchFamily="34" charset="0"/>
              </a:rPr>
              <a:t>VÀ HẸN GẶP LẠI</a:t>
            </a:r>
          </a:p>
        </p:txBody>
      </p:sp>
      <p:sp>
        <p:nvSpPr>
          <p:cNvPr id="3" name="Freeform 3">
            <a:extLst>
              <a:ext uri="{FF2B5EF4-FFF2-40B4-BE49-F238E27FC236}">
                <a16:creationId xmlns:a16="http://schemas.microsoft.com/office/drawing/2014/main" id="{832BAB47-B57D-FB57-1282-658F742F0FD8}"/>
              </a:ext>
            </a:extLst>
          </p:cNvPr>
          <p:cNvSpPr/>
          <p:nvPr/>
        </p:nvSpPr>
        <p:spPr>
          <a:xfrm>
            <a:off x="0" y="4426694"/>
            <a:ext cx="4176456" cy="2431306"/>
          </a:xfrm>
          <a:custGeom>
            <a:avLst/>
            <a:gdLst/>
            <a:ahLst/>
            <a:cxnLst/>
            <a:rect l="l" t="t" r="r" b="b"/>
            <a:pathLst>
              <a:path w="3652395" h="2171515">
                <a:moveTo>
                  <a:pt x="0" y="0"/>
                </a:moveTo>
                <a:lnTo>
                  <a:pt x="3652394" y="0"/>
                </a:lnTo>
                <a:lnTo>
                  <a:pt x="3652394" y="2171514"/>
                </a:lnTo>
                <a:lnTo>
                  <a:pt x="0" y="2171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2">
            <a:extLst>
              <a:ext uri="{FF2B5EF4-FFF2-40B4-BE49-F238E27FC236}">
                <a16:creationId xmlns:a16="http://schemas.microsoft.com/office/drawing/2014/main" id="{1A203613-6202-8665-BF66-7CE6AD0DF647}"/>
              </a:ext>
            </a:extLst>
          </p:cNvPr>
          <p:cNvSpPr/>
          <p:nvPr/>
        </p:nvSpPr>
        <p:spPr>
          <a:xfrm>
            <a:off x="9612347" y="324692"/>
            <a:ext cx="1735522" cy="1798397"/>
          </a:xfrm>
          <a:custGeom>
            <a:avLst/>
            <a:gdLst/>
            <a:ahLst/>
            <a:cxnLst/>
            <a:rect l="l" t="t" r="r" b="b"/>
            <a:pathLst>
              <a:path w="1330460" h="1550324">
                <a:moveTo>
                  <a:pt x="0" y="0"/>
                </a:moveTo>
                <a:lnTo>
                  <a:pt x="1330460" y="0"/>
                </a:lnTo>
                <a:lnTo>
                  <a:pt x="1330460" y="1550324"/>
                </a:lnTo>
                <a:lnTo>
                  <a:pt x="0" y="1550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0689509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2A98BD-9740-7A45-A195-5108C09C4180}"/>
                  </a:ext>
                </a:extLst>
              </p:cNvPr>
              <p:cNvSpPr txBox="1"/>
              <p:nvPr/>
            </p:nvSpPr>
            <p:spPr>
              <a:xfrm>
                <a:off x="396116" y="889305"/>
                <a:ext cx="11017525" cy="3901837"/>
              </a:xfrm>
              <a:prstGeom prst="rect">
                <a:avLst/>
              </a:prstGeom>
              <a:noFill/>
            </p:spPr>
            <p:txBody>
              <a:bodyPr wrap="square">
                <a:spAutoFit/>
              </a:bodyPr>
              <a:lstStyle/>
              <a:p>
                <a:pPr algn="just">
                  <a:lnSpc>
                    <a:spcPct val="20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1) Trên hình 5.1,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trên,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trong và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ngoài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Tổng quát:</a:t>
                </a:r>
                <a:endParaRPr lang="en-VN" sz="2400" dirty="0">
                  <a:effectLst/>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200000"/>
                  </a:lnSpc>
                  <a:spcBef>
                    <a:spcPts val="300"/>
                  </a:spcBef>
                  <a:spcAft>
                    <a:spcPts val="300"/>
                  </a:spcAft>
                  <a:buFont typeface="Arial" panose="020B0604020202020204" pitchFamily="34" charset="0"/>
                  <a:buChar char="•"/>
                </a:pPr>
                <a:r>
                  <a:rPr lang="vi-VN" sz="2400" dirty="0">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trên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200000"/>
                  </a:lnSpc>
                  <a:spcBef>
                    <a:spcPts val="300"/>
                  </a:spcBef>
                  <a:spcAft>
                    <a:spcPts val="300"/>
                  </a:spcAft>
                  <a:buFont typeface="Arial" panose="020B0604020202020204" pitchFamily="34" charset="0"/>
                  <a:buChar char="•"/>
                </a:pPr>
                <a:r>
                  <a:rPr lang="vi-VN" sz="2400" dirty="0">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trong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p>
              <a:p>
                <a:pPr marL="285750" indent="-285750" algn="just">
                  <a:lnSpc>
                    <a:spcPct val="200000"/>
                  </a:lnSpc>
                  <a:spcBef>
                    <a:spcPts val="300"/>
                  </a:spcBef>
                  <a:spcAft>
                    <a:spcPts val="300"/>
                  </a:spcAft>
                  <a:buFont typeface="Arial" panose="020B0604020202020204" pitchFamily="34" charset="0"/>
                  <a:buChar char="•"/>
                </a:pPr>
                <a:r>
                  <a:rPr lang="vi-VN" sz="2400" dirty="0">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nằm ngoài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d>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&gt;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C2A98BD-9740-7A45-A195-5108C09C4180}"/>
                  </a:ext>
                </a:extLst>
              </p:cNvPr>
              <p:cNvSpPr txBox="1">
                <a:spLocks noRot="1" noChangeAspect="1" noMove="1" noResize="1" noEditPoints="1" noAdjustHandles="1" noChangeArrowheads="1" noChangeShapeType="1" noTextEdit="1"/>
              </p:cNvSpPr>
              <p:nvPr/>
            </p:nvSpPr>
            <p:spPr>
              <a:xfrm>
                <a:off x="396116" y="889305"/>
                <a:ext cx="11017525" cy="3901837"/>
              </a:xfrm>
              <a:prstGeom prst="rect">
                <a:avLst/>
              </a:prstGeom>
              <a:blipFill>
                <a:blip r:embed="rId2"/>
                <a:stretch>
                  <a:fillRect l="-922" r="-922" b="-259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A464DB-82F8-190C-E893-43011390B1CA}"/>
                  </a:ext>
                </a:extLst>
              </p:cNvPr>
              <p:cNvSpPr txBox="1"/>
              <p:nvPr/>
            </p:nvSpPr>
            <p:spPr>
              <a:xfrm>
                <a:off x="396116" y="4988863"/>
                <a:ext cx="10874858" cy="1455014"/>
              </a:xfrm>
              <a:prstGeom prst="rect">
                <a:avLst/>
              </a:prstGeom>
              <a:noFill/>
            </p:spPr>
            <p:txBody>
              <a:bodyPr wrap="square">
                <a:spAutoFit/>
              </a:bodyPr>
              <a:lstStyle/>
              <a:p>
                <a:pPr algn="just">
                  <a:lnSpc>
                    <a:spcPct val="200000"/>
                  </a:lnSpc>
                  <a:spcBef>
                    <a:spcPts val="300"/>
                  </a:spcBef>
                  <a:spcAft>
                    <a:spcPts val="300"/>
                  </a:spcAft>
                </a:pPr>
                <a:r>
                  <a:rPr lang="vi-VN" sz="2400" dirty="0">
                    <a:effectLst/>
                    <a:latin typeface="Arial" panose="020B0604020202020204" pitchFamily="34" charset="0"/>
                    <a:ea typeface="Times New Roman" panose="02020603050405020304" pitchFamily="18" charset="0"/>
                    <a:cs typeface="Arial" panose="020B0604020202020204" pitchFamily="34" charset="0"/>
                  </a:rPr>
                  <a:t>2) Hình tròn tâm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bán kính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là hình gồm các điểm nằm trên và nằm trong đường tròn </a:t>
                </a:r>
                <a14:m>
                  <m:oMath xmlns:m="http://schemas.openxmlformats.org/officeDocument/2006/math">
                    <m:d>
                      <m:d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R</m:t>
                        </m:r>
                      </m:e>
                    </m:d>
                  </m:oMath>
                </a14:m>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21A464DB-82F8-190C-E893-43011390B1CA}"/>
                  </a:ext>
                </a:extLst>
              </p:cNvPr>
              <p:cNvSpPr txBox="1">
                <a:spLocks noRot="1" noChangeAspect="1" noMove="1" noResize="1" noEditPoints="1" noAdjustHandles="1" noChangeArrowheads="1" noChangeShapeType="1" noTextEdit="1"/>
              </p:cNvSpPr>
              <p:nvPr/>
            </p:nvSpPr>
            <p:spPr>
              <a:xfrm>
                <a:off x="396116" y="4988863"/>
                <a:ext cx="10874858" cy="1455014"/>
              </a:xfrm>
              <a:prstGeom prst="rect">
                <a:avLst/>
              </a:prstGeom>
              <a:blipFill>
                <a:blip r:embed="rId3"/>
                <a:stretch>
                  <a:fillRect l="-933" r="-933" b="-7759"/>
                </a:stretch>
              </a:blipFill>
            </p:spPr>
            <p:txBody>
              <a:bodyPr/>
              <a:lstStyle/>
              <a:p>
                <a:r>
                  <a:rPr lang="en-VN">
                    <a:noFill/>
                  </a:rPr>
                  <a:t> </a:t>
                </a:r>
              </a:p>
            </p:txBody>
          </p:sp>
        </mc:Fallback>
      </mc:AlternateContent>
      <p:pic>
        <p:nvPicPr>
          <p:cNvPr id="9" name="Picture 8" descr="A circle with a line and a circle with a line and a circle with a line and a circle with a circle with a line and a circle with a circle with a circle with a circle and&#10;&#10;Description automatically generated">
            <a:extLst>
              <a:ext uri="{FF2B5EF4-FFF2-40B4-BE49-F238E27FC236}">
                <a16:creationId xmlns:a16="http://schemas.microsoft.com/office/drawing/2014/main" id="{E97D63A8-92E8-7A56-6F91-E25B5395ADB5}"/>
              </a:ext>
            </a:extLst>
          </p:cNvPr>
          <p:cNvPicPr>
            <a:picLocks noChangeAspect="1"/>
          </p:cNvPicPr>
          <p:nvPr/>
        </p:nvPicPr>
        <p:blipFill>
          <a:blip r:embed="rId4"/>
          <a:stretch>
            <a:fillRect/>
          </a:stretch>
        </p:blipFill>
        <p:spPr>
          <a:xfrm>
            <a:off x="7513983" y="1869137"/>
            <a:ext cx="3899658" cy="3119726"/>
          </a:xfrm>
          <a:prstGeom prst="rect">
            <a:avLst/>
          </a:prstGeom>
        </p:spPr>
      </p:pic>
    </p:spTree>
    <p:extLst>
      <p:ext uri="{BB962C8B-B14F-4D97-AF65-F5344CB8AC3E}">
        <p14:creationId xmlns:p14="http://schemas.microsoft.com/office/powerpoint/2010/main" val="10664769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4708E-C221-1C35-3AB5-BE7E0C19B237}"/>
              </a:ext>
            </a:extLst>
          </p:cNvPr>
          <p:cNvSpPr txBox="1"/>
          <p:nvPr/>
        </p:nvSpPr>
        <p:spPr>
          <a:xfrm>
            <a:off x="25678" y="368347"/>
            <a:ext cx="8224630" cy="646331"/>
          </a:xfrm>
          <a:prstGeom prst="rect">
            <a:avLst/>
          </a:prstGeom>
          <a:solidFill>
            <a:schemeClr val="bg1"/>
          </a:solidFill>
          <a:ln>
            <a:solidFill>
              <a:schemeClr val="accent6">
                <a:lumMod val="60000"/>
                <a:lumOff val="40000"/>
              </a:schemeClr>
            </a:solidFill>
          </a:ln>
        </p:spPr>
        <p:txBody>
          <a:bodyPr wrap="square">
            <a:spAutoFit/>
          </a:bodyPr>
          <a:lstStyle/>
          <a:p>
            <a:pPr algn="ctr">
              <a:spcBef>
                <a:spcPts val="300"/>
              </a:spcBef>
              <a:spcAft>
                <a:spcPts val="300"/>
              </a:spcAft>
            </a:pPr>
            <a:r>
              <a:rPr lang="vi-VN" sz="3600" b="1" dirty="0">
                <a:solidFill>
                  <a:srgbClr val="00B050"/>
                </a:solidFill>
                <a:latin typeface="Arial" panose="020B0604020202020204" pitchFamily="34" charset="0"/>
                <a:ea typeface="Arial" panose="020B0604020202020204" pitchFamily="34" charset="0"/>
                <a:cs typeface="Arial" panose="020B0604020202020204" pitchFamily="34" charset="0"/>
              </a:rPr>
              <a:t>4</a:t>
            </a:r>
            <a:r>
              <a:rPr lang="vi-VN" sz="36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r>
              <a:rPr lang="vi-VN" sz="3600" b="1" dirty="0">
                <a:solidFill>
                  <a:srgbClr val="00B050"/>
                </a:solidFill>
                <a:effectLst/>
                <a:latin typeface="Arial" panose="020B0604020202020204" pitchFamily="34" charset="0"/>
                <a:ea typeface="Arial" panose="020B0604020202020204" pitchFamily="34" charset="0"/>
                <a:cs typeface="Arial" panose="020B0604020202020204" pitchFamily="34" charset="0"/>
              </a:rPr>
              <a:t>Tính đối xứng của đường tròn</a:t>
            </a:r>
            <a:endParaRPr lang="en-VN" sz="3600" dirty="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D2F4ADC-3C87-0AE7-F609-F7969B76EE7F}"/>
              </a:ext>
            </a:extLst>
          </p:cNvPr>
          <p:cNvSpPr txBox="1"/>
          <p:nvPr/>
        </p:nvSpPr>
        <p:spPr>
          <a:xfrm>
            <a:off x="367748" y="1296085"/>
            <a:ext cx="3231873" cy="584775"/>
          </a:xfrm>
          <a:prstGeom prst="rect">
            <a:avLst/>
          </a:prstGeom>
          <a:noFill/>
        </p:spPr>
        <p:txBody>
          <a:bodyPr wrap="square">
            <a:spAutoFit/>
          </a:bodyPr>
          <a:lstStyle/>
          <a:p>
            <a:pPr algn="just">
              <a:spcBef>
                <a:spcPts val="300"/>
              </a:spcBef>
              <a:spcAft>
                <a:spcPts val="300"/>
              </a:spcAft>
            </a:pPr>
            <a:r>
              <a:rPr lang="vi-VN" sz="3200" b="1" dirty="0">
                <a:effectLst/>
                <a:latin typeface="Arial" panose="020B0604020202020204" pitchFamily="34" charset="0"/>
                <a:ea typeface="Arial" panose="020B0604020202020204" pitchFamily="34" charset="0"/>
                <a:cs typeface="Arial" panose="020B0604020202020204" pitchFamily="34" charset="0"/>
              </a:rPr>
              <a:t>* Đối xứng tâm</a:t>
            </a:r>
            <a:endParaRPr lang="en-VN"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descr="A long line with a red dot&#10;&#10;Description automatically generated">
            <a:extLst>
              <a:ext uri="{FF2B5EF4-FFF2-40B4-BE49-F238E27FC236}">
                <a16:creationId xmlns:a16="http://schemas.microsoft.com/office/drawing/2014/main" id="{88A41AD4-4F3B-B65D-81F4-3DF1A7851B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998678" y="1857064"/>
            <a:ext cx="4549144" cy="1484658"/>
          </a:xfrm>
          <a:prstGeom prst="rect">
            <a:avLst/>
          </a:prstGeom>
        </p:spPr>
      </p:pic>
      <p:pic>
        <p:nvPicPr>
          <p:cNvPr id="7" name="Picture 6" descr="A drawing of a rectangular object with a cross&#10;&#10;Description automatically generated">
            <a:extLst>
              <a:ext uri="{FF2B5EF4-FFF2-40B4-BE49-F238E27FC236}">
                <a16:creationId xmlns:a16="http://schemas.microsoft.com/office/drawing/2014/main" id="{5CEE95AD-2113-939D-7433-3137D8A708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468328" y="4068615"/>
            <a:ext cx="4079494" cy="185104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BD947C-B88C-3828-6BCE-DBC2E6E41A00}"/>
                  </a:ext>
                </a:extLst>
              </p:cNvPr>
              <p:cNvSpPr txBox="1"/>
              <p:nvPr/>
            </p:nvSpPr>
            <p:spPr>
              <a:xfrm>
                <a:off x="367748" y="2162267"/>
                <a:ext cx="6092686" cy="1133965"/>
              </a:xfrm>
              <a:prstGeom prst="rect">
                <a:avLst/>
              </a:prstGeom>
              <a:noFill/>
            </p:spPr>
            <p:txBody>
              <a:bodyPr wrap="square">
                <a:spAutoFit/>
              </a:bodyPr>
              <a:lstStyle/>
              <a:p>
                <a:pPr marL="342900" indent="-342900">
                  <a:lnSpc>
                    <a:spcPct val="150000"/>
                  </a:lnSpc>
                  <a:spcBef>
                    <a:spcPts val="300"/>
                  </a:spcBef>
                  <a:spcAft>
                    <a:spcPts val="300"/>
                  </a:spcAft>
                  <a:buFont typeface="Arial" panose="020B0604020202020204" pitchFamily="34" charset="0"/>
                  <a:buChar char="•"/>
                </a:pPr>
                <a:r>
                  <a:rPr lang="vi-VN" sz="2400" dirty="0">
                    <a:effectLst/>
                    <a:latin typeface="Arial" panose="020B0604020202020204" pitchFamily="34" charset="0"/>
                    <a:ea typeface="Arial" panose="020B0604020202020204" pitchFamily="34" charset="0"/>
                    <a:cs typeface="Arial" panose="020B0604020202020204" pitchFamily="34" charset="0"/>
                  </a:rPr>
                  <a:t>Hai điểm </a:t>
                </a:r>
                <a14:m>
                  <m:oMath xmlns:m="http://schemas.openxmlformats.org/officeDocument/2006/math">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M</m:t>
                    </m:r>
                    <m:r>
                      <a:rPr lang="vi-VN" sz="24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M</m:t>
                    </m:r>
                    <m:r>
                      <a:rPr lang="vi-VN" sz="2400" i="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đối xứng nhau qua điểm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I</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I</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là trung điểm đoạn thẳng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MM</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36BD947C-B88C-3828-6BCE-DBC2E6E41A00}"/>
                  </a:ext>
                </a:extLst>
              </p:cNvPr>
              <p:cNvSpPr txBox="1">
                <a:spLocks noRot="1" noChangeAspect="1" noMove="1" noResize="1" noEditPoints="1" noAdjustHandles="1" noChangeArrowheads="1" noChangeShapeType="1" noTextEdit="1"/>
              </p:cNvSpPr>
              <p:nvPr/>
            </p:nvSpPr>
            <p:spPr>
              <a:xfrm>
                <a:off x="367748" y="2162267"/>
                <a:ext cx="6092686" cy="1133965"/>
              </a:xfrm>
              <a:prstGeom prst="rect">
                <a:avLst/>
              </a:prstGeom>
              <a:blipFill>
                <a:blip r:embed="rId6"/>
                <a:stretch>
                  <a:fillRect l="-1247" b="-11111"/>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C18FC1D-0C68-581C-3F6D-8C9AB13BEB63}"/>
                  </a:ext>
                </a:extLst>
              </p:cNvPr>
              <p:cNvSpPr txBox="1"/>
              <p:nvPr/>
            </p:nvSpPr>
            <p:spPr>
              <a:xfrm>
                <a:off x="367748" y="4231700"/>
                <a:ext cx="6927574" cy="1687963"/>
              </a:xfrm>
              <a:prstGeom prst="rect">
                <a:avLst/>
              </a:prstGeom>
              <a:noFill/>
            </p:spPr>
            <p:txBody>
              <a:bodyPr wrap="square">
                <a:spAutoFit/>
              </a:bodyPr>
              <a:lstStyle/>
              <a:p>
                <a:pPr marL="285750" indent="-285750" algn="just">
                  <a:lnSpc>
                    <a:spcPct val="150000"/>
                  </a:lnSpc>
                  <a:spcBef>
                    <a:spcPts val="300"/>
                  </a:spcBef>
                  <a:spcAft>
                    <a:spcPts val="300"/>
                  </a:spcAft>
                  <a:buFont typeface="Arial" panose="020B0604020202020204" pitchFamily="34" charset="0"/>
                  <a:buChar char="•"/>
                </a:pPr>
                <a:r>
                  <a:rPr lang="vi-VN" sz="2400" dirty="0">
                    <a:effectLst/>
                    <a:latin typeface="Arial" panose="020B0604020202020204" pitchFamily="34" charset="0"/>
                    <a:ea typeface="Arial" panose="020B0604020202020204" pitchFamily="34" charset="0"/>
                    <a:cs typeface="Arial" panose="020B0604020202020204" pitchFamily="34" charset="0"/>
                  </a:rPr>
                  <a:t>Hình bình hành </a:t>
                </a:r>
                <a14:m>
                  <m:oMath xmlns:m="http://schemas.openxmlformats.org/officeDocument/2006/math">
                    <m:r>
                      <m:rPr>
                        <m:sty m:val="p"/>
                      </m:rPr>
                      <a:rPr lang="vi-VN" sz="2400" i="0">
                        <a:effectLst/>
                        <a:latin typeface="Cambria Math" panose="02040503050406030204" pitchFamily="18" charset="0"/>
                        <a:ea typeface="Arial" panose="020B0604020202020204" pitchFamily="34" charset="0"/>
                        <a:cs typeface="Times New Roman" panose="02020603050405020304" pitchFamily="18" charset="0"/>
                      </a:rPr>
                      <m:t>ABCD</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AC</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BC</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e>
                    </m:d>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thì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OA</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OC</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OB</m:t>
                    </m:r>
                    <m:r>
                      <a:rPr lang="vi-VN" sz="2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OD</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 đối xứng với nhau qua </a:t>
                </a:r>
                <a14:m>
                  <m:oMath xmlns:m="http://schemas.openxmlformats.org/officeDocument/2006/math">
                    <m:r>
                      <m:rPr>
                        <m:sty m:val="p"/>
                      </m:rPr>
                      <a:rPr lang="vi-VN" sz="2400" i="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vi-VN" sz="2400" dirty="0">
                    <a:effectLst/>
                    <a:latin typeface="Arial" panose="020B0604020202020204" pitchFamily="34" charset="0"/>
                    <a:ea typeface="Times New Roman" panose="02020603050405020304" pitchFamily="18" charset="0"/>
                    <a:cs typeface="Arial" panose="020B0604020202020204" pitchFamily="34" charset="0"/>
                  </a:rPr>
                  <a:t>.</a:t>
                </a:r>
                <a:endParaRPr lang="en-VN" sz="24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8C18FC1D-0C68-581C-3F6D-8C9AB13BEB63}"/>
                  </a:ext>
                </a:extLst>
              </p:cNvPr>
              <p:cNvSpPr txBox="1">
                <a:spLocks noRot="1" noChangeAspect="1" noMove="1" noResize="1" noEditPoints="1" noAdjustHandles="1" noChangeArrowheads="1" noChangeShapeType="1" noTextEdit="1"/>
              </p:cNvSpPr>
              <p:nvPr/>
            </p:nvSpPr>
            <p:spPr>
              <a:xfrm>
                <a:off x="367748" y="4231700"/>
                <a:ext cx="6927574" cy="1687963"/>
              </a:xfrm>
              <a:prstGeom prst="rect">
                <a:avLst/>
              </a:prstGeom>
              <a:blipFill>
                <a:blip r:embed="rId7"/>
                <a:stretch>
                  <a:fillRect l="-1097" r="-1280" b="-6716"/>
                </a:stretch>
              </a:blipFill>
            </p:spPr>
            <p:txBody>
              <a:bodyPr/>
              <a:lstStyle/>
              <a:p>
                <a:r>
                  <a:rPr lang="en-VN">
                    <a:noFill/>
                  </a:rPr>
                  <a:t> </a:t>
                </a:r>
              </a:p>
            </p:txBody>
          </p:sp>
        </mc:Fallback>
      </mc:AlternateContent>
    </p:spTree>
    <p:extLst>
      <p:ext uri="{BB962C8B-B14F-4D97-AF65-F5344CB8AC3E}">
        <p14:creationId xmlns:p14="http://schemas.microsoft.com/office/powerpoint/2010/main" val="2591955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3877</TotalTime>
  <Words>4024</Words>
  <Application>Microsoft Office PowerPoint</Application>
  <PresentationFormat>Widescreen</PresentationFormat>
  <Paragraphs>315</Paragraphs>
  <Slides>73</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Assistant</vt:lpstr>
      <vt:lpstr>Calibri</vt:lpstr>
      <vt:lpstr>Calibri Light</vt:lpstr>
      <vt:lpstr>Cambria Math</vt:lpstr>
      <vt:lpstr>Oxygen</vt:lpstr>
      <vt:lpstr>Roboto Condensed Light</vt:lpstr>
      <vt:lpstr>Staatliches</vt:lpstr>
      <vt:lpstr>Times New Roman</vt:lpstr>
      <vt:lpstr>Office Theme</vt:lpstr>
      <vt:lpstr>PowerPoint Presentation</vt:lpstr>
      <vt:lpstr>PowerPoint Presentation</vt:lpstr>
      <vt:lpstr>1. Tỉ số lượng giác của góc nhọn</vt:lpstr>
      <vt:lpstr>Bảng tỉ số lượng giác của các góc đặc biệt</vt:lpstr>
      <vt:lpstr>2. Tỉ số lượng giác của hai góc phụ nhau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12</cp:revision>
  <dcterms:created xsi:type="dcterms:W3CDTF">2024-08-24T04:55:22Z</dcterms:created>
  <dcterms:modified xsi:type="dcterms:W3CDTF">2024-12-30T01:25:10Z</dcterms:modified>
</cp:coreProperties>
</file>